
<file path=[Content_Types].xml><?xml version="1.0" encoding="utf-8"?>
<Types xmlns="http://schemas.openxmlformats.org/package/2006/content-types">
  <Default Extension="bin" ContentType="application/vnd.openxmlformats-officedocument.oleObject"/>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 id="2147483651" r:id="rId5"/>
  </p:sldMasterIdLst>
  <p:notesMasterIdLst>
    <p:notesMasterId r:id="rId93"/>
  </p:notesMasterIdLst>
  <p:sldIdLst>
    <p:sldId id="256" r:id="rId6"/>
    <p:sldId id="257" r:id="rId7"/>
    <p:sldId id="258" r:id="rId8"/>
    <p:sldId id="259" r:id="rId9"/>
    <p:sldId id="260" r:id="rId10"/>
    <p:sldId id="261" r:id="rId11"/>
    <p:sldId id="262" r:id="rId12"/>
    <p:sldId id="263" r:id="rId13"/>
    <p:sldId id="264" r:id="rId14"/>
    <p:sldId id="265" r:id="rId15"/>
    <p:sldId id="266" r:id="rId16"/>
    <p:sldId id="289"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390" r:id="rId37"/>
    <p:sldId id="391" r:id="rId38"/>
    <p:sldId id="286" r:id="rId39"/>
    <p:sldId id="287" r:id="rId40"/>
    <p:sldId id="392" r:id="rId41"/>
    <p:sldId id="394" r:id="rId42"/>
    <p:sldId id="395" r:id="rId43"/>
    <p:sldId id="402" r:id="rId44"/>
    <p:sldId id="397" r:id="rId45"/>
    <p:sldId id="396" r:id="rId46"/>
    <p:sldId id="398" r:id="rId47"/>
    <p:sldId id="403" r:id="rId48"/>
    <p:sldId id="290" r:id="rId49"/>
    <p:sldId id="435" r:id="rId50"/>
    <p:sldId id="436" r:id="rId51"/>
    <p:sldId id="437" r:id="rId52"/>
    <p:sldId id="438" r:id="rId53"/>
    <p:sldId id="439" r:id="rId54"/>
    <p:sldId id="440" r:id="rId55"/>
    <p:sldId id="477" r:id="rId56"/>
    <p:sldId id="441" r:id="rId57"/>
    <p:sldId id="442" r:id="rId58"/>
    <p:sldId id="478" r:id="rId59"/>
    <p:sldId id="479" r:id="rId60"/>
    <p:sldId id="444" r:id="rId61"/>
    <p:sldId id="443" r:id="rId62"/>
    <p:sldId id="446" r:id="rId63"/>
    <p:sldId id="448" r:id="rId64"/>
    <p:sldId id="450" r:id="rId65"/>
    <p:sldId id="451" r:id="rId66"/>
    <p:sldId id="452" r:id="rId67"/>
    <p:sldId id="453" r:id="rId68"/>
    <p:sldId id="454" r:id="rId69"/>
    <p:sldId id="455" r:id="rId70"/>
    <p:sldId id="456" r:id="rId71"/>
    <p:sldId id="457" r:id="rId72"/>
    <p:sldId id="458" r:id="rId73"/>
    <p:sldId id="459" r:id="rId74"/>
    <p:sldId id="460" r:id="rId75"/>
    <p:sldId id="461" r:id="rId76"/>
    <p:sldId id="462" r:id="rId77"/>
    <p:sldId id="463" r:id="rId78"/>
    <p:sldId id="464" r:id="rId79"/>
    <p:sldId id="465" r:id="rId80"/>
    <p:sldId id="466" r:id="rId81"/>
    <p:sldId id="467" r:id="rId82"/>
    <p:sldId id="468" r:id="rId83"/>
    <p:sldId id="473" r:id="rId84"/>
    <p:sldId id="480" r:id="rId85"/>
    <p:sldId id="474" r:id="rId86"/>
    <p:sldId id="469" r:id="rId87"/>
    <p:sldId id="470" r:id="rId88"/>
    <p:sldId id="471" r:id="rId89"/>
    <p:sldId id="472" r:id="rId90"/>
    <p:sldId id="475" r:id="rId91"/>
    <p:sldId id="476" r:id="rId92"/>
  </p:sldIdLst>
  <p:sldSz cx="9144000" cy="6858000" type="screen4x3"/>
  <p:notesSz cx="6858000" cy="9144000"/>
  <p:embeddedFontLst>
    <p:embeddedFont>
      <p:font typeface="Calibri" panose="020F0502020204030204" pitchFamily="34" charset="0"/>
      <p:regular r:id="rId94"/>
      <p:bold r:id="rId95"/>
      <p:italic r:id="rId96"/>
      <p:boldItalic r:id="rId97"/>
    </p:embeddedFont>
    <p:embeddedFont>
      <p:font typeface="Consolas" panose="020B0609020204030204" pitchFamily="49" charset="0"/>
      <p:regular r:id="rId98"/>
      <p:bold r:id="rId99"/>
      <p:italic r:id="rId100"/>
      <p:boldItalic r:id="rId101"/>
    </p:embeddedFont>
    <p:embeddedFont>
      <p:font typeface="Constantia" panose="02030602050306030303" pitchFamily="18" charset="0"/>
      <p:regular r:id="rId102"/>
      <p:bold r:id="rId103"/>
      <p:italic r:id="rId104"/>
      <p:boldItalic r:id="rId105"/>
    </p:embeddedFont>
    <p:embeddedFont>
      <p:font typeface="Georgia" panose="02040502050405020303" pitchFamily="18" charset="0"/>
      <p:regular r:id="rId106"/>
      <p:bold r:id="rId107"/>
      <p:italic r:id="rId108"/>
      <p:boldItalic r:id="rId109"/>
    </p:embeddedFont>
    <p:embeddedFont>
      <p:font typeface="Open Sans" panose="020B0604020202020204" charset="0"/>
      <p:regular r:id="rId110"/>
      <p:bold r:id="rId111"/>
      <p:italic r:id="rId112"/>
      <p:boldItalic r:id="rId113"/>
    </p:embeddedFont>
    <p:embeddedFont>
      <p:font typeface="Tahoma" panose="020B0604030504040204" pitchFamily="34" charset="0"/>
      <p:regular r:id="rId114"/>
      <p:bold r:id="rId115"/>
    </p:embeddedFont>
    <p:embeddedFont>
      <p:font typeface="Wingdings 3" panose="020B0604020202020204" charset="2"/>
      <p:regular r:id="rId1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17" roundtripDataSignature="AMtx7mgThJEyCRmtpl5Y9HsE+x5pVdokz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1ECF18-EECE-4338-9C9B-143E48805980}" v="3" dt="2021-12-06T13:43:09.763"/>
    <p1510:client id="{1539D31F-ED7C-4F6D-B855-EB57FF9C7126}" v="1" dt="2021-12-06T14:14:34.291"/>
    <p1510:client id="{88A37299-90CC-420B-8F08-8950780B7A56}" v="1" dt="2021-12-06T14:19:16.662"/>
    <p1510:client id="{8D722743-EE3A-4E23-948E-7E20DA4F9AE0}" v="3" dt="2021-12-06T08:42:07.316"/>
  </p1510:revLst>
</p1510:revInfo>
</file>

<file path=ppt/tableStyles.xml><?xml version="1.0" encoding="utf-8"?>
<a:tblStyleLst xmlns:a="http://schemas.openxmlformats.org/drawingml/2006/main" def="{A6F75023-65CB-46CA-92D5-108BDC968E1C}">
  <a:tblStyle styleId="{A6F75023-65CB-46CA-92D5-108BDC968E1C}"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customschemas.google.com/relationships/presentationmetadata" Target="metadata"/><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font" Target="fonts/font19.fntdata"/><Relationship Id="rId16" Type="http://schemas.openxmlformats.org/officeDocument/2006/relationships/slide" Target="slides/slide11.xml"/><Relationship Id="rId107" Type="http://schemas.openxmlformats.org/officeDocument/2006/relationships/font" Target="fonts/font14.fntdata"/><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font" Target="fonts/font9.fntdata"/><Relationship Id="rId123" Type="http://schemas.microsoft.com/office/2015/10/relationships/revisionInfo" Target="revisionInfo.xml"/><Relationship Id="rId5" Type="http://schemas.openxmlformats.org/officeDocument/2006/relationships/slideMaster" Target="slideMasters/slideMaster2.xml"/><Relationship Id="rId90" Type="http://schemas.openxmlformats.org/officeDocument/2006/relationships/slide" Target="slides/slide85.xml"/><Relationship Id="rId95" Type="http://schemas.openxmlformats.org/officeDocument/2006/relationships/font" Target="fonts/font2.fntdata"/><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font" Target="fonts/font20.fntdata"/><Relationship Id="rId118" Type="http://schemas.openxmlformats.org/officeDocument/2006/relationships/presProps" Target="presProps.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font" Target="fonts/font10.fntdata"/><Relationship Id="rId108" Type="http://schemas.openxmlformats.org/officeDocument/2006/relationships/font" Target="fonts/font15.fntdata"/><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font" Target="fonts/font21.fntdata"/><Relationship Id="rId119" Type="http://schemas.openxmlformats.org/officeDocument/2006/relationships/viewProps" Target="viewProps.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font" Target="fonts/font16.fntdata"/><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font" Target="fonts/font4.fntdata"/><Relationship Id="rId104" Type="http://schemas.openxmlformats.org/officeDocument/2006/relationships/font" Target="fonts/font11.fntdata"/><Relationship Id="rId120" Type="http://schemas.openxmlformats.org/officeDocument/2006/relationships/theme" Target="theme/theme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font" Target="fonts/font17.fntdata"/><Relationship Id="rId115" Type="http://schemas.openxmlformats.org/officeDocument/2006/relationships/font" Target="fonts/font22.fntdata"/><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font" Target="fonts/font7.fntdata"/><Relationship Id="rId105" Type="http://schemas.openxmlformats.org/officeDocument/2006/relationships/font" Target="fonts/font12.fntdata"/><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notesMaster" Target="notesMasters/notesMaster1.xml"/><Relationship Id="rId98" Type="http://schemas.openxmlformats.org/officeDocument/2006/relationships/font" Target="fonts/font5.fntdata"/><Relationship Id="rId121" Type="http://schemas.openxmlformats.org/officeDocument/2006/relationships/tableStyles" Target="tableStyles.xml"/><Relationship Id="rId3" Type="http://schemas.openxmlformats.org/officeDocument/2006/relationships/customXml" Target="../customXml/item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font" Target="fonts/font23.fntdata"/><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font" Target="fonts/font18.fntdata"/><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font" Target="fonts/font13.fntdata"/><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font" Target="fonts/font1.fntdata"/><Relationship Id="rId99" Type="http://schemas.openxmlformats.org/officeDocument/2006/relationships/font" Target="fonts/font6.fntdata"/><Relationship Id="rId101" Type="http://schemas.openxmlformats.org/officeDocument/2006/relationships/font" Target="fonts/font8.fntdata"/><Relationship Id="rId1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shini" userId="S::2020104014@srmistedu.onmicrosoft.com::33788c1b-2fb5-4b56-abb1-1def7286d80f" providerId="AD" clId="Web-{0F1ECF18-EECE-4338-9C9B-143E48805980}"/>
    <pc:docChg chg="modSld">
      <pc:chgData name="Darshini" userId="S::2020104014@srmistedu.onmicrosoft.com::33788c1b-2fb5-4b56-abb1-1def7286d80f" providerId="AD" clId="Web-{0F1ECF18-EECE-4338-9C9B-143E48805980}" dt="2021-12-06T13:43:09.763" v="2" actId="1076"/>
      <pc:docMkLst>
        <pc:docMk/>
      </pc:docMkLst>
      <pc:sldChg chg="modSp">
        <pc:chgData name="Darshini" userId="S::2020104014@srmistedu.onmicrosoft.com::33788c1b-2fb5-4b56-abb1-1def7286d80f" providerId="AD" clId="Web-{0F1ECF18-EECE-4338-9C9B-143E48805980}" dt="2021-12-06T13:17:03.831" v="0" actId="1076"/>
        <pc:sldMkLst>
          <pc:docMk/>
          <pc:sldMk cId="1803507200" sldId="397"/>
        </pc:sldMkLst>
        <pc:picChg chg="mod">
          <ac:chgData name="Darshini" userId="S::2020104014@srmistedu.onmicrosoft.com::33788c1b-2fb5-4b56-abb1-1def7286d80f" providerId="AD" clId="Web-{0F1ECF18-EECE-4338-9C9B-143E48805980}" dt="2021-12-06T13:17:03.831" v="0" actId="1076"/>
          <ac:picMkLst>
            <pc:docMk/>
            <pc:sldMk cId="1803507200" sldId="397"/>
            <ac:picMk id="5" creationId="{5B73834D-3105-42B8-905B-B6E6C26CC526}"/>
          </ac:picMkLst>
        </pc:picChg>
      </pc:sldChg>
      <pc:sldChg chg="modSp">
        <pc:chgData name="Darshini" userId="S::2020104014@srmistedu.onmicrosoft.com::33788c1b-2fb5-4b56-abb1-1def7286d80f" providerId="AD" clId="Web-{0F1ECF18-EECE-4338-9C9B-143E48805980}" dt="2021-12-06T13:39:50.414" v="1" actId="1076"/>
        <pc:sldMkLst>
          <pc:docMk/>
          <pc:sldMk cId="1513802175" sldId="470"/>
        </pc:sldMkLst>
        <pc:picChg chg="mod">
          <ac:chgData name="Darshini" userId="S::2020104014@srmistedu.onmicrosoft.com::33788c1b-2fb5-4b56-abb1-1def7286d80f" providerId="AD" clId="Web-{0F1ECF18-EECE-4338-9C9B-143E48805980}" dt="2021-12-06T13:39:50.414" v="1" actId="1076"/>
          <ac:picMkLst>
            <pc:docMk/>
            <pc:sldMk cId="1513802175" sldId="470"/>
            <ac:picMk id="4" creationId="{00000000-0000-0000-0000-000000000000}"/>
          </ac:picMkLst>
        </pc:picChg>
      </pc:sldChg>
      <pc:sldChg chg="modSp">
        <pc:chgData name="Darshini" userId="S::2020104014@srmistedu.onmicrosoft.com::33788c1b-2fb5-4b56-abb1-1def7286d80f" providerId="AD" clId="Web-{0F1ECF18-EECE-4338-9C9B-143E48805980}" dt="2021-12-06T13:43:09.763" v="2" actId="1076"/>
        <pc:sldMkLst>
          <pc:docMk/>
          <pc:sldMk cId="1414368136" sldId="475"/>
        </pc:sldMkLst>
        <pc:picChg chg="mod">
          <ac:chgData name="Darshini" userId="S::2020104014@srmistedu.onmicrosoft.com::33788c1b-2fb5-4b56-abb1-1def7286d80f" providerId="AD" clId="Web-{0F1ECF18-EECE-4338-9C9B-143E48805980}" dt="2021-12-06T13:43:09.763" v="2" actId="1076"/>
          <ac:picMkLst>
            <pc:docMk/>
            <pc:sldMk cId="1414368136" sldId="475"/>
            <ac:picMk id="4" creationId="{00000000-0000-0000-0000-000000000000}"/>
          </ac:picMkLst>
        </pc:picChg>
      </pc:sldChg>
    </pc:docChg>
  </pc:docChgLst>
  <pc:docChgLst>
    <pc:chgData name="Darshini" userId="S::2020104014@srmistedu.onmicrosoft.com::33788c1b-2fb5-4b56-abb1-1def7286d80f" providerId="AD" clId="Web-{1539D31F-ED7C-4F6D-B855-EB57FF9C7126}"/>
    <pc:docChg chg="modSld">
      <pc:chgData name="Darshini" userId="S::2020104014@srmistedu.onmicrosoft.com::33788c1b-2fb5-4b56-abb1-1def7286d80f" providerId="AD" clId="Web-{1539D31F-ED7C-4F6D-B855-EB57FF9C7126}" dt="2021-12-06T14:14:34.291" v="0" actId="1076"/>
      <pc:docMkLst>
        <pc:docMk/>
      </pc:docMkLst>
      <pc:sldChg chg="modSp">
        <pc:chgData name="Darshini" userId="S::2020104014@srmistedu.onmicrosoft.com::33788c1b-2fb5-4b56-abb1-1def7286d80f" providerId="AD" clId="Web-{1539D31F-ED7C-4F6D-B855-EB57FF9C7126}" dt="2021-12-06T14:14:34.291" v="0" actId="1076"/>
        <pc:sldMkLst>
          <pc:docMk/>
          <pc:sldMk cId="3007137705" sldId="451"/>
        </pc:sldMkLst>
        <pc:picChg chg="mod">
          <ac:chgData name="Darshini" userId="S::2020104014@srmistedu.onmicrosoft.com::33788c1b-2fb5-4b56-abb1-1def7286d80f" providerId="AD" clId="Web-{1539D31F-ED7C-4F6D-B855-EB57FF9C7126}" dt="2021-12-06T14:14:34.291" v="0" actId="1076"/>
          <ac:picMkLst>
            <pc:docMk/>
            <pc:sldMk cId="3007137705" sldId="451"/>
            <ac:picMk id="4" creationId="{00000000-0000-0000-0000-000000000000}"/>
          </ac:picMkLst>
        </pc:picChg>
      </pc:sldChg>
    </pc:docChg>
  </pc:docChgLst>
  <pc:docChgLst>
    <pc:chgData name="Diya Mondal" userId="S::2020121858@srmistedu.onmicrosoft.com::e22d2ce5-c3bc-4fa0-96db-729594e2bc1b" providerId="AD" clId="Web-{8D722743-EE3A-4E23-948E-7E20DA4F9AE0}"/>
    <pc:docChg chg="modSld">
      <pc:chgData name="Diya Mondal" userId="S::2020121858@srmistedu.onmicrosoft.com::e22d2ce5-c3bc-4fa0-96db-729594e2bc1b" providerId="AD" clId="Web-{8D722743-EE3A-4E23-948E-7E20DA4F9AE0}" dt="2021-12-06T08:42:07.316" v="2"/>
      <pc:docMkLst>
        <pc:docMk/>
      </pc:docMkLst>
      <pc:sldChg chg="addSp">
        <pc:chgData name="Diya Mondal" userId="S::2020121858@srmistedu.onmicrosoft.com::e22d2ce5-c3bc-4fa0-96db-729594e2bc1b" providerId="AD" clId="Web-{8D722743-EE3A-4E23-948E-7E20DA4F9AE0}" dt="2021-12-06T08:42:07.316" v="2"/>
        <pc:sldMkLst>
          <pc:docMk/>
          <pc:sldMk cId="0" sldId="390"/>
        </pc:sldMkLst>
        <pc:spChg chg="add">
          <ac:chgData name="Diya Mondal" userId="S::2020121858@srmistedu.onmicrosoft.com::e22d2ce5-c3bc-4fa0-96db-729594e2bc1b" providerId="AD" clId="Web-{8D722743-EE3A-4E23-948E-7E20DA4F9AE0}" dt="2021-12-06T08:42:03.988" v="1"/>
          <ac:spMkLst>
            <pc:docMk/>
            <pc:sldMk cId="0" sldId="390"/>
            <ac:spMk id="5" creationId="{2F0B2240-F956-4EC7-B55E-0CEE462B58CB}"/>
          </ac:spMkLst>
        </pc:spChg>
        <pc:spChg chg="add">
          <ac:chgData name="Diya Mondal" userId="S::2020121858@srmistedu.onmicrosoft.com::e22d2ce5-c3bc-4fa0-96db-729594e2bc1b" providerId="AD" clId="Web-{8D722743-EE3A-4E23-948E-7E20DA4F9AE0}" dt="2021-12-06T08:42:07.316" v="2"/>
          <ac:spMkLst>
            <pc:docMk/>
            <pc:sldMk cId="0" sldId="390"/>
            <ac:spMk id="6" creationId="{9298F040-F66E-429A-B051-6F29912E14B0}"/>
          </ac:spMkLst>
        </pc:spChg>
      </pc:sldChg>
      <pc:sldChg chg="modSp">
        <pc:chgData name="Diya Mondal" userId="S::2020121858@srmistedu.onmicrosoft.com::e22d2ce5-c3bc-4fa0-96db-729594e2bc1b" providerId="AD" clId="Web-{8D722743-EE3A-4E23-948E-7E20DA4F9AE0}" dt="2021-12-06T08:41:10.815" v="0" actId="1076"/>
        <pc:sldMkLst>
          <pc:docMk/>
          <pc:sldMk cId="2431643821" sldId="396"/>
        </pc:sldMkLst>
        <pc:picChg chg="mod">
          <ac:chgData name="Diya Mondal" userId="S::2020121858@srmistedu.onmicrosoft.com::e22d2ce5-c3bc-4fa0-96db-729594e2bc1b" providerId="AD" clId="Web-{8D722743-EE3A-4E23-948E-7E20DA4F9AE0}" dt="2021-12-06T08:41:10.815" v="0" actId="1076"/>
          <ac:picMkLst>
            <pc:docMk/>
            <pc:sldMk cId="2431643821" sldId="396"/>
            <ac:picMk id="1026" creationId="{51F870B5-5948-4051-997C-8A900977272F}"/>
          </ac:picMkLst>
        </pc:picChg>
      </pc:sldChg>
    </pc:docChg>
  </pc:docChgLst>
  <pc:docChgLst>
    <pc:chgData name="Diya Mondal" userId="S::2020121858@srmistedu.onmicrosoft.com::e22d2ce5-c3bc-4fa0-96db-729594e2bc1b" providerId="AD" clId="Web-{88A37299-90CC-420B-8F08-8950780B7A56}"/>
    <pc:docChg chg="modSld">
      <pc:chgData name="Diya Mondal" userId="S::2020121858@srmistedu.onmicrosoft.com::e22d2ce5-c3bc-4fa0-96db-729594e2bc1b" providerId="AD" clId="Web-{88A37299-90CC-420B-8F08-8950780B7A56}" dt="2021-12-06T14:19:16.662" v="0" actId="1076"/>
      <pc:docMkLst>
        <pc:docMk/>
      </pc:docMkLst>
      <pc:sldChg chg="modSp">
        <pc:chgData name="Diya Mondal" userId="S::2020121858@srmistedu.onmicrosoft.com::e22d2ce5-c3bc-4fa0-96db-729594e2bc1b" providerId="AD" clId="Web-{88A37299-90CC-420B-8F08-8950780B7A56}" dt="2021-12-06T14:19:16.662" v="0" actId="1076"/>
        <pc:sldMkLst>
          <pc:docMk/>
          <pc:sldMk cId="1803507200" sldId="397"/>
        </pc:sldMkLst>
        <pc:picChg chg="mod">
          <ac:chgData name="Diya Mondal" userId="S::2020121858@srmistedu.onmicrosoft.com::e22d2ce5-c3bc-4fa0-96db-729594e2bc1b" providerId="AD" clId="Web-{88A37299-90CC-420B-8F08-8950780B7A56}" dt="2021-12-06T14:19:16.662" v="0" actId="1076"/>
          <ac:picMkLst>
            <pc:docMk/>
            <pc:sldMk cId="1803507200" sldId="397"/>
            <ac:picMk id="5" creationId="{5B73834D-3105-42B8-905B-B6E6C26CC526}"/>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nstantia"/>
                <a:ea typeface="Constantia"/>
                <a:cs typeface="Constantia"/>
                <a:sym typeface="Constant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nstantia"/>
                <a:ea typeface="Constantia"/>
                <a:cs typeface="Constantia"/>
                <a:sym typeface="Constant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nstantia"/>
                <a:ea typeface="Constantia"/>
                <a:cs typeface="Constantia"/>
                <a:sym typeface="Constant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nstantia"/>
                <a:ea typeface="Constantia"/>
                <a:cs typeface="Constantia"/>
                <a:sym typeface="Constant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nstantia"/>
                <a:ea typeface="Constantia"/>
                <a:cs typeface="Constantia"/>
                <a:sym typeface="Constant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nstantia"/>
                <a:ea typeface="Constantia"/>
                <a:cs typeface="Constantia"/>
                <a:sym typeface="Constant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nstantia"/>
                <a:ea typeface="Constantia"/>
                <a:cs typeface="Constantia"/>
                <a:sym typeface="Constant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nstantia"/>
                <a:ea typeface="Constantia"/>
                <a:cs typeface="Constantia"/>
                <a:sym typeface="Constantia"/>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nstantia"/>
                <a:ea typeface="Constantia"/>
                <a:cs typeface="Constantia"/>
                <a:sym typeface="Constant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nstantia"/>
                <a:ea typeface="Constantia"/>
                <a:cs typeface="Constantia"/>
                <a:sym typeface="Constant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nstantia"/>
                <a:ea typeface="Constantia"/>
                <a:cs typeface="Constantia"/>
                <a:sym typeface="Constant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nstantia"/>
                <a:ea typeface="Constantia"/>
                <a:cs typeface="Constantia"/>
                <a:sym typeface="Constant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nstantia"/>
                <a:ea typeface="Constantia"/>
                <a:cs typeface="Constantia"/>
                <a:sym typeface="Constant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nstantia"/>
                <a:ea typeface="Constantia"/>
                <a:cs typeface="Constantia"/>
                <a:sym typeface="Constant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nstantia"/>
                <a:ea typeface="Constantia"/>
                <a:cs typeface="Constantia"/>
                <a:sym typeface="Constant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nstantia"/>
                <a:ea typeface="Constantia"/>
                <a:cs typeface="Constantia"/>
                <a:sym typeface="Constantia"/>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nstantia"/>
                <a:ea typeface="Constantia"/>
                <a:cs typeface="Constantia"/>
                <a:sym typeface="Constant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nstantia"/>
                <a:ea typeface="Constantia"/>
                <a:cs typeface="Constantia"/>
                <a:sym typeface="Constant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nstantia"/>
                <a:ea typeface="Constantia"/>
                <a:cs typeface="Constantia"/>
                <a:sym typeface="Constant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nstantia"/>
                <a:ea typeface="Constantia"/>
                <a:cs typeface="Constantia"/>
                <a:sym typeface="Constant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nstantia"/>
                <a:ea typeface="Constantia"/>
                <a:cs typeface="Constantia"/>
                <a:sym typeface="Constant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nstantia"/>
                <a:ea typeface="Constantia"/>
                <a:cs typeface="Constantia"/>
                <a:sym typeface="Constant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nstantia"/>
                <a:ea typeface="Constantia"/>
                <a:cs typeface="Constantia"/>
                <a:sym typeface="Constant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nstantia"/>
                <a:ea typeface="Constantia"/>
                <a:cs typeface="Constantia"/>
                <a:sym typeface="Constantia"/>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 name="Google Shape;3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2" name="Google Shape;15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3" name="Google Shape;16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5" name="Google Shape;175;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1" name="Google Shape;181;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7" name="Google Shape;187;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7" name="Google Shape;197;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 name="Google Shape;4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5" name="Google Shape;205;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3" name="Google Shape;213;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1" name="Google Shape;221;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7" name="Google Shape;227;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3" name="Google Shape;243;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1" name="Google Shape;251;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7" name="Google Shape;257;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3" name="Google Shape;263;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9" name="Google Shape;269;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 name="Google Shape;5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1" name="Google Shape;281;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 name="Google Shape;6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7" name="Google Shape;6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6" name="Google Shape;7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 name="Google Shape;17;p3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1pPr>
            <a:lvl2pPr marL="0" marR="0" lvl="1" indent="0" algn="r">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2pPr>
            <a:lvl3pPr marL="0" marR="0" lvl="2" indent="0" algn="r">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3pPr>
            <a:lvl4pPr marL="0" marR="0" lvl="3" indent="0" algn="r">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4pPr>
            <a:lvl5pPr marL="0" marR="0" lvl="4" indent="0" algn="r">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5pPr>
            <a:lvl6pPr marL="0" marR="0" lvl="5" indent="0" algn="r">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6pPr>
            <a:lvl7pPr marL="0" marR="0" lvl="6" indent="0" algn="r">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7pPr>
            <a:lvl8pPr marL="0" marR="0" lvl="7" indent="0" algn="r">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8pPr>
            <a:lvl9pPr marL="0" marR="0" lvl="8" indent="0" algn="r">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5"/>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9pPr>
          </a:lstStyle>
          <a:p>
            <a:endParaRPr/>
          </a:p>
        </p:txBody>
      </p:sp>
      <p:sp>
        <p:nvSpPr>
          <p:cNvPr id="23" name="Google Shape;23;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1pPr>
            <a:lvl2pPr marL="0" marR="0" lvl="1" indent="0" algn="r">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2pPr>
            <a:lvl3pPr marL="0" marR="0" lvl="2" indent="0" algn="r">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3pPr>
            <a:lvl4pPr marL="0" marR="0" lvl="3" indent="0" algn="r">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4pPr>
            <a:lvl5pPr marL="0" marR="0" lvl="4" indent="0" algn="r">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5pPr>
            <a:lvl6pPr marL="0" marR="0" lvl="5" indent="0" algn="r">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6pPr>
            <a:lvl7pPr marL="0" marR="0" lvl="6" indent="0" algn="r">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7pPr>
            <a:lvl8pPr marL="0" marR="0" lvl="7" indent="0" algn="r">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8pPr>
            <a:lvl9pPr marL="0" marR="0" lvl="8" indent="0" algn="r">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E3159-C951-4A72-BE00-C92B8FBAB8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0835C8-7C95-4A9C-ADCB-466703DF6C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08E90D-6308-4F30-A93F-B3BC5B03F3B1}"/>
              </a:ext>
            </a:extLst>
          </p:cNvPr>
          <p:cNvSpPr>
            <a:spLocks noGrp="1"/>
          </p:cNvSpPr>
          <p:nvPr>
            <p:ph type="dt" sz="half" idx="10"/>
          </p:nvPr>
        </p:nvSpPr>
        <p:spPr/>
        <p:txBody>
          <a:bodyPr/>
          <a:lstStyle/>
          <a:p>
            <a:fld id="{1314B122-4846-477F-83B8-72EF4D176AF7}" type="datetimeFigureOut">
              <a:rPr lang="en-IN" smtClean="0"/>
              <a:t>06-12-2021</a:t>
            </a:fld>
            <a:endParaRPr lang="en-IN"/>
          </a:p>
        </p:txBody>
      </p:sp>
      <p:sp>
        <p:nvSpPr>
          <p:cNvPr id="5" name="Footer Placeholder 4">
            <a:extLst>
              <a:ext uri="{FF2B5EF4-FFF2-40B4-BE49-F238E27FC236}">
                <a16:creationId xmlns:a16="http://schemas.microsoft.com/office/drawing/2014/main" id="{EA147E37-BDC8-4CF0-982F-C227AD1C5F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544414-D9AF-4FBD-B2F0-F5B8E88B34B3}"/>
              </a:ext>
            </a:extLst>
          </p:cNvPr>
          <p:cNvSpPr>
            <a:spLocks noGrp="1"/>
          </p:cNvSpPr>
          <p:nvPr>
            <p:ph type="sldNum" sz="quarter" idx="12"/>
          </p:nvPr>
        </p:nvSpPr>
        <p:spPr/>
        <p:txBody>
          <a:bodyPr/>
          <a:lstStyle/>
          <a:p>
            <a:fld id="{2E0DDAA7-E524-408E-A7CC-D4813EAB3C4D}" type="slidenum">
              <a:rPr lang="en-IN" smtClean="0"/>
              <a:t>‹#›</a:t>
            </a:fld>
            <a:endParaRPr lang="en-IN"/>
          </a:p>
        </p:txBody>
      </p:sp>
    </p:spTree>
    <p:extLst>
      <p:ext uri="{BB962C8B-B14F-4D97-AF65-F5344CB8AC3E}">
        <p14:creationId xmlns:p14="http://schemas.microsoft.com/office/powerpoint/2010/main" val="2481580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3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2" name="Google Shape;32;p3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3" name="Google Shape;33;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1pPr>
            <a:lvl2pPr marL="0" marR="0" lvl="1" indent="0" algn="r">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2pPr>
            <a:lvl3pPr marL="0" marR="0" lvl="2" indent="0" algn="r">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3pPr>
            <a:lvl4pPr marL="0" marR="0" lvl="3" indent="0" algn="r">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4pPr>
            <a:lvl5pPr marL="0" marR="0" lvl="4" indent="0" algn="r">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5pPr>
            <a:lvl6pPr marL="0" marR="0" lvl="5" indent="0" algn="r">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6pPr>
            <a:lvl7pPr marL="0" marR="0" lvl="6" indent="0" algn="r">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7pPr>
            <a:lvl8pPr marL="0" marR="0" lvl="7" indent="0" algn="r">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8pPr>
            <a:lvl9pPr marL="0" marR="0" lvl="8" indent="0" algn="r">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7DF26-5ABA-4973-BA29-2848C319586F}"/>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9C7A73F2-0CFA-4B8C-AAE0-F94D33B13989}"/>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70A2206-5987-409C-84B1-762A07686068}"/>
              </a:ext>
            </a:extLst>
          </p:cNvPr>
          <p:cNvSpPr>
            <a:spLocks noGrp="1"/>
          </p:cNvSpPr>
          <p:nvPr>
            <p:ph type="dt" sz="half" idx="10"/>
          </p:nvPr>
        </p:nvSpPr>
        <p:spPr/>
        <p:txBody>
          <a:bodyPr/>
          <a:lstStyle/>
          <a:p>
            <a:fld id="{8C86EABA-2178-45A7-ADCF-854638311AD5}" type="datetimeFigureOut">
              <a:rPr lang="en-IN" smtClean="0"/>
              <a:t>06-12-2021</a:t>
            </a:fld>
            <a:endParaRPr lang="en-IN"/>
          </a:p>
        </p:txBody>
      </p:sp>
      <p:sp>
        <p:nvSpPr>
          <p:cNvPr id="5" name="Footer Placeholder 4">
            <a:extLst>
              <a:ext uri="{FF2B5EF4-FFF2-40B4-BE49-F238E27FC236}">
                <a16:creationId xmlns:a16="http://schemas.microsoft.com/office/drawing/2014/main" id="{56E0D0A9-A51A-463C-BA59-4EB0BB1A2A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128A0A-8C6A-48FB-AA66-BF8EAD08EEA6}"/>
              </a:ext>
            </a:extLst>
          </p:cNvPr>
          <p:cNvSpPr>
            <a:spLocks noGrp="1"/>
          </p:cNvSpPr>
          <p:nvPr>
            <p:ph type="sldNum" sz="quarter" idx="12"/>
          </p:nvPr>
        </p:nvSpPr>
        <p:spPr/>
        <p:txBody>
          <a:bodyPr/>
          <a:lstStyle/>
          <a:p>
            <a:fld id="{964C1DC0-DEA7-469B-960E-6C502FF08371}" type="slidenum">
              <a:rPr lang="en-IN" smtClean="0"/>
              <a:t>‹#›</a:t>
            </a:fld>
            <a:endParaRPr lang="en-IN"/>
          </a:p>
        </p:txBody>
      </p:sp>
    </p:spTree>
    <p:extLst>
      <p:ext uri="{BB962C8B-B14F-4D97-AF65-F5344CB8AC3E}">
        <p14:creationId xmlns:p14="http://schemas.microsoft.com/office/powerpoint/2010/main" val="103051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C11A92-960C-41AB-82BB-0DB9D22374AB}"/>
              </a:ext>
            </a:extLst>
          </p:cNvPr>
          <p:cNvSpPr>
            <a:spLocks noGrp="1"/>
          </p:cNvSpPr>
          <p:nvPr>
            <p:ph type="dt" sz="half" idx="10"/>
          </p:nvPr>
        </p:nvSpPr>
        <p:spPr/>
        <p:txBody>
          <a:bodyPr/>
          <a:lstStyle/>
          <a:p>
            <a:fld id="{1314B122-4846-477F-83B8-72EF4D176AF7}" type="datetimeFigureOut">
              <a:rPr lang="en-IN" smtClean="0"/>
              <a:t>06-12-2021</a:t>
            </a:fld>
            <a:endParaRPr lang="en-IN"/>
          </a:p>
        </p:txBody>
      </p:sp>
      <p:sp>
        <p:nvSpPr>
          <p:cNvPr id="3" name="Footer Placeholder 2">
            <a:extLst>
              <a:ext uri="{FF2B5EF4-FFF2-40B4-BE49-F238E27FC236}">
                <a16:creationId xmlns:a16="http://schemas.microsoft.com/office/drawing/2014/main" id="{2FF45A8E-B69F-434A-829E-5C320ACA7CE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F393B74-28E0-49B6-BBB7-08AB441491C3}"/>
              </a:ext>
            </a:extLst>
          </p:cNvPr>
          <p:cNvSpPr>
            <a:spLocks noGrp="1"/>
          </p:cNvSpPr>
          <p:nvPr>
            <p:ph type="sldNum" sz="quarter" idx="12"/>
          </p:nvPr>
        </p:nvSpPr>
        <p:spPr/>
        <p:txBody>
          <a:bodyPr/>
          <a:lstStyle/>
          <a:p>
            <a:fld id="{2E0DDAA7-E524-408E-A7CC-D4813EAB3C4D}" type="slidenum">
              <a:rPr lang="en-IN" smtClean="0"/>
              <a:t>‹#›</a:t>
            </a:fld>
            <a:endParaRPr lang="en-IN"/>
          </a:p>
        </p:txBody>
      </p:sp>
    </p:spTree>
    <p:extLst>
      <p:ext uri="{BB962C8B-B14F-4D97-AF65-F5344CB8AC3E}">
        <p14:creationId xmlns:p14="http://schemas.microsoft.com/office/powerpoint/2010/main" val="9248225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1.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5">
            <a:alphaModFix/>
          </a:blip>
          <a:stretch>
            <a:fillRect/>
          </a:stretch>
        </a:blipFill>
        <a:effectLst/>
      </p:bgPr>
    </p:bg>
    <p:spTree>
      <p:nvGrpSpPr>
        <p:cNvPr id="1" name="Shape 9"/>
        <p:cNvGrpSpPr/>
        <p:nvPr/>
      </p:nvGrpSpPr>
      <p:grpSpPr>
        <a:xfrm>
          <a:off x="0" y="0"/>
          <a:ext cx="0" cy="0"/>
          <a:chOff x="0" y="0"/>
          <a:chExt cx="0" cy="0"/>
        </a:xfrm>
      </p:grpSpPr>
      <p:sp>
        <p:nvSpPr>
          <p:cNvPr id="10" name="Google Shape;10;p31"/>
          <p:cNvSpPr txBox="1"/>
          <p:nvPr/>
        </p:nvSpPr>
        <p:spPr>
          <a:xfrm>
            <a:off x="2362200" y="6488112"/>
            <a:ext cx="5410200" cy="3397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Constantia"/>
              <a:buNone/>
            </a:pPr>
            <a:r>
              <a:rPr lang="en-US" sz="1600" b="0" i="0" u="none" strike="noStrike" cap="none">
                <a:solidFill>
                  <a:schemeClr val="dk1"/>
                </a:solidFill>
                <a:latin typeface="Constantia"/>
                <a:ea typeface="Constantia"/>
                <a:cs typeface="Constantia"/>
                <a:sym typeface="Constantia"/>
              </a:rPr>
              <a:t>© Oxford University Press 2014. All rights reserved.</a:t>
            </a:r>
            <a:endParaRPr sz="1400" b="0" i="0" u="none" strike="noStrike" cap="none">
              <a:solidFill>
                <a:srgbClr val="000000"/>
              </a:solidFill>
              <a:latin typeface="Arial"/>
              <a:ea typeface="Arial"/>
              <a:cs typeface="Arial"/>
              <a:sym typeface="Arial"/>
            </a:endParaRPr>
          </a:p>
        </p:txBody>
      </p:sp>
      <p:sp>
        <p:nvSpPr>
          <p:cNvPr id="11" name="Google Shape;11;p3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12" name="Google Shape;12;p3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 name="Google Shape;13;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9pPr>
          </a:lstStyle>
          <a:p>
            <a:endParaRPr/>
          </a:p>
        </p:txBody>
      </p:sp>
      <p:sp>
        <p:nvSpPr>
          <p:cNvPr id="14" name="Google Shape;14;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1pPr>
            <a:lvl2pPr marL="0" marR="0" lvl="1" indent="0" algn="r" rtl="0">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2pPr>
            <a:lvl3pPr marL="0" marR="0" lvl="2" indent="0" algn="r" rtl="0">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3pPr>
            <a:lvl4pPr marL="0" marR="0" lvl="3" indent="0" algn="r" rtl="0">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4pPr>
            <a:lvl5pPr marL="0" marR="0" lvl="4" indent="0" algn="r" rtl="0">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5pPr>
            <a:lvl6pPr marL="0" marR="0" lvl="5" indent="0" algn="r" rtl="0">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6pPr>
            <a:lvl7pPr marL="0" marR="0" lvl="6" indent="0" algn="r" rtl="0">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7pPr>
            <a:lvl8pPr marL="0" marR="0" lvl="7" indent="0" algn="r" rtl="0">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8pPr>
            <a:lvl9pPr marL="0" marR="0" lvl="8" indent="0" algn="r" rtl="0">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5"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5">
            <a:alphaModFix/>
          </a:blip>
          <a:stretch>
            <a:fillRect/>
          </a:stretch>
        </a:blipFill>
        <a:effectLst/>
      </p:bgPr>
    </p:bg>
    <p:spTree>
      <p:nvGrpSpPr>
        <p:cNvPr id="1" name="Shape 24"/>
        <p:cNvGrpSpPr/>
        <p:nvPr/>
      </p:nvGrpSpPr>
      <p:grpSpPr>
        <a:xfrm>
          <a:off x="0" y="0"/>
          <a:ext cx="0" cy="0"/>
          <a:chOff x="0" y="0"/>
          <a:chExt cx="0" cy="0"/>
        </a:xfrm>
      </p:grpSpPr>
      <p:sp>
        <p:nvSpPr>
          <p:cNvPr id="25" name="Google Shape;25;p33"/>
          <p:cNvSpPr txBox="1"/>
          <p:nvPr/>
        </p:nvSpPr>
        <p:spPr>
          <a:xfrm>
            <a:off x="2133600" y="6442075"/>
            <a:ext cx="5410200" cy="3381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Constantia"/>
              <a:buNone/>
            </a:pPr>
            <a:r>
              <a:rPr lang="en-US" sz="1600" b="0" i="0" u="none" strike="noStrike" cap="none">
                <a:solidFill>
                  <a:schemeClr val="dk1"/>
                </a:solidFill>
                <a:latin typeface="Constantia"/>
                <a:ea typeface="Constantia"/>
                <a:cs typeface="Constantia"/>
                <a:sym typeface="Constantia"/>
              </a:rPr>
              <a:t>© Oxford University Press 2014. All rights reserved.</a:t>
            </a:r>
            <a:endParaRPr sz="1400" b="0" i="0" u="none" strike="noStrike" cap="none">
              <a:solidFill>
                <a:srgbClr val="000000"/>
              </a:solidFill>
              <a:latin typeface="Arial"/>
              <a:ea typeface="Arial"/>
              <a:cs typeface="Arial"/>
              <a:sym typeface="Arial"/>
            </a:endParaRPr>
          </a:p>
        </p:txBody>
      </p:sp>
      <p:sp>
        <p:nvSpPr>
          <p:cNvPr id="26" name="Google Shape;26;p3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27" name="Google Shape;27;p3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8" name="Google Shape;28;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9pPr>
          </a:lstStyle>
          <a:p>
            <a:endParaRPr/>
          </a:p>
        </p:txBody>
      </p:sp>
      <p:sp>
        <p:nvSpPr>
          <p:cNvPr id="29" name="Google Shape;29;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1pPr>
            <a:lvl2pPr marL="0" marR="0" lvl="1" indent="0" algn="r" rtl="0">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2pPr>
            <a:lvl3pPr marL="0" marR="0" lvl="2" indent="0" algn="r" rtl="0">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3pPr>
            <a:lvl4pPr marL="0" marR="0" lvl="3" indent="0" algn="r" rtl="0">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4pPr>
            <a:lvl5pPr marL="0" marR="0" lvl="4" indent="0" algn="r" rtl="0">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5pPr>
            <a:lvl6pPr marL="0" marR="0" lvl="5" indent="0" algn="r" rtl="0">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6pPr>
            <a:lvl7pPr marL="0" marR="0" lvl="6" indent="0" algn="r" rtl="0">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7pPr>
            <a:lvl8pPr marL="0" marR="0" lvl="7" indent="0" algn="r" rtl="0">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8pPr>
            <a:lvl9pPr marL="0" marR="0" lvl="8" indent="0" algn="r" rtl="0">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oleObject" Target="../embeddings/oleObject1.bin"/><Relationship Id="rId4" Type="http://schemas.openxmlformats.org/officeDocument/2006/relationships/image" Target="../media/image1.jpeg"/></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5.png"/><Relationship Id="rId4" Type="http://schemas.openxmlformats.org/officeDocument/2006/relationships/image" Target="../media/image13.wmf"/></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gif"/><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25.png"/><Relationship Id="rId4" Type="http://schemas.openxmlformats.org/officeDocument/2006/relationships/image" Target="../media/image24.png"/></Relationships>
</file>

<file path=ppt/slides/_rels/slide6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8"/>
        <p:cNvGrpSpPr/>
        <p:nvPr/>
      </p:nvGrpSpPr>
      <p:grpSpPr>
        <a:xfrm>
          <a:off x="0" y="0"/>
          <a:ext cx="0" cy="0"/>
          <a:chOff x="0" y="0"/>
          <a:chExt cx="0" cy="0"/>
        </a:xfrm>
      </p:grpSpPr>
      <p:sp>
        <p:nvSpPr>
          <p:cNvPr id="39" name="Google Shape;39;p1"/>
          <p:cNvSpPr txBox="1">
            <a:spLocks noGrp="1"/>
          </p:cNvSpPr>
          <p:nvPr>
            <p:ph type="ctrTitle"/>
          </p:nvPr>
        </p:nvSpPr>
        <p:spPr>
          <a:xfrm>
            <a:off x="3810000" y="1828800"/>
            <a:ext cx="5416550" cy="21018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Data  Structures Using C, 2e</a:t>
            </a:r>
            <a:endParaRPr/>
          </a:p>
        </p:txBody>
      </p:sp>
      <p:sp>
        <p:nvSpPr>
          <p:cNvPr id="40" name="Google Shape;40;p1"/>
          <p:cNvSpPr txBox="1">
            <a:spLocks noGrp="1"/>
          </p:cNvSpPr>
          <p:nvPr>
            <p:ph type="subTitle" idx="1"/>
          </p:nvPr>
        </p:nvSpPr>
        <p:spPr>
          <a:xfrm>
            <a:off x="3513137" y="4229100"/>
            <a:ext cx="5935662" cy="990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4400"/>
              <a:buNone/>
            </a:pPr>
            <a:r>
              <a:rPr lang="en-US" sz="4400" b="1" i="0" u="none">
                <a:solidFill>
                  <a:schemeClr val="dk1"/>
                </a:solidFill>
                <a:latin typeface="Calibri"/>
                <a:ea typeface="Calibri"/>
                <a:cs typeface="Calibri"/>
                <a:sym typeface="Calibri"/>
              </a:rPr>
              <a:t>Reema Thareja</a:t>
            </a:r>
            <a:endParaRPr/>
          </a:p>
        </p:txBody>
      </p:sp>
      <p:sp>
        <p:nvSpPr>
          <p:cNvPr id="41" name="Google Shape;41;p1"/>
          <p:cNvSpPr txBox="1"/>
          <p:nvPr/>
        </p:nvSpPr>
        <p:spPr>
          <a:xfrm>
            <a:off x="0" y="0"/>
            <a:ext cx="9144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pic>
        <p:nvPicPr>
          <p:cNvPr id="42" name="Google Shape;42;p1" descr="logo(NEW)"/>
          <p:cNvPicPr preferRelativeResize="0"/>
          <p:nvPr/>
        </p:nvPicPr>
        <p:blipFill rotWithShape="1">
          <a:blip r:embed="rId4">
            <a:alphaModFix/>
          </a:blip>
          <a:srcRect/>
          <a:stretch/>
        </p:blipFill>
        <p:spPr>
          <a:xfrm>
            <a:off x="7297737" y="-58737"/>
            <a:ext cx="1846262" cy="1600200"/>
          </a:xfrm>
          <a:prstGeom prst="rect">
            <a:avLst/>
          </a:prstGeom>
          <a:noFill/>
          <a:ln>
            <a:noFill/>
          </a:ln>
        </p:spPr>
      </p:pic>
      <p:pic>
        <p:nvPicPr>
          <p:cNvPr id="43" name="Google Shape;43;p1" descr="C:\Users\amit.chaudhary\Desktop\Data Structures Using C Title-6.jpg"/>
          <p:cNvPicPr preferRelativeResize="0"/>
          <p:nvPr/>
        </p:nvPicPr>
        <p:blipFill rotWithShape="1">
          <a:blip r:embed="rId5">
            <a:alphaModFix/>
          </a:blip>
          <a:srcRect/>
          <a:stretch/>
        </p:blipFill>
        <p:spPr>
          <a:xfrm>
            <a:off x="152400" y="1447800"/>
            <a:ext cx="3687762" cy="4754562"/>
          </a:xfrm>
          <a:prstGeom prst="rect">
            <a:avLst/>
          </a:prstGeom>
          <a:noFill/>
          <a:ln>
            <a:noFill/>
          </a:ln>
          <a:effectLst>
            <a:outerShdw blurRad="63500">
              <a:srgbClr val="000000">
                <a:alpha val="69411"/>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6"/>
        <p:cNvGrpSpPr/>
        <p:nvPr/>
      </p:nvGrpSpPr>
      <p:grpSpPr>
        <a:xfrm>
          <a:off x="0" y="0"/>
          <a:ext cx="0" cy="0"/>
          <a:chOff x="0" y="0"/>
          <a:chExt cx="0" cy="0"/>
        </a:xfrm>
      </p:grpSpPr>
      <p:sp>
        <p:nvSpPr>
          <p:cNvPr id="117" name="Google Shape;117;p10"/>
          <p:cNvSpPr/>
          <p:nvPr/>
        </p:nvSpPr>
        <p:spPr>
          <a:xfrm>
            <a:off x="0" y="0"/>
            <a:ext cx="9144000" cy="1066800"/>
          </a:xfrm>
          <a:prstGeom prst="roundRect">
            <a:avLst>
              <a:gd name="adj" fmla="val 0"/>
            </a:avLst>
          </a:prstGeom>
          <a:solidFill>
            <a:srgbClr val="17375E"/>
          </a:solidFill>
          <a:ln w="25400" cap="flat" cmpd="sng">
            <a:solidFill>
              <a:srgbClr val="4F62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800"/>
              <a:buFont typeface="Calibri"/>
              <a:buNone/>
            </a:pPr>
            <a:r>
              <a:rPr lang="en-US" sz="4800" b="0" i="0" u="none" strike="noStrike" cap="none">
                <a:solidFill>
                  <a:schemeClr val="lt1"/>
                </a:solidFill>
                <a:latin typeface="Calibri"/>
                <a:ea typeface="Calibri"/>
                <a:cs typeface="Calibri"/>
                <a:sym typeface="Calibri"/>
              </a:rPr>
              <a:t>Inserting an Element in an Array</a:t>
            </a:r>
            <a:endParaRPr sz="1400" b="0" i="0" u="none" strike="noStrike" cap="none">
              <a:solidFill>
                <a:srgbClr val="000000"/>
              </a:solidFill>
              <a:latin typeface="Arial"/>
              <a:ea typeface="Arial"/>
              <a:cs typeface="Arial"/>
              <a:sym typeface="Arial"/>
            </a:endParaRPr>
          </a:p>
        </p:txBody>
      </p:sp>
      <p:sp>
        <p:nvSpPr>
          <p:cNvPr id="118" name="Google Shape;118;p10"/>
          <p:cNvSpPr txBox="1"/>
          <p:nvPr/>
        </p:nvSpPr>
        <p:spPr>
          <a:xfrm>
            <a:off x="457200" y="1600200"/>
            <a:ext cx="8229600" cy="533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Algorithm to insert a new element to the end of an array</a:t>
            </a:r>
            <a:endParaRPr sz="1400" b="0" i="0" u="none" strike="noStrike" cap="none">
              <a:solidFill>
                <a:srgbClr val="000000"/>
              </a:solidFill>
              <a:latin typeface="Arial"/>
              <a:ea typeface="Arial"/>
              <a:cs typeface="Arial"/>
              <a:sym typeface="Arial"/>
            </a:endParaRPr>
          </a:p>
        </p:txBody>
      </p:sp>
      <p:sp>
        <p:nvSpPr>
          <p:cNvPr id="119" name="Google Shape;119;p10"/>
          <p:cNvSpPr/>
          <p:nvPr/>
        </p:nvSpPr>
        <p:spPr>
          <a:xfrm>
            <a:off x="2362200" y="2133600"/>
            <a:ext cx="4419600" cy="838200"/>
          </a:xfrm>
          <a:prstGeom prst="bevel">
            <a:avLst>
              <a:gd name="adj" fmla="val 12500"/>
            </a:avLst>
          </a:prstGeom>
          <a:solidFill>
            <a:srgbClr val="FFCC00"/>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90033"/>
              </a:buClr>
              <a:buSzPts val="1200"/>
              <a:buFont typeface="Courier New"/>
              <a:buNone/>
            </a:pPr>
            <a:r>
              <a:rPr lang="en-US" sz="1200" b="1" i="0" u="none" strike="noStrike" cap="none">
                <a:solidFill>
                  <a:srgbClr val="990033"/>
                </a:solidFill>
                <a:latin typeface="Courier New"/>
                <a:ea typeface="Courier New"/>
                <a:cs typeface="Courier New"/>
                <a:sym typeface="Courier New"/>
              </a:rPr>
              <a:t>Step 1: Set upper_bound = upper_bound + 1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990033"/>
              </a:buClr>
              <a:buSzPts val="1200"/>
              <a:buFont typeface="Courier New"/>
              <a:buNone/>
            </a:pPr>
            <a:r>
              <a:rPr lang="en-US" sz="1200" b="1" i="0" u="none" strike="noStrike" cap="none">
                <a:solidFill>
                  <a:srgbClr val="990033"/>
                </a:solidFill>
                <a:latin typeface="Courier New"/>
                <a:ea typeface="Courier New"/>
                <a:cs typeface="Courier New"/>
                <a:sym typeface="Courier New"/>
              </a:rPr>
              <a:t>Step 2: Set A[upper_bound] = VAL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990033"/>
              </a:buClr>
              <a:buSzPts val="1200"/>
              <a:buFont typeface="Courier New"/>
              <a:buNone/>
            </a:pPr>
            <a:r>
              <a:rPr lang="en-US" sz="1200" b="1" i="0" u="none" strike="noStrike" cap="none">
                <a:solidFill>
                  <a:srgbClr val="990033"/>
                </a:solidFill>
                <a:latin typeface="Courier New"/>
                <a:ea typeface="Courier New"/>
                <a:cs typeface="Courier New"/>
                <a:sym typeface="Courier New"/>
              </a:rPr>
              <a:t>Step 3; EXIT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990033"/>
              </a:solidFill>
              <a:latin typeface="Courier New"/>
              <a:ea typeface="Courier New"/>
              <a:cs typeface="Courier New"/>
              <a:sym typeface="Courier New"/>
            </a:endParaRPr>
          </a:p>
        </p:txBody>
      </p:sp>
      <p:sp>
        <p:nvSpPr>
          <p:cNvPr id="120" name="Google Shape;120;p10"/>
          <p:cNvSpPr txBox="1"/>
          <p:nvPr/>
        </p:nvSpPr>
        <p:spPr>
          <a:xfrm>
            <a:off x="598487" y="3243262"/>
            <a:ext cx="8012112" cy="822325"/>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Algorithm INSERT( A, N, POS, VAL)</a:t>
            </a:r>
            <a:r>
              <a:rPr lang="en-US" sz="2400" b="1" i="0" u="none" strike="noStrike" cap="none">
                <a:solidFill>
                  <a:schemeClr val="dk1"/>
                </a:solidFill>
                <a:latin typeface="Calibri"/>
                <a:ea typeface="Calibri"/>
                <a:cs typeface="Calibri"/>
                <a:sym typeface="Calibri"/>
              </a:rPr>
              <a:t> </a:t>
            </a:r>
            <a:r>
              <a:rPr lang="en-US" sz="2400" b="0" i="0" u="none" strike="noStrike" cap="none">
                <a:solidFill>
                  <a:schemeClr val="dk1"/>
                </a:solidFill>
                <a:latin typeface="Calibri"/>
                <a:ea typeface="Calibri"/>
                <a:cs typeface="Calibri"/>
                <a:sym typeface="Calibri"/>
              </a:rPr>
              <a:t>to insert an element VAL at position POS</a:t>
            </a:r>
            <a:endParaRPr sz="1400" b="0" i="0" u="none" strike="noStrike" cap="none">
              <a:solidFill>
                <a:srgbClr val="000000"/>
              </a:solidFill>
              <a:latin typeface="Arial"/>
              <a:ea typeface="Arial"/>
              <a:cs typeface="Arial"/>
              <a:sym typeface="Arial"/>
            </a:endParaRPr>
          </a:p>
        </p:txBody>
      </p:sp>
      <p:sp>
        <p:nvSpPr>
          <p:cNvPr id="121" name="Google Shape;121;p10"/>
          <p:cNvSpPr/>
          <p:nvPr/>
        </p:nvSpPr>
        <p:spPr>
          <a:xfrm>
            <a:off x="2133600" y="4191000"/>
            <a:ext cx="5181600" cy="2057400"/>
          </a:xfrm>
          <a:prstGeom prst="bevel">
            <a:avLst>
              <a:gd name="adj" fmla="val 12500"/>
            </a:avLst>
          </a:prstGeom>
          <a:solidFill>
            <a:srgbClr val="FFCC00"/>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90033"/>
              </a:buClr>
              <a:buSzPts val="1200"/>
              <a:buFont typeface="Courier New"/>
              <a:buNone/>
            </a:pPr>
            <a:r>
              <a:rPr lang="en-US" sz="1200" b="1" i="0" u="none" strike="noStrike" cap="none">
                <a:solidFill>
                  <a:srgbClr val="990033"/>
                </a:solidFill>
                <a:latin typeface="Courier New"/>
                <a:ea typeface="Courier New"/>
                <a:cs typeface="Courier New"/>
                <a:sym typeface="Courier New"/>
              </a:rPr>
              <a:t>Step 1: [INITIALIZATION] SET I = 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990033"/>
              </a:buClr>
              <a:buSzPts val="1200"/>
              <a:buFont typeface="Courier New"/>
              <a:buNone/>
            </a:pPr>
            <a:r>
              <a:rPr lang="en-US" sz="1200" b="1" i="0" u="none" strike="noStrike" cap="none">
                <a:solidFill>
                  <a:srgbClr val="990033"/>
                </a:solidFill>
                <a:latin typeface="Courier New"/>
                <a:ea typeface="Courier New"/>
                <a:cs typeface="Courier New"/>
                <a:sym typeface="Courier New"/>
              </a:rPr>
              <a:t>Step 2: Repeat Steps 3 and 4 while I &gt;= POS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990033"/>
              </a:buClr>
              <a:buSzPts val="1200"/>
              <a:buFont typeface="Courier New"/>
              <a:buNone/>
            </a:pPr>
            <a:r>
              <a:rPr lang="en-US" sz="1200" b="1" i="0" u="none" strike="noStrike" cap="none">
                <a:solidFill>
                  <a:srgbClr val="990033"/>
                </a:solidFill>
                <a:latin typeface="Courier New"/>
                <a:ea typeface="Courier New"/>
                <a:cs typeface="Courier New"/>
                <a:sym typeface="Courier New"/>
              </a:rPr>
              <a:t>Step 3: 	SET A[I + 1] = A[I]</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990033"/>
              </a:buClr>
              <a:buSzPts val="1200"/>
              <a:buFont typeface="Courier New"/>
              <a:buNone/>
            </a:pPr>
            <a:r>
              <a:rPr lang="en-US" sz="1200" b="1" i="0" u="none" strike="noStrike" cap="none">
                <a:solidFill>
                  <a:srgbClr val="990033"/>
                </a:solidFill>
                <a:latin typeface="Courier New"/>
                <a:ea typeface="Courier New"/>
                <a:cs typeface="Courier New"/>
                <a:sym typeface="Courier New"/>
              </a:rPr>
              <a:t>Step 4: 	SET I = I – 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990033"/>
              </a:buClr>
              <a:buSzPts val="1200"/>
              <a:buFont typeface="Courier New"/>
              <a:buNone/>
            </a:pPr>
            <a:r>
              <a:rPr lang="en-US" sz="1200" b="1" i="0" u="none" strike="noStrike" cap="none">
                <a:solidFill>
                  <a:srgbClr val="990033"/>
                </a:solidFill>
                <a:latin typeface="Courier New"/>
                <a:ea typeface="Courier New"/>
                <a:cs typeface="Courier New"/>
                <a:sym typeface="Courier New"/>
              </a:rPr>
              <a:t>        [End of Loop]</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990033"/>
              </a:buClr>
              <a:buSzPts val="1200"/>
              <a:buFont typeface="Courier New"/>
              <a:buNone/>
            </a:pPr>
            <a:r>
              <a:rPr lang="en-US" sz="1200" b="1" i="0" u="none" strike="noStrike" cap="none">
                <a:solidFill>
                  <a:srgbClr val="990033"/>
                </a:solidFill>
                <a:latin typeface="Courier New"/>
                <a:ea typeface="Courier New"/>
                <a:cs typeface="Courier New"/>
                <a:sym typeface="Courier New"/>
              </a:rPr>
              <a:t>Step 5: SET N = N + 1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990033"/>
              </a:buClr>
              <a:buSzPts val="1200"/>
              <a:buFont typeface="Courier New"/>
              <a:buNone/>
            </a:pPr>
            <a:r>
              <a:rPr lang="en-US" sz="1200" b="1" i="0" u="none" strike="noStrike" cap="none">
                <a:solidFill>
                  <a:srgbClr val="990033"/>
                </a:solidFill>
                <a:latin typeface="Courier New"/>
                <a:ea typeface="Courier New"/>
                <a:cs typeface="Courier New"/>
                <a:sym typeface="Courier New"/>
              </a:rPr>
              <a:t>Step 6: SET A[POS] = VAL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990033"/>
              </a:buClr>
              <a:buSzPts val="1200"/>
              <a:buFont typeface="Courier New"/>
              <a:buNone/>
            </a:pPr>
            <a:r>
              <a:rPr lang="en-US" sz="1200" b="1" i="0" u="none" strike="noStrike" cap="none">
                <a:solidFill>
                  <a:srgbClr val="990033"/>
                </a:solidFill>
                <a:latin typeface="Courier New"/>
                <a:ea typeface="Courier New"/>
                <a:cs typeface="Courier New"/>
                <a:sym typeface="Courier New"/>
              </a:rPr>
              <a:t>Step 7: EXIT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990033"/>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5"/>
        <p:cNvGrpSpPr/>
        <p:nvPr/>
      </p:nvGrpSpPr>
      <p:grpSpPr>
        <a:xfrm>
          <a:off x="0" y="0"/>
          <a:ext cx="0" cy="0"/>
          <a:chOff x="0" y="0"/>
          <a:chExt cx="0" cy="0"/>
        </a:xfrm>
      </p:grpSpPr>
      <p:sp>
        <p:nvSpPr>
          <p:cNvPr id="126" name="Google Shape;126;p11"/>
          <p:cNvSpPr/>
          <p:nvPr/>
        </p:nvSpPr>
        <p:spPr>
          <a:xfrm>
            <a:off x="0" y="0"/>
            <a:ext cx="9144000" cy="1066800"/>
          </a:xfrm>
          <a:prstGeom prst="roundRect">
            <a:avLst>
              <a:gd name="adj" fmla="val 0"/>
            </a:avLst>
          </a:prstGeom>
          <a:solidFill>
            <a:srgbClr val="17375E"/>
          </a:solidFill>
          <a:ln w="25400" cap="flat" cmpd="sng">
            <a:solidFill>
              <a:srgbClr val="4F62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800"/>
              <a:buFont typeface="Calibri"/>
              <a:buNone/>
            </a:pPr>
            <a:r>
              <a:rPr lang="en-US" sz="4800" b="0" i="0" u="none" strike="noStrike" cap="none">
                <a:solidFill>
                  <a:schemeClr val="lt1"/>
                </a:solidFill>
                <a:latin typeface="Calibri"/>
                <a:ea typeface="Calibri"/>
                <a:cs typeface="Calibri"/>
                <a:sym typeface="Calibri"/>
              </a:rPr>
              <a:t>Deleting an Element from an Array</a:t>
            </a:r>
            <a:endParaRPr sz="1400" b="0" i="0" u="none" strike="noStrike" cap="none">
              <a:solidFill>
                <a:srgbClr val="000000"/>
              </a:solidFill>
              <a:latin typeface="Arial"/>
              <a:ea typeface="Arial"/>
              <a:cs typeface="Arial"/>
              <a:sym typeface="Arial"/>
            </a:endParaRPr>
          </a:p>
        </p:txBody>
      </p:sp>
      <p:sp>
        <p:nvSpPr>
          <p:cNvPr id="127" name="Google Shape;127;p11"/>
          <p:cNvSpPr txBox="1"/>
          <p:nvPr/>
        </p:nvSpPr>
        <p:spPr>
          <a:xfrm>
            <a:off x="914400" y="1447800"/>
            <a:ext cx="7315200" cy="381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Algorithm to delete an element from the end of the array</a:t>
            </a:r>
            <a:endParaRPr sz="1400" b="0" i="0" u="none" strike="noStrike" cap="none">
              <a:solidFill>
                <a:srgbClr val="000000"/>
              </a:solidFill>
              <a:latin typeface="Arial"/>
              <a:ea typeface="Arial"/>
              <a:cs typeface="Arial"/>
              <a:sym typeface="Arial"/>
            </a:endParaRPr>
          </a:p>
        </p:txBody>
      </p:sp>
      <p:sp>
        <p:nvSpPr>
          <p:cNvPr id="128" name="Google Shape;128;p11"/>
          <p:cNvSpPr/>
          <p:nvPr/>
        </p:nvSpPr>
        <p:spPr>
          <a:xfrm>
            <a:off x="2209800" y="2209800"/>
            <a:ext cx="4495800" cy="685800"/>
          </a:xfrm>
          <a:prstGeom prst="bevel">
            <a:avLst>
              <a:gd name="adj" fmla="val 12500"/>
            </a:avLst>
          </a:prstGeom>
          <a:solidFill>
            <a:srgbClr val="FFCC00"/>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90033"/>
              </a:buClr>
              <a:buSzPts val="1200"/>
              <a:buFont typeface="Courier New"/>
              <a:buNone/>
            </a:pPr>
            <a:r>
              <a:rPr lang="en-US" sz="1200" b="1" i="0" u="none" strike="noStrike" cap="none">
                <a:solidFill>
                  <a:srgbClr val="990033"/>
                </a:solidFill>
                <a:latin typeface="Courier New"/>
                <a:ea typeface="Courier New"/>
                <a:cs typeface="Courier New"/>
                <a:sym typeface="Courier New"/>
              </a:rPr>
              <a:t>Step 1: Set upper_bound = upper_bound - 1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990033"/>
              </a:buClr>
              <a:buSzPts val="1200"/>
              <a:buFont typeface="Courier New"/>
              <a:buNone/>
            </a:pPr>
            <a:r>
              <a:rPr lang="en-US" sz="1200" b="1" i="0" u="none" strike="noStrike" cap="none">
                <a:solidFill>
                  <a:srgbClr val="990033"/>
                </a:solidFill>
                <a:latin typeface="Courier New"/>
                <a:ea typeface="Courier New"/>
                <a:cs typeface="Courier New"/>
                <a:sym typeface="Courier New"/>
              </a:rPr>
              <a:t>Step 2: EXIT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990033"/>
              </a:solidFill>
              <a:latin typeface="Courier New"/>
              <a:ea typeface="Courier New"/>
              <a:cs typeface="Courier New"/>
              <a:sym typeface="Courier New"/>
            </a:endParaRPr>
          </a:p>
        </p:txBody>
      </p:sp>
      <p:sp>
        <p:nvSpPr>
          <p:cNvPr id="129" name="Google Shape;129;p11"/>
          <p:cNvSpPr txBox="1"/>
          <p:nvPr/>
        </p:nvSpPr>
        <p:spPr>
          <a:xfrm>
            <a:off x="838200" y="3425825"/>
            <a:ext cx="735330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Algorithm DELETE( A, N, POS) to delete an element at POS</a:t>
            </a:r>
            <a:endParaRPr sz="1400" b="0" i="0" u="none" strike="noStrike" cap="none">
              <a:solidFill>
                <a:srgbClr val="000000"/>
              </a:solidFill>
              <a:latin typeface="Arial"/>
              <a:ea typeface="Arial"/>
              <a:cs typeface="Arial"/>
              <a:sym typeface="Arial"/>
            </a:endParaRPr>
          </a:p>
        </p:txBody>
      </p:sp>
      <p:sp>
        <p:nvSpPr>
          <p:cNvPr id="130" name="Google Shape;130;p11"/>
          <p:cNvSpPr/>
          <p:nvPr/>
        </p:nvSpPr>
        <p:spPr>
          <a:xfrm>
            <a:off x="1752600" y="3962400"/>
            <a:ext cx="5638800" cy="1905000"/>
          </a:xfrm>
          <a:prstGeom prst="bevel">
            <a:avLst>
              <a:gd name="adj" fmla="val 12500"/>
            </a:avLst>
          </a:prstGeom>
          <a:solidFill>
            <a:srgbClr val="FFCC00"/>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90033"/>
              </a:buClr>
              <a:buSzPts val="1200"/>
              <a:buFont typeface="Courier New"/>
              <a:buNone/>
            </a:pPr>
            <a:r>
              <a:rPr lang="en-US" sz="1200" b="1" i="0" u="none" strike="noStrike" cap="none">
                <a:solidFill>
                  <a:srgbClr val="990033"/>
                </a:solidFill>
                <a:latin typeface="Courier New"/>
                <a:ea typeface="Courier New"/>
                <a:cs typeface="Courier New"/>
                <a:sym typeface="Courier New"/>
              </a:rPr>
              <a:t>Step 1: [INITIALIZATION] SET I = POS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990033"/>
              </a:buClr>
              <a:buSzPts val="1200"/>
              <a:buFont typeface="Courier New"/>
              <a:buNone/>
            </a:pPr>
            <a:r>
              <a:rPr lang="en-US" sz="1200" b="1" i="0" u="none" strike="noStrike" cap="none">
                <a:solidFill>
                  <a:srgbClr val="990033"/>
                </a:solidFill>
                <a:latin typeface="Courier New"/>
                <a:ea typeface="Courier New"/>
                <a:cs typeface="Courier New"/>
                <a:sym typeface="Courier New"/>
              </a:rPr>
              <a:t>Step 2: Repeat Steps 3 and 4 while I &lt;= N-1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990033"/>
              </a:buClr>
              <a:buSzPts val="1200"/>
              <a:buFont typeface="Courier New"/>
              <a:buNone/>
            </a:pPr>
            <a:r>
              <a:rPr lang="en-US" sz="1200" b="1" i="0" u="none" strike="noStrike" cap="none">
                <a:solidFill>
                  <a:srgbClr val="990033"/>
                </a:solidFill>
                <a:latin typeface="Courier New"/>
                <a:ea typeface="Courier New"/>
                <a:cs typeface="Courier New"/>
                <a:sym typeface="Courier New"/>
              </a:rPr>
              <a:t>Step 3: 	SET A[I] = A[I + 1]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990033"/>
              </a:buClr>
              <a:buSzPts val="1200"/>
              <a:buFont typeface="Courier New"/>
              <a:buNone/>
            </a:pPr>
            <a:r>
              <a:rPr lang="en-US" sz="1200" b="1" i="0" u="none" strike="noStrike" cap="none">
                <a:solidFill>
                  <a:srgbClr val="990033"/>
                </a:solidFill>
                <a:latin typeface="Courier New"/>
                <a:ea typeface="Courier New"/>
                <a:cs typeface="Courier New"/>
                <a:sym typeface="Courier New"/>
              </a:rPr>
              <a:t>Step 4: 	SET I = I + 1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990033"/>
              </a:buClr>
              <a:buSzPts val="1200"/>
              <a:buFont typeface="Courier New"/>
              <a:buNone/>
            </a:pPr>
            <a:r>
              <a:rPr lang="en-US" sz="1200" b="1" i="0" u="none" strike="noStrike" cap="none">
                <a:solidFill>
                  <a:srgbClr val="990033"/>
                </a:solidFill>
                <a:latin typeface="Courier New"/>
                <a:ea typeface="Courier New"/>
                <a:cs typeface="Courier New"/>
                <a:sym typeface="Courier New"/>
              </a:rPr>
              <a:t>        [End of Loop]</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990033"/>
              </a:buClr>
              <a:buSzPts val="1200"/>
              <a:buFont typeface="Courier New"/>
              <a:buNone/>
            </a:pPr>
            <a:r>
              <a:rPr lang="en-US" sz="1200" b="1" i="0" u="none" strike="noStrike" cap="none">
                <a:solidFill>
                  <a:srgbClr val="990033"/>
                </a:solidFill>
                <a:latin typeface="Courier New"/>
                <a:ea typeface="Courier New"/>
                <a:cs typeface="Courier New"/>
                <a:sym typeface="Courier New"/>
              </a:rPr>
              <a:t>Step 5: SET N = N - 1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990033"/>
              </a:buClr>
              <a:buSzPts val="1200"/>
              <a:buFont typeface="Courier New"/>
              <a:buNone/>
            </a:pPr>
            <a:r>
              <a:rPr lang="en-US" sz="1200" b="1" i="0" u="none" strike="noStrike" cap="none">
                <a:solidFill>
                  <a:srgbClr val="990033"/>
                </a:solidFill>
                <a:latin typeface="Courier New"/>
                <a:ea typeface="Courier New"/>
                <a:cs typeface="Courier New"/>
                <a:sym typeface="Courier New"/>
              </a:rPr>
              <a:t>Step 6: EXIT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990033"/>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7DB9C-886A-4461-B91E-658523535FE9}"/>
              </a:ext>
            </a:extLst>
          </p:cNvPr>
          <p:cNvSpPr>
            <a:spLocks noGrp="1"/>
          </p:cNvSpPr>
          <p:nvPr>
            <p:ph type="title"/>
          </p:nvPr>
        </p:nvSpPr>
        <p:spPr/>
        <p:txBody>
          <a:bodyPr/>
          <a:lstStyle/>
          <a:p>
            <a:br>
              <a:rPr lang="en-US" sz="4000" b="1" i="0">
                <a:solidFill>
                  <a:srgbClr val="3B3B3B"/>
                </a:solidFill>
                <a:effectLst/>
                <a:latin typeface="Georgia" panose="02040502050405020303" pitchFamily="18" charset="0"/>
              </a:rPr>
            </a:br>
            <a:r>
              <a:rPr lang="en-US" sz="4000" b="1" i="0">
                <a:solidFill>
                  <a:srgbClr val="3B3B3B"/>
                </a:solidFill>
                <a:effectLst/>
                <a:latin typeface="Georgia" panose="02040502050405020303" pitchFamily="18" charset="0"/>
              </a:rPr>
              <a:t>Remove element from array</a:t>
            </a:r>
            <a:br>
              <a:rPr lang="en-US" b="1" i="0">
                <a:solidFill>
                  <a:srgbClr val="3B3B3B"/>
                </a:solidFill>
                <a:effectLst/>
                <a:latin typeface="Georgia" panose="02040502050405020303" pitchFamily="18" charset="0"/>
              </a:rPr>
            </a:br>
            <a:endParaRPr lang="en-US"/>
          </a:p>
        </p:txBody>
      </p:sp>
      <p:sp>
        <p:nvSpPr>
          <p:cNvPr id="3" name="Text Placeholder 2">
            <a:extLst>
              <a:ext uri="{FF2B5EF4-FFF2-40B4-BE49-F238E27FC236}">
                <a16:creationId xmlns:a16="http://schemas.microsoft.com/office/drawing/2014/main" id="{8C45293D-9A57-41DB-9148-6843F1CFB692}"/>
              </a:ext>
            </a:extLst>
          </p:cNvPr>
          <p:cNvSpPr>
            <a:spLocks noGrp="1"/>
          </p:cNvSpPr>
          <p:nvPr>
            <p:ph type="body" idx="1"/>
          </p:nvPr>
        </p:nvSpPr>
        <p:spPr>
          <a:xfrm>
            <a:off x="457200" y="1600200"/>
            <a:ext cx="8158480" cy="4525962"/>
          </a:xfrm>
        </p:spPr>
        <p:txBody>
          <a:bodyPr/>
          <a:lstStyle/>
          <a:p>
            <a:pPr marL="0" marR="0">
              <a:lnSpc>
                <a:spcPct val="107000"/>
              </a:lnSpc>
              <a:spcBef>
                <a:spcPts val="0"/>
              </a:spcBef>
              <a:spcAft>
                <a:spcPts val="1440"/>
              </a:spcAft>
            </a:pPr>
            <a:r>
              <a:rPr lang="en-US" sz="3600">
                <a:solidFill>
                  <a:srgbClr val="B1B100"/>
                </a:solidFill>
                <a:effectLst/>
                <a:latin typeface="Times New Roman" panose="02020603050405020304" pitchFamily="18" charset="0"/>
                <a:ea typeface="Times New Roman" panose="02020603050405020304" pitchFamily="18" charset="0"/>
                <a:cs typeface="Times New Roman" panose="02020603050405020304" pitchFamily="18" charset="0"/>
              </a:rPr>
              <a:t>for</a:t>
            </a:r>
            <a:r>
              <a:rPr lang="en-US" sz="360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600">
                <a:solidFill>
                  <a:srgbClr val="0099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360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c </a:t>
            </a:r>
            <a:r>
              <a:rPr lang="en-US" sz="3600">
                <a:solidFill>
                  <a:srgbClr val="339933"/>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360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position </a:t>
            </a:r>
            <a:r>
              <a:rPr lang="en-US" sz="3600">
                <a:solidFill>
                  <a:srgbClr val="339933"/>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360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600">
                <a:solidFill>
                  <a:srgbClr val="0000DD"/>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3600">
                <a:solidFill>
                  <a:srgbClr val="339933"/>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360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c </a:t>
            </a:r>
            <a:r>
              <a:rPr lang="en-US" sz="3600">
                <a:solidFill>
                  <a:srgbClr val="339933"/>
                </a:solidFill>
                <a:effectLst/>
                <a:latin typeface="Times New Roman" panose="02020603050405020304" pitchFamily="18" charset="0"/>
                <a:ea typeface="Times New Roman" panose="02020603050405020304" pitchFamily="18" charset="0"/>
                <a:cs typeface="Times New Roman" panose="02020603050405020304" pitchFamily="18" charset="0"/>
              </a:rPr>
              <a:t>&lt;</a:t>
            </a:r>
            <a:r>
              <a:rPr lang="en-US" sz="360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n </a:t>
            </a:r>
            <a:r>
              <a:rPr lang="en-US" sz="3600">
                <a:solidFill>
                  <a:srgbClr val="339933"/>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360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600">
                <a:solidFill>
                  <a:srgbClr val="0000DD"/>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3600">
                <a:solidFill>
                  <a:srgbClr val="339933"/>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360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600" err="1">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c</a:t>
            </a:r>
            <a:r>
              <a:rPr lang="en-US" sz="3600" err="1">
                <a:solidFill>
                  <a:srgbClr val="339933"/>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3600">
                <a:solidFill>
                  <a:srgbClr val="009900"/>
                </a:solidFill>
                <a:effectLst/>
                <a:latin typeface="Times New Roman" panose="02020603050405020304" pitchFamily="18" charset="0"/>
                <a:ea typeface="Times New Roman" panose="02020603050405020304" pitchFamily="18" charset="0"/>
                <a:cs typeface="Times New Roman" panose="02020603050405020304" pitchFamily="18" charset="0"/>
              </a:rPr>
              <a:t>)</a:t>
            </a:r>
            <a:br>
              <a:rPr lang="en-US" sz="360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360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array</a:t>
            </a:r>
            <a:r>
              <a:rPr lang="en-US" sz="3600">
                <a:solidFill>
                  <a:srgbClr val="0099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360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c</a:t>
            </a:r>
            <a:r>
              <a:rPr lang="en-US" sz="3600">
                <a:solidFill>
                  <a:srgbClr val="0099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360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600">
                <a:solidFill>
                  <a:srgbClr val="339933"/>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360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array</a:t>
            </a:r>
            <a:r>
              <a:rPr lang="en-US" sz="3600">
                <a:solidFill>
                  <a:srgbClr val="0099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360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c</a:t>
            </a:r>
            <a:r>
              <a:rPr lang="en-US" sz="3600">
                <a:solidFill>
                  <a:srgbClr val="339933"/>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3600">
                <a:solidFill>
                  <a:srgbClr val="0000DD"/>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3600">
                <a:solidFill>
                  <a:srgbClr val="0099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3600">
                <a:solidFill>
                  <a:srgbClr val="339933"/>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1440"/>
              </a:spcAft>
            </a:pPr>
            <a:r>
              <a:rPr lang="en-US" sz="360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600" err="1">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printf</a:t>
            </a:r>
            <a:r>
              <a:rPr lang="en-US" sz="3600">
                <a:solidFill>
                  <a:srgbClr val="0099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360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"Resultant array:</a:t>
            </a:r>
            <a:r>
              <a:rPr lang="en-US" sz="3600" b="1">
                <a:solidFill>
                  <a:srgbClr val="000099"/>
                </a:solidFill>
                <a:effectLst/>
                <a:latin typeface="Times New Roman" panose="02020603050405020304" pitchFamily="18" charset="0"/>
                <a:ea typeface="Times New Roman" panose="02020603050405020304" pitchFamily="18" charset="0"/>
                <a:cs typeface="Times New Roman" panose="02020603050405020304" pitchFamily="18" charset="0"/>
              </a:rPr>
              <a:t>\n</a:t>
            </a:r>
            <a:r>
              <a:rPr lang="en-US" sz="360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3600">
                <a:solidFill>
                  <a:srgbClr val="0099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3600">
                <a:solidFill>
                  <a:srgbClr val="339933"/>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p>
            <a:r>
              <a:rPr lang="en-US" sz="360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600">
                <a:solidFill>
                  <a:srgbClr val="B1B100"/>
                </a:solidFill>
                <a:effectLst/>
                <a:latin typeface="Times New Roman" panose="02020603050405020304" pitchFamily="18" charset="0"/>
                <a:ea typeface="Times New Roman" panose="02020603050405020304" pitchFamily="18" charset="0"/>
                <a:cs typeface="Times New Roman" panose="02020603050405020304" pitchFamily="18" charset="0"/>
              </a:rPr>
              <a:t>for</a:t>
            </a:r>
            <a:r>
              <a:rPr lang="en-US" sz="360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600">
                <a:solidFill>
                  <a:srgbClr val="0099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360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c </a:t>
            </a:r>
            <a:r>
              <a:rPr lang="en-US" sz="3600">
                <a:solidFill>
                  <a:srgbClr val="339933"/>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360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600">
                <a:solidFill>
                  <a:srgbClr val="0000DD"/>
                </a:solidFill>
                <a:effectLst/>
                <a:latin typeface="Times New Roman" panose="02020603050405020304" pitchFamily="18" charset="0"/>
                <a:ea typeface="Times New Roman" panose="02020603050405020304" pitchFamily="18" charset="0"/>
                <a:cs typeface="Times New Roman" panose="02020603050405020304" pitchFamily="18" charset="0"/>
              </a:rPr>
              <a:t>0</a:t>
            </a:r>
            <a:r>
              <a:rPr lang="en-US" sz="3600">
                <a:solidFill>
                  <a:srgbClr val="339933"/>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360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c </a:t>
            </a:r>
            <a:r>
              <a:rPr lang="en-US" sz="3600">
                <a:solidFill>
                  <a:srgbClr val="339933"/>
                </a:solidFill>
                <a:effectLst/>
                <a:latin typeface="Times New Roman" panose="02020603050405020304" pitchFamily="18" charset="0"/>
                <a:ea typeface="Times New Roman" panose="02020603050405020304" pitchFamily="18" charset="0"/>
                <a:cs typeface="Times New Roman" panose="02020603050405020304" pitchFamily="18" charset="0"/>
              </a:rPr>
              <a:t>&lt;</a:t>
            </a:r>
            <a:r>
              <a:rPr lang="en-US" sz="360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n </a:t>
            </a:r>
            <a:r>
              <a:rPr lang="en-US" sz="3600">
                <a:solidFill>
                  <a:srgbClr val="339933"/>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360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600">
                <a:solidFill>
                  <a:srgbClr val="0000DD"/>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3600">
                <a:solidFill>
                  <a:srgbClr val="339933"/>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360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600" err="1">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c</a:t>
            </a:r>
            <a:r>
              <a:rPr lang="en-US" sz="3600" err="1">
                <a:solidFill>
                  <a:srgbClr val="339933"/>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3600">
                <a:solidFill>
                  <a:srgbClr val="009900"/>
                </a:solidFill>
                <a:effectLst/>
                <a:latin typeface="Times New Roman" panose="02020603050405020304" pitchFamily="18" charset="0"/>
                <a:ea typeface="Times New Roman" panose="02020603050405020304" pitchFamily="18" charset="0"/>
                <a:cs typeface="Times New Roman" panose="02020603050405020304" pitchFamily="18" charset="0"/>
              </a:rPr>
              <a:t>)</a:t>
            </a:r>
            <a:br>
              <a:rPr lang="en-US" sz="360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360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600" err="1">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printf</a:t>
            </a:r>
            <a:r>
              <a:rPr lang="en-US" sz="3600">
                <a:solidFill>
                  <a:srgbClr val="0099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360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"%d</a:t>
            </a:r>
            <a:r>
              <a:rPr lang="en-US" sz="3600" b="1">
                <a:solidFill>
                  <a:srgbClr val="000099"/>
                </a:solidFill>
                <a:effectLst/>
                <a:latin typeface="Times New Roman" panose="02020603050405020304" pitchFamily="18" charset="0"/>
                <a:ea typeface="Times New Roman" panose="02020603050405020304" pitchFamily="18" charset="0"/>
                <a:cs typeface="Times New Roman" panose="02020603050405020304" pitchFamily="18" charset="0"/>
              </a:rPr>
              <a:t>\n</a:t>
            </a:r>
            <a:r>
              <a:rPr lang="en-US" sz="360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3600">
                <a:solidFill>
                  <a:srgbClr val="339933"/>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360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array</a:t>
            </a:r>
            <a:r>
              <a:rPr lang="en-US" sz="3600">
                <a:solidFill>
                  <a:srgbClr val="0099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360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c</a:t>
            </a:r>
            <a:r>
              <a:rPr lang="en-US" sz="3600">
                <a:solidFill>
                  <a:srgbClr val="0099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3600">
                <a:solidFill>
                  <a:srgbClr val="339933"/>
                </a:solidFill>
                <a:effectLst/>
                <a:latin typeface="Times New Roman" panose="02020603050405020304" pitchFamily="18" charset="0"/>
                <a:ea typeface="Times New Roman" panose="02020603050405020304" pitchFamily="18" charset="0"/>
                <a:cs typeface="Times New Roman" panose="02020603050405020304" pitchFamily="18" charset="0"/>
              </a:rPr>
              <a:t>;</a:t>
            </a:r>
            <a:br>
              <a:rPr lang="en-US" sz="360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5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5396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4"/>
        <p:cNvGrpSpPr/>
        <p:nvPr/>
      </p:nvGrpSpPr>
      <p:grpSpPr>
        <a:xfrm>
          <a:off x="0" y="0"/>
          <a:ext cx="0" cy="0"/>
          <a:chOff x="0" y="0"/>
          <a:chExt cx="0" cy="0"/>
        </a:xfrm>
      </p:grpSpPr>
      <p:sp>
        <p:nvSpPr>
          <p:cNvPr id="135" name="Google Shape;135;p12"/>
          <p:cNvSpPr/>
          <p:nvPr/>
        </p:nvSpPr>
        <p:spPr>
          <a:xfrm>
            <a:off x="0" y="0"/>
            <a:ext cx="9144000" cy="1066800"/>
          </a:xfrm>
          <a:prstGeom prst="roundRect">
            <a:avLst>
              <a:gd name="adj" fmla="val 0"/>
            </a:avLst>
          </a:prstGeom>
          <a:solidFill>
            <a:srgbClr val="17375E"/>
          </a:solidFill>
          <a:ln w="25400" cap="flat" cmpd="sng">
            <a:solidFill>
              <a:srgbClr val="4F62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800"/>
              <a:buFont typeface="Calibri"/>
              <a:buNone/>
            </a:pPr>
            <a:r>
              <a:rPr lang="en-US" sz="4800" b="0" i="0" u="none" strike="noStrike" cap="none">
                <a:solidFill>
                  <a:schemeClr val="lt1"/>
                </a:solidFill>
                <a:latin typeface="Calibri"/>
                <a:ea typeface="Calibri"/>
                <a:cs typeface="Calibri"/>
                <a:sym typeface="Calibri"/>
              </a:rPr>
              <a:t>Passing  Arrays to Functions</a:t>
            </a:r>
            <a:endParaRPr sz="1400" b="0" i="0" u="none" strike="noStrike" cap="none">
              <a:solidFill>
                <a:srgbClr val="000000"/>
              </a:solidFill>
              <a:latin typeface="Arial"/>
              <a:ea typeface="Arial"/>
              <a:cs typeface="Arial"/>
              <a:sym typeface="Arial"/>
            </a:endParaRPr>
          </a:p>
        </p:txBody>
      </p:sp>
      <p:cxnSp>
        <p:nvCxnSpPr>
          <p:cNvPr id="136" name="Google Shape;136;p12"/>
          <p:cNvCxnSpPr/>
          <p:nvPr/>
        </p:nvCxnSpPr>
        <p:spPr>
          <a:xfrm>
            <a:off x="3733800" y="3535362"/>
            <a:ext cx="0" cy="228600"/>
          </a:xfrm>
          <a:prstGeom prst="straightConnector1">
            <a:avLst/>
          </a:prstGeom>
          <a:noFill/>
          <a:ln w="28575" cap="flat" cmpd="sng">
            <a:solidFill>
              <a:srgbClr val="000000"/>
            </a:solidFill>
            <a:prstDash val="solid"/>
            <a:miter lim="800000"/>
            <a:headEnd type="none" w="sm" len="sm"/>
            <a:tailEnd type="none" w="sm" len="sm"/>
          </a:ln>
        </p:spPr>
      </p:cxnSp>
      <p:cxnSp>
        <p:nvCxnSpPr>
          <p:cNvPr id="137" name="Google Shape;137;p12"/>
          <p:cNvCxnSpPr/>
          <p:nvPr/>
        </p:nvCxnSpPr>
        <p:spPr>
          <a:xfrm>
            <a:off x="6858000" y="3078162"/>
            <a:ext cx="0" cy="228600"/>
          </a:xfrm>
          <a:prstGeom prst="straightConnector1">
            <a:avLst/>
          </a:prstGeom>
          <a:noFill/>
          <a:ln w="28575" cap="flat" cmpd="sng">
            <a:solidFill>
              <a:schemeClr val="accent1"/>
            </a:solidFill>
            <a:prstDash val="solid"/>
            <a:miter lim="800000"/>
            <a:headEnd type="none" w="sm" len="sm"/>
            <a:tailEnd type="none" w="sm" len="sm"/>
          </a:ln>
        </p:spPr>
      </p:cxnSp>
      <p:grpSp>
        <p:nvGrpSpPr>
          <p:cNvPr id="138" name="Google Shape;138;p12"/>
          <p:cNvGrpSpPr/>
          <p:nvPr/>
        </p:nvGrpSpPr>
        <p:grpSpPr>
          <a:xfrm>
            <a:off x="1143000" y="2133600"/>
            <a:ext cx="6477000" cy="2209800"/>
            <a:chOff x="720" y="1344"/>
            <a:chExt cx="4080" cy="1392"/>
          </a:xfrm>
        </p:grpSpPr>
        <p:sp>
          <p:nvSpPr>
            <p:cNvPr id="139" name="Google Shape;139;p12"/>
            <p:cNvSpPr txBox="1"/>
            <p:nvPr/>
          </p:nvSpPr>
          <p:spPr>
            <a:xfrm>
              <a:off x="2520" y="1344"/>
              <a:ext cx="2088" cy="408"/>
            </a:xfrm>
            <a:prstGeom prst="rect">
              <a:avLst/>
            </a:prstGeom>
            <a:solidFill>
              <a:srgbClr val="FFCC00"/>
            </a:solidFill>
            <a:ln w="285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990033"/>
                </a:buClr>
                <a:buSzPts val="1400"/>
                <a:buFont typeface="Calibri"/>
                <a:buNone/>
              </a:pPr>
              <a:r>
                <a:rPr lang="en-US" sz="1400" b="1" i="0" u="none" strike="noStrike" cap="none">
                  <a:solidFill>
                    <a:srgbClr val="990033"/>
                  </a:solidFill>
                  <a:latin typeface="Calibri"/>
                  <a:ea typeface="Calibri"/>
                  <a:cs typeface="Calibri"/>
                  <a:sym typeface="Calibri"/>
                </a:rPr>
                <a:t>1D Arrays For Inter Function Communication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500"/>
                </a:spcBef>
                <a:spcAft>
                  <a:spcPts val="0"/>
                </a:spcAft>
                <a:buClr>
                  <a:srgbClr val="000000"/>
                </a:buClr>
                <a:buSzPts val="1400"/>
                <a:buFont typeface="Arial"/>
                <a:buNone/>
              </a:pPr>
              <a:endParaRPr sz="1400" b="1" i="0" u="none" strike="noStrike" cap="none">
                <a:solidFill>
                  <a:srgbClr val="990033"/>
                </a:solidFill>
                <a:latin typeface="Calibri"/>
                <a:ea typeface="Calibri"/>
                <a:cs typeface="Calibri"/>
                <a:sym typeface="Calibri"/>
              </a:endParaRPr>
            </a:p>
          </p:txBody>
        </p:sp>
        <p:cxnSp>
          <p:nvCxnSpPr>
            <p:cNvPr id="140" name="Google Shape;140;p12"/>
            <p:cNvCxnSpPr/>
            <p:nvPr/>
          </p:nvCxnSpPr>
          <p:spPr>
            <a:xfrm>
              <a:off x="3384" y="1757"/>
              <a:ext cx="0" cy="182"/>
            </a:xfrm>
            <a:prstGeom prst="straightConnector1">
              <a:avLst/>
            </a:prstGeom>
            <a:noFill/>
            <a:ln w="28575" cap="flat" cmpd="sng">
              <a:solidFill>
                <a:schemeClr val="accent1"/>
              </a:solidFill>
              <a:prstDash val="solid"/>
              <a:miter lim="800000"/>
              <a:headEnd type="none" w="sm" len="sm"/>
              <a:tailEnd type="none" w="sm" len="sm"/>
            </a:ln>
          </p:spPr>
        </p:cxnSp>
        <p:cxnSp>
          <p:nvCxnSpPr>
            <p:cNvPr id="141" name="Google Shape;141;p12"/>
            <p:cNvCxnSpPr/>
            <p:nvPr/>
          </p:nvCxnSpPr>
          <p:spPr>
            <a:xfrm>
              <a:off x="2448" y="1939"/>
              <a:ext cx="1872" cy="0"/>
            </a:xfrm>
            <a:prstGeom prst="straightConnector1">
              <a:avLst/>
            </a:prstGeom>
            <a:noFill/>
            <a:ln w="28575" cap="flat" cmpd="sng">
              <a:solidFill>
                <a:schemeClr val="accent1"/>
              </a:solidFill>
              <a:prstDash val="solid"/>
              <a:miter lim="800000"/>
              <a:headEnd type="none" w="sm" len="sm"/>
              <a:tailEnd type="none" w="sm" len="sm"/>
            </a:ln>
          </p:spPr>
        </p:cxnSp>
        <p:sp>
          <p:nvSpPr>
            <p:cNvPr id="142" name="Google Shape;142;p12"/>
            <p:cNvSpPr txBox="1"/>
            <p:nvPr/>
          </p:nvSpPr>
          <p:spPr>
            <a:xfrm>
              <a:off x="1464" y="2069"/>
              <a:ext cx="1656" cy="197"/>
            </a:xfrm>
            <a:prstGeom prst="rect">
              <a:avLst/>
            </a:prstGeom>
            <a:solidFill>
              <a:srgbClr val="FFCC00"/>
            </a:solidFill>
            <a:ln w="285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990033"/>
                </a:buClr>
                <a:buSzPts val="1400"/>
                <a:buFont typeface="Calibri"/>
                <a:buNone/>
              </a:pPr>
              <a:r>
                <a:rPr lang="en-US" sz="1400" b="1" i="0" u="none" strike="noStrike" cap="none">
                  <a:solidFill>
                    <a:srgbClr val="990033"/>
                  </a:solidFill>
                  <a:latin typeface="Calibri"/>
                  <a:ea typeface="Calibri"/>
                  <a:cs typeface="Calibri"/>
                  <a:sym typeface="Calibri"/>
                </a:rPr>
                <a:t>Passing individual elements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500"/>
                </a:spcBef>
                <a:spcAft>
                  <a:spcPts val="0"/>
                </a:spcAft>
                <a:buClr>
                  <a:srgbClr val="000000"/>
                </a:buClr>
                <a:buSzPts val="1400"/>
                <a:buFont typeface="Arial"/>
                <a:buNone/>
              </a:pPr>
              <a:endParaRPr sz="1400" b="1" i="0" u="none" strike="noStrike" cap="none">
                <a:solidFill>
                  <a:srgbClr val="990033"/>
                </a:solidFill>
                <a:latin typeface="Calibri"/>
                <a:ea typeface="Calibri"/>
                <a:cs typeface="Calibri"/>
                <a:sym typeface="Calibri"/>
              </a:endParaRPr>
            </a:p>
          </p:txBody>
        </p:sp>
        <p:sp>
          <p:nvSpPr>
            <p:cNvPr id="143" name="Google Shape;143;p12"/>
            <p:cNvSpPr txBox="1"/>
            <p:nvPr/>
          </p:nvSpPr>
          <p:spPr>
            <a:xfrm>
              <a:off x="3600" y="2083"/>
              <a:ext cx="1200" cy="216"/>
            </a:xfrm>
            <a:prstGeom prst="rect">
              <a:avLst/>
            </a:prstGeom>
            <a:solidFill>
              <a:srgbClr val="FFCC00"/>
            </a:solidFill>
            <a:ln w="285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990033"/>
                </a:buClr>
                <a:buSzPts val="1400"/>
                <a:buFont typeface="Calibri"/>
                <a:buNone/>
              </a:pPr>
              <a:r>
                <a:rPr lang="en-US" sz="1400" b="1" i="0" u="none" strike="noStrike" cap="none">
                  <a:solidFill>
                    <a:srgbClr val="990033"/>
                  </a:solidFill>
                  <a:latin typeface="Calibri"/>
                  <a:ea typeface="Calibri"/>
                  <a:cs typeface="Calibri"/>
                  <a:sym typeface="Calibri"/>
                </a:rPr>
                <a:t>Passing entire array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500"/>
                </a:spcBef>
                <a:spcAft>
                  <a:spcPts val="0"/>
                </a:spcAft>
                <a:buClr>
                  <a:srgbClr val="000000"/>
                </a:buClr>
                <a:buSzPts val="1400"/>
                <a:buFont typeface="Arial"/>
                <a:buNone/>
              </a:pPr>
              <a:endParaRPr sz="1400" b="1" i="0" u="none" strike="noStrike" cap="none">
                <a:solidFill>
                  <a:srgbClr val="990033"/>
                </a:solidFill>
                <a:latin typeface="Calibri"/>
                <a:ea typeface="Calibri"/>
                <a:cs typeface="Calibri"/>
                <a:sym typeface="Calibri"/>
              </a:endParaRPr>
            </a:p>
          </p:txBody>
        </p:sp>
        <p:cxnSp>
          <p:nvCxnSpPr>
            <p:cNvPr id="144" name="Google Shape;144;p12"/>
            <p:cNvCxnSpPr/>
            <p:nvPr/>
          </p:nvCxnSpPr>
          <p:spPr>
            <a:xfrm>
              <a:off x="1536" y="2371"/>
              <a:ext cx="1440" cy="0"/>
            </a:xfrm>
            <a:prstGeom prst="straightConnector1">
              <a:avLst/>
            </a:prstGeom>
            <a:noFill/>
            <a:ln w="28575" cap="flat" cmpd="sng">
              <a:solidFill>
                <a:schemeClr val="accent1"/>
              </a:solidFill>
              <a:prstDash val="solid"/>
              <a:miter lim="800000"/>
              <a:headEnd type="none" w="sm" len="sm"/>
              <a:tailEnd type="none" w="sm" len="sm"/>
            </a:ln>
          </p:spPr>
        </p:cxnSp>
        <p:cxnSp>
          <p:nvCxnSpPr>
            <p:cNvPr id="145" name="Google Shape;145;p12"/>
            <p:cNvCxnSpPr/>
            <p:nvPr/>
          </p:nvCxnSpPr>
          <p:spPr>
            <a:xfrm>
              <a:off x="1536" y="2371"/>
              <a:ext cx="0" cy="144"/>
            </a:xfrm>
            <a:prstGeom prst="straightConnector1">
              <a:avLst/>
            </a:prstGeom>
            <a:noFill/>
            <a:ln w="28575" cap="flat" cmpd="sng">
              <a:solidFill>
                <a:schemeClr val="accent1"/>
              </a:solidFill>
              <a:prstDash val="solid"/>
              <a:miter lim="800000"/>
              <a:headEnd type="none" w="sm" len="sm"/>
              <a:tailEnd type="none" w="sm" len="sm"/>
            </a:ln>
          </p:spPr>
        </p:cxnSp>
        <p:cxnSp>
          <p:nvCxnSpPr>
            <p:cNvPr id="146" name="Google Shape;146;p12"/>
            <p:cNvCxnSpPr/>
            <p:nvPr/>
          </p:nvCxnSpPr>
          <p:spPr>
            <a:xfrm>
              <a:off x="2976" y="2371"/>
              <a:ext cx="0" cy="144"/>
            </a:xfrm>
            <a:prstGeom prst="straightConnector1">
              <a:avLst/>
            </a:prstGeom>
            <a:noFill/>
            <a:ln w="28575" cap="flat" cmpd="sng">
              <a:solidFill>
                <a:schemeClr val="accent1"/>
              </a:solidFill>
              <a:prstDash val="solid"/>
              <a:miter lim="800000"/>
              <a:headEnd type="none" w="sm" len="sm"/>
              <a:tailEnd type="none" w="sm" len="sm"/>
            </a:ln>
          </p:spPr>
        </p:cxnSp>
        <p:sp>
          <p:nvSpPr>
            <p:cNvPr id="147" name="Google Shape;147;p12"/>
            <p:cNvSpPr txBox="1"/>
            <p:nvPr/>
          </p:nvSpPr>
          <p:spPr>
            <a:xfrm>
              <a:off x="720" y="2515"/>
              <a:ext cx="1464" cy="221"/>
            </a:xfrm>
            <a:prstGeom prst="rect">
              <a:avLst/>
            </a:prstGeom>
            <a:solidFill>
              <a:srgbClr val="FFCC00"/>
            </a:solidFill>
            <a:ln w="285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990033"/>
                </a:buClr>
                <a:buSzPts val="1400"/>
                <a:buFont typeface="Calibri"/>
                <a:buNone/>
              </a:pPr>
              <a:r>
                <a:rPr lang="en-US" sz="1400" b="1" i="0" u="none" strike="noStrike" cap="none">
                  <a:solidFill>
                    <a:srgbClr val="990033"/>
                  </a:solidFill>
                  <a:latin typeface="Calibri"/>
                  <a:ea typeface="Calibri"/>
                  <a:cs typeface="Calibri"/>
                  <a:sym typeface="Calibri"/>
                </a:rPr>
                <a:t>Passing data values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500"/>
                </a:spcBef>
                <a:spcAft>
                  <a:spcPts val="0"/>
                </a:spcAft>
                <a:buClr>
                  <a:srgbClr val="000000"/>
                </a:buClr>
                <a:buSzPts val="1400"/>
                <a:buFont typeface="Arial"/>
                <a:buNone/>
              </a:pPr>
              <a:endParaRPr sz="1400" b="1" i="0" u="none" strike="noStrike" cap="none">
                <a:solidFill>
                  <a:srgbClr val="990033"/>
                </a:solidFill>
                <a:latin typeface="Calibri"/>
                <a:ea typeface="Calibri"/>
                <a:cs typeface="Calibri"/>
                <a:sym typeface="Calibri"/>
              </a:endParaRPr>
            </a:p>
          </p:txBody>
        </p:sp>
        <p:sp>
          <p:nvSpPr>
            <p:cNvPr id="148" name="Google Shape;148;p12"/>
            <p:cNvSpPr txBox="1"/>
            <p:nvPr/>
          </p:nvSpPr>
          <p:spPr>
            <a:xfrm>
              <a:off x="2448" y="2515"/>
              <a:ext cx="1116" cy="216"/>
            </a:xfrm>
            <a:prstGeom prst="rect">
              <a:avLst/>
            </a:prstGeom>
            <a:solidFill>
              <a:srgbClr val="FFCC00"/>
            </a:solidFill>
            <a:ln w="285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990033"/>
                </a:buClr>
                <a:buSzPts val="1400"/>
                <a:buFont typeface="Calibri"/>
                <a:buNone/>
              </a:pPr>
              <a:r>
                <a:rPr lang="en-US" sz="1400" b="1" i="0" u="none" strike="noStrike" cap="none">
                  <a:solidFill>
                    <a:srgbClr val="990033"/>
                  </a:solidFill>
                  <a:latin typeface="Calibri"/>
                  <a:ea typeface="Calibri"/>
                  <a:cs typeface="Calibri"/>
                  <a:sym typeface="Calibri"/>
                </a:rPr>
                <a:t>Passing addresses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500"/>
                </a:spcBef>
                <a:spcAft>
                  <a:spcPts val="0"/>
                </a:spcAft>
                <a:buClr>
                  <a:srgbClr val="000000"/>
                </a:buClr>
                <a:buSzPts val="1400"/>
                <a:buFont typeface="Arial"/>
                <a:buNone/>
              </a:pPr>
              <a:endParaRPr sz="1400" b="1" i="0" u="none" strike="noStrike" cap="none">
                <a:solidFill>
                  <a:srgbClr val="990033"/>
                </a:solidFill>
                <a:latin typeface="Calibri"/>
                <a:ea typeface="Calibri"/>
                <a:cs typeface="Calibri"/>
                <a:sym typeface="Calibri"/>
              </a:endParaRPr>
            </a:p>
          </p:txBody>
        </p:sp>
      </p:grpSp>
      <p:cxnSp>
        <p:nvCxnSpPr>
          <p:cNvPr id="149" name="Google Shape;149;p12"/>
          <p:cNvCxnSpPr/>
          <p:nvPr/>
        </p:nvCxnSpPr>
        <p:spPr>
          <a:xfrm rot="10800000">
            <a:off x="3886200" y="3055937"/>
            <a:ext cx="0" cy="228600"/>
          </a:xfrm>
          <a:prstGeom prst="straightConnector1">
            <a:avLst/>
          </a:prstGeom>
          <a:noFill/>
          <a:ln w="28575" cap="flat" cmpd="sng">
            <a:solidFill>
              <a:schemeClr val="accent1"/>
            </a:solidFill>
            <a:prstDash val="solid"/>
            <a:miter lim="800000"/>
            <a:headEnd type="none" w="sm" len="sm"/>
            <a:tailEnd type="none" w="sm" len="sm"/>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3"/>
        <p:cNvGrpSpPr/>
        <p:nvPr/>
      </p:nvGrpSpPr>
      <p:grpSpPr>
        <a:xfrm>
          <a:off x="0" y="0"/>
          <a:ext cx="0" cy="0"/>
          <a:chOff x="0" y="0"/>
          <a:chExt cx="0" cy="0"/>
        </a:xfrm>
      </p:grpSpPr>
      <p:sp>
        <p:nvSpPr>
          <p:cNvPr id="154" name="Google Shape;154;p13"/>
          <p:cNvSpPr/>
          <p:nvPr/>
        </p:nvSpPr>
        <p:spPr>
          <a:xfrm>
            <a:off x="0" y="0"/>
            <a:ext cx="9144000" cy="1066800"/>
          </a:xfrm>
          <a:prstGeom prst="roundRect">
            <a:avLst>
              <a:gd name="adj" fmla="val 0"/>
            </a:avLst>
          </a:prstGeom>
          <a:solidFill>
            <a:srgbClr val="17375E"/>
          </a:solidFill>
          <a:ln w="25400" cap="flat" cmpd="sng">
            <a:solidFill>
              <a:srgbClr val="4F62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800"/>
              <a:buFont typeface="Calibri"/>
              <a:buNone/>
            </a:pPr>
            <a:r>
              <a:rPr lang="en-US" sz="4800" b="0" i="0" u="none" strike="noStrike" cap="none">
                <a:solidFill>
                  <a:schemeClr val="lt1"/>
                </a:solidFill>
                <a:latin typeface="Calibri"/>
                <a:ea typeface="Calibri"/>
                <a:cs typeface="Calibri"/>
                <a:sym typeface="Calibri"/>
              </a:rPr>
              <a:t>Passing  Arrays to Functions</a:t>
            </a:r>
            <a:endParaRPr sz="1400" b="0" i="0" u="none" strike="noStrike" cap="none">
              <a:solidFill>
                <a:srgbClr val="000000"/>
              </a:solidFill>
              <a:latin typeface="Arial"/>
              <a:ea typeface="Arial"/>
              <a:cs typeface="Arial"/>
              <a:sym typeface="Arial"/>
            </a:endParaRPr>
          </a:p>
        </p:txBody>
      </p:sp>
      <p:sp>
        <p:nvSpPr>
          <p:cNvPr id="155" name="Google Shape;155;p13"/>
          <p:cNvSpPr txBox="1"/>
          <p:nvPr/>
        </p:nvSpPr>
        <p:spPr>
          <a:xfrm>
            <a:off x="388937" y="1066800"/>
            <a:ext cx="2579687" cy="461962"/>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Passing data values</a:t>
            </a:r>
            <a:endParaRPr sz="1400" b="0" i="0" u="none" strike="noStrike" cap="none">
              <a:solidFill>
                <a:srgbClr val="000000"/>
              </a:solidFill>
              <a:latin typeface="Arial"/>
              <a:ea typeface="Arial"/>
              <a:cs typeface="Arial"/>
              <a:sym typeface="Arial"/>
            </a:endParaRPr>
          </a:p>
        </p:txBody>
      </p:sp>
      <p:graphicFrame>
        <p:nvGraphicFramePr>
          <p:cNvPr id="156" name="Google Shape;156;p13"/>
          <p:cNvGraphicFramePr/>
          <p:nvPr/>
        </p:nvGraphicFramePr>
        <p:xfrm>
          <a:off x="257175" y="1600200"/>
          <a:ext cx="8124825" cy="1082675"/>
        </p:xfrm>
        <a:graphic>
          <a:graphicData uri="http://schemas.openxmlformats.org/drawingml/2006/table">
            <a:tbl>
              <a:tblPr>
                <a:noFill/>
                <a:tableStyleId>{A6F75023-65CB-46CA-92D5-108BDC968E1C}</a:tableStyleId>
              </a:tblPr>
              <a:tblGrid>
                <a:gridCol w="3794125">
                  <a:extLst>
                    <a:ext uri="{9D8B030D-6E8A-4147-A177-3AD203B41FA5}">
                      <a16:colId xmlns:a16="http://schemas.microsoft.com/office/drawing/2014/main" val="20000"/>
                    </a:ext>
                  </a:extLst>
                </a:gridCol>
                <a:gridCol w="4330700">
                  <a:extLst>
                    <a:ext uri="{9D8B030D-6E8A-4147-A177-3AD203B41FA5}">
                      <a16:colId xmlns:a16="http://schemas.microsoft.com/office/drawing/2014/main" val="20001"/>
                    </a:ext>
                  </a:extLst>
                </a:gridCol>
              </a:tblGrid>
              <a:tr h="1082675">
                <a:tc>
                  <a:txBody>
                    <a:bodyPr/>
                    <a:lstStyle/>
                    <a:p>
                      <a:pPr marL="342900" marR="0" lvl="0" indent="-342900" algn="l"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main()</a:t>
                      </a:r>
                      <a:endParaRPr sz="1300" b="1" i="0" u="none" strike="noStrike" cap="none">
                        <a:solidFill>
                          <a:srgbClr val="CC3300"/>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a:t>
                      </a:r>
                      <a:endParaRPr sz="1300" b="1" i="0" u="none" strike="noStrike" cap="none">
                        <a:solidFill>
                          <a:srgbClr val="CC3300"/>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	int arr[5] ={1, 2, 3, 4, 5};</a:t>
                      </a:r>
                      <a:endParaRPr sz="1300" b="1" i="0" u="none" strike="noStrike" cap="none">
                        <a:solidFill>
                          <a:srgbClr val="CC3300"/>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	func(arr[3]);</a:t>
                      </a:r>
                      <a:endParaRPr sz="1300" b="1" i="0" u="none" strike="noStrike" cap="none">
                        <a:solidFill>
                          <a:srgbClr val="CC3300"/>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a:t>
                      </a:r>
                      <a:endParaRPr sz="1400" u="none" strike="noStrike" cap="none"/>
                    </a:p>
                  </a:txBody>
                  <a:tcPr marL="91450" marR="91450" marT="45750" marB="457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C00"/>
                    </a:solidFill>
                  </a:tcPr>
                </a:tc>
                <a:tc>
                  <a:txBody>
                    <a:bodyPr/>
                    <a:lstStyle/>
                    <a:p>
                      <a:pPr marL="342900" marR="0" lvl="0" indent="-342900" algn="l"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void func(int num)</a:t>
                      </a:r>
                      <a:endParaRPr sz="1300" b="1" i="0" u="none" strike="noStrike" cap="none">
                        <a:solidFill>
                          <a:srgbClr val="CC3300"/>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a:t>
                      </a:r>
                      <a:endParaRPr sz="1300" b="1" i="0" u="none" strike="noStrike" cap="none">
                        <a:solidFill>
                          <a:srgbClr val="CC3300"/>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	printf("%d", num);</a:t>
                      </a:r>
                      <a:endParaRPr sz="1300" b="1" i="0" u="none" strike="noStrike" cap="none">
                        <a:solidFill>
                          <a:srgbClr val="CC3300"/>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a:t>
                      </a:r>
                      <a:endParaRPr sz="1400" u="none" strike="noStrike" cap="none"/>
                    </a:p>
                  </a:txBody>
                  <a:tcPr marL="91450" marR="91450" marT="45750" marB="457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C00"/>
                    </a:solidFill>
                  </a:tcPr>
                </a:tc>
                <a:extLst>
                  <a:ext uri="{0D108BD9-81ED-4DB2-BD59-A6C34878D82A}">
                    <a16:rowId xmlns:a16="http://schemas.microsoft.com/office/drawing/2014/main" val="10000"/>
                  </a:ext>
                </a:extLst>
              </a:tr>
            </a:tbl>
          </a:graphicData>
        </a:graphic>
      </p:graphicFrame>
      <p:sp>
        <p:nvSpPr>
          <p:cNvPr id="157" name="Google Shape;157;p13"/>
          <p:cNvSpPr txBox="1"/>
          <p:nvPr/>
        </p:nvSpPr>
        <p:spPr>
          <a:xfrm>
            <a:off x="369887" y="2895600"/>
            <a:ext cx="2533650" cy="461962"/>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Passing addresses</a:t>
            </a:r>
            <a:endParaRPr sz="1400" b="0" i="0" u="none" strike="noStrike" cap="none">
              <a:solidFill>
                <a:srgbClr val="000000"/>
              </a:solidFill>
              <a:latin typeface="Arial"/>
              <a:ea typeface="Arial"/>
              <a:cs typeface="Arial"/>
              <a:sym typeface="Arial"/>
            </a:endParaRPr>
          </a:p>
        </p:txBody>
      </p:sp>
      <p:graphicFrame>
        <p:nvGraphicFramePr>
          <p:cNvPr id="158" name="Google Shape;158;p13"/>
          <p:cNvGraphicFramePr/>
          <p:nvPr/>
        </p:nvGraphicFramePr>
        <p:xfrm>
          <a:off x="304800" y="3429000"/>
          <a:ext cx="7620000" cy="1082675"/>
        </p:xfrm>
        <a:graphic>
          <a:graphicData uri="http://schemas.openxmlformats.org/drawingml/2006/table">
            <a:tbl>
              <a:tblPr>
                <a:noFill/>
                <a:tableStyleId>{A6F75023-65CB-46CA-92D5-108BDC968E1C}</a:tableStyleId>
              </a:tblPr>
              <a:tblGrid>
                <a:gridCol w="3810000">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tblGrid>
              <a:tr h="1082675">
                <a:tc>
                  <a:txBody>
                    <a:bodyPr/>
                    <a:lstStyle/>
                    <a:p>
                      <a:pPr marL="342900" marR="0" lvl="0" indent="-342900" algn="l" rtl="0">
                        <a:lnSpc>
                          <a:spcPct val="100000"/>
                        </a:lnSpc>
                        <a:spcBef>
                          <a:spcPts val="0"/>
                        </a:spcBef>
                        <a:spcAft>
                          <a:spcPts val="0"/>
                        </a:spcAft>
                        <a:buClr>
                          <a:srgbClr val="CC3300"/>
                        </a:buClr>
                        <a:buSzPts val="1300"/>
                        <a:buFont typeface="Times New Roman"/>
                        <a:buNone/>
                      </a:pPr>
                      <a:r>
                        <a:rPr lang="en-US" sz="1300" b="1" i="0" u="none" strike="noStrike" cap="none">
                          <a:solidFill>
                            <a:srgbClr val="CC3300"/>
                          </a:solidFill>
                          <a:latin typeface="Times New Roman"/>
                          <a:ea typeface="Times New Roman"/>
                          <a:cs typeface="Times New Roman"/>
                          <a:sym typeface="Times New Roman"/>
                        </a:rPr>
                        <a:t>m</a:t>
                      </a:r>
                      <a:r>
                        <a:rPr lang="en-US" sz="1300" b="1" i="0" u="none" strike="noStrike" cap="none">
                          <a:solidFill>
                            <a:srgbClr val="CC3300"/>
                          </a:solidFill>
                          <a:latin typeface="Courier New"/>
                          <a:ea typeface="Courier New"/>
                          <a:cs typeface="Courier New"/>
                          <a:sym typeface="Courier New"/>
                        </a:rPr>
                        <a:t>ain()</a:t>
                      </a:r>
                      <a:endParaRPr sz="1300" b="1" i="0" u="none" strike="noStrike" cap="none">
                        <a:solidFill>
                          <a:srgbClr val="CC3300"/>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a:t>
                      </a:r>
                      <a:endParaRPr sz="1300" b="1" i="0" u="none" strike="noStrike" cap="none">
                        <a:solidFill>
                          <a:srgbClr val="CC3300"/>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	int arr[5] ={1, 2, 3, 4, 5};</a:t>
                      </a:r>
                      <a:endParaRPr sz="1300" b="1" i="0" u="none" strike="noStrike" cap="none">
                        <a:solidFill>
                          <a:srgbClr val="CC3300"/>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	func(&amp;arr[3]);</a:t>
                      </a:r>
                      <a:endParaRPr sz="1300" b="1" i="0" u="none" strike="noStrike" cap="none">
                        <a:solidFill>
                          <a:srgbClr val="CC3300"/>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a:t>
                      </a:r>
                      <a:endParaRPr sz="1400" u="none" strike="noStrike" cap="none"/>
                    </a:p>
                  </a:txBody>
                  <a:tcPr marL="91450" marR="91450" marT="45750" marB="457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C00"/>
                    </a:solidFill>
                  </a:tcPr>
                </a:tc>
                <a:tc>
                  <a:txBody>
                    <a:bodyPr/>
                    <a:lstStyle/>
                    <a:p>
                      <a:pPr marL="342900" marR="0" lvl="0" indent="-342900" algn="l"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void func(int *num)</a:t>
                      </a:r>
                      <a:endParaRPr sz="1300" b="1" i="0" u="none" strike="noStrike" cap="none">
                        <a:solidFill>
                          <a:srgbClr val="CC3300"/>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a:t>
                      </a:r>
                      <a:endParaRPr sz="1300" b="1" i="0" u="none" strike="noStrike" cap="none">
                        <a:solidFill>
                          <a:srgbClr val="CC3300"/>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	printf("%d", *num);</a:t>
                      </a:r>
                      <a:endParaRPr sz="1300" b="1" i="0" u="none" strike="noStrike" cap="none">
                        <a:solidFill>
                          <a:srgbClr val="CC3300"/>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a:t>
                      </a:r>
                      <a:endParaRPr sz="1400" u="none" strike="noStrike" cap="none"/>
                    </a:p>
                  </a:txBody>
                  <a:tcPr marL="91450" marR="91450" marT="45750" marB="457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C00"/>
                    </a:solidFill>
                  </a:tcPr>
                </a:tc>
                <a:extLst>
                  <a:ext uri="{0D108BD9-81ED-4DB2-BD59-A6C34878D82A}">
                    <a16:rowId xmlns:a16="http://schemas.microsoft.com/office/drawing/2014/main" val="10000"/>
                  </a:ext>
                </a:extLst>
              </a:tr>
            </a:tbl>
          </a:graphicData>
        </a:graphic>
      </p:graphicFrame>
      <p:graphicFrame>
        <p:nvGraphicFramePr>
          <p:cNvPr id="159" name="Google Shape;159;p13"/>
          <p:cNvGraphicFramePr/>
          <p:nvPr/>
        </p:nvGraphicFramePr>
        <p:xfrm>
          <a:off x="304800" y="5181600"/>
          <a:ext cx="7924800" cy="1281100"/>
        </p:xfrm>
        <a:graphic>
          <a:graphicData uri="http://schemas.openxmlformats.org/drawingml/2006/table">
            <a:tbl>
              <a:tblPr>
                <a:noFill/>
                <a:tableStyleId>{A6F75023-65CB-46CA-92D5-108BDC968E1C}</a:tableStyleId>
              </a:tblPr>
              <a:tblGrid>
                <a:gridCol w="39624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1281100">
                <a:tc>
                  <a:txBody>
                    <a:bodyPr/>
                    <a:lstStyle/>
                    <a:p>
                      <a:pPr marL="0" marR="0" lvl="0" indent="0" algn="l"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main()</a:t>
                      </a:r>
                      <a:endParaRPr sz="1300" b="1" i="0" u="none" strike="noStrike" cap="none">
                        <a:solidFill>
                          <a:srgbClr val="CC33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a:t>
                      </a:r>
                      <a:endParaRPr sz="1300" b="1" i="0" u="none" strike="noStrike" cap="none">
                        <a:solidFill>
                          <a:srgbClr val="CC33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	int arr[5] ={1, 2, 3, 4, 5};</a:t>
                      </a:r>
                      <a:endParaRPr sz="1300" b="1" i="0" u="none" strike="noStrike" cap="none">
                        <a:solidFill>
                          <a:srgbClr val="CC33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	func(arr);</a:t>
                      </a:r>
                      <a:endParaRPr sz="1300" b="1" i="0" u="none" strike="noStrike" cap="none">
                        <a:solidFill>
                          <a:srgbClr val="CC33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a:t>
                      </a:r>
                      <a:endParaRPr sz="1400" u="none" strike="noStrike" cap="none"/>
                    </a:p>
                  </a:txBody>
                  <a:tcPr marL="91450" marR="91450" marT="45650" marB="456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C00"/>
                    </a:solidFill>
                  </a:tcPr>
                </a:tc>
                <a:tc>
                  <a:txBody>
                    <a:bodyPr/>
                    <a:lstStyle/>
                    <a:p>
                      <a:pPr marL="0" marR="0" lvl="0" indent="0" algn="just" rtl="0">
                        <a:lnSpc>
                          <a:spcPct val="100000"/>
                        </a:lnSpc>
                        <a:spcBef>
                          <a:spcPts val="0"/>
                        </a:spcBef>
                        <a:spcAft>
                          <a:spcPts val="0"/>
                        </a:spcAft>
                        <a:buClr>
                          <a:srgbClr val="CC3300"/>
                        </a:buClr>
                        <a:buSzPts val="1300"/>
                        <a:buFont typeface="Times New Roman"/>
                        <a:buNone/>
                      </a:pPr>
                      <a:r>
                        <a:rPr lang="en-US" sz="1300" b="1" i="0" u="none" strike="noStrike" cap="none">
                          <a:solidFill>
                            <a:srgbClr val="CC3300"/>
                          </a:solidFill>
                          <a:latin typeface="Times New Roman"/>
                          <a:ea typeface="Times New Roman"/>
                          <a:cs typeface="Times New Roman"/>
                          <a:sym typeface="Times New Roman"/>
                        </a:rPr>
                        <a:t>v</a:t>
                      </a:r>
                      <a:r>
                        <a:rPr lang="en-US" sz="1300" b="1" i="0" u="none" strike="noStrike" cap="none">
                          <a:solidFill>
                            <a:srgbClr val="CC3300"/>
                          </a:solidFill>
                          <a:latin typeface="Courier New"/>
                          <a:ea typeface="Courier New"/>
                          <a:cs typeface="Courier New"/>
                          <a:sym typeface="Courier New"/>
                        </a:rPr>
                        <a:t>oid func(int arr[5])</a:t>
                      </a:r>
                      <a:endParaRPr sz="1300" b="1" i="0" u="none" strike="noStrike" cap="none">
                        <a:solidFill>
                          <a:srgbClr val="CC33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a:t>
                      </a:r>
                      <a:endParaRPr sz="1300" b="1" i="0" u="none" strike="noStrike" cap="none">
                        <a:solidFill>
                          <a:srgbClr val="CC33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      int i;</a:t>
                      </a:r>
                      <a:endParaRPr sz="1300" b="1" i="0" u="none" strike="noStrike" cap="none">
                        <a:solidFill>
                          <a:srgbClr val="CC33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      for(i=0;i&lt;5;i++)  </a:t>
                      </a:r>
                      <a:endParaRPr sz="1300" b="1" i="0" u="none" strike="noStrike" cap="none">
                        <a:solidFill>
                          <a:srgbClr val="CC33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	printf("%d", arr[i]);</a:t>
                      </a:r>
                      <a:endParaRPr sz="1300" b="1" i="0" u="none" strike="noStrike" cap="none">
                        <a:solidFill>
                          <a:srgbClr val="CC33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a:t>
                      </a:r>
                      <a:endParaRPr sz="1400" u="none" strike="noStrike" cap="none"/>
                    </a:p>
                  </a:txBody>
                  <a:tcPr marL="91450" marR="91450" marT="45650" marB="456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C00"/>
                    </a:solidFill>
                  </a:tcPr>
                </a:tc>
                <a:extLst>
                  <a:ext uri="{0D108BD9-81ED-4DB2-BD59-A6C34878D82A}">
                    <a16:rowId xmlns:a16="http://schemas.microsoft.com/office/drawing/2014/main" val="10000"/>
                  </a:ext>
                </a:extLst>
              </a:tr>
            </a:tbl>
          </a:graphicData>
        </a:graphic>
      </p:graphicFrame>
      <p:sp>
        <p:nvSpPr>
          <p:cNvPr id="160" name="Google Shape;160;p13"/>
          <p:cNvSpPr txBox="1"/>
          <p:nvPr/>
        </p:nvSpPr>
        <p:spPr>
          <a:xfrm>
            <a:off x="501650" y="4706937"/>
            <a:ext cx="3176587" cy="460375"/>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Passing the entire array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4"/>
          <p:cNvSpPr/>
          <p:nvPr/>
        </p:nvSpPr>
        <p:spPr>
          <a:xfrm>
            <a:off x="0" y="0"/>
            <a:ext cx="9144000" cy="1066800"/>
          </a:xfrm>
          <a:prstGeom prst="roundRect">
            <a:avLst>
              <a:gd name="adj" fmla="val 0"/>
            </a:avLst>
          </a:prstGeom>
          <a:solidFill>
            <a:srgbClr val="17375E"/>
          </a:solidFill>
          <a:ln w="25400" cap="flat" cmpd="sng">
            <a:solidFill>
              <a:srgbClr val="4F62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800"/>
              <a:buFont typeface="Calibri"/>
              <a:buNone/>
            </a:pPr>
            <a:r>
              <a:rPr lang="en-US" sz="4800" b="0" i="0" u="none" strike="noStrike" cap="none">
                <a:solidFill>
                  <a:schemeClr val="lt1"/>
                </a:solidFill>
                <a:latin typeface="Calibri"/>
                <a:ea typeface="Calibri"/>
                <a:cs typeface="Calibri"/>
                <a:sym typeface="Calibri"/>
              </a:rPr>
              <a:t>Pointers and Arrays</a:t>
            </a:r>
            <a:endParaRPr sz="1400" b="0" i="0" u="none" strike="noStrike" cap="none">
              <a:solidFill>
                <a:srgbClr val="000000"/>
              </a:solidFill>
              <a:latin typeface="Arial"/>
              <a:ea typeface="Arial"/>
              <a:cs typeface="Arial"/>
              <a:sym typeface="Arial"/>
            </a:endParaRPr>
          </a:p>
        </p:txBody>
      </p:sp>
      <p:sp>
        <p:nvSpPr>
          <p:cNvPr id="166" name="Google Shape;166;p14"/>
          <p:cNvSpPr txBox="1"/>
          <p:nvPr/>
        </p:nvSpPr>
        <p:spPr>
          <a:xfrm>
            <a:off x="228600" y="1295400"/>
            <a:ext cx="8763000" cy="5181600"/>
          </a:xfrm>
          <a:prstGeom prst="rect">
            <a:avLst/>
          </a:prstGeom>
          <a:noFill/>
          <a:ln>
            <a:noFill/>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Concept of array is very much bound to the concept of pointer.</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48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Name of an array is actually a pointer that points to the first element of the array.</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int *ptr;</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ptr = &amp;arr[0];</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48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If pointer variable ptr holds the address of the first element in the array, then the address of the successive elements can be calculated by writing ptr++.</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int *ptr = &amp;arr[0];</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ptr++;</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printf (“The value of the second element in the array is %d”, *ptr);</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0"/>
        <p:cNvGrpSpPr/>
        <p:nvPr/>
      </p:nvGrpSpPr>
      <p:grpSpPr>
        <a:xfrm>
          <a:off x="0" y="0"/>
          <a:ext cx="0" cy="0"/>
          <a:chOff x="0" y="0"/>
          <a:chExt cx="0" cy="0"/>
        </a:xfrm>
      </p:grpSpPr>
      <p:sp>
        <p:nvSpPr>
          <p:cNvPr id="171" name="Google Shape;171;p15"/>
          <p:cNvSpPr/>
          <p:nvPr/>
        </p:nvSpPr>
        <p:spPr>
          <a:xfrm>
            <a:off x="0" y="0"/>
            <a:ext cx="9144000" cy="1066800"/>
          </a:xfrm>
          <a:prstGeom prst="roundRect">
            <a:avLst>
              <a:gd name="adj" fmla="val 0"/>
            </a:avLst>
          </a:prstGeom>
          <a:solidFill>
            <a:srgbClr val="17375E"/>
          </a:solidFill>
          <a:ln w="25400" cap="flat" cmpd="sng">
            <a:solidFill>
              <a:srgbClr val="4F62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800"/>
              <a:buFont typeface="Calibri"/>
              <a:buNone/>
            </a:pPr>
            <a:r>
              <a:rPr lang="en-US" sz="4800" b="0" i="0" u="none" strike="noStrike" cap="none">
                <a:solidFill>
                  <a:schemeClr val="lt1"/>
                </a:solidFill>
                <a:latin typeface="Calibri"/>
                <a:ea typeface="Calibri"/>
                <a:cs typeface="Calibri"/>
                <a:sym typeface="Calibri"/>
              </a:rPr>
              <a:t>Arrays of Pointers</a:t>
            </a:r>
            <a:endParaRPr sz="1400" b="0" i="0" u="none" strike="noStrike" cap="none">
              <a:solidFill>
                <a:srgbClr val="000000"/>
              </a:solidFill>
              <a:latin typeface="Arial"/>
              <a:ea typeface="Arial"/>
              <a:cs typeface="Arial"/>
              <a:sym typeface="Arial"/>
            </a:endParaRPr>
          </a:p>
        </p:txBody>
      </p:sp>
      <p:sp>
        <p:nvSpPr>
          <p:cNvPr id="172" name="Google Shape;172;p15"/>
          <p:cNvSpPr txBox="1"/>
          <p:nvPr/>
        </p:nvSpPr>
        <p:spPr>
          <a:xfrm>
            <a:off x="304800" y="1219200"/>
            <a:ext cx="8610600" cy="5334000"/>
          </a:xfrm>
          <a:prstGeom prst="rect">
            <a:avLst/>
          </a:prstGeom>
          <a:noFill/>
          <a:ln>
            <a:noFill/>
          </a:ln>
        </p:spPr>
        <p:txBody>
          <a:bodyPr spcFirstLastPara="1" wrap="square" lIns="91425" tIns="45700" rIns="91425" bIns="45700" anchor="t" anchorCtr="0">
            <a:noAutofit/>
          </a:bodyPr>
          <a:lstStyle/>
          <a:p>
            <a:pPr marL="0" marR="0" lvl="0" indent="0" algn="l" rtl="0">
              <a:lnSpc>
                <a:spcPct val="135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An array of pointers can be declared as:</a:t>
            </a:r>
            <a:endParaRPr sz="1400" b="0" i="0" u="none" strike="noStrike" cap="none">
              <a:solidFill>
                <a:srgbClr val="000000"/>
              </a:solidFill>
              <a:latin typeface="Arial"/>
              <a:ea typeface="Arial"/>
              <a:cs typeface="Arial"/>
              <a:sym typeface="Arial"/>
            </a:endParaRPr>
          </a:p>
          <a:p>
            <a:pPr marL="0" marR="0" lvl="0" indent="0" algn="l" rtl="0">
              <a:lnSpc>
                <a:spcPct val="135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int *ptr[10];</a:t>
            </a:r>
            <a:endParaRPr sz="1400" b="0" i="0" u="none" strike="noStrike" cap="none">
              <a:solidFill>
                <a:srgbClr val="000000"/>
              </a:solidFill>
              <a:latin typeface="Arial"/>
              <a:ea typeface="Arial"/>
              <a:cs typeface="Arial"/>
              <a:sym typeface="Arial"/>
            </a:endParaRPr>
          </a:p>
          <a:p>
            <a:pPr marL="0" marR="0" lvl="0" indent="0" algn="l" rtl="0">
              <a:lnSpc>
                <a:spcPct val="135000"/>
              </a:lnSpc>
              <a:spcBef>
                <a:spcPts val="48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The above statement declares an array of 10 pointers where each of the pointer points to an integer variable. For example, look at the code given below. </a:t>
            </a:r>
            <a:endParaRPr sz="1400" b="0" i="0" u="none" strike="noStrike" cap="none">
              <a:solidFill>
                <a:srgbClr val="000000"/>
              </a:solidFill>
              <a:latin typeface="Arial"/>
              <a:ea typeface="Arial"/>
              <a:cs typeface="Arial"/>
              <a:sym typeface="Arial"/>
            </a:endParaRPr>
          </a:p>
          <a:p>
            <a:pPr marL="0" marR="0" lvl="0" indent="0" algn="l" rtl="0">
              <a:lnSpc>
                <a:spcPct val="135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int *ptr[10];</a:t>
            </a:r>
            <a:endParaRPr sz="1400" b="0" i="0" u="none" strike="noStrike" cap="none">
              <a:solidFill>
                <a:srgbClr val="000000"/>
              </a:solidFill>
              <a:latin typeface="Arial"/>
              <a:ea typeface="Arial"/>
              <a:cs typeface="Arial"/>
              <a:sym typeface="Arial"/>
            </a:endParaRPr>
          </a:p>
          <a:p>
            <a:pPr marL="0" marR="0" lvl="0" indent="0" algn="l" rtl="0">
              <a:lnSpc>
                <a:spcPct val="135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int p=1, q=2, r=3, s=4, t=5;</a:t>
            </a:r>
            <a:endParaRPr sz="1400" b="0" i="0" u="none" strike="noStrike" cap="none">
              <a:solidFill>
                <a:srgbClr val="000000"/>
              </a:solidFill>
              <a:latin typeface="Arial"/>
              <a:ea typeface="Arial"/>
              <a:cs typeface="Arial"/>
              <a:sym typeface="Arial"/>
            </a:endParaRPr>
          </a:p>
          <a:p>
            <a:pPr marL="0" marR="0" lvl="0" indent="0" algn="l" rtl="0">
              <a:lnSpc>
                <a:spcPct val="135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ptr[0]=&amp;p;</a:t>
            </a:r>
            <a:endParaRPr sz="1400" b="0" i="0" u="none" strike="noStrike" cap="none">
              <a:solidFill>
                <a:srgbClr val="000000"/>
              </a:solidFill>
              <a:latin typeface="Arial"/>
              <a:ea typeface="Arial"/>
              <a:cs typeface="Arial"/>
              <a:sym typeface="Arial"/>
            </a:endParaRPr>
          </a:p>
          <a:p>
            <a:pPr marL="0" marR="0" lvl="0" indent="0" algn="l" rtl="0">
              <a:lnSpc>
                <a:spcPct val="135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ptr[1]=&amp;q;</a:t>
            </a:r>
            <a:endParaRPr sz="1400" b="0" i="0" u="none" strike="noStrike" cap="none">
              <a:solidFill>
                <a:srgbClr val="000000"/>
              </a:solidFill>
              <a:latin typeface="Arial"/>
              <a:ea typeface="Arial"/>
              <a:cs typeface="Arial"/>
              <a:sym typeface="Arial"/>
            </a:endParaRPr>
          </a:p>
          <a:p>
            <a:pPr marL="0" marR="0" lvl="0" indent="0" algn="l" rtl="0">
              <a:lnSpc>
                <a:spcPct val="135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6"/>
        <p:cNvGrpSpPr/>
        <p:nvPr/>
      </p:nvGrpSpPr>
      <p:grpSpPr>
        <a:xfrm>
          <a:off x="0" y="0"/>
          <a:ext cx="0" cy="0"/>
          <a:chOff x="0" y="0"/>
          <a:chExt cx="0" cy="0"/>
        </a:xfrm>
      </p:grpSpPr>
      <p:sp>
        <p:nvSpPr>
          <p:cNvPr id="177" name="Google Shape;177;p16"/>
          <p:cNvSpPr/>
          <p:nvPr/>
        </p:nvSpPr>
        <p:spPr>
          <a:xfrm>
            <a:off x="0" y="0"/>
            <a:ext cx="9144000" cy="1066800"/>
          </a:xfrm>
          <a:prstGeom prst="roundRect">
            <a:avLst>
              <a:gd name="adj" fmla="val 0"/>
            </a:avLst>
          </a:prstGeom>
          <a:solidFill>
            <a:srgbClr val="17375E"/>
          </a:solidFill>
          <a:ln w="25400" cap="flat" cmpd="sng">
            <a:solidFill>
              <a:srgbClr val="4F62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800"/>
              <a:buFont typeface="Calibri"/>
              <a:buNone/>
            </a:pPr>
            <a:r>
              <a:rPr lang="en-US" sz="4800" b="0" i="0" u="none" strike="noStrike" cap="none">
                <a:solidFill>
                  <a:schemeClr val="lt1"/>
                </a:solidFill>
                <a:latin typeface="Calibri"/>
                <a:ea typeface="Calibri"/>
                <a:cs typeface="Calibri"/>
                <a:sym typeface="Calibri"/>
              </a:rPr>
              <a:t>Arrays of Pointers</a:t>
            </a:r>
            <a:endParaRPr sz="1400" b="0" i="0" u="none" strike="noStrike" cap="none">
              <a:solidFill>
                <a:srgbClr val="000000"/>
              </a:solidFill>
              <a:latin typeface="Arial"/>
              <a:ea typeface="Arial"/>
              <a:cs typeface="Arial"/>
              <a:sym typeface="Arial"/>
            </a:endParaRPr>
          </a:p>
        </p:txBody>
      </p:sp>
      <p:sp>
        <p:nvSpPr>
          <p:cNvPr id="178" name="Google Shape;178;p16"/>
          <p:cNvSpPr txBox="1"/>
          <p:nvPr/>
        </p:nvSpPr>
        <p:spPr>
          <a:xfrm>
            <a:off x="228600" y="1219200"/>
            <a:ext cx="8686800" cy="5334000"/>
          </a:xfrm>
          <a:prstGeom prst="rect">
            <a:avLst/>
          </a:prstGeom>
          <a:noFill/>
          <a:ln>
            <a:noFill/>
          </a:ln>
        </p:spPr>
        <p:txBody>
          <a:bodyPr spcFirstLastPara="1" wrap="square" lIns="91425" tIns="45700" rIns="91425" bIns="45700" anchor="t" anchorCtr="0">
            <a:noAutofit/>
          </a:bodyPr>
          <a:lstStyle/>
          <a:p>
            <a:pPr marL="0" marR="0" lvl="0" indent="0" algn="l" rtl="0">
              <a:lnSpc>
                <a:spcPct val="135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ptr[2]=&amp;r;</a:t>
            </a:r>
            <a:endParaRPr sz="1400" b="0" i="0" u="none" strike="noStrike" cap="none">
              <a:solidFill>
                <a:srgbClr val="000000"/>
              </a:solidFill>
              <a:latin typeface="Arial"/>
              <a:ea typeface="Arial"/>
              <a:cs typeface="Arial"/>
              <a:sym typeface="Arial"/>
            </a:endParaRPr>
          </a:p>
          <a:p>
            <a:pPr marL="0" marR="0" lvl="0" indent="0" algn="l" rtl="0">
              <a:lnSpc>
                <a:spcPct val="135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ptr[3]=&amp;s;	</a:t>
            </a:r>
            <a:endParaRPr sz="1400" b="0" i="0" u="none" strike="noStrike" cap="none">
              <a:solidFill>
                <a:srgbClr val="000000"/>
              </a:solidFill>
              <a:latin typeface="Arial"/>
              <a:ea typeface="Arial"/>
              <a:cs typeface="Arial"/>
              <a:sym typeface="Arial"/>
            </a:endParaRPr>
          </a:p>
          <a:p>
            <a:pPr marL="0" marR="0" lvl="0" indent="0" algn="l" rtl="0">
              <a:lnSpc>
                <a:spcPct val="135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ptr[4]=&amp;t</a:t>
            </a:r>
            <a:endParaRPr sz="1400" b="0" i="0" u="none" strike="noStrike" cap="none">
              <a:solidFill>
                <a:srgbClr val="000000"/>
              </a:solidFill>
              <a:latin typeface="Arial"/>
              <a:ea typeface="Arial"/>
              <a:cs typeface="Arial"/>
              <a:sym typeface="Arial"/>
            </a:endParaRPr>
          </a:p>
          <a:p>
            <a:pPr marL="0" marR="0" lvl="0" indent="0" algn="l" rtl="0">
              <a:lnSpc>
                <a:spcPct val="135000"/>
              </a:lnSpc>
              <a:spcBef>
                <a:spcPts val="480"/>
              </a:spcBef>
              <a:spcAft>
                <a:spcPts val="0"/>
              </a:spcAft>
              <a:buClr>
                <a:schemeClr val="dk1"/>
              </a:buClr>
              <a:buSzPts val="2400"/>
              <a:buFont typeface="Constantia"/>
              <a:buNone/>
            </a:pPr>
            <a:endParaRPr sz="2400" b="0" i="0" u="none" strike="noStrike" cap="none">
              <a:solidFill>
                <a:schemeClr val="dk1"/>
              </a:solidFill>
              <a:latin typeface="Calibri"/>
              <a:ea typeface="Calibri"/>
              <a:cs typeface="Calibri"/>
              <a:sym typeface="Calibri"/>
            </a:endParaRPr>
          </a:p>
          <a:p>
            <a:pPr marL="0" marR="0" lvl="0" indent="0" algn="l" rtl="0">
              <a:lnSpc>
                <a:spcPct val="135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Can you tell what will be the output of the following statement?</a:t>
            </a:r>
            <a:endParaRPr sz="1400" b="0" i="0" u="none" strike="noStrike" cap="none">
              <a:solidFill>
                <a:srgbClr val="000000"/>
              </a:solidFill>
              <a:latin typeface="Arial"/>
              <a:ea typeface="Arial"/>
              <a:cs typeface="Arial"/>
              <a:sym typeface="Arial"/>
            </a:endParaRPr>
          </a:p>
          <a:p>
            <a:pPr marL="0" marR="0" lvl="0" indent="0" algn="l" rtl="0">
              <a:lnSpc>
                <a:spcPct val="135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printf(“\n %d”, *ptr[3]);</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2"/>
        <p:cNvGrpSpPr/>
        <p:nvPr/>
      </p:nvGrpSpPr>
      <p:grpSpPr>
        <a:xfrm>
          <a:off x="0" y="0"/>
          <a:ext cx="0" cy="0"/>
          <a:chOff x="0" y="0"/>
          <a:chExt cx="0" cy="0"/>
        </a:xfrm>
      </p:grpSpPr>
      <p:sp>
        <p:nvSpPr>
          <p:cNvPr id="183" name="Google Shape;183;p17"/>
          <p:cNvSpPr/>
          <p:nvPr/>
        </p:nvSpPr>
        <p:spPr>
          <a:xfrm>
            <a:off x="0" y="0"/>
            <a:ext cx="9144000" cy="1066800"/>
          </a:xfrm>
          <a:prstGeom prst="roundRect">
            <a:avLst>
              <a:gd name="adj" fmla="val 0"/>
            </a:avLst>
          </a:prstGeom>
          <a:solidFill>
            <a:srgbClr val="17375E"/>
          </a:solidFill>
          <a:ln w="25400" cap="flat" cmpd="sng">
            <a:solidFill>
              <a:srgbClr val="4F62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800"/>
              <a:buFont typeface="Calibri"/>
              <a:buNone/>
            </a:pPr>
            <a:r>
              <a:rPr lang="en-US" sz="4800" b="0" i="0" u="none" strike="noStrike" cap="none">
                <a:solidFill>
                  <a:schemeClr val="lt1"/>
                </a:solidFill>
                <a:latin typeface="Calibri"/>
                <a:ea typeface="Calibri"/>
                <a:cs typeface="Calibri"/>
                <a:sym typeface="Calibri"/>
              </a:rPr>
              <a:t>Arrays of Pointers</a:t>
            </a:r>
            <a:endParaRPr sz="1400" b="0" i="0" u="none" strike="noStrike" cap="none">
              <a:solidFill>
                <a:srgbClr val="000000"/>
              </a:solidFill>
              <a:latin typeface="Arial"/>
              <a:ea typeface="Arial"/>
              <a:cs typeface="Arial"/>
              <a:sym typeface="Arial"/>
            </a:endParaRPr>
          </a:p>
        </p:txBody>
      </p:sp>
      <p:sp>
        <p:nvSpPr>
          <p:cNvPr id="184" name="Google Shape;184;p17"/>
          <p:cNvSpPr txBox="1"/>
          <p:nvPr/>
        </p:nvSpPr>
        <p:spPr>
          <a:xfrm>
            <a:off x="228600" y="1219200"/>
            <a:ext cx="8686800" cy="5334000"/>
          </a:xfrm>
          <a:prstGeom prst="rect">
            <a:avLst/>
          </a:prstGeom>
          <a:noFill/>
          <a:ln>
            <a:noFill/>
          </a:ln>
        </p:spPr>
        <p:txBody>
          <a:bodyPr spcFirstLastPara="1" wrap="square" lIns="91425" tIns="45700" rIns="91425" bIns="45700" anchor="t" anchorCtr="0">
            <a:noAutofit/>
          </a:bodyPr>
          <a:lstStyle/>
          <a:p>
            <a:pPr marL="0" marR="0" lvl="0" indent="0" algn="l" rtl="0">
              <a:lnSpc>
                <a:spcPct val="165000"/>
              </a:lnSpc>
              <a:spcBef>
                <a:spcPts val="0"/>
              </a:spcBef>
              <a:spcAft>
                <a:spcPts val="0"/>
              </a:spcAft>
              <a:buClr>
                <a:schemeClr val="dk1"/>
              </a:buClr>
              <a:buSzPts val="2400"/>
              <a:buFont typeface="Constantia"/>
              <a:buNone/>
            </a:pPr>
            <a:endParaRPr sz="2400" b="0" i="0" u="none" strike="noStrike" cap="none">
              <a:solidFill>
                <a:schemeClr val="dk1"/>
              </a:solidFill>
              <a:latin typeface="Calibri"/>
              <a:ea typeface="Calibri"/>
              <a:cs typeface="Calibri"/>
              <a:sym typeface="Calibri"/>
            </a:endParaRPr>
          </a:p>
          <a:p>
            <a:pPr marL="0" marR="0" lvl="0" indent="0" algn="l" rtl="0">
              <a:lnSpc>
                <a:spcPct val="165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The output will be 4 because ptr[3] stores the address of integer variable s and *ptr[3] will therefore print the value of s that is  4.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8"/>
        <p:cNvGrpSpPr/>
        <p:nvPr/>
      </p:nvGrpSpPr>
      <p:grpSpPr>
        <a:xfrm>
          <a:off x="0" y="0"/>
          <a:ext cx="0" cy="0"/>
          <a:chOff x="0" y="0"/>
          <a:chExt cx="0" cy="0"/>
        </a:xfrm>
      </p:grpSpPr>
      <p:sp>
        <p:nvSpPr>
          <p:cNvPr id="189" name="Google Shape;189;p18"/>
          <p:cNvSpPr/>
          <p:nvPr/>
        </p:nvSpPr>
        <p:spPr>
          <a:xfrm>
            <a:off x="0" y="0"/>
            <a:ext cx="9144000" cy="1066800"/>
          </a:xfrm>
          <a:prstGeom prst="roundRect">
            <a:avLst>
              <a:gd name="adj" fmla="val 0"/>
            </a:avLst>
          </a:prstGeom>
          <a:solidFill>
            <a:srgbClr val="17375E"/>
          </a:solidFill>
          <a:ln w="25400" cap="flat" cmpd="sng">
            <a:solidFill>
              <a:srgbClr val="4F62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800"/>
              <a:buFont typeface="Calibri"/>
              <a:buNone/>
            </a:pPr>
            <a:r>
              <a:rPr lang="en-US" sz="4800" b="0" i="0" u="none" strike="noStrike" cap="none">
                <a:solidFill>
                  <a:schemeClr val="lt1"/>
                </a:solidFill>
                <a:latin typeface="Calibri"/>
                <a:ea typeface="Calibri"/>
                <a:cs typeface="Calibri"/>
                <a:sym typeface="Calibri"/>
              </a:rPr>
              <a:t>Two-dimensional Arrays</a:t>
            </a:r>
            <a:endParaRPr sz="1400" b="0" i="0" u="none" strike="noStrike" cap="none">
              <a:solidFill>
                <a:srgbClr val="000000"/>
              </a:solidFill>
              <a:latin typeface="Arial"/>
              <a:ea typeface="Arial"/>
              <a:cs typeface="Arial"/>
              <a:sym typeface="Arial"/>
            </a:endParaRPr>
          </a:p>
        </p:txBody>
      </p:sp>
      <p:sp>
        <p:nvSpPr>
          <p:cNvPr id="190" name="Google Shape;190;p18"/>
          <p:cNvSpPr txBox="1"/>
          <p:nvPr/>
        </p:nvSpPr>
        <p:spPr>
          <a:xfrm>
            <a:off x="0" y="1295400"/>
            <a:ext cx="8915400" cy="76200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A two-dimensional array is specified using two subscripts where one subscript denotes row and the other denotes column. </a:t>
            </a:r>
            <a:endParaRPr sz="1400" b="0" i="0" u="none" strike="noStrike" cap="none">
              <a:solidFill>
                <a:srgbClr val="000000"/>
              </a:solidFill>
              <a:latin typeface="Arial"/>
              <a:ea typeface="Arial"/>
              <a:cs typeface="Arial"/>
              <a:sym typeface="Arial"/>
            </a:endParaRPr>
          </a:p>
          <a:p>
            <a:pPr marL="0" marR="0" lvl="0" indent="0" algn="l" rtl="0">
              <a:lnSpc>
                <a:spcPct val="80000"/>
              </a:lnSpc>
              <a:spcBef>
                <a:spcPts val="480"/>
              </a:spcBef>
              <a:spcAft>
                <a:spcPts val="0"/>
              </a:spcAft>
              <a:buClr>
                <a:schemeClr val="dk1"/>
              </a:buClr>
              <a:buSzPts val="2400"/>
              <a:buFont typeface="Constantia"/>
              <a:buNone/>
            </a:pPr>
            <a:endParaRPr sz="2400" b="0" i="0" u="none" strike="noStrike" cap="none">
              <a:solidFill>
                <a:schemeClr val="dk1"/>
              </a:solidFill>
              <a:latin typeface="Calibri"/>
              <a:ea typeface="Calibri"/>
              <a:cs typeface="Calibri"/>
              <a:sym typeface="Calibri"/>
            </a:endParaRPr>
          </a:p>
          <a:p>
            <a:pPr marL="0" marR="0" lvl="0" indent="0" algn="l" rtl="0">
              <a:lnSpc>
                <a:spcPct val="80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C looks at a two-dimensional array as an array of  one-dimensional arrays.</a:t>
            </a:r>
            <a:r>
              <a:rPr lang="en-US" sz="2400" b="1"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91" name="Google Shape;191;p18"/>
          <p:cNvSpPr txBox="1"/>
          <p:nvPr/>
        </p:nvSpPr>
        <p:spPr>
          <a:xfrm>
            <a:off x="0" y="3048000"/>
            <a:ext cx="4873625" cy="19177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A two-dimensional array is declared as: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data_type array_name[row_size][column_size];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graphicFrame>
        <p:nvGraphicFramePr>
          <p:cNvPr id="192" name="Google Shape;192;p18"/>
          <p:cNvGraphicFramePr/>
          <p:nvPr/>
        </p:nvGraphicFramePr>
        <p:xfrm>
          <a:off x="5257800" y="3184525"/>
          <a:ext cx="3657600" cy="2076400"/>
        </p:xfrm>
        <a:graphic>
          <a:graphicData uri="http://schemas.openxmlformats.org/drawingml/2006/table">
            <a:tbl>
              <a:tblPr>
                <a:noFill/>
                <a:tableStyleId>{A6F75023-65CB-46CA-92D5-108BDC968E1C}</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tblGrid>
              <a:tr h="51910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725" marB="45725">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725" marB="45725">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725" marB="45725">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725" marB="45725">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extLst>
                  <a:ext uri="{0D108BD9-81ED-4DB2-BD59-A6C34878D82A}">
                    <a16:rowId xmlns:a16="http://schemas.microsoft.com/office/drawing/2014/main" val="10000"/>
                  </a:ext>
                </a:extLst>
              </a:tr>
              <a:tr h="51910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725" marB="45725">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725" marB="45725">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725" marB="45725">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725" marB="45725">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extLst>
                  <a:ext uri="{0D108BD9-81ED-4DB2-BD59-A6C34878D82A}">
                    <a16:rowId xmlns:a16="http://schemas.microsoft.com/office/drawing/2014/main" val="10001"/>
                  </a:ext>
                </a:extLst>
              </a:tr>
              <a:tr h="51910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725" marB="45725">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725" marB="45725">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725" marB="45725">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725" marB="45725">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extLst>
                  <a:ext uri="{0D108BD9-81ED-4DB2-BD59-A6C34878D82A}">
                    <a16:rowId xmlns:a16="http://schemas.microsoft.com/office/drawing/2014/main" val="10002"/>
                  </a:ext>
                </a:extLst>
              </a:tr>
              <a:tr h="51910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725" marB="45725">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725" marB="45725">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725" marB="45725">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725" marB="45725">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extLst>
                  <a:ext uri="{0D108BD9-81ED-4DB2-BD59-A6C34878D82A}">
                    <a16:rowId xmlns:a16="http://schemas.microsoft.com/office/drawing/2014/main" val="10003"/>
                  </a:ext>
                </a:extLst>
              </a:tr>
            </a:tbl>
          </a:graphicData>
        </a:graphic>
      </p:graphicFrame>
      <p:sp>
        <p:nvSpPr>
          <p:cNvPr id="193" name="Google Shape;193;p18"/>
          <p:cNvSpPr txBox="1"/>
          <p:nvPr/>
        </p:nvSpPr>
        <p:spPr>
          <a:xfrm>
            <a:off x="6324600" y="5334000"/>
            <a:ext cx="1714500" cy="228600"/>
          </a:xfrm>
          <a:prstGeom prst="rect">
            <a:avLst/>
          </a:prstGeom>
          <a:solidFill>
            <a:srgbClr val="FFCC00"/>
          </a:solidFill>
          <a:ln w="9525" cap="flat" cmpd="sng">
            <a:solidFill>
              <a:srgbClr val="FFFFF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90000"/>
              </a:buClr>
              <a:buSzPts val="1200"/>
              <a:buFont typeface="Constantia"/>
              <a:buNone/>
            </a:pPr>
            <a:r>
              <a:rPr lang="en-US" sz="1200" b="1" i="0" u="none" strike="noStrike" cap="none">
                <a:solidFill>
                  <a:srgbClr val="990000"/>
                </a:solidFill>
                <a:latin typeface="Constantia"/>
                <a:ea typeface="Constantia"/>
                <a:cs typeface="Constantia"/>
                <a:sym typeface="Constantia"/>
              </a:rPr>
              <a:t>Second Dimension</a:t>
            </a:r>
            <a:endParaRPr sz="1400" b="0" i="0" u="none" strike="noStrike" cap="none">
              <a:solidFill>
                <a:srgbClr val="000000"/>
              </a:solidFill>
              <a:latin typeface="Arial"/>
              <a:ea typeface="Arial"/>
              <a:cs typeface="Arial"/>
              <a:sym typeface="Arial"/>
            </a:endParaRPr>
          </a:p>
        </p:txBody>
      </p:sp>
      <p:sp>
        <p:nvSpPr>
          <p:cNvPr id="194" name="Google Shape;194;p18"/>
          <p:cNvSpPr txBox="1"/>
          <p:nvPr/>
        </p:nvSpPr>
        <p:spPr>
          <a:xfrm rot="-5580000">
            <a:off x="4168775" y="4129087"/>
            <a:ext cx="1714500" cy="228600"/>
          </a:xfrm>
          <a:prstGeom prst="rect">
            <a:avLst/>
          </a:prstGeom>
          <a:solidFill>
            <a:srgbClr val="FFCC00"/>
          </a:solidFill>
          <a:ln w="9525" cap="flat" cmpd="sng">
            <a:solidFill>
              <a:srgbClr val="FFFFF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990000"/>
              </a:buClr>
              <a:buSzPts val="1200"/>
              <a:buFont typeface="Constantia"/>
              <a:buNone/>
            </a:pPr>
            <a:r>
              <a:rPr lang="en-US" sz="1200" b="1" i="0" u="none" strike="noStrike" cap="none">
                <a:solidFill>
                  <a:srgbClr val="990000"/>
                </a:solidFill>
                <a:latin typeface="Constantia"/>
                <a:ea typeface="Constantia"/>
                <a:cs typeface="Constantia"/>
                <a:sym typeface="Constantia"/>
              </a:rPr>
              <a:t>First Dimension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7"/>
        <p:cNvGrpSpPr/>
        <p:nvPr/>
      </p:nvGrpSpPr>
      <p:grpSpPr>
        <a:xfrm>
          <a:off x="0" y="0"/>
          <a:ext cx="0" cy="0"/>
          <a:chOff x="0" y="0"/>
          <a:chExt cx="0" cy="0"/>
        </a:xfrm>
      </p:grpSpPr>
      <p:sp>
        <p:nvSpPr>
          <p:cNvPr id="48" name="Google Shape;48;p2"/>
          <p:cNvSpPr txBox="1">
            <a:spLocks noGrp="1"/>
          </p:cNvSpPr>
          <p:nvPr>
            <p:ph type="title"/>
          </p:nvPr>
        </p:nvSpPr>
        <p:spPr>
          <a:xfrm>
            <a:off x="381000" y="1219200"/>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10253F"/>
              </a:buClr>
              <a:buSzPts val="6000"/>
              <a:buFont typeface="Calibri"/>
              <a:buNone/>
            </a:pPr>
            <a:r>
              <a:rPr lang="en-US" sz="6000" b="1" i="0" u="none">
                <a:solidFill>
                  <a:srgbClr val="10253F"/>
                </a:solidFill>
                <a:latin typeface="Calibri"/>
                <a:ea typeface="Calibri"/>
                <a:cs typeface="Calibri"/>
                <a:sym typeface="Calibri"/>
              </a:rPr>
              <a:t>Chapter 3</a:t>
            </a:r>
            <a:endParaRPr/>
          </a:p>
        </p:txBody>
      </p:sp>
      <p:sp>
        <p:nvSpPr>
          <p:cNvPr id="49" name="Google Shape;49;p2"/>
          <p:cNvSpPr txBox="1"/>
          <p:nvPr/>
        </p:nvSpPr>
        <p:spPr>
          <a:xfrm>
            <a:off x="381000" y="3276600"/>
            <a:ext cx="8229600" cy="114300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10253F"/>
              </a:buClr>
              <a:buSzPts val="6000"/>
              <a:buFont typeface="Calibri"/>
              <a:buNone/>
            </a:pPr>
            <a:r>
              <a:rPr lang="en-US" sz="6000" b="1" i="0" u="none" strike="noStrike" cap="none">
                <a:solidFill>
                  <a:srgbClr val="10253F"/>
                </a:solidFill>
                <a:latin typeface="Calibri"/>
                <a:ea typeface="Calibri"/>
                <a:cs typeface="Calibri"/>
                <a:sym typeface="Calibri"/>
              </a:rPr>
              <a:t>Arrays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8"/>
        <p:cNvGrpSpPr/>
        <p:nvPr/>
      </p:nvGrpSpPr>
      <p:grpSpPr>
        <a:xfrm>
          <a:off x="0" y="0"/>
          <a:ext cx="0" cy="0"/>
          <a:chOff x="0" y="0"/>
          <a:chExt cx="0" cy="0"/>
        </a:xfrm>
      </p:grpSpPr>
      <p:sp>
        <p:nvSpPr>
          <p:cNvPr id="199" name="Google Shape;199;p19"/>
          <p:cNvSpPr/>
          <p:nvPr/>
        </p:nvSpPr>
        <p:spPr>
          <a:xfrm>
            <a:off x="0" y="0"/>
            <a:ext cx="9144000" cy="1066800"/>
          </a:xfrm>
          <a:prstGeom prst="roundRect">
            <a:avLst>
              <a:gd name="adj" fmla="val 0"/>
            </a:avLst>
          </a:prstGeom>
          <a:solidFill>
            <a:srgbClr val="17375E"/>
          </a:solidFill>
          <a:ln w="25400" cap="flat" cmpd="sng">
            <a:solidFill>
              <a:srgbClr val="4F62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800"/>
              <a:buFont typeface="Calibri"/>
              <a:buNone/>
            </a:pPr>
            <a:r>
              <a:rPr lang="en-US" sz="4800" b="0" i="0" u="none" strike="noStrike" cap="none">
                <a:solidFill>
                  <a:schemeClr val="lt1"/>
                </a:solidFill>
                <a:latin typeface="Calibri"/>
                <a:ea typeface="Calibri"/>
                <a:cs typeface="Calibri"/>
                <a:sym typeface="Calibri"/>
              </a:rPr>
              <a:t>Two-dimensional Arrays</a:t>
            </a:r>
            <a:endParaRPr sz="1400" b="0" i="0" u="none" strike="noStrike" cap="none">
              <a:solidFill>
                <a:srgbClr val="000000"/>
              </a:solidFill>
              <a:latin typeface="Arial"/>
              <a:ea typeface="Arial"/>
              <a:cs typeface="Arial"/>
              <a:sym typeface="Arial"/>
            </a:endParaRPr>
          </a:p>
        </p:txBody>
      </p:sp>
      <p:sp>
        <p:nvSpPr>
          <p:cNvPr id="200" name="Google Shape;200;p19"/>
          <p:cNvSpPr txBox="1"/>
          <p:nvPr/>
        </p:nvSpPr>
        <p:spPr>
          <a:xfrm>
            <a:off x="0" y="1371600"/>
            <a:ext cx="8915400" cy="2282825"/>
          </a:xfrm>
          <a:prstGeom prst="rect">
            <a:avLst/>
          </a:prstGeom>
          <a:noFill/>
          <a:ln>
            <a:noFill/>
          </a:ln>
        </p:spPr>
        <p:txBody>
          <a:bodyPr spcFirstLastPara="1" wrap="square" lIns="91425" tIns="45700" rIns="91425" bIns="45700" anchor="ctr" anchorCtr="0">
            <a:spAutoFit/>
          </a:bodyPr>
          <a:lstStyle/>
          <a:p>
            <a:pPr marL="0" marR="0" lvl="0" indent="0" algn="l" rtl="0">
              <a:lnSpc>
                <a:spcPct val="12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Therefore, a two dimensional m×n array is an array that contains m×n data elements and each element is accessed using two subscripts, i and j, where i&lt;=m and j&lt;=n </a:t>
            </a:r>
            <a:endParaRPr sz="1400" b="0" i="0" u="none" strike="noStrike" cap="none">
              <a:solidFill>
                <a:srgbClr val="000000"/>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2400"/>
              <a:buFont typeface="Constantia"/>
              <a:buNone/>
            </a:pPr>
            <a:endParaRPr sz="2400" b="0" i="0" u="none" strike="noStrike" cap="none">
              <a:solidFill>
                <a:schemeClr val="dk1"/>
              </a:solidFill>
              <a:latin typeface="Calibri"/>
              <a:ea typeface="Calibri"/>
              <a:cs typeface="Calibri"/>
              <a:sym typeface="Calibri"/>
            </a:endParaRPr>
          </a:p>
          <a:p>
            <a:pPr marL="0" marR="0" lvl="0" indent="0" algn="l" rtl="0">
              <a:lnSpc>
                <a:spcPct val="12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int marks[3][5];</a:t>
            </a:r>
            <a:endParaRPr sz="1400" b="0" i="0" u="none" strike="noStrike" cap="none">
              <a:solidFill>
                <a:srgbClr val="000000"/>
              </a:solidFill>
              <a:latin typeface="Arial"/>
              <a:ea typeface="Arial"/>
              <a:cs typeface="Arial"/>
              <a:sym typeface="Arial"/>
            </a:endParaRPr>
          </a:p>
        </p:txBody>
      </p:sp>
      <p:graphicFrame>
        <p:nvGraphicFramePr>
          <p:cNvPr id="201" name="Google Shape;201;p19"/>
          <p:cNvGraphicFramePr/>
          <p:nvPr/>
        </p:nvGraphicFramePr>
        <p:xfrm>
          <a:off x="457200" y="3902075"/>
          <a:ext cx="8305800" cy="1281075"/>
        </p:xfrm>
        <a:graphic>
          <a:graphicData uri="http://schemas.openxmlformats.org/drawingml/2006/table">
            <a:tbl>
              <a:tblPr>
                <a:noFill/>
                <a:tableStyleId>{A6F75023-65CB-46CA-92D5-108BDC968E1C}</a:tableStyleId>
              </a:tblPr>
              <a:tblGrid>
                <a:gridCol w="1295400">
                  <a:extLst>
                    <a:ext uri="{9D8B030D-6E8A-4147-A177-3AD203B41FA5}">
                      <a16:colId xmlns:a16="http://schemas.microsoft.com/office/drawing/2014/main" val="20000"/>
                    </a:ext>
                  </a:extLst>
                </a:gridCol>
                <a:gridCol w="1231900">
                  <a:extLst>
                    <a:ext uri="{9D8B030D-6E8A-4147-A177-3AD203B41FA5}">
                      <a16:colId xmlns:a16="http://schemas.microsoft.com/office/drawing/2014/main" val="20001"/>
                    </a:ext>
                  </a:extLst>
                </a:gridCol>
                <a:gridCol w="1444625">
                  <a:extLst>
                    <a:ext uri="{9D8B030D-6E8A-4147-A177-3AD203B41FA5}">
                      <a16:colId xmlns:a16="http://schemas.microsoft.com/office/drawing/2014/main" val="20002"/>
                    </a:ext>
                  </a:extLst>
                </a:gridCol>
                <a:gridCol w="1444625">
                  <a:extLst>
                    <a:ext uri="{9D8B030D-6E8A-4147-A177-3AD203B41FA5}">
                      <a16:colId xmlns:a16="http://schemas.microsoft.com/office/drawing/2014/main" val="20003"/>
                    </a:ext>
                  </a:extLst>
                </a:gridCol>
                <a:gridCol w="1444625">
                  <a:extLst>
                    <a:ext uri="{9D8B030D-6E8A-4147-A177-3AD203B41FA5}">
                      <a16:colId xmlns:a16="http://schemas.microsoft.com/office/drawing/2014/main" val="20004"/>
                    </a:ext>
                  </a:extLst>
                </a:gridCol>
                <a:gridCol w="1444625">
                  <a:extLst>
                    <a:ext uri="{9D8B030D-6E8A-4147-A177-3AD203B41FA5}">
                      <a16:colId xmlns:a16="http://schemas.microsoft.com/office/drawing/2014/main" val="20005"/>
                    </a:ext>
                  </a:extLst>
                </a:gridCol>
              </a:tblGrid>
              <a:tr h="457200">
                <a:tc>
                  <a:txBody>
                    <a:bodyPr/>
                    <a:lstStyle/>
                    <a:p>
                      <a:pPr marL="0" marR="0" lvl="0" indent="0" algn="ctr" rtl="0">
                        <a:lnSpc>
                          <a:spcPct val="100000"/>
                        </a:lnSpc>
                        <a:spcBef>
                          <a:spcPts val="0"/>
                        </a:spcBef>
                        <a:spcAft>
                          <a:spcPts val="0"/>
                        </a:spcAft>
                        <a:buClr>
                          <a:schemeClr val="dk1"/>
                        </a:buClr>
                        <a:buSzPts val="1200"/>
                        <a:buFont typeface="Calibri"/>
                        <a:buNone/>
                      </a:pPr>
                      <a:endParaRPr sz="1200" b="1" i="0" u="none" strike="noStrike" cap="none">
                        <a:solidFill>
                          <a:srgbClr val="CC3300"/>
                        </a:solidFill>
                        <a:latin typeface="Courier New"/>
                        <a:ea typeface="Courier New"/>
                        <a:cs typeface="Courier New"/>
                        <a:sym typeface="Courier New"/>
                      </a:endParaRPr>
                    </a:p>
                    <a:p>
                      <a:pPr marL="0" marR="0" lvl="0" indent="0" algn="ctr" rtl="0">
                        <a:lnSpc>
                          <a:spcPct val="100000"/>
                        </a:lnSpc>
                        <a:spcBef>
                          <a:spcPts val="0"/>
                        </a:spcBef>
                        <a:spcAft>
                          <a:spcPts val="0"/>
                        </a:spcAft>
                        <a:buClr>
                          <a:srgbClr val="CC3300"/>
                        </a:buClr>
                        <a:buSzPts val="1200"/>
                        <a:buFont typeface="Courier New"/>
                        <a:buNone/>
                      </a:pPr>
                      <a:r>
                        <a:rPr lang="en-US" sz="1200" b="1" i="0" u="none" strike="noStrike" cap="none">
                          <a:solidFill>
                            <a:srgbClr val="CC3300"/>
                          </a:solidFill>
                          <a:latin typeface="Courier New"/>
                          <a:ea typeface="Courier New"/>
                          <a:cs typeface="Courier New"/>
                          <a:sym typeface="Courier New"/>
                        </a:rPr>
                        <a:t>Rows/Columns</a:t>
                      </a:r>
                      <a:endParaRPr sz="1400" u="none" strike="noStrike" cap="none"/>
                    </a:p>
                  </a:txBody>
                  <a:tcPr marL="91450" marR="91450" marT="45650" marB="45650" anchor="ctr">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ctr" rtl="0">
                        <a:lnSpc>
                          <a:spcPct val="100000"/>
                        </a:lnSpc>
                        <a:spcBef>
                          <a:spcPts val="0"/>
                        </a:spcBef>
                        <a:spcAft>
                          <a:spcPts val="0"/>
                        </a:spcAft>
                        <a:buClr>
                          <a:srgbClr val="CC3300"/>
                        </a:buClr>
                        <a:buSzPts val="1200"/>
                        <a:buFont typeface="Courier New"/>
                        <a:buNone/>
                      </a:pPr>
                      <a:r>
                        <a:rPr lang="en-US" sz="1200" b="1" i="0" u="none" strike="noStrike" cap="none">
                          <a:solidFill>
                            <a:srgbClr val="CC3300"/>
                          </a:solidFill>
                          <a:latin typeface="Courier New"/>
                          <a:ea typeface="Courier New"/>
                          <a:cs typeface="Courier New"/>
                          <a:sym typeface="Courier New"/>
                        </a:rPr>
                        <a:t>Col 0</a:t>
                      </a:r>
                      <a:endParaRPr sz="1400" u="none" strike="noStrike" cap="none"/>
                    </a:p>
                  </a:txBody>
                  <a:tcPr marL="91450" marR="91450" marT="45650" marB="45650" anchor="ctr">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ctr" rtl="0">
                        <a:lnSpc>
                          <a:spcPct val="100000"/>
                        </a:lnSpc>
                        <a:spcBef>
                          <a:spcPts val="0"/>
                        </a:spcBef>
                        <a:spcAft>
                          <a:spcPts val="0"/>
                        </a:spcAft>
                        <a:buClr>
                          <a:srgbClr val="CC3300"/>
                        </a:buClr>
                        <a:buSzPts val="1200"/>
                        <a:buFont typeface="Courier New"/>
                        <a:buNone/>
                      </a:pPr>
                      <a:r>
                        <a:rPr lang="en-US" sz="1200" b="1" i="0" u="none" strike="noStrike" cap="none">
                          <a:solidFill>
                            <a:srgbClr val="CC3300"/>
                          </a:solidFill>
                          <a:latin typeface="Courier New"/>
                          <a:ea typeface="Courier New"/>
                          <a:cs typeface="Courier New"/>
                          <a:sym typeface="Courier New"/>
                        </a:rPr>
                        <a:t>Col 1</a:t>
                      </a:r>
                      <a:endParaRPr sz="1400" u="none" strike="noStrike" cap="none"/>
                    </a:p>
                  </a:txBody>
                  <a:tcPr marL="91450" marR="91450" marT="45650" marB="45650" anchor="ctr">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ctr" rtl="0">
                        <a:lnSpc>
                          <a:spcPct val="100000"/>
                        </a:lnSpc>
                        <a:spcBef>
                          <a:spcPts val="0"/>
                        </a:spcBef>
                        <a:spcAft>
                          <a:spcPts val="0"/>
                        </a:spcAft>
                        <a:buClr>
                          <a:srgbClr val="CC3300"/>
                        </a:buClr>
                        <a:buSzPts val="1200"/>
                        <a:buFont typeface="Courier New"/>
                        <a:buNone/>
                      </a:pPr>
                      <a:r>
                        <a:rPr lang="en-US" sz="1200" b="1" i="0" u="none" strike="noStrike" cap="none">
                          <a:solidFill>
                            <a:srgbClr val="CC3300"/>
                          </a:solidFill>
                          <a:latin typeface="Courier New"/>
                          <a:ea typeface="Courier New"/>
                          <a:cs typeface="Courier New"/>
                          <a:sym typeface="Courier New"/>
                        </a:rPr>
                        <a:t>Col2</a:t>
                      </a:r>
                      <a:endParaRPr sz="1400" u="none" strike="noStrike" cap="none"/>
                    </a:p>
                  </a:txBody>
                  <a:tcPr marL="91450" marR="91450" marT="45650" marB="45650" anchor="ctr">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ctr" rtl="0">
                        <a:lnSpc>
                          <a:spcPct val="100000"/>
                        </a:lnSpc>
                        <a:spcBef>
                          <a:spcPts val="0"/>
                        </a:spcBef>
                        <a:spcAft>
                          <a:spcPts val="0"/>
                        </a:spcAft>
                        <a:buClr>
                          <a:srgbClr val="CC3300"/>
                        </a:buClr>
                        <a:buSzPts val="1200"/>
                        <a:buFont typeface="Courier New"/>
                        <a:buNone/>
                      </a:pPr>
                      <a:r>
                        <a:rPr lang="en-US" sz="1200" b="1" i="0" u="none" strike="noStrike" cap="none">
                          <a:solidFill>
                            <a:srgbClr val="CC3300"/>
                          </a:solidFill>
                          <a:latin typeface="Courier New"/>
                          <a:ea typeface="Courier New"/>
                          <a:cs typeface="Courier New"/>
                          <a:sym typeface="Courier New"/>
                        </a:rPr>
                        <a:t>Col 3</a:t>
                      </a:r>
                      <a:endParaRPr sz="1400" u="none" strike="noStrike" cap="none"/>
                    </a:p>
                  </a:txBody>
                  <a:tcPr marL="91450" marR="91450" marT="45650" marB="45650" anchor="ctr">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ctr" rtl="0">
                        <a:lnSpc>
                          <a:spcPct val="100000"/>
                        </a:lnSpc>
                        <a:spcBef>
                          <a:spcPts val="0"/>
                        </a:spcBef>
                        <a:spcAft>
                          <a:spcPts val="0"/>
                        </a:spcAft>
                        <a:buClr>
                          <a:srgbClr val="CC3300"/>
                        </a:buClr>
                        <a:buSzPts val="1200"/>
                        <a:buFont typeface="Courier New"/>
                        <a:buNone/>
                      </a:pPr>
                      <a:r>
                        <a:rPr lang="en-US" sz="1200" b="1" i="0" u="none" strike="noStrike" cap="none">
                          <a:solidFill>
                            <a:srgbClr val="CC3300"/>
                          </a:solidFill>
                          <a:latin typeface="Courier New"/>
                          <a:ea typeface="Courier New"/>
                          <a:cs typeface="Courier New"/>
                          <a:sym typeface="Courier New"/>
                        </a:rPr>
                        <a:t>Col 4</a:t>
                      </a:r>
                      <a:endParaRPr sz="1400" u="none" strike="noStrike" cap="none"/>
                    </a:p>
                  </a:txBody>
                  <a:tcPr marL="91450" marR="91450" marT="45650" marB="45650" anchor="ctr">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extLst>
                  <a:ext uri="{0D108BD9-81ED-4DB2-BD59-A6C34878D82A}">
                    <a16:rowId xmlns:a16="http://schemas.microsoft.com/office/drawing/2014/main" val="10000"/>
                  </a:ext>
                </a:extLst>
              </a:tr>
              <a:tr h="274625">
                <a:tc>
                  <a:txBody>
                    <a:bodyPr/>
                    <a:lstStyle/>
                    <a:p>
                      <a:pPr marL="0" marR="0" lvl="0" indent="0" algn="ctr" rtl="0">
                        <a:lnSpc>
                          <a:spcPct val="100000"/>
                        </a:lnSpc>
                        <a:spcBef>
                          <a:spcPts val="0"/>
                        </a:spcBef>
                        <a:spcAft>
                          <a:spcPts val="0"/>
                        </a:spcAft>
                        <a:buClr>
                          <a:srgbClr val="CC3300"/>
                        </a:buClr>
                        <a:buSzPts val="1200"/>
                        <a:buFont typeface="Courier New"/>
                        <a:buNone/>
                      </a:pPr>
                      <a:r>
                        <a:rPr lang="en-US" sz="1200" b="1" i="0" u="none" strike="noStrike" cap="none">
                          <a:solidFill>
                            <a:srgbClr val="CC3300"/>
                          </a:solidFill>
                          <a:latin typeface="Courier New"/>
                          <a:ea typeface="Courier New"/>
                          <a:cs typeface="Courier New"/>
                          <a:sym typeface="Courier New"/>
                        </a:rPr>
                        <a:t>Row 0</a:t>
                      </a:r>
                      <a:endParaRPr sz="1400" u="none" strike="noStrike" cap="none"/>
                    </a:p>
                  </a:txBody>
                  <a:tcPr marL="91450" marR="91450" marT="45650" marB="45650" anchor="ctr">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CC3300"/>
                        </a:buClr>
                        <a:buSzPts val="1200"/>
                        <a:buFont typeface="Courier New"/>
                        <a:buNone/>
                      </a:pPr>
                      <a:r>
                        <a:rPr lang="en-US" sz="1200" b="1" i="0" u="none" strike="noStrike" cap="none">
                          <a:solidFill>
                            <a:srgbClr val="CC3300"/>
                          </a:solidFill>
                          <a:latin typeface="Courier New"/>
                          <a:ea typeface="Courier New"/>
                          <a:cs typeface="Courier New"/>
                          <a:sym typeface="Courier New"/>
                        </a:rPr>
                        <a:t>Marks[0][0]</a:t>
                      </a:r>
                      <a:endParaRPr sz="1400" u="none" strike="noStrike" cap="none"/>
                    </a:p>
                  </a:txBody>
                  <a:tcPr marL="91450" marR="91450" marT="45650" marB="45650">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CC3300"/>
                        </a:buClr>
                        <a:buSzPts val="1200"/>
                        <a:buFont typeface="Courier New"/>
                        <a:buNone/>
                      </a:pPr>
                      <a:r>
                        <a:rPr lang="en-US" sz="1200" b="1" i="0" u="none" strike="noStrike" cap="none">
                          <a:solidFill>
                            <a:srgbClr val="CC3300"/>
                          </a:solidFill>
                          <a:latin typeface="Courier New"/>
                          <a:ea typeface="Courier New"/>
                          <a:cs typeface="Courier New"/>
                          <a:sym typeface="Courier New"/>
                        </a:rPr>
                        <a:t>Marks[0][1]</a:t>
                      </a:r>
                      <a:endParaRPr sz="1400" u="none" strike="noStrike" cap="none"/>
                    </a:p>
                  </a:txBody>
                  <a:tcPr marL="91450" marR="91450" marT="45650" marB="45650">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CC3300"/>
                        </a:buClr>
                        <a:buSzPts val="1200"/>
                        <a:buFont typeface="Courier New"/>
                        <a:buNone/>
                      </a:pPr>
                      <a:r>
                        <a:rPr lang="en-US" sz="1200" b="1" i="0" u="none" strike="noStrike" cap="none">
                          <a:solidFill>
                            <a:srgbClr val="CC3300"/>
                          </a:solidFill>
                          <a:latin typeface="Courier New"/>
                          <a:ea typeface="Courier New"/>
                          <a:cs typeface="Courier New"/>
                          <a:sym typeface="Courier New"/>
                        </a:rPr>
                        <a:t>Marks[0][2]</a:t>
                      </a:r>
                      <a:endParaRPr sz="1400" u="none" strike="noStrike" cap="none"/>
                    </a:p>
                  </a:txBody>
                  <a:tcPr marL="91450" marR="91450" marT="45650" marB="45650">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CC3300"/>
                        </a:buClr>
                        <a:buSzPts val="1200"/>
                        <a:buFont typeface="Courier New"/>
                        <a:buNone/>
                      </a:pPr>
                      <a:r>
                        <a:rPr lang="en-US" sz="1200" b="1" i="0" u="none" strike="noStrike" cap="none">
                          <a:solidFill>
                            <a:srgbClr val="CC3300"/>
                          </a:solidFill>
                          <a:latin typeface="Courier New"/>
                          <a:ea typeface="Courier New"/>
                          <a:cs typeface="Courier New"/>
                          <a:sym typeface="Courier New"/>
                        </a:rPr>
                        <a:t>Marks[0][3]</a:t>
                      </a:r>
                      <a:endParaRPr sz="1400" u="none" strike="noStrike" cap="none"/>
                    </a:p>
                  </a:txBody>
                  <a:tcPr marL="91450" marR="91450" marT="45650" marB="45650">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CC3300"/>
                        </a:buClr>
                        <a:buSzPts val="1200"/>
                        <a:buFont typeface="Courier New"/>
                        <a:buNone/>
                      </a:pPr>
                      <a:r>
                        <a:rPr lang="en-US" sz="1200" b="1" i="0" u="none" strike="noStrike" cap="none">
                          <a:solidFill>
                            <a:srgbClr val="CC3300"/>
                          </a:solidFill>
                          <a:latin typeface="Courier New"/>
                          <a:ea typeface="Courier New"/>
                          <a:cs typeface="Courier New"/>
                          <a:sym typeface="Courier New"/>
                        </a:rPr>
                        <a:t>Marks[0][4]</a:t>
                      </a:r>
                      <a:endParaRPr sz="1400" u="none" strike="noStrike" cap="none"/>
                    </a:p>
                  </a:txBody>
                  <a:tcPr marL="91450" marR="91450" marT="45650" marB="45650">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extLst>
                  <a:ext uri="{0D108BD9-81ED-4DB2-BD59-A6C34878D82A}">
                    <a16:rowId xmlns:a16="http://schemas.microsoft.com/office/drawing/2014/main" val="10001"/>
                  </a:ext>
                </a:extLst>
              </a:tr>
              <a:tr h="274625">
                <a:tc>
                  <a:txBody>
                    <a:bodyPr/>
                    <a:lstStyle/>
                    <a:p>
                      <a:pPr marL="0" marR="0" lvl="0" indent="0" algn="ctr" rtl="0">
                        <a:lnSpc>
                          <a:spcPct val="100000"/>
                        </a:lnSpc>
                        <a:spcBef>
                          <a:spcPts val="0"/>
                        </a:spcBef>
                        <a:spcAft>
                          <a:spcPts val="0"/>
                        </a:spcAft>
                        <a:buClr>
                          <a:srgbClr val="CC3300"/>
                        </a:buClr>
                        <a:buSzPts val="1200"/>
                        <a:buFont typeface="Courier New"/>
                        <a:buNone/>
                      </a:pPr>
                      <a:r>
                        <a:rPr lang="en-US" sz="1200" b="1" i="0" u="none" strike="noStrike" cap="none">
                          <a:solidFill>
                            <a:srgbClr val="CC3300"/>
                          </a:solidFill>
                          <a:latin typeface="Courier New"/>
                          <a:ea typeface="Courier New"/>
                          <a:cs typeface="Courier New"/>
                          <a:sym typeface="Courier New"/>
                        </a:rPr>
                        <a:t>Row 1</a:t>
                      </a:r>
                      <a:endParaRPr sz="1400" u="none" strike="noStrike" cap="none"/>
                    </a:p>
                  </a:txBody>
                  <a:tcPr marL="91450" marR="91450" marT="45650" marB="45650" anchor="ctr">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CC3300"/>
                        </a:buClr>
                        <a:buSzPts val="1200"/>
                        <a:buFont typeface="Courier New"/>
                        <a:buNone/>
                      </a:pPr>
                      <a:r>
                        <a:rPr lang="en-US" sz="1200" b="1" i="0" u="none" strike="noStrike" cap="none">
                          <a:solidFill>
                            <a:srgbClr val="CC3300"/>
                          </a:solidFill>
                          <a:latin typeface="Courier New"/>
                          <a:ea typeface="Courier New"/>
                          <a:cs typeface="Courier New"/>
                          <a:sym typeface="Courier New"/>
                        </a:rPr>
                        <a:t>Marks[1][0]</a:t>
                      </a:r>
                      <a:endParaRPr sz="1400" u="none" strike="noStrike" cap="none"/>
                    </a:p>
                  </a:txBody>
                  <a:tcPr marL="91450" marR="91450" marT="45650" marB="45650">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CC3300"/>
                        </a:buClr>
                        <a:buSzPts val="1200"/>
                        <a:buFont typeface="Courier New"/>
                        <a:buNone/>
                      </a:pPr>
                      <a:r>
                        <a:rPr lang="en-US" sz="1200" b="1" i="0" u="none" strike="noStrike" cap="none">
                          <a:solidFill>
                            <a:srgbClr val="CC3300"/>
                          </a:solidFill>
                          <a:latin typeface="Courier New"/>
                          <a:ea typeface="Courier New"/>
                          <a:cs typeface="Courier New"/>
                          <a:sym typeface="Courier New"/>
                        </a:rPr>
                        <a:t>Marks[1][1]</a:t>
                      </a:r>
                      <a:endParaRPr sz="1400" u="none" strike="noStrike" cap="none"/>
                    </a:p>
                  </a:txBody>
                  <a:tcPr marL="91450" marR="91450" marT="45650" marB="45650">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CC3300"/>
                        </a:buClr>
                        <a:buSzPts val="1200"/>
                        <a:buFont typeface="Courier New"/>
                        <a:buNone/>
                      </a:pPr>
                      <a:r>
                        <a:rPr lang="en-US" sz="1200" b="1" i="0" u="none" strike="noStrike" cap="none">
                          <a:solidFill>
                            <a:srgbClr val="CC3300"/>
                          </a:solidFill>
                          <a:latin typeface="Courier New"/>
                          <a:ea typeface="Courier New"/>
                          <a:cs typeface="Courier New"/>
                          <a:sym typeface="Courier New"/>
                        </a:rPr>
                        <a:t>Marks[1][2]</a:t>
                      </a:r>
                      <a:endParaRPr sz="1400" u="none" strike="noStrike" cap="none"/>
                    </a:p>
                  </a:txBody>
                  <a:tcPr marL="91450" marR="91450" marT="45650" marB="45650">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CC3300"/>
                        </a:buClr>
                        <a:buSzPts val="1200"/>
                        <a:buFont typeface="Courier New"/>
                        <a:buNone/>
                      </a:pPr>
                      <a:r>
                        <a:rPr lang="en-US" sz="1200" b="1" i="0" u="none" strike="noStrike" cap="none">
                          <a:solidFill>
                            <a:srgbClr val="CC3300"/>
                          </a:solidFill>
                          <a:latin typeface="Courier New"/>
                          <a:ea typeface="Courier New"/>
                          <a:cs typeface="Courier New"/>
                          <a:sym typeface="Courier New"/>
                        </a:rPr>
                        <a:t>Marks[1][3]</a:t>
                      </a:r>
                      <a:endParaRPr sz="1400" u="none" strike="noStrike" cap="none"/>
                    </a:p>
                  </a:txBody>
                  <a:tcPr marL="91450" marR="91450" marT="45650" marB="45650">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CC3300"/>
                        </a:buClr>
                        <a:buSzPts val="1200"/>
                        <a:buFont typeface="Courier New"/>
                        <a:buNone/>
                      </a:pPr>
                      <a:r>
                        <a:rPr lang="en-US" sz="1200" b="1" i="0" u="none" strike="noStrike" cap="none">
                          <a:solidFill>
                            <a:srgbClr val="CC3300"/>
                          </a:solidFill>
                          <a:latin typeface="Courier New"/>
                          <a:ea typeface="Courier New"/>
                          <a:cs typeface="Courier New"/>
                          <a:sym typeface="Courier New"/>
                        </a:rPr>
                        <a:t>Marks[1][4]</a:t>
                      </a:r>
                      <a:endParaRPr sz="1400" u="none" strike="noStrike" cap="none"/>
                    </a:p>
                  </a:txBody>
                  <a:tcPr marL="91450" marR="91450" marT="45650" marB="45650">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extLst>
                  <a:ext uri="{0D108BD9-81ED-4DB2-BD59-A6C34878D82A}">
                    <a16:rowId xmlns:a16="http://schemas.microsoft.com/office/drawing/2014/main" val="10002"/>
                  </a:ext>
                </a:extLst>
              </a:tr>
              <a:tr h="274625">
                <a:tc>
                  <a:txBody>
                    <a:bodyPr/>
                    <a:lstStyle/>
                    <a:p>
                      <a:pPr marL="0" marR="0" lvl="0" indent="0" algn="ctr" rtl="0">
                        <a:lnSpc>
                          <a:spcPct val="100000"/>
                        </a:lnSpc>
                        <a:spcBef>
                          <a:spcPts val="0"/>
                        </a:spcBef>
                        <a:spcAft>
                          <a:spcPts val="0"/>
                        </a:spcAft>
                        <a:buClr>
                          <a:srgbClr val="CC3300"/>
                        </a:buClr>
                        <a:buSzPts val="1200"/>
                        <a:buFont typeface="Courier New"/>
                        <a:buNone/>
                      </a:pPr>
                      <a:r>
                        <a:rPr lang="en-US" sz="1200" b="1" i="0" u="none" strike="noStrike" cap="none">
                          <a:solidFill>
                            <a:srgbClr val="CC3300"/>
                          </a:solidFill>
                          <a:latin typeface="Courier New"/>
                          <a:ea typeface="Courier New"/>
                          <a:cs typeface="Courier New"/>
                          <a:sym typeface="Courier New"/>
                        </a:rPr>
                        <a:t>Row 2</a:t>
                      </a:r>
                      <a:endParaRPr sz="1400" u="none" strike="noStrike" cap="none"/>
                    </a:p>
                  </a:txBody>
                  <a:tcPr marL="91450" marR="91450" marT="45650" marB="45650" anchor="ctr">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CC3300"/>
                        </a:buClr>
                        <a:buSzPts val="1200"/>
                        <a:buFont typeface="Courier New"/>
                        <a:buNone/>
                      </a:pPr>
                      <a:r>
                        <a:rPr lang="en-US" sz="1200" b="1" i="0" u="none" strike="noStrike" cap="none">
                          <a:solidFill>
                            <a:srgbClr val="CC3300"/>
                          </a:solidFill>
                          <a:latin typeface="Courier New"/>
                          <a:ea typeface="Courier New"/>
                          <a:cs typeface="Courier New"/>
                          <a:sym typeface="Courier New"/>
                        </a:rPr>
                        <a:t>Marks[2][0]</a:t>
                      </a:r>
                      <a:endParaRPr sz="1400" u="none" strike="noStrike" cap="none"/>
                    </a:p>
                  </a:txBody>
                  <a:tcPr marL="91450" marR="91450" marT="45650" marB="45650">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CC3300"/>
                        </a:buClr>
                        <a:buSzPts val="1200"/>
                        <a:buFont typeface="Courier New"/>
                        <a:buNone/>
                      </a:pPr>
                      <a:r>
                        <a:rPr lang="en-US" sz="1200" b="1" i="0" u="none" strike="noStrike" cap="none">
                          <a:solidFill>
                            <a:srgbClr val="CC3300"/>
                          </a:solidFill>
                          <a:latin typeface="Courier New"/>
                          <a:ea typeface="Courier New"/>
                          <a:cs typeface="Courier New"/>
                          <a:sym typeface="Courier New"/>
                        </a:rPr>
                        <a:t>Marks[2][1]</a:t>
                      </a:r>
                      <a:endParaRPr sz="1400" u="none" strike="noStrike" cap="none"/>
                    </a:p>
                  </a:txBody>
                  <a:tcPr marL="91450" marR="91450" marT="45650" marB="45650">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CC3300"/>
                        </a:buClr>
                        <a:buSzPts val="1200"/>
                        <a:buFont typeface="Courier New"/>
                        <a:buNone/>
                      </a:pPr>
                      <a:r>
                        <a:rPr lang="en-US" sz="1200" b="1" i="0" u="none" strike="noStrike" cap="none">
                          <a:solidFill>
                            <a:srgbClr val="CC3300"/>
                          </a:solidFill>
                          <a:latin typeface="Courier New"/>
                          <a:ea typeface="Courier New"/>
                          <a:cs typeface="Courier New"/>
                          <a:sym typeface="Courier New"/>
                        </a:rPr>
                        <a:t>Marks[2][2]</a:t>
                      </a:r>
                      <a:endParaRPr sz="1400" u="none" strike="noStrike" cap="none"/>
                    </a:p>
                  </a:txBody>
                  <a:tcPr marL="91450" marR="91450" marT="45650" marB="45650">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CC3300"/>
                        </a:buClr>
                        <a:buSzPts val="1200"/>
                        <a:buFont typeface="Courier New"/>
                        <a:buNone/>
                      </a:pPr>
                      <a:r>
                        <a:rPr lang="en-US" sz="1200" b="1" i="0" u="none" strike="noStrike" cap="none">
                          <a:solidFill>
                            <a:srgbClr val="CC3300"/>
                          </a:solidFill>
                          <a:latin typeface="Courier New"/>
                          <a:ea typeface="Courier New"/>
                          <a:cs typeface="Courier New"/>
                          <a:sym typeface="Courier New"/>
                        </a:rPr>
                        <a:t>Marks[2][3]</a:t>
                      </a:r>
                      <a:endParaRPr sz="1400" u="none" strike="noStrike" cap="none"/>
                    </a:p>
                  </a:txBody>
                  <a:tcPr marL="91450" marR="91450" marT="45650" marB="45650">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CC3300"/>
                        </a:buClr>
                        <a:buSzPts val="1200"/>
                        <a:buFont typeface="Courier New"/>
                        <a:buNone/>
                      </a:pPr>
                      <a:r>
                        <a:rPr lang="en-US" sz="1200" b="1" i="0" u="none" strike="noStrike" cap="none">
                          <a:solidFill>
                            <a:srgbClr val="CC3300"/>
                          </a:solidFill>
                          <a:latin typeface="Courier New"/>
                          <a:ea typeface="Courier New"/>
                          <a:cs typeface="Courier New"/>
                          <a:sym typeface="Courier New"/>
                        </a:rPr>
                        <a:t>Marks[2][4]</a:t>
                      </a:r>
                      <a:endParaRPr sz="1400" u="none" strike="noStrike" cap="none"/>
                    </a:p>
                  </a:txBody>
                  <a:tcPr marL="91450" marR="91450" marT="45650" marB="45650">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extLst>
                  <a:ext uri="{0D108BD9-81ED-4DB2-BD59-A6C34878D82A}">
                    <a16:rowId xmlns:a16="http://schemas.microsoft.com/office/drawing/2014/main" val="10003"/>
                  </a:ext>
                </a:extLst>
              </a:tr>
            </a:tbl>
          </a:graphicData>
        </a:graphic>
      </p:graphicFrame>
      <p:sp>
        <p:nvSpPr>
          <p:cNvPr id="202" name="Google Shape;202;p19"/>
          <p:cNvSpPr txBox="1"/>
          <p:nvPr/>
        </p:nvSpPr>
        <p:spPr>
          <a:xfrm>
            <a:off x="3200400" y="5410200"/>
            <a:ext cx="2760662" cy="212725"/>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chemeClr val="accent2"/>
              </a:buClr>
              <a:buSzPts val="1400"/>
              <a:buFont typeface="Constantia"/>
              <a:buNone/>
            </a:pPr>
            <a:r>
              <a:rPr lang="en-US" sz="1400" b="1" i="0" u="none" strike="noStrike" cap="none">
                <a:solidFill>
                  <a:schemeClr val="accent2"/>
                </a:solidFill>
                <a:latin typeface="Constantia"/>
                <a:ea typeface="Constantia"/>
                <a:cs typeface="Constantia"/>
                <a:sym typeface="Constantia"/>
              </a:rPr>
              <a:t>Two Dimensional Array</a:t>
            </a:r>
            <a:r>
              <a:rPr lang="en-US" sz="1400" b="1" i="0" u="none" strike="noStrike" cap="none">
                <a:solidFill>
                  <a:schemeClr val="dk1"/>
                </a:solidFill>
                <a:latin typeface="Constantia"/>
                <a:ea typeface="Constantia"/>
                <a:cs typeface="Constantia"/>
                <a:sym typeface="Constantia"/>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6"/>
        <p:cNvGrpSpPr/>
        <p:nvPr/>
      </p:nvGrpSpPr>
      <p:grpSpPr>
        <a:xfrm>
          <a:off x="0" y="0"/>
          <a:ext cx="0" cy="0"/>
          <a:chOff x="0" y="0"/>
          <a:chExt cx="0" cy="0"/>
        </a:xfrm>
      </p:grpSpPr>
      <p:sp>
        <p:nvSpPr>
          <p:cNvPr id="207" name="Google Shape;207;p20"/>
          <p:cNvSpPr/>
          <p:nvPr/>
        </p:nvSpPr>
        <p:spPr>
          <a:xfrm>
            <a:off x="0" y="0"/>
            <a:ext cx="9144000" cy="1144587"/>
          </a:xfrm>
          <a:prstGeom prst="roundRect">
            <a:avLst>
              <a:gd name="adj" fmla="val 0"/>
            </a:avLst>
          </a:prstGeom>
          <a:solidFill>
            <a:srgbClr val="17375E"/>
          </a:solidFill>
          <a:ln w="25400" cap="flat" cmpd="sng">
            <a:solidFill>
              <a:srgbClr val="4F62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400"/>
              <a:buFont typeface="Calibri"/>
              <a:buNone/>
            </a:pPr>
            <a:r>
              <a:rPr lang="en-US" sz="4400" b="0" i="0" u="none" strike="noStrike" cap="none">
                <a:solidFill>
                  <a:schemeClr val="lt1"/>
                </a:solidFill>
                <a:latin typeface="Calibri"/>
                <a:ea typeface="Calibri"/>
                <a:cs typeface="Calibri"/>
                <a:sym typeface="Calibri"/>
              </a:rPr>
              <a:t>Memory Representation of a 2D Array</a:t>
            </a:r>
            <a:endParaRPr sz="1400" b="0" i="0" u="none" strike="noStrike" cap="none">
              <a:solidFill>
                <a:srgbClr val="000000"/>
              </a:solidFill>
              <a:latin typeface="Arial"/>
              <a:ea typeface="Arial"/>
              <a:cs typeface="Arial"/>
              <a:sym typeface="Arial"/>
            </a:endParaRPr>
          </a:p>
        </p:txBody>
      </p:sp>
      <p:sp>
        <p:nvSpPr>
          <p:cNvPr id="208" name="Google Shape;208;p20"/>
          <p:cNvSpPr txBox="1"/>
          <p:nvPr/>
        </p:nvSpPr>
        <p:spPr>
          <a:xfrm>
            <a:off x="228600" y="1550987"/>
            <a:ext cx="8686800" cy="2903537"/>
          </a:xfrm>
          <a:prstGeom prst="rect">
            <a:avLst/>
          </a:prstGeom>
          <a:noFill/>
          <a:ln>
            <a:noFill/>
          </a:ln>
        </p:spPr>
        <p:txBody>
          <a:bodyPr spcFirstLastPara="1" wrap="square" lIns="91425" tIns="45700" rIns="91425" bIns="45700" anchor="ctr" anchorCtr="0">
            <a:spAutoFit/>
          </a:bodyPr>
          <a:lstStyle/>
          <a:p>
            <a:pPr marL="342900" marR="0" lvl="0" indent="-342900" algn="just" rtl="0">
              <a:lnSpc>
                <a:spcPct val="110000"/>
              </a:lnSpc>
              <a:spcBef>
                <a:spcPts val="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There are two ways of storing a 2-D array in memory. The first way is </a:t>
            </a:r>
            <a:r>
              <a:rPr lang="en-US" sz="2400" b="1" i="1" u="none" strike="noStrike" cap="none">
                <a:solidFill>
                  <a:schemeClr val="dk1"/>
                </a:solidFill>
                <a:latin typeface="Calibri"/>
                <a:ea typeface="Calibri"/>
                <a:cs typeface="Calibri"/>
                <a:sym typeface="Calibri"/>
              </a:rPr>
              <a:t>row-major order</a:t>
            </a:r>
            <a:r>
              <a:rPr lang="en-US" sz="2400" b="0" i="0" u="none" strike="noStrike" cap="none">
                <a:solidFill>
                  <a:schemeClr val="dk1"/>
                </a:solidFill>
                <a:latin typeface="Calibri"/>
                <a:ea typeface="Calibri"/>
                <a:cs typeface="Calibri"/>
                <a:sym typeface="Calibri"/>
              </a:rPr>
              <a:t> and the second is </a:t>
            </a:r>
            <a:r>
              <a:rPr lang="en-US" sz="2400" b="1" i="1" u="none" strike="noStrike" cap="none">
                <a:solidFill>
                  <a:schemeClr val="dk1"/>
                </a:solidFill>
                <a:latin typeface="Calibri"/>
                <a:ea typeface="Calibri"/>
                <a:cs typeface="Calibri"/>
                <a:sym typeface="Calibri"/>
              </a:rPr>
              <a:t>column-major order</a:t>
            </a:r>
            <a:r>
              <a:rPr lang="en-US" sz="24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342900" marR="0" lvl="0" indent="-190500" algn="just" rtl="0">
              <a:lnSpc>
                <a:spcPct val="11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a:p>
            <a:pPr marL="342900" marR="0" lvl="0" indent="-342900" algn="just" rtl="0">
              <a:lnSpc>
                <a:spcPct val="110000"/>
              </a:lnSpc>
              <a:spcBef>
                <a:spcPts val="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In the row-major order the elements of the first row are stored before the elements of the second and third rows. That is, the elements of the array are stored row by row where </a:t>
            </a:r>
            <a:r>
              <a:rPr lang="en-US" sz="2400" b="0" i="1" u="none" strike="noStrike" cap="none">
                <a:solidFill>
                  <a:schemeClr val="dk1"/>
                </a:solidFill>
                <a:latin typeface="Calibri"/>
                <a:ea typeface="Calibri"/>
                <a:cs typeface="Calibri"/>
                <a:sym typeface="Calibri"/>
              </a:rPr>
              <a:t>n</a:t>
            </a:r>
            <a:r>
              <a:rPr lang="en-US" sz="2400" b="0" i="0" u="none" strike="noStrike" cap="none">
                <a:solidFill>
                  <a:schemeClr val="dk1"/>
                </a:solidFill>
                <a:latin typeface="Calibri"/>
                <a:ea typeface="Calibri"/>
                <a:cs typeface="Calibri"/>
                <a:sym typeface="Calibri"/>
              </a:rPr>
              <a:t> elements of the first row will occupy the first </a:t>
            </a:r>
            <a:r>
              <a:rPr lang="en-US" sz="2400" b="0" i="1" u="none" strike="noStrike" cap="none">
                <a:solidFill>
                  <a:schemeClr val="dk1"/>
                </a:solidFill>
                <a:latin typeface="Calibri"/>
                <a:ea typeface="Calibri"/>
                <a:cs typeface="Calibri"/>
                <a:sym typeface="Calibri"/>
              </a:rPr>
              <a:t>n</a:t>
            </a:r>
            <a:r>
              <a:rPr lang="en-US" sz="2400" b="0" i="0" u="none" strike="noStrike" cap="none">
                <a:solidFill>
                  <a:schemeClr val="dk1"/>
                </a:solidFill>
                <a:latin typeface="Calibri"/>
                <a:ea typeface="Calibri"/>
                <a:cs typeface="Calibri"/>
                <a:sym typeface="Calibri"/>
              </a:rPr>
              <a:t>th locations. </a:t>
            </a:r>
            <a:endParaRPr sz="1400" b="0" i="0" u="none" strike="noStrike" cap="none">
              <a:solidFill>
                <a:srgbClr val="000000"/>
              </a:solidFill>
              <a:latin typeface="Arial"/>
              <a:ea typeface="Arial"/>
              <a:cs typeface="Arial"/>
              <a:sym typeface="Arial"/>
            </a:endParaRPr>
          </a:p>
        </p:txBody>
      </p:sp>
      <p:graphicFrame>
        <p:nvGraphicFramePr>
          <p:cNvPr id="209" name="Google Shape;209;p20"/>
          <p:cNvGraphicFramePr/>
          <p:nvPr/>
        </p:nvGraphicFramePr>
        <p:xfrm>
          <a:off x="1295400" y="5257800"/>
          <a:ext cx="6934200" cy="593725"/>
        </p:xfrm>
        <a:graphic>
          <a:graphicData uri="http://schemas.openxmlformats.org/drawingml/2006/table">
            <a:tbl>
              <a:tblPr>
                <a:noFill/>
                <a:tableStyleId>{A6F75023-65CB-46CA-92D5-108BDC968E1C}</a:tableStyleId>
              </a:tblPr>
              <a:tblGrid>
                <a:gridCol w="577850">
                  <a:extLst>
                    <a:ext uri="{9D8B030D-6E8A-4147-A177-3AD203B41FA5}">
                      <a16:colId xmlns:a16="http://schemas.microsoft.com/office/drawing/2014/main" val="20000"/>
                    </a:ext>
                  </a:extLst>
                </a:gridCol>
                <a:gridCol w="577850">
                  <a:extLst>
                    <a:ext uri="{9D8B030D-6E8A-4147-A177-3AD203B41FA5}">
                      <a16:colId xmlns:a16="http://schemas.microsoft.com/office/drawing/2014/main" val="20001"/>
                    </a:ext>
                  </a:extLst>
                </a:gridCol>
                <a:gridCol w="577850">
                  <a:extLst>
                    <a:ext uri="{9D8B030D-6E8A-4147-A177-3AD203B41FA5}">
                      <a16:colId xmlns:a16="http://schemas.microsoft.com/office/drawing/2014/main" val="20002"/>
                    </a:ext>
                  </a:extLst>
                </a:gridCol>
                <a:gridCol w="577850">
                  <a:extLst>
                    <a:ext uri="{9D8B030D-6E8A-4147-A177-3AD203B41FA5}">
                      <a16:colId xmlns:a16="http://schemas.microsoft.com/office/drawing/2014/main" val="20003"/>
                    </a:ext>
                  </a:extLst>
                </a:gridCol>
                <a:gridCol w="577850">
                  <a:extLst>
                    <a:ext uri="{9D8B030D-6E8A-4147-A177-3AD203B41FA5}">
                      <a16:colId xmlns:a16="http://schemas.microsoft.com/office/drawing/2014/main" val="20004"/>
                    </a:ext>
                  </a:extLst>
                </a:gridCol>
                <a:gridCol w="577850">
                  <a:extLst>
                    <a:ext uri="{9D8B030D-6E8A-4147-A177-3AD203B41FA5}">
                      <a16:colId xmlns:a16="http://schemas.microsoft.com/office/drawing/2014/main" val="20005"/>
                    </a:ext>
                  </a:extLst>
                </a:gridCol>
                <a:gridCol w="577850">
                  <a:extLst>
                    <a:ext uri="{9D8B030D-6E8A-4147-A177-3AD203B41FA5}">
                      <a16:colId xmlns:a16="http://schemas.microsoft.com/office/drawing/2014/main" val="20006"/>
                    </a:ext>
                  </a:extLst>
                </a:gridCol>
                <a:gridCol w="577850">
                  <a:extLst>
                    <a:ext uri="{9D8B030D-6E8A-4147-A177-3AD203B41FA5}">
                      <a16:colId xmlns:a16="http://schemas.microsoft.com/office/drawing/2014/main" val="20007"/>
                    </a:ext>
                  </a:extLst>
                </a:gridCol>
                <a:gridCol w="577850">
                  <a:extLst>
                    <a:ext uri="{9D8B030D-6E8A-4147-A177-3AD203B41FA5}">
                      <a16:colId xmlns:a16="http://schemas.microsoft.com/office/drawing/2014/main" val="20008"/>
                    </a:ext>
                  </a:extLst>
                </a:gridCol>
                <a:gridCol w="577850">
                  <a:extLst>
                    <a:ext uri="{9D8B030D-6E8A-4147-A177-3AD203B41FA5}">
                      <a16:colId xmlns:a16="http://schemas.microsoft.com/office/drawing/2014/main" val="20009"/>
                    </a:ext>
                  </a:extLst>
                </a:gridCol>
                <a:gridCol w="577850">
                  <a:extLst>
                    <a:ext uri="{9D8B030D-6E8A-4147-A177-3AD203B41FA5}">
                      <a16:colId xmlns:a16="http://schemas.microsoft.com/office/drawing/2014/main" val="20010"/>
                    </a:ext>
                  </a:extLst>
                </a:gridCol>
                <a:gridCol w="577850">
                  <a:extLst>
                    <a:ext uri="{9D8B030D-6E8A-4147-A177-3AD203B41FA5}">
                      <a16:colId xmlns:a16="http://schemas.microsoft.com/office/drawing/2014/main" val="20011"/>
                    </a:ext>
                  </a:extLst>
                </a:gridCol>
              </a:tblGrid>
              <a:tr h="593725">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550" marB="455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550" marB="455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550" marB="455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550" marB="455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550" marB="455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550" marB="455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550" marB="455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550" marB="455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550" marB="455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550" marB="455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550" marB="455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550" marB="455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C00"/>
                    </a:solidFill>
                  </a:tcPr>
                </a:tc>
                <a:extLst>
                  <a:ext uri="{0D108BD9-81ED-4DB2-BD59-A6C34878D82A}">
                    <a16:rowId xmlns:a16="http://schemas.microsoft.com/office/drawing/2014/main" val="10000"/>
                  </a:ext>
                </a:extLst>
              </a:tr>
            </a:tbl>
          </a:graphicData>
        </a:graphic>
      </p:graphicFrame>
      <p:sp>
        <p:nvSpPr>
          <p:cNvPr id="210" name="Google Shape;210;p20"/>
          <p:cNvSpPr txBox="1"/>
          <p:nvPr/>
        </p:nvSpPr>
        <p:spPr>
          <a:xfrm>
            <a:off x="457200" y="5943600"/>
            <a:ext cx="7966075" cy="244475"/>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rgbClr val="A50021"/>
              </a:buClr>
              <a:buSzPts val="1000"/>
              <a:buFont typeface="Constantia"/>
              <a:buNone/>
            </a:pPr>
            <a:r>
              <a:rPr lang="en-US" sz="1000" b="1" i="0" u="none" strike="noStrike" cap="none">
                <a:solidFill>
                  <a:srgbClr val="A50021"/>
                </a:solidFill>
                <a:latin typeface="Constantia"/>
                <a:ea typeface="Constantia"/>
                <a:cs typeface="Constantia"/>
                <a:sym typeface="Constantia"/>
              </a:rPr>
              <a:t>	     (0,0)           (0, 1)          (0,2)          (0,3)          (1,0)           (1,1)            (1,2)           (1,3)            (2,0)         (2,1)              (2,2)	       (2,3)</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4"/>
        <p:cNvGrpSpPr/>
        <p:nvPr/>
      </p:nvGrpSpPr>
      <p:grpSpPr>
        <a:xfrm>
          <a:off x="0" y="0"/>
          <a:ext cx="0" cy="0"/>
          <a:chOff x="0" y="0"/>
          <a:chExt cx="0" cy="0"/>
        </a:xfrm>
      </p:grpSpPr>
      <p:sp>
        <p:nvSpPr>
          <p:cNvPr id="215" name="Google Shape;215;p21"/>
          <p:cNvSpPr/>
          <p:nvPr/>
        </p:nvSpPr>
        <p:spPr>
          <a:xfrm>
            <a:off x="0" y="0"/>
            <a:ext cx="9144000" cy="1219200"/>
          </a:xfrm>
          <a:prstGeom prst="roundRect">
            <a:avLst>
              <a:gd name="adj" fmla="val 0"/>
            </a:avLst>
          </a:prstGeom>
          <a:solidFill>
            <a:srgbClr val="17375E"/>
          </a:solidFill>
          <a:ln w="25400" cap="flat" cmpd="sng">
            <a:solidFill>
              <a:srgbClr val="4F62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400"/>
              <a:buFont typeface="Calibri"/>
              <a:buNone/>
            </a:pPr>
            <a:r>
              <a:rPr lang="en-US" sz="4400" b="0" i="0" u="none" strike="noStrike" cap="none">
                <a:solidFill>
                  <a:schemeClr val="lt1"/>
                </a:solidFill>
                <a:latin typeface="Calibri"/>
                <a:ea typeface="Calibri"/>
                <a:cs typeface="Calibri"/>
                <a:sym typeface="Calibri"/>
              </a:rPr>
              <a:t>Memory Representation of a 2D Array</a:t>
            </a:r>
            <a:endParaRPr sz="1400" b="0" i="0" u="none" strike="noStrike" cap="none">
              <a:solidFill>
                <a:srgbClr val="000000"/>
              </a:solidFill>
              <a:latin typeface="Arial"/>
              <a:ea typeface="Arial"/>
              <a:cs typeface="Arial"/>
              <a:sym typeface="Arial"/>
            </a:endParaRPr>
          </a:p>
        </p:txBody>
      </p:sp>
      <p:sp>
        <p:nvSpPr>
          <p:cNvPr id="216" name="Google Shape;216;p21"/>
          <p:cNvSpPr txBox="1"/>
          <p:nvPr/>
        </p:nvSpPr>
        <p:spPr>
          <a:xfrm>
            <a:off x="0" y="1466850"/>
            <a:ext cx="8839200" cy="2647950"/>
          </a:xfrm>
          <a:prstGeom prst="rect">
            <a:avLst/>
          </a:prstGeom>
          <a:noFill/>
          <a:ln>
            <a:noFill/>
          </a:ln>
        </p:spPr>
        <p:txBody>
          <a:bodyPr spcFirstLastPara="1" wrap="square" lIns="91425" tIns="45700" rIns="91425" bIns="45700" anchor="ctr" anchorCtr="0">
            <a:spAutoFit/>
          </a:bodyPr>
          <a:lstStyle/>
          <a:p>
            <a:pPr marL="342900" marR="0" lvl="0" indent="-342900" algn="l" rtl="0">
              <a:lnSpc>
                <a:spcPct val="140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However, when we store the elements in a column major order, the elements of the first column are stored before the elements of the second and third columns. That is, the elements of the array are stored column by column where n elements of the first column will occupy the first nth locations. </a:t>
            </a:r>
            <a:endParaRPr sz="1400" b="0" i="0" u="none" strike="noStrike" cap="none">
              <a:solidFill>
                <a:srgbClr val="000000"/>
              </a:solidFill>
              <a:latin typeface="Arial"/>
              <a:ea typeface="Arial"/>
              <a:cs typeface="Arial"/>
              <a:sym typeface="Arial"/>
            </a:endParaRPr>
          </a:p>
        </p:txBody>
      </p:sp>
      <p:graphicFrame>
        <p:nvGraphicFramePr>
          <p:cNvPr id="217" name="Google Shape;217;p21"/>
          <p:cNvGraphicFramePr/>
          <p:nvPr/>
        </p:nvGraphicFramePr>
        <p:xfrm>
          <a:off x="1905000" y="4495800"/>
          <a:ext cx="5619600" cy="517525"/>
        </p:xfrm>
        <a:graphic>
          <a:graphicData uri="http://schemas.openxmlformats.org/drawingml/2006/table">
            <a:tbl>
              <a:tblPr>
                <a:noFill/>
                <a:tableStyleId>{A6F75023-65CB-46CA-92D5-108BDC968E1C}</a:tableStyleId>
              </a:tblPr>
              <a:tblGrid>
                <a:gridCol w="468300">
                  <a:extLst>
                    <a:ext uri="{9D8B030D-6E8A-4147-A177-3AD203B41FA5}">
                      <a16:colId xmlns:a16="http://schemas.microsoft.com/office/drawing/2014/main" val="20000"/>
                    </a:ext>
                  </a:extLst>
                </a:gridCol>
                <a:gridCol w="468300">
                  <a:extLst>
                    <a:ext uri="{9D8B030D-6E8A-4147-A177-3AD203B41FA5}">
                      <a16:colId xmlns:a16="http://schemas.microsoft.com/office/drawing/2014/main" val="20001"/>
                    </a:ext>
                  </a:extLst>
                </a:gridCol>
                <a:gridCol w="468300">
                  <a:extLst>
                    <a:ext uri="{9D8B030D-6E8A-4147-A177-3AD203B41FA5}">
                      <a16:colId xmlns:a16="http://schemas.microsoft.com/office/drawing/2014/main" val="20002"/>
                    </a:ext>
                  </a:extLst>
                </a:gridCol>
                <a:gridCol w="468300">
                  <a:extLst>
                    <a:ext uri="{9D8B030D-6E8A-4147-A177-3AD203B41FA5}">
                      <a16:colId xmlns:a16="http://schemas.microsoft.com/office/drawing/2014/main" val="20003"/>
                    </a:ext>
                  </a:extLst>
                </a:gridCol>
                <a:gridCol w="468300">
                  <a:extLst>
                    <a:ext uri="{9D8B030D-6E8A-4147-A177-3AD203B41FA5}">
                      <a16:colId xmlns:a16="http://schemas.microsoft.com/office/drawing/2014/main" val="20004"/>
                    </a:ext>
                  </a:extLst>
                </a:gridCol>
                <a:gridCol w="468300">
                  <a:extLst>
                    <a:ext uri="{9D8B030D-6E8A-4147-A177-3AD203B41FA5}">
                      <a16:colId xmlns:a16="http://schemas.microsoft.com/office/drawing/2014/main" val="20005"/>
                    </a:ext>
                  </a:extLst>
                </a:gridCol>
                <a:gridCol w="468300">
                  <a:extLst>
                    <a:ext uri="{9D8B030D-6E8A-4147-A177-3AD203B41FA5}">
                      <a16:colId xmlns:a16="http://schemas.microsoft.com/office/drawing/2014/main" val="20006"/>
                    </a:ext>
                  </a:extLst>
                </a:gridCol>
                <a:gridCol w="468300">
                  <a:extLst>
                    <a:ext uri="{9D8B030D-6E8A-4147-A177-3AD203B41FA5}">
                      <a16:colId xmlns:a16="http://schemas.microsoft.com/office/drawing/2014/main" val="20007"/>
                    </a:ext>
                  </a:extLst>
                </a:gridCol>
                <a:gridCol w="468300">
                  <a:extLst>
                    <a:ext uri="{9D8B030D-6E8A-4147-A177-3AD203B41FA5}">
                      <a16:colId xmlns:a16="http://schemas.microsoft.com/office/drawing/2014/main" val="20008"/>
                    </a:ext>
                  </a:extLst>
                </a:gridCol>
                <a:gridCol w="468300">
                  <a:extLst>
                    <a:ext uri="{9D8B030D-6E8A-4147-A177-3AD203B41FA5}">
                      <a16:colId xmlns:a16="http://schemas.microsoft.com/office/drawing/2014/main" val="20009"/>
                    </a:ext>
                  </a:extLst>
                </a:gridCol>
                <a:gridCol w="468300">
                  <a:extLst>
                    <a:ext uri="{9D8B030D-6E8A-4147-A177-3AD203B41FA5}">
                      <a16:colId xmlns:a16="http://schemas.microsoft.com/office/drawing/2014/main" val="20010"/>
                    </a:ext>
                  </a:extLst>
                </a:gridCol>
                <a:gridCol w="468300">
                  <a:extLst>
                    <a:ext uri="{9D8B030D-6E8A-4147-A177-3AD203B41FA5}">
                      <a16:colId xmlns:a16="http://schemas.microsoft.com/office/drawing/2014/main" val="20011"/>
                    </a:ext>
                  </a:extLst>
                </a:gridCol>
              </a:tblGrid>
              <a:tr h="517525">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550" marB="45550">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550" marB="45550">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550" marB="45550">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550" marB="45550">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550" marB="45550">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550" marB="45550">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550" marB="45550">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550" marB="45550">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550" marB="45550">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550" marB="45550">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550" marB="45550">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550" marB="45550">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extLst>
                  <a:ext uri="{0D108BD9-81ED-4DB2-BD59-A6C34878D82A}">
                    <a16:rowId xmlns:a16="http://schemas.microsoft.com/office/drawing/2014/main" val="10000"/>
                  </a:ext>
                </a:extLst>
              </a:tr>
            </a:tbl>
          </a:graphicData>
        </a:graphic>
      </p:graphicFrame>
      <p:sp>
        <p:nvSpPr>
          <p:cNvPr id="218" name="Google Shape;218;p21"/>
          <p:cNvSpPr txBox="1"/>
          <p:nvPr/>
        </p:nvSpPr>
        <p:spPr>
          <a:xfrm>
            <a:off x="1905000" y="5181600"/>
            <a:ext cx="5592762" cy="244475"/>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rgbClr val="A50021"/>
              </a:buClr>
              <a:buSzPts val="1000"/>
              <a:buFont typeface="Constantia"/>
              <a:buNone/>
            </a:pPr>
            <a:r>
              <a:rPr lang="en-US" sz="1000" b="1" i="0" u="none" strike="noStrike" cap="none">
                <a:solidFill>
                  <a:srgbClr val="A50021"/>
                </a:solidFill>
                <a:latin typeface="Constantia"/>
                <a:ea typeface="Constantia"/>
                <a:cs typeface="Constantia"/>
                <a:sym typeface="Constantia"/>
              </a:rPr>
              <a:t>(0,0)       (1,0)	   (2,0)      (3,0)	    (0,1)       (1,1)	      (2,1)     (3,1)	      (0,2)      (1,2)     (2,2)       (3,2)</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2"/>
        <p:cNvGrpSpPr/>
        <p:nvPr/>
      </p:nvGrpSpPr>
      <p:grpSpPr>
        <a:xfrm>
          <a:off x="0" y="0"/>
          <a:ext cx="0" cy="0"/>
          <a:chOff x="0" y="0"/>
          <a:chExt cx="0" cy="0"/>
        </a:xfrm>
      </p:grpSpPr>
      <p:sp>
        <p:nvSpPr>
          <p:cNvPr id="223" name="Google Shape;223;p22"/>
          <p:cNvSpPr/>
          <p:nvPr/>
        </p:nvSpPr>
        <p:spPr>
          <a:xfrm>
            <a:off x="0" y="0"/>
            <a:ext cx="9144000" cy="1066800"/>
          </a:xfrm>
          <a:prstGeom prst="roundRect">
            <a:avLst>
              <a:gd name="adj" fmla="val 0"/>
            </a:avLst>
          </a:prstGeom>
          <a:solidFill>
            <a:srgbClr val="17375E"/>
          </a:solidFill>
          <a:ln w="25400" cap="flat" cmpd="sng">
            <a:solidFill>
              <a:srgbClr val="4F62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800"/>
              <a:buFont typeface="Calibri"/>
              <a:buNone/>
            </a:pPr>
            <a:r>
              <a:rPr lang="en-US" sz="4800" b="0" i="0" u="none" strike="noStrike" cap="none">
                <a:solidFill>
                  <a:schemeClr val="lt1"/>
                </a:solidFill>
                <a:latin typeface="Calibri"/>
                <a:ea typeface="Calibri"/>
                <a:cs typeface="Calibri"/>
                <a:sym typeface="Calibri"/>
              </a:rPr>
              <a:t>Initializing Two-dimensional Arrays</a:t>
            </a:r>
            <a:endParaRPr sz="1400" b="0" i="0" u="none" strike="noStrike" cap="none">
              <a:solidFill>
                <a:srgbClr val="000000"/>
              </a:solidFill>
              <a:latin typeface="Arial"/>
              <a:ea typeface="Arial"/>
              <a:cs typeface="Arial"/>
              <a:sym typeface="Arial"/>
            </a:endParaRPr>
          </a:p>
        </p:txBody>
      </p:sp>
      <p:sp>
        <p:nvSpPr>
          <p:cNvPr id="224" name="Google Shape;224;p22"/>
          <p:cNvSpPr txBox="1"/>
          <p:nvPr/>
        </p:nvSpPr>
        <p:spPr>
          <a:xfrm>
            <a:off x="381000" y="1371600"/>
            <a:ext cx="8458200" cy="4876800"/>
          </a:xfrm>
          <a:prstGeom prst="rect">
            <a:avLst/>
          </a:prstGeom>
          <a:noFill/>
          <a:ln>
            <a:noFill/>
          </a:ln>
        </p:spPr>
        <p:txBody>
          <a:bodyPr spcFirstLastPara="1" wrap="square" lIns="91425" tIns="45700" rIns="91425" bIns="45700" anchor="t" anchorCtr="0">
            <a:noAutofit/>
          </a:bodyPr>
          <a:lstStyle/>
          <a:p>
            <a:pPr marL="0" marR="0" lvl="0" indent="0" algn="l" rtl="0">
              <a:lnSpc>
                <a:spcPct val="17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A two-dimensional array is initialized in the same was as a single dimensional array is initialized.  For example, </a:t>
            </a:r>
            <a:endParaRPr sz="1400" b="0" i="0" u="none" strike="noStrike" cap="none">
              <a:solidFill>
                <a:srgbClr val="000000"/>
              </a:solidFill>
              <a:latin typeface="Arial"/>
              <a:ea typeface="Arial"/>
              <a:cs typeface="Arial"/>
              <a:sym typeface="Arial"/>
            </a:endParaRPr>
          </a:p>
          <a:p>
            <a:pPr marL="0" marR="0" lvl="0" indent="0" algn="l" rtl="0">
              <a:lnSpc>
                <a:spcPct val="170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int marks[2][3]={90, 87, 78, 68, 62, 71}; </a:t>
            </a:r>
            <a:endParaRPr sz="1400" b="0" i="0" u="none" strike="noStrike" cap="none">
              <a:solidFill>
                <a:srgbClr val="000000"/>
              </a:solidFill>
              <a:latin typeface="Arial"/>
              <a:ea typeface="Arial"/>
              <a:cs typeface="Arial"/>
              <a:sym typeface="Arial"/>
            </a:endParaRPr>
          </a:p>
          <a:p>
            <a:pPr marL="0" marR="0" lvl="0" indent="0" algn="l" rtl="0">
              <a:lnSpc>
                <a:spcPct val="170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int marks[2][3]={{90,87,78},{68, 62, 71}};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8"/>
        <p:cNvGrpSpPr/>
        <p:nvPr/>
      </p:nvGrpSpPr>
      <p:grpSpPr>
        <a:xfrm>
          <a:off x="0" y="0"/>
          <a:ext cx="0" cy="0"/>
          <a:chOff x="0" y="0"/>
          <a:chExt cx="0" cy="0"/>
        </a:xfrm>
      </p:grpSpPr>
      <p:sp>
        <p:nvSpPr>
          <p:cNvPr id="229" name="Google Shape;229;p23"/>
          <p:cNvSpPr/>
          <p:nvPr/>
        </p:nvSpPr>
        <p:spPr>
          <a:xfrm>
            <a:off x="0" y="0"/>
            <a:ext cx="9144000" cy="1066800"/>
          </a:xfrm>
          <a:prstGeom prst="roundRect">
            <a:avLst>
              <a:gd name="adj" fmla="val 0"/>
            </a:avLst>
          </a:prstGeom>
          <a:solidFill>
            <a:srgbClr val="17375E"/>
          </a:solidFill>
          <a:ln w="25400" cap="flat" cmpd="sng">
            <a:solidFill>
              <a:srgbClr val="4F62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800"/>
              <a:buFont typeface="Calibri"/>
              <a:buNone/>
            </a:pPr>
            <a:r>
              <a:rPr lang="en-US" sz="4800" b="0" i="0" u="none" strike="noStrike" cap="none">
                <a:solidFill>
                  <a:schemeClr val="lt1"/>
                </a:solidFill>
                <a:latin typeface="Calibri"/>
                <a:ea typeface="Calibri"/>
                <a:cs typeface="Calibri"/>
                <a:sym typeface="Calibri"/>
              </a:rPr>
              <a:t>Passing 2D Arrays to Functions</a:t>
            </a:r>
            <a:endParaRPr sz="1400" b="0" i="0" u="none" strike="noStrike" cap="none">
              <a:solidFill>
                <a:srgbClr val="000000"/>
              </a:solidFill>
              <a:latin typeface="Arial"/>
              <a:ea typeface="Arial"/>
              <a:cs typeface="Arial"/>
              <a:sym typeface="Arial"/>
            </a:endParaRPr>
          </a:p>
        </p:txBody>
      </p:sp>
      <p:cxnSp>
        <p:nvCxnSpPr>
          <p:cNvPr id="230" name="Google Shape;230;p23"/>
          <p:cNvCxnSpPr/>
          <p:nvPr/>
        </p:nvCxnSpPr>
        <p:spPr>
          <a:xfrm>
            <a:off x="4495800" y="2247900"/>
            <a:ext cx="0" cy="228600"/>
          </a:xfrm>
          <a:prstGeom prst="straightConnector1">
            <a:avLst/>
          </a:prstGeom>
          <a:noFill/>
          <a:ln w="9525" cap="flat" cmpd="sng">
            <a:solidFill>
              <a:srgbClr val="000000"/>
            </a:solidFill>
            <a:prstDash val="solid"/>
            <a:miter lim="800000"/>
            <a:headEnd type="none" w="sm" len="sm"/>
            <a:tailEnd type="none" w="sm" len="sm"/>
          </a:ln>
        </p:spPr>
      </p:cxnSp>
      <p:cxnSp>
        <p:nvCxnSpPr>
          <p:cNvPr id="231" name="Google Shape;231;p23"/>
          <p:cNvCxnSpPr/>
          <p:nvPr/>
        </p:nvCxnSpPr>
        <p:spPr>
          <a:xfrm>
            <a:off x="2514600" y="2438400"/>
            <a:ext cx="0" cy="228600"/>
          </a:xfrm>
          <a:prstGeom prst="straightConnector1">
            <a:avLst/>
          </a:prstGeom>
          <a:noFill/>
          <a:ln w="28575" cap="flat" cmpd="sng">
            <a:solidFill>
              <a:schemeClr val="dk1"/>
            </a:solidFill>
            <a:prstDash val="solid"/>
            <a:miter lim="800000"/>
            <a:headEnd type="none" w="sm" len="sm"/>
            <a:tailEnd type="none" w="sm" len="sm"/>
          </a:ln>
        </p:spPr>
      </p:cxnSp>
      <p:cxnSp>
        <p:nvCxnSpPr>
          <p:cNvPr id="232" name="Google Shape;232;p23"/>
          <p:cNvCxnSpPr/>
          <p:nvPr/>
        </p:nvCxnSpPr>
        <p:spPr>
          <a:xfrm>
            <a:off x="6096000" y="2438400"/>
            <a:ext cx="0" cy="228600"/>
          </a:xfrm>
          <a:prstGeom prst="straightConnector1">
            <a:avLst/>
          </a:prstGeom>
          <a:noFill/>
          <a:ln w="28575" cap="flat" cmpd="sng">
            <a:solidFill>
              <a:schemeClr val="dk1"/>
            </a:solidFill>
            <a:prstDash val="solid"/>
            <a:miter lim="800000"/>
            <a:headEnd type="none" w="sm" len="sm"/>
            <a:tailEnd type="none" w="sm" len="sm"/>
          </a:ln>
        </p:spPr>
      </p:cxnSp>
      <p:grpSp>
        <p:nvGrpSpPr>
          <p:cNvPr id="233" name="Google Shape;233;p23"/>
          <p:cNvGrpSpPr/>
          <p:nvPr/>
        </p:nvGrpSpPr>
        <p:grpSpPr>
          <a:xfrm>
            <a:off x="990600" y="1905000"/>
            <a:ext cx="6553200" cy="1117600"/>
            <a:chOff x="624" y="1200"/>
            <a:chExt cx="4128" cy="704"/>
          </a:xfrm>
        </p:grpSpPr>
        <p:cxnSp>
          <p:nvCxnSpPr>
            <p:cNvPr id="234" name="Google Shape;234;p23"/>
            <p:cNvCxnSpPr/>
            <p:nvPr/>
          </p:nvCxnSpPr>
          <p:spPr>
            <a:xfrm>
              <a:off x="2832" y="1392"/>
              <a:ext cx="0" cy="312"/>
            </a:xfrm>
            <a:prstGeom prst="straightConnector1">
              <a:avLst/>
            </a:prstGeom>
            <a:noFill/>
            <a:ln w="28575" cap="flat" cmpd="sng">
              <a:solidFill>
                <a:schemeClr val="dk1"/>
              </a:solidFill>
              <a:prstDash val="solid"/>
              <a:miter lim="800000"/>
              <a:headEnd type="none" w="sm" len="sm"/>
              <a:tailEnd type="none" w="sm" len="sm"/>
            </a:ln>
          </p:spPr>
        </p:cxnSp>
        <p:sp>
          <p:nvSpPr>
            <p:cNvPr id="235" name="Google Shape;235;p23"/>
            <p:cNvSpPr txBox="1"/>
            <p:nvPr/>
          </p:nvSpPr>
          <p:spPr>
            <a:xfrm>
              <a:off x="624" y="1680"/>
              <a:ext cx="1488" cy="224"/>
            </a:xfrm>
            <a:prstGeom prst="rect">
              <a:avLst/>
            </a:prstGeom>
            <a:solidFill>
              <a:srgbClr val="FFCC00"/>
            </a:solidFill>
            <a:ln w="285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990033"/>
                </a:buClr>
                <a:buSzPts val="1200"/>
                <a:buFont typeface="Calibri"/>
                <a:buNone/>
              </a:pPr>
              <a:r>
                <a:rPr lang="en-US" sz="1200" b="1" i="0" u="none" strike="noStrike" cap="none">
                  <a:solidFill>
                    <a:srgbClr val="990033"/>
                  </a:solidFill>
                  <a:latin typeface="Calibri"/>
                  <a:ea typeface="Calibri"/>
                  <a:cs typeface="Calibri"/>
                  <a:sym typeface="Calibri"/>
                </a:rPr>
                <a:t>Passing individual elements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500"/>
                </a:spcBef>
                <a:spcAft>
                  <a:spcPts val="0"/>
                </a:spcAft>
                <a:buClr>
                  <a:srgbClr val="000000"/>
                </a:buClr>
                <a:buSzPts val="1200"/>
                <a:buFont typeface="Arial"/>
                <a:buNone/>
              </a:pPr>
              <a:endParaRPr sz="1200" b="1" i="0" u="none" strike="noStrike" cap="none">
                <a:solidFill>
                  <a:srgbClr val="990033"/>
                </a:solidFill>
                <a:latin typeface="Calibri"/>
                <a:ea typeface="Calibri"/>
                <a:cs typeface="Calibri"/>
                <a:sym typeface="Calibri"/>
              </a:endParaRPr>
            </a:p>
          </p:txBody>
        </p:sp>
        <p:sp>
          <p:nvSpPr>
            <p:cNvPr id="236" name="Google Shape;236;p23"/>
            <p:cNvSpPr txBox="1"/>
            <p:nvPr/>
          </p:nvSpPr>
          <p:spPr>
            <a:xfrm>
              <a:off x="1968" y="1200"/>
              <a:ext cx="1968" cy="240"/>
            </a:xfrm>
            <a:prstGeom prst="rect">
              <a:avLst/>
            </a:prstGeom>
            <a:solidFill>
              <a:srgbClr val="FFCC00"/>
            </a:solidFill>
            <a:ln w="285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990033"/>
                </a:buClr>
                <a:buSzPts val="1200"/>
                <a:buFont typeface="Calibri"/>
                <a:buNone/>
              </a:pPr>
              <a:r>
                <a:rPr lang="en-US" sz="1200" b="1" i="0" u="none" strike="noStrike" cap="none">
                  <a:solidFill>
                    <a:srgbClr val="990033"/>
                  </a:solidFill>
                  <a:latin typeface="Calibri"/>
                  <a:ea typeface="Calibri"/>
                  <a:cs typeface="Calibri"/>
                  <a:sym typeface="Calibri"/>
                </a:rPr>
                <a:t>2D Array for Inter Function Communication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500"/>
                </a:spcBef>
                <a:spcAft>
                  <a:spcPts val="0"/>
                </a:spcAft>
                <a:buClr>
                  <a:srgbClr val="000000"/>
                </a:buClr>
                <a:buSzPts val="1200"/>
                <a:buFont typeface="Arial"/>
                <a:buNone/>
              </a:pPr>
              <a:endParaRPr sz="1200" b="1" i="0" u="none" strike="noStrike" cap="none">
                <a:solidFill>
                  <a:srgbClr val="990033"/>
                </a:solidFill>
                <a:latin typeface="Calibri"/>
                <a:ea typeface="Calibri"/>
                <a:cs typeface="Calibri"/>
                <a:sym typeface="Calibri"/>
              </a:endParaRPr>
            </a:p>
          </p:txBody>
        </p:sp>
        <p:cxnSp>
          <p:nvCxnSpPr>
            <p:cNvPr id="237" name="Google Shape;237;p23"/>
            <p:cNvCxnSpPr/>
            <p:nvPr/>
          </p:nvCxnSpPr>
          <p:spPr>
            <a:xfrm>
              <a:off x="1584" y="1536"/>
              <a:ext cx="2256" cy="0"/>
            </a:xfrm>
            <a:prstGeom prst="straightConnector1">
              <a:avLst/>
            </a:prstGeom>
            <a:noFill/>
            <a:ln w="28575" cap="flat" cmpd="sng">
              <a:solidFill>
                <a:schemeClr val="dk1"/>
              </a:solidFill>
              <a:prstDash val="solid"/>
              <a:miter lim="800000"/>
              <a:headEnd type="none" w="sm" len="sm"/>
              <a:tailEnd type="none" w="sm" len="sm"/>
            </a:ln>
          </p:spPr>
        </p:cxnSp>
        <p:sp>
          <p:nvSpPr>
            <p:cNvPr id="238" name="Google Shape;238;p23"/>
            <p:cNvSpPr txBox="1"/>
            <p:nvPr/>
          </p:nvSpPr>
          <p:spPr>
            <a:xfrm>
              <a:off x="2448" y="1680"/>
              <a:ext cx="864" cy="216"/>
            </a:xfrm>
            <a:prstGeom prst="rect">
              <a:avLst/>
            </a:prstGeom>
            <a:solidFill>
              <a:srgbClr val="FFCC00"/>
            </a:solidFill>
            <a:ln w="285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990033"/>
                </a:buClr>
                <a:buSzPts val="1200"/>
                <a:buFont typeface="Calibri"/>
                <a:buNone/>
              </a:pPr>
              <a:r>
                <a:rPr lang="en-US" sz="1200" b="1" i="0" u="none" strike="noStrike" cap="none">
                  <a:solidFill>
                    <a:srgbClr val="990033"/>
                  </a:solidFill>
                  <a:latin typeface="Calibri"/>
                  <a:ea typeface="Calibri"/>
                  <a:cs typeface="Calibri"/>
                  <a:sym typeface="Calibri"/>
                </a:rPr>
                <a:t>Passing a row</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500"/>
                </a:spcBef>
                <a:spcAft>
                  <a:spcPts val="0"/>
                </a:spcAft>
                <a:buClr>
                  <a:srgbClr val="000000"/>
                </a:buClr>
                <a:buSzPts val="1200"/>
                <a:buFont typeface="Arial"/>
                <a:buNone/>
              </a:pPr>
              <a:endParaRPr sz="1200" b="1" i="0" u="none" strike="noStrike" cap="none">
                <a:solidFill>
                  <a:srgbClr val="990033"/>
                </a:solidFill>
                <a:latin typeface="Calibri"/>
                <a:ea typeface="Calibri"/>
                <a:cs typeface="Calibri"/>
                <a:sym typeface="Calibri"/>
              </a:endParaRPr>
            </a:p>
          </p:txBody>
        </p:sp>
        <p:sp>
          <p:nvSpPr>
            <p:cNvPr id="239" name="Google Shape;239;p23"/>
            <p:cNvSpPr txBox="1"/>
            <p:nvPr/>
          </p:nvSpPr>
          <p:spPr>
            <a:xfrm>
              <a:off x="3456" y="1680"/>
              <a:ext cx="1296" cy="216"/>
            </a:xfrm>
            <a:prstGeom prst="rect">
              <a:avLst/>
            </a:prstGeom>
            <a:solidFill>
              <a:srgbClr val="FFCC00"/>
            </a:solidFill>
            <a:ln w="285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990033"/>
                </a:buClr>
                <a:buSzPts val="1200"/>
                <a:buFont typeface="Calibri"/>
                <a:buNone/>
              </a:pPr>
              <a:r>
                <a:rPr lang="en-US" sz="1200" b="1" i="0" u="none" strike="noStrike" cap="none">
                  <a:solidFill>
                    <a:srgbClr val="990033"/>
                  </a:solidFill>
                  <a:latin typeface="Calibri"/>
                  <a:ea typeface="Calibri"/>
                  <a:cs typeface="Calibri"/>
                  <a:sym typeface="Calibri"/>
                </a:rPr>
                <a:t>Passing the entire 2D array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500"/>
                </a:spcBef>
                <a:spcAft>
                  <a:spcPts val="0"/>
                </a:spcAft>
                <a:buClr>
                  <a:srgbClr val="000000"/>
                </a:buClr>
                <a:buSzPts val="1200"/>
                <a:buFont typeface="Arial"/>
                <a:buNone/>
              </a:pPr>
              <a:endParaRPr sz="1200" b="1" i="0" u="none" strike="noStrike" cap="none">
                <a:solidFill>
                  <a:srgbClr val="990033"/>
                </a:solidFill>
                <a:latin typeface="Calibri"/>
                <a:ea typeface="Calibri"/>
                <a:cs typeface="Calibri"/>
                <a:sym typeface="Calibri"/>
              </a:endParaRPr>
            </a:p>
          </p:txBody>
        </p:sp>
      </p:grpSp>
      <p:sp>
        <p:nvSpPr>
          <p:cNvPr id="240" name="Google Shape;240;p23"/>
          <p:cNvSpPr txBox="1"/>
          <p:nvPr/>
        </p:nvSpPr>
        <p:spPr>
          <a:xfrm>
            <a:off x="381000" y="3657600"/>
            <a:ext cx="8534400" cy="21002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There are three ways of passing two-dimensional arrays to a function.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First, we can pass individual elements of the array. This is exactly same as we passed element of a one-dimensional array.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4"/>
        <p:cNvGrpSpPr/>
        <p:nvPr/>
      </p:nvGrpSpPr>
      <p:grpSpPr>
        <a:xfrm>
          <a:off x="0" y="0"/>
          <a:ext cx="0" cy="0"/>
          <a:chOff x="0" y="0"/>
          <a:chExt cx="0" cy="0"/>
        </a:xfrm>
      </p:grpSpPr>
      <p:sp>
        <p:nvSpPr>
          <p:cNvPr id="245" name="Google Shape;245;p24"/>
          <p:cNvSpPr/>
          <p:nvPr/>
        </p:nvSpPr>
        <p:spPr>
          <a:xfrm>
            <a:off x="0" y="0"/>
            <a:ext cx="9144000" cy="1066800"/>
          </a:xfrm>
          <a:prstGeom prst="roundRect">
            <a:avLst>
              <a:gd name="adj" fmla="val 0"/>
            </a:avLst>
          </a:prstGeom>
          <a:solidFill>
            <a:srgbClr val="17375E"/>
          </a:solidFill>
          <a:ln w="25400" cap="flat" cmpd="sng">
            <a:solidFill>
              <a:srgbClr val="4F62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800"/>
              <a:buFont typeface="Calibri"/>
              <a:buNone/>
            </a:pPr>
            <a:r>
              <a:rPr lang="en-US" sz="4800" b="0" i="0" u="none" strike="noStrike" cap="none">
                <a:solidFill>
                  <a:schemeClr val="lt1"/>
                </a:solidFill>
                <a:latin typeface="Calibri"/>
                <a:ea typeface="Calibri"/>
                <a:cs typeface="Calibri"/>
                <a:sym typeface="Calibri"/>
              </a:rPr>
              <a:t>Passing 2D Arrays to Functions</a:t>
            </a:r>
            <a:endParaRPr sz="1400" b="0" i="0" u="none" strike="noStrike" cap="none">
              <a:solidFill>
                <a:srgbClr val="000000"/>
              </a:solidFill>
              <a:latin typeface="Arial"/>
              <a:ea typeface="Arial"/>
              <a:cs typeface="Arial"/>
              <a:sym typeface="Arial"/>
            </a:endParaRPr>
          </a:p>
        </p:txBody>
      </p:sp>
      <p:sp>
        <p:nvSpPr>
          <p:cNvPr id="246" name="Google Shape;246;p24"/>
          <p:cNvSpPr txBox="1"/>
          <p:nvPr/>
        </p:nvSpPr>
        <p:spPr>
          <a:xfrm>
            <a:off x="304800" y="1066800"/>
            <a:ext cx="200342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Calibri"/>
              <a:buNone/>
            </a:pPr>
            <a:r>
              <a:rPr lang="en-US" sz="2400" b="1" i="1" u="none" strike="noStrike" cap="none">
                <a:solidFill>
                  <a:schemeClr val="dk1"/>
                </a:solidFill>
                <a:latin typeface="Calibri"/>
                <a:ea typeface="Calibri"/>
                <a:cs typeface="Calibri"/>
                <a:sym typeface="Calibri"/>
              </a:rPr>
              <a:t>Passing a row</a:t>
            </a:r>
            <a:r>
              <a:rPr lang="en-US" sz="24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graphicFrame>
        <p:nvGraphicFramePr>
          <p:cNvPr id="247" name="Google Shape;247;p24"/>
          <p:cNvGraphicFramePr/>
          <p:nvPr/>
        </p:nvGraphicFramePr>
        <p:xfrm>
          <a:off x="1828800" y="1600200"/>
          <a:ext cx="5114925" cy="2758460"/>
        </p:xfrm>
        <a:graphic>
          <a:graphicData uri="http://schemas.openxmlformats.org/drawingml/2006/table">
            <a:tbl>
              <a:tblPr>
                <a:noFill/>
                <a:tableStyleId>{A6F75023-65CB-46CA-92D5-108BDC968E1C}</a:tableStyleId>
              </a:tblPr>
              <a:tblGrid>
                <a:gridCol w="5114925">
                  <a:extLst>
                    <a:ext uri="{9D8B030D-6E8A-4147-A177-3AD203B41FA5}">
                      <a16:colId xmlns:a16="http://schemas.microsoft.com/office/drawing/2014/main" val="20000"/>
                    </a:ext>
                  </a:extLst>
                </a:gridCol>
              </a:tblGrid>
              <a:tr h="1082675">
                <a:tc>
                  <a:txBody>
                    <a:bodyPr/>
                    <a:lstStyle/>
                    <a:p>
                      <a:pPr marL="0" marR="0" lvl="0" indent="0" algn="just" rtl="0">
                        <a:lnSpc>
                          <a:spcPct val="100000"/>
                        </a:lnSpc>
                        <a:spcBef>
                          <a:spcPts val="0"/>
                        </a:spcBef>
                        <a:spcAft>
                          <a:spcPts val="0"/>
                        </a:spcAft>
                        <a:buClr>
                          <a:srgbClr val="CC3300"/>
                        </a:buClr>
                        <a:buSzPts val="1300"/>
                        <a:buFont typeface="Courier New"/>
                        <a:buNone/>
                      </a:pPr>
                      <a:r>
                        <a:rPr lang="en-US" sz="1300" b="1" i="0" u="sng" strike="noStrike" cap="none">
                          <a:solidFill>
                            <a:srgbClr val="CC3300"/>
                          </a:solidFill>
                          <a:latin typeface="Courier New"/>
                          <a:ea typeface="Courier New"/>
                          <a:cs typeface="Courier New"/>
                          <a:sym typeface="Courier New"/>
                        </a:rPr>
                        <a:t>Calling function</a:t>
                      </a:r>
                      <a:endParaRPr sz="1400" u="none" strike="noStrike" cap="none"/>
                    </a:p>
                    <a:p>
                      <a:pPr marL="0" marR="0" lvl="0" indent="0" algn="just"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main()</a:t>
                      </a:r>
                      <a:endParaRPr sz="1300" b="1" i="0" u="none" strike="noStrike" cap="none">
                        <a:solidFill>
                          <a:srgbClr val="CC33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a:t>
                      </a:r>
                      <a:endParaRPr sz="1300" b="1" i="0" u="none" strike="noStrike" cap="none">
                        <a:solidFill>
                          <a:srgbClr val="CC33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	int arr[2][3]= ( {1, 2, 3}, {4, 5, 6} };</a:t>
                      </a:r>
                      <a:endParaRPr sz="1300" b="1" i="0" u="none" strike="noStrike" cap="none">
                        <a:solidFill>
                          <a:srgbClr val="CC33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	func(arr[1]);</a:t>
                      </a:r>
                      <a:endParaRPr sz="1300" b="1" i="0" u="none" strike="noStrike" cap="none">
                        <a:solidFill>
                          <a:srgbClr val="CC33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a:t>
                      </a:r>
                      <a:endParaRPr sz="1400"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C00"/>
                    </a:solidFill>
                  </a:tcPr>
                </a:tc>
                <a:extLst>
                  <a:ext uri="{0D108BD9-81ED-4DB2-BD59-A6C34878D82A}">
                    <a16:rowId xmlns:a16="http://schemas.microsoft.com/office/drawing/2014/main" val="10000"/>
                  </a:ext>
                </a:extLst>
              </a:tr>
              <a:tr h="1281100">
                <a:tc>
                  <a:txBody>
                    <a:bodyPr/>
                    <a:lstStyle/>
                    <a:p>
                      <a:pPr marL="0" marR="0" lvl="0" indent="0" algn="just" rtl="0">
                        <a:lnSpc>
                          <a:spcPct val="100000"/>
                        </a:lnSpc>
                        <a:spcBef>
                          <a:spcPts val="0"/>
                        </a:spcBef>
                        <a:spcAft>
                          <a:spcPts val="0"/>
                        </a:spcAft>
                        <a:buClr>
                          <a:srgbClr val="CC3300"/>
                        </a:buClr>
                        <a:buSzPts val="1300"/>
                        <a:buFont typeface="Courier New"/>
                        <a:buNone/>
                      </a:pPr>
                      <a:r>
                        <a:rPr lang="en-US" sz="1300" b="1" i="0" u="sng" strike="noStrike" cap="none">
                          <a:solidFill>
                            <a:srgbClr val="CC3300"/>
                          </a:solidFill>
                          <a:latin typeface="Courier New"/>
                          <a:ea typeface="Courier New"/>
                          <a:cs typeface="Courier New"/>
                          <a:sym typeface="Courier New"/>
                        </a:rPr>
                        <a:t>Called function</a:t>
                      </a:r>
                      <a:endParaRPr sz="1400" u="none" strike="noStrike" cap="none"/>
                    </a:p>
                    <a:p>
                      <a:pPr marL="0" marR="0" lvl="0" indent="0" algn="just"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void func(int arr[])</a:t>
                      </a:r>
                      <a:endParaRPr sz="1300" b="1" i="0" u="none" strike="noStrike" cap="none">
                        <a:solidFill>
                          <a:srgbClr val="CC33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a:t>
                      </a:r>
                      <a:endParaRPr sz="1300" b="1" i="0" u="none" strike="noStrike" cap="none">
                        <a:solidFill>
                          <a:srgbClr val="CC33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      int i;</a:t>
                      </a:r>
                      <a:endParaRPr sz="1300" b="1" i="0" u="none" strike="noStrike" cap="none">
                        <a:solidFill>
                          <a:srgbClr val="CC33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	for(i=0;i&lt;3;i++)  </a:t>
                      </a:r>
                      <a:endParaRPr sz="1300" b="1" i="0" u="none" strike="noStrike" cap="none">
                        <a:solidFill>
                          <a:srgbClr val="CC33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	   printf("%d", arr[i] * 10);</a:t>
                      </a:r>
                      <a:endParaRPr sz="1300" b="1" i="0" u="none" strike="noStrike" cap="none">
                        <a:solidFill>
                          <a:srgbClr val="CC33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a:t>
                      </a:r>
                      <a:endParaRPr sz="1400"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C00"/>
                    </a:solidFill>
                  </a:tcPr>
                </a:tc>
                <a:extLst>
                  <a:ext uri="{0D108BD9-81ED-4DB2-BD59-A6C34878D82A}">
                    <a16:rowId xmlns:a16="http://schemas.microsoft.com/office/drawing/2014/main" val="10001"/>
                  </a:ext>
                </a:extLst>
              </a:tr>
            </a:tbl>
          </a:graphicData>
        </a:graphic>
      </p:graphicFrame>
      <p:sp>
        <p:nvSpPr>
          <p:cNvPr id="248" name="Google Shape;248;p24"/>
          <p:cNvSpPr txBox="1"/>
          <p:nvPr/>
        </p:nvSpPr>
        <p:spPr>
          <a:xfrm>
            <a:off x="381000" y="4429125"/>
            <a:ext cx="8610600" cy="19177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2400"/>
              <a:buFont typeface="Calibri"/>
              <a:buNone/>
            </a:pPr>
            <a:r>
              <a:rPr lang="en-US" sz="2400" b="1" i="1" u="none" strike="noStrike" cap="none">
                <a:solidFill>
                  <a:schemeClr val="dk1"/>
                </a:solidFill>
                <a:latin typeface="Calibri"/>
                <a:ea typeface="Calibri"/>
                <a:cs typeface="Calibri"/>
                <a:sym typeface="Calibri"/>
              </a:rPr>
              <a:t>Passing the entire 2D array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To pass a two dimensional array to a function, we use the array name as the actual parameter. (The same we did in case of a 1D array.) However, the parameter in the called function must indicate that the array has two dimensions.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2"/>
        <p:cNvGrpSpPr/>
        <p:nvPr/>
      </p:nvGrpSpPr>
      <p:grpSpPr>
        <a:xfrm>
          <a:off x="0" y="0"/>
          <a:ext cx="0" cy="0"/>
          <a:chOff x="0" y="0"/>
          <a:chExt cx="0" cy="0"/>
        </a:xfrm>
      </p:grpSpPr>
      <p:sp>
        <p:nvSpPr>
          <p:cNvPr id="253" name="Google Shape;253;p25"/>
          <p:cNvSpPr/>
          <p:nvPr/>
        </p:nvSpPr>
        <p:spPr>
          <a:xfrm>
            <a:off x="0" y="0"/>
            <a:ext cx="9144000" cy="1066800"/>
          </a:xfrm>
          <a:prstGeom prst="roundRect">
            <a:avLst>
              <a:gd name="adj" fmla="val 0"/>
            </a:avLst>
          </a:prstGeom>
          <a:solidFill>
            <a:srgbClr val="17375E"/>
          </a:solidFill>
          <a:ln w="25400" cap="flat" cmpd="sng">
            <a:solidFill>
              <a:srgbClr val="4F62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800"/>
              <a:buFont typeface="Calibri"/>
              <a:buNone/>
            </a:pPr>
            <a:r>
              <a:rPr lang="en-US" sz="4800" b="0" i="0" u="none" strike="noStrike" cap="none">
                <a:solidFill>
                  <a:schemeClr val="lt1"/>
                </a:solidFill>
                <a:latin typeface="Calibri"/>
                <a:ea typeface="Calibri"/>
                <a:cs typeface="Calibri"/>
                <a:sym typeface="Calibri"/>
              </a:rPr>
              <a:t>Pointers and 2D Arrays </a:t>
            </a:r>
            <a:endParaRPr sz="1400" b="0" i="0" u="none" strike="noStrike" cap="none">
              <a:solidFill>
                <a:srgbClr val="000000"/>
              </a:solidFill>
              <a:latin typeface="Arial"/>
              <a:ea typeface="Arial"/>
              <a:cs typeface="Arial"/>
              <a:sym typeface="Arial"/>
            </a:endParaRPr>
          </a:p>
        </p:txBody>
      </p:sp>
      <p:sp>
        <p:nvSpPr>
          <p:cNvPr id="254" name="Google Shape;254;p25"/>
          <p:cNvSpPr txBox="1"/>
          <p:nvPr/>
        </p:nvSpPr>
        <p:spPr>
          <a:xfrm>
            <a:off x="228600" y="1295400"/>
            <a:ext cx="8534400" cy="3159125"/>
          </a:xfrm>
          <a:prstGeom prst="rect">
            <a:avLst/>
          </a:prstGeom>
          <a:noFill/>
          <a:ln>
            <a:noFill/>
          </a:ln>
        </p:spPr>
        <p:txBody>
          <a:bodyPr spcFirstLastPara="1" wrap="square" lIns="91425" tIns="45700" rIns="91425" bIns="45700" anchor="t" anchorCtr="0">
            <a:noAutofit/>
          </a:bodyPr>
          <a:lstStyle/>
          <a:p>
            <a:pPr marL="0" marR="0" lvl="0" indent="0" algn="ctr" rtl="0">
              <a:lnSpc>
                <a:spcPct val="105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Individual elements of the array </a:t>
            </a:r>
            <a:r>
              <a:rPr lang="en-US" sz="2400" b="1" i="1" u="none" strike="noStrike" cap="none">
                <a:solidFill>
                  <a:schemeClr val="dk1"/>
                </a:solidFill>
                <a:latin typeface="Calibri"/>
                <a:ea typeface="Calibri"/>
                <a:cs typeface="Calibri"/>
                <a:sym typeface="Calibri"/>
              </a:rPr>
              <a:t>mat</a:t>
            </a:r>
            <a:r>
              <a:rPr lang="en-US" sz="2400" b="0" i="0" u="none" strike="noStrike" cap="none">
                <a:solidFill>
                  <a:schemeClr val="dk1"/>
                </a:solidFill>
                <a:latin typeface="Calibri"/>
                <a:ea typeface="Calibri"/>
                <a:cs typeface="Calibri"/>
                <a:sym typeface="Calibri"/>
              </a:rPr>
              <a:t> can be accessed using either: </a:t>
            </a:r>
            <a:endParaRPr sz="1400" b="0" i="0" u="none" strike="noStrike" cap="none">
              <a:solidFill>
                <a:srgbClr val="000000"/>
              </a:solidFill>
              <a:latin typeface="Arial"/>
              <a:ea typeface="Arial"/>
              <a:cs typeface="Arial"/>
              <a:sym typeface="Arial"/>
            </a:endParaRPr>
          </a:p>
          <a:p>
            <a:pPr marL="0" marR="0" lvl="0" indent="0" algn="l" rtl="0">
              <a:lnSpc>
                <a:spcPct val="105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mat[i][j] or *(*(mat + i) + j) or*(mat[i]+j); </a:t>
            </a:r>
            <a:endParaRPr sz="1400" b="0" i="0" u="none" strike="noStrike" cap="none">
              <a:solidFill>
                <a:srgbClr val="000000"/>
              </a:solidFill>
              <a:latin typeface="Arial"/>
              <a:ea typeface="Arial"/>
              <a:cs typeface="Arial"/>
              <a:sym typeface="Arial"/>
            </a:endParaRPr>
          </a:p>
          <a:p>
            <a:pPr marL="0" marR="0" lvl="0" indent="0" algn="l" rtl="0">
              <a:lnSpc>
                <a:spcPct val="105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Pointer to a one-dimensional array can be declared as:</a:t>
            </a:r>
            <a:endParaRPr sz="1400" b="0" i="0" u="none" strike="noStrike" cap="none">
              <a:solidFill>
                <a:srgbClr val="000000"/>
              </a:solidFill>
              <a:latin typeface="Arial"/>
              <a:ea typeface="Arial"/>
              <a:cs typeface="Arial"/>
              <a:sym typeface="Arial"/>
            </a:endParaRPr>
          </a:p>
          <a:p>
            <a:pPr marL="0" marR="0" lvl="0" indent="0" algn="l" rtl="0">
              <a:lnSpc>
                <a:spcPct val="105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int arr[]={1,2,3,4,5};</a:t>
            </a:r>
            <a:endParaRPr sz="1400" b="0" i="0" u="none" strike="noStrike" cap="none">
              <a:solidFill>
                <a:srgbClr val="000000"/>
              </a:solidFill>
              <a:latin typeface="Arial"/>
              <a:ea typeface="Arial"/>
              <a:cs typeface="Arial"/>
              <a:sym typeface="Arial"/>
            </a:endParaRPr>
          </a:p>
          <a:p>
            <a:pPr marL="0" marR="0" lvl="0" indent="0" algn="l" rtl="0">
              <a:lnSpc>
                <a:spcPct val="105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int *parr;</a:t>
            </a:r>
            <a:endParaRPr sz="1400" b="0" i="0" u="none" strike="noStrike" cap="none">
              <a:solidFill>
                <a:srgbClr val="000000"/>
              </a:solidFill>
              <a:latin typeface="Arial"/>
              <a:ea typeface="Arial"/>
              <a:cs typeface="Arial"/>
              <a:sym typeface="Arial"/>
            </a:endParaRPr>
          </a:p>
          <a:p>
            <a:pPr marL="0" marR="0" lvl="0" indent="0" algn="l" rtl="0">
              <a:lnSpc>
                <a:spcPct val="105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parr=arr;</a:t>
            </a:r>
            <a:endParaRPr sz="1400" b="0" i="0" u="none" strike="noStrike" cap="none">
              <a:solidFill>
                <a:srgbClr val="000000"/>
              </a:solidFill>
              <a:latin typeface="Arial"/>
              <a:ea typeface="Arial"/>
              <a:cs typeface="Arial"/>
              <a:sym typeface="Arial"/>
            </a:endParaRPr>
          </a:p>
          <a:p>
            <a:pPr marL="0" marR="0" lvl="0" indent="0" algn="l" rtl="0">
              <a:lnSpc>
                <a:spcPct val="105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Similarly, pointer to a two-dimensional array can be declared as:</a:t>
            </a:r>
            <a:endParaRPr sz="1400" b="0" i="0" u="none" strike="noStrike" cap="none">
              <a:solidFill>
                <a:srgbClr val="000000"/>
              </a:solidFill>
              <a:latin typeface="Arial"/>
              <a:ea typeface="Arial"/>
              <a:cs typeface="Arial"/>
              <a:sym typeface="Arial"/>
            </a:endParaRPr>
          </a:p>
          <a:p>
            <a:pPr marL="0" marR="0" lvl="0" indent="0" algn="l" rtl="0">
              <a:lnSpc>
                <a:spcPct val="105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int arr[2][2]={{1,2},{3,4}};</a:t>
            </a:r>
            <a:endParaRPr sz="1400" b="0" i="0" u="none" strike="noStrike" cap="none">
              <a:solidFill>
                <a:srgbClr val="000000"/>
              </a:solidFill>
              <a:latin typeface="Arial"/>
              <a:ea typeface="Arial"/>
              <a:cs typeface="Arial"/>
              <a:sym typeface="Arial"/>
            </a:endParaRPr>
          </a:p>
          <a:p>
            <a:pPr marL="0" marR="0" lvl="0" indent="0" algn="l" rtl="0">
              <a:lnSpc>
                <a:spcPct val="105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int (*parr)[2];</a:t>
            </a:r>
            <a:endParaRPr sz="1400" b="0" i="0" u="none" strike="noStrike" cap="none">
              <a:solidFill>
                <a:srgbClr val="000000"/>
              </a:solidFill>
              <a:latin typeface="Arial"/>
              <a:ea typeface="Arial"/>
              <a:cs typeface="Arial"/>
              <a:sym typeface="Arial"/>
            </a:endParaRPr>
          </a:p>
          <a:p>
            <a:pPr marL="0" marR="0" lvl="0" indent="0" algn="l" rtl="0">
              <a:lnSpc>
                <a:spcPct val="105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parr=arr;</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8"/>
        <p:cNvGrpSpPr/>
        <p:nvPr/>
      </p:nvGrpSpPr>
      <p:grpSpPr>
        <a:xfrm>
          <a:off x="0" y="0"/>
          <a:ext cx="0" cy="0"/>
          <a:chOff x="0" y="0"/>
          <a:chExt cx="0" cy="0"/>
        </a:xfrm>
      </p:grpSpPr>
      <p:sp>
        <p:nvSpPr>
          <p:cNvPr id="259" name="Google Shape;259;p26"/>
          <p:cNvSpPr/>
          <p:nvPr/>
        </p:nvSpPr>
        <p:spPr>
          <a:xfrm>
            <a:off x="0" y="0"/>
            <a:ext cx="9144000" cy="1066800"/>
          </a:xfrm>
          <a:prstGeom prst="roundRect">
            <a:avLst>
              <a:gd name="adj" fmla="val 0"/>
            </a:avLst>
          </a:prstGeom>
          <a:solidFill>
            <a:srgbClr val="17375E"/>
          </a:solidFill>
          <a:ln w="25400" cap="flat" cmpd="sng">
            <a:solidFill>
              <a:srgbClr val="4F62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800"/>
              <a:buFont typeface="Calibri"/>
              <a:buNone/>
            </a:pPr>
            <a:r>
              <a:rPr lang="en-US" sz="4800" b="0" i="0" u="none" strike="noStrike" cap="none">
                <a:solidFill>
                  <a:schemeClr val="lt1"/>
                </a:solidFill>
                <a:latin typeface="Calibri"/>
                <a:ea typeface="Calibri"/>
                <a:cs typeface="Calibri"/>
                <a:sym typeface="Calibri"/>
              </a:rPr>
              <a:t>Multi-dimensional Arrays </a:t>
            </a:r>
            <a:endParaRPr sz="1400" b="0" i="0" u="none" strike="noStrike" cap="none">
              <a:solidFill>
                <a:srgbClr val="000000"/>
              </a:solidFill>
              <a:latin typeface="Arial"/>
              <a:ea typeface="Arial"/>
              <a:cs typeface="Arial"/>
              <a:sym typeface="Arial"/>
            </a:endParaRPr>
          </a:p>
        </p:txBody>
      </p:sp>
      <p:sp>
        <p:nvSpPr>
          <p:cNvPr id="260" name="Google Shape;260;p26"/>
          <p:cNvSpPr txBox="1"/>
          <p:nvPr/>
        </p:nvSpPr>
        <p:spPr>
          <a:xfrm>
            <a:off x="0" y="1143000"/>
            <a:ext cx="9144000" cy="49530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15000"/>
              </a:lnSpc>
              <a:spcBef>
                <a:spcPts val="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A multi-dimensional array is an array of arrays. </a:t>
            </a:r>
            <a:endParaRPr sz="1400" b="0" i="0" u="none" strike="noStrike" cap="none">
              <a:solidFill>
                <a:srgbClr val="000000"/>
              </a:solidFill>
              <a:latin typeface="Arial"/>
              <a:ea typeface="Arial"/>
              <a:cs typeface="Arial"/>
              <a:sym typeface="Arial"/>
            </a:endParaRPr>
          </a:p>
          <a:p>
            <a:pPr marL="285750" marR="0" lvl="0" indent="-285750" algn="l" rtl="0">
              <a:lnSpc>
                <a:spcPct val="115000"/>
              </a:lnSpc>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Like we have one index in a single dimensional array, two indices in a two-dimensional array, in the same way we have </a:t>
            </a:r>
            <a:r>
              <a:rPr lang="en-US" sz="2400" b="0" i="1" u="none" strike="noStrike" cap="none">
                <a:solidFill>
                  <a:schemeClr val="dk1"/>
                </a:solidFill>
                <a:latin typeface="Calibri"/>
                <a:ea typeface="Calibri"/>
                <a:cs typeface="Calibri"/>
                <a:sym typeface="Calibri"/>
              </a:rPr>
              <a:t>n</a:t>
            </a:r>
            <a:r>
              <a:rPr lang="en-US" sz="2400" b="0" i="0" u="none" strike="noStrike" cap="none">
                <a:solidFill>
                  <a:schemeClr val="dk1"/>
                </a:solidFill>
                <a:latin typeface="Calibri"/>
                <a:ea typeface="Calibri"/>
                <a:cs typeface="Calibri"/>
                <a:sym typeface="Calibri"/>
              </a:rPr>
              <a:t> indices in a </a:t>
            </a:r>
            <a:r>
              <a:rPr lang="en-US" sz="2400" b="0" i="1" u="none" strike="noStrike" cap="none">
                <a:solidFill>
                  <a:schemeClr val="dk1"/>
                </a:solidFill>
                <a:latin typeface="Calibri"/>
                <a:ea typeface="Calibri"/>
                <a:cs typeface="Calibri"/>
                <a:sym typeface="Calibri"/>
              </a:rPr>
              <a:t>n</a:t>
            </a:r>
            <a:r>
              <a:rPr lang="en-US" sz="2400" b="0" i="0" u="none" strike="noStrike" cap="none">
                <a:solidFill>
                  <a:schemeClr val="dk1"/>
                </a:solidFill>
                <a:latin typeface="Calibri"/>
                <a:ea typeface="Calibri"/>
                <a:cs typeface="Calibri"/>
                <a:sym typeface="Calibri"/>
              </a:rPr>
              <a:t>-dimensional array or multi-dimensional array.</a:t>
            </a:r>
            <a:endParaRPr sz="1400" b="0" i="0" u="none" strike="noStrike" cap="none">
              <a:solidFill>
                <a:srgbClr val="000000"/>
              </a:solidFill>
              <a:latin typeface="Arial"/>
              <a:ea typeface="Arial"/>
              <a:cs typeface="Arial"/>
              <a:sym typeface="Arial"/>
            </a:endParaRPr>
          </a:p>
          <a:p>
            <a:pPr marL="285750" marR="0" lvl="0" indent="-285750" algn="l" rtl="0">
              <a:lnSpc>
                <a:spcPct val="115000"/>
              </a:lnSpc>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Conversely, an </a:t>
            </a:r>
            <a:r>
              <a:rPr lang="en-US" sz="2400" b="0" i="1" u="none" strike="noStrike" cap="none">
                <a:solidFill>
                  <a:schemeClr val="dk1"/>
                </a:solidFill>
                <a:latin typeface="Calibri"/>
                <a:ea typeface="Calibri"/>
                <a:cs typeface="Calibri"/>
                <a:sym typeface="Calibri"/>
              </a:rPr>
              <a:t>n</a:t>
            </a:r>
            <a:r>
              <a:rPr lang="en-US" sz="2400" b="0" i="0" u="none" strike="noStrike" cap="none">
                <a:solidFill>
                  <a:schemeClr val="dk1"/>
                </a:solidFill>
                <a:latin typeface="Calibri"/>
                <a:ea typeface="Calibri"/>
                <a:cs typeface="Calibri"/>
                <a:sym typeface="Calibri"/>
              </a:rPr>
              <a:t> dimensional array is specified using </a:t>
            </a:r>
            <a:r>
              <a:rPr lang="en-US" sz="2400" b="0" i="1" u="none" strike="noStrike" cap="none">
                <a:solidFill>
                  <a:schemeClr val="dk1"/>
                </a:solidFill>
                <a:latin typeface="Calibri"/>
                <a:ea typeface="Calibri"/>
                <a:cs typeface="Calibri"/>
                <a:sym typeface="Calibri"/>
              </a:rPr>
              <a:t>n</a:t>
            </a:r>
            <a:r>
              <a:rPr lang="en-US" sz="2400" b="0" i="0" u="none" strike="noStrike" cap="none">
                <a:solidFill>
                  <a:schemeClr val="dk1"/>
                </a:solidFill>
                <a:latin typeface="Calibri"/>
                <a:ea typeface="Calibri"/>
                <a:cs typeface="Calibri"/>
                <a:sym typeface="Calibri"/>
              </a:rPr>
              <a:t> indices. </a:t>
            </a:r>
            <a:endParaRPr sz="1400" b="0" i="0" u="none" strike="noStrike" cap="none">
              <a:solidFill>
                <a:srgbClr val="000000"/>
              </a:solidFill>
              <a:latin typeface="Arial"/>
              <a:ea typeface="Arial"/>
              <a:cs typeface="Arial"/>
              <a:sym typeface="Arial"/>
            </a:endParaRPr>
          </a:p>
          <a:p>
            <a:pPr marL="285750" marR="0" lvl="0" indent="-285750" algn="l" rtl="0">
              <a:lnSpc>
                <a:spcPct val="115000"/>
              </a:lnSpc>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An </a:t>
            </a:r>
            <a:r>
              <a:rPr lang="en-US" sz="2400" b="0" i="1" u="none" strike="noStrike" cap="none">
                <a:solidFill>
                  <a:schemeClr val="dk1"/>
                </a:solidFill>
                <a:latin typeface="Calibri"/>
                <a:ea typeface="Calibri"/>
                <a:cs typeface="Calibri"/>
                <a:sym typeface="Calibri"/>
              </a:rPr>
              <a:t>n</a:t>
            </a:r>
            <a:r>
              <a:rPr lang="en-US" sz="2400" b="0" i="0" u="none" strike="noStrike" cap="none">
                <a:solidFill>
                  <a:schemeClr val="dk1"/>
                </a:solidFill>
                <a:latin typeface="Calibri"/>
                <a:ea typeface="Calibri"/>
                <a:cs typeface="Calibri"/>
                <a:sym typeface="Calibri"/>
              </a:rPr>
              <a:t> dimensional m1 x m2 x m3 x ….. mn array is a collection of m1×m2×m3</a:t>
            </a:r>
            <a:r>
              <a:rPr lang="en-US" sz="1800" b="0" i="0" u="none" strike="noStrike" cap="none">
                <a:solidFill>
                  <a:schemeClr val="dk1"/>
                </a:solidFill>
                <a:latin typeface="Constantia"/>
                <a:ea typeface="Constantia"/>
                <a:cs typeface="Constantia"/>
                <a:sym typeface="Constantia"/>
              </a:rPr>
              <a:t>×</a:t>
            </a:r>
            <a:r>
              <a:rPr lang="en-US" sz="2400" b="0" i="0" u="none" strike="noStrike" cap="none">
                <a:solidFill>
                  <a:schemeClr val="dk1"/>
                </a:solidFill>
                <a:latin typeface="Calibri"/>
                <a:ea typeface="Calibri"/>
                <a:cs typeface="Calibri"/>
                <a:sym typeface="Calibri"/>
              </a:rPr>
              <a:t> ….. </a:t>
            </a:r>
            <a:r>
              <a:rPr lang="en-US" sz="1800" b="0" i="0" u="none" strike="noStrike" cap="none">
                <a:solidFill>
                  <a:schemeClr val="dk1"/>
                </a:solidFill>
                <a:latin typeface="Constantia"/>
                <a:ea typeface="Constantia"/>
                <a:cs typeface="Constantia"/>
                <a:sym typeface="Constantia"/>
              </a:rPr>
              <a:t>×</a:t>
            </a:r>
            <a:r>
              <a:rPr lang="en-US" sz="2400" b="0" i="0" u="none" strike="noStrike" cap="none">
                <a:solidFill>
                  <a:schemeClr val="dk1"/>
                </a:solidFill>
                <a:latin typeface="Calibri"/>
                <a:ea typeface="Calibri"/>
                <a:cs typeface="Calibri"/>
                <a:sym typeface="Calibri"/>
              </a:rPr>
              <a:t>mn elements.</a:t>
            </a:r>
            <a:endParaRPr sz="1400" b="0" i="0" u="none" strike="noStrike" cap="none">
              <a:solidFill>
                <a:srgbClr val="000000"/>
              </a:solidFill>
              <a:latin typeface="Arial"/>
              <a:ea typeface="Arial"/>
              <a:cs typeface="Arial"/>
              <a:sym typeface="Arial"/>
            </a:endParaRPr>
          </a:p>
          <a:p>
            <a:pPr marL="285750" marR="0" lvl="0" indent="-285750" algn="l" rtl="0">
              <a:lnSpc>
                <a:spcPct val="115000"/>
              </a:lnSpc>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In a multi-dimensional array, a particular element is specified by using </a:t>
            </a:r>
            <a:r>
              <a:rPr lang="en-US" sz="2400" b="0" i="1" u="none" strike="noStrike" cap="none">
                <a:solidFill>
                  <a:schemeClr val="dk1"/>
                </a:solidFill>
                <a:latin typeface="Calibri"/>
                <a:ea typeface="Calibri"/>
                <a:cs typeface="Calibri"/>
                <a:sym typeface="Calibri"/>
              </a:rPr>
              <a:t>n</a:t>
            </a:r>
            <a:r>
              <a:rPr lang="en-US" sz="2400" b="0" i="0" u="none" strike="noStrike" cap="none">
                <a:solidFill>
                  <a:schemeClr val="dk1"/>
                </a:solidFill>
                <a:latin typeface="Calibri"/>
                <a:ea typeface="Calibri"/>
                <a:cs typeface="Calibri"/>
                <a:sym typeface="Calibri"/>
              </a:rPr>
              <a:t> subscripts as A[I</a:t>
            </a:r>
            <a:r>
              <a:rPr lang="en-US" sz="2400" b="0" i="0" u="none" strike="noStrike" cap="none" baseline="-25000">
                <a:solidFill>
                  <a:schemeClr val="dk1"/>
                </a:solidFill>
                <a:latin typeface="Calibri"/>
                <a:ea typeface="Calibri"/>
                <a:cs typeface="Calibri"/>
                <a:sym typeface="Calibri"/>
              </a:rPr>
              <a:t>1</a:t>
            </a:r>
            <a:r>
              <a:rPr lang="en-US" sz="2400" b="0" i="0" u="none" strike="noStrike" cap="none">
                <a:solidFill>
                  <a:schemeClr val="dk1"/>
                </a:solidFill>
                <a:latin typeface="Calibri"/>
                <a:ea typeface="Calibri"/>
                <a:cs typeface="Calibri"/>
                <a:sym typeface="Calibri"/>
              </a:rPr>
              <a:t>][I</a:t>
            </a:r>
            <a:r>
              <a:rPr lang="en-US" sz="2400" b="0" i="0" u="none" strike="noStrike" cap="none" baseline="-25000">
                <a:solidFill>
                  <a:schemeClr val="dk1"/>
                </a:solidFill>
                <a:latin typeface="Calibri"/>
                <a:ea typeface="Calibri"/>
                <a:cs typeface="Calibri"/>
                <a:sym typeface="Calibri"/>
              </a:rPr>
              <a:t>2</a:t>
            </a:r>
            <a:r>
              <a:rPr lang="en-US" sz="2400" b="0" i="0" u="none" strike="noStrike" cap="none">
                <a:solidFill>
                  <a:schemeClr val="dk1"/>
                </a:solidFill>
                <a:latin typeface="Calibri"/>
                <a:ea typeface="Calibri"/>
                <a:cs typeface="Calibri"/>
                <a:sym typeface="Calibri"/>
              </a:rPr>
              <a:t>][I</a:t>
            </a:r>
            <a:r>
              <a:rPr lang="en-US" sz="2400" b="0" i="0" u="none" strike="noStrike" cap="none" baseline="-25000">
                <a:solidFill>
                  <a:schemeClr val="dk1"/>
                </a:solidFill>
                <a:latin typeface="Calibri"/>
                <a:ea typeface="Calibri"/>
                <a:cs typeface="Calibri"/>
                <a:sym typeface="Calibri"/>
              </a:rPr>
              <a:t>3</a:t>
            </a:r>
            <a:r>
              <a:rPr lang="en-US" sz="2400" b="0" i="0" u="none" strike="noStrike" cap="none">
                <a:solidFill>
                  <a:schemeClr val="dk1"/>
                </a:solidFill>
                <a:latin typeface="Calibri"/>
                <a:ea typeface="Calibri"/>
                <a:cs typeface="Calibri"/>
                <a:sym typeface="Calibri"/>
              </a:rPr>
              <a:t>]…[I</a:t>
            </a:r>
            <a:r>
              <a:rPr lang="en-US" sz="2400" b="0" i="0" u="none" strike="noStrike" cap="none" baseline="-25000">
                <a:solidFill>
                  <a:schemeClr val="dk1"/>
                </a:solidFill>
                <a:latin typeface="Calibri"/>
                <a:ea typeface="Calibri"/>
                <a:cs typeface="Calibri"/>
                <a:sym typeface="Calibri"/>
              </a:rPr>
              <a:t>n</a:t>
            </a:r>
            <a:r>
              <a:rPr lang="en-US" sz="2400" b="0" i="0" u="none" strike="noStrike" cap="none">
                <a:solidFill>
                  <a:schemeClr val="dk1"/>
                </a:solidFill>
                <a:latin typeface="Calibri"/>
                <a:ea typeface="Calibri"/>
                <a:cs typeface="Calibri"/>
                <a:sym typeface="Calibri"/>
              </a:rPr>
              <a:t>], where </a:t>
            </a:r>
            <a:endParaRPr sz="1400" b="0" i="0" u="none" strike="noStrike" cap="none">
              <a:solidFill>
                <a:srgbClr val="000000"/>
              </a:solidFill>
              <a:latin typeface="Arial"/>
              <a:ea typeface="Arial"/>
              <a:cs typeface="Arial"/>
              <a:sym typeface="Arial"/>
            </a:endParaRPr>
          </a:p>
          <a:p>
            <a:pPr marL="285750" marR="0" lvl="0" indent="-285750" algn="l" rtl="0">
              <a:lnSpc>
                <a:spcPct val="115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I</a:t>
            </a:r>
            <a:r>
              <a:rPr lang="en-US" sz="2400" b="0" i="0" u="none" strike="noStrike" cap="none" baseline="-25000">
                <a:solidFill>
                  <a:schemeClr val="dk1"/>
                </a:solidFill>
                <a:latin typeface="Calibri"/>
                <a:ea typeface="Calibri"/>
                <a:cs typeface="Calibri"/>
                <a:sym typeface="Calibri"/>
              </a:rPr>
              <a:t>1</a:t>
            </a:r>
            <a:r>
              <a:rPr lang="en-US" sz="2400" b="0" i="0" u="none" strike="noStrike" cap="none">
                <a:solidFill>
                  <a:schemeClr val="dk1"/>
                </a:solidFill>
                <a:latin typeface="Calibri"/>
                <a:ea typeface="Calibri"/>
                <a:cs typeface="Calibri"/>
                <a:sym typeface="Calibri"/>
              </a:rPr>
              <a:t>&lt;=M</a:t>
            </a:r>
            <a:r>
              <a:rPr lang="en-US" sz="2400" b="0" i="0" u="none" strike="noStrike" cap="none" baseline="-25000">
                <a:solidFill>
                  <a:schemeClr val="dk1"/>
                </a:solidFill>
                <a:latin typeface="Calibri"/>
                <a:ea typeface="Calibri"/>
                <a:cs typeface="Calibri"/>
                <a:sym typeface="Calibri"/>
              </a:rPr>
              <a:t>1</a:t>
            </a:r>
            <a:r>
              <a:rPr lang="en-US" sz="2400" b="0" i="0" u="none" strike="noStrike" cap="none">
                <a:solidFill>
                  <a:schemeClr val="dk1"/>
                </a:solidFill>
                <a:latin typeface="Calibri"/>
                <a:ea typeface="Calibri"/>
                <a:cs typeface="Calibri"/>
                <a:sym typeface="Calibri"/>
              </a:rPr>
              <a:t>	I</a:t>
            </a:r>
            <a:r>
              <a:rPr lang="en-US" sz="2400" b="0" i="0" u="none" strike="noStrike" cap="none" baseline="-25000">
                <a:solidFill>
                  <a:schemeClr val="dk1"/>
                </a:solidFill>
                <a:latin typeface="Calibri"/>
                <a:ea typeface="Calibri"/>
                <a:cs typeface="Calibri"/>
                <a:sym typeface="Calibri"/>
              </a:rPr>
              <a:t>2</a:t>
            </a:r>
            <a:r>
              <a:rPr lang="en-US" sz="2400" b="0" i="0" u="none" strike="noStrike" cap="none">
                <a:solidFill>
                  <a:schemeClr val="dk1"/>
                </a:solidFill>
                <a:latin typeface="Calibri"/>
                <a:ea typeface="Calibri"/>
                <a:cs typeface="Calibri"/>
                <a:sym typeface="Calibri"/>
              </a:rPr>
              <a:t>&lt;=M</a:t>
            </a:r>
            <a:r>
              <a:rPr lang="en-US" sz="2400" b="0" i="0" u="none" strike="noStrike" cap="none" baseline="-25000">
                <a:solidFill>
                  <a:schemeClr val="dk1"/>
                </a:solidFill>
                <a:latin typeface="Calibri"/>
                <a:ea typeface="Calibri"/>
                <a:cs typeface="Calibri"/>
                <a:sym typeface="Calibri"/>
              </a:rPr>
              <a:t>2</a:t>
            </a:r>
            <a:r>
              <a:rPr lang="en-US" sz="2400" b="0" i="0" u="none" strike="noStrike" cap="none">
                <a:solidFill>
                  <a:schemeClr val="dk1"/>
                </a:solidFill>
                <a:latin typeface="Calibri"/>
                <a:ea typeface="Calibri"/>
                <a:cs typeface="Calibri"/>
                <a:sym typeface="Calibri"/>
              </a:rPr>
              <a:t>	     I</a:t>
            </a:r>
            <a:r>
              <a:rPr lang="en-US" sz="2400" b="0" i="0" u="none" strike="noStrike" cap="none" baseline="-25000">
                <a:solidFill>
                  <a:schemeClr val="dk1"/>
                </a:solidFill>
                <a:latin typeface="Calibri"/>
                <a:ea typeface="Calibri"/>
                <a:cs typeface="Calibri"/>
                <a:sym typeface="Calibri"/>
              </a:rPr>
              <a:t>3</a:t>
            </a:r>
            <a:r>
              <a:rPr lang="en-US" sz="2400" b="0" i="0" u="none" strike="noStrike" cap="none">
                <a:solidFill>
                  <a:schemeClr val="dk1"/>
                </a:solidFill>
                <a:latin typeface="Calibri"/>
                <a:ea typeface="Calibri"/>
                <a:cs typeface="Calibri"/>
                <a:sym typeface="Calibri"/>
              </a:rPr>
              <a:t> &lt;= M</a:t>
            </a:r>
            <a:r>
              <a:rPr lang="en-US" sz="2400" b="0" i="0" u="none" strike="noStrike" cap="none" baseline="-25000">
                <a:solidFill>
                  <a:schemeClr val="dk1"/>
                </a:solidFill>
                <a:latin typeface="Calibri"/>
                <a:ea typeface="Calibri"/>
                <a:cs typeface="Calibri"/>
                <a:sym typeface="Calibri"/>
              </a:rPr>
              <a:t>3</a:t>
            </a:r>
            <a:r>
              <a:rPr lang="en-US" sz="2400" b="0" i="0" u="none" strike="noStrike" cap="none">
                <a:solidFill>
                  <a:schemeClr val="dk1"/>
                </a:solidFill>
                <a:latin typeface="Calibri"/>
                <a:ea typeface="Calibri"/>
                <a:cs typeface="Calibri"/>
                <a:sym typeface="Calibri"/>
              </a:rPr>
              <a:t>	………	I</a:t>
            </a:r>
            <a:r>
              <a:rPr lang="en-US" sz="2400" b="0" i="0" u="none" strike="noStrike" cap="none" baseline="-25000">
                <a:solidFill>
                  <a:schemeClr val="dk1"/>
                </a:solidFill>
                <a:latin typeface="Calibri"/>
                <a:ea typeface="Calibri"/>
                <a:cs typeface="Calibri"/>
                <a:sym typeface="Calibri"/>
              </a:rPr>
              <a:t>n</a:t>
            </a:r>
            <a:r>
              <a:rPr lang="en-US" sz="2400" b="0" i="0" u="none" strike="noStrike" cap="none">
                <a:solidFill>
                  <a:schemeClr val="dk1"/>
                </a:solidFill>
                <a:latin typeface="Calibri"/>
                <a:ea typeface="Calibri"/>
                <a:cs typeface="Calibri"/>
                <a:sym typeface="Calibri"/>
              </a:rPr>
              <a:t> &lt;= M</a:t>
            </a:r>
            <a:r>
              <a:rPr lang="en-US" sz="2400" b="0" i="0" u="none" strike="noStrike" cap="none" baseline="-25000">
                <a:solidFill>
                  <a:schemeClr val="dk1"/>
                </a:solidFill>
                <a:latin typeface="Calibri"/>
                <a:ea typeface="Calibri"/>
                <a:cs typeface="Calibri"/>
                <a:sym typeface="Calibri"/>
              </a:rPr>
              <a:t>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264"/>
        <p:cNvGrpSpPr/>
        <p:nvPr/>
      </p:nvGrpSpPr>
      <p:grpSpPr>
        <a:xfrm>
          <a:off x="0" y="0"/>
          <a:ext cx="0" cy="0"/>
          <a:chOff x="0" y="0"/>
          <a:chExt cx="0" cy="0"/>
        </a:xfrm>
      </p:grpSpPr>
      <p:sp>
        <p:nvSpPr>
          <p:cNvPr id="265" name="Google Shape;265;p27"/>
          <p:cNvSpPr/>
          <p:nvPr/>
        </p:nvSpPr>
        <p:spPr>
          <a:xfrm>
            <a:off x="0" y="0"/>
            <a:ext cx="9144000" cy="1066800"/>
          </a:xfrm>
          <a:prstGeom prst="roundRect">
            <a:avLst>
              <a:gd name="adj" fmla="val 0"/>
            </a:avLst>
          </a:prstGeom>
          <a:solidFill>
            <a:srgbClr val="17375E"/>
          </a:solidFill>
          <a:ln w="25400" cap="flat" cmpd="sng">
            <a:solidFill>
              <a:srgbClr val="4F62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800"/>
              <a:buFont typeface="Calibri"/>
              <a:buNone/>
            </a:pPr>
            <a:r>
              <a:rPr lang="en-US" sz="4800" b="0" i="0" u="none" strike="noStrike" cap="none">
                <a:solidFill>
                  <a:schemeClr val="lt1"/>
                </a:solidFill>
                <a:latin typeface="Calibri"/>
                <a:ea typeface="Calibri"/>
                <a:cs typeface="Calibri"/>
                <a:sym typeface="Calibri"/>
              </a:rPr>
              <a:t>Multi-dimensional Arrays </a:t>
            </a:r>
            <a:endParaRPr sz="1400" b="0" i="0" u="none" strike="noStrike" cap="none">
              <a:solidFill>
                <a:srgbClr val="000000"/>
              </a:solidFill>
              <a:latin typeface="Arial"/>
              <a:ea typeface="Arial"/>
              <a:cs typeface="Arial"/>
              <a:sym typeface="Arial"/>
            </a:endParaRPr>
          </a:p>
        </p:txBody>
      </p:sp>
      <p:graphicFrame>
        <p:nvGraphicFramePr>
          <p:cNvPr id="266" name="Google Shape;266;p27"/>
          <p:cNvGraphicFramePr/>
          <p:nvPr/>
        </p:nvGraphicFramePr>
        <p:xfrm>
          <a:off x="1752600" y="2286000"/>
          <a:ext cx="5486400" cy="2895600"/>
        </p:xfrm>
        <a:graphic>
          <a:graphicData uri="http://schemas.openxmlformats.org/presentationml/2006/ole">
            <mc:AlternateContent xmlns:mc="http://schemas.openxmlformats.org/markup-compatibility/2006">
              <mc:Choice xmlns:v="urn:schemas-microsoft-com:vml" Requires="v">
                <p:oleObj spid="_x0000_s64513" r:id="rId5" imgW="5486400" imgH="2895600" progId="Paint.Picture">
                  <p:embed/>
                </p:oleObj>
              </mc:Choice>
              <mc:Fallback>
                <p:oleObj r:id="rId5" imgW="5486400" imgH="2895600" progId="Paint.Picture">
                  <p:embed/>
                  <p:pic>
                    <p:nvPicPr>
                      <p:cNvPr id="266" name="Google Shape;266;p27"/>
                      <p:cNvPicPr preferRelativeResize="0"/>
                      <p:nvPr/>
                    </p:nvPicPr>
                    <p:blipFill rotWithShape="1">
                      <a:blip r:embed="rId6">
                        <a:alphaModFix/>
                      </a:blip>
                      <a:srcRect/>
                      <a:stretch/>
                    </p:blipFill>
                    <p:spPr>
                      <a:xfrm>
                        <a:off x="1752600" y="2286000"/>
                        <a:ext cx="5486400" cy="2895600"/>
                      </a:xfrm>
                      <a:prstGeom prst="rect">
                        <a:avLst/>
                      </a:prstGeom>
                      <a:noFill/>
                      <a:ln>
                        <a:noFill/>
                      </a:ln>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0"/>
        <p:cNvGrpSpPr/>
        <p:nvPr/>
      </p:nvGrpSpPr>
      <p:grpSpPr>
        <a:xfrm>
          <a:off x="0" y="0"/>
          <a:ext cx="0" cy="0"/>
          <a:chOff x="0" y="0"/>
          <a:chExt cx="0" cy="0"/>
        </a:xfrm>
      </p:grpSpPr>
      <p:sp>
        <p:nvSpPr>
          <p:cNvPr id="271" name="Google Shape;271;p28"/>
          <p:cNvSpPr/>
          <p:nvPr/>
        </p:nvSpPr>
        <p:spPr>
          <a:xfrm>
            <a:off x="0" y="0"/>
            <a:ext cx="9144000" cy="1066800"/>
          </a:xfrm>
          <a:prstGeom prst="roundRect">
            <a:avLst>
              <a:gd name="adj" fmla="val 0"/>
            </a:avLst>
          </a:prstGeom>
          <a:solidFill>
            <a:srgbClr val="17375E"/>
          </a:solidFill>
          <a:ln w="25400" cap="flat" cmpd="sng">
            <a:solidFill>
              <a:srgbClr val="4F62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800"/>
              <a:buFont typeface="Calibri"/>
              <a:buNone/>
            </a:pPr>
            <a:r>
              <a:rPr lang="en-US" sz="4800" b="0" i="0" u="none" strike="noStrike" cap="none">
                <a:solidFill>
                  <a:schemeClr val="lt1"/>
                </a:solidFill>
                <a:latin typeface="Calibri"/>
                <a:ea typeface="Calibri"/>
                <a:cs typeface="Calibri"/>
                <a:sym typeface="Calibri"/>
              </a:rPr>
              <a:t>Initializing Multi-dimensional Arrays </a:t>
            </a:r>
            <a:endParaRPr sz="1400" b="0" i="0" u="none" strike="noStrike" cap="none">
              <a:solidFill>
                <a:srgbClr val="000000"/>
              </a:solidFill>
              <a:latin typeface="Arial"/>
              <a:ea typeface="Arial"/>
              <a:cs typeface="Arial"/>
              <a:sym typeface="Arial"/>
            </a:endParaRPr>
          </a:p>
        </p:txBody>
      </p:sp>
      <p:sp>
        <p:nvSpPr>
          <p:cNvPr id="272" name="Google Shape;272;p28"/>
          <p:cNvSpPr txBox="1"/>
          <p:nvPr/>
        </p:nvSpPr>
        <p:spPr>
          <a:xfrm>
            <a:off x="0" y="1143000"/>
            <a:ext cx="9144000" cy="49530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65000"/>
              </a:lnSpc>
              <a:spcBef>
                <a:spcPts val="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A multi-dimensional array is declared and initialized the same way as we declare and initialize one- and two-dimensional arrays.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3"/>
          <p:cNvSpPr/>
          <p:nvPr/>
        </p:nvSpPr>
        <p:spPr>
          <a:xfrm>
            <a:off x="0" y="0"/>
            <a:ext cx="9144000" cy="1066800"/>
          </a:xfrm>
          <a:prstGeom prst="roundRect">
            <a:avLst>
              <a:gd name="adj" fmla="val 0"/>
            </a:avLst>
          </a:prstGeom>
          <a:solidFill>
            <a:srgbClr val="17375E"/>
          </a:solidFill>
          <a:ln w="25400" cap="flat" cmpd="sng">
            <a:solidFill>
              <a:srgbClr val="4F62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800"/>
              <a:buFont typeface="Calibri"/>
              <a:buNone/>
            </a:pPr>
            <a:r>
              <a:rPr lang="en-US" sz="4800" b="0" i="0" u="none" strike="noStrike" cap="none">
                <a:solidFill>
                  <a:schemeClr val="lt1"/>
                </a:solidFill>
                <a:latin typeface="Calibri"/>
                <a:ea typeface="Calibri"/>
                <a:cs typeface="Calibri"/>
                <a:sym typeface="Calibri"/>
              </a:rPr>
              <a:t>Introduction </a:t>
            </a:r>
            <a:endParaRPr sz="1400" b="0" i="0" u="none" strike="noStrike" cap="none">
              <a:solidFill>
                <a:srgbClr val="000000"/>
              </a:solidFill>
              <a:latin typeface="Arial"/>
              <a:ea typeface="Arial"/>
              <a:cs typeface="Arial"/>
              <a:sym typeface="Arial"/>
            </a:endParaRPr>
          </a:p>
        </p:txBody>
      </p:sp>
      <p:sp>
        <p:nvSpPr>
          <p:cNvPr id="55" name="Google Shape;55;p3"/>
          <p:cNvSpPr txBox="1"/>
          <p:nvPr/>
        </p:nvSpPr>
        <p:spPr>
          <a:xfrm>
            <a:off x="0" y="1066800"/>
            <a:ext cx="9144000" cy="44958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25000"/>
              </a:lnSpc>
              <a:spcBef>
                <a:spcPts val="0"/>
              </a:spcBef>
              <a:spcAft>
                <a:spcPts val="0"/>
              </a:spcAft>
              <a:buClr>
                <a:schemeClr val="dk1"/>
              </a:buClr>
              <a:buSzPts val="3000"/>
              <a:buFont typeface="Arial"/>
              <a:buChar char="•"/>
            </a:pPr>
            <a:r>
              <a:rPr lang="en-US" sz="2000" b="0" i="0" u="none" strike="noStrike" cap="none">
                <a:solidFill>
                  <a:schemeClr val="dk1"/>
                </a:solidFill>
                <a:latin typeface="Calibri"/>
                <a:ea typeface="Calibri"/>
                <a:cs typeface="Calibri"/>
                <a:sym typeface="Calibri"/>
              </a:rPr>
              <a:t>An array is a collection of similar data elements. </a:t>
            </a:r>
            <a:endParaRPr sz="1400" b="0" i="0" u="none" strike="noStrike" cap="none">
              <a:solidFill>
                <a:srgbClr val="000000"/>
              </a:solidFill>
              <a:latin typeface="Arial"/>
              <a:ea typeface="Arial"/>
              <a:cs typeface="Arial"/>
              <a:sym typeface="Arial"/>
            </a:endParaRPr>
          </a:p>
          <a:p>
            <a:pPr marL="285750" marR="0" lvl="0" indent="-285750" algn="l" rtl="0">
              <a:lnSpc>
                <a:spcPct val="125000"/>
              </a:lnSpc>
              <a:spcBef>
                <a:spcPts val="400"/>
              </a:spcBef>
              <a:spcAft>
                <a:spcPts val="0"/>
              </a:spcAft>
              <a:buClr>
                <a:schemeClr val="dk1"/>
              </a:buClr>
              <a:buSzPts val="3000"/>
              <a:buFont typeface="Arial"/>
              <a:buChar char="•"/>
            </a:pPr>
            <a:r>
              <a:rPr lang="en-US" sz="2000" b="0" i="0" u="none" strike="noStrike" cap="none">
                <a:solidFill>
                  <a:schemeClr val="dk1"/>
                </a:solidFill>
                <a:latin typeface="Calibri"/>
                <a:ea typeface="Calibri"/>
                <a:cs typeface="Calibri"/>
                <a:sym typeface="Calibri"/>
              </a:rPr>
              <a:t>These data elements have the same data type. </a:t>
            </a:r>
            <a:endParaRPr sz="1400" b="0" i="0" u="none" strike="noStrike" cap="none">
              <a:solidFill>
                <a:srgbClr val="000000"/>
              </a:solidFill>
              <a:latin typeface="Arial"/>
              <a:ea typeface="Arial"/>
              <a:cs typeface="Arial"/>
              <a:sym typeface="Arial"/>
            </a:endParaRPr>
          </a:p>
          <a:p>
            <a:pPr marL="285750" marR="0" lvl="0" indent="-285750" algn="l" rtl="0">
              <a:lnSpc>
                <a:spcPct val="125000"/>
              </a:lnSpc>
              <a:spcBef>
                <a:spcPts val="400"/>
              </a:spcBef>
              <a:spcAft>
                <a:spcPts val="0"/>
              </a:spcAft>
              <a:buClr>
                <a:schemeClr val="dk1"/>
              </a:buClr>
              <a:buSzPts val="3000"/>
              <a:buFont typeface="Arial"/>
              <a:buChar char="•"/>
            </a:pPr>
            <a:r>
              <a:rPr lang="en-US" sz="2000" b="0" i="0" u="none" strike="noStrike" cap="none">
                <a:solidFill>
                  <a:schemeClr val="dk1"/>
                </a:solidFill>
                <a:latin typeface="Calibri"/>
                <a:ea typeface="Calibri"/>
                <a:cs typeface="Calibri"/>
                <a:sym typeface="Calibri"/>
              </a:rPr>
              <a:t>Elements of arrays are stored in consecutive memory locations and are referenced by an index (also known as the subscript). </a:t>
            </a:r>
            <a:endParaRPr sz="1400" b="0" i="0" u="none" strike="noStrike" cap="none">
              <a:solidFill>
                <a:srgbClr val="000000"/>
              </a:solidFill>
              <a:latin typeface="Arial"/>
              <a:ea typeface="Arial"/>
              <a:cs typeface="Arial"/>
              <a:sym typeface="Arial"/>
            </a:endParaRPr>
          </a:p>
          <a:p>
            <a:pPr marL="285750" marR="0" lvl="0" indent="-285750" algn="l" rtl="0">
              <a:lnSpc>
                <a:spcPct val="125000"/>
              </a:lnSpc>
              <a:spcBef>
                <a:spcPts val="400"/>
              </a:spcBef>
              <a:spcAft>
                <a:spcPts val="0"/>
              </a:spcAft>
              <a:buClr>
                <a:schemeClr val="dk1"/>
              </a:buClr>
              <a:buSzPts val="3000"/>
              <a:buFont typeface="Arial"/>
              <a:buChar char="•"/>
            </a:pPr>
            <a:r>
              <a:rPr lang="en-US" sz="2000" b="0" i="0" u="none" strike="noStrike" cap="none">
                <a:solidFill>
                  <a:schemeClr val="dk1"/>
                </a:solidFill>
                <a:latin typeface="Calibri"/>
                <a:ea typeface="Calibri"/>
                <a:cs typeface="Calibri"/>
                <a:sym typeface="Calibri"/>
              </a:rPr>
              <a:t>Declaring an array means specifying three things:</a:t>
            </a:r>
            <a:endParaRPr sz="1400" b="0" i="0" u="none" strike="noStrike" cap="none">
              <a:solidFill>
                <a:srgbClr val="000000"/>
              </a:solidFill>
              <a:latin typeface="Arial"/>
              <a:ea typeface="Arial"/>
              <a:cs typeface="Arial"/>
              <a:sym typeface="Arial"/>
            </a:endParaRPr>
          </a:p>
          <a:p>
            <a:pPr marL="285750" marR="0" lvl="0" indent="-285750" algn="l" rtl="0">
              <a:lnSpc>
                <a:spcPct val="125000"/>
              </a:lnSpc>
              <a:spcBef>
                <a:spcPts val="400"/>
              </a:spcBef>
              <a:spcAft>
                <a:spcPts val="0"/>
              </a:spcAft>
              <a:buClr>
                <a:schemeClr val="dk1"/>
              </a:buClr>
              <a:buSzPts val="2000"/>
              <a:buFont typeface="Calibri"/>
              <a:buNone/>
            </a:pPr>
            <a:r>
              <a:rPr lang="en-US" sz="2000" b="0" i="1" u="none" strike="noStrike" cap="none">
                <a:solidFill>
                  <a:schemeClr val="dk1"/>
                </a:solidFill>
                <a:latin typeface="Calibri"/>
                <a:ea typeface="Calibri"/>
                <a:cs typeface="Calibri"/>
                <a:sym typeface="Calibri"/>
              </a:rPr>
              <a:t>	Data type </a:t>
            </a:r>
            <a:r>
              <a:rPr lang="en-US" sz="2000" b="0" i="0" u="none" strike="noStrike" cap="none">
                <a:solidFill>
                  <a:schemeClr val="dk1"/>
                </a:solidFill>
                <a:latin typeface="Calibri"/>
                <a:ea typeface="Calibri"/>
                <a:cs typeface="Calibri"/>
                <a:sym typeface="Calibri"/>
              </a:rPr>
              <a:t>- what kind of values it can store. For example, int, char, float</a:t>
            </a:r>
            <a:endParaRPr sz="1400" b="0" i="0" u="none" strike="noStrike" cap="none">
              <a:solidFill>
                <a:srgbClr val="000000"/>
              </a:solidFill>
              <a:latin typeface="Arial"/>
              <a:ea typeface="Arial"/>
              <a:cs typeface="Arial"/>
              <a:sym typeface="Arial"/>
            </a:endParaRPr>
          </a:p>
          <a:p>
            <a:pPr marL="285750" marR="0" lvl="0" indent="-285750" algn="l" rtl="0">
              <a:lnSpc>
                <a:spcPct val="125000"/>
              </a:lnSpc>
              <a:spcBef>
                <a:spcPts val="40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a:t>
            </a:r>
            <a:r>
              <a:rPr lang="en-US" sz="2000" b="0" i="1" u="none" strike="noStrike" cap="none">
                <a:solidFill>
                  <a:schemeClr val="dk1"/>
                </a:solidFill>
                <a:latin typeface="Calibri"/>
                <a:ea typeface="Calibri"/>
                <a:cs typeface="Calibri"/>
                <a:sym typeface="Calibri"/>
              </a:rPr>
              <a:t>Name </a:t>
            </a:r>
            <a:r>
              <a:rPr lang="en-US" sz="2000" b="0" i="0" u="none" strike="noStrike" cap="none">
                <a:solidFill>
                  <a:schemeClr val="dk1"/>
                </a:solidFill>
                <a:latin typeface="Calibri"/>
                <a:ea typeface="Calibri"/>
                <a:cs typeface="Calibri"/>
                <a:sym typeface="Calibri"/>
              </a:rPr>
              <a:t>- to identify the array</a:t>
            </a:r>
            <a:endParaRPr sz="1400" b="0" i="0" u="none" strike="noStrike" cap="none">
              <a:solidFill>
                <a:srgbClr val="000000"/>
              </a:solidFill>
              <a:latin typeface="Arial"/>
              <a:ea typeface="Arial"/>
              <a:cs typeface="Arial"/>
              <a:sym typeface="Arial"/>
            </a:endParaRPr>
          </a:p>
          <a:p>
            <a:pPr marL="285750" marR="0" lvl="0" indent="-285750" algn="l" rtl="0">
              <a:lnSpc>
                <a:spcPct val="125000"/>
              </a:lnSpc>
              <a:spcBef>
                <a:spcPts val="40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a:t>
            </a:r>
            <a:r>
              <a:rPr lang="en-US" sz="2000" b="0" i="1" u="none" strike="noStrike" cap="none">
                <a:solidFill>
                  <a:schemeClr val="dk1"/>
                </a:solidFill>
                <a:latin typeface="Calibri"/>
                <a:ea typeface="Calibri"/>
                <a:cs typeface="Calibri"/>
                <a:sym typeface="Calibri"/>
              </a:rPr>
              <a:t>Size </a:t>
            </a:r>
            <a:r>
              <a:rPr lang="en-US" sz="2000" b="0" i="0" u="none" strike="noStrike" cap="none">
                <a:solidFill>
                  <a:schemeClr val="dk1"/>
                </a:solidFill>
                <a:latin typeface="Calibri"/>
                <a:ea typeface="Calibri"/>
                <a:cs typeface="Calibri"/>
                <a:sym typeface="Calibri"/>
              </a:rPr>
              <a:t>- the maximum number of values that the array can hold</a:t>
            </a:r>
            <a:endParaRPr sz="1400" b="0" i="0" u="none" strike="noStrike" cap="none">
              <a:solidFill>
                <a:srgbClr val="000000"/>
              </a:solidFill>
              <a:latin typeface="Arial"/>
              <a:ea typeface="Arial"/>
              <a:cs typeface="Arial"/>
              <a:sym typeface="Arial"/>
            </a:endParaRPr>
          </a:p>
          <a:p>
            <a:pPr marL="285750" marR="0" lvl="0" indent="-285750" algn="l" rtl="0">
              <a:lnSpc>
                <a:spcPct val="125000"/>
              </a:lnSpc>
              <a:spcBef>
                <a:spcPts val="400"/>
              </a:spcBef>
              <a:spcAft>
                <a:spcPts val="0"/>
              </a:spcAft>
              <a:buClr>
                <a:schemeClr val="dk1"/>
              </a:buClr>
              <a:buSzPts val="3000"/>
              <a:buFont typeface="Arial"/>
              <a:buChar char="•"/>
            </a:pPr>
            <a:r>
              <a:rPr lang="en-US" sz="2000" b="0" i="0" u="none" strike="noStrike" cap="none">
                <a:solidFill>
                  <a:schemeClr val="dk1"/>
                </a:solidFill>
                <a:latin typeface="Calibri"/>
                <a:ea typeface="Calibri"/>
                <a:cs typeface="Calibri"/>
                <a:sym typeface="Calibri"/>
              </a:rPr>
              <a:t>Arrays are declared using the following syntax:</a:t>
            </a:r>
            <a:endParaRPr sz="1400" b="0" i="0" u="none" strike="noStrike" cap="none">
              <a:solidFill>
                <a:srgbClr val="000000"/>
              </a:solidFill>
              <a:latin typeface="Arial"/>
              <a:ea typeface="Arial"/>
              <a:cs typeface="Arial"/>
              <a:sym typeface="Arial"/>
            </a:endParaRPr>
          </a:p>
          <a:p>
            <a:pPr marL="285750" marR="0" lvl="0" indent="-285750" algn="l" rtl="0">
              <a:lnSpc>
                <a:spcPct val="125000"/>
              </a:lnSpc>
              <a:spcBef>
                <a:spcPts val="40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type name[size];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p:txBody>
      </p:sp>
      <p:graphicFrame>
        <p:nvGraphicFramePr>
          <p:cNvPr id="56" name="Google Shape;56;p3"/>
          <p:cNvGraphicFramePr/>
          <p:nvPr/>
        </p:nvGraphicFramePr>
        <p:xfrm>
          <a:off x="914400" y="5486400"/>
          <a:ext cx="7238950" cy="457210"/>
        </p:xfrm>
        <a:graphic>
          <a:graphicData uri="http://schemas.openxmlformats.org/drawingml/2006/table">
            <a:tbl>
              <a:tblPr>
                <a:noFill/>
                <a:tableStyleId>{A6F75023-65CB-46CA-92D5-108BDC968E1C}</a:tableStyleId>
              </a:tblPr>
              <a:tblGrid>
                <a:gridCol w="852475">
                  <a:extLst>
                    <a:ext uri="{9D8B030D-6E8A-4147-A177-3AD203B41FA5}">
                      <a16:colId xmlns:a16="http://schemas.microsoft.com/office/drawing/2014/main" val="20000"/>
                    </a:ext>
                  </a:extLst>
                </a:gridCol>
                <a:gridCol w="708025">
                  <a:extLst>
                    <a:ext uri="{9D8B030D-6E8A-4147-A177-3AD203B41FA5}">
                      <a16:colId xmlns:a16="http://schemas.microsoft.com/office/drawing/2014/main" val="20001"/>
                    </a:ext>
                  </a:extLst>
                </a:gridCol>
                <a:gridCol w="708025">
                  <a:extLst>
                    <a:ext uri="{9D8B030D-6E8A-4147-A177-3AD203B41FA5}">
                      <a16:colId xmlns:a16="http://schemas.microsoft.com/office/drawing/2014/main" val="20002"/>
                    </a:ext>
                  </a:extLst>
                </a:gridCol>
                <a:gridCol w="712775">
                  <a:extLst>
                    <a:ext uri="{9D8B030D-6E8A-4147-A177-3AD203B41FA5}">
                      <a16:colId xmlns:a16="http://schemas.microsoft.com/office/drawing/2014/main" val="20003"/>
                    </a:ext>
                  </a:extLst>
                </a:gridCol>
                <a:gridCol w="708025">
                  <a:extLst>
                    <a:ext uri="{9D8B030D-6E8A-4147-A177-3AD203B41FA5}">
                      <a16:colId xmlns:a16="http://schemas.microsoft.com/office/drawing/2014/main" val="20004"/>
                    </a:ext>
                  </a:extLst>
                </a:gridCol>
                <a:gridCol w="711200">
                  <a:extLst>
                    <a:ext uri="{9D8B030D-6E8A-4147-A177-3AD203B41FA5}">
                      <a16:colId xmlns:a16="http://schemas.microsoft.com/office/drawing/2014/main" val="20005"/>
                    </a:ext>
                  </a:extLst>
                </a:gridCol>
                <a:gridCol w="709600">
                  <a:extLst>
                    <a:ext uri="{9D8B030D-6E8A-4147-A177-3AD203B41FA5}">
                      <a16:colId xmlns:a16="http://schemas.microsoft.com/office/drawing/2014/main" val="20006"/>
                    </a:ext>
                  </a:extLst>
                </a:gridCol>
                <a:gridCol w="708025">
                  <a:extLst>
                    <a:ext uri="{9D8B030D-6E8A-4147-A177-3AD203B41FA5}">
                      <a16:colId xmlns:a16="http://schemas.microsoft.com/office/drawing/2014/main" val="20007"/>
                    </a:ext>
                  </a:extLst>
                </a:gridCol>
                <a:gridCol w="712775">
                  <a:extLst>
                    <a:ext uri="{9D8B030D-6E8A-4147-A177-3AD203B41FA5}">
                      <a16:colId xmlns:a16="http://schemas.microsoft.com/office/drawing/2014/main" val="20008"/>
                    </a:ext>
                  </a:extLst>
                </a:gridCol>
                <a:gridCol w="708025">
                  <a:extLst>
                    <a:ext uri="{9D8B030D-6E8A-4147-A177-3AD203B41FA5}">
                      <a16:colId xmlns:a16="http://schemas.microsoft.com/office/drawing/2014/main" val="20009"/>
                    </a:ext>
                  </a:extLst>
                </a:gridCol>
              </a:tblGrid>
              <a:tr h="455600">
                <a:tc>
                  <a:txBody>
                    <a:bodyPr/>
                    <a:lstStyle/>
                    <a:p>
                      <a:pPr marL="0" marR="0" lvl="0" indent="0" algn="just" rtl="0">
                        <a:lnSpc>
                          <a:spcPct val="100000"/>
                        </a:lnSpc>
                        <a:spcBef>
                          <a:spcPts val="0"/>
                        </a:spcBef>
                        <a:spcAft>
                          <a:spcPts val="0"/>
                        </a:spcAft>
                        <a:buClr>
                          <a:srgbClr val="CC3300"/>
                        </a:buClr>
                        <a:buSzPts val="1200"/>
                        <a:buFont typeface="Times New Roman"/>
                        <a:buNone/>
                      </a:pPr>
                      <a:r>
                        <a:rPr lang="en-US" sz="1200" b="1" i="0" u="none" strike="noStrike" cap="none">
                          <a:solidFill>
                            <a:srgbClr val="CC3300"/>
                          </a:solidFill>
                          <a:latin typeface="Times New Roman"/>
                          <a:ea typeface="Times New Roman"/>
                          <a:cs typeface="Times New Roman"/>
                          <a:sym typeface="Times New Roman"/>
                        </a:rPr>
                        <a:t>1</a:t>
                      </a:r>
                      <a:r>
                        <a:rPr lang="en-US" sz="1200" b="1" i="0" u="none" strike="noStrike" cap="none" baseline="30000">
                          <a:solidFill>
                            <a:srgbClr val="CC3300"/>
                          </a:solidFill>
                          <a:latin typeface="Times New Roman"/>
                          <a:ea typeface="Times New Roman"/>
                          <a:cs typeface="Times New Roman"/>
                          <a:sym typeface="Times New Roman"/>
                        </a:rPr>
                        <a:t>st</a:t>
                      </a:r>
                      <a:r>
                        <a:rPr lang="en-US" sz="1200" b="1" i="0" u="none" strike="noStrike" cap="none">
                          <a:solidFill>
                            <a:srgbClr val="CC3300"/>
                          </a:solidFill>
                          <a:latin typeface="Times New Roman"/>
                          <a:ea typeface="Times New Roman"/>
                          <a:cs typeface="Times New Roman"/>
                          <a:sym typeface="Times New Roman"/>
                        </a:rPr>
                        <a:t> element</a:t>
                      </a:r>
                      <a:endParaRPr sz="1400" u="none" strike="noStrike" cap="none"/>
                    </a:p>
                  </a:txBody>
                  <a:tcPr marL="91450" marR="91450" marT="45725" marB="45725">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just" rtl="0">
                        <a:lnSpc>
                          <a:spcPct val="100000"/>
                        </a:lnSpc>
                        <a:spcBef>
                          <a:spcPts val="0"/>
                        </a:spcBef>
                        <a:spcAft>
                          <a:spcPts val="0"/>
                        </a:spcAft>
                        <a:buClr>
                          <a:srgbClr val="CC3300"/>
                        </a:buClr>
                        <a:buSzPts val="1200"/>
                        <a:buFont typeface="Times New Roman"/>
                        <a:buNone/>
                      </a:pPr>
                      <a:r>
                        <a:rPr lang="en-US" sz="1200" b="1" i="0" u="none" strike="noStrike" cap="none">
                          <a:solidFill>
                            <a:srgbClr val="CC3300"/>
                          </a:solidFill>
                          <a:latin typeface="Times New Roman"/>
                          <a:ea typeface="Times New Roman"/>
                          <a:cs typeface="Times New Roman"/>
                          <a:sym typeface="Times New Roman"/>
                        </a:rPr>
                        <a:t>2</a:t>
                      </a:r>
                      <a:r>
                        <a:rPr lang="en-US" sz="1200" b="1" i="0" u="none" strike="noStrike" cap="none" baseline="30000">
                          <a:solidFill>
                            <a:srgbClr val="CC3300"/>
                          </a:solidFill>
                          <a:latin typeface="Times New Roman"/>
                          <a:ea typeface="Times New Roman"/>
                          <a:cs typeface="Times New Roman"/>
                          <a:sym typeface="Times New Roman"/>
                        </a:rPr>
                        <a:t>nd</a:t>
                      </a:r>
                      <a:r>
                        <a:rPr lang="en-US" sz="1200" b="1" i="0" u="none" strike="noStrike" cap="none">
                          <a:solidFill>
                            <a:srgbClr val="CC3300"/>
                          </a:solidFill>
                          <a:latin typeface="Times New Roman"/>
                          <a:ea typeface="Times New Roman"/>
                          <a:cs typeface="Times New Roman"/>
                          <a:sym typeface="Times New Roman"/>
                        </a:rPr>
                        <a:t> element</a:t>
                      </a:r>
                      <a:endParaRPr sz="1400" u="none" strike="noStrike" cap="none"/>
                    </a:p>
                  </a:txBody>
                  <a:tcPr marL="91450" marR="91450" marT="45725" marB="45725">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just" rtl="0">
                        <a:lnSpc>
                          <a:spcPct val="100000"/>
                        </a:lnSpc>
                        <a:spcBef>
                          <a:spcPts val="0"/>
                        </a:spcBef>
                        <a:spcAft>
                          <a:spcPts val="0"/>
                        </a:spcAft>
                        <a:buClr>
                          <a:srgbClr val="CC3300"/>
                        </a:buClr>
                        <a:buSzPts val="1200"/>
                        <a:buFont typeface="Times New Roman"/>
                        <a:buNone/>
                      </a:pPr>
                      <a:r>
                        <a:rPr lang="en-US" sz="1200" b="1" i="0" u="none" strike="noStrike" cap="none">
                          <a:solidFill>
                            <a:srgbClr val="CC3300"/>
                          </a:solidFill>
                          <a:latin typeface="Times New Roman"/>
                          <a:ea typeface="Times New Roman"/>
                          <a:cs typeface="Times New Roman"/>
                          <a:sym typeface="Times New Roman"/>
                        </a:rPr>
                        <a:t>3</a:t>
                      </a:r>
                      <a:r>
                        <a:rPr lang="en-US" sz="1200" b="1" i="0" u="none" strike="noStrike" cap="none" baseline="30000">
                          <a:solidFill>
                            <a:srgbClr val="CC3300"/>
                          </a:solidFill>
                          <a:latin typeface="Times New Roman"/>
                          <a:ea typeface="Times New Roman"/>
                          <a:cs typeface="Times New Roman"/>
                          <a:sym typeface="Times New Roman"/>
                        </a:rPr>
                        <a:t>rd</a:t>
                      </a:r>
                      <a:r>
                        <a:rPr lang="en-US" sz="1200" b="1" i="0" u="none" strike="noStrike" cap="none">
                          <a:solidFill>
                            <a:srgbClr val="CC3300"/>
                          </a:solidFill>
                          <a:latin typeface="Times New Roman"/>
                          <a:ea typeface="Times New Roman"/>
                          <a:cs typeface="Times New Roman"/>
                          <a:sym typeface="Times New Roman"/>
                        </a:rPr>
                        <a:t> element</a:t>
                      </a:r>
                      <a:endParaRPr sz="1400" u="none" strike="noStrike" cap="none"/>
                    </a:p>
                  </a:txBody>
                  <a:tcPr marL="91450" marR="91450" marT="45725" marB="45725">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just" rtl="0">
                        <a:lnSpc>
                          <a:spcPct val="100000"/>
                        </a:lnSpc>
                        <a:spcBef>
                          <a:spcPts val="0"/>
                        </a:spcBef>
                        <a:spcAft>
                          <a:spcPts val="0"/>
                        </a:spcAft>
                        <a:buClr>
                          <a:srgbClr val="CC3300"/>
                        </a:buClr>
                        <a:buSzPts val="1200"/>
                        <a:buFont typeface="Times New Roman"/>
                        <a:buNone/>
                      </a:pPr>
                      <a:r>
                        <a:rPr lang="en-US" sz="1200" b="1" i="0" u="none" strike="noStrike" cap="none">
                          <a:solidFill>
                            <a:srgbClr val="CC3300"/>
                          </a:solidFill>
                          <a:latin typeface="Times New Roman"/>
                          <a:ea typeface="Times New Roman"/>
                          <a:cs typeface="Times New Roman"/>
                          <a:sym typeface="Times New Roman"/>
                        </a:rPr>
                        <a:t>4</a:t>
                      </a:r>
                      <a:r>
                        <a:rPr lang="en-US" sz="1200" b="1" i="0" u="none" strike="noStrike" cap="none" baseline="30000">
                          <a:solidFill>
                            <a:srgbClr val="CC3300"/>
                          </a:solidFill>
                          <a:latin typeface="Times New Roman"/>
                          <a:ea typeface="Times New Roman"/>
                          <a:cs typeface="Times New Roman"/>
                          <a:sym typeface="Times New Roman"/>
                        </a:rPr>
                        <a:t>th</a:t>
                      </a:r>
                      <a:r>
                        <a:rPr lang="en-US" sz="1200" b="1" i="0" u="none" strike="noStrike" cap="none">
                          <a:solidFill>
                            <a:srgbClr val="CC3300"/>
                          </a:solidFill>
                          <a:latin typeface="Times New Roman"/>
                          <a:ea typeface="Times New Roman"/>
                          <a:cs typeface="Times New Roman"/>
                          <a:sym typeface="Times New Roman"/>
                        </a:rPr>
                        <a:t> element</a:t>
                      </a:r>
                      <a:endParaRPr sz="1400" u="none" strike="noStrike" cap="none"/>
                    </a:p>
                  </a:txBody>
                  <a:tcPr marL="91450" marR="91450" marT="45725" marB="45725">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just" rtl="0">
                        <a:lnSpc>
                          <a:spcPct val="100000"/>
                        </a:lnSpc>
                        <a:spcBef>
                          <a:spcPts val="0"/>
                        </a:spcBef>
                        <a:spcAft>
                          <a:spcPts val="0"/>
                        </a:spcAft>
                        <a:buClr>
                          <a:srgbClr val="CC3300"/>
                        </a:buClr>
                        <a:buSzPts val="1200"/>
                        <a:buFont typeface="Times New Roman"/>
                        <a:buNone/>
                      </a:pPr>
                      <a:r>
                        <a:rPr lang="en-US" sz="1200" b="1" i="0" u="none" strike="noStrike" cap="none">
                          <a:solidFill>
                            <a:srgbClr val="CC3300"/>
                          </a:solidFill>
                          <a:latin typeface="Times New Roman"/>
                          <a:ea typeface="Times New Roman"/>
                          <a:cs typeface="Times New Roman"/>
                          <a:sym typeface="Times New Roman"/>
                        </a:rPr>
                        <a:t>5</a:t>
                      </a:r>
                      <a:r>
                        <a:rPr lang="en-US" sz="1200" b="1" i="0" u="none" strike="noStrike" cap="none" baseline="30000">
                          <a:solidFill>
                            <a:srgbClr val="CC3300"/>
                          </a:solidFill>
                          <a:latin typeface="Times New Roman"/>
                          <a:ea typeface="Times New Roman"/>
                          <a:cs typeface="Times New Roman"/>
                          <a:sym typeface="Times New Roman"/>
                        </a:rPr>
                        <a:t>th </a:t>
                      </a:r>
                      <a:r>
                        <a:rPr lang="en-US" sz="1200" b="1" i="0" u="none" strike="noStrike" cap="none">
                          <a:solidFill>
                            <a:srgbClr val="CC3300"/>
                          </a:solidFill>
                          <a:latin typeface="Times New Roman"/>
                          <a:ea typeface="Times New Roman"/>
                          <a:cs typeface="Times New Roman"/>
                          <a:sym typeface="Times New Roman"/>
                        </a:rPr>
                        <a:t>element</a:t>
                      </a:r>
                      <a:endParaRPr sz="1400" u="none" strike="noStrike" cap="none"/>
                    </a:p>
                  </a:txBody>
                  <a:tcPr marL="91450" marR="91450" marT="45725" marB="45725">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just" rtl="0">
                        <a:lnSpc>
                          <a:spcPct val="100000"/>
                        </a:lnSpc>
                        <a:spcBef>
                          <a:spcPts val="0"/>
                        </a:spcBef>
                        <a:spcAft>
                          <a:spcPts val="0"/>
                        </a:spcAft>
                        <a:buClr>
                          <a:srgbClr val="CC3300"/>
                        </a:buClr>
                        <a:buSzPts val="1200"/>
                        <a:buFont typeface="Times New Roman"/>
                        <a:buNone/>
                      </a:pPr>
                      <a:r>
                        <a:rPr lang="en-US" sz="1200" b="1" i="0" u="none" strike="noStrike" cap="none">
                          <a:solidFill>
                            <a:srgbClr val="CC3300"/>
                          </a:solidFill>
                          <a:latin typeface="Times New Roman"/>
                          <a:ea typeface="Times New Roman"/>
                          <a:cs typeface="Times New Roman"/>
                          <a:sym typeface="Times New Roman"/>
                        </a:rPr>
                        <a:t>6</a:t>
                      </a:r>
                      <a:r>
                        <a:rPr lang="en-US" sz="1200" b="1" i="0" u="none" strike="noStrike" cap="none" baseline="30000">
                          <a:solidFill>
                            <a:srgbClr val="CC3300"/>
                          </a:solidFill>
                          <a:latin typeface="Times New Roman"/>
                          <a:ea typeface="Times New Roman"/>
                          <a:cs typeface="Times New Roman"/>
                          <a:sym typeface="Times New Roman"/>
                        </a:rPr>
                        <a:t>th</a:t>
                      </a:r>
                      <a:r>
                        <a:rPr lang="en-US" sz="1200" b="1" i="0" u="none" strike="noStrike" cap="none">
                          <a:solidFill>
                            <a:srgbClr val="CC3300"/>
                          </a:solidFill>
                          <a:latin typeface="Times New Roman"/>
                          <a:ea typeface="Times New Roman"/>
                          <a:cs typeface="Times New Roman"/>
                          <a:sym typeface="Times New Roman"/>
                        </a:rPr>
                        <a:t> element</a:t>
                      </a:r>
                      <a:endParaRPr sz="1400" u="none" strike="noStrike" cap="none"/>
                    </a:p>
                  </a:txBody>
                  <a:tcPr marL="91450" marR="91450" marT="45725" marB="45725">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just" rtl="0">
                        <a:lnSpc>
                          <a:spcPct val="100000"/>
                        </a:lnSpc>
                        <a:spcBef>
                          <a:spcPts val="0"/>
                        </a:spcBef>
                        <a:spcAft>
                          <a:spcPts val="0"/>
                        </a:spcAft>
                        <a:buClr>
                          <a:srgbClr val="CC3300"/>
                        </a:buClr>
                        <a:buSzPts val="1200"/>
                        <a:buFont typeface="Times New Roman"/>
                        <a:buNone/>
                      </a:pPr>
                      <a:r>
                        <a:rPr lang="en-US" sz="1200" b="1" i="0" u="none" strike="noStrike" cap="none">
                          <a:solidFill>
                            <a:srgbClr val="CC3300"/>
                          </a:solidFill>
                          <a:latin typeface="Times New Roman"/>
                          <a:ea typeface="Times New Roman"/>
                          <a:cs typeface="Times New Roman"/>
                          <a:sym typeface="Times New Roman"/>
                        </a:rPr>
                        <a:t>7</a:t>
                      </a:r>
                      <a:r>
                        <a:rPr lang="en-US" sz="1200" b="1" i="0" u="none" strike="noStrike" cap="none" baseline="30000">
                          <a:solidFill>
                            <a:srgbClr val="CC3300"/>
                          </a:solidFill>
                          <a:latin typeface="Times New Roman"/>
                          <a:ea typeface="Times New Roman"/>
                          <a:cs typeface="Times New Roman"/>
                          <a:sym typeface="Times New Roman"/>
                        </a:rPr>
                        <a:t>th</a:t>
                      </a:r>
                      <a:r>
                        <a:rPr lang="en-US" sz="1200" b="1" i="0" u="none" strike="noStrike" cap="none">
                          <a:solidFill>
                            <a:srgbClr val="CC3300"/>
                          </a:solidFill>
                          <a:latin typeface="Times New Roman"/>
                          <a:ea typeface="Times New Roman"/>
                          <a:cs typeface="Times New Roman"/>
                          <a:sym typeface="Times New Roman"/>
                        </a:rPr>
                        <a:t> element</a:t>
                      </a:r>
                      <a:endParaRPr sz="1400" u="none" strike="noStrike" cap="none"/>
                    </a:p>
                  </a:txBody>
                  <a:tcPr marL="91450" marR="91450" marT="45725" marB="45725">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just" rtl="0">
                        <a:lnSpc>
                          <a:spcPct val="100000"/>
                        </a:lnSpc>
                        <a:spcBef>
                          <a:spcPts val="0"/>
                        </a:spcBef>
                        <a:spcAft>
                          <a:spcPts val="0"/>
                        </a:spcAft>
                        <a:buClr>
                          <a:srgbClr val="CC3300"/>
                        </a:buClr>
                        <a:buSzPts val="1200"/>
                        <a:buFont typeface="Times New Roman"/>
                        <a:buNone/>
                      </a:pPr>
                      <a:r>
                        <a:rPr lang="en-US" sz="1200" b="1" i="0" u="none" strike="noStrike" cap="none">
                          <a:solidFill>
                            <a:srgbClr val="CC3300"/>
                          </a:solidFill>
                          <a:latin typeface="Times New Roman"/>
                          <a:ea typeface="Times New Roman"/>
                          <a:cs typeface="Times New Roman"/>
                          <a:sym typeface="Times New Roman"/>
                        </a:rPr>
                        <a:t>8</a:t>
                      </a:r>
                      <a:r>
                        <a:rPr lang="en-US" sz="1200" b="1" i="0" u="none" strike="noStrike" cap="none" baseline="30000">
                          <a:solidFill>
                            <a:srgbClr val="CC3300"/>
                          </a:solidFill>
                          <a:latin typeface="Times New Roman"/>
                          <a:ea typeface="Times New Roman"/>
                          <a:cs typeface="Times New Roman"/>
                          <a:sym typeface="Times New Roman"/>
                        </a:rPr>
                        <a:t>th </a:t>
                      </a:r>
                      <a:r>
                        <a:rPr lang="en-US" sz="1200" b="1" i="0" u="none" strike="noStrike" cap="none">
                          <a:solidFill>
                            <a:srgbClr val="CC3300"/>
                          </a:solidFill>
                          <a:latin typeface="Times New Roman"/>
                          <a:ea typeface="Times New Roman"/>
                          <a:cs typeface="Times New Roman"/>
                          <a:sym typeface="Times New Roman"/>
                        </a:rPr>
                        <a:t>element</a:t>
                      </a:r>
                      <a:endParaRPr sz="1400" u="none" strike="noStrike" cap="none"/>
                    </a:p>
                  </a:txBody>
                  <a:tcPr marL="91450" marR="91450" marT="45725" marB="45725">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just" rtl="0">
                        <a:lnSpc>
                          <a:spcPct val="100000"/>
                        </a:lnSpc>
                        <a:spcBef>
                          <a:spcPts val="0"/>
                        </a:spcBef>
                        <a:spcAft>
                          <a:spcPts val="0"/>
                        </a:spcAft>
                        <a:buClr>
                          <a:srgbClr val="CC3300"/>
                        </a:buClr>
                        <a:buSzPts val="1200"/>
                        <a:buFont typeface="Times New Roman"/>
                        <a:buNone/>
                      </a:pPr>
                      <a:r>
                        <a:rPr lang="en-US" sz="1200" b="1" i="0" u="none" strike="noStrike" cap="none">
                          <a:solidFill>
                            <a:srgbClr val="CC3300"/>
                          </a:solidFill>
                          <a:latin typeface="Times New Roman"/>
                          <a:ea typeface="Times New Roman"/>
                          <a:cs typeface="Times New Roman"/>
                          <a:sym typeface="Times New Roman"/>
                        </a:rPr>
                        <a:t>9</a:t>
                      </a:r>
                      <a:r>
                        <a:rPr lang="en-US" sz="1200" b="1" i="0" u="none" strike="noStrike" cap="none" baseline="30000">
                          <a:solidFill>
                            <a:srgbClr val="CC3300"/>
                          </a:solidFill>
                          <a:latin typeface="Times New Roman"/>
                          <a:ea typeface="Times New Roman"/>
                          <a:cs typeface="Times New Roman"/>
                          <a:sym typeface="Times New Roman"/>
                        </a:rPr>
                        <a:t>th</a:t>
                      </a:r>
                      <a:r>
                        <a:rPr lang="en-US" sz="1200" b="1" i="0" u="none" strike="noStrike" cap="none">
                          <a:solidFill>
                            <a:srgbClr val="CC3300"/>
                          </a:solidFill>
                          <a:latin typeface="Times New Roman"/>
                          <a:ea typeface="Times New Roman"/>
                          <a:cs typeface="Times New Roman"/>
                          <a:sym typeface="Times New Roman"/>
                        </a:rPr>
                        <a:t> element</a:t>
                      </a:r>
                      <a:endParaRPr sz="1400" u="none" strike="noStrike" cap="none"/>
                    </a:p>
                  </a:txBody>
                  <a:tcPr marL="91450" marR="91450" marT="45725" marB="45725">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just" rtl="0">
                        <a:lnSpc>
                          <a:spcPct val="100000"/>
                        </a:lnSpc>
                        <a:spcBef>
                          <a:spcPts val="0"/>
                        </a:spcBef>
                        <a:spcAft>
                          <a:spcPts val="0"/>
                        </a:spcAft>
                        <a:buClr>
                          <a:srgbClr val="CC3300"/>
                        </a:buClr>
                        <a:buSzPts val="1200"/>
                        <a:buFont typeface="Times New Roman"/>
                        <a:buNone/>
                      </a:pPr>
                      <a:r>
                        <a:rPr lang="en-US" sz="1200" b="1" i="0" u="none" strike="noStrike" cap="none">
                          <a:solidFill>
                            <a:srgbClr val="CC3300"/>
                          </a:solidFill>
                          <a:latin typeface="Times New Roman"/>
                          <a:ea typeface="Times New Roman"/>
                          <a:cs typeface="Times New Roman"/>
                          <a:sym typeface="Times New Roman"/>
                        </a:rPr>
                        <a:t>10</a:t>
                      </a:r>
                      <a:r>
                        <a:rPr lang="en-US" sz="1200" b="1" i="0" u="none" strike="noStrike" cap="none" baseline="30000">
                          <a:solidFill>
                            <a:srgbClr val="CC3300"/>
                          </a:solidFill>
                          <a:latin typeface="Times New Roman"/>
                          <a:ea typeface="Times New Roman"/>
                          <a:cs typeface="Times New Roman"/>
                          <a:sym typeface="Times New Roman"/>
                        </a:rPr>
                        <a:t>th</a:t>
                      </a:r>
                      <a:r>
                        <a:rPr lang="en-US" sz="1200" b="1" i="0" u="none" strike="noStrike" cap="none">
                          <a:solidFill>
                            <a:srgbClr val="CC3300"/>
                          </a:solidFill>
                          <a:latin typeface="Times New Roman"/>
                          <a:ea typeface="Times New Roman"/>
                          <a:cs typeface="Times New Roman"/>
                          <a:sym typeface="Times New Roman"/>
                        </a:rPr>
                        <a:t> element</a:t>
                      </a:r>
                      <a:endParaRPr sz="1400" u="none" strike="noStrike" cap="none"/>
                    </a:p>
                  </a:txBody>
                  <a:tcPr marL="91450" marR="91450" marT="45725" marB="45725">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extLst>
                  <a:ext uri="{0D108BD9-81ED-4DB2-BD59-A6C34878D82A}">
                    <a16:rowId xmlns:a16="http://schemas.microsoft.com/office/drawing/2014/main" val="10000"/>
                  </a:ext>
                </a:extLst>
              </a:tr>
            </a:tbl>
          </a:graphicData>
        </a:graphic>
      </p:graphicFrame>
      <p:sp>
        <p:nvSpPr>
          <p:cNvPr id="57" name="Google Shape;57;p3"/>
          <p:cNvSpPr txBox="1"/>
          <p:nvPr/>
        </p:nvSpPr>
        <p:spPr>
          <a:xfrm>
            <a:off x="1066800" y="6172200"/>
            <a:ext cx="7467600" cy="244475"/>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000"/>
              <a:buFont typeface="Calibri"/>
              <a:buNone/>
            </a:pPr>
            <a:r>
              <a:rPr lang="en-US" sz="1000" b="0" i="0" u="none" strike="noStrike" cap="none">
                <a:solidFill>
                  <a:schemeClr val="dk1"/>
                </a:solidFill>
                <a:latin typeface="Calibri"/>
                <a:ea typeface="Calibri"/>
                <a:cs typeface="Calibri"/>
                <a:sym typeface="Calibri"/>
              </a:rPr>
              <a:t>marks[0]</a:t>
            </a:r>
            <a:r>
              <a:rPr lang="en-US" sz="1000" b="1" i="0" u="none" strike="noStrike" cap="none">
                <a:solidFill>
                  <a:schemeClr val="dk1"/>
                </a:solidFill>
                <a:latin typeface="Calibri"/>
                <a:ea typeface="Calibri"/>
                <a:cs typeface="Calibri"/>
                <a:sym typeface="Calibri"/>
              </a:rPr>
              <a:t>        marks[1]        marks[2]        marks[3]         marks[4]          marks[5]         marks[6]           marks[7]        marks[8]       marks[9]</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6"/>
        <p:cNvGrpSpPr/>
        <p:nvPr/>
      </p:nvGrpSpPr>
      <p:grpSpPr>
        <a:xfrm>
          <a:off x="0" y="0"/>
          <a:ext cx="0" cy="0"/>
          <a:chOff x="0" y="0"/>
          <a:chExt cx="0" cy="0"/>
        </a:xfrm>
      </p:grpSpPr>
      <p:sp>
        <p:nvSpPr>
          <p:cNvPr id="277" name="Google Shape;277;p29"/>
          <p:cNvSpPr/>
          <p:nvPr/>
        </p:nvSpPr>
        <p:spPr>
          <a:xfrm>
            <a:off x="0" y="0"/>
            <a:ext cx="9144000" cy="1066800"/>
          </a:xfrm>
          <a:prstGeom prst="roundRect">
            <a:avLst>
              <a:gd name="adj" fmla="val 0"/>
            </a:avLst>
          </a:prstGeom>
          <a:solidFill>
            <a:srgbClr val="17375E"/>
          </a:solidFill>
          <a:ln w="25400" cap="flat" cmpd="sng">
            <a:solidFill>
              <a:srgbClr val="4F62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400"/>
              <a:buFont typeface="Calibri"/>
              <a:buNone/>
            </a:pPr>
            <a:r>
              <a:rPr lang="en-US" sz="4400" b="0" i="0" u="none" strike="noStrike" cap="none">
                <a:solidFill>
                  <a:schemeClr val="lt1"/>
                </a:solidFill>
                <a:latin typeface="Calibri"/>
                <a:ea typeface="Calibri"/>
                <a:cs typeface="Calibri"/>
                <a:sym typeface="Calibri"/>
              </a:rPr>
              <a:t>Pointers and  Three-dimensional Arrays </a:t>
            </a:r>
            <a:endParaRPr sz="1400" b="0" i="0" u="none" strike="noStrike" cap="none">
              <a:solidFill>
                <a:srgbClr val="000000"/>
              </a:solidFill>
              <a:latin typeface="Arial"/>
              <a:ea typeface="Arial"/>
              <a:cs typeface="Arial"/>
              <a:sym typeface="Arial"/>
            </a:endParaRPr>
          </a:p>
        </p:txBody>
      </p:sp>
      <p:sp>
        <p:nvSpPr>
          <p:cNvPr id="278" name="Google Shape;278;p29"/>
          <p:cNvSpPr txBox="1"/>
          <p:nvPr/>
        </p:nvSpPr>
        <p:spPr>
          <a:xfrm>
            <a:off x="228600" y="1371600"/>
            <a:ext cx="8534400" cy="49530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6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A pointer to a three-dimensional array can be declared as:</a:t>
            </a:r>
            <a:endParaRPr sz="1400" b="0" i="0" u="none" strike="noStrike" cap="none">
              <a:solidFill>
                <a:srgbClr val="000000"/>
              </a:solidFill>
              <a:latin typeface="Arial"/>
              <a:ea typeface="Arial"/>
              <a:cs typeface="Arial"/>
              <a:sym typeface="Arial"/>
            </a:endParaRPr>
          </a:p>
          <a:p>
            <a:pPr marL="285750" marR="0" lvl="0" indent="-285750" algn="l" rtl="0">
              <a:lnSpc>
                <a:spcPct val="16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int arr[2][2][2]={1,2,3,4,5,6,7,8};</a:t>
            </a:r>
            <a:endParaRPr sz="1400" b="0" i="0" u="none" strike="noStrike" cap="none">
              <a:solidFill>
                <a:srgbClr val="000000"/>
              </a:solidFill>
              <a:latin typeface="Arial"/>
              <a:ea typeface="Arial"/>
              <a:cs typeface="Arial"/>
              <a:sym typeface="Arial"/>
            </a:endParaRPr>
          </a:p>
          <a:p>
            <a:pPr marL="285750" marR="0" lvl="0" indent="-285750" algn="l" rtl="0">
              <a:lnSpc>
                <a:spcPct val="16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int (*parr)[2][2];</a:t>
            </a:r>
            <a:endParaRPr sz="1400" b="0" i="0" u="none" strike="noStrike" cap="none">
              <a:solidFill>
                <a:srgbClr val="000000"/>
              </a:solidFill>
              <a:latin typeface="Arial"/>
              <a:ea typeface="Arial"/>
              <a:cs typeface="Arial"/>
              <a:sym typeface="Arial"/>
            </a:endParaRPr>
          </a:p>
          <a:p>
            <a:pPr marL="285750" marR="0" lvl="0" indent="-285750" algn="l" rtl="0">
              <a:lnSpc>
                <a:spcPct val="16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parr=arr;</a:t>
            </a:r>
            <a:endParaRPr sz="1400" b="0" i="0" u="none" strike="noStrike" cap="none">
              <a:solidFill>
                <a:srgbClr val="000000"/>
              </a:solidFill>
              <a:latin typeface="Arial"/>
              <a:ea typeface="Arial"/>
              <a:cs typeface="Arial"/>
              <a:sym typeface="Arial"/>
            </a:endParaRPr>
          </a:p>
          <a:p>
            <a:pPr marL="285750" marR="0" lvl="0" indent="-285750" algn="l" rtl="0">
              <a:lnSpc>
                <a:spcPct val="160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We can access an element of a three-dimensional array by writing:</a:t>
            </a:r>
            <a:endParaRPr sz="1400" b="0" i="0" u="none" strike="noStrike" cap="none">
              <a:solidFill>
                <a:srgbClr val="000000"/>
              </a:solidFill>
              <a:latin typeface="Arial"/>
              <a:ea typeface="Arial"/>
              <a:cs typeface="Arial"/>
              <a:sym typeface="Arial"/>
            </a:endParaRPr>
          </a:p>
          <a:p>
            <a:pPr marL="285750" marR="0" lvl="0" indent="-285750" algn="l" rtl="0">
              <a:lnSpc>
                <a:spcPct val="160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arr[i][j][k]= *(*(*(arr+i)+j)+k)</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2"/>
        <p:cNvGrpSpPr/>
        <p:nvPr/>
      </p:nvGrpSpPr>
      <p:grpSpPr>
        <a:xfrm>
          <a:off x="0" y="0"/>
          <a:ext cx="0" cy="0"/>
          <a:chOff x="0" y="0"/>
          <a:chExt cx="0" cy="0"/>
        </a:xfrm>
      </p:grpSpPr>
      <p:sp>
        <p:nvSpPr>
          <p:cNvPr id="283" name="Google Shape;283;p30"/>
          <p:cNvSpPr/>
          <p:nvPr/>
        </p:nvSpPr>
        <p:spPr>
          <a:xfrm>
            <a:off x="0" y="0"/>
            <a:ext cx="9144000" cy="1066800"/>
          </a:xfrm>
          <a:prstGeom prst="roundRect">
            <a:avLst>
              <a:gd name="adj" fmla="val 0"/>
            </a:avLst>
          </a:prstGeom>
          <a:solidFill>
            <a:srgbClr val="17375E"/>
          </a:solidFill>
          <a:ln w="25400" cap="flat" cmpd="sng">
            <a:solidFill>
              <a:srgbClr val="4F62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800"/>
              <a:buFont typeface="Calibri"/>
              <a:buNone/>
            </a:pPr>
            <a:r>
              <a:rPr lang="en-US" sz="4800" b="0" i="0" u="none" strike="noStrike" cap="none">
                <a:solidFill>
                  <a:schemeClr val="lt1"/>
                </a:solidFill>
                <a:latin typeface="Calibri"/>
                <a:ea typeface="Calibri"/>
                <a:cs typeface="Calibri"/>
                <a:sym typeface="Calibri"/>
              </a:rPr>
              <a:t>Applications of Arrays </a:t>
            </a:r>
            <a:endParaRPr sz="1400" b="0" i="0" u="none" strike="noStrike" cap="none">
              <a:solidFill>
                <a:srgbClr val="000000"/>
              </a:solidFill>
              <a:latin typeface="Arial"/>
              <a:ea typeface="Arial"/>
              <a:cs typeface="Arial"/>
              <a:sym typeface="Arial"/>
            </a:endParaRPr>
          </a:p>
        </p:txBody>
      </p:sp>
      <p:sp>
        <p:nvSpPr>
          <p:cNvPr id="284" name="Google Shape;284;p30"/>
          <p:cNvSpPr txBox="1"/>
          <p:nvPr/>
        </p:nvSpPr>
        <p:spPr>
          <a:xfrm>
            <a:off x="228600" y="1371600"/>
            <a:ext cx="8534400" cy="4953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0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Arrays are widely used to implement mathematical vectors, matrices and other kinds of rectangular tables. </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Many databases include one-dimensional arrays whose elements are records.</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Arrays are also used to implement other data structures like heaps, hash tables, deques, queues, stacks and string. We will read about these data structures in the subsequent chapters.</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Arrays can be used for dynamic memory allocation</a:t>
            </a:r>
            <a:r>
              <a:rPr lang="en-US" sz="2400" b="1" i="0" u="none" strike="noStrike" cap="none">
                <a:solidFill>
                  <a:schemeClr val="dk1"/>
                </a:solidFill>
                <a:latin typeface="Calibri"/>
                <a:ea typeface="Calibri"/>
                <a:cs typeface="Calibri"/>
                <a:sym typeface="Calibri"/>
              </a:rPr>
              <a:t>.</a:t>
            </a:r>
            <a:r>
              <a:rPr lang="en-US" sz="24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971550"/>
            <a:ext cx="6172200" cy="571500"/>
          </a:xfrm>
        </p:spPr>
        <p:txBody>
          <a:bodyPr>
            <a:normAutofit fontScale="90000"/>
          </a:bodyPr>
          <a:lstStyle/>
          <a:p>
            <a:r>
              <a:rPr lang="en-US"/>
              <a:t>Multi-dimensional SPARSE Matrix</a:t>
            </a:r>
          </a:p>
        </p:txBody>
      </p:sp>
      <p:sp>
        <p:nvSpPr>
          <p:cNvPr id="3" name="Content Placeholder 2"/>
          <p:cNvSpPr>
            <a:spLocks noGrp="1"/>
          </p:cNvSpPr>
          <p:nvPr>
            <p:ph idx="1"/>
          </p:nvPr>
        </p:nvSpPr>
        <p:spPr>
          <a:xfrm>
            <a:off x="1485900" y="1485901"/>
            <a:ext cx="6172200" cy="3965972"/>
          </a:xfrm>
        </p:spPr>
        <p:txBody>
          <a:bodyPr>
            <a:normAutofit fontScale="70000" lnSpcReduction="20000"/>
          </a:bodyPr>
          <a:lstStyle/>
          <a:p>
            <a:pPr algn="just"/>
            <a:endParaRPr lang="en-US"/>
          </a:p>
          <a:p>
            <a:pPr algn="just"/>
            <a:r>
              <a:rPr lang="en-US"/>
              <a:t>A matrix is a two-dimensional data object made of m rows and n columns, therefore having </a:t>
            </a:r>
            <a:r>
              <a:rPr lang="en-US" i="1"/>
              <a:t>m</a:t>
            </a:r>
            <a:r>
              <a:rPr lang="en-US"/>
              <a:t> X </a:t>
            </a:r>
            <a:r>
              <a:rPr lang="en-US" i="1"/>
              <a:t>n</a:t>
            </a:r>
            <a:r>
              <a:rPr lang="en-US"/>
              <a:t> values. When </a:t>
            </a:r>
            <a:r>
              <a:rPr lang="en-US" i="1"/>
              <a:t>m</a:t>
            </a:r>
            <a:r>
              <a:rPr lang="en-US"/>
              <a:t>=</a:t>
            </a:r>
            <a:r>
              <a:rPr lang="en-US" i="1"/>
              <a:t>n</a:t>
            </a:r>
            <a:r>
              <a:rPr lang="en-US"/>
              <a:t>, we call it a </a:t>
            </a:r>
            <a:r>
              <a:rPr lang="en-US">
                <a:solidFill>
                  <a:srgbClr val="FF0000"/>
                </a:solidFill>
              </a:rPr>
              <a:t>square matrix.</a:t>
            </a:r>
          </a:p>
          <a:p>
            <a:pPr algn="just"/>
            <a:r>
              <a:rPr lang="en-US"/>
              <a:t>There may be a situation in which a matrix contains </a:t>
            </a:r>
            <a:r>
              <a:rPr lang="en-US">
                <a:solidFill>
                  <a:srgbClr val="FF0000"/>
                </a:solidFill>
              </a:rPr>
              <a:t>more number of ZERO </a:t>
            </a:r>
            <a:r>
              <a:rPr lang="en-US"/>
              <a:t>values than NON-ZERO values. Such matrix is known as </a:t>
            </a:r>
            <a:r>
              <a:rPr lang="en-US">
                <a:solidFill>
                  <a:srgbClr val="FF0000"/>
                </a:solidFill>
              </a:rPr>
              <a:t>sparse matrix.</a:t>
            </a:r>
          </a:p>
          <a:p>
            <a:pPr algn="just"/>
            <a:r>
              <a:rPr lang="en-US"/>
              <a:t>When a sparse matrix is represented with 2-dimensional array, we waste lot of space to represent that matrix.</a:t>
            </a:r>
          </a:p>
          <a:p>
            <a:pPr algn="just"/>
            <a:r>
              <a:rPr lang="en-US"/>
              <a:t>For example, consider a matrix of size 100 X 100 containing only 10 non-zero elements.</a:t>
            </a:r>
            <a:endParaRPr lang="en-US">
              <a:solidFill>
                <a:srgbClr val="FF0000"/>
              </a:solidFill>
            </a:endParaRPr>
          </a:p>
          <a:p>
            <a:pPr algn="just"/>
            <a:endParaRPr lang="en-US"/>
          </a:p>
        </p:txBody>
      </p:sp>
      <p:pic>
        <p:nvPicPr>
          <p:cNvPr id="4" name="Picture 2" descr="Picture 2"/>
          <p:cNvPicPr>
            <a:picLocks noChangeAspect="1"/>
          </p:cNvPicPr>
          <p:nvPr/>
        </p:nvPicPr>
        <p:blipFill>
          <a:blip r:embed="rId2"/>
          <a:stretch>
            <a:fillRect/>
          </a:stretch>
        </p:blipFill>
        <p:spPr>
          <a:xfrm>
            <a:off x="7696954" y="971550"/>
            <a:ext cx="1203959" cy="1200150"/>
          </a:xfrm>
          <a:prstGeom prst="rect">
            <a:avLst/>
          </a:prstGeom>
          <a:ln w="12700">
            <a:miter lim="400000"/>
          </a:ln>
        </p:spPr>
      </p:pic>
      <p:sp>
        <p:nvSpPr>
          <p:cNvPr id="5" name="TextBox 4">
            <a:extLst>
              <a:ext uri="{FF2B5EF4-FFF2-40B4-BE49-F238E27FC236}">
                <a16:creationId xmlns:a16="http://schemas.microsoft.com/office/drawing/2014/main" id="{2F0B2240-F956-4EC7-B55E-0CEE462B58CB}"/>
              </a:ext>
            </a:extLst>
          </p:cNvPr>
          <p:cNvSpPr txBox="1"/>
          <p:nvPr/>
        </p:nvSpPr>
        <p:spPr>
          <a:xfrm>
            <a:off x="3200400" y="320040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6" name="TextBox 5">
            <a:extLst>
              <a:ext uri="{FF2B5EF4-FFF2-40B4-BE49-F238E27FC236}">
                <a16:creationId xmlns:a16="http://schemas.microsoft.com/office/drawing/2014/main" id="{9298F040-F66E-429A-B051-6F29912E14B0}"/>
              </a:ext>
            </a:extLst>
          </p:cNvPr>
          <p:cNvSpPr txBox="1"/>
          <p:nvPr/>
        </p:nvSpPr>
        <p:spPr>
          <a:xfrm>
            <a:off x="3343274" y="3343274"/>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1063228"/>
            <a:ext cx="6172200" cy="422672"/>
          </a:xfrm>
        </p:spPr>
        <p:txBody>
          <a:bodyPr>
            <a:normAutofit fontScale="90000"/>
          </a:bodyPr>
          <a:lstStyle/>
          <a:p>
            <a:pPr algn="r"/>
            <a:r>
              <a:rPr lang="en-US" err="1"/>
              <a:t>Contd</a:t>
            </a:r>
            <a:r>
              <a:rPr lang="en-US"/>
              <a:t>…</a:t>
            </a:r>
          </a:p>
        </p:txBody>
      </p:sp>
      <p:sp>
        <p:nvSpPr>
          <p:cNvPr id="3" name="Content Placeholder 2"/>
          <p:cNvSpPr>
            <a:spLocks noGrp="1"/>
          </p:cNvSpPr>
          <p:nvPr>
            <p:ph idx="1"/>
          </p:nvPr>
        </p:nvSpPr>
        <p:spPr>
          <a:xfrm>
            <a:off x="1485900" y="1428751"/>
            <a:ext cx="6172200" cy="4023122"/>
          </a:xfrm>
        </p:spPr>
        <p:txBody>
          <a:bodyPr>
            <a:normAutofit fontScale="55000" lnSpcReduction="20000"/>
          </a:bodyPr>
          <a:lstStyle/>
          <a:p>
            <a:r>
              <a:rPr lang="en-US"/>
              <a:t>In this matrix, only 10 spaces are filled with non-zero values and remaining spaces of matrix are filled with zero.</a:t>
            </a:r>
          </a:p>
          <a:p>
            <a:r>
              <a:rPr lang="en-US"/>
              <a:t>totally we allocate 100 X 100 X 2 = 20000 bytes of space to store this integer matrix.</a:t>
            </a:r>
          </a:p>
          <a:p>
            <a:r>
              <a:rPr lang="en-US"/>
              <a:t>to access these 10 non-zero elements we have to make scanning for 10000 times.</a:t>
            </a:r>
          </a:p>
          <a:p>
            <a:r>
              <a:rPr lang="en-US"/>
              <a:t>If most of the elements in a matrix have the value 0, then the matrix is called spare matrix.</a:t>
            </a:r>
            <a:br>
              <a:rPr lang="en-US"/>
            </a:br>
            <a:br>
              <a:rPr lang="en-US"/>
            </a:br>
            <a:r>
              <a:rPr lang="en-US" b="1"/>
              <a:t>Example For 3 X 3 Sparse Matrix:</a:t>
            </a:r>
          </a:p>
          <a:p>
            <a:br>
              <a:rPr lang="en-US"/>
            </a:br>
            <a:r>
              <a:rPr lang="en-US"/>
              <a:t>|  1   0   0 |</a:t>
            </a:r>
            <a:br>
              <a:rPr lang="en-US"/>
            </a:br>
            <a:r>
              <a:rPr lang="en-US"/>
              <a:t>|  0   0   0 |</a:t>
            </a:r>
            <a:br>
              <a:rPr lang="en-US"/>
            </a:br>
            <a:r>
              <a:rPr lang="en-US"/>
              <a:t>|  0   4   0 |</a:t>
            </a:r>
          </a:p>
          <a:p>
            <a:pPr>
              <a:buNone/>
            </a:pPr>
            <a:endParaRPr lang="en-US"/>
          </a:p>
        </p:txBody>
      </p:sp>
      <p:pic>
        <p:nvPicPr>
          <p:cNvPr id="4" name="Picture 2" descr="Picture 2"/>
          <p:cNvPicPr>
            <a:picLocks noChangeAspect="1"/>
          </p:cNvPicPr>
          <p:nvPr/>
        </p:nvPicPr>
        <p:blipFill>
          <a:blip r:embed="rId2"/>
          <a:stretch>
            <a:fillRect/>
          </a:stretch>
        </p:blipFill>
        <p:spPr>
          <a:xfrm>
            <a:off x="7696954" y="971550"/>
            <a:ext cx="1203959" cy="1200150"/>
          </a:xfrm>
          <a:prstGeom prst="rect">
            <a:avLst/>
          </a:prstGeom>
          <a:ln w="12700">
            <a:miter lim="400000"/>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1F210-595E-4A34-AB47-200ED789E0C9}"/>
              </a:ext>
            </a:extLst>
          </p:cNvPr>
          <p:cNvSpPr>
            <a:spLocks noGrp="1"/>
          </p:cNvSpPr>
          <p:nvPr>
            <p:ph type="ctrTitle"/>
          </p:nvPr>
        </p:nvSpPr>
        <p:spPr>
          <a:xfrm>
            <a:off x="685800" y="975361"/>
            <a:ext cx="7772400" cy="1046479"/>
          </a:xfrm>
        </p:spPr>
        <p:txBody>
          <a:bodyPr/>
          <a:lstStyle/>
          <a:p>
            <a:r>
              <a:rPr lang="en-US"/>
              <a:t>Multidimensional Arrays- Sparse Matrix</a:t>
            </a:r>
          </a:p>
        </p:txBody>
      </p:sp>
      <p:sp>
        <p:nvSpPr>
          <p:cNvPr id="3" name="Subtitle 2">
            <a:extLst>
              <a:ext uri="{FF2B5EF4-FFF2-40B4-BE49-F238E27FC236}">
                <a16:creationId xmlns:a16="http://schemas.microsoft.com/office/drawing/2014/main" id="{A02C9871-C521-485B-BB2C-EB579C1306C8}"/>
              </a:ext>
            </a:extLst>
          </p:cNvPr>
          <p:cNvSpPr>
            <a:spLocks noGrp="1"/>
          </p:cNvSpPr>
          <p:nvPr>
            <p:ph type="subTitle" idx="1"/>
          </p:nvPr>
        </p:nvSpPr>
        <p:spPr>
          <a:xfrm>
            <a:off x="609600" y="2336800"/>
            <a:ext cx="7995920" cy="3302000"/>
          </a:xfrm>
        </p:spPr>
        <p:txBody>
          <a:bodyPr/>
          <a:lstStyle/>
          <a:p>
            <a:pPr algn="just"/>
            <a:r>
              <a:rPr lang="en-US" b="0" i="0">
                <a:solidFill>
                  <a:srgbClr val="3A3A3A"/>
                </a:solidFill>
                <a:effectLst/>
                <a:latin typeface="Open Sans" panose="020B0606030504020204" pitchFamily="34" charset="0"/>
              </a:rPr>
              <a:t>Sparse matrix has more zero elements than nonzero elements.  If the number of zeros in a matrix exceeds (n*m)/2, where n, m is the dimension of the matrix, matrix is sparse matrix</a:t>
            </a:r>
            <a:endParaRPr lang="en-US"/>
          </a:p>
        </p:txBody>
      </p:sp>
    </p:spTree>
    <p:extLst>
      <p:ext uri="{BB962C8B-B14F-4D97-AF65-F5344CB8AC3E}">
        <p14:creationId xmlns:p14="http://schemas.microsoft.com/office/powerpoint/2010/main" val="6304127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AEA1B-4413-44D8-8419-7C79DD8113C9}"/>
              </a:ext>
            </a:extLst>
          </p:cNvPr>
          <p:cNvSpPr>
            <a:spLocks noGrp="1"/>
          </p:cNvSpPr>
          <p:nvPr>
            <p:ph type="body" idx="1"/>
          </p:nvPr>
        </p:nvSpPr>
        <p:spPr>
          <a:xfrm>
            <a:off x="457200" y="406400"/>
            <a:ext cx="8229600" cy="5719762"/>
          </a:xfrm>
        </p:spPr>
        <p:txBody>
          <a:bodyPr/>
          <a:lstStyle/>
          <a:p>
            <a:r>
              <a:rPr lang="en-US"/>
              <a:t>Why to use sparse matrix instead of simple matrix?</a:t>
            </a:r>
          </a:p>
          <a:p>
            <a:r>
              <a:rPr lang="en-US"/>
              <a:t>Storage</a:t>
            </a:r>
          </a:p>
          <a:p>
            <a:r>
              <a:rPr lang="en-US"/>
              <a:t>Computing Time</a:t>
            </a:r>
          </a:p>
          <a:p>
            <a:endParaRPr lang="en-US"/>
          </a:p>
          <a:p>
            <a:r>
              <a:rPr lang="en-US"/>
              <a:t>Use Sparse matrix representation as </a:t>
            </a:r>
          </a:p>
          <a:p>
            <a:pPr lvl="1"/>
            <a:r>
              <a:rPr lang="en-US"/>
              <a:t>Array </a:t>
            </a:r>
          </a:p>
          <a:p>
            <a:pPr lvl="1"/>
            <a:r>
              <a:rPr lang="en-US"/>
              <a:t>Linked List</a:t>
            </a:r>
          </a:p>
          <a:p>
            <a:pPr lvl="1"/>
            <a:endParaRPr lang="en-US"/>
          </a:p>
          <a:p>
            <a:pPr lvl="1"/>
            <a:r>
              <a:rPr lang="en-US"/>
              <a:t>Array </a:t>
            </a:r>
          </a:p>
          <a:p>
            <a:pPr lvl="1"/>
            <a:r>
              <a:rPr lang="en-US"/>
              <a:t>2D array(</a:t>
            </a:r>
            <a:r>
              <a:rPr lang="en-US" err="1"/>
              <a:t>row,column,Value</a:t>
            </a:r>
            <a:r>
              <a:rPr lang="en-US"/>
              <a:t>)</a:t>
            </a:r>
          </a:p>
          <a:p>
            <a:pPr lvl="1"/>
            <a:endParaRPr lang="en-US"/>
          </a:p>
          <a:p>
            <a:pPr lvl="1"/>
            <a:endParaRPr lang="en-US"/>
          </a:p>
        </p:txBody>
      </p:sp>
    </p:spTree>
    <p:extLst>
      <p:ext uri="{BB962C8B-B14F-4D97-AF65-F5344CB8AC3E}">
        <p14:creationId xmlns:p14="http://schemas.microsoft.com/office/powerpoint/2010/main" val="28336610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Sparse Matrix Representations</a:t>
            </a:r>
            <a:br>
              <a:rPr lang="en-US" b="1"/>
            </a:br>
            <a:endParaRPr lang="en-US"/>
          </a:p>
        </p:txBody>
      </p:sp>
      <p:sp>
        <p:nvSpPr>
          <p:cNvPr id="3" name="Content Placeholder 2"/>
          <p:cNvSpPr>
            <a:spLocks noGrp="1"/>
          </p:cNvSpPr>
          <p:nvPr>
            <p:ph idx="1"/>
          </p:nvPr>
        </p:nvSpPr>
        <p:spPr/>
        <p:txBody>
          <a:bodyPr/>
          <a:lstStyle/>
          <a:p>
            <a:r>
              <a:rPr lang="en-US"/>
              <a:t>A sparse matrix can be represented by using TWO representations, those are as follows...</a:t>
            </a:r>
          </a:p>
          <a:p>
            <a:r>
              <a:rPr lang="en-US"/>
              <a:t>Triplet Representation</a:t>
            </a:r>
          </a:p>
          <a:p>
            <a:r>
              <a:rPr lang="en-US"/>
              <a:t>Linked Representation</a:t>
            </a:r>
          </a:p>
          <a:p>
            <a:endParaRPr lang="en-US"/>
          </a:p>
        </p:txBody>
      </p:sp>
      <p:pic>
        <p:nvPicPr>
          <p:cNvPr id="4" name="Picture 2" descr="Picture 2"/>
          <p:cNvPicPr>
            <a:picLocks noChangeAspect="1"/>
          </p:cNvPicPr>
          <p:nvPr/>
        </p:nvPicPr>
        <p:blipFill>
          <a:blip r:embed="rId2"/>
          <a:stretch>
            <a:fillRect/>
          </a:stretch>
        </p:blipFill>
        <p:spPr>
          <a:xfrm>
            <a:off x="7696954" y="971550"/>
            <a:ext cx="1203959" cy="1200150"/>
          </a:xfrm>
          <a:prstGeom prst="rect">
            <a:avLst/>
          </a:prstGeom>
          <a:ln w="12700">
            <a:miter lim="400000"/>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5A6A-74F0-45C5-AF7F-9D26D6B7AB03}"/>
              </a:ext>
            </a:extLst>
          </p:cNvPr>
          <p:cNvSpPr>
            <a:spLocks noGrp="1"/>
          </p:cNvSpPr>
          <p:nvPr>
            <p:ph type="title"/>
          </p:nvPr>
        </p:nvSpPr>
        <p:spPr/>
        <p:txBody>
          <a:bodyPr>
            <a:noAutofit/>
          </a:bodyPr>
          <a:lstStyle/>
          <a:p>
            <a:r>
              <a:rPr lang="en-IN" sz="2700" b="1"/>
              <a:t>TRIPLET REPRESENTATION (ARRAY REPRESENTATION)</a:t>
            </a:r>
            <a:br>
              <a:rPr lang="en-IN" sz="2700"/>
            </a:br>
            <a:endParaRPr lang="en-IN" sz="2700"/>
          </a:p>
        </p:txBody>
      </p:sp>
      <p:sp>
        <p:nvSpPr>
          <p:cNvPr id="3" name="Content Placeholder 2">
            <a:extLst>
              <a:ext uri="{FF2B5EF4-FFF2-40B4-BE49-F238E27FC236}">
                <a16:creationId xmlns:a16="http://schemas.microsoft.com/office/drawing/2014/main" id="{092C48C9-D8E4-45F7-80A0-D6BC6C5AAC02}"/>
              </a:ext>
            </a:extLst>
          </p:cNvPr>
          <p:cNvSpPr>
            <a:spLocks noGrp="1"/>
          </p:cNvSpPr>
          <p:nvPr>
            <p:ph idx="1"/>
          </p:nvPr>
        </p:nvSpPr>
        <p:spPr/>
        <p:txBody>
          <a:bodyPr/>
          <a:lstStyle/>
          <a:p>
            <a:r>
              <a:rPr lang="en-IN"/>
              <a:t>In this representation, only non-zero values are considered along with their row and column index values. </a:t>
            </a:r>
          </a:p>
          <a:p>
            <a:r>
              <a:rPr lang="en-IN"/>
              <a:t>The array index [0,0] stores the total number of rows, [0,1] index stores the total number of columns and [0,1] index has the total number of non-zero values in the sparse matrix.</a:t>
            </a:r>
          </a:p>
          <a:p>
            <a:r>
              <a:rPr lang="en-IN"/>
              <a:t>For example, consider a matrix of size 5 X 6 containing 6 number of non-zero values.</a:t>
            </a:r>
          </a:p>
        </p:txBody>
      </p:sp>
      <p:pic>
        <p:nvPicPr>
          <p:cNvPr id="4" name="Picture 2" descr="Picture 2"/>
          <p:cNvPicPr>
            <a:picLocks noChangeAspect="1"/>
          </p:cNvPicPr>
          <p:nvPr/>
        </p:nvPicPr>
        <p:blipFill>
          <a:blip r:embed="rId2"/>
          <a:stretch>
            <a:fillRect/>
          </a:stretch>
        </p:blipFill>
        <p:spPr>
          <a:xfrm>
            <a:off x="7940041" y="857250"/>
            <a:ext cx="1203959" cy="1200150"/>
          </a:xfrm>
          <a:prstGeom prst="rect">
            <a:avLst/>
          </a:prstGeom>
          <a:ln w="12700">
            <a:miter lim="400000"/>
          </a:ln>
        </p:spPr>
      </p:pic>
    </p:spTree>
    <p:extLst>
      <p:ext uri="{BB962C8B-B14F-4D97-AF65-F5344CB8AC3E}">
        <p14:creationId xmlns:p14="http://schemas.microsoft.com/office/powerpoint/2010/main" val="18095660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4A261-EFCE-415B-9B7D-ECB38021655A}"/>
              </a:ext>
            </a:extLst>
          </p:cNvPr>
          <p:cNvSpPr>
            <a:spLocks noGrp="1"/>
          </p:cNvSpPr>
          <p:nvPr>
            <p:ph type="title"/>
          </p:nvPr>
        </p:nvSpPr>
        <p:spPr/>
        <p:txBody>
          <a:bodyPr/>
          <a:lstStyle/>
          <a:p>
            <a:r>
              <a:rPr lang="en-IN" b="1"/>
              <a:t>TRIPLET REPRESENTATION</a:t>
            </a:r>
            <a:endParaRPr lang="en-IN"/>
          </a:p>
        </p:txBody>
      </p:sp>
      <p:pic>
        <p:nvPicPr>
          <p:cNvPr id="5" name="Content Placeholder 4">
            <a:extLst>
              <a:ext uri="{FF2B5EF4-FFF2-40B4-BE49-F238E27FC236}">
                <a16:creationId xmlns:a16="http://schemas.microsoft.com/office/drawing/2014/main" id="{95493C0D-2D7F-4DC6-9244-D95590ED070F}"/>
              </a:ext>
            </a:extLst>
          </p:cNvPr>
          <p:cNvPicPr>
            <a:picLocks noGrp="1" noChangeAspect="1"/>
          </p:cNvPicPr>
          <p:nvPr>
            <p:ph idx="1"/>
          </p:nvPr>
        </p:nvPicPr>
        <p:blipFill>
          <a:blip r:embed="rId2"/>
          <a:stretch>
            <a:fillRect/>
          </a:stretch>
        </p:blipFill>
        <p:spPr>
          <a:xfrm>
            <a:off x="1178719" y="2272308"/>
            <a:ext cx="6786563" cy="3171825"/>
          </a:xfrm>
          <a:prstGeom prst="rect">
            <a:avLst/>
          </a:prstGeom>
        </p:spPr>
      </p:pic>
      <p:pic>
        <p:nvPicPr>
          <p:cNvPr id="4" name="Picture 2" descr="Picture 2"/>
          <p:cNvPicPr>
            <a:picLocks noChangeAspect="1"/>
          </p:cNvPicPr>
          <p:nvPr/>
        </p:nvPicPr>
        <p:blipFill>
          <a:blip r:embed="rId3"/>
          <a:stretch>
            <a:fillRect/>
          </a:stretch>
        </p:blipFill>
        <p:spPr>
          <a:xfrm>
            <a:off x="7696954" y="971550"/>
            <a:ext cx="1203959" cy="1200150"/>
          </a:xfrm>
          <a:prstGeom prst="rect">
            <a:avLst/>
          </a:prstGeom>
          <a:ln w="12700">
            <a:miter lim="400000"/>
          </a:ln>
        </p:spPr>
      </p:pic>
    </p:spTree>
    <p:extLst>
      <p:ext uri="{BB962C8B-B14F-4D97-AF65-F5344CB8AC3E}">
        <p14:creationId xmlns:p14="http://schemas.microsoft.com/office/powerpoint/2010/main" val="18877616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1063228"/>
            <a:ext cx="6172200" cy="365522"/>
          </a:xfrm>
        </p:spPr>
        <p:txBody>
          <a:bodyPr>
            <a:normAutofit fontScale="90000"/>
          </a:bodyPr>
          <a:lstStyle/>
          <a:p>
            <a:r>
              <a:rPr lang="en-US"/>
              <a:t>Array Implementation</a:t>
            </a:r>
          </a:p>
        </p:txBody>
      </p:sp>
      <p:sp>
        <p:nvSpPr>
          <p:cNvPr id="1026" name="Rectangle 2"/>
          <p:cNvSpPr>
            <a:spLocks noChangeArrowheads="1"/>
          </p:cNvSpPr>
          <p:nvPr/>
        </p:nvSpPr>
        <p:spPr bwMode="auto">
          <a:xfrm>
            <a:off x="1143000" y="1600201"/>
            <a:ext cx="4526280" cy="4385816"/>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fontAlgn="base">
              <a:spcBef>
                <a:spcPct val="0"/>
              </a:spcBef>
              <a:spcAft>
                <a:spcPct val="0"/>
              </a:spcAft>
            </a:pPr>
            <a:r>
              <a:rPr lang="en-US" sz="1500" b="1">
                <a:solidFill>
                  <a:srgbClr val="006699"/>
                </a:solidFill>
                <a:latin typeface="Consolas" pitchFamily="49" charset="0"/>
                <a:cs typeface="Consolas" pitchFamily="49" charset="0"/>
              </a:rPr>
              <a:t>for</a:t>
            </a:r>
            <a:r>
              <a:rPr lang="en-US" sz="1500">
                <a:latin typeface="Consolas" pitchFamily="49" charset="0"/>
                <a:cs typeface="Consolas" pitchFamily="49" charset="0"/>
              </a:rPr>
              <a:t>(</a:t>
            </a:r>
            <a:r>
              <a:rPr lang="en-US" sz="1500" err="1">
                <a:latin typeface="Consolas" pitchFamily="49" charset="0"/>
                <a:cs typeface="Consolas" pitchFamily="49" charset="0"/>
              </a:rPr>
              <a:t>i</a:t>
            </a:r>
            <a:r>
              <a:rPr lang="en-US" sz="1500">
                <a:latin typeface="Consolas" pitchFamily="49" charset="0"/>
                <a:cs typeface="Consolas" pitchFamily="49" charset="0"/>
              </a:rPr>
              <a:t>=0;i&lt;</a:t>
            </a:r>
            <a:r>
              <a:rPr lang="en-US" sz="1500" err="1">
                <a:latin typeface="Consolas" pitchFamily="49" charset="0"/>
                <a:cs typeface="Consolas" pitchFamily="49" charset="0"/>
              </a:rPr>
              <a:t>m;i</a:t>
            </a:r>
            <a:r>
              <a:rPr lang="en-US" sz="1500">
                <a:latin typeface="Consolas" pitchFamily="49" charset="0"/>
                <a:cs typeface="Consolas" pitchFamily="49" charset="0"/>
              </a:rPr>
              <a:t>++)</a:t>
            </a:r>
            <a:endParaRPr lang="en-US" sz="1500">
              <a:latin typeface="Arial" pitchFamily="34" charset="0"/>
              <a:cs typeface="Arial" pitchFamily="34" charset="0"/>
            </a:endParaRPr>
          </a:p>
          <a:p>
            <a:pPr eaLnBrk="0" fontAlgn="base" hangingPunct="0">
              <a:spcBef>
                <a:spcPct val="0"/>
              </a:spcBef>
              <a:spcAft>
                <a:spcPct val="0"/>
              </a:spcAft>
            </a:pPr>
            <a:r>
              <a:rPr lang="en-US" sz="1500">
                <a:solidFill>
                  <a:srgbClr val="222222"/>
                </a:solidFill>
                <a:latin typeface="Consolas" pitchFamily="49" charset="0"/>
                <a:cs typeface="Consolas" pitchFamily="49" charset="0"/>
              </a:rPr>
              <a:t> </a:t>
            </a:r>
            <a:r>
              <a:rPr lang="en-US" sz="1500">
                <a:latin typeface="Consolas" pitchFamily="49" charset="0"/>
                <a:cs typeface="Consolas" pitchFamily="49" charset="0"/>
              </a:rPr>
              <a:t>{</a:t>
            </a:r>
            <a:endParaRPr lang="en-US" sz="1500">
              <a:latin typeface="Arial" pitchFamily="34" charset="0"/>
              <a:cs typeface="Arial" pitchFamily="34" charset="0"/>
            </a:endParaRPr>
          </a:p>
          <a:p>
            <a:pPr eaLnBrk="0" fontAlgn="base" hangingPunct="0">
              <a:spcBef>
                <a:spcPct val="0"/>
              </a:spcBef>
              <a:spcAft>
                <a:spcPct val="0"/>
              </a:spcAft>
            </a:pPr>
            <a:r>
              <a:rPr lang="en-US" sz="1500">
                <a:solidFill>
                  <a:srgbClr val="222222"/>
                </a:solidFill>
                <a:latin typeface="Consolas" pitchFamily="49" charset="0"/>
                <a:cs typeface="Consolas" pitchFamily="49" charset="0"/>
              </a:rPr>
              <a:t>  </a:t>
            </a:r>
            <a:r>
              <a:rPr lang="en-US" sz="1500" b="1">
                <a:solidFill>
                  <a:srgbClr val="006699"/>
                </a:solidFill>
                <a:latin typeface="Consolas" pitchFamily="49" charset="0"/>
                <a:cs typeface="Consolas" pitchFamily="49" charset="0"/>
              </a:rPr>
              <a:t>for</a:t>
            </a:r>
            <a:r>
              <a:rPr lang="en-US" sz="1500">
                <a:latin typeface="Consolas" pitchFamily="49" charset="0"/>
                <a:cs typeface="Consolas" pitchFamily="49" charset="0"/>
              </a:rPr>
              <a:t>(j=0;j&lt;</a:t>
            </a:r>
            <a:r>
              <a:rPr lang="en-US" sz="1500" err="1">
                <a:latin typeface="Consolas" pitchFamily="49" charset="0"/>
                <a:cs typeface="Consolas" pitchFamily="49" charset="0"/>
              </a:rPr>
              <a:t>n;j</a:t>
            </a:r>
            <a:r>
              <a:rPr lang="en-US" sz="1500">
                <a:latin typeface="Consolas" pitchFamily="49" charset="0"/>
                <a:cs typeface="Consolas" pitchFamily="49" charset="0"/>
              </a:rPr>
              <a:t>++)</a:t>
            </a:r>
            <a:endParaRPr lang="en-US" sz="1500">
              <a:latin typeface="Arial" pitchFamily="34" charset="0"/>
              <a:cs typeface="Arial" pitchFamily="34" charset="0"/>
            </a:endParaRPr>
          </a:p>
          <a:p>
            <a:pPr eaLnBrk="0" fontAlgn="base" hangingPunct="0">
              <a:spcBef>
                <a:spcPct val="0"/>
              </a:spcBef>
              <a:spcAft>
                <a:spcPct val="0"/>
              </a:spcAft>
            </a:pPr>
            <a:r>
              <a:rPr lang="en-US" sz="1500">
                <a:solidFill>
                  <a:srgbClr val="222222"/>
                </a:solidFill>
                <a:latin typeface="Consolas" pitchFamily="49" charset="0"/>
                <a:cs typeface="Consolas" pitchFamily="49" charset="0"/>
              </a:rPr>
              <a:t>  </a:t>
            </a:r>
            <a:r>
              <a:rPr lang="en-US" sz="1500">
                <a:latin typeface="Consolas" pitchFamily="49" charset="0"/>
                <a:cs typeface="Consolas" pitchFamily="49" charset="0"/>
              </a:rPr>
              <a:t>{</a:t>
            </a:r>
            <a:endParaRPr lang="en-US" sz="1500">
              <a:latin typeface="Arial" pitchFamily="34" charset="0"/>
              <a:cs typeface="Arial" pitchFamily="34" charset="0"/>
            </a:endParaRPr>
          </a:p>
          <a:p>
            <a:pPr eaLnBrk="0" fontAlgn="base" hangingPunct="0">
              <a:spcBef>
                <a:spcPct val="0"/>
              </a:spcBef>
              <a:spcAft>
                <a:spcPct val="0"/>
              </a:spcAft>
            </a:pPr>
            <a:r>
              <a:rPr lang="en-US" sz="1500">
                <a:solidFill>
                  <a:srgbClr val="222222"/>
                </a:solidFill>
                <a:latin typeface="Consolas" pitchFamily="49" charset="0"/>
                <a:cs typeface="Consolas" pitchFamily="49" charset="0"/>
              </a:rPr>
              <a:t>   </a:t>
            </a:r>
            <a:r>
              <a:rPr lang="en-US" sz="1500" b="1" err="1">
                <a:solidFill>
                  <a:srgbClr val="FF1493"/>
                </a:solidFill>
                <a:latin typeface="Consolas" pitchFamily="49" charset="0"/>
                <a:cs typeface="Consolas" pitchFamily="49" charset="0"/>
              </a:rPr>
              <a:t>printf</a:t>
            </a:r>
            <a:r>
              <a:rPr lang="en-US" sz="1500">
                <a:latin typeface="Consolas" pitchFamily="49" charset="0"/>
                <a:cs typeface="Consolas" pitchFamily="49" charset="0"/>
              </a:rPr>
              <a:t>(</a:t>
            </a:r>
            <a:r>
              <a:rPr lang="en-US" sz="1500">
                <a:solidFill>
                  <a:srgbClr val="0000FF"/>
                </a:solidFill>
                <a:latin typeface="Consolas" pitchFamily="49" charset="0"/>
                <a:cs typeface="Consolas" pitchFamily="49" charset="0"/>
              </a:rPr>
              <a:t>"%d "</a:t>
            </a:r>
            <a:r>
              <a:rPr lang="en-US" sz="1500">
                <a:latin typeface="Consolas" pitchFamily="49" charset="0"/>
                <a:cs typeface="Consolas" pitchFamily="49" charset="0"/>
              </a:rPr>
              <a:t>,</a:t>
            </a:r>
            <a:r>
              <a:rPr lang="en-US" sz="1500" err="1">
                <a:latin typeface="Consolas" pitchFamily="49" charset="0"/>
                <a:cs typeface="Consolas" pitchFamily="49" charset="0"/>
              </a:rPr>
              <a:t>Arr</a:t>
            </a:r>
            <a:r>
              <a:rPr lang="en-US" sz="1500">
                <a:latin typeface="Consolas" pitchFamily="49" charset="0"/>
                <a:cs typeface="Consolas" pitchFamily="49" charset="0"/>
              </a:rPr>
              <a:t>[</a:t>
            </a:r>
            <a:r>
              <a:rPr lang="en-US" sz="1500" err="1">
                <a:latin typeface="Consolas" pitchFamily="49" charset="0"/>
                <a:cs typeface="Consolas" pitchFamily="49" charset="0"/>
              </a:rPr>
              <a:t>i</a:t>
            </a:r>
            <a:r>
              <a:rPr lang="en-US" sz="1500">
                <a:latin typeface="Consolas" pitchFamily="49" charset="0"/>
                <a:cs typeface="Consolas" pitchFamily="49" charset="0"/>
              </a:rPr>
              <a:t>][j]);</a:t>
            </a:r>
            <a:endParaRPr lang="en-US" sz="1500">
              <a:latin typeface="Arial" pitchFamily="34" charset="0"/>
              <a:cs typeface="Arial" pitchFamily="34" charset="0"/>
            </a:endParaRPr>
          </a:p>
          <a:p>
            <a:pPr eaLnBrk="0" fontAlgn="base" hangingPunct="0">
              <a:spcBef>
                <a:spcPct val="0"/>
              </a:spcBef>
              <a:spcAft>
                <a:spcPct val="0"/>
              </a:spcAft>
            </a:pPr>
            <a:r>
              <a:rPr lang="en-US" sz="1500">
                <a:solidFill>
                  <a:srgbClr val="222222"/>
                </a:solidFill>
                <a:latin typeface="Consolas" pitchFamily="49" charset="0"/>
                <a:cs typeface="Consolas" pitchFamily="49" charset="0"/>
              </a:rPr>
              <a:t>  </a:t>
            </a:r>
            <a:r>
              <a:rPr lang="en-US" sz="1500">
                <a:latin typeface="Consolas" pitchFamily="49" charset="0"/>
                <a:cs typeface="Consolas" pitchFamily="49" charset="0"/>
              </a:rPr>
              <a:t>}</a:t>
            </a:r>
            <a:endParaRPr lang="en-US" sz="1500">
              <a:latin typeface="Arial" pitchFamily="34" charset="0"/>
              <a:cs typeface="Arial" pitchFamily="34" charset="0"/>
            </a:endParaRPr>
          </a:p>
          <a:p>
            <a:pPr eaLnBrk="0" fontAlgn="base" hangingPunct="0">
              <a:spcBef>
                <a:spcPct val="0"/>
              </a:spcBef>
              <a:spcAft>
                <a:spcPct val="0"/>
              </a:spcAft>
            </a:pPr>
            <a:r>
              <a:rPr lang="en-US" sz="1500">
                <a:solidFill>
                  <a:srgbClr val="222222"/>
                </a:solidFill>
                <a:latin typeface="Consolas" pitchFamily="49" charset="0"/>
                <a:cs typeface="Consolas" pitchFamily="49" charset="0"/>
              </a:rPr>
              <a:t>  </a:t>
            </a:r>
            <a:r>
              <a:rPr lang="en-US" sz="1500" b="1" err="1">
                <a:solidFill>
                  <a:srgbClr val="FF1493"/>
                </a:solidFill>
                <a:latin typeface="Consolas" pitchFamily="49" charset="0"/>
                <a:cs typeface="Consolas" pitchFamily="49" charset="0"/>
              </a:rPr>
              <a:t>printf</a:t>
            </a:r>
            <a:r>
              <a:rPr lang="en-US" sz="1500">
                <a:latin typeface="Consolas" pitchFamily="49" charset="0"/>
                <a:cs typeface="Consolas" pitchFamily="49" charset="0"/>
              </a:rPr>
              <a:t>(</a:t>
            </a:r>
            <a:r>
              <a:rPr lang="en-US" sz="1500">
                <a:solidFill>
                  <a:srgbClr val="0000FF"/>
                </a:solidFill>
                <a:latin typeface="Consolas" pitchFamily="49" charset="0"/>
                <a:cs typeface="Consolas" pitchFamily="49" charset="0"/>
              </a:rPr>
              <a:t>"\n"</a:t>
            </a:r>
            <a:r>
              <a:rPr lang="en-US" sz="1500">
                <a:latin typeface="Consolas" pitchFamily="49" charset="0"/>
                <a:cs typeface="Consolas" pitchFamily="49" charset="0"/>
              </a:rPr>
              <a:t>);</a:t>
            </a:r>
            <a:endParaRPr lang="en-US" sz="1500">
              <a:latin typeface="Arial" pitchFamily="34" charset="0"/>
              <a:cs typeface="Arial" pitchFamily="34" charset="0"/>
            </a:endParaRPr>
          </a:p>
          <a:p>
            <a:pPr eaLnBrk="0" fontAlgn="base" hangingPunct="0">
              <a:spcBef>
                <a:spcPct val="0"/>
              </a:spcBef>
              <a:spcAft>
                <a:spcPct val="0"/>
              </a:spcAft>
            </a:pPr>
            <a:r>
              <a:rPr lang="en-US" sz="1500">
                <a:solidFill>
                  <a:srgbClr val="222222"/>
                </a:solidFill>
                <a:latin typeface="Consolas" pitchFamily="49" charset="0"/>
                <a:cs typeface="Consolas" pitchFamily="49" charset="0"/>
              </a:rPr>
              <a:t> </a:t>
            </a:r>
            <a:r>
              <a:rPr lang="en-US" sz="1500">
                <a:latin typeface="Consolas" pitchFamily="49" charset="0"/>
                <a:cs typeface="Consolas" pitchFamily="49" charset="0"/>
              </a:rPr>
              <a:t>}</a:t>
            </a:r>
            <a:endParaRPr lang="en-US" sz="1500">
              <a:latin typeface="Arial" pitchFamily="34" charset="0"/>
              <a:cs typeface="Arial" pitchFamily="34" charset="0"/>
            </a:endParaRPr>
          </a:p>
          <a:p>
            <a:pPr eaLnBrk="0" fontAlgn="base" hangingPunct="0">
              <a:spcBef>
                <a:spcPct val="0"/>
              </a:spcBef>
              <a:spcAft>
                <a:spcPct val="0"/>
              </a:spcAft>
            </a:pPr>
            <a:r>
              <a:rPr lang="en-US" sz="1500">
                <a:solidFill>
                  <a:srgbClr val="222222"/>
                </a:solidFill>
                <a:latin typeface="Consolas" pitchFamily="49" charset="0"/>
                <a:cs typeface="Consolas" pitchFamily="49" charset="0"/>
              </a:rPr>
              <a:t> </a:t>
            </a:r>
            <a:r>
              <a:rPr lang="en-US" sz="1500" b="1">
                <a:solidFill>
                  <a:srgbClr val="006699"/>
                </a:solidFill>
                <a:latin typeface="Consolas" pitchFamily="49" charset="0"/>
                <a:cs typeface="Consolas" pitchFamily="49" charset="0"/>
              </a:rPr>
              <a:t>for</a:t>
            </a:r>
            <a:r>
              <a:rPr lang="en-US" sz="1500">
                <a:latin typeface="Consolas" pitchFamily="49" charset="0"/>
                <a:cs typeface="Consolas" pitchFamily="49" charset="0"/>
              </a:rPr>
              <a:t>(</a:t>
            </a:r>
            <a:r>
              <a:rPr lang="en-US" sz="1500" err="1">
                <a:latin typeface="Consolas" pitchFamily="49" charset="0"/>
                <a:cs typeface="Consolas" pitchFamily="49" charset="0"/>
              </a:rPr>
              <a:t>i</a:t>
            </a:r>
            <a:r>
              <a:rPr lang="en-US" sz="1500">
                <a:latin typeface="Consolas" pitchFamily="49" charset="0"/>
                <a:cs typeface="Consolas" pitchFamily="49" charset="0"/>
              </a:rPr>
              <a:t>=0;i&lt;</a:t>
            </a:r>
            <a:r>
              <a:rPr lang="en-US" sz="1500" err="1">
                <a:latin typeface="Consolas" pitchFamily="49" charset="0"/>
                <a:cs typeface="Consolas" pitchFamily="49" charset="0"/>
              </a:rPr>
              <a:t>m;i</a:t>
            </a:r>
            <a:r>
              <a:rPr lang="en-US" sz="1500">
                <a:latin typeface="Consolas" pitchFamily="49" charset="0"/>
                <a:cs typeface="Consolas" pitchFamily="49" charset="0"/>
              </a:rPr>
              <a:t>++)</a:t>
            </a:r>
            <a:endParaRPr lang="en-US" sz="1500">
              <a:latin typeface="Arial" pitchFamily="34" charset="0"/>
              <a:cs typeface="Arial" pitchFamily="34" charset="0"/>
            </a:endParaRPr>
          </a:p>
          <a:p>
            <a:pPr eaLnBrk="0" fontAlgn="base" hangingPunct="0">
              <a:spcBef>
                <a:spcPct val="0"/>
              </a:spcBef>
              <a:spcAft>
                <a:spcPct val="0"/>
              </a:spcAft>
            </a:pPr>
            <a:r>
              <a:rPr lang="en-US" sz="1500">
                <a:solidFill>
                  <a:srgbClr val="222222"/>
                </a:solidFill>
                <a:latin typeface="Consolas" pitchFamily="49" charset="0"/>
                <a:cs typeface="Consolas" pitchFamily="49" charset="0"/>
              </a:rPr>
              <a:t> </a:t>
            </a:r>
            <a:r>
              <a:rPr lang="en-US" sz="1500">
                <a:latin typeface="Consolas" pitchFamily="49" charset="0"/>
                <a:cs typeface="Consolas" pitchFamily="49" charset="0"/>
              </a:rPr>
              <a:t>{</a:t>
            </a:r>
            <a:endParaRPr lang="en-US" sz="1500">
              <a:latin typeface="Arial" pitchFamily="34" charset="0"/>
              <a:cs typeface="Arial" pitchFamily="34" charset="0"/>
            </a:endParaRPr>
          </a:p>
          <a:p>
            <a:pPr eaLnBrk="0" fontAlgn="base" hangingPunct="0">
              <a:spcBef>
                <a:spcPct val="0"/>
              </a:spcBef>
              <a:spcAft>
                <a:spcPct val="0"/>
              </a:spcAft>
            </a:pPr>
            <a:r>
              <a:rPr lang="en-US" sz="1500">
                <a:solidFill>
                  <a:srgbClr val="222222"/>
                </a:solidFill>
                <a:latin typeface="Consolas" pitchFamily="49" charset="0"/>
                <a:cs typeface="Consolas" pitchFamily="49" charset="0"/>
              </a:rPr>
              <a:t>  </a:t>
            </a:r>
            <a:r>
              <a:rPr lang="en-US" sz="1500" b="1">
                <a:solidFill>
                  <a:srgbClr val="006699"/>
                </a:solidFill>
                <a:latin typeface="Consolas" pitchFamily="49" charset="0"/>
                <a:cs typeface="Consolas" pitchFamily="49" charset="0"/>
              </a:rPr>
              <a:t>for</a:t>
            </a:r>
            <a:r>
              <a:rPr lang="en-US" sz="1500">
                <a:latin typeface="Consolas" pitchFamily="49" charset="0"/>
                <a:cs typeface="Consolas" pitchFamily="49" charset="0"/>
              </a:rPr>
              <a:t>(j=0;j&lt;</a:t>
            </a:r>
            <a:r>
              <a:rPr lang="en-US" sz="1500" err="1">
                <a:latin typeface="Consolas" pitchFamily="49" charset="0"/>
                <a:cs typeface="Consolas" pitchFamily="49" charset="0"/>
              </a:rPr>
              <a:t>n;j</a:t>
            </a:r>
            <a:r>
              <a:rPr lang="en-US" sz="1500">
                <a:latin typeface="Consolas" pitchFamily="49" charset="0"/>
                <a:cs typeface="Consolas" pitchFamily="49" charset="0"/>
              </a:rPr>
              <a:t>++)</a:t>
            </a:r>
            <a:endParaRPr lang="en-US" sz="1500">
              <a:latin typeface="Arial" pitchFamily="34" charset="0"/>
              <a:cs typeface="Arial" pitchFamily="34" charset="0"/>
            </a:endParaRPr>
          </a:p>
          <a:p>
            <a:pPr eaLnBrk="0" fontAlgn="base" hangingPunct="0">
              <a:spcBef>
                <a:spcPct val="0"/>
              </a:spcBef>
              <a:spcAft>
                <a:spcPct val="0"/>
              </a:spcAft>
            </a:pPr>
            <a:r>
              <a:rPr lang="en-US" sz="1500">
                <a:solidFill>
                  <a:srgbClr val="222222"/>
                </a:solidFill>
                <a:latin typeface="Consolas" pitchFamily="49" charset="0"/>
                <a:cs typeface="Consolas" pitchFamily="49" charset="0"/>
              </a:rPr>
              <a:t>  </a:t>
            </a:r>
            <a:r>
              <a:rPr lang="en-US" sz="1500">
                <a:latin typeface="Consolas" pitchFamily="49" charset="0"/>
                <a:cs typeface="Consolas" pitchFamily="49" charset="0"/>
              </a:rPr>
              <a:t>{</a:t>
            </a:r>
            <a:endParaRPr lang="en-US" sz="1500">
              <a:latin typeface="Arial" pitchFamily="34" charset="0"/>
              <a:cs typeface="Arial" pitchFamily="34" charset="0"/>
            </a:endParaRPr>
          </a:p>
          <a:p>
            <a:pPr eaLnBrk="0" fontAlgn="base" hangingPunct="0">
              <a:spcBef>
                <a:spcPct val="0"/>
              </a:spcBef>
              <a:spcAft>
                <a:spcPct val="0"/>
              </a:spcAft>
            </a:pPr>
            <a:r>
              <a:rPr lang="en-US" sz="1500">
                <a:solidFill>
                  <a:srgbClr val="222222"/>
                </a:solidFill>
                <a:latin typeface="Consolas" pitchFamily="49" charset="0"/>
                <a:cs typeface="Consolas" pitchFamily="49" charset="0"/>
              </a:rPr>
              <a:t>   </a:t>
            </a:r>
            <a:r>
              <a:rPr lang="en-US" sz="1500" b="1">
                <a:solidFill>
                  <a:srgbClr val="006699"/>
                </a:solidFill>
                <a:latin typeface="Consolas" pitchFamily="49" charset="0"/>
                <a:cs typeface="Consolas" pitchFamily="49" charset="0"/>
              </a:rPr>
              <a:t>if</a:t>
            </a:r>
            <a:r>
              <a:rPr lang="en-US" sz="1500">
                <a:latin typeface="Consolas" pitchFamily="49" charset="0"/>
                <a:cs typeface="Consolas" pitchFamily="49" charset="0"/>
              </a:rPr>
              <a:t>(</a:t>
            </a:r>
            <a:r>
              <a:rPr lang="en-US" sz="1500" err="1">
                <a:latin typeface="Consolas" pitchFamily="49" charset="0"/>
                <a:cs typeface="Consolas" pitchFamily="49" charset="0"/>
              </a:rPr>
              <a:t>Arr</a:t>
            </a:r>
            <a:r>
              <a:rPr lang="en-US" sz="1500">
                <a:latin typeface="Consolas" pitchFamily="49" charset="0"/>
                <a:cs typeface="Consolas" pitchFamily="49" charset="0"/>
              </a:rPr>
              <a:t>[</a:t>
            </a:r>
            <a:r>
              <a:rPr lang="en-US" sz="1500" err="1">
                <a:latin typeface="Consolas" pitchFamily="49" charset="0"/>
                <a:cs typeface="Consolas" pitchFamily="49" charset="0"/>
              </a:rPr>
              <a:t>i</a:t>
            </a:r>
            <a:r>
              <a:rPr lang="en-US" sz="1500">
                <a:latin typeface="Consolas" pitchFamily="49" charset="0"/>
                <a:cs typeface="Consolas" pitchFamily="49" charset="0"/>
              </a:rPr>
              <a:t>][j]!=0)</a:t>
            </a:r>
            <a:endParaRPr lang="en-US" sz="1500">
              <a:latin typeface="Arial" pitchFamily="34" charset="0"/>
              <a:cs typeface="Arial" pitchFamily="34" charset="0"/>
            </a:endParaRPr>
          </a:p>
          <a:p>
            <a:pPr eaLnBrk="0" fontAlgn="base" hangingPunct="0">
              <a:spcBef>
                <a:spcPct val="0"/>
              </a:spcBef>
              <a:spcAft>
                <a:spcPct val="0"/>
              </a:spcAft>
            </a:pPr>
            <a:r>
              <a:rPr lang="en-US" sz="1500">
                <a:solidFill>
                  <a:srgbClr val="222222"/>
                </a:solidFill>
                <a:latin typeface="Consolas" pitchFamily="49" charset="0"/>
                <a:cs typeface="Consolas" pitchFamily="49" charset="0"/>
              </a:rPr>
              <a:t>   </a:t>
            </a:r>
            <a:r>
              <a:rPr lang="en-US" sz="1500">
                <a:latin typeface="Consolas" pitchFamily="49" charset="0"/>
                <a:cs typeface="Consolas" pitchFamily="49" charset="0"/>
              </a:rPr>
              <a:t>{</a:t>
            </a:r>
            <a:endParaRPr lang="en-US" sz="1500">
              <a:latin typeface="Arial" pitchFamily="34" charset="0"/>
              <a:cs typeface="Arial" pitchFamily="34" charset="0"/>
            </a:endParaRPr>
          </a:p>
          <a:p>
            <a:pPr eaLnBrk="0" fontAlgn="base" hangingPunct="0">
              <a:spcBef>
                <a:spcPct val="0"/>
              </a:spcBef>
              <a:spcAft>
                <a:spcPct val="0"/>
              </a:spcAft>
            </a:pPr>
            <a:r>
              <a:rPr lang="en-US" sz="1500">
                <a:solidFill>
                  <a:srgbClr val="222222"/>
                </a:solidFill>
                <a:latin typeface="Consolas" pitchFamily="49" charset="0"/>
                <a:cs typeface="Consolas" pitchFamily="49" charset="0"/>
              </a:rPr>
              <a:t>    </a:t>
            </a:r>
            <a:r>
              <a:rPr lang="en-US" sz="1500">
                <a:latin typeface="Consolas" pitchFamily="49" charset="0"/>
                <a:cs typeface="Consolas" pitchFamily="49" charset="0"/>
              </a:rPr>
              <a:t>B1[s1][0]=</a:t>
            </a:r>
            <a:r>
              <a:rPr lang="en-US" sz="1500" err="1">
                <a:latin typeface="Consolas" pitchFamily="49" charset="0"/>
                <a:cs typeface="Consolas" pitchFamily="49" charset="0"/>
              </a:rPr>
              <a:t>Arr</a:t>
            </a:r>
            <a:r>
              <a:rPr lang="en-US" sz="1500">
                <a:latin typeface="Consolas" pitchFamily="49" charset="0"/>
                <a:cs typeface="Consolas" pitchFamily="49" charset="0"/>
              </a:rPr>
              <a:t>[</a:t>
            </a:r>
            <a:r>
              <a:rPr lang="en-US" sz="1500" err="1">
                <a:latin typeface="Consolas" pitchFamily="49" charset="0"/>
                <a:cs typeface="Consolas" pitchFamily="49" charset="0"/>
              </a:rPr>
              <a:t>i</a:t>
            </a:r>
            <a:r>
              <a:rPr lang="en-US" sz="1500">
                <a:latin typeface="Consolas" pitchFamily="49" charset="0"/>
                <a:cs typeface="Consolas" pitchFamily="49" charset="0"/>
              </a:rPr>
              <a:t>][j];</a:t>
            </a:r>
            <a:endParaRPr lang="en-US" sz="1500">
              <a:latin typeface="Arial" pitchFamily="34" charset="0"/>
              <a:cs typeface="Arial" pitchFamily="34" charset="0"/>
            </a:endParaRPr>
          </a:p>
          <a:p>
            <a:pPr eaLnBrk="0" fontAlgn="base" hangingPunct="0">
              <a:spcBef>
                <a:spcPct val="0"/>
              </a:spcBef>
              <a:spcAft>
                <a:spcPct val="0"/>
              </a:spcAft>
            </a:pPr>
            <a:r>
              <a:rPr lang="en-US" sz="1500">
                <a:solidFill>
                  <a:srgbClr val="222222"/>
                </a:solidFill>
                <a:latin typeface="Consolas" pitchFamily="49" charset="0"/>
                <a:cs typeface="Consolas" pitchFamily="49" charset="0"/>
              </a:rPr>
              <a:t>    </a:t>
            </a:r>
            <a:r>
              <a:rPr lang="en-US" sz="1500">
                <a:latin typeface="Consolas" pitchFamily="49" charset="0"/>
                <a:cs typeface="Consolas" pitchFamily="49" charset="0"/>
              </a:rPr>
              <a:t>B1[s1][1]=</a:t>
            </a:r>
            <a:r>
              <a:rPr lang="en-US" sz="1500" err="1">
                <a:latin typeface="Consolas" pitchFamily="49" charset="0"/>
                <a:cs typeface="Consolas" pitchFamily="49" charset="0"/>
              </a:rPr>
              <a:t>i</a:t>
            </a:r>
            <a:r>
              <a:rPr lang="en-US" sz="1500">
                <a:latin typeface="Consolas" pitchFamily="49" charset="0"/>
                <a:cs typeface="Consolas" pitchFamily="49" charset="0"/>
              </a:rPr>
              <a:t>;</a:t>
            </a:r>
            <a:endParaRPr lang="en-US" sz="1500">
              <a:latin typeface="Arial" pitchFamily="34" charset="0"/>
              <a:cs typeface="Arial" pitchFamily="34" charset="0"/>
            </a:endParaRPr>
          </a:p>
          <a:p>
            <a:pPr eaLnBrk="0" fontAlgn="base" hangingPunct="0">
              <a:spcBef>
                <a:spcPct val="0"/>
              </a:spcBef>
              <a:spcAft>
                <a:spcPct val="0"/>
              </a:spcAft>
            </a:pPr>
            <a:r>
              <a:rPr lang="en-US" sz="1500">
                <a:solidFill>
                  <a:srgbClr val="222222"/>
                </a:solidFill>
                <a:latin typeface="Consolas" pitchFamily="49" charset="0"/>
                <a:cs typeface="Consolas" pitchFamily="49" charset="0"/>
              </a:rPr>
              <a:t>    </a:t>
            </a:r>
            <a:r>
              <a:rPr lang="en-US" sz="1500">
                <a:latin typeface="Consolas" pitchFamily="49" charset="0"/>
                <a:cs typeface="Consolas" pitchFamily="49" charset="0"/>
              </a:rPr>
              <a:t>B1[s1][2]=j;</a:t>
            </a:r>
            <a:endParaRPr lang="en-US" sz="1500">
              <a:latin typeface="Arial" pitchFamily="34" charset="0"/>
              <a:cs typeface="Arial" pitchFamily="34" charset="0"/>
            </a:endParaRPr>
          </a:p>
          <a:p>
            <a:pPr eaLnBrk="0" fontAlgn="base" hangingPunct="0">
              <a:spcBef>
                <a:spcPct val="0"/>
              </a:spcBef>
              <a:spcAft>
                <a:spcPct val="0"/>
              </a:spcAft>
            </a:pPr>
            <a:r>
              <a:rPr lang="en-US" sz="1500">
                <a:solidFill>
                  <a:srgbClr val="222222"/>
                </a:solidFill>
                <a:latin typeface="Consolas" pitchFamily="49" charset="0"/>
                <a:cs typeface="Consolas" pitchFamily="49" charset="0"/>
              </a:rPr>
              <a:t>    </a:t>
            </a:r>
            <a:r>
              <a:rPr lang="en-US" sz="1500">
                <a:latin typeface="Consolas" pitchFamily="49" charset="0"/>
                <a:cs typeface="Consolas" pitchFamily="49" charset="0"/>
              </a:rPr>
              <a:t>s1++;}</a:t>
            </a:r>
            <a:r>
              <a:rPr lang="en-US" sz="1500">
                <a:solidFill>
                  <a:srgbClr val="222222"/>
                </a:solidFill>
                <a:latin typeface="Consolas" pitchFamily="49" charset="0"/>
                <a:cs typeface="Consolas" pitchFamily="49" charset="0"/>
              </a:rPr>
              <a:t> </a:t>
            </a:r>
            <a:r>
              <a:rPr lang="en-US" sz="1500">
                <a:latin typeface="Consolas" pitchFamily="49" charset="0"/>
                <a:cs typeface="Consolas" pitchFamily="49" charset="0"/>
              </a:rPr>
              <a:t>}</a:t>
            </a:r>
            <a:endParaRPr lang="en-US" sz="1500">
              <a:latin typeface="Arial" pitchFamily="34" charset="0"/>
              <a:cs typeface="Arial" pitchFamily="34" charset="0"/>
            </a:endParaRPr>
          </a:p>
          <a:p>
            <a:pPr eaLnBrk="0" fontAlgn="base" hangingPunct="0">
              <a:spcBef>
                <a:spcPct val="0"/>
              </a:spcBef>
              <a:spcAft>
                <a:spcPct val="0"/>
              </a:spcAft>
            </a:pPr>
            <a:r>
              <a:rPr lang="en-US" sz="1500">
                <a:solidFill>
                  <a:srgbClr val="222222"/>
                </a:solidFill>
                <a:latin typeface="Consolas" pitchFamily="49" charset="0"/>
                <a:cs typeface="Consolas" pitchFamily="49" charset="0"/>
              </a:rPr>
              <a:t> </a:t>
            </a:r>
            <a:r>
              <a:rPr lang="en-US" sz="1500">
                <a:latin typeface="Consolas" pitchFamily="49" charset="0"/>
                <a:cs typeface="Consolas" pitchFamily="49" charset="0"/>
              </a:rPr>
              <a:t>}</a:t>
            </a:r>
            <a:endParaRPr lang="en-US" sz="1500">
              <a:latin typeface="Arial" pitchFamily="34" charset="0"/>
              <a:cs typeface="Arial" pitchFamily="34" charset="0"/>
            </a:endParaRPr>
          </a:p>
        </p:txBody>
      </p:sp>
      <p:pic>
        <p:nvPicPr>
          <p:cNvPr id="4" name="Picture 2" descr="Picture 2"/>
          <p:cNvPicPr>
            <a:picLocks noChangeAspect="1"/>
          </p:cNvPicPr>
          <p:nvPr/>
        </p:nvPicPr>
        <p:blipFill>
          <a:blip r:embed="rId2"/>
          <a:stretch>
            <a:fillRect/>
          </a:stretch>
        </p:blipFill>
        <p:spPr>
          <a:xfrm>
            <a:off x="7696954" y="971550"/>
            <a:ext cx="1203959" cy="1200150"/>
          </a:xfrm>
          <a:prstGeom prst="rect">
            <a:avLst/>
          </a:prstGeom>
          <a:ln w="12700">
            <a:miter lim="400000"/>
          </a:ln>
        </p:spPr>
      </p:pic>
    </p:spTree>
    <p:extLst>
      <p:ext uri="{BB962C8B-B14F-4D97-AF65-F5344CB8AC3E}">
        <p14:creationId xmlns:p14="http://schemas.microsoft.com/office/powerpoint/2010/main" val="1722805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1"/>
        <p:cNvGrpSpPr/>
        <p:nvPr/>
      </p:nvGrpSpPr>
      <p:grpSpPr>
        <a:xfrm>
          <a:off x="0" y="0"/>
          <a:ext cx="0" cy="0"/>
          <a:chOff x="0" y="0"/>
          <a:chExt cx="0" cy="0"/>
        </a:xfrm>
      </p:grpSpPr>
      <p:sp>
        <p:nvSpPr>
          <p:cNvPr id="62" name="Google Shape;62;p4"/>
          <p:cNvSpPr/>
          <p:nvPr/>
        </p:nvSpPr>
        <p:spPr>
          <a:xfrm>
            <a:off x="0" y="0"/>
            <a:ext cx="9144000" cy="1066800"/>
          </a:xfrm>
          <a:prstGeom prst="roundRect">
            <a:avLst>
              <a:gd name="adj" fmla="val 0"/>
            </a:avLst>
          </a:prstGeom>
          <a:solidFill>
            <a:srgbClr val="17375E"/>
          </a:solidFill>
          <a:ln w="25400" cap="flat" cmpd="sng">
            <a:solidFill>
              <a:srgbClr val="4F62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800"/>
              <a:buFont typeface="Calibri"/>
              <a:buNone/>
            </a:pPr>
            <a:r>
              <a:rPr lang="en-US" sz="4800" b="0" i="0" u="none" strike="noStrike" cap="none">
                <a:solidFill>
                  <a:schemeClr val="lt1"/>
                </a:solidFill>
                <a:latin typeface="Calibri"/>
                <a:ea typeface="Calibri"/>
                <a:cs typeface="Calibri"/>
                <a:sym typeface="Calibri"/>
              </a:rPr>
              <a:t>Accessing Elements of an Array </a:t>
            </a:r>
            <a:endParaRPr sz="1400" b="0" i="0" u="none" strike="noStrike" cap="none">
              <a:solidFill>
                <a:srgbClr val="000000"/>
              </a:solidFill>
              <a:latin typeface="Arial"/>
              <a:ea typeface="Arial"/>
              <a:cs typeface="Arial"/>
              <a:sym typeface="Arial"/>
            </a:endParaRPr>
          </a:p>
        </p:txBody>
      </p:sp>
      <p:sp>
        <p:nvSpPr>
          <p:cNvPr id="63" name="Google Shape;63;p4"/>
          <p:cNvSpPr txBox="1"/>
          <p:nvPr/>
        </p:nvSpPr>
        <p:spPr>
          <a:xfrm>
            <a:off x="381000" y="1295400"/>
            <a:ext cx="8229600" cy="1828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35000"/>
              </a:lnSpc>
              <a:spcBef>
                <a:spcPts val="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To access all the elements of an array, we must use a loop.</a:t>
            </a:r>
            <a:endParaRPr sz="1400" b="0" i="0" u="none" strike="noStrike" cap="none">
              <a:solidFill>
                <a:srgbClr val="000000"/>
              </a:solidFill>
              <a:latin typeface="Arial"/>
              <a:ea typeface="Arial"/>
              <a:cs typeface="Arial"/>
              <a:sym typeface="Arial"/>
            </a:endParaRPr>
          </a:p>
          <a:p>
            <a:pPr marL="342900" marR="0" lvl="0" indent="-342900" algn="l" rtl="0">
              <a:lnSpc>
                <a:spcPct val="135000"/>
              </a:lnSpc>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That is, we can access all the elements of an array by varying the value of the subscript into the array. </a:t>
            </a:r>
            <a:endParaRPr sz="1400" b="0" i="0" u="none" strike="noStrike" cap="none">
              <a:solidFill>
                <a:srgbClr val="000000"/>
              </a:solidFill>
              <a:latin typeface="Arial"/>
              <a:ea typeface="Arial"/>
              <a:cs typeface="Arial"/>
              <a:sym typeface="Arial"/>
            </a:endParaRPr>
          </a:p>
          <a:p>
            <a:pPr marL="342900" marR="0" lvl="0" indent="-342900" algn="l" rtl="0">
              <a:lnSpc>
                <a:spcPct val="135000"/>
              </a:lnSpc>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But note that the subscript must be an integral value or an expression that evaluates to an integral value. </a:t>
            </a:r>
            <a:endParaRPr sz="1400" b="0" i="0" u="none" strike="noStrike" cap="none">
              <a:solidFill>
                <a:srgbClr val="000000"/>
              </a:solidFill>
              <a:latin typeface="Arial"/>
              <a:ea typeface="Arial"/>
              <a:cs typeface="Arial"/>
              <a:sym typeface="Arial"/>
            </a:endParaRPr>
          </a:p>
        </p:txBody>
      </p:sp>
      <p:sp>
        <p:nvSpPr>
          <p:cNvPr id="64" name="Google Shape;64;p4"/>
          <p:cNvSpPr/>
          <p:nvPr/>
        </p:nvSpPr>
        <p:spPr>
          <a:xfrm>
            <a:off x="2743200" y="4495800"/>
            <a:ext cx="3505200" cy="1143000"/>
          </a:xfrm>
          <a:prstGeom prst="bevel">
            <a:avLst>
              <a:gd name="adj" fmla="val 12500"/>
            </a:avLst>
          </a:prstGeom>
          <a:solidFill>
            <a:srgbClr val="FFCC00"/>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CC3300"/>
              </a:buClr>
              <a:buSzPts val="1200"/>
              <a:buFont typeface="Courier New"/>
              <a:buNone/>
            </a:pPr>
            <a:r>
              <a:rPr lang="en-US" sz="1200" b="1" i="0" u="none" strike="noStrike" cap="none">
                <a:solidFill>
                  <a:srgbClr val="CC3300"/>
                </a:solidFill>
                <a:latin typeface="Courier New"/>
                <a:ea typeface="Courier New"/>
                <a:cs typeface="Courier New"/>
                <a:sym typeface="Courier New"/>
              </a:rPr>
              <a:t>int i, marks[10];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CC3300"/>
              </a:buClr>
              <a:buSzPts val="1200"/>
              <a:buFont typeface="Courier New"/>
              <a:buNone/>
            </a:pPr>
            <a:r>
              <a:rPr lang="en-US" sz="1200" b="1" i="0" u="none" strike="noStrike" cap="none">
                <a:solidFill>
                  <a:srgbClr val="CC3300"/>
                </a:solidFill>
                <a:latin typeface="Courier New"/>
                <a:ea typeface="Courier New"/>
                <a:cs typeface="Courier New"/>
                <a:sym typeface="Courier New"/>
              </a:rPr>
              <a:t>        for(i=0;i&lt;10;i++)</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CC3300"/>
              </a:buClr>
              <a:buSzPts val="1200"/>
              <a:buFont typeface="Courier New"/>
              <a:buNone/>
            </a:pPr>
            <a:r>
              <a:rPr lang="en-US" sz="1200" b="1" i="0" u="none" strike="noStrike" cap="none">
                <a:solidFill>
                  <a:srgbClr val="CC3300"/>
                </a:solidFill>
                <a:latin typeface="Courier New"/>
                <a:ea typeface="Courier New"/>
                <a:cs typeface="Courier New"/>
                <a:sym typeface="Courier New"/>
              </a:rPr>
              <a:t>	marks[i] = -1;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Constantia"/>
              <a:buNone/>
            </a:pPr>
            <a:endParaRPr sz="1200" b="1" i="0" u="none" strike="noStrike" cap="none">
              <a:solidFill>
                <a:srgbClr val="CC33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CC3300"/>
              </a:solidFill>
              <a:latin typeface="Courier New"/>
              <a:ea typeface="Courier New"/>
              <a:cs typeface="Courier New"/>
              <a:sym typeface="Courier New"/>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B0ECE-AB65-4197-8306-6B37AF96D2E0}"/>
              </a:ext>
            </a:extLst>
          </p:cNvPr>
          <p:cNvSpPr>
            <a:spLocks noGrp="1"/>
          </p:cNvSpPr>
          <p:nvPr>
            <p:ph type="title"/>
          </p:nvPr>
        </p:nvSpPr>
        <p:spPr/>
        <p:txBody>
          <a:bodyPr/>
          <a:lstStyle/>
          <a:p>
            <a:r>
              <a:rPr lang="en-IN" b="1"/>
              <a:t>Linked List Representation</a:t>
            </a:r>
            <a:br>
              <a:rPr lang="en-IN" b="1"/>
            </a:br>
            <a:endParaRPr lang="en-IN"/>
          </a:p>
        </p:txBody>
      </p:sp>
      <p:sp>
        <p:nvSpPr>
          <p:cNvPr id="3" name="Content Placeholder 2">
            <a:extLst>
              <a:ext uri="{FF2B5EF4-FFF2-40B4-BE49-F238E27FC236}">
                <a16:creationId xmlns:a16="http://schemas.microsoft.com/office/drawing/2014/main" id="{6BD60C85-FE17-47B8-9E83-1DCB38254AEC}"/>
              </a:ext>
            </a:extLst>
          </p:cNvPr>
          <p:cNvSpPr>
            <a:spLocks noGrp="1"/>
          </p:cNvSpPr>
          <p:nvPr>
            <p:ph idx="1"/>
          </p:nvPr>
        </p:nvSpPr>
        <p:spPr>
          <a:xfrm>
            <a:off x="628650" y="1800226"/>
            <a:ext cx="7886700" cy="3689747"/>
          </a:xfrm>
        </p:spPr>
        <p:txBody>
          <a:bodyPr/>
          <a:lstStyle/>
          <a:p>
            <a:pPr fontAlgn="base"/>
            <a:r>
              <a:rPr lang="en-US"/>
              <a:t>In linked list representation, a linked list data structure is used to represent a sparse matrix.</a:t>
            </a:r>
          </a:p>
          <a:p>
            <a:pPr fontAlgn="base"/>
            <a:r>
              <a:rPr lang="en-US"/>
              <a:t>In linked list, each node has four fields. These four fields are defined as:</a:t>
            </a:r>
          </a:p>
          <a:p>
            <a:pPr lvl="1" fontAlgn="base"/>
            <a:r>
              <a:rPr lang="en-US" b="1"/>
              <a:t>Row: </a:t>
            </a:r>
            <a:r>
              <a:rPr lang="en-US"/>
              <a:t>Index of row, where non-zero element is located</a:t>
            </a:r>
          </a:p>
          <a:p>
            <a:pPr lvl="1" fontAlgn="base"/>
            <a:r>
              <a:rPr lang="en-US" b="1"/>
              <a:t>Column: </a:t>
            </a:r>
            <a:r>
              <a:rPr lang="en-US"/>
              <a:t>Index of column, where non-zero element is located</a:t>
            </a:r>
          </a:p>
          <a:p>
            <a:pPr lvl="1" fontAlgn="base"/>
            <a:r>
              <a:rPr lang="en-US" b="1"/>
              <a:t>Value: </a:t>
            </a:r>
            <a:r>
              <a:rPr lang="en-US"/>
              <a:t>Value of the non zero element located at index – (</a:t>
            </a:r>
            <a:r>
              <a:rPr lang="en-US" err="1"/>
              <a:t>row,column</a:t>
            </a:r>
            <a:r>
              <a:rPr lang="en-US"/>
              <a:t>)</a:t>
            </a:r>
          </a:p>
          <a:p>
            <a:pPr lvl="1" fontAlgn="base"/>
            <a:r>
              <a:rPr lang="en-US" b="1"/>
              <a:t>Next node: </a:t>
            </a:r>
            <a:r>
              <a:rPr lang="en-US"/>
              <a:t>Address of the next node</a:t>
            </a:r>
          </a:p>
          <a:p>
            <a:endParaRPr lang="en-IN"/>
          </a:p>
        </p:txBody>
      </p:sp>
      <p:pic>
        <p:nvPicPr>
          <p:cNvPr id="5" name="Picture 4">
            <a:extLst>
              <a:ext uri="{FF2B5EF4-FFF2-40B4-BE49-F238E27FC236}">
                <a16:creationId xmlns:a16="http://schemas.microsoft.com/office/drawing/2014/main" id="{5B73834D-3105-42B8-905B-B6E6C26CC526}"/>
              </a:ext>
            </a:extLst>
          </p:cNvPr>
          <p:cNvPicPr>
            <a:picLocks noChangeAspect="1"/>
          </p:cNvPicPr>
          <p:nvPr/>
        </p:nvPicPr>
        <p:blipFill>
          <a:blip r:embed="rId2"/>
          <a:stretch>
            <a:fillRect/>
          </a:stretch>
        </p:blipFill>
        <p:spPr>
          <a:xfrm>
            <a:off x="4382376" y="713222"/>
            <a:ext cx="4350544" cy="1209506"/>
          </a:xfrm>
          <a:prstGeom prst="rect">
            <a:avLst/>
          </a:prstGeom>
        </p:spPr>
      </p:pic>
      <p:pic>
        <p:nvPicPr>
          <p:cNvPr id="6" name="Picture 2" descr="Picture 2"/>
          <p:cNvPicPr>
            <a:picLocks noChangeAspect="1"/>
          </p:cNvPicPr>
          <p:nvPr/>
        </p:nvPicPr>
        <p:blipFill>
          <a:blip r:embed="rId3"/>
          <a:stretch>
            <a:fillRect/>
          </a:stretch>
        </p:blipFill>
        <p:spPr>
          <a:xfrm>
            <a:off x="7696954" y="971550"/>
            <a:ext cx="1203959" cy="1200150"/>
          </a:xfrm>
          <a:prstGeom prst="rect">
            <a:avLst/>
          </a:prstGeom>
          <a:ln w="12700">
            <a:miter lim="400000"/>
          </a:ln>
        </p:spPr>
      </p:pic>
    </p:spTree>
    <p:extLst>
      <p:ext uri="{BB962C8B-B14F-4D97-AF65-F5344CB8AC3E}">
        <p14:creationId xmlns:p14="http://schemas.microsoft.com/office/powerpoint/2010/main" val="18035072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07723-A0AB-4965-AAA9-144385D40A96}"/>
              </a:ext>
            </a:extLst>
          </p:cNvPr>
          <p:cNvSpPr>
            <a:spLocks noGrp="1"/>
          </p:cNvSpPr>
          <p:nvPr>
            <p:ph type="title"/>
          </p:nvPr>
        </p:nvSpPr>
        <p:spPr/>
        <p:txBody>
          <a:bodyPr/>
          <a:lstStyle/>
          <a:p>
            <a:r>
              <a:rPr lang="en-US"/>
              <a:t>Linked List Representation</a:t>
            </a:r>
            <a:endParaRPr lang="en-IN"/>
          </a:p>
        </p:txBody>
      </p:sp>
      <p:pic>
        <p:nvPicPr>
          <p:cNvPr id="1026" name="Picture 2">
            <a:extLst>
              <a:ext uri="{FF2B5EF4-FFF2-40B4-BE49-F238E27FC236}">
                <a16:creationId xmlns:a16="http://schemas.microsoft.com/office/drawing/2014/main" id="{51F870B5-5948-4051-997C-8A900977272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6623" y="1055720"/>
            <a:ext cx="8081608" cy="29704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Picture 2"/>
          <p:cNvPicPr>
            <a:picLocks noChangeAspect="1"/>
          </p:cNvPicPr>
          <p:nvPr/>
        </p:nvPicPr>
        <p:blipFill>
          <a:blip r:embed="rId3"/>
          <a:stretch>
            <a:fillRect/>
          </a:stretch>
        </p:blipFill>
        <p:spPr>
          <a:xfrm>
            <a:off x="7696954" y="971550"/>
            <a:ext cx="1203959" cy="1200150"/>
          </a:xfrm>
          <a:prstGeom prst="rect">
            <a:avLst/>
          </a:prstGeom>
          <a:ln w="12700">
            <a:miter lim="400000"/>
          </a:ln>
        </p:spPr>
      </p:pic>
    </p:spTree>
    <p:extLst>
      <p:ext uri="{BB962C8B-B14F-4D97-AF65-F5344CB8AC3E}">
        <p14:creationId xmlns:p14="http://schemas.microsoft.com/office/powerpoint/2010/main" val="24316438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43D58-9413-4E61-9FB7-E74CDE66305A}"/>
              </a:ext>
            </a:extLst>
          </p:cNvPr>
          <p:cNvSpPr>
            <a:spLocks noGrp="1"/>
          </p:cNvSpPr>
          <p:nvPr>
            <p:ph type="title"/>
          </p:nvPr>
        </p:nvSpPr>
        <p:spPr/>
        <p:txBody>
          <a:bodyPr/>
          <a:lstStyle/>
          <a:p>
            <a:r>
              <a:rPr lang="en-US"/>
              <a:t>Node Declaration</a:t>
            </a:r>
            <a:endParaRPr lang="en-IN"/>
          </a:p>
        </p:txBody>
      </p:sp>
      <p:pic>
        <p:nvPicPr>
          <p:cNvPr id="5" name="Content Placeholder 4">
            <a:extLst>
              <a:ext uri="{FF2B5EF4-FFF2-40B4-BE49-F238E27FC236}">
                <a16:creationId xmlns:a16="http://schemas.microsoft.com/office/drawing/2014/main" id="{34F8C431-1845-447D-A400-1364FA00F750}"/>
              </a:ext>
            </a:extLst>
          </p:cNvPr>
          <p:cNvPicPr>
            <a:picLocks noGrp="1" noChangeAspect="1"/>
          </p:cNvPicPr>
          <p:nvPr>
            <p:ph idx="1"/>
          </p:nvPr>
        </p:nvPicPr>
        <p:blipFill>
          <a:blip r:embed="rId2"/>
          <a:stretch>
            <a:fillRect/>
          </a:stretch>
        </p:blipFill>
        <p:spPr>
          <a:xfrm>
            <a:off x="2998392" y="2750344"/>
            <a:ext cx="3581002" cy="2521154"/>
          </a:xfrm>
        </p:spPr>
      </p:pic>
      <p:pic>
        <p:nvPicPr>
          <p:cNvPr id="4" name="Picture 2" descr="Picture 2"/>
          <p:cNvPicPr>
            <a:picLocks noChangeAspect="1"/>
          </p:cNvPicPr>
          <p:nvPr/>
        </p:nvPicPr>
        <p:blipFill>
          <a:blip r:embed="rId3"/>
          <a:stretch>
            <a:fillRect/>
          </a:stretch>
        </p:blipFill>
        <p:spPr>
          <a:xfrm>
            <a:off x="7696954" y="971550"/>
            <a:ext cx="1203959" cy="1200150"/>
          </a:xfrm>
          <a:prstGeom prst="rect">
            <a:avLst/>
          </a:prstGeom>
          <a:ln w="12700">
            <a:miter lim="400000"/>
          </a:ln>
        </p:spPr>
      </p:pic>
    </p:spTree>
    <p:extLst>
      <p:ext uri="{BB962C8B-B14F-4D97-AF65-F5344CB8AC3E}">
        <p14:creationId xmlns:p14="http://schemas.microsoft.com/office/powerpoint/2010/main" val="40881569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1808820"/>
            <a:ext cx="6476196" cy="3136741"/>
          </a:xfrm>
          <a:prstGeom prst="rect">
            <a:avLst/>
          </a:prstGeom>
        </p:spPr>
      </p:pic>
      <p:pic>
        <p:nvPicPr>
          <p:cNvPr id="3" name="Picture 2" descr="Picture 2"/>
          <p:cNvPicPr>
            <a:picLocks noChangeAspect="1"/>
          </p:cNvPicPr>
          <p:nvPr/>
        </p:nvPicPr>
        <p:blipFill>
          <a:blip r:embed="rId3"/>
          <a:stretch>
            <a:fillRect/>
          </a:stretch>
        </p:blipFill>
        <p:spPr>
          <a:xfrm>
            <a:off x="7696954" y="971550"/>
            <a:ext cx="1203959" cy="1200150"/>
          </a:xfrm>
          <a:prstGeom prst="rect">
            <a:avLst/>
          </a:prstGeom>
          <a:ln w="12700">
            <a:miter lim="400000"/>
          </a:ln>
        </p:spPr>
      </p:pic>
    </p:spTree>
    <p:extLst>
      <p:ext uri="{BB962C8B-B14F-4D97-AF65-F5344CB8AC3E}">
        <p14:creationId xmlns:p14="http://schemas.microsoft.com/office/powerpoint/2010/main" val="2507312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042D8-A4B2-4689-990B-2AEF564A9E2F}"/>
              </a:ext>
            </a:extLst>
          </p:cNvPr>
          <p:cNvSpPr>
            <a:spLocks noGrp="1"/>
          </p:cNvSpPr>
          <p:nvPr>
            <p:ph type="ctrTitle"/>
          </p:nvPr>
        </p:nvSpPr>
        <p:spPr>
          <a:xfrm>
            <a:off x="1143000" y="1699022"/>
            <a:ext cx="6858000" cy="2115740"/>
          </a:xfrm>
        </p:spPr>
        <p:txBody>
          <a:bodyPr>
            <a:noAutofit/>
          </a:bodyPr>
          <a:lstStyle/>
          <a:p>
            <a:r>
              <a:rPr lang="en-IN" sz="3000"/>
              <a:t>1. Linked List Implementation – Insertion</a:t>
            </a:r>
            <a:br>
              <a:rPr lang="en-IN" sz="3000"/>
            </a:br>
            <a:r>
              <a:rPr lang="en-IN" sz="3000"/>
              <a:t>2. </a:t>
            </a:r>
            <a:r>
              <a:rPr lang="en-US" sz="3000"/>
              <a:t>Linked List-  Deletion and Search</a:t>
            </a:r>
            <a:endParaRPr lang="en-IN" sz="3000"/>
          </a:p>
        </p:txBody>
      </p:sp>
      <p:pic>
        <p:nvPicPr>
          <p:cNvPr id="3" name="Picture 2" descr="Picture 2"/>
          <p:cNvPicPr>
            <a:picLocks noChangeAspect="1"/>
          </p:cNvPicPr>
          <p:nvPr/>
        </p:nvPicPr>
        <p:blipFill>
          <a:blip r:embed="rId2"/>
          <a:stretch>
            <a:fillRect/>
          </a:stretch>
        </p:blipFill>
        <p:spPr>
          <a:xfrm>
            <a:off x="7696954" y="971550"/>
            <a:ext cx="1203959" cy="1200150"/>
          </a:xfrm>
          <a:prstGeom prst="rect">
            <a:avLst/>
          </a:prstGeom>
          <a:ln w="12700">
            <a:miter lim="400000"/>
          </a:ln>
        </p:spPr>
      </p:pic>
    </p:spTree>
    <p:extLst>
      <p:ext uri="{BB962C8B-B14F-4D97-AF65-F5344CB8AC3E}">
        <p14:creationId xmlns:p14="http://schemas.microsoft.com/office/powerpoint/2010/main" val="23710940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1600200" y="857250"/>
            <a:ext cx="5829300" cy="857250"/>
          </a:xfrm>
        </p:spPr>
        <p:txBody>
          <a:bodyPr/>
          <a:lstStyle/>
          <a:p>
            <a:r>
              <a:rPr lang="en-US"/>
              <a:t>Linked List</a:t>
            </a:r>
          </a:p>
        </p:txBody>
      </p:sp>
      <p:sp>
        <p:nvSpPr>
          <p:cNvPr id="3" name="Rectangle 3"/>
          <p:cNvSpPr txBox="1">
            <a:spLocks noChangeArrowheads="1"/>
          </p:cNvSpPr>
          <p:nvPr/>
        </p:nvSpPr>
        <p:spPr>
          <a:xfrm>
            <a:off x="1143000" y="1657350"/>
            <a:ext cx="5543550" cy="3086100"/>
          </a:xfrm>
          <a:prstGeom prst="rect">
            <a:avLst/>
          </a:prstGeom>
        </p:spPr>
        <p:txBody>
          <a:bodyPr vert="horz" lIns="68580" tIns="34290" rIns="68580" bIns="34290" rtlCol="0">
            <a:normAutofit/>
          </a:bodyPr>
          <a:lstStyle/>
          <a:p>
            <a:pPr marL="257175" indent="-257175">
              <a:spcBef>
                <a:spcPct val="20000"/>
              </a:spcBef>
              <a:buFont typeface="Arial" pitchFamily="34" charset="0"/>
              <a:buChar char="•"/>
              <a:defRPr/>
            </a:pPr>
            <a:r>
              <a:rPr lang="en-US" sz="2100"/>
              <a:t>Alternate approach to maintaining an array of elements</a:t>
            </a:r>
          </a:p>
          <a:p>
            <a:pPr marL="257175" indent="-257175">
              <a:spcBef>
                <a:spcPct val="20000"/>
              </a:spcBef>
              <a:buFont typeface="Arial" pitchFamily="34" charset="0"/>
              <a:buChar char="•"/>
              <a:defRPr/>
            </a:pPr>
            <a:r>
              <a:rPr lang="en-US" sz="2100"/>
              <a:t>Rather than allocating one large group of elements, allocate elements as needed</a:t>
            </a:r>
          </a:p>
          <a:p>
            <a:pPr marL="257175" indent="-257175">
              <a:spcBef>
                <a:spcPct val="20000"/>
              </a:spcBef>
              <a:buFont typeface="Arial" pitchFamily="34" charset="0"/>
              <a:buChar char="•"/>
              <a:defRPr/>
            </a:pPr>
            <a:r>
              <a:rPr lang="en-US" sz="2100"/>
              <a:t>Q: how do we know what is part of the array?</a:t>
            </a:r>
          </a:p>
          <a:p>
            <a:pPr marL="557213" lvl="1" indent="-214313">
              <a:spcBef>
                <a:spcPct val="20000"/>
              </a:spcBef>
              <a:defRPr/>
            </a:pPr>
            <a:r>
              <a:rPr lang="en-US" sz="1800"/>
              <a:t>A: have the elements keep track of each other</a:t>
            </a:r>
          </a:p>
          <a:p>
            <a:pPr marL="557213" lvl="1" indent="-214313">
              <a:spcBef>
                <a:spcPct val="20000"/>
              </a:spcBef>
              <a:buFont typeface="Arial" pitchFamily="34" charset="0"/>
              <a:buChar char="–"/>
              <a:defRPr/>
            </a:pPr>
            <a:r>
              <a:rPr lang="en-US" sz="1800"/>
              <a:t>use pointers to connect the elements together as a </a:t>
            </a:r>
            <a:r>
              <a:rPr lang="en-US" sz="1800" i="1"/>
              <a:t>LIST</a:t>
            </a:r>
            <a:r>
              <a:rPr lang="en-US" sz="1800"/>
              <a:t> of things</a:t>
            </a:r>
          </a:p>
        </p:txBody>
      </p:sp>
      <p:pic>
        <p:nvPicPr>
          <p:cNvPr id="5" name="Picture 4" descr="images.jpg"/>
          <p:cNvPicPr>
            <a:picLocks noChangeAspect="1"/>
          </p:cNvPicPr>
          <p:nvPr/>
        </p:nvPicPr>
        <p:blipFill>
          <a:blip r:embed="rId2" cstate="print"/>
          <a:stretch>
            <a:fillRect/>
          </a:stretch>
        </p:blipFill>
        <p:spPr>
          <a:xfrm>
            <a:off x="5257801" y="4175276"/>
            <a:ext cx="2743200" cy="1825475"/>
          </a:xfrm>
          <a:prstGeom prst="rect">
            <a:avLst/>
          </a:prstGeom>
        </p:spPr>
      </p:pic>
      <p:pic>
        <p:nvPicPr>
          <p:cNvPr id="6" name="Picture 2" descr="Picture 2"/>
          <p:cNvPicPr>
            <a:picLocks noChangeAspect="1"/>
          </p:cNvPicPr>
          <p:nvPr/>
        </p:nvPicPr>
        <p:blipFill>
          <a:blip r:embed="rId3"/>
          <a:stretch>
            <a:fillRect/>
          </a:stretch>
        </p:blipFill>
        <p:spPr>
          <a:xfrm>
            <a:off x="7696954" y="971550"/>
            <a:ext cx="1203959" cy="1200150"/>
          </a:xfrm>
          <a:prstGeom prst="rect">
            <a:avLst/>
          </a:prstGeom>
          <a:ln w="12700">
            <a:miter lim="400000"/>
          </a:ln>
        </p:spPr>
      </p:pic>
    </p:spTree>
    <p:extLst>
      <p:ext uri="{BB962C8B-B14F-4D97-AF65-F5344CB8AC3E}">
        <p14:creationId xmlns:p14="http://schemas.microsoft.com/office/powerpoint/2010/main" val="12279043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657350" y="1314450"/>
            <a:ext cx="5829300" cy="857250"/>
          </a:xfrm>
        </p:spPr>
        <p:txBody>
          <a:bodyPr>
            <a:normAutofit/>
          </a:bodyPr>
          <a:lstStyle/>
          <a:p>
            <a:r>
              <a:rPr lang="en-US"/>
              <a:t>Linked List ADT</a:t>
            </a:r>
          </a:p>
        </p:txBody>
      </p:sp>
      <p:sp>
        <p:nvSpPr>
          <p:cNvPr id="8" name="Rectangle 3"/>
          <p:cNvSpPr txBox="1">
            <a:spLocks noChangeArrowheads="1"/>
          </p:cNvSpPr>
          <p:nvPr/>
        </p:nvSpPr>
        <p:spPr>
          <a:xfrm>
            <a:off x="1657350" y="2343150"/>
            <a:ext cx="5829300" cy="3086100"/>
          </a:xfrm>
          <a:prstGeom prst="rect">
            <a:avLst/>
          </a:prstGeom>
        </p:spPr>
        <p:txBody>
          <a:bodyPr vert="horz" lIns="68580" tIns="34290" rIns="68580" bIns="34290" rtlCol="0">
            <a:normAutofit/>
          </a:bodyPr>
          <a:lstStyle/>
          <a:p>
            <a:pPr marL="257175" indent="-257175">
              <a:spcBef>
                <a:spcPct val="20000"/>
              </a:spcBef>
              <a:buFont typeface="Arial" pitchFamily="34" charset="0"/>
              <a:buChar char="•"/>
              <a:defRPr/>
            </a:pPr>
            <a:r>
              <a:rPr lang="en-US" sz="2400">
                <a:cs typeface="Times New Roman" pitchFamily="18" charset="0"/>
              </a:rPr>
              <a:t>A linked list is a series of connected </a:t>
            </a:r>
            <a:r>
              <a:rPr lang="en-US" sz="2400" i="1">
                <a:cs typeface="Times New Roman" pitchFamily="18" charset="0"/>
              </a:rPr>
              <a:t>nodes</a:t>
            </a:r>
            <a:r>
              <a:rPr lang="en-US" sz="2400">
                <a:cs typeface="Times New Roman" pitchFamily="18" charset="0"/>
              </a:rPr>
              <a:t>, where each node is a data structure</a:t>
            </a:r>
            <a:r>
              <a:rPr lang="en-US" sz="2400" i="1">
                <a:cs typeface="Times New Roman" pitchFamily="18" charset="0"/>
              </a:rPr>
              <a:t>.</a:t>
            </a:r>
            <a:r>
              <a:rPr lang="en-US" sz="2400">
                <a:cs typeface="Times New Roman" pitchFamily="18" charset="0"/>
              </a:rPr>
              <a:t> </a:t>
            </a:r>
          </a:p>
          <a:p>
            <a:pPr marL="257175" indent="-257175">
              <a:spcBef>
                <a:spcPct val="20000"/>
              </a:spcBef>
              <a:buFont typeface="Arial" pitchFamily="34" charset="0"/>
              <a:buChar char="•"/>
              <a:defRPr/>
            </a:pPr>
            <a:r>
              <a:rPr lang="en-US" sz="2400">
                <a:cs typeface="Times New Roman" pitchFamily="18" charset="0"/>
              </a:rPr>
              <a:t>A linked list can grow or shrink in size as the program runs</a:t>
            </a:r>
            <a:r>
              <a:rPr lang="en-US" sz="2400"/>
              <a:t> </a:t>
            </a:r>
          </a:p>
          <a:p>
            <a:pPr marL="257175" indent="-257175">
              <a:spcBef>
                <a:spcPct val="20000"/>
              </a:spcBef>
              <a:buFont typeface="Arial" pitchFamily="34" charset="0"/>
              <a:buChar char="•"/>
              <a:defRPr/>
            </a:pPr>
            <a:r>
              <a:rPr lang="en-US" sz="2400"/>
              <a:t>Insertion and deletion of nodes is quicker with linked lists.</a:t>
            </a:r>
          </a:p>
          <a:p>
            <a:pPr marL="257175" indent="-257175">
              <a:spcBef>
                <a:spcPct val="20000"/>
              </a:spcBef>
              <a:buFont typeface="Arial" pitchFamily="34" charset="0"/>
              <a:buChar char="•"/>
              <a:defRPr/>
            </a:pPr>
            <a:endParaRPr lang="en-US" sz="2400"/>
          </a:p>
        </p:txBody>
      </p:sp>
      <p:pic>
        <p:nvPicPr>
          <p:cNvPr id="5" name="Picture 4" descr="images (3).jpg"/>
          <p:cNvPicPr>
            <a:picLocks noChangeAspect="1"/>
          </p:cNvPicPr>
          <p:nvPr/>
        </p:nvPicPr>
        <p:blipFill>
          <a:blip r:embed="rId2" cstate="print"/>
          <a:stretch>
            <a:fillRect/>
          </a:stretch>
        </p:blipFill>
        <p:spPr>
          <a:xfrm>
            <a:off x="1143000" y="4400550"/>
            <a:ext cx="6457950" cy="1490540"/>
          </a:xfrm>
          <a:prstGeom prst="rect">
            <a:avLst/>
          </a:prstGeom>
        </p:spPr>
      </p:pic>
      <p:pic>
        <p:nvPicPr>
          <p:cNvPr id="6" name="Picture 2" descr="Picture 2"/>
          <p:cNvPicPr>
            <a:picLocks noChangeAspect="1"/>
          </p:cNvPicPr>
          <p:nvPr/>
        </p:nvPicPr>
        <p:blipFill>
          <a:blip r:embed="rId3"/>
          <a:stretch>
            <a:fillRect/>
          </a:stretch>
        </p:blipFill>
        <p:spPr>
          <a:xfrm>
            <a:off x="7696954" y="971550"/>
            <a:ext cx="1203959" cy="1200150"/>
          </a:xfrm>
          <a:prstGeom prst="rect">
            <a:avLst/>
          </a:prstGeom>
          <a:ln w="12700">
            <a:miter lim="400000"/>
          </a:ln>
        </p:spPr>
      </p:pic>
    </p:spTree>
    <p:extLst>
      <p:ext uri="{BB962C8B-B14F-4D97-AF65-F5344CB8AC3E}">
        <p14:creationId xmlns:p14="http://schemas.microsoft.com/office/powerpoint/2010/main" val="39923743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1657350" y="1314450"/>
            <a:ext cx="5829300" cy="857250"/>
          </a:xfrm>
        </p:spPr>
        <p:txBody>
          <a:bodyPr/>
          <a:lstStyle/>
          <a:p>
            <a:r>
              <a:rPr lang="en-US" sz="3000"/>
              <a:t>Dynamically Allocating Elements</a:t>
            </a:r>
            <a:endParaRPr lang="en-US"/>
          </a:p>
        </p:txBody>
      </p:sp>
      <p:sp>
        <p:nvSpPr>
          <p:cNvPr id="3" name="Rectangle 3"/>
          <p:cNvSpPr txBox="1">
            <a:spLocks noChangeArrowheads="1"/>
          </p:cNvSpPr>
          <p:nvPr/>
        </p:nvSpPr>
        <p:spPr>
          <a:xfrm>
            <a:off x="1657350" y="2343150"/>
            <a:ext cx="5829300" cy="1485900"/>
          </a:xfrm>
          <a:prstGeom prst="rect">
            <a:avLst/>
          </a:prstGeom>
        </p:spPr>
        <p:txBody>
          <a:bodyPr vert="horz" lIns="68580" tIns="34290" rIns="68580" bIns="34290" rtlCol="0">
            <a:normAutofit fontScale="92500"/>
          </a:bodyPr>
          <a:lstStyle/>
          <a:p>
            <a:pPr marL="257175" indent="-257175">
              <a:spcBef>
                <a:spcPct val="20000"/>
              </a:spcBef>
              <a:buFont typeface="Arial" pitchFamily="34" charset="0"/>
              <a:buChar char="•"/>
              <a:defRPr/>
            </a:pPr>
            <a:r>
              <a:rPr lang="en-US" sz="2100"/>
              <a:t>Allocate elements one at a time as needed, have each element keep track of the </a:t>
            </a:r>
            <a:r>
              <a:rPr lang="en-US" sz="2100" i="1"/>
              <a:t>next</a:t>
            </a:r>
            <a:r>
              <a:rPr lang="en-US" sz="2100"/>
              <a:t> element</a:t>
            </a:r>
          </a:p>
          <a:p>
            <a:pPr marL="257175" indent="-257175">
              <a:spcBef>
                <a:spcPct val="20000"/>
              </a:spcBef>
              <a:buFont typeface="Arial" pitchFamily="34" charset="0"/>
              <a:buChar char="•"/>
              <a:defRPr/>
            </a:pPr>
            <a:r>
              <a:rPr lang="en-US" sz="2100"/>
              <a:t>Result is referred to as linked list of elements, track next element with a pointer</a:t>
            </a:r>
            <a:endParaRPr lang="en-US" sz="1800"/>
          </a:p>
        </p:txBody>
      </p:sp>
      <p:graphicFrame>
        <p:nvGraphicFramePr>
          <p:cNvPr id="4" name="Object 4"/>
          <p:cNvGraphicFramePr>
            <a:graphicFrameLocks noGrp="1" noChangeAspect="1"/>
          </p:cNvGraphicFramePr>
          <p:nvPr>
            <p:ph sz="half" idx="4294967295"/>
          </p:nvPr>
        </p:nvGraphicFramePr>
        <p:xfrm>
          <a:off x="1600200" y="3829050"/>
          <a:ext cx="5829300" cy="1901429"/>
        </p:xfrm>
        <a:graphic>
          <a:graphicData uri="http://schemas.openxmlformats.org/presentationml/2006/ole">
            <mc:AlternateContent xmlns:mc="http://schemas.openxmlformats.org/markup-compatibility/2006">
              <mc:Choice xmlns:v="urn:schemas-microsoft-com:vml" Requires="v">
                <p:oleObj spid="_x0000_s88065" name="VISIO" r:id="rId3" imgW="5147280" imgH="1679400" progId="">
                  <p:embed/>
                </p:oleObj>
              </mc:Choice>
              <mc:Fallback>
                <p:oleObj name="VISIO" r:id="rId3" imgW="5147280" imgH="1679400" progId="">
                  <p:embed/>
                  <p:pic>
                    <p:nvPicPr>
                      <p:cNvPr id="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829050"/>
                        <a:ext cx="5829300" cy="19014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Picture 2"/>
          <p:cNvPicPr>
            <a:picLocks noChangeAspect="1"/>
          </p:cNvPicPr>
          <p:nvPr/>
        </p:nvPicPr>
        <p:blipFill>
          <a:blip r:embed="rId5"/>
          <a:stretch>
            <a:fillRect/>
          </a:stretch>
        </p:blipFill>
        <p:spPr>
          <a:xfrm>
            <a:off x="7696954" y="971550"/>
            <a:ext cx="1203959" cy="1200150"/>
          </a:xfrm>
          <a:prstGeom prst="rect">
            <a:avLst/>
          </a:prstGeom>
          <a:ln w="12700">
            <a:miter lim="400000"/>
          </a:ln>
        </p:spPr>
      </p:pic>
    </p:spTree>
    <p:extLst>
      <p:ext uri="{BB962C8B-B14F-4D97-AF65-F5344CB8AC3E}">
        <p14:creationId xmlns:p14="http://schemas.microsoft.com/office/powerpoint/2010/main" val="38192661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485900" y="1385316"/>
            <a:ext cx="6172200" cy="382751"/>
          </a:xfrm>
        </p:spPr>
        <p:txBody>
          <a:bodyPr>
            <a:normAutofit fontScale="90000"/>
          </a:bodyPr>
          <a:lstStyle/>
          <a:p>
            <a:pPr>
              <a:defRPr/>
            </a:pPr>
            <a:r>
              <a:rPr lang="en-US" sz="3000"/>
              <a:t>Pointer Implementation (Linked List)</a:t>
            </a:r>
          </a:p>
        </p:txBody>
      </p:sp>
      <p:sp>
        <p:nvSpPr>
          <p:cNvPr id="84995" name="Rectangle 3"/>
          <p:cNvSpPr>
            <a:spLocks noGrp="1" noChangeArrowheads="1"/>
          </p:cNvSpPr>
          <p:nvPr>
            <p:ph idx="1"/>
          </p:nvPr>
        </p:nvSpPr>
        <p:spPr>
          <a:xfrm>
            <a:off x="1410869" y="1928802"/>
            <a:ext cx="6191250" cy="896537"/>
          </a:xfrm>
        </p:spPr>
        <p:txBody>
          <a:bodyPr>
            <a:normAutofit fontScale="55000" lnSpcReduction="20000"/>
          </a:bodyPr>
          <a:lstStyle/>
          <a:p>
            <a:pPr marL="205740" indent="-205740">
              <a:buFont typeface="Wingdings 3"/>
              <a:buChar char=""/>
              <a:defRPr/>
            </a:pPr>
            <a:r>
              <a:rPr lang="en-US"/>
              <a:t>Ensure that the list is not stored contiguously</a:t>
            </a:r>
          </a:p>
          <a:p>
            <a:pPr marL="411480" lvl="1" indent="-205740">
              <a:buFont typeface="Wingdings 3"/>
              <a:buChar char=""/>
              <a:defRPr/>
            </a:pPr>
            <a:r>
              <a:rPr lang="en-US"/>
              <a:t>use a linked list</a:t>
            </a:r>
          </a:p>
          <a:p>
            <a:pPr marL="411480" lvl="1" indent="-205740">
              <a:buFont typeface="Wingdings 3"/>
              <a:buChar char=""/>
              <a:defRPr/>
            </a:pPr>
            <a:r>
              <a:rPr lang="en-US"/>
              <a:t>a series of structures that are not necessarily adjacent in memory</a:t>
            </a:r>
          </a:p>
        </p:txBody>
      </p:sp>
      <p:pic>
        <p:nvPicPr>
          <p:cNvPr id="17412" name="Picture 4" descr="fig3_1"/>
          <p:cNvPicPr>
            <a:picLocks noChangeAspect="1" noChangeArrowheads="1"/>
          </p:cNvPicPr>
          <p:nvPr/>
        </p:nvPicPr>
        <p:blipFill>
          <a:blip r:embed="rId2" cstate="print">
            <a:lum bright="-40000" contrast="60000"/>
          </a:blip>
          <a:srcRect/>
          <a:stretch>
            <a:fillRect/>
          </a:stretch>
        </p:blipFill>
        <p:spPr bwMode="auto">
          <a:xfrm>
            <a:off x="1885950" y="2971801"/>
            <a:ext cx="5329238" cy="803672"/>
          </a:xfrm>
          <a:prstGeom prst="rect">
            <a:avLst/>
          </a:prstGeom>
          <a:noFill/>
          <a:ln w="9525">
            <a:noFill/>
            <a:miter lim="800000"/>
            <a:headEnd/>
            <a:tailEnd/>
          </a:ln>
        </p:spPr>
      </p:pic>
      <p:sp>
        <p:nvSpPr>
          <p:cNvPr id="17413" name="Text Box 5"/>
          <p:cNvSpPr txBox="1">
            <a:spLocks noChangeArrowheads="1"/>
          </p:cNvSpPr>
          <p:nvPr/>
        </p:nvSpPr>
        <p:spPr bwMode="auto">
          <a:xfrm>
            <a:off x="1428751" y="3829050"/>
            <a:ext cx="6241256" cy="1569660"/>
          </a:xfrm>
          <a:prstGeom prst="rect">
            <a:avLst/>
          </a:prstGeom>
          <a:noFill/>
          <a:ln w="9525">
            <a:noFill/>
            <a:miter lim="800000"/>
            <a:headEnd/>
            <a:tailEnd/>
          </a:ln>
        </p:spPr>
        <p:txBody>
          <a:bodyPr>
            <a:spAutoFit/>
          </a:bodyPr>
          <a:lstStyle/>
          <a:p>
            <a:pPr>
              <a:buClr>
                <a:schemeClr val="accent2"/>
              </a:buClr>
              <a:buSzTx/>
              <a:buFont typeface="Wingdings" pitchFamily="2" charset="2"/>
              <a:buChar char="§"/>
            </a:pPr>
            <a:r>
              <a:rPr kumimoji="1" lang="en-US" sz="1800">
                <a:latin typeface="Times New Roman" pitchFamily="18" charset="0"/>
              </a:rPr>
              <a:t>   </a:t>
            </a:r>
            <a:r>
              <a:rPr kumimoji="1" lang="en-US" sz="1800"/>
              <a:t>Each node contains the element and a pointer to a structure containing its successor</a:t>
            </a:r>
          </a:p>
          <a:p>
            <a:pPr lvl="1">
              <a:buClr>
                <a:schemeClr val="accent2"/>
              </a:buClr>
              <a:buSzTx/>
              <a:buFont typeface="Wingdings" pitchFamily="2" charset="2"/>
              <a:buChar char="§"/>
            </a:pPr>
            <a:r>
              <a:rPr kumimoji="1" lang="en-US" sz="1050"/>
              <a:t>the last cell’s next link points to NULL</a:t>
            </a:r>
          </a:p>
          <a:p>
            <a:pPr>
              <a:buClr>
                <a:schemeClr val="accent2"/>
              </a:buClr>
              <a:buSzTx/>
              <a:buFont typeface="Wingdings" pitchFamily="2" charset="2"/>
              <a:buChar char="§"/>
            </a:pPr>
            <a:r>
              <a:rPr kumimoji="1" lang="en-US" sz="1800"/>
              <a:t>   Compared to the array implementation, </a:t>
            </a:r>
          </a:p>
          <a:p>
            <a:pPr lvl="1">
              <a:buClr>
                <a:schemeClr val="accent2"/>
              </a:buClr>
              <a:buSzTx/>
              <a:buFont typeface="Wingdings" pitchFamily="2" charset="2"/>
              <a:buChar char="ü"/>
            </a:pPr>
            <a:r>
              <a:rPr kumimoji="1" lang="en-US" sz="1050"/>
              <a:t>the pointer implementation uses only as much space as is needed for the elements currently on the list</a:t>
            </a:r>
          </a:p>
          <a:p>
            <a:pPr lvl="1">
              <a:buClr>
                <a:schemeClr val="accent2"/>
              </a:buClr>
              <a:buSzTx/>
              <a:buFont typeface="Monotype Sorts" pitchFamily="2" charset="2"/>
              <a:buChar char="û"/>
            </a:pPr>
            <a:r>
              <a:rPr kumimoji="1" lang="en-US" sz="1050"/>
              <a:t>but requires space for the pointers in each cell</a:t>
            </a:r>
            <a:endParaRPr lang="en-US" sz="1800"/>
          </a:p>
        </p:txBody>
      </p:sp>
      <p:pic>
        <p:nvPicPr>
          <p:cNvPr id="6" name="Picture 2" descr="Picture 2"/>
          <p:cNvPicPr>
            <a:picLocks noChangeAspect="1"/>
          </p:cNvPicPr>
          <p:nvPr/>
        </p:nvPicPr>
        <p:blipFill>
          <a:blip r:embed="rId3"/>
          <a:stretch>
            <a:fillRect/>
          </a:stretch>
        </p:blipFill>
        <p:spPr>
          <a:xfrm>
            <a:off x="7696954" y="971550"/>
            <a:ext cx="1203959" cy="1200150"/>
          </a:xfrm>
          <a:prstGeom prst="rect">
            <a:avLst/>
          </a:prstGeom>
          <a:ln w="12700">
            <a:miter lim="400000"/>
          </a:ln>
        </p:spPr>
      </p:pic>
    </p:spTree>
    <p:extLst>
      <p:ext uri="{BB962C8B-B14F-4D97-AF65-F5344CB8AC3E}">
        <p14:creationId xmlns:p14="http://schemas.microsoft.com/office/powerpoint/2010/main" val="39284275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485900" y="1385316"/>
            <a:ext cx="6172200" cy="436329"/>
          </a:xfrm>
        </p:spPr>
        <p:txBody>
          <a:bodyPr>
            <a:normAutofit fontScale="90000"/>
          </a:bodyPr>
          <a:lstStyle/>
          <a:p>
            <a:pPr eaLnBrk="1" hangingPunct="1"/>
            <a:r>
              <a:rPr lang="en-US"/>
              <a:t>Linked Lists</a:t>
            </a:r>
          </a:p>
        </p:txBody>
      </p:sp>
      <p:sp>
        <p:nvSpPr>
          <p:cNvPr id="18435" name="Rectangle 3"/>
          <p:cNvSpPr>
            <a:spLocks noGrp="1" noChangeArrowheads="1"/>
          </p:cNvSpPr>
          <p:nvPr>
            <p:ph idx="1"/>
          </p:nvPr>
        </p:nvSpPr>
        <p:spPr>
          <a:xfrm>
            <a:off x="1314450" y="3086100"/>
            <a:ext cx="5886450" cy="2286000"/>
          </a:xfrm>
        </p:spPr>
        <p:txBody>
          <a:bodyPr/>
          <a:lstStyle/>
          <a:p>
            <a:pPr eaLnBrk="1" hangingPunct="1"/>
            <a:r>
              <a:rPr lang="en-US"/>
              <a:t>A </a:t>
            </a:r>
            <a:r>
              <a:rPr lang="en-US" i="1">
                <a:solidFill>
                  <a:srgbClr val="002060"/>
                </a:solidFill>
              </a:rPr>
              <a:t>linked list</a:t>
            </a:r>
            <a:r>
              <a:rPr lang="en-US">
                <a:solidFill>
                  <a:srgbClr val="002060"/>
                </a:solidFill>
              </a:rPr>
              <a:t> </a:t>
            </a:r>
            <a:r>
              <a:rPr lang="en-US"/>
              <a:t>is a series of connected </a:t>
            </a:r>
            <a:r>
              <a:rPr lang="en-US" i="1">
                <a:solidFill>
                  <a:srgbClr val="002060"/>
                </a:solidFill>
              </a:rPr>
              <a:t>nodes</a:t>
            </a:r>
          </a:p>
          <a:p>
            <a:pPr eaLnBrk="1" hangingPunct="1"/>
            <a:r>
              <a:rPr lang="en-US"/>
              <a:t>Each node contains at least</a:t>
            </a:r>
          </a:p>
          <a:p>
            <a:pPr lvl="1" eaLnBrk="1" hangingPunct="1"/>
            <a:r>
              <a:rPr lang="en-US"/>
              <a:t>A piece of data (any type)</a:t>
            </a:r>
          </a:p>
          <a:p>
            <a:pPr lvl="1" eaLnBrk="1" hangingPunct="1"/>
            <a:r>
              <a:rPr lang="en-US"/>
              <a:t>Pointer to the next node in the list</a:t>
            </a:r>
          </a:p>
          <a:p>
            <a:pPr eaLnBrk="1" hangingPunct="1"/>
            <a:r>
              <a:rPr lang="en-US" i="1">
                <a:solidFill>
                  <a:srgbClr val="002060"/>
                </a:solidFill>
              </a:rPr>
              <a:t>Head</a:t>
            </a:r>
            <a:r>
              <a:rPr lang="en-US"/>
              <a:t>: pointer to</a:t>
            </a:r>
            <a:r>
              <a:rPr lang="en-US" altLang="zh-CN">
                <a:ea typeface="SimSun" pitchFamily="2" charset="-122"/>
              </a:rPr>
              <a:t> the first</a:t>
            </a:r>
            <a:r>
              <a:rPr lang="en-US"/>
              <a:t> node</a:t>
            </a:r>
          </a:p>
          <a:p>
            <a:pPr eaLnBrk="1" hangingPunct="1"/>
            <a:r>
              <a:rPr lang="en-US"/>
              <a:t>The last node points to </a:t>
            </a:r>
            <a:r>
              <a:rPr lang="en-US">
                <a:latin typeface="Courier New" pitchFamily="49" charset="0"/>
              </a:rPr>
              <a:t>NULL</a:t>
            </a:r>
          </a:p>
        </p:txBody>
      </p:sp>
      <p:sp>
        <p:nvSpPr>
          <p:cNvPr id="18436" name="Rectangle 15"/>
          <p:cNvSpPr>
            <a:spLocks noChangeArrowheads="1"/>
          </p:cNvSpPr>
          <p:nvPr/>
        </p:nvSpPr>
        <p:spPr bwMode="auto">
          <a:xfrm>
            <a:off x="3593306" y="2233613"/>
            <a:ext cx="457200" cy="457200"/>
          </a:xfrm>
          <a:prstGeom prst="rect">
            <a:avLst/>
          </a:prstGeom>
          <a:solidFill>
            <a:schemeClr val="accent1"/>
          </a:solidFill>
          <a:ln w="28575">
            <a:solidFill>
              <a:schemeClr val="tx1"/>
            </a:solidFill>
            <a:miter lim="800000"/>
            <a:headEnd/>
            <a:tailEnd/>
          </a:ln>
        </p:spPr>
        <p:txBody>
          <a:bodyPr wrap="none" anchor="ctr"/>
          <a:lstStyle/>
          <a:p>
            <a:endParaRPr lang="en-US" sz="1050"/>
          </a:p>
        </p:txBody>
      </p:sp>
      <p:sp>
        <p:nvSpPr>
          <p:cNvPr id="18437" name="Line 16"/>
          <p:cNvSpPr>
            <a:spLocks noChangeShapeType="1"/>
          </p:cNvSpPr>
          <p:nvPr/>
        </p:nvSpPr>
        <p:spPr bwMode="auto">
          <a:xfrm flipV="1">
            <a:off x="3821906" y="2462213"/>
            <a:ext cx="685800" cy="0"/>
          </a:xfrm>
          <a:prstGeom prst="line">
            <a:avLst/>
          </a:prstGeom>
          <a:noFill/>
          <a:ln w="28575">
            <a:solidFill>
              <a:schemeClr val="tx1"/>
            </a:solidFill>
            <a:round/>
            <a:headEnd type="oval" w="med" len="med"/>
            <a:tailEnd type="triangle" w="med" len="med"/>
          </a:ln>
        </p:spPr>
        <p:txBody>
          <a:bodyPr wrap="none"/>
          <a:lstStyle/>
          <a:p>
            <a:endParaRPr lang="en-IN" sz="1050"/>
          </a:p>
        </p:txBody>
      </p:sp>
      <p:sp>
        <p:nvSpPr>
          <p:cNvPr id="18438" name="Rectangle 18"/>
          <p:cNvSpPr>
            <a:spLocks noChangeArrowheads="1"/>
          </p:cNvSpPr>
          <p:nvPr/>
        </p:nvSpPr>
        <p:spPr bwMode="auto">
          <a:xfrm>
            <a:off x="4964906" y="2233613"/>
            <a:ext cx="457200" cy="457200"/>
          </a:xfrm>
          <a:prstGeom prst="rect">
            <a:avLst/>
          </a:prstGeom>
          <a:solidFill>
            <a:schemeClr val="accent1"/>
          </a:solidFill>
          <a:ln w="28575">
            <a:solidFill>
              <a:schemeClr val="tx1"/>
            </a:solidFill>
            <a:miter lim="800000"/>
            <a:headEnd/>
            <a:tailEnd/>
          </a:ln>
        </p:spPr>
        <p:txBody>
          <a:bodyPr wrap="none" anchor="ctr"/>
          <a:lstStyle/>
          <a:p>
            <a:endParaRPr lang="en-US" sz="1050"/>
          </a:p>
        </p:txBody>
      </p:sp>
      <p:sp>
        <p:nvSpPr>
          <p:cNvPr id="18439" name="Line 19"/>
          <p:cNvSpPr>
            <a:spLocks noChangeShapeType="1"/>
          </p:cNvSpPr>
          <p:nvPr/>
        </p:nvSpPr>
        <p:spPr bwMode="auto">
          <a:xfrm flipV="1">
            <a:off x="5193506" y="2462213"/>
            <a:ext cx="685800" cy="0"/>
          </a:xfrm>
          <a:prstGeom prst="line">
            <a:avLst/>
          </a:prstGeom>
          <a:noFill/>
          <a:ln w="28575">
            <a:solidFill>
              <a:schemeClr val="tx1"/>
            </a:solidFill>
            <a:round/>
            <a:headEnd type="oval" w="med" len="med"/>
            <a:tailEnd type="triangle" w="med" len="med"/>
          </a:ln>
        </p:spPr>
        <p:txBody>
          <a:bodyPr wrap="none"/>
          <a:lstStyle/>
          <a:p>
            <a:endParaRPr lang="en-IN" sz="1050"/>
          </a:p>
        </p:txBody>
      </p:sp>
      <p:sp>
        <p:nvSpPr>
          <p:cNvPr id="18440" name="Rectangle 21"/>
          <p:cNvSpPr>
            <a:spLocks noChangeArrowheads="1"/>
          </p:cNvSpPr>
          <p:nvPr/>
        </p:nvSpPr>
        <p:spPr bwMode="auto">
          <a:xfrm>
            <a:off x="6336506" y="2233613"/>
            <a:ext cx="457200" cy="457200"/>
          </a:xfrm>
          <a:prstGeom prst="rect">
            <a:avLst/>
          </a:prstGeom>
          <a:solidFill>
            <a:schemeClr val="accent1"/>
          </a:solidFill>
          <a:ln w="28575">
            <a:solidFill>
              <a:schemeClr val="tx1"/>
            </a:solidFill>
            <a:miter lim="800000"/>
            <a:headEnd/>
            <a:tailEnd/>
          </a:ln>
        </p:spPr>
        <p:txBody>
          <a:bodyPr wrap="none" anchor="ctr"/>
          <a:lstStyle/>
          <a:p>
            <a:endParaRPr lang="en-US" sz="1050"/>
          </a:p>
        </p:txBody>
      </p:sp>
      <p:grpSp>
        <p:nvGrpSpPr>
          <p:cNvPr id="2" name="Group 36"/>
          <p:cNvGrpSpPr>
            <a:grpSpLocks/>
          </p:cNvGrpSpPr>
          <p:nvPr/>
        </p:nvGrpSpPr>
        <p:grpSpPr bwMode="auto">
          <a:xfrm>
            <a:off x="3136106" y="2233613"/>
            <a:ext cx="457200" cy="457200"/>
            <a:chOff x="1728" y="2880"/>
            <a:chExt cx="384" cy="384"/>
          </a:xfrm>
        </p:grpSpPr>
        <p:sp>
          <p:nvSpPr>
            <p:cNvPr id="18461" name="Rectangle 14"/>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p:spPr>
          <p:txBody>
            <a:bodyPr wrap="none" anchor="ctr"/>
            <a:lstStyle/>
            <a:p>
              <a:endParaRPr lang="en-US" sz="1050"/>
            </a:p>
          </p:txBody>
        </p:sp>
        <p:sp>
          <p:nvSpPr>
            <p:cNvPr id="18462" name="Text Box 23"/>
            <p:cNvSpPr txBox="1">
              <a:spLocks noChangeArrowheads="1"/>
            </p:cNvSpPr>
            <p:nvPr/>
          </p:nvSpPr>
          <p:spPr bwMode="auto">
            <a:xfrm>
              <a:off x="1813" y="2966"/>
              <a:ext cx="222" cy="213"/>
            </a:xfrm>
            <a:prstGeom prst="rect">
              <a:avLst/>
            </a:prstGeom>
            <a:noFill/>
            <a:ln w="9525">
              <a:noFill/>
              <a:miter lim="800000"/>
              <a:headEnd/>
              <a:tailEnd/>
            </a:ln>
          </p:spPr>
          <p:txBody>
            <a:bodyPr wrap="none">
              <a:spAutoFit/>
            </a:bodyPr>
            <a:lstStyle/>
            <a:p>
              <a:pPr algn="ctr" eaLnBrk="1" hangingPunct="1">
                <a:spcBef>
                  <a:spcPct val="0"/>
                </a:spcBef>
                <a:buClrTx/>
                <a:buSzTx/>
                <a:buFontTx/>
                <a:buNone/>
              </a:pPr>
              <a:r>
                <a:rPr lang="en-US" sz="1050">
                  <a:solidFill>
                    <a:schemeClr val="bg1"/>
                  </a:solidFill>
                  <a:latin typeface="Tahoma" pitchFamily="34" charset="0"/>
                </a:rPr>
                <a:t>A</a:t>
              </a:r>
            </a:p>
          </p:txBody>
        </p:sp>
      </p:grpSp>
      <p:sp>
        <p:nvSpPr>
          <p:cNvPr id="18442" name="Text Box 29"/>
          <p:cNvSpPr txBox="1">
            <a:spLocks noChangeArrowheads="1"/>
          </p:cNvSpPr>
          <p:nvPr/>
        </p:nvSpPr>
        <p:spPr bwMode="auto">
          <a:xfrm>
            <a:off x="6430567" y="2314575"/>
            <a:ext cx="295274" cy="253916"/>
          </a:xfrm>
          <a:prstGeom prst="rect">
            <a:avLst/>
          </a:prstGeom>
          <a:noFill/>
          <a:ln w="9525">
            <a:noFill/>
            <a:miter lim="800000"/>
            <a:headEnd/>
            <a:tailEnd/>
          </a:ln>
        </p:spPr>
        <p:txBody>
          <a:bodyPr wrap="none">
            <a:spAutoFit/>
          </a:bodyPr>
          <a:lstStyle/>
          <a:p>
            <a:pPr algn="ctr" eaLnBrk="1" hangingPunct="1">
              <a:spcBef>
                <a:spcPct val="0"/>
              </a:spcBef>
              <a:buClrTx/>
              <a:buSzTx/>
              <a:buFontTx/>
              <a:buNone/>
            </a:pPr>
            <a:r>
              <a:rPr lang="en-US" sz="1050">
                <a:latin typeface="Tahoma" pitchFamily="34" charset="0"/>
                <a:sym typeface="Symbol" pitchFamily="18" charset="2"/>
              </a:rPr>
              <a:t></a:t>
            </a:r>
            <a:endParaRPr lang="en-US" sz="1050">
              <a:latin typeface="Tahoma" pitchFamily="34" charset="0"/>
            </a:endParaRPr>
          </a:p>
        </p:txBody>
      </p:sp>
      <p:sp>
        <p:nvSpPr>
          <p:cNvPr id="18443" name="Rectangle 31"/>
          <p:cNvSpPr>
            <a:spLocks noChangeArrowheads="1"/>
          </p:cNvSpPr>
          <p:nvPr/>
        </p:nvSpPr>
        <p:spPr bwMode="auto">
          <a:xfrm>
            <a:off x="2221706" y="2228850"/>
            <a:ext cx="457200" cy="457200"/>
          </a:xfrm>
          <a:prstGeom prst="rect">
            <a:avLst/>
          </a:prstGeom>
          <a:solidFill>
            <a:schemeClr val="accent1"/>
          </a:solidFill>
          <a:ln w="28575">
            <a:solidFill>
              <a:schemeClr val="tx1"/>
            </a:solidFill>
            <a:miter lim="800000"/>
            <a:headEnd/>
            <a:tailEnd/>
          </a:ln>
        </p:spPr>
        <p:txBody>
          <a:bodyPr wrap="none" anchor="ctr"/>
          <a:lstStyle/>
          <a:p>
            <a:endParaRPr lang="en-US" sz="1050"/>
          </a:p>
        </p:txBody>
      </p:sp>
      <p:sp>
        <p:nvSpPr>
          <p:cNvPr id="18444" name="Line 13"/>
          <p:cNvSpPr>
            <a:spLocks noChangeShapeType="1"/>
          </p:cNvSpPr>
          <p:nvPr/>
        </p:nvSpPr>
        <p:spPr bwMode="auto">
          <a:xfrm flipV="1">
            <a:off x="2450306" y="2462213"/>
            <a:ext cx="685800" cy="0"/>
          </a:xfrm>
          <a:prstGeom prst="line">
            <a:avLst/>
          </a:prstGeom>
          <a:noFill/>
          <a:ln w="28575">
            <a:solidFill>
              <a:schemeClr val="tx1"/>
            </a:solidFill>
            <a:round/>
            <a:headEnd type="oval" w="med" len="med"/>
            <a:tailEnd type="triangle" w="med" len="med"/>
          </a:ln>
        </p:spPr>
        <p:txBody>
          <a:bodyPr wrap="none"/>
          <a:lstStyle/>
          <a:p>
            <a:endParaRPr lang="en-IN" sz="1050"/>
          </a:p>
        </p:txBody>
      </p:sp>
      <p:sp>
        <p:nvSpPr>
          <p:cNvPr id="18445" name="Text Box 34"/>
          <p:cNvSpPr txBox="1">
            <a:spLocks noChangeArrowheads="1"/>
          </p:cNvSpPr>
          <p:nvPr/>
        </p:nvSpPr>
        <p:spPr bwMode="auto">
          <a:xfrm>
            <a:off x="2212031" y="2747963"/>
            <a:ext cx="490840" cy="253916"/>
          </a:xfrm>
          <a:prstGeom prst="rect">
            <a:avLst/>
          </a:prstGeom>
          <a:noFill/>
          <a:ln w="9525">
            <a:noFill/>
            <a:miter lim="800000"/>
            <a:headEnd/>
            <a:tailEnd/>
          </a:ln>
        </p:spPr>
        <p:txBody>
          <a:bodyPr wrap="none">
            <a:spAutoFit/>
          </a:bodyPr>
          <a:lstStyle/>
          <a:p>
            <a:pPr algn="ctr" eaLnBrk="1" hangingPunct="1">
              <a:spcBef>
                <a:spcPct val="0"/>
              </a:spcBef>
              <a:buClrTx/>
              <a:buSzTx/>
              <a:buFontTx/>
              <a:buNone/>
            </a:pPr>
            <a:r>
              <a:rPr lang="en-US" sz="1050">
                <a:solidFill>
                  <a:schemeClr val="folHlink"/>
                </a:solidFill>
                <a:latin typeface="Tahoma" pitchFamily="34" charset="0"/>
              </a:rPr>
              <a:t>Head</a:t>
            </a:r>
          </a:p>
        </p:txBody>
      </p:sp>
      <p:grpSp>
        <p:nvGrpSpPr>
          <p:cNvPr id="3" name="Group 37"/>
          <p:cNvGrpSpPr>
            <a:grpSpLocks/>
          </p:cNvGrpSpPr>
          <p:nvPr/>
        </p:nvGrpSpPr>
        <p:grpSpPr bwMode="auto">
          <a:xfrm>
            <a:off x="4507706" y="2233613"/>
            <a:ext cx="457200" cy="457200"/>
            <a:chOff x="1728" y="2880"/>
            <a:chExt cx="384" cy="384"/>
          </a:xfrm>
        </p:grpSpPr>
        <p:sp>
          <p:nvSpPr>
            <p:cNvPr id="18459" name="Rectangle 38"/>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p:spPr>
          <p:txBody>
            <a:bodyPr wrap="none" anchor="ctr"/>
            <a:lstStyle/>
            <a:p>
              <a:endParaRPr lang="en-US" sz="1050"/>
            </a:p>
          </p:txBody>
        </p:sp>
        <p:sp>
          <p:nvSpPr>
            <p:cNvPr id="18460" name="Text Box 39"/>
            <p:cNvSpPr txBox="1">
              <a:spLocks noChangeArrowheads="1"/>
            </p:cNvSpPr>
            <p:nvPr/>
          </p:nvSpPr>
          <p:spPr bwMode="auto">
            <a:xfrm>
              <a:off x="1814" y="2966"/>
              <a:ext cx="222" cy="213"/>
            </a:xfrm>
            <a:prstGeom prst="rect">
              <a:avLst/>
            </a:prstGeom>
            <a:noFill/>
            <a:ln w="9525">
              <a:noFill/>
              <a:miter lim="800000"/>
              <a:headEnd/>
              <a:tailEnd/>
            </a:ln>
          </p:spPr>
          <p:txBody>
            <a:bodyPr wrap="none">
              <a:spAutoFit/>
            </a:bodyPr>
            <a:lstStyle/>
            <a:p>
              <a:pPr algn="ctr" eaLnBrk="1" hangingPunct="1">
                <a:spcBef>
                  <a:spcPct val="0"/>
                </a:spcBef>
                <a:buClrTx/>
                <a:buSzTx/>
                <a:buFontTx/>
                <a:buNone/>
              </a:pPr>
              <a:r>
                <a:rPr lang="en-US" sz="1050">
                  <a:solidFill>
                    <a:schemeClr val="bg1"/>
                  </a:solidFill>
                  <a:latin typeface="Tahoma" pitchFamily="34" charset="0"/>
                </a:rPr>
                <a:t>B</a:t>
              </a:r>
            </a:p>
          </p:txBody>
        </p:sp>
      </p:grpSp>
      <p:grpSp>
        <p:nvGrpSpPr>
          <p:cNvPr id="4" name="Group 40"/>
          <p:cNvGrpSpPr>
            <a:grpSpLocks/>
          </p:cNvGrpSpPr>
          <p:nvPr/>
        </p:nvGrpSpPr>
        <p:grpSpPr bwMode="auto">
          <a:xfrm>
            <a:off x="5879306" y="2233613"/>
            <a:ext cx="457200" cy="457200"/>
            <a:chOff x="1728" y="2880"/>
            <a:chExt cx="384" cy="384"/>
          </a:xfrm>
        </p:grpSpPr>
        <p:sp>
          <p:nvSpPr>
            <p:cNvPr id="18457" name="Rectangle 41"/>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p:spPr>
          <p:txBody>
            <a:bodyPr wrap="none" anchor="ctr"/>
            <a:lstStyle/>
            <a:p>
              <a:endParaRPr lang="en-US" sz="1050"/>
            </a:p>
          </p:txBody>
        </p:sp>
        <p:sp>
          <p:nvSpPr>
            <p:cNvPr id="18458" name="Text Box 42"/>
            <p:cNvSpPr txBox="1">
              <a:spLocks noChangeArrowheads="1"/>
            </p:cNvSpPr>
            <p:nvPr/>
          </p:nvSpPr>
          <p:spPr bwMode="auto">
            <a:xfrm>
              <a:off x="1813" y="2966"/>
              <a:ext cx="222" cy="213"/>
            </a:xfrm>
            <a:prstGeom prst="rect">
              <a:avLst/>
            </a:prstGeom>
            <a:noFill/>
            <a:ln w="9525">
              <a:noFill/>
              <a:miter lim="800000"/>
              <a:headEnd/>
              <a:tailEnd/>
            </a:ln>
          </p:spPr>
          <p:txBody>
            <a:bodyPr wrap="none">
              <a:spAutoFit/>
            </a:bodyPr>
            <a:lstStyle/>
            <a:p>
              <a:pPr algn="ctr" eaLnBrk="1" hangingPunct="1">
                <a:spcBef>
                  <a:spcPct val="0"/>
                </a:spcBef>
                <a:buClrTx/>
                <a:buSzTx/>
                <a:buFontTx/>
                <a:buNone/>
              </a:pPr>
              <a:r>
                <a:rPr lang="en-US" sz="1050">
                  <a:solidFill>
                    <a:schemeClr val="bg1"/>
                  </a:solidFill>
                  <a:latin typeface="Tahoma" pitchFamily="34" charset="0"/>
                </a:rPr>
                <a:t>C</a:t>
              </a:r>
            </a:p>
          </p:txBody>
        </p:sp>
      </p:grpSp>
      <p:sp>
        <p:nvSpPr>
          <p:cNvPr id="18448" name="Rectangle 43"/>
          <p:cNvSpPr>
            <a:spLocks noChangeArrowheads="1"/>
          </p:cNvSpPr>
          <p:nvPr/>
        </p:nvSpPr>
        <p:spPr bwMode="auto">
          <a:xfrm>
            <a:off x="6877050" y="4924425"/>
            <a:ext cx="685800" cy="457200"/>
          </a:xfrm>
          <a:prstGeom prst="rect">
            <a:avLst/>
          </a:prstGeom>
          <a:solidFill>
            <a:schemeClr val="accent1"/>
          </a:solidFill>
          <a:ln w="28575">
            <a:solidFill>
              <a:schemeClr val="tx1"/>
            </a:solidFill>
            <a:miter lim="800000"/>
            <a:headEnd/>
            <a:tailEnd/>
          </a:ln>
        </p:spPr>
        <p:txBody>
          <a:bodyPr wrap="none" anchor="ctr"/>
          <a:lstStyle/>
          <a:p>
            <a:endParaRPr lang="en-US" sz="1050"/>
          </a:p>
        </p:txBody>
      </p:sp>
      <p:grpSp>
        <p:nvGrpSpPr>
          <p:cNvPr id="5" name="Group 44"/>
          <p:cNvGrpSpPr>
            <a:grpSpLocks/>
          </p:cNvGrpSpPr>
          <p:nvPr/>
        </p:nvGrpSpPr>
        <p:grpSpPr bwMode="auto">
          <a:xfrm>
            <a:off x="6076950" y="4924425"/>
            <a:ext cx="800100" cy="457200"/>
            <a:chOff x="1728" y="2880"/>
            <a:chExt cx="384" cy="384"/>
          </a:xfrm>
        </p:grpSpPr>
        <p:sp>
          <p:nvSpPr>
            <p:cNvPr id="18455" name="Rectangle 45"/>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p:spPr>
          <p:txBody>
            <a:bodyPr wrap="none" anchor="ctr"/>
            <a:lstStyle/>
            <a:p>
              <a:endParaRPr lang="en-US" sz="1050"/>
            </a:p>
          </p:txBody>
        </p:sp>
        <p:sp>
          <p:nvSpPr>
            <p:cNvPr id="18456" name="Text Box 46"/>
            <p:cNvSpPr txBox="1">
              <a:spLocks noChangeArrowheads="1"/>
            </p:cNvSpPr>
            <p:nvPr/>
          </p:nvSpPr>
          <p:spPr bwMode="auto">
            <a:xfrm>
              <a:off x="1860" y="2966"/>
              <a:ext cx="127" cy="213"/>
            </a:xfrm>
            <a:prstGeom prst="rect">
              <a:avLst/>
            </a:prstGeom>
            <a:noFill/>
            <a:ln w="9525">
              <a:noFill/>
              <a:miter lim="800000"/>
              <a:headEnd/>
              <a:tailEnd/>
            </a:ln>
          </p:spPr>
          <p:txBody>
            <a:bodyPr wrap="none">
              <a:spAutoFit/>
            </a:bodyPr>
            <a:lstStyle/>
            <a:p>
              <a:pPr algn="ctr" eaLnBrk="1" hangingPunct="1">
                <a:spcBef>
                  <a:spcPct val="0"/>
                </a:spcBef>
                <a:buClrTx/>
                <a:buSzTx/>
                <a:buFontTx/>
                <a:buNone/>
              </a:pPr>
              <a:r>
                <a:rPr lang="en-US" sz="1050">
                  <a:solidFill>
                    <a:schemeClr val="bg1"/>
                  </a:solidFill>
                  <a:latin typeface="Tahoma" pitchFamily="34" charset="0"/>
                </a:rPr>
                <a:t>A</a:t>
              </a:r>
            </a:p>
          </p:txBody>
        </p:sp>
      </p:grpSp>
      <p:sp>
        <p:nvSpPr>
          <p:cNvPr id="18450" name="Text Box 51"/>
          <p:cNvSpPr txBox="1">
            <a:spLocks noChangeArrowheads="1"/>
          </p:cNvSpPr>
          <p:nvPr/>
        </p:nvSpPr>
        <p:spPr bwMode="auto">
          <a:xfrm>
            <a:off x="6229350" y="5439966"/>
            <a:ext cx="514350" cy="253916"/>
          </a:xfrm>
          <a:prstGeom prst="rect">
            <a:avLst/>
          </a:prstGeom>
          <a:noFill/>
          <a:ln w="31750">
            <a:noFill/>
            <a:miter lim="800000"/>
            <a:headEnd type="none" w="sm" len="sm"/>
            <a:tailEnd type="none" w="sm" len="sm"/>
          </a:ln>
        </p:spPr>
        <p:txBody>
          <a:bodyPr>
            <a:spAutoFit/>
          </a:bodyPr>
          <a:lstStyle/>
          <a:p>
            <a:pPr>
              <a:spcBef>
                <a:spcPct val="50000"/>
              </a:spcBef>
              <a:buFont typeface="Monotype Sorts" pitchFamily="2" charset="2"/>
              <a:buNone/>
            </a:pPr>
            <a:r>
              <a:rPr lang="en-US" sz="1050"/>
              <a:t>data</a:t>
            </a:r>
          </a:p>
        </p:txBody>
      </p:sp>
      <p:sp>
        <p:nvSpPr>
          <p:cNvPr id="18451" name="Text Box 53"/>
          <p:cNvSpPr txBox="1">
            <a:spLocks noChangeArrowheads="1"/>
          </p:cNvSpPr>
          <p:nvPr/>
        </p:nvSpPr>
        <p:spPr bwMode="auto">
          <a:xfrm>
            <a:off x="6858000" y="5439966"/>
            <a:ext cx="742950" cy="253916"/>
          </a:xfrm>
          <a:prstGeom prst="rect">
            <a:avLst/>
          </a:prstGeom>
          <a:noFill/>
          <a:ln w="31750">
            <a:noFill/>
            <a:miter lim="800000"/>
            <a:headEnd type="none" w="sm" len="sm"/>
            <a:tailEnd type="none" w="sm" len="sm"/>
          </a:ln>
        </p:spPr>
        <p:txBody>
          <a:bodyPr>
            <a:spAutoFit/>
          </a:bodyPr>
          <a:lstStyle/>
          <a:p>
            <a:pPr>
              <a:spcBef>
                <a:spcPct val="50000"/>
              </a:spcBef>
              <a:buFont typeface="Monotype Sorts" pitchFamily="2" charset="2"/>
              <a:buNone/>
            </a:pPr>
            <a:r>
              <a:rPr lang="en-US" sz="1050"/>
              <a:t>pointer</a:t>
            </a:r>
          </a:p>
        </p:txBody>
      </p:sp>
      <p:sp>
        <p:nvSpPr>
          <p:cNvPr id="18452" name="Rectangle 54"/>
          <p:cNvSpPr>
            <a:spLocks noChangeArrowheads="1"/>
          </p:cNvSpPr>
          <p:nvPr/>
        </p:nvSpPr>
        <p:spPr bwMode="auto">
          <a:xfrm>
            <a:off x="5314950" y="4629150"/>
            <a:ext cx="2514600" cy="1200150"/>
          </a:xfrm>
          <a:prstGeom prst="rect">
            <a:avLst/>
          </a:prstGeom>
          <a:noFill/>
          <a:ln w="31750">
            <a:solidFill>
              <a:schemeClr val="folHlink"/>
            </a:solidFill>
            <a:miter lim="800000"/>
            <a:headEnd type="none" w="sm" len="sm"/>
            <a:tailEnd type="none" w="sm" len="sm"/>
          </a:ln>
        </p:spPr>
        <p:txBody>
          <a:bodyPr wrap="none" anchor="ctr"/>
          <a:lstStyle/>
          <a:p>
            <a:endParaRPr lang="en-US" sz="1050"/>
          </a:p>
        </p:txBody>
      </p:sp>
      <p:sp>
        <p:nvSpPr>
          <p:cNvPr id="18453" name="Text Box 55"/>
          <p:cNvSpPr txBox="1">
            <a:spLocks noChangeArrowheads="1"/>
          </p:cNvSpPr>
          <p:nvPr/>
        </p:nvSpPr>
        <p:spPr bwMode="auto">
          <a:xfrm>
            <a:off x="5372100" y="4697016"/>
            <a:ext cx="628650" cy="253916"/>
          </a:xfrm>
          <a:prstGeom prst="rect">
            <a:avLst/>
          </a:prstGeom>
          <a:noFill/>
          <a:ln w="31750">
            <a:noFill/>
            <a:miter lim="800000"/>
            <a:headEnd type="none" w="sm" len="sm"/>
            <a:tailEnd type="none" w="sm" len="sm"/>
          </a:ln>
        </p:spPr>
        <p:txBody>
          <a:bodyPr>
            <a:spAutoFit/>
          </a:bodyPr>
          <a:lstStyle/>
          <a:p>
            <a:pPr>
              <a:spcBef>
                <a:spcPct val="50000"/>
              </a:spcBef>
              <a:buFont typeface="Monotype Sorts" pitchFamily="2" charset="2"/>
              <a:buNone/>
            </a:pPr>
            <a:r>
              <a:rPr lang="en-US" sz="1050"/>
              <a:t>node</a:t>
            </a:r>
          </a:p>
        </p:txBody>
      </p:sp>
      <p:sp>
        <p:nvSpPr>
          <p:cNvPr id="18454" name="Line 56"/>
          <p:cNvSpPr>
            <a:spLocks noChangeShapeType="1"/>
          </p:cNvSpPr>
          <p:nvPr/>
        </p:nvSpPr>
        <p:spPr bwMode="auto">
          <a:xfrm flipV="1">
            <a:off x="7258050" y="5143500"/>
            <a:ext cx="685800" cy="0"/>
          </a:xfrm>
          <a:prstGeom prst="line">
            <a:avLst/>
          </a:prstGeom>
          <a:noFill/>
          <a:ln w="28575">
            <a:solidFill>
              <a:schemeClr val="tx1"/>
            </a:solidFill>
            <a:round/>
            <a:headEnd type="oval" w="med" len="med"/>
            <a:tailEnd type="triangle" w="med" len="med"/>
          </a:ln>
        </p:spPr>
        <p:txBody>
          <a:bodyPr wrap="none"/>
          <a:lstStyle/>
          <a:p>
            <a:endParaRPr lang="en-IN" sz="1050"/>
          </a:p>
        </p:txBody>
      </p:sp>
      <p:pic>
        <p:nvPicPr>
          <p:cNvPr id="31" name="Picture 2" descr="Picture 2"/>
          <p:cNvPicPr>
            <a:picLocks noChangeAspect="1"/>
          </p:cNvPicPr>
          <p:nvPr/>
        </p:nvPicPr>
        <p:blipFill>
          <a:blip r:embed="rId2"/>
          <a:stretch>
            <a:fillRect/>
          </a:stretch>
        </p:blipFill>
        <p:spPr>
          <a:xfrm>
            <a:off x="7696954" y="971550"/>
            <a:ext cx="1203959" cy="1200150"/>
          </a:xfrm>
          <a:prstGeom prst="rect">
            <a:avLst/>
          </a:prstGeom>
          <a:ln w="12700">
            <a:miter lim="400000"/>
          </a:ln>
        </p:spPr>
      </p:pic>
    </p:spTree>
    <p:extLst>
      <p:ext uri="{BB962C8B-B14F-4D97-AF65-F5344CB8AC3E}">
        <p14:creationId xmlns:p14="http://schemas.microsoft.com/office/powerpoint/2010/main" val="4249220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8"/>
        <p:cNvGrpSpPr/>
        <p:nvPr/>
      </p:nvGrpSpPr>
      <p:grpSpPr>
        <a:xfrm>
          <a:off x="0" y="0"/>
          <a:ext cx="0" cy="0"/>
          <a:chOff x="0" y="0"/>
          <a:chExt cx="0" cy="0"/>
        </a:xfrm>
      </p:grpSpPr>
      <p:sp>
        <p:nvSpPr>
          <p:cNvPr id="69" name="Google Shape;69;p5"/>
          <p:cNvSpPr/>
          <p:nvPr/>
        </p:nvSpPr>
        <p:spPr>
          <a:xfrm>
            <a:off x="0" y="0"/>
            <a:ext cx="9144000" cy="1066800"/>
          </a:xfrm>
          <a:prstGeom prst="roundRect">
            <a:avLst>
              <a:gd name="adj" fmla="val 0"/>
            </a:avLst>
          </a:prstGeom>
          <a:solidFill>
            <a:srgbClr val="17375E"/>
          </a:solidFill>
          <a:ln w="25400" cap="flat" cmpd="sng">
            <a:solidFill>
              <a:srgbClr val="4F62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400"/>
              <a:buFont typeface="Calibri"/>
              <a:buNone/>
            </a:pPr>
            <a:r>
              <a:rPr lang="en-US" sz="4400" b="0" i="0" u="none" strike="noStrike" cap="none">
                <a:solidFill>
                  <a:schemeClr val="lt1"/>
                </a:solidFill>
                <a:latin typeface="Calibri"/>
                <a:ea typeface="Calibri"/>
                <a:cs typeface="Calibri"/>
                <a:sym typeface="Calibri"/>
              </a:rPr>
              <a:t>Calculating the Address of Array Elements</a:t>
            </a:r>
            <a:endParaRPr sz="1400" b="0" i="0" u="none" strike="noStrike" cap="none">
              <a:solidFill>
                <a:srgbClr val="000000"/>
              </a:solidFill>
              <a:latin typeface="Arial"/>
              <a:ea typeface="Arial"/>
              <a:cs typeface="Arial"/>
              <a:sym typeface="Arial"/>
            </a:endParaRPr>
          </a:p>
        </p:txBody>
      </p:sp>
      <p:sp>
        <p:nvSpPr>
          <p:cNvPr id="70" name="Google Shape;70;p5"/>
          <p:cNvSpPr txBox="1"/>
          <p:nvPr/>
        </p:nvSpPr>
        <p:spPr>
          <a:xfrm>
            <a:off x="228600" y="1219200"/>
            <a:ext cx="8686800" cy="3292475"/>
          </a:xfrm>
          <a:prstGeom prst="rect">
            <a:avLst/>
          </a:prstGeom>
          <a:noFill/>
          <a:ln>
            <a:noFill/>
          </a:ln>
        </p:spPr>
        <p:txBody>
          <a:bodyPr spcFirstLastPara="1" wrap="square" lIns="91425" tIns="45700" rIns="91425" bIns="45700" anchor="t" anchorCtr="0">
            <a:spAutoFit/>
          </a:bodyPr>
          <a:lstStyle/>
          <a:p>
            <a:pPr marL="342900" marR="0" lvl="0" indent="-342900" algn="l" rtl="0">
              <a:lnSpc>
                <a:spcPct val="125000"/>
              </a:lnSpc>
              <a:spcBef>
                <a:spcPts val="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Address of data element, A[k] = BA(A) + w( k – lower_bound)</a:t>
            </a:r>
            <a:endParaRPr sz="1400" b="0" i="0" u="none" strike="noStrike" cap="none">
              <a:solidFill>
                <a:srgbClr val="000000"/>
              </a:solidFill>
              <a:latin typeface="Arial"/>
              <a:ea typeface="Arial"/>
              <a:cs typeface="Arial"/>
              <a:sym typeface="Arial"/>
            </a:endParaRPr>
          </a:p>
          <a:p>
            <a:pPr marL="342900" marR="0" lvl="0" indent="-342900" algn="l" rtl="0">
              <a:lnSpc>
                <a:spcPct val="125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where</a:t>
            </a:r>
            <a:endParaRPr sz="1400" b="0" i="0" u="none" strike="noStrike" cap="none">
              <a:solidFill>
                <a:srgbClr val="000000"/>
              </a:solidFill>
              <a:latin typeface="Arial"/>
              <a:ea typeface="Arial"/>
              <a:cs typeface="Arial"/>
              <a:sym typeface="Arial"/>
            </a:endParaRPr>
          </a:p>
          <a:p>
            <a:pPr marL="342900" marR="0" lvl="0" indent="-342900" algn="l" rtl="0">
              <a:lnSpc>
                <a:spcPct val="125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A is the array</a:t>
            </a:r>
            <a:endParaRPr sz="1400" b="0" i="0" u="none" strike="noStrike" cap="none">
              <a:solidFill>
                <a:srgbClr val="000000"/>
              </a:solidFill>
              <a:latin typeface="Arial"/>
              <a:ea typeface="Arial"/>
              <a:cs typeface="Arial"/>
              <a:sym typeface="Arial"/>
            </a:endParaRPr>
          </a:p>
          <a:p>
            <a:pPr marL="342900" marR="0" lvl="0" indent="-342900" algn="l" rtl="0">
              <a:lnSpc>
                <a:spcPct val="125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k is the index of the element whose address we have to calculate</a:t>
            </a:r>
            <a:endParaRPr sz="1400" b="0" i="0" u="none" strike="noStrike" cap="none">
              <a:solidFill>
                <a:srgbClr val="000000"/>
              </a:solidFill>
              <a:latin typeface="Arial"/>
              <a:ea typeface="Arial"/>
              <a:cs typeface="Arial"/>
              <a:sym typeface="Arial"/>
            </a:endParaRPr>
          </a:p>
          <a:p>
            <a:pPr marL="342900" marR="0" lvl="0" indent="-342900" algn="l" rtl="0">
              <a:lnSpc>
                <a:spcPct val="125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BA is the base address of the array A</a:t>
            </a:r>
            <a:endParaRPr sz="1400" b="0" i="0" u="none" strike="noStrike" cap="none">
              <a:solidFill>
                <a:srgbClr val="000000"/>
              </a:solidFill>
              <a:latin typeface="Arial"/>
              <a:ea typeface="Arial"/>
              <a:cs typeface="Arial"/>
              <a:sym typeface="Arial"/>
            </a:endParaRPr>
          </a:p>
          <a:p>
            <a:pPr marL="342900" marR="0" lvl="0" indent="-342900" algn="l" rtl="0">
              <a:lnSpc>
                <a:spcPct val="125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w is the word size of one element in memory. For example, size of int is 2</a:t>
            </a:r>
            <a:endParaRPr sz="1400" b="0" i="0" u="none" strike="noStrike" cap="none">
              <a:solidFill>
                <a:srgbClr val="000000"/>
              </a:solidFill>
              <a:latin typeface="Arial"/>
              <a:ea typeface="Arial"/>
              <a:cs typeface="Arial"/>
              <a:sym typeface="Arial"/>
            </a:endParaRPr>
          </a:p>
        </p:txBody>
      </p:sp>
      <p:graphicFrame>
        <p:nvGraphicFramePr>
          <p:cNvPr id="71" name="Google Shape;71;p5"/>
          <p:cNvGraphicFramePr/>
          <p:nvPr/>
        </p:nvGraphicFramePr>
        <p:xfrm>
          <a:off x="914400" y="4648200"/>
          <a:ext cx="6934150" cy="274625"/>
        </p:xfrm>
        <a:graphic>
          <a:graphicData uri="http://schemas.openxmlformats.org/drawingml/2006/table">
            <a:tbl>
              <a:tblPr>
                <a:noFill/>
                <a:tableStyleId>{A6F75023-65CB-46CA-92D5-108BDC968E1C}</a:tableStyleId>
              </a:tblPr>
              <a:tblGrid>
                <a:gridCol w="1016000">
                  <a:extLst>
                    <a:ext uri="{9D8B030D-6E8A-4147-A177-3AD203B41FA5}">
                      <a16:colId xmlns:a16="http://schemas.microsoft.com/office/drawing/2014/main" val="20000"/>
                    </a:ext>
                  </a:extLst>
                </a:gridCol>
                <a:gridCol w="844550">
                  <a:extLst>
                    <a:ext uri="{9D8B030D-6E8A-4147-A177-3AD203B41FA5}">
                      <a16:colId xmlns:a16="http://schemas.microsoft.com/office/drawing/2014/main" val="20001"/>
                    </a:ext>
                  </a:extLst>
                </a:gridCol>
                <a:gridCol w="842950">
                  <a:extLst>
                    <a:ext uri="{9D8B030D-6E8A-4147-A177-3AD203B41FA5}">
                      <a16:colId xmlns:a16="http://schemas.microsoft.com/office/drawing/2014/main" val="20002"/>
                    </a:ext>
                  </a:extLst>
                </a:gridCol>
                <a:gridCol w="844550">
                  <a:extLst>
                    <a:ext uri="{9D8B030D-6E8A-4147-A177-3AD203B41FA5}">
                      <a16:colId xmlns:a16="http://schemas.microsoft.com/office/drawing/2014/main" val="20003"/>
                    </a:ext>
                  </a:extLst>
                </a:gridCol>
                <a:gridCol w="846125">
                  <a:extLst>
                    <a:ext uri="{9D8B030D-6E8A-4147-A177-3AD203B41FA5}">
                      <a16:colId xmlns:a16="http://schemas.microsoft.com/office/drawing/2014/main" val="20004"/>
                    </a:ext>
                  </a:extLst>
                </a:gridCol>
                <a:gridCol w="846125">
                  <a:extLst>
                    <a:ext uri="{9D8B030D-6E8A-4147-A177-3AD203B41FA5}">
                      <a16:colId xmlns:a16="http://schemas.microsoft.com/office/drawing/2014/main" val="20005"/>
                    </a:ext>
                  </a:extLst>
                </a:gridCol>
                <a:gridCol w="847725">
                  <a:extLst>
                    <a:ext uri="{9D8B030D-6E8A-4147-A177-3AD203B41FA5}">
                      <a16:colId xmlns:a16="http://schemas.microsoft.com/office/drawing/2014/main" val="20006"/>
                    </a:ext>
                  </a:extLst>
                </a:gridCol>
                <a:gridCol w="846125">
                  <a:extLst>
                    <a:ext uri="{9D8B030D-6E8A-4147-A177-3AD203B41FA5}">
                      <a16:colId xmlns:a16="http://schemas.microsoft.com/office/drawing/2014/main" val="20007"/>
                    </a:ext>
                  </a:extLst>
                </a:gridCol>
              </a:tblGrid>
              <a:tr h="274625">
                <a:tc>
                  <a:txBody>
                    <a:bodyPr/>
                    <a:lstStyle/>
                    <a:p>
                      <a:pPr marL="0" marR="0" lvl="0" indent="0" algn="ctr" rtl="0">
                        <a:lnSpc>
                          <a:spcPct val="100000"/>
                        </a:lnSpc>
                        <a:spcBef>
                          <a:spcPts val="0"/>
                        </a:spcBef>
                        <a:spcAft>
                          <a:spcPts val="0"/>
                        </a:spcAft>
                        <a:buClr>
                          <a:srgbClr val="CC3300"/>
                        </a:buClr>
                        <a:buSzPts val="1200"/>
                        <a:buFont typeface="Times New Roman"/>
                        <a:buNone/>
                      </a:pPr>
                      <a:r>
                        <a:rPr lang="en-US" sz="1200" b="1" i="0" u="none" strike="noStrike" cap="none">
                          <a:solidFill>
                            <a:srgbClr val="CC3300"/>
                          </a:solidFill>
                          <a:latin typeface="Times New Roman"/>
                          <a:ea typeface="Times New Roman"/>
                          <a:cs typeface="Times New Roman"/>
                          <a:sym typeface="Times New Roman"/>
                        </a:rPr>
                        <a:t>99</a:t>
                      </a:r>
                      <a:endParaRPr sz="1400" u="none" strike="noStrike" cap="none"/>
                    </a:p>
                  </a:txBody>
                  <a:tcPr marL="91450" marR="91450" marT="45775" marB="45775" anchor="ctr">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ctr" rtl="0">
                        <a:lnSpc>
                          <a:spcPct val="100000"/>
                        </a:lnSpc>
                        <a:spcBef>
                          <a:spcPts val="0"/>
                        </a:spcBef>
                        <a:spcAft>
                          <a:spcPts val="0"/>
                        </a:spcAft>
                        <a:buClr>
                          <a:srgbClr val="CC3300"/>
                        </a:buClr>
                        <a:buSzPts val="1200"/>
                        <a:buFont typeface="Times New Roman"/>
                        <a:buNone/>
                      </a:pPr>
                      <a:r>
                        <a:rPr lang="en-US" sz="1200" b="1" i="0" u="none" strike="noStrike" cap="none">
                          <a:solidFill>
                            <a:srgbClr val="CC3300"/>
                          </a:solidFill>
                          <a:latin typeface="Times New Roman"/>
                          <a:ea typeface="Times New Roman"/>
                          <a:cs typeface="Times New Roman"/>
                          <a:sym typeface="Times New Roman"/>
                        </a:rPr>
                        <a:t>67</a:t>
                      </a:r>
                      <a:endParaRPr sz="1400" u="none" strike="noStrike" cap="none"/>
                    </a:p>
                  </a:txBody>
                  <a:tcPr marL="91450" marR="91450" marT="45775" marB="45775" anchor="ctr">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ctr" rtl="0">
                        <a:lnSpc>
                          <a:spcPct val="100000"/>
                        </a:lnSpc>
                        <a:spcBef>
                          <a:spcPts val="0"/>
                        </a:spcBef>
                        <a:spcAft>
                          <a:spcPts val="0"/>
                        </a:spcAft>
                        <a:buClr>
                          <a:srgbClr val="CC3300"/>
                        </a:buClr>
                        <a:buSzPts val="1200"/>
                        <a:buFont typeface="Times New Roman"/>
                        <a:buNone/>
                      </a:pPr>
                      <a:r>
                        <a:rPr lang="en-US" sz="1200" b="1" i="0" u="none" strike="noStrike" cap="none">
                          <a:solidFill>
                            <a:srgbClr val="CC3300"/>
                          </a:solidFill>
                          <a:latin typeface="Times New Roman"/>
                          <a:ea typeface="Times New Roman"/>
                          <a:cs typeface="Times New Roman"/>
                          <a:sym typeface="Times New Roman"/>
                        </a:rPr>
                        <a:t>78</a:t>
                      </a:r>
                      <a:endParaRPr sz="1400" u="none" strike="noStrike" cap="none"/>
                    </a:p>
                  </a:txBody>
                  <a:tcPr marL="91450" marR="91450" marT="45775" marB="45775" anchor="ctr">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ctr" rtl="0">
                        <a:lnSpc>
                          <a:spcPct val="100000"/>
                        </a:lnSpc>
                        <a:spcBef>
                          <a:spcPts val="0"/>
                        </a:spcBef>
                        <a:spcAft>
                          <a:spcPts val="0"/>
                        </a:spcAft>
                        <a:buClr>
                          <a:srgbClr val="CC3300"/>
                        </a:buClr>
                        <a:buSzPts val="1200"/>
                        <a:buFont typeface="Times New Roman"/>
                        <a:buNone/>
                      </a:pPr>
                      <a:r>
                        <a:rPr lang="en-US" sz="1200" b="1" i="0" u="none" strike="noStrike" cap="none">
                          <a:solidFill>
                            <a:srgbClr val="CC3300"/>
                          </a:solidFill>
                          <a:latin typeface="Times New Roman"/>
                          <a:ea typeface="Times New Roman"/>
                          <a:cs typeface="Times New Roman"/>
                          <a:sym typeface="Times New Roman"/>
                        </a:rPr>
                        <a:t>56</a:t>
                      </a:r>
                      <a:endParaRPr sz="1400" u="none" strike="noStrike" cap="none"/>
                    </a:p>
                  </a:txBody>
                  <a:tcPr marL="91450" marR="91450" marT="45775" marB="45775" anchor="ctr">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ctr" rtl="0">
                        <a:lnSpc>
                          <a:spcPct val="100000"/>
                        </a:lnSpc>
                        <a:spcBef>
                          <a:spcPts val="0"/>
                        </a:spcBef>
                        <a:spcAft>
                          <a:spcPts val="0"/>
                        </a:spcAft>
                        <a:buClr>
                          <a:srgbClr val="CC3300"/>
                        </a:buClr>
                        <a:buSzPts val="1200"/>
                        <a:buFont typeface="Times New Roman"/>
                        <a:buNone/>
                      </a:pPr>
                      <a:r>
                        <a:rPr lang="en-US" sz="1200" b="1" i="0" u="none" strike="noStrike" cap="none">
                          <a:solidFill>
                            <a:srgbClr val="CC3300"/>
                          </a:solidFill>
                          <a:latin typeface="Times New Roman"/>
                          <a:ea typeface="Times New Roman"/>
                          <a:cs typeface="Times New Roman"/>
                          <a:sym typeface="Times New Roman"/>
                        </a:rPr>
                        <a:t>88</a:t>
                      </a:r>
                      <a:endParaRPr sz="1400" u="none" strike="noStrike" cap="none"/>
                    </a:p>
                  </a:txBody>
                  <a:tcPr marL="91450" marR="91450" marT="45775" marB="45775" anchor="ctr">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ctr" rtl="0">
                        <a:lnSpc>
                          <a:spcPct val="100000"/>
                        </a:lnSpc>
                        <a:spcBef>
                          <a:spcPts val="0"/>
                        </a:spcBef>
                        <a:spcAft>
                          <a:spcPts val="0"/>
                        </a:spcAft>
                        <a:buClr>
                          <a:srgbClr val="CC3300"/>
                        </a:buClr>
                        <a:buSzPts val="1200"/>
                        <a:buFont typeface="Times New Roman"/>
                        <a:buNone/>
                      </a:pPr>
                      <a:r>
                        <a:rPr lang="en-US" sz="1200" b="1" i="0" u="none" strike="noStrike" cap="none">
                          <a:solidFill>
                            <a:srgbClr val="CC3300"/>
                          </a:solidFill>
                          <a:latin typeface="Times New Roman"/>
                          <a:ea typeface="Times New Roman"/>
                          <a:cs typeface="Times New Roman"/>
                          <a:sym typeface="Times New Roman"/>
                        </a:rPr>
                        <a:t>90</a:t>
                      </a:r>
                      <a:endParaRPr sz="1400" u="none" strike="noStrike" cap="none"/>
                    </a:p>
                  </a:txBody>
                  <a:tcPr marL="91450" marR="91450" marT="45775" marB="45775" anchor="ctr">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ctr" rtl="0">
                        <a:lnSpc>
                          <a:spcPct val="100000"/>
                        </a:lnSpc>
                        <a:spcBef>
                          <a:spcPts val="0"/>
                        </a:spcBef>
                        <a:spcAft>
                          <a:spcPts val="0"/>
                        </a:spcAft>
                        <a:buClr>
                          <a:srgbClr val="CC3300"/>
                        </a:buClr>
                        <a:buSzPts val="1200"/>
                        <a:buFont typeface="Times New Roman"/>
                        <a:buNone/>
                      </a:pPr>
                      <a:r>
                        <a:rPr lang="en-US" sz="1200" b="1" i="0" u="none" strike="noStrike" cap="none">
                          <a:solidFill>
                            <a:srgbClr val="CC3300"/>
                          </a:solidFill>
                          <a:latin typeface="Times New Roman"/>
                          <a:ea typeface="Times New Roman"/>
                          <a:cs typeface="Times New Roman"/>
                          <a:sym typeface="Times New Roman"/>
                        </a:rPr>
                        <a:t>34</a:t>
                      </a:r>
                      <a:endParaRPr sz="1400" u="none" strike="noStrike" cap="none"/>
                    </a:p>
                  </a:txBody>
                  <a:tcPr marL="91450" marR="91450" marT="45775" marB="45775" anchor="ctr">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ctr" rtl="0">
                        <a:lnSpc>
                          <a:spcPct val="100000"/>
                        </a:lnSpc>
                        <a:spcBef>
                          <a:spcPts val="0"/>
                        </a:spcBef>
                        <a:spcAft>
                          <a:spcPts val="0"/>
                        </a:spcAft>
                        <a:buClr>
                          <a:srgbClr val="CC3300"/>
                        </a:buClr>
                        <a:buSzPts val="1200"/>
                        <a:buFont typeface="Times New Roman"/>
                        <a:buNone/>
                      </a:pPr>
                      <a:r>
                        <a:rPr lang="en-US" sz="1200" b="1" i="0" u="none" strike="noStrike" cap="none">
                          <a:solidFill>
                            <a:srgbClr val="CC3300"/>
                          </a:solidFill>
                          <a:latin typeface="Times New Roman"/>
                          <a:ea typeface="Times New Roman"/>
                          <a:cs typeface="Times New Roman"/>
                          <a:sym typeface="Times New Roman"/>
                        </a:rPr>
                        <a:t>85</a:t>
                      </a:r>
                      <a:endParaRPr sz="1400" u="none" strike="noStrike" cap="none"/>
                    </a:p>
                  </a:txBody>
                  <a:tcPr marL="91450" marR="91450" marT="45775" marB="45775" anchor="ctr">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extLst>
                  <a:ext uri="{0D108BD9-81ED-4DB2-BD59-A6C34878D82A}">
                    <a16:rowId xmlns:a16="http://schemas.microsoft.com/office/drawing/2014/main" val="10000"/>
                  </a:ext>
                </a:extLst>
              </a:tr>
            </a:tbl>
          </a:graphicData>
        </a:graphic>
      </p:graphicFrame>
      <p:sp>
        <p:nvSpPr>
          <p:cNvPr id="72" name="Google Shape;72;p5"/>
          <p:cNvSpPr txBox="1"/>
          <p:nvPr/>
        </p:nvSpPr>
        <p:spPr>
          <a:xfrm>
            <a:off x="1143000" y="5105400"/>
            <a:ext cx="6727825" cy="396875"/>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000"/>
              <a:buFont typeface="Constantia"/>
              <a:buNone/>
            </a:pPr>
            <a:r>
              <a:rPr lang="en-US" sz="1000" b="0" i="0" u="none" strike="noStrike" cap="none">
                <a:solidFill>
                  <a:schemeClr val="dk1"/>
                </a:solidFill>
                <a:latin typeface="Constantia"/>
                <a:ea typeface="Constantia"/>
                <a:cs typeface="Constantia"/>
                <a:sym typeface="Constantia"/>
              </a:rPr>
              <a:t>marks[0]             marks[1]           marks[2]               marks[3]       </a:t>
            </a:r>
            <a:r>
              <a:rPr lang="en-US" sz="1000" b="1" i="0" u="none" strike="noStrike" cap="none">
                <a:solidFill>
                  <a:schemeClr val="dk1"/>
                </a:solidFill>
                <a:latin typeface="Constantia"/>
                <a:ea typeface="Constantia"/>
                <a:cs typeface="Constantia"/>
                <a:sym typeface="Constantia"/>
              </a:rPr>
              <a:t>marks[4]</a:t>
            </a:r>
            <a:r>
              <a:rPr lang="en-US" sz="1000" b="0" i="0" u="none" strike="noStrike" cap="none">
                <a:solidFill>
                  <a:schemeClr val="dk1"/>
                </a:solidFill>
                <a:latin typeface="Constantia"/>
                <a:ea typeface="Constantia"/>
                <a:cs typeface="Constantia"/>
                <a:sym typeface="Constantia"/>
              </a:rPr>
              <a:t>          marks[5]          marks[6]               marks[7] 1000	      1002	    1004	 1006	</a:t>
            </a:r>
            <a:r>
              <a:rPr lang="en-US" sz="1000" b="1" i="0" u="none" strike="noStrike" cap="none">
                <a:solidFill>
                  <a:schemeClr val="dk1"/>
                </a:solidFill>
                <a:latin typeface="Constantia"/>
                <a:ea typeface="Constantia"/>
                <a:cs typeface="Constantia"/>
                <a:sym typeface="Constantia"/>
              </a:rPr>
              <a:t>1008</a:t>
            </a:r>
            <a:r>
              <a:rPr lang="en-US" sz="1000" b="0" i="0" u="none" strike="noStrike" cap="none">
                <a:solidFill>
                  <a:schemeClr val="dk1"/>
                </a:solidFill>
                <a:latin typeface="Constantia"/>
                <a:ea typeface="Constantia"/>
                <a:cs typeface="Constantia"/>
                <a:sym typeface="Constantia"/>
              </a:rPr>
              <a:t>	1010             1012                     1014</a:t>
            </a:r>
            <a:endParaRPr sz="1400" b="0" i="0" u="none" strike="noStrike" cap="none">
              <a:solidFill>
                <a:srgbClr val="000000"/>
              </a:solidFill>
              <a:latin typeface="Arial"/>
              <a:ea typeface="Arial"/>
              <a:cs typeface="Arial"/>
              <a:sym typeface="Arial"/>
            </a:endParaRPr>
          </a:p>
        </p:txBody>
      </p:sp>
      <p:sp>
        <p:nvSpPr>
          <p:cNvPr id="73" name="Google Shape;73;p5"/>
          <p:cNvSpPr txBox="1"/>
          <p:nvPr/>
        </p:nvSpPr>
        <p:spPr>
          <a:xfrm>
            <a:off x="1524000" y="5715000"/>
            <a:ext cx="5943600" cy="701675"/>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marks[4] = 1000 + 2(4 – 0)</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 1000 + 2(4) = 1008</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485900" y="1385316"/>
            <a:ext cx="6172200" cy="382751"/>
          </a:xfrm>
        </p:spPr>
        <p:txBody>
          <a:bodyPr>
            <a:normAutofit fontScale="90000"/>
          </a:bodyPr>
          <a:lstStyle/>
          <a:p>
            <a:pPr eaLnBrk="1" hangingPunct="1"/>
            <a:r>
              <a:rPr lang="en-US"/>
              <a:t>Linked Implementation...</a:t>
            </a:r>
          </a:p>
        </p:txBody>
      </p:sp>
      <p:sp>
        <p:nvSpPr>
          <p:cNvPr id="83971" name="Rectangle 3"/>
          <p:cNvSpPr>
            <a:spLocks noGrp="1" noChangeArrowheads="1"/>
          </p:cNvSpPr>
          <p:nvPr>
            <p:ph idx="1"/>
          </p:nvPr>
        </p:nvSpPr>
        <p:spPr>
          <a:xfrm>
            <a:off x="1257300" y="1943100"/>
            <a:ext cx="5886450" cy="3086100"/>
          </a:xfrm>
        </p:spPr>
        <p:txBody>
          <a:bodyPr>
            <a:normAutofit fontScale="62500" lnSpcReduction="20000"/>
          </a:bodyPr>
          <a:lstStyle/>
          <a:p>
            <a:pPr marL="205740" indent="-205740">
              <a:buFont typeface="Wingdings 3"/>
              <a:buChar char=""/>
              <a:defRPr/>
            </a:pPr>
            <a:r>
              <a:rPr lang="en-US"/>
              <a:t>Requires no estimate of the maximum size of the list</a:t>
            </a:r>
          </a:p>
          <a:p>
            <a:pPr marL="411480" lvl="1" indent="-205740">
              <a:buFont typeface="Wingdings" pitchFamily="2" charset="2"/>
              <a:buChar char="Ø"/>
              <a:defRPr/>
            </a:pPr>
            <a:r>
              <a:rPr lang="en-US"/>
              <a:t>No wasted space</a:t>
            </a:r>
          </a:p>
          <a:p>
            <a:pPr marL="205740" indent="-205740">
              <a:buFont typeface="Wingdings 3"/>
              <a:buChar char=""/>
              <a:defRPr/>
            </a:pPr>
            <a:r>
              <a:rPr lang="en-US" err="1"/>
              <a:t>printList</a:t>
            </a:r>
            <a:r>
              <a:rPr lang="en-US"/>
              <a:t> and find: 	O(n)</a:t>
            </a:r>
          </a:p>
          <a:p>
            <a:pPr marL="205740" indent="-205740">
              <a:buFont typeface="Wingdings 3"/>
              <a:buChar char=""/>
              <a:defRPr/>
            </a:pPr>
            <a:r>
              <a:rPr lang="en-US" err="1"/>
              <a:t>findKth</a:t>
            </a:r>
            <a:r>
              <a:rPr lang="en-US"/>
              <a:t>: 		O(k)</a:t>
            </a:r>
          </a:p>
          <a:p>
            <a:pPr marL="205740" indent="-205740">
              <a:buFont typeface="Wingdings 3"/>
              <a:buChar char=""/>
              <a:defRPr/>
            </a:pPr>
            <a:r>
              <a:rPr lang="en-US"/>
              <a:t>insert and delete:  O(1)</a:t>
            </a:r>
          </a:p>
          <a:p>
            <a:pPr marL="411480" lvl="1" indent="-205740">
              <a:buFont typeface="Wingdings 3"/>
              <a:buChar char=""/>
              <a:defRPr/>
            </a:pPr>
            <a:r>
              <a:rPr lang="en-US"/>
              <a:t>e.g. insert at position 0 (making a new element)</a:t>
            </a:r>
          </a:p>
          <a:p>
            <a:pPr marL="617220" lvl="2">
              <a:buClr>
                <a:schemeClr val="bg1">
                  <a:shade val="50000"/>
                </a:schemeClr>
              </a:buClr>
              <a:buFont typeface="Wingdings 3"/>
              <a:buChar char=""/>
              <a:defRPr/>
            </a:pPr>
            <a:r>
              <a:rPr lang="en-US"/>
              <a:t>Insert does not require moving the other elements</a:t>
            </a:r>
          </a:p>
          <a:p>
            <a:pPr marL="411480" lvl="1" indent="-205740">
              <a:buFont typeface="Wingdings 3"/>
              <a:buChar char=""/>
              <a:defRPr/>
            </a:pPr>
            <a:r>
              <a:rPr lang="en-US"/>
              <a:t>e.g. delete at position 0</a:t>
            </a:r>
          </a:p>
          <a:p>
            <a:pPr marL="617220" lvl="2">
              <a:buClr>
                <a:schemeClr val="bg1">
                  <a:shade val="50000"/>
                </a:schemeClr>
              </a:buClr>
              <a:buFont typeface="Wingdings 3"/>
              <a:buChar char=""/>
              <a:defRPr/>
            </a:pPr>
            <a:r>
              <a:rPr lang="en-US"/>
              <a:t>requires no shifting of elements</a:t>
            </a:r>
          </a:p>
          <a:p>
            <a:pPr marL="411480" lvl="1" indent="-205740">
              <a:buFont typeface="Wingdings 3"/>
              <a:buChar char=""/>
              <a:defRPr/>
            </a:pPr>
            <a:r>
              <a:rPr lang="en-US"/>
              <a:t>Insertion and deletion becomes easier, but finding the </a:t>
            </a:r>
            <a:r>
              <a:rPr lang="en-US" err="1"/>
              <a:t>Kth</a:t>
            </a:r>
            <a:r>
              <a:rPr lang="en-US"/>
              <a:t> element moves from O(1) to O(n)</a:t>
            </a:r>
          </a:p>
        </p:txBody>
      </p:sp>
      <p:pic>
        <p:nvPicPr>
          <p:cNvPr id="4" name="Picture 2" descr="Picture 2"/>
          <p:cNvPicPr>
            <a:picLocks noChangeAspect="1"/>
          </p:cNvPicPr>
          <p:nvPr/>
        </p:nvPicPr>
        <p:blipFill>
          <a:blip r:embed="rId2"/>
          <a:stretch>
            <a:fillRect/>
          </a:stretch>
        </p:blipFill>
        <p:spPr>
          <a:xfrm>
            <a:off x="7696954" y="971550"/>
            <a:ext cx="1203959" cy="1200150"/>
          </a:xfrm>
          <a:prstGeom prst="rect">
            <a:avLst/>
          </a:prstGeom>
          <a:ln w="12700">
            <a:miter lim="400000"/>
          </a:ln>
        </p:spPr>
      </p:pic>
    </p:spTree>
    <p:extLst>
      <p:ext uri="{BB962C8B-B14F-4D97-AF65-F5344CB8AC3E}">
        <p14:creationId xmlns:p14="http://schemas.microsoft.com/office/powerpoint/2010/main" val="39498384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1E26B-62BD-4AFD-9D93-0DF1B4CB0562}"/>
              </a:ext>
            </a:extLst>
          </p:cNvPr>
          <p:cNvSpPr>
            <a:spLocks noGrp="1"/>
          </p:cNvSpPr>
          <p:nvPr>
            <p:ph type="title"/>
          </p:nvPr>
        </p:nvSpPr>
        <p:spPr/>
        <p:txBody>
          <a:bodyPr/>
          <a:lstStyle/>
          <a:p>
            <a:r>
              <a:rPr lang="en-US" altLang="zh-CN"/>
              <a:t>Variations of Linked Lists</a:t>
            </a:r>
            <a:endParaRPr lang="en-IN"/>
          </a:p>
        </p:txBody>
      </p:sp>
      <p:sp>
        <p:nvSpPr>
          <p:cNvPr id="3" name="Content Placeholder 2">
            <a:extLst>
              <a:ext uri="{FF2B5EF4-FFF2-40B4-BE49-F238E27FC236}">
                <a16:creationId xmlns:a16="http://schemas.microsoft.com/office/drawing/2014/main" id="{9F663F73-23D6-4294-B92D-52F441A7C473}"/>
              </a:ext>
            </a:extLst>
          </p:cNvPr>
          <p:cNvSpPr>
            <a:spLocks noGrp="1"/>
          </p:cNvSpPr>
          <p:nvPr>
            <p:ph idx="1"/>
          </p:nvPr>
        </p:nvSpPr>
        <p:spPr/>
        <p:txBody>
          <a:bodyPr/>
          <a:lstStyle/>
          <a:p>
            <a:r>
              <a:rPr lang="en-US" i="1">
                <a:solidFill>
                  <a:schemeClr val="hlink"/>
                </a:solidFill>
              </a:rPr>
              <a:t>Singly linked lists</a:t>
            </a:r>
          </a:p>
          <a:p>
            <a:pPr lvl="1"/>
            <a:r>
              <a:rPr lang="en-US"/>
              <a:t>Each node points has a successor</a:t>
            </a:r>
          </a:p>
          <a:p>
            <a:pPr lvl="1"/>
            <a:r>
              <a:rPr lang="en-US"/>
              <a:t>There will be </a:t>
            </a:r>
            <a:r>
              <a:rPr lang="en-US">
                <a:latin typeface="Courier New" pitchFamily="49" charset="0"/>
                <a:ea typeface="Arial Unicode MS" pitchFamily="34" charset="-128"/>
                <a:cs typeface="Arial Unicode MS" pitchFamily="34" charset="-128"/>
              </a:rPr>
              <a:t>NULL </a:t>
            </a:r>
            <a:r>
              <a:rPr lang="en-US"/>
              <a:t>value in the next pointer field of the last node in the list</a:t>
            </a:r>
          </a:p>
          <a:p>
            <a:endParaRPr lang="en-IN"/>
          </a:p>
        </p:txBody>
      </p:sp>
      <p:pic>
        <p:nvPicPr>
          <p:cNvPr id="4" name="Picture 3">
            <a:extLst>
              <a:ext uri="{FF2B5EF4-FFF2-40B4-BE49-F238E27FC236}">
                <a16:creationId xmlns:a16="http://schemas.microsoft.com/office/drawing/2014/main" id="{0EB31BDC-8FCD-47F5-BB2A-FC585D0D0B73}"/>
              </a:ext>
            </a:extLst>
          </p:cNvPr>
          <p:cNvPicPr/>
          <p:nvPr/>
        </p:nvPicPr>
        <p:blipFill>
          <a:blip r:embed="rId2"/>
          <a:stretch>
            <a:fillRect/>
          </a:stretch>
        </p:blipFill>
        <p:spPr>
          <a:xfrm>
            <a:off x="1843088" y="3543300"/>
            <a:ext cx="5429249" cy="1464469"/>
          </a:xfrm>
          <a:prstGeom prst="rect">
            <a:avLst/>
          </a:prstGeom>
        </p:spPr>
      </p:pic>
      <p:pic>
        <p:nvPicPr>
          <p:cNvPr id="5" name="Picture 2" descr="Picture 2"/>
          <p:cNvPicPr>
            <a:picLocks noChangeAspect="1"/>
          </p:cNvPicPr>
          <p:nvPr/>
        </p:nvPicPr>
        <p:blipFill>
          <a:blip r:embed="rId3"/>
          <a:stretch>
            <a:fillRect/>
          </a:stretch>
        </p:blipFill>
        <p:spPr>
          <a:xfrm>
            <a:off x="7696954" y="971550"/>
            <a:ext cx="1203959" cy="1200150"/>
          </a:xfrm>
          <a:prstGeom prst="rect">
            <a:avLst/>
          </a:prstGeom>
          <a:ln w="12700">
            <a:miter lim="400000"/>
          </a:ln>
        </p:spPr>
      </p:pic>
    </p:spTree>
    <p:extLst>
      <p:ext uri="{BB962C8B-B14F-4D97-AF65-F5344CB8AC3E}">
        <p14:creationId xmlns:p14="http://schemas.microsoft.com/office/powerpoint/2010/main" val="39866102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485900" y="1385316"/>
            <a:ext cx="6172200" cy="489908"/>
          </a:xfrm>
        </p:spPr>
        <p:txBody>
          <a:bodyPr>
            <a:normAutofit fontScale="90000"/>
          </a:bodyPr>
          <a:lstStyle/>
          <a:p>
            <a:pPr eaLnBrk="1" hangingPunct="1"/>
            <a:r>
              <a:rPr lang="en-US" altLang="zh-CN"/>
              <a:t>Variations of Linked Lists</a:t>
            </a:r>
            <a:endParaRPr lang="en-US"/>
          </a:p>
        </p:txBody>
      </p:sp>
      <p:sp>
        <p:nvSpPr>
          <p:cNvPr id="22531" name="Rectangle 3"/>
          <p:cNvSpPr>
            <a:spLocks noGrp="1" noChangeArrowheads="1"/>
          </p:cNvSpPr>
          <p:nvPr>
            <p:ph idx="1"/>
          </p:nvPr>
        </p:nvSpPr>
        <p:spPr>
          <a:xfrm>
            <a:off x="1600200" y="2057400"/>
            <a:ext cx="6115050" cy="2000250"/>
          </a:xfrm>
        </p:spPr>
        <p:txBody>
          <a:bodyPr/>
          <a:lstStyle/>
          <a:p>
            <a:pPr eaLnBrk="1" hangingPunct="1">
              <a:lnSpc>
                <a:spcPct val="90000"/>
              </a:lnSpc>
            </a:pPr>
            <a:r>
              <a:rPr lang="en-US" i="1">
                <a:solidFill>
                  <a:schemeClr val="hlink"/>
                </a:solidFill>
              </a:rPr>
              <a:t>Doubly linked lists</a:t>
            </a:r>
          </a:p>
          <a:p>
            <a:pPr lvl="1" eaLnBrk="1" hangingPunct="1">
              <a:lnSpc>
                <a:spcPct val="90000"/>
              </a:lnSpc>
            </a:pPr>
            <a:r>
              <a:rPr lang="en-US"/>
              <a:t>Each node points to not only successor but the predecessor</a:t>
            </a:r>
          </a:p>
          <a:p>
            <a:pPr lvl="1" eaLnBrk="1" hangingPunct="1">
              <a:lnSpc>
                <a:spcPct val="90000"/>
              </a:lnSpc>
            </a:pPr>
            <a:r>
              <a:rPr lang="en-US"/>
              <a:t>There are two </a:t>
            </a:r>
            <a:r>
              <a:rPr lang="en-US">
                <a:latin typeface="Courier New" pitchFamily="49" charset="0"/>
                <a:ea typeface="Arial Unicode MS" pitchFamily="34" charset="-128"/>
                <a:cs typeface="Arial Unicode MS" pitchFamily="34" charset="-128"/>
              </a:rPr>
              <a:t>NULL: </a:t>
            </a:r>
            <a:r>
              <a:rPr lang="en-US"/>
              <a:t>at the first and last nodes in the list</a:t>
            </a:r>
          </a:p>
          <a:p>
            <a:pPr lvl="1" eaLnBrk="1" hangingPunct="1">
              <a:lnSpc>
                <a:spcPct val="90000"/>
              </a:lnSpc>
            </a:pPr>
            <a:r>
              <a:rPr lang="en-US"/>
              <a:t>Advantage: given a node, it is easy to visit its predecessor. Convenient to traverse lists </a:t>
            </a:r>
            <a:r>
              <a:rPr lang="en-US">
                <a:solidFill>
                  <a:schemeClr val="hlink"/>
                </a:solidFill>
              </a:rPr>
              <a:t>backwards</a:t>
            </a:r>
          </a:p>
        </p:txBody>
      </p:sp>
      <p:sp>
        <p:nvSpPr>
          <p:cNvPr id="22532" name="Rectangle 4"/>
          <p:cNvSpPr>
            <a:spLocks noChangeArrowheads="1"/>
          </p:cNvSpPr>
          <p:nvPr/>
        </p:nvSpPr>
        <p:spPr bwMode="auto">
          <a:xfrm>
            <a:off x="2877741" y="4174331"/>
            <a:ext cx="457200" cy="457200"/>
          </a:xfrm>
          <a:prstGeom prst="rect">
            <a:avLst/>
          </a:prstGeom>
          <a:solidFill>
            <a:schemeClr val="accent1"/>
          </a:solidFill>
          <a:ln w="28575">
            <a:solidFill>
              <a:schemeClr val="tx1"/>
            </a:solidFill>
            <a:miter lim="800000"/>
            <a:headEnd/>
            <a:tailEnd/>
          </a:ln>
        </p:spPr>
        <p:txBody>
          <a:bodyPr wrap="none" anchor="ctr"/>
          <a:lstStyle/>
          <a:p>
            <a:endParaRPr lang="en-US" sz="1050"/>
          </a:p>
        </p:txBody>
      </p:sp>
      <p:sp>
        <p:nvSpPr>
          <p:cNvPr id="22533" name="Line 5"/>
          <p:cNvSpPr>
            <a:spLocks noChangeShapeType="1"/>
          </p:cNvSpPr>
          <p:nvPr/>
        </p:nvSpPr>
        <p:spPr bwMode="auto">
          <a:xfrm flipV="1">
            <a:off x="3106341" y="4357688"/>
            <a:ext cx="685800" cy="0"/>
          </a:xfrm>
          <a:prstGeom prst="line">
            <a:avLst/>
          </a:prstGeom>
          <a:noFill/>
          <a:ln w="28575">
            <a:solidFill>
              <a:schemeClr val="tx1"/>
            </a:solidFill>
            <a:round/>
            <a:headEnd type="oval" w="med" len="med"/>
            <a:tailEnd type="triangle" w="med" len="med"/>
          </a:ln>
        </p:spPr>
        <p:txBody>
          <a:bodyPr wrap="none"/>
          <a:lstStyle/>
          <a:p>
            <a:endParaRPr lang="en-IN" sz="1050"/>
          </a:p>
        </p:txBody>
      </p:sp>
      <p:grpSp>
        <p:nvGrpSpPr>
          <p:cNvPr id="2" name="Group 10"/>
          <p:cNvGrpSpPr>
            <a:grpSpLocks/>
          </p:cNvGrpSpPr>
          <p:nvPr/>
        </p:nvGrpSpPr>
        <p:grpSpPr bwMode="auto">
          <a:xfrm>
            <a:off x="2420541" y="4174331"/>
            <a:ext cx="457200" cy="457200"/>
            <a:chOff x="1728" y="2880"/>
            <a:chExt cx="384" cy="384"/>
          </a:xfrm>
        </p:grpSpPr>
        <p:sp>
          <p:nvSpPr>
            <p:cNvPr id="22554" name="Rectangle 11"/>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p:spPr>
          <p:txBody>
            <a:bodyPr wrap="none" anchor="ctr"/>
            <a:lstStyle/>
            <a:p>
              <a:endParaRPr lang="en-US" sz="1050"/>
            </a:p>
          </p:txBody>
        </p:sp>
        <p:sp>
          <p:nvSpPr>
            <p:cNvPr id="22555" name="Text Box 12"/>
            <p:cNvSpPr txBox="1">
              <a:spLocks noChangeArrowheads="1"/>
            </p:cNvSpPr>
            <p:nvPr/>
          </p:nvSpPr>
          <p:spPr bwMode="auto">
            <a:xfrm>
              <a:off x="1813" y="2966"/>
              <a:ext cx="222" cy="213"/>
            </a:xfrm>
            <a:prstGeom prst="rect">
              <a:avLst/>
            </a:prstGeom>
            <a:noFill/>
            <a:ln w="9525">
              <a:noFill/>
              <a:miter lim="800000"/>
              <a:headEnd/>
              <a:tailEnd/>
            </a:ln>
          </p:spPr>
          <p:txBody>
            <a:bodyPr wrap="none">
              <a:spAutoFit/>
            </a:bodyPr>
            <a:lstStyle/>
            <a:p>
              <a:pPr algn="ctr" eaLnBrk="1" hangingPunct="1">
                <a:spcBef>
                  <a:spcPct val="0"/>
                </a:spcBef>
                <a:buClrTx/>
                <a:buSzTx/>
                <a:buFontTx/>
                <a:buNone/>
              </a:pPr>
              <a:r>
                <a:rPr lang="en-US" sz="1050">
                  <a:solidFill>
                    <a:schemeClr val="bg1"/>
                  </a:solidFill>
                  <a:latin typeface="Tahoma" pitchFamily="34" charset="0"/>
                </a:rPr>
                <a:t>A</a:t>
              </a:r>
            </a:p>
          </p:txBody>
        </p:sp>
      </p:grpSp>
      <p:sp>
        <p:nvSpPr>
          <p:cNvPr id="22535" name="Rectangle 14"/>
          <p:cNvSpPr>
            <a:spLocks noChangeArrowheads="1"/>
          </p:cNvSpPr>
          <p:nvPr/>
        </p:nvSpPr>
        <p:spPr bwMode="auto">
          <a:xfrm>
            <a:off x="2381250" y="5100638"/>
            <a:ext cx="457200" cy="457200"/>
          </a:xfrm>
          <a:prstGeom prst="rect">
            <a:avLst/>
          </a:prstGeom>
          <a:solidFill>
            <a:schemeClr val="accent1"/>
          </a:solidFill>
          <a:ln w="28575">
            <a:solidFill>
              <a:schemeClr val="tx1"/>
            </a:solidFill>
            <a:miter lim="800000"/>
            <a:headEnd/>
            <a:tailEnd/>
          </a:ln>
        </p:spPr>
        <p:txBody>
          <a:bodyPr wrap="none" anchor="ctr"/>
          <a:lstStyle/>
          <a:p>
            <a:endParaRPr lang="en-US" sz="1050"/>
          </a:p>
        </p:txBody>
      </p:sp>
      <p:sp>
        <p:nvSpPr>
          <p:cNvPr id="22536" name="Line 15"/>
          <p:cNvSpPr>
            <a:spLocks noChangeShapeType="1"/>
          </p:cNvSpPr>
          <p:nvPr/>
        </p:nvSpPr>
        <p:spPr bwMode="auto">
          <a:xfrm flipV="1">
            <a:off x="2609850" y="4643438"/>
            <a:ext cx="0" cy="685800"/>
          </a:xfrm>
          <a:prstGeom prst="line">
            <a:avLst/>
          </a:prstGeom>
          <a:noFill/>
          <a:ln w="28575">
            <a:solidFill>
              <a:schemeClr val="tx1"/>
            </a:solidFill>
            <a:round/>
            <a:headEnd type="oval" w="med" len="med"/>
            <a:tailEnd type="triangle" w="med" len="med"/>
          </a:ln>
        </p:spPr>
        <p:txBody>
          <a:bodyPr wrap="none"/>
          <a:lstStyle/>
          <a:p>
            <a:endParaRPr lang="en-IN" sz="1050"/>
          </a:p>
        </p:txBody>
      </p:sp>
      <p:sp>
        <p:nvSpPr>
          <p:cNvPr id="22537" name="Text Box 16"/>
          <p:cNvSpPr txBox="1">
            <a:spLocks noChangeArrowheads="1"/>
          </p:cNvSpPr>
          <p:nvPr/>
        </p:nvSpPr>
        <p:spPr bwMode="auto">
          <a:xfrm>
            <a:off x="2421581" y="5619750"/>
            <a:ext cx="490840" cy="253916"/>
          </a:xfrm>
          <a:prstGeom prst="rect">
            <a:avLst/>
          </a:prstGeom>
          <a:noFill/>
          <a:ln w="9525">
            <a:noFill/>
            <a:miter lim="800000"/>
            <a:headEnd/>
            <a:tailEnd/>
          </a:ln>
        </p:spPr>
        <p:txBody>
          <a:bodyPr wrap="none">
            <a:spAutoFit/>
          </a:bodyPr>
          <a:lstStyle/>
          <a:p>
            <a:pPr algn="ctr" eaLnBrk="1" hangingPunct="1">
              <a:spcBef>
                <a:spcPct val="0"/>
              </a:spcBef>
              <a:buClrTx/>
              <a:buSzTx/>
              <a:buFontTx/>
              <a:buNone/>
            </a:pPr>
            <a:r>
              <a:rPr lang="en-US" sz="1050">
                <a:solidFill>
                  <a:schemeClr val="folHlink"/>
                </a:solidFill>
                <a:latin typeface="Tahoma" pitchFamily="34" charset="0"/>
              </a:rPr>
              <a:t>Head</a:t>
            </a:r>
          </a:p>
        </p:txBody>
      </p:sp>
      <p:sp>
        <p:nvSpPr>
          <p:cNvPr id="22538" name="Rectangle 23"/>
          <p:cNvSpPr>
            <a:spLocks noChangeArrowheads="1"/>
          </p:cNvSpPr>
          <p:nvPr/>
        </p:nvSpPr>
        <p:spPr bwMode="auto">
          <a:xfrm>
            <a:off x="1952625" y="4176713"/>
            <a:ext cx="457200" cy="457200"/>
          </a:xfrm>
          <a:prstGeom prst="rect">
            <a:avLst/>
          </a:prstGeom>
          <a:solidFill>
            <a:schemeClr val="accent1"/>
          </a:solidFill>
          <a:ln w="28575">
            <a:solidFill>
              <a:schemeClr val="tx1"/>
            </a:solidFill>
            <a:miter lim="800000"/>
            <a:headEnd/>
            <a:tailEnd/>
          </a:ln>
        </p:spPr>
        <p:txBody>
          <a:bodyPr wrap="none" anchor="ctr"/>
          <a:lstStyle/>
          <a:p>
            <a:endParaRPr lang="en-US" sz="1050"/>
          </a:p>
        </p:txBody>
      </p:sp>
      <p:sp>
        <p:nvSpPr>
          <p:cNvPr id="22539" name="Rectangle 24"/>
          <p:cNvSpPr>
            <a:spLocks noChangeArrowheads="1"/>
          </p:cNvSpPr>
          <p:nvPr/>
        </p:nvSpPr>
        <p:spPr bwMode="auto">
          <a:xfrm>
            <a:off x="4724400" y="4174331"/>
            <a:ext cx="457200" cy="457200"/>
          </a:xfrm>
          <a:prstGeom prst="rect">
            <a:avLst/>
          </a:prstGeom>
          <a:solidFill>
            <a:schemeClr val="accent1"/>
          </a:solidFill>
          <a:ln w="28575">
            <a:solidFill>
              <a:schemeClr val="tx1"/>
            </a:solidFill>
            <a:miter lim="800000"/>
            <a:headEnd/>
            <a:tailEnd/>
          </a:ln>
        </p:spPr>
        <p:txBody>
          <a:bodyPr wrap="none" anchor="ctr"/>
          <a:lstStyle/>
          <a:p>
            <a:endParaRPr lang="en-US" sz="1050"/>
          </a:p>
        </p:txBody>
      </p:sp>
      <p:grpSp>
        <p:nvGrpSpPr>
          <p:cNvPr id="3" name="Group 25"/>
          <p:cNvGrpSpPr>
            <a:grpSpLocks/>
          </p:cNvGrpSpPr>
          <p:nvPr/>
        </p:nvGrpSpPr>
        <p:grpSpPr bwMode="auto">
          <a:xfrm>
            <a:off x="4267200" y="4174331"/>
            <a:ext cx="457200" cy="457200"/>
            <a:chOff x="1728" y="2880"/>
            <a:chExt cx="384" cy="384"/>
          </a:xfrm>
        </p:grpSpPr>
        <p:sp>
          <p:nvSpPr>
            <p:cNvPr id="22552" name="Rectangle 26"/>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p:spPr>
          <p:txBody>
            <a:bodyPr wrap="none" anchor="ctr"/>
            <a:lstStyle/>
            <a:p>
              <a:endParaRPr lang="en-US" sz="1050"/>
            </a:p>
          </p:txBody>
        </p:sp>
        <p:sp>
          <p:nvSpPr>
            <p:cNvPr id="22553" name="Text Box 27"/>
            <p:cNvSpPr txBox="1">
              <a:spLocks noChangeArrowheads="1"/>
            </p:cNvSpPr>
            <p:nvPr/>
          </p:nvSpPr>
          <p:spPr bwMode="auto">
            <a:xfrm>
              <a:off x="1814" y="2966"/>
              <a:ext cx="222" cy="213"/>
            </a:xfrm>
            <a:prstGeom prst="rect">
              <a:avLst/>
            </a:prstGeom>
            <a:noFill/>
            <a:ln w="9525">
              <a:noFill/>
              <a:miter lim="800000"/>
              <a:headEnd/>
              <a:tailEnd/>
            </a:ln>
          </p:spPr>
          <p:txBody>
            <a:bodyPr wrap="none">
              <a:spAutoFit/>
            </a:bodyPr>
            <a:lstStyle/>
            <a:p>
              <a:pPr algn="ctr" eaLnBrk="1" hangingPunct="1">
                <a:spcBef>
                  <a:spcPct val="0"/>
                </a:spcBef>
                <a:buClrTx/>
                <a:buSzTx/>
                <a:buFontTx/>
                <a:buNone/>
              </a:pPr>
              <a:r>
                <a:rPr lang="en-US" altLang="zh-CN" sz="1050">
                  <a:solidFill>
                    <a:schemeClr val="bg1"/>
                  </a:solidFill>
                  <a:latin typeface="Tahoma" pitchFamily="34" charset="0"/>
                  <a:ea typeface="SimSun" pitchFamily="2" charset="-122"/>
                </a:rPr>
                <a:t>B</a:t>
              </a:r>
            </a:p>
          </p:txBody>
        </p:sp>
      </p:grpSp>
      <p:sp>
        <p:nvSpPr>
          <p:cNvPr id="22541" name="Rectangle 28"/>
          <p:cNvSpPr>
            <a:spLocks noChangeArrowheads="1"/>
          </p:cNvSpPr>
          <p:nvPr/>
        </p:nvSpPr>
        <p:spPr bwMode="auto">
          <a:xfrm>
            <a:off x="3799285" y="4176713"/>
            <a:ext cx="457200" cy="457200"/>
          </a:xfrm>
          <a:prstGeom prst="rect">
            <a:avLst/>
          </a:prstGeom>
          <a:solidFill>
            <a:schemeClr val="accent1"/>
          </a:solidFill>
          <a:ln w="28575">
            <a:solidFill>
              <a:schemeClr val="tx1"/>
            </a:solidFill>
            <a:miter lim="800000"/>
            <a:headEnd/>
            <a:tailEnd/>
          </a:ln>
        </p:spPr>
        <p:txBody>
          <a:bodyPr wrap="none" anchor="ctr"/>
          <a:lstStyle/>
          <a:p>
            <a:endParaRPr lang="en-US" sz="1050"/>
          </a:p>
        </p:txBody>
      </p:sp>
      <p:sp>
        <p:nvSpPr>
          <p:cNvPr id="22542" name="Line 29"/>
          <p:cNvSpPr>
            <a:spLocks noChangeShapeType="1"/>
          </p:cNvSpPr>
          <p:nvPr/>
        </p:nvSpPr>
        <p:spPr bwMode="auto">
          <a:xfrm flipH="1">
            <a:off x="3343275" y="4473179"/>
            <a:ext cx="723900" cy="8334"/>
          </a:xfrm>
          <a:prstGeom prst="line">
            <a:avLst/>
          </a:prstGeom>
          <a:noFill/>
          <a:ln w="28575">
            <a:solidFill>
              <a:schemeClr val="hlink"/>
            </a:solidFill>
            <a:round/>
            <a:headEnd type="oval" w="med" len="med"/>
            <a:tailEnd type="triangle" w="med" len="med"/>
          </a:ln>
        </p:spPr>
        <p:txBody>
          <a:bodyPr wrap="none"/>
          <a:lstStyle/>
          <a:p>
            <a:endParaRPr lang="en-IN" sz="1050"/>
          </a:p>
        </p:txBody>
      </p:sp>
      <p:sp>
        <p:nvSpPr>
          <p:cNvPr id="22543" name="Text Box 35"/>
          <p:cNvSpPr txBox="1">
            <a:spLocks noChangeArrowheads="1"/>
          </p:cNvSpPr>
          <p:nvPr/>
        </p:nvSpPr>
        <p:spPr bwMode="auto">
          <a:xfrm>
            <a:off x="2038351" y="4243388"/>
            <a:ext cx="295274" cy="253916"/>
          </a:xfrm>
          <a:prstGeom prst="rect">
            <a:avLst/>
          </a:prstGeom>
          <a:noFill/>
          <a:ln w="9525">
            <a:noFill/>
            <a:miter lim="800000"/>
            <a:headEnd/>
            <a:tailEnd/>
          </a:ln>
        </p:spPr>
        <p:txBody>
          <a:bodyPr wrap="none">
            <a:spAutoFit/>
          </a:bodyPr>
          <a:lstStyle/>
          <a:p>
            <a:pPr algn="ctr" eaLnBrk="1" hangingPunct="1">
              <a:spcBef>
                <a:spcPct val="0"/>
              </a:spcBef>
              <a:buClrTx/>
              <a:buSzTx/>
              <a:buFontTx/>
              <a:buNone/>
            </a:pPr>
            <a:r>
              <a:rPr lang="en-US" sz="1050">
                <a:latin typeface="Tahoma" pitchFamily="34" charset="0"/>
                <a:sym typeface="Symbol" pitchFamily="18" charset="2"/>
              </a:rPr>
              <a:t></a:t>
            </a:r>
            <a:endParaRPr lang="en-US" sz="1050">
              <a:latin typeface="Tahoma" pitchFamily="34" charset="0"/>
            </a:endParaRPr>
          </a:p>
        </p:txBody>
      </p:sp>
      <p:sp>
        <p:nvSpPr>
          <p:cNvPr id="22544" name="Rectangle 36"/>
          <p:cNvSpPr>
            <a:spLocks noChangeArrowheads="1"/>
          </p:cNvSpPr>
          <p:nvPr/>
        </p:nvSpPr>
        <p:spPr bwMode="auto">
          <a:xfrm>
            <a:off x="6572250" y="4171950"/>
            <a:ext cx="457200" cy="457200"/>
          </a:xfrm>
          <a:prstGeom prst="rect">
            <a:avLst/>
          </a:prstGeom>
          <a:solidFill>
            <a:schemeClr val="accent1"/>
          </a:solidFill>
          <a:ln w="28575">
            <a:solidFill>
              <a:schemeClr val="tx1"/>
            </a:solidFill>
            <a:miter lim="800000"/>
            <a:headEnd/>
            <a:tailEnd/>
          </a:ln>
        </p:spPr>
        <p:txBody>
          <a:bodyPr wrap="none" anchor="ctr"/>
          <a:lstStyle/>
          <a:p>
            <a:endParaRPr lang="en-US" sz="1050"/>
          </a:p>
        </p:txBody>
      </p:sp>
      <p:grpSp>
        <p:nvGrpSpPr>
          <p:cNvPr id="4" name="Group 37"/>
          <p:cNvGrpSpPr>
            <a:grpSpLocks/>
          </p:cNvGrpSpPr>
          <p:nvPr/>
        </p:nvGrpSpPr>
        <p:grpSpPr bwMode="auto">
          <a:xfrm>
            <a:off x="6115050" y="4171950"/>
            <a:ext cx="457200" cy="457200"/>
            <a:chOff x="1728" y="2880"/>
            <a:chExt cx="384" cy="384"/>
          </a:xfrm>
        </p:grpSpPr>
        <p:sp>
          <p:nvSpPr>
            <p:cNvPr id="22550" name="Rectangle 38"/>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p:spPr>
          <p:txBody>
            <a:bodyPr wrap="none" anchor="ctr"/>
            <a:lstStyle/>
            <a:p>
              <a:endParaRPr lang="en-US" sz="1050"/>
            </a:p>
          </p:txBody>
        </p:sp>
        <p:sp>
          <p:nvSpPr>
            <p:cNvPr id="22551" name="Text Box 39"/>
            <p:cNvSpPr txBox="1">
              <a:spLocks noChangeArrowheads="1"/>
            </p:cNvSpPr>
            <p:nvPr/>
          </p:nvSpPr>
          <p:spPr bwMode="auto">
            <a:xfrm>
              <a:off x="1813" y="2966"/>
              <a:ext cx="222" cy="213"/>
            </a:xfrm>
            <a:prstGeom prst="rect">
              <a:avLst/>
            </a:prstGeom>
            <a:noFill/>
            <a:ln w="9525">
              <a:noFill/>
              <a:miter lim="800000"/>
              <a:headEnd/>
              <a:tailEnd/>
            </a:ln>
          </p:spPr>
          <p:txBody>
            <a:bodyPr wrap="none">
              <a:spAutoFit/>
            </a:bodyPr>
            <a:lstStyle/>
            <a:p>
              <a:pPr algn="ctr" eaLnBrk="1" hangingPunct="1">
                <a:spcBef>
                  <a:spcPct val="0"/>
                </a:spcBef>
                <a:buClrTx/>
                <a:buSzTx/>
                <a:buFontTx/>
                <a:buNone/>
              </a:pPr>
              <a:r>
                <a:rPr lang="en-US" altLang="zh-CN" sz="1050">
                  <a:solidFill>
                    <a:schemeClr val="bg1"/>
                  </a:solidFill>
                  <a:latin typeface="Tahoma" pitchFamily="34" charset="0"/>
                  <a:ea typeface="SimSun" pitchFamily="2" charset="-122"/>
                </a:rPr>
                <a:t>C</a:t>
              </a:r>
            </a:p>
          </p:txBody>
        </p:sp>
      </p:grpSp>
      <p:sp>
        <p:nvSpPr>
          <p:cNvPr id="22546" name="Rectangle 40"/>
          <p:cNvSpPr>
            <a:spLocks noChangeArrowheads="1"/>
          </p:cNvSpPr>
          <p:nvPr/>
        </p:nvSpPr>
        <p:spPr bwMode="auto">
          <a:xfrm>
            <a:off x="5647135" y="4174331"/>
            <a:ext cx="457200" cy="457200"/>
          </a:xfrm>
          <a:prstGeom prst="rect">
            <a:avLst/>
          </a:prstGeom>
          <a:solidFill>
            <a:schemeClr val="accent1"/>
          </a:solidFill>
          <a:ln w="28575">
            <a:solidFill>
              <a:schemeClr val="tx1"/>
            </a:solidFill>
            <a:miter lim="800000"/>
            <a:headEnd/>
            <a:tailEnd/>
          </a:ln>
        </p:spPr>
        <p:txBody>
          <a:bodyPr wrap="none" anchor="ctr"/>
          <a:lstStyle/>
          <a:p>
            <a:endParaRPr lang="en-US" sz="1050"/>
          </a:p>
        </p:txBody>
      </p:sp>
      <p:sp>
        <p:nvSpPr>
          <p:cNvPr id="22547" name="Text Box 41"/>
          <p:cNvSpPr txBox="1">
            <a:spLocks noChangeArrowheads="1"/>
          </p:cNvSpPr>
          <p:nvPr/>
        </p:nvSpPr>
        <p:spPr bwMode="auto">
          <a:xfrm>
            <a:off x="6657976" y="4260056"/>
            <a:ext cx="295274" cy="253916"/>
          </a:xfrm>
          <a:prstGeom prst="rect">
            <a:avLst/>
          </a:prstGeom>
          <a:noFill/>
          <a:ln w="9525">
            <a:noFill/>
            <a:miter lim="800000"/>
            <a:headEnd/>
            <a:tailEnd/>
          </a:ln>
        </p:spPr>
        <p:txBody>
          <a:bodyPr wrap="none">
            <a:spAutoFit/>
          </a:bodyPr>
          <a:lstStyle/>
          <a:p>
            <a:pPr algn="ctr" eaLnBrk="1" hangingPunct="1">
              <a:spcBef>
                <a:spcPct val="0"/>
              </a:spcBef>
              <a:buClrTx/>
              <a:buSzTx/>
              <a:buFontTx/>
              <a:buNone/>
            </a:pPr>
            <a:r>
              <a:rPr lang="en-US" sz="1050">
                <a:latin typeface="Tahoma" pitchFamily="34" charset="0"/>
                <a:sym typeface="Symbol" pitchFamily="18" charset="2"/>
              </a:rPr>
              <a:t></a:t>
            </a:r>
            <a:endParaRPr lang="en-US" sz="1050">
              <a:latin typeface="Tahoma" pitchFamily="34" charset="0"/>
            </a:endParaRPr>
          </a:p>
        </p:txBody>
      </p:sp>
      <p:sp>
        <p:nvSpPr>
          <p:cNvPr id="22548" name="Line 42"/>
          <p:cNvSpPr>
            <a:spLocks noChangeShapeType="1"/>
          </p:cNvSpPr>
          <p:nvPr/>
        </p:nvSpPr>
        <p:spPr bwMode="auto">
          <a:xfrm flipH="1">
            <a:off x="5191125" y="4470797"/>
            <a:ext cx="723900" cy="8334"/>
          </a:xfrm>
          <a:prstGeom prst="line">
            <a:avLst/>
          </a:prstGeom>
          <a:noFill/>
          <a:ln w="28575">
            <a:solidFill>
              <a:schemeClr val="hlink"/>
            </a:solidFill>
            <a:round/>
            <a:headEnd type="oval" w="med" len="med"/>
            <a:tailEnd type="triangle" w="med" len="med"/>
          </a:ln>
        </p:spPr>
        <p:txBody>
          <a:bodyPr wrap="none"/>
          <a:lstStyle/>
          <a:p>
            <a:endParaRPr lang="en-IN" sz="1050"/>
          </a:p>
        </p:txBody>
      </p:sp>
      <p:sp>
        <p:nvSpPr>
          <p:cNvPr id="22549" name="Line 43"/>
          <p:cNvSpPr>
            <a:spLocks noChangeShapeType="1"/>
          </p:cNvSpPr>
          <p:nvPr/>
        </p:nvSpPr>
        <p:spPr bwMode="auto">
          <a:xfrm flipV="1">
            <a:off x="4943475" y="4355306"/>
            <a:ext cx="685800" cy="0"/>
          </a:xfrm>
          <a:prstGeom prst="line">
            <a:avLst/>
          </a:prstGeom>
          <a:noFill/>
          <a:ln w="28575">
            <a:solidFill>
              <a:schemeClr val="tx1"/>
            </a:solidFill>
            <a:round/>
            <a:headEnd type="oval" w="med" len="med"/>
            <a:tailEnd type="triangle" w="med" len="med"/>
          </a:ln>
        </p:spPr>
        <p:txBody>
          <a:bodyPr wrap="none"/>
          <a:lstStyle/>
          <a:p>
            <a:endParaRPr lang="en-IN" sz="1050"/>
          </a:p>
        </p:txBody>
      </p:sp>
      <p:pic>
        <p:nvPicPr>
          <p:cNvPr id="28" name="Picture 2" descr="Picture 2"/>
          <p:cNvPicPr>
            <a:picLocks noChangeAspect="1"/>
          </p:cNvPicPr>
          <p:nvPr/>
        </p:nvPicPr>
        <p:blipFill>
          <a:blip r:embed="rId2"/>
          <a:stretch>
            <a:fillRect/>
          </a:stretch>
        </p:blipFill>
        <p:spPr>
          <a:xfrm>
            <a:off x="7696954" y="971550"/>
            <a:ext cx="1203959" cy="1200150"/>
          </a:xfrm>
          <a:prstGeom prst="rect">
            <a:avLst/>
          </a:prstGeom>
          <a:ln w="12700">
            <a:miter lim="400000"/>
          </a:ln>
        </p:spPr>
      </p:pic>
    </p:spTree>
    <p:extLst>
      <p:ext uri="{BB962C8B-B14F-4D97-AF65-F5344CB8AC3E}">
        <p14:creationId xmlns:p14="http://schemas.microsoft.com/office/powerpoint/2010/main" val="33564370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485900" y="1385316"/>
            <a:ext cx="6172200" cy="543486"/>
          </a:xfrm>
        </p:spPr>
        <p:txBody>
          <a:bodyPr>
            <a:normAutofit fontScale="90000"/>
          </a:bodyPr>
          <a:lstStyle/>
          <a:p>
            <a:pPr eaLnBrk="1" hangingPunct="1"/>
            <a:r>
              <a:rPr lang="en-US" altLang="zh-CN"/>
              <a:t>Variations of Linked Lists</a:t>
            </a:r>
            <a:endParaRPr lang="en-US">
              <a:ea typeface="SimSun" pitchFamily="2" charset="-122"/>
            </a:endParaRPr>
          </a:p>
        </p:txBody>
      </p:sp>
      <p:sp>
        <p:nvSpPr>
          <p:cNvPr id="21507" name="Rectangle 3"/>
          <p:cNvSpPr>
            <a:spLocks noGrp="1" noChangeArrowheads="1"/>
          </p:cNvSpPr>
          <p:nvPr>
            <p:ph idx="1"/>
          </p:nvPr>
        </p:nvSpPr>
        <p:spPr>
          <a:xfrm>
            <a:off x="1600200" y="2057400"/>
            <a:ext cx="5886450" cy="3371850"/>
          </a:xfrm>
        </p:spPr>
        <p:txBody>
          <a:bodyPr/>
          <a:lstStyle/>
          <a:p>
            <a:pPr eaLnBrk="1" hangingPunct="1"/>
            <a:r>
              <a:rPr lang="en-US" i="1">
                <a:solidFill>
                  <a:schemeClr val="hlink"/>
                </a:solidFill>
              </a:rPr>
              <a:t>Circular linked lists</a:t>
            </a:r>
          </a:p>
          <a:p>
            <a:pPr lvl="1" eaLnBrk="1" hangingPunct="1"/>
            <a:r>
              <a:rPr lang="en-US"/>
              <a:t>The last node points to the first node of the list</a:t>
            </a:r>
          </a:p>
          <a:p>
            <a:pPr lvl="1" eaLnBrk="1" hangingPunct="1"/>
            <a:endParaRPr lang="en-US"/>
          </a:p>
          <a:p>
            <a:pPr lvl="1" eaLnBrk="1" hangingPunct="1"/>
            <a:endParaRPr lang="en-US"/>
          </a:p>
          <a:p>
            <a:pPr lvl="1" eaLnBrk="1" hangingPunct="1"/>
            <a:endParaRPr lang="en-US"/>
          </a:p>
          <a:p>
            <a:pPr lvl="1" eaLnBrk="1" hangingPunct="1"/>
            <a:endParaRPr lang="en-US"/>
          </a:p>
          <a:p>
            <a:pPr lvl="1" eaLnBrk="1" hangingPunct="1"/>
            <a:endParaRPr lang="en-US"/>
          </a:p>
          <a:p>
            <a:pPr lvl="1" eaLnBrk="1" hangingPunct="1"/>
            <a:r>
              <a:rPr lang="en-US"/>
              <a:t>How do we know when we have finished traversing the list? (Tip: check if the pointer of the current node is equal to the head.)</a:t>
            </a:r>
          </a:p>
        </p:txBody>
      </p:sp>
      <p:sp>
        <p:nvSpPr>
          <p:cNvPr id="21508" name="Rectangle 4"/>
          <p:cNvSpPr>
            <a:spLocks noChangeArrowheads="1"/>
          </p:cNvSpPr>
          <p:nvPr/>
        </p:nvSpPr>
        <p:spPr bwMode="auto">
          <a:xfrm>
            <a:off x="3657600" y="3359944"/>
            <a:ext cx="457200" cy="457200"/>
          </a:xfrm>
          <a:prstGeom prst="rect">
            <a:avLst/>
          </a:prstGeom>
          <a:solidFill>
            <a:schemeClr val="accent1"/>
          </a:solidFill>
          <a:ln w="28575">
            <a:solidFill>
              <a:schemeClr val="tx1"/>
            </a:solidFill>
            <a:miter lim="800000"/>
            <a:headEnd/>
            <a:tailEnd/>
          </a:ln>
        </p:spPr>
        <p:txBody>
          <a:bodyPr wrap="none" anchor="ctr"/>
          <a:lstStyle/>
          <a:p>
            <a:endParaRPr lang="en-US" sz="1050"/>
          </a:p>
        </p:txBody>
      </p:sp>
      <p:sp>
        <p:nvSpPr>
          <p:cNvPr id="21509" name="Line 5"/>
          <p:cNvSpPr>
            <a:spLocks noChangeShapeType="1"/>
          </p:cNvSpPr>
          <p:nvPr/>
        </p:nvSpPr>
        <p:spPr bwMode="auto">
          <a:xfrm flipV="1">
            <a:off x="3886200" y="3588544"/>
            <a:ext cx="685800" cy="0"/>
          </a:xfrm>
          <a:prstGeom prst="line">
            <a:avLst/>
          </a:prstGeom>
          <a:noFill/>
          <a:ln w="28575">
            <a:solidFill>
              <a:schemeClr val="tx1"/>
            </a:solidFill>
            <a:round/>
            <a:headEnd type="oval" w="med" len="med"/>
            <a:tailEnd type="triangle" w="med" len="med"/>
          </a:ln>
        </p:spPr>
        <p:txBody>
          <a:bodyPr wrap="none"/>
          <a:lstStyle/>
          <a:p>
            <a:endParaRPr lang="en-IN" sz="1050"/>
          </a:p>
        </p:txBody>
      </p:sp>
      <p:sp>
        <p:nvSpPr>
          <p:cNvPr id="21510" name="Rectangle 6"/>
          <p:cNvSpPr>
            <a:spLocks noChangeArrowheads="1"/>
          </p:cNvSpPr>
          <p:nvPr/>
        </p:nvSpPr>
        <p:spPr bwMode="auto">
          <a:xfrm>
            <a:off x="5029200" y="3359944"/>
            <a:ext cx="457200" cy="457200"/>
          </a:xfrm>
          <a:prstGeom prst="rect">
            <a:avLst/>
          </a:prstGeom>
          <a:solidFill>
            <a:schemeClr val="accent1"/>
          </a:solidFill>
          <a:ln w="28575">
            <a:solidFill>
              <a:schemeClr val="tx1"/>
            </a:solidFill>
            <a:miter lim="800000"/>
            <a:headEnd/>
            <a:tailEnd/>
          </a:ln>
        </p:spPr>
        <p:txBody>
          <a:bodyPr wrap="none" anchor="ctr"/>
          <a:lstStyle/>
          <a:p>
            <a:endParaRPr lang="en-US" sz="1050"/>
          </a:p>
        </p:txBody>
      </p:sp>
      <p:sp>
        <p:nvSpPr>
          <p:cNvPr id="21511" name="Line 7"/>
          <p:cNvSpPr>
            <a:spLocks noChangeShapeType="1"/>
          </p:cNvSpPr>
          <p:nvPr/>
        </p:nvSpPr>
        <p:spPr bwMode="auto">
          <a:xfrm flipV="1">
            <a:off x="5257800" y="3588544"/>
            <a:ext cx="685800" cy="0"/>
          </a:xfrm>
          <a:prstGeom prst="line">
            <a:avLst/>
          </a:prstGeom>
          <a:noFill/>
          <a:ln w="28575">
            <a:solidFill>
              <a:schemeClr val="tx1"/>
            </a:solidFill>
            <a:round/>
            <a:headEnd type="oval" w="med" len="med"/>
            <a:tailEnd type="triangle" w="med" len="med"/>
          </a:ln>
        </p:spPr>
        <p:txBody>
          <a:bodyPr wrap="none"/>
          <a:lstStyle/>
          <a:p>
            <a:endParaRPr lang="en-IN" sz="1050"/>
          </a:p>
        </p:txBody>
      </p:sp>
      <p:sp>
        <p:nvSpPr>
          <p:cNvPr id="21512" name="Rectangle 8"/>
          <p:cNvSpPr>
            <a:spLocks noChangeArrowheads="1"/>
          </p:cNvSpPr>
          <p:nvPr/>
        </p:nvSpPr>
        <p:spPr bwMode="auto">
          <a:xfrm>
            <a:off x="6400800" y="3359944"/>
            <a:ext cx="457200" cy="457200"/>
          </a:xfrm>
          <a:prstGeom prst="rect">
            <a:avLst/>
          </a:prstGeom>
          <a:solidFill>
            <a:schemeClr val="accent1"/>
          </a:solidFill>
          <a:ln w="28575">
            <a:solidFill>
              <a:schemeClr val="tx1"/>
            </a:solidFill>
            <a:miter lim="800000"/>
            <a:headEnd/>
            <a:tailEnd/>
          </a:ln>
        </p:spPr>
        <p:txBody>
          <a:bodyPr wrap="none" anchor="ctr"/>
          <a:lstStyle/>
          <a:p>
            <a:endParaRPr lang="en-US" sz="1050"/>
          </a:p>
        </p:txBody>
      </p:sp>
      <p:grpSp>
        <p:nvGrpSpPr>
          <p:cNvPr id="2" name="Group 9"/>
          <p:cNvGrpSpPr>
            <a:grpSpLocks/>
          </p:cNvGrpSpPr>
          <p:nvPr/>
        </p:nvGrpSpPr>
        <p:grpSpPr bwMode="auto">
          <a:xfrm>
            <a:off x="3200400" y="3359944"/>
            <a:ext cx="457200" cy="457200"/>
            <a:chOff x="1728" y="2880"/>
            <a:chExt cx="384" cy="384"/>
          </a:xfrm>
        </p:grpSpPr>
        <p:sp>
          <p:nvSpPr>
            <p:cNvPr id="21526" name="Rectangle 10"/>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p:spPr>
          <p:txBody>
            <a:bodyPr wrap="none" anchor="ctr"/>
            <a:lstStyle/>
            <a:p>
              <a:endParaRPr lang="en-US" sz="1050"/>
            </a:p>
          </p:txBody>
        </p:sp>
        <p:sp>
          <p:nvSpPr>
            <p:cNvPr id="21527" name="Text Box 11"/>
            <p:cNvSpPr txBox="1">
              <a:spLocks noChangeArrowheads="1"/>
            </p:cNvSpPr>
            <p:nvPr/>
          </p:nvSpPr>
          <p:spPr bwMode="auto">
            <a:xfrm>
              <a:off x="1813" y="2966"/>
              <a:ext cx="222" cy="213"/>
            </a:xfrm>
            <a:prstGeom prst="rect">
              <a:avLst/>
            </a:prstGeom>
            <a:noFill/>
            <a:ln w="9525">
              <a:noFill/>
              <a:miter lim="800000"/>
              <a:headEnd/>
              <a:tailEnd/>
            </a:ln>
          </p:spPr>
          <p:txBody>
            <a:bodyPr wrap="none">
              <a:spAutoFit/>
            </a:bodyPr>
            <a:lstStyle/>
            <a:p>
              <a:pPr algn="ctr" eaLnBrk="1" hangingPunct="1">
                <a:spcBef>
                  <a:spcPct val="0"/>
                </a:spcBef>
                <a:buClrTx/>
                <a:buSzTx/>
                <a:buFontTx/>
                <a:buNone/>
              </a:pPr>
              <a:r>
                <a:rPr lang="en-US" sz="1050">
                  <a:solidFill>
                    <a:schemeClr val="bg1"/>
                  </a:solidFill>
                  <a:latin typeface="Tahoma" pitchFamily="34" charset="0"/>
                </a:rPr>
                <a:t>A</a:t>
              </a:r>
            </a:p>
          </p:txBody>
        </p:sp>
      </p:grpSp>
      <p:sp>
        <p:nvSpPr>
          <p:cNvPr id="21514" name="Rectangle 12"/>
          <p:cNvSpPr>
            <a:spLocks noChangeArrowheads="1"/>
          </p:cNvSpPr>
          <p:nvPr/>
        </p:nvSpPr>
        <p:spPr bwMode="auto">
          <a:xfrm>
            <a:off x="2286000" y="3355181"/>
            <a:ext cx="457200" cy="457200"/>
          </a:xfrm>
          <a:prstGeom prst="rect">
            <a:avLst/>
          </a:prstGeom>
          <a:solidFill>
            <a:schemeClr val="accent1"/>
          </a:solidFill>
          <a:ln w="28575">
            <a:solidFill>
              <a:schemeClr val="tx1"/>
            </a:solidFill>
            <a:miter lim="800000"/>
            <a:headEnd/>
            <a:tailEnd/>
          </a:ln>
        </p:spPr>
        <p:txBody>
          <a:bodyPr wrap="none" anchor="ctr"/>
          <a:lstStyle/>
          <a:p>
            <a:endParaRPr lang="en-US" sz="1050"/>
          </a:p>
        </p:txBody>
      </p:sp>
      <p:sp>
        <p:nvSpPr>
          <p:cNvPr id="21515" name="Line 13"/>
          <p:cNvSpPr>
            <a:spLocks noChangeShapeType="1"/>
          </p:cNvSpPr>
          <p:nvPr/>
        </p:nvSpPr>
        <p:spPr bwMode="auto">
          <a:xfrm flipV="1">
            <a:off x="2514600" y="3588544"/>
            <a:ext cx="685800" cy="0"/>
          </a:xfrm>
          <a:prstGeom prst="line">
            <a:avLst/>
          </a:prstGeom>
          <a:noFill/>
          <a:ln w="28575">
            <a:solidFill>
              <a:schemeClr val="tx1"/>
            </a:solidFill>
            <a:round/>
            <a:headEnd type="oval" w="med" len="med"/>
            <a:tailEnd type="triangle" w="med" len="med"/>
          </a:ln>
        </p:spPr>
        <p:txBody>
          <a:bodyPr wrap="none"/>
          <a:lstStyle/>
          <a:p>
            <a:endParaRPr lang="en-IN" sz="1050"/>
          </a:p>
        </p:txBody>
      </p:sp>
      <p:sp>
        <p:nvSpPr>
          <p:cNvPr id="21516" name="Text Box 14"/>
          <p:cNvSpPr txBox="1">
            <a:spLocks noChangeArrowheads="1"/>
          </p:cNvSpPr>
          <p:nvPr/>
        </p:nvSpPr>
        <p:spPr bwMode="auto">
          <a:xfrm>
            <a:off x="2276325" y="3874294"/>
            <a:ext cx="490840" cy="253916"/>
          </a:xfrm>
          <a:prstGeom prst="rect">
            <a:avLst/>
          </a:prstGeom>
          <a:noFill/>
          <a:ln w="9525">
            <a:noFill/>
            <a:miter lim="800000"/>
            <a:headEnd/>
            <a:tailEnd/>
          </a:ln>
        </p:spPr>
        <p:txBody>
          <a:bodyPr wrap="none">
            <a:spAutoFit/>
          </a:bodyPr>
          <a:lstStyle/>
          <a:p>
            <a:pPr algn="ctr" eaLnBrk="1" hangingPunct="1">
              <a:spcBef>
                <a:spcPct val="0"/>
              </a:spcBef>
              <a:buClrTx/>
              <a:buSzTx/>
              <a:buFontTx/>
              <a:buNone/>
            </a:pPr>
            <a:r>
              <a:rPr lang="en-US" sz="1050">
                <a:solidFill>
                  <a:schemeClr val="folHlink"/>
                </a:solidFill>
                <a:latin typeface="Tahoma" pitchFamily="34" charset="0"/>
              </a:rPr>
              <a:t>Head</a:t>
            </a:r>
          </a:p>
        </p:txBody>
      </p:sp>
      <p:grpSp>
        <p:nvGrpSpPr>
          <p:cNvPr id="3" name="Group 15"/>
          <p:cNvGrpSpPr>
            <a:grpSpLocks/>
          </p:cNvGrpSpPr>
          <p:nvPr/>
        </p:nvGrpSpPr>
        <p:grpSpPr bwMode="auto">
          <a:xfrm>
            <a:off x="4572000" y="3359944"/>
            <a:ext cx="457200" cy="457200"/>
            <a:chOff x="1728" y="2880"/>
            <a:chExt cx="384" cy="384"/>
          </a:xfrm>
        </p:grpSpPr>
        <p:sp>
          <p:nvSpPr>
            <p:cNvPr id="21524" name="Rectangle 16"/>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p:spPr>
          <p:txBody>
            <a:bodyPr wrap="none" anchor="ctr"/>
            <a:lstStyle/>
            <a:p>
              <a:endParaRPr lang="en-US" sz="1050"/>
            </a:p>
          </p:txBody>
        </p:sp>
        <p:sp>
          <p:nvSpPr>
            <p:cNvPr id="21525" name="Text Box 17"/>
            <p:cNvSpPr txBox="1">
              <a:spLocks noChangeArrowheads="1"/>
            </p:cNvSpPr>
            <p:nvPr/>
          </p:nvSpPr>
          <p:spPr bwMode="auto">
            <a:xfrm>
              <a:off x="1814" y="2966"/>
              <a:ext cx="222" cy="213"/>
            </a:xfrm>
            <a:prstGeom prst="rect">
              <a:avLst/>
            </a:prstGeom>
            <a:noFill/>
            <a:ln w="9525">
              <a:noFill/>
              <a:miter lim="800000"/>
              <a:headEnd/>
              <a:tailEnd/>
            </a:ln>
          </p:spPr>
          <p:txBody>
            <a:bodyPr wrap="none">
              <a:spAutoFit/>
            </a:bodyPr>
            <a:lstStyle/>
            <a:p>
              <a:pPr algn="ctr" eaLnBrk="1" hangingPunct="1">
                <a:spcBef>
                  <a:spcPct val="0"/>
                </a:spcBef>
                <a:buClrTx/>
                <a:buSzTx/>
                <a:buFontTx/>
                <a:buNone/>
              </a:pPr>
              <a:r>
                <a:rPr lang="en-US" sz="1050">
                  <a:solidFill>
                    <a:schemeClr val="bg1"/>
                  </a:solidFill>
                  <a:latin typeface="Tahoma" pitchFamily="34" charset="0"/>
                </a:rPr>
                <a:t>B</a:t>
              </a:r>
            </a:p>
          </p:txBody>
        </p:sp>
      </p:grpSp>
      <p:grpSp>
        <p:nvGrpSpPr>
          <p:cNvPr id="4" name="Group 18"/>
          <p:cNvGrpSpPr>
            <a:grpSpLocks/>
          </p:cNvGrpSpPr>
          <p:nvPr/>
        </p:nvGrpSpPr>
        <p:grpSpPr bwMode="auto">
          <a:xfrm>
            <a:off x="5943600" y="3359944"/>
            <a:ext cx="457200" cy="457200"/>
            <a:chOff x="1728" y="2880"/>
            <a:chExt cx="384" cy="384"/>
          </a:xfrm>
        </p:grpSpPr>
        <p:sp>
          <p:nvSpPr>
            <p:cNvPr id="21522" name="Rectangle 19"/>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p:spPr>
          <p:txBody>
            <a:bodyPr wrap="none" anchor="ctr"/>
            <a:lstStyle/>
            <a:p>
              <a:endParaRPr lang="en-US" sz="1050"/>
            </a:p>
          </p:txBody>
        </p:sp>
        <p:sp>
          <p:nvSpPr>
            <p:cNvPr id="21523" name="Text Box 20"/>
            <p:cNvSpPr txBox="1">
              <a:spLocks noChangeArrowheads="1"/>
            </p:cNvSpPr>
            <p:nvPr/>
          </p:nvSpPr>
          <p:spPr bwMode="auto">
            <a:xfrm>
              <a:off x="1813" y="2966"/>
              <a:ext cx="222" cy="213"/>
            </a:xfrm>
            <a:prstGeom prst="rect">
              <a:avLst/>
            </a:prstGeom>
            <a:noFill/>
            <a:ln w="9525">
              <a:noFill/>
              <a:miter lim="800000"/>
              <a:headEnd/>
              <a:tailEnd/>
            </a:ln>
          </p:spPr>
          <p:txBody>
            <a:bodyPr wrap="none">
              <a:spAutoFit/>
            </a:bodyPr>
            <a:lstStyle/>
            <a:p>
              <a:pPr algn="ctr" eaLnBrk="1" hangingPunct="1">
                <a:spcBef>
                  <a:spcPct val="0"/>
                </a:spcBef>
                <a:buClrTx/>
                <a:buSzTx/>
                <a:buFontTx/>
                <a:buNone/>
              </a:pPr>
              <a:r>
                <a:rPr lang="en-US" sz="1050">
                  <a:solidFill>
                    <a:schemeClr val="bg1"/>
                  </a:solidFill>
                  <a:latin typeface="Tahoma" pitchFamily="34" charset="0"/>
                </a:rPr>
                <a:t>C</a:t>
              </a:r>
            </a:p>
          </p:txBody>
        </p:sp>
      </p:grpSp>
      <p:sp>
        <p:nvSpPr>
          <p:cNvPr id="21519" name="Line 21"/>
          <p:cNvSpPr>
            <a:spLocks noChangeShapeType="1"/>
          </p:cNvSpPr>
          <p:nvPr/>
        </p:nvSpPr>
        <p:spPr bwMode="auto">
          <a:xfrm flipV="1">
            <a:off x="6617494" y="3082528"/>
            <a:ext cx="1191" cy="536972"/>
          </a:xfrm>
          <a:prstGeom prst="line">
            <a:avLst/>
          </a:prstGeom>
          <a:noFill/>
          <a:ln w="31750">
            <a:solidFill>
              <a:schemeClr val="hlink"/>
            </a:solidFill>
            <a:round/>
            <a:headEnd type="oval" w="med" len="med"/>
            <a:tailEnd type="none" w="sm" len="sm"/>
          </a:ln>
        </p:spPr>
        <p:txBody>
          <a:bodyPr/>
          <a:lstStyle/>
          <a:p>
            <a:endParaRPr lang="en-IN" sz="1050"/>
          </a:p>
        </p:txBody>
      </p:sp>
      <p:sp>
        <p:nvSpPr>
          <p:cNvPr id="21520" name="Line 22"/>
          <p:cNvSpPr>
            <a:spLocks noChangeShapeType="1"/>
          </p:cNvSpPr>
          <p:nvPr/>
        </p:nvSpPr>
        <p:spPr bwMode="auto">
          <a:xfrm flipH="1">
            <a:off x="3436144" y="3086100"/>
            <a:ext cx="3181350" cy="0"/>
          </a:xfrm>
          <a:prstGeom prst="line">
            <a:avLst/>
          </a:prstGeom>
          <a:noFill/>
          <a:ln w="31750">
            <a:solidFill>
              <a:schemeClr val="hlink"/>
            </a:solidFill>
            <a:round/>
            <a:headEnd type="none" w="sm" len="sm"/>
            <a:tailEnd type="none" w="sm" len="sm"/>
          </a:ln>
        </p:spPr>
        <p:txBody>
          <a:bodyPr/>
          <a:lstStyle/>
          <a:p>
            <a:endParaRPr lang="en-IN" sz="1050"/>
          </a:p>
        </p:txBody>
      </p:sp>
      <p:sp>
        <p:nvSpPr>
          <p:cNvPr id="21521" name="Line 23"/>
          <p:cNvSpPr>
            <a:spLocks noChangeShapeType="1"/>
          </p:cNvSpPr>
          <p:nvPr/>
        </p:nvSpPr>
        <p:spPr bwMode="auto">
          <a:xfrm>
            <a:off x="3436144" y="3086100"/>
            <a:ext cx="0" cy="285750"/>
          </a:xfrm>
          <a:prstGeom prst="line">
            <a:avLst/>
          </a:prstGeom>
          <a:noFill/>
          <a:ln w="31750">
            <a:solidFill>
              <a:schemeClr val="hlink"/>
            </a:solidFill>
            <a:round/>
            <a:headEnd type="none" w="sm" len="sm"/>
            <a:tailEnd type="triangle" w="med" len="med"/>
          </a:ln>
        </p:spPr>
        <p:txBody>
          <a:bodyPr/>
          <a:lstStyle/>
          <a:p>
            <a:endParaRPr lang="en-IN" sz="1050"/>
          </a:p>
        </p:txBody>
      </p:sp>
      <p:pic>
        <p:nvPicPr>
          <p:cNvPr id="24" name="Picture 2" descr="Picture 2"/>
          <p:cNvPicPr>
            <a:picLocks noChangeAspect="1"/>
          </p:cNvPicPr>
          <p:nvPr/>
        </p:nvPicPr>
        <p:blipFill>
          <a:blip r:embed="rId2"/>
          <a:stretch>
            <a:fillRect/>
          </a:stretch>
        </p:blipFill>
        <p:spPr>
          <a:xfrm>
            <a:off x="7696954" y="971550"/>
            <a:ext cx="1203959" cy="1200150"/>
          </a:xfrm>
          <a:prstGeom prst="rect">
            <a:avLst/>
          </a:prstGeom>
          <a:ln w="12700">
            <a:miter lim="400000"/>
          </a:ln>
        </p:spPr>
      </p:pic>
    </p:spTree>
    <p:extLst>
      <p:ext uri="{BB962C8B-B14F-4D97-AF65-F5344CB8AC3E}">
        <p14:creationId xmlns:p14="http://schemas.microsoft.com/office/powerpoint/2010/main" val="30795507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57D72-11D4-47DF-B5F0-96C2C376D508}"/>
              </a:ext>
            </a:extLst>
          </p:cNvPr>
          <p:cNvSpPr>
            <a:spLocks noGrp="1"/>
          </p:cNvSpPr>
          <p:nvPr>
            <p:ph type="title"/>
          </p:nvPr>
        </p:nvSpPr>
        <p:spPr/>
        <p:txBody>
          <a:bodyPr/>
          <a:lstStyle/>
          <a:p>
            <a:r>
              <a:rPr lang="en-US"/>
              <a:t>Singly Linked List ( Pointer-Based)</a:t>
            </a:r>
            <a:endParaRPr lang="en-IN"/>
          </a:p>
        </p:txBody>
      </p:sp>
      <p:sp>
        <p:nvSpPr>
          <p:cNvPr id="3" name="Content Placeholder 2">
            <a:extLst>
              <a:ext uri="{FF2B5EF4-FFF2-40B4-BE49-F238E27FC236}">
                <a16:creationId xmlns:a16="http://schemas.microsoft.com/office/drawing/2014/main" id="{2F736E83-F46D-49B4-A244-14B1AA292040}"/>
              </a:ext>
            </a:extLst>
          </p:cNvPr>
          <p:cNvSpPr>
            <a:spLocks noGrp="1"/>
          </p:cNvSpPr>
          <p:nvPr>
            <p:ph idx="1"/>
          </p:nvPr>
        </p:nvSpPr>
        <p:spPr>
          <a:xfrm>
            <a:off x="628650" y="2226469"/>
            <a:ext cx="7886700" cy="3500438"/>
          </a:xfrm>
        </p:spPr>
        <p:txBody>
          <a:bodyPr>
            <a:normAutofit fontScale="77500" lnSpcReduction="20000"/>
          </a:bodyPr>
          <a:lstStyle/>
          <a:p>
            <a:r>
              <a:rPr lang="en-US"/>
              <a:t>Creating the structure of a node in C program using pointers</a:t>
            </a:r>
          </a:p>
          <a:p>
            <a:endParaRPr lang="en-US"/>
          </a:p>
          <a:p>
            <a:endParaRPr lang="en-US"/>
          </a:p>
          <a:p>
            <a:endParaRPr lang="en-US"/>
          </a:p>
          <a:p>
            <a:endParaRPr lang="en-US"/>
          </a:p>
          <a:p>
            <a:endParaRPr lang="en-US"/>
          </a:p>
          <a:p>
            <a:r>
              <a:rPr lang="en-US"/>
              <a:t>A node is dynamically allocated </a:t>
            </a:r>
          </a:p>
          <a:p>
            <a:pPr marL="685800" lvl="2" indent="0">
              <a:buNone/>
            </a:pPr>
            <a:r>
              <a:rPr lang="en-US" sz="2100"/>
              <a:t>node *p; </a:t>
            </a:r>
          </a:p>
          <a:p>
            <a:pPr marL="685800" lvl="2" indent="0">
              <a:buNone/>
            </a:pPr>
            <a:r>
              <a:rPr lang="en-US" sz="2100"/>
              <a:t>p = malloc(</a:t>
            </a:r>
            <a:r>
              <a:rPr lang="en-US" sz="2100" err="1"/>
              <a:t>sizeof</a:t>
            </a:r>
            <a:r>
              <a:rPr lang="en-US" sz="2100"/>
              <a:t>(Node));</a:t>
            </a:r>
          </a:p>
          <a:p>
            <a:endParaRPr lang="en-IN"/>
          </a:p>
        </p:txBody>
      </p:sp>
      <p:sp>
        <p:nvSpPr>
          <p:cNvPr id="5" name="Rectangle 1">
            <a:extLst>
              <a:ext uri="{FF2B5EF4-FFF2-40B4-BE49-F238E27FC236}">
                <a16:creationId xmlns:a16="http://schemas.microsoft.com/office/drawing/2014/main" id="{55E56CA7-DF25-47BA-ADC0-9867032A0664}"/>
              </a:ext>
            </a:extLst>
          </p:cNvPr>
          <p:cNvSpPr>
            <a:spLocks noChangeArrowheads="1"/>
          </p:cNvSpPr>
          <p:nvPr/>
        </p:nvSpPr>
        <p:spPr bwMode="auto">
          <a:xfrm>
            <a:off x="1275137" y="2644207"/>
            <a:ext cx="6858000" cy="1685077"/>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spAutoFit/>
          </a:bodyPr>
          <a:lstStyle/>
          <a:p>
            <a:pPr fontAlgn="base">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2100" err="1">
                <a:latin typeface="Courier New" pitchFamily="49" charset="0"/>
                <a:ea typeface="Times New Roman" pitchFamily="18" charset="0"/>
                <a:cs typeface="Courier New" pitchFamily="49" charset="0"/>
              </a:rPr>
              <a:t>struct</a:t>
            </a:r>
            <a:r>
              <a:rPr lang="en-US" sz="2100">
                <a:latin typeface="Courier New" pitchFamily="49" charset="0"/>
                <a:ea typeface="Times New Roman" pitchFamily="18" charset="0"/>
                <a:cs typeface="Courier New" pitchFamily="49" charset="0"/>
              </a:rPr>
              <a:t> Node</a:t>
            </a:r>
            <a:endParaRPr lang="en-US" sz="21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2100">
                <a:latin typeface="Courier New" pitchFamily="49" charset="0"/>
                <a:ea typeface="Times New Roman" pitchFamily="18" charset="0"/>
                <a:cs typeface="Courier New" pitchFamily="49" charset="0"/>
              </a:rPr>
              <a:t>{</a:t>
            </a:r>
            <a:endParaRPr lang="en-US" sz="21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2100">
                <a:latin typeface="Courier New" pitchFamily="49" charset="0"/>
                <a:ea typeface="Times New Roman" pitchFamily="18" charset="0"/>
                <a:cs typeface="Courier New" pitchFamily="49" charset="0"/>
              </a:rPr>
              <a:t>   </a:t>
            </a:r>
            <a:r>
              <a:rPr lang="en-US" sz="2100" err="1">
                <a:latin typeface="Courier New" pitchFamily="49" charset="0"/>
                <a:ea typeface="Times New Roman" pitchFamily="18" charset="0"/>
                <a:cs typeface="Courier New" pitchFamily="49" charset="0"/>
              </a:rPr>
              <a:t>int</a:t>
            </a:r>
            <a:r>
              <a:rPr lang="en-US" sz="2100">
                <a:latin typeface="Courier New" pitchFamily="49" charset="0"/>
                <a:ea typeface="Times New Roman" pitchFamily="18" charset="0"/>
                <a:cs typeface="Courier New" pitchFamily="49" charset="0"/>
              </a:rPr>
              <a:t> data;</a:t>
            </a:r>
            <a:endParaRPr lang="en-US" sz="21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2100">
                <a:latin typeface="Courier New" pitchFamily="49" charset="0"/>
                <a:ea typeface="Times New Roman" pitchFamily="18" charset="0"/>
                <a:cs typeface="Courier New" pitchFamily="49" charset="0"/>
              </a:rPr>
              <a:t>   </a:t>
            </a:r>
            <a:r>
              <a:rPr lang="en-US" sz="2100" err="1">
                <a:latin typeface="Courier New" pitchFamily="49" charset="0"/>
                <a:ea typeface="Times New Roman" pitchFamily="18" charset="0"/>
                <a:cs typeface="Courier New" pitchFamily="49" charset="0"/>
              </a:rPr>
              <a:t>struct</a:t>
            </a:r>
            <a:r>
              <a:rPr lang="en-US" sz="2100">
                <a:latin typeface="Courier New" pitchFamily="49" charset="0"/>
                <a:ea typeface="Times New Roman" pitchFamily="18" charset="0"/>
                <a:cs typeface="Courier New" pitchFamily="49" charset="0"/>
              </a:rPr>
              <a:t> Node *next;</a:t>
            </a:r>
            <a:endParaRPr lang="en-US" sz="21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2100">
                <a:latin typeface="Courier New" pitchFamily="49" charset="0"/>
                <a:ea typeface="Times New Roman" pitchFamily="18" charset="0"/>
                <a:cs typeface="Courier New" pitchFamily="49" charset="0"/>
              </a:rPr>
              <a:t>}*head = NULL</a:t>
            </a:r>
            <a:r>
              <a:rPr lang="en-US" sz="1800">
                <a:latin typeface="Courier New" pitchFamily="49" charset="0"/>
                <a:ea typeface="Times New Roman" pitchFamily="18" charset="0"/>
                <a:cs typeface="Courier New" pitchFamily="49" charset="0"/>
              </a:rPr>
              <a:t>;</a:t>
            </a:r>
            <a:endParaRPr lang="en-US" sz="1800">
              <a:latin typeface="Arial" pitchFamily="34" charset="0"/>
              <a:cs typeface="Arial" pitchFamily="34" charset="0"/>
            </a:endParaRPr>
          </a:p>
        </p:txBody>
      </p:sp>
      <p:pic>
        <p:nvPicPr>
          <p:cNvPr id="6" name="Picture 2" descr="Picture 2"/>
          <p:cNvPicPr>
            <a:picLocks noChangeAspect="1"/>
          </p:cNvPicPr>
          <p:nvPr/>
        </p:nvPicPr>
        <p:blipFill>
          <a:blip r:embed="rId2"/>
          <a:stretch>
            <a:fillRect/>
          </a:stretch>
        </p:blipFill>
        <p:spPr>
          <a:xfrm>
            <a:off x="7696954" y="971550"/>
            <a:ext cx="1203959" cy="1200150"/>
          </a:xfrm>
          <a:prstGeom prst="rect">
            <a:avLst/>
          </a:prstGeom>
          <a:ln w="12700">
            <a:miter lim="400000"/>
          </a:ln>
        </p:spPr>
      </p:pic>
    </p:spTree>
    <p:extLst>
      <p:ext uri="{BB962C8B-B14F-4D97-AF65-F5344CB8AC3E}">
        <p14:creationId xmlns:p14="http://schemas.microsoft.com/office/powerpoint/2010/main" val="29296009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A41482-6991-487A-B5D2-F2D13BD8BD91}"/>
              </a:ext>
            </a:extLst>
          </p:cNvPr>
          <p:cNvPicPr>
            <a:picLocks noChangeAspect="1"/>
          </p:cNvPicPr>
          <p:nvPr/>
        </p:nvPicPr>
        <p:blipFill>
          <a:blip r:embed="rId2"/>
          <a:stretch>
            <a:fillRect/>
          </a:stretch>
        </p:blipFill>
        <p:spPr>
          <a:xfrm>
            <a:off x="1244798" y="3731435"/>
            <a:ext cx="6654404" cy="1581134"/>
          </a:xfrm>
          <a:prstGeom prst="rect">
            <a:avLst/>
          </a:prstGeom>
        </p:spPr>
      </p:pic>
      <p:sp>
        <p:nvSpPr>
          <p:cNvPr id="2" name="Title 1">
            <a:extLst>
              <a:ext uri="{FF2B5EF4-FFF2-40B4-BE49-F238E27FC236}">
                <a16:creationId xmlns:a16="http://schemas.microsoft.com/office/drawing/2014/main" id="{9380A872-3C42-4C10-802F-31334174137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E83A441-B96A-49FF-A906-BB6A086164BB}"/>
              </a:ext>
            </a:extLst>
          </p:cNvPr>
          <p:cNvSpPr>
            <a:spLocks noGrp="1"/>
          </p:cNvSpPr>
          <p:nvPr>
            <p:ph idx="1"/>
          </p:nvPr>
        </p:nvSpPr>
        <p:spPr/>
        <p:txBody>
          <a:bodyPr/>
          <a:lstStyle/>
          <a:p>
            <a:r>
              <a:rPr lang="en-US" sz="2400"/>
              <a:t>The head pointer points to the first node in a linked list </a:t>
            </a:r>
          </a:p>
          <a:p>
            <a:r>
              <a:rPr lang="en-US" sz="2400"/>
              <a:t>If head is NULL, the linked list is empty </a:t>
            </a:r>
          </a:p>
          <a:p>
            <a:pPr marL="0" indent="0" algn="ctr">
              <a:buNone/>
            </a:pPr>
            <a:r>
              <a:rPr lang="en-US" sz="2700" b="1"/>
              <a:t>head=NULL </a:t>
            </a:r>
          </a:p>
          <a:p>
            <a:pPr marL="0" indent="0" algn="ctr">
              <a:buNone/>
            </a:pPr>
            <a:r>
              <a:rPr lang="en-US" sz="2700" b="1"/>
              <a:t> head=malloc(</a:t>
            </a:r>
            <a:r>
              <a:rPr lang="en-US" sz="2700" b="1" err="1"/>
              <a:t>sizeof</a:t>
            </a:r>
            <a:r>
              <a:rPr lang="en-US" sz="2700" b="1"/>
              <a:t>(Node))</a:t>
            </a:r>
            <a:endParaRPr lang="en-IN" sz="2700" b="1"/>
          </a:p>
        </p:txBody>
      </p:sp>
      <p:pic>
        <p:nvPicPr>
          <p:cNvPr id="6" name="Picture 2" descr="Picture 2"/>
          <p:cNvPicPr>
            <a:picLocks noChangeAspect="1"/>
          </p:cNvPicPr>
          <p:nvPr/>
        </p:nvPicPr>
        <p:blipFill>
          <a:blip r:embed="rId3"/>
          <a:stretch>
            <a:fillRect/>
          </a:stretch>
        </p:blipFill>
        <p:spPr>
          <a:xfrm>
            <a:off x="7696954" y="971550"/>
            <a:ext cx="1203959" cy="1200150"/>
          </a:xfrm>
          <a:prstGeom prst="rect">
            <a:avLst/>
          </a:prstGeom>
          <a:ln w="12700">
            <a:miter lim="400000"/>
          </a:ln>
        </p:spPr>
      </p:pic>
    </p:spTree>
    <p:extLst>
      <p:ext uri="{BB962C8B-B14F-4D97-AF65-F5344CB8AC3E}">
        <p14:creationId xmlns:p14="http://schemas.microsoft.com/office/powerpoint/2010/main" val="24814337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xfrm>
            <a:off x="6115050" y="5372100"/>
            <a:ext cx="1428750" cy="342900"/>
          </a:xfrm>
        </p:spPr>
        <p:txBody>
          <a:bodyPr/>
          <a:lstStyle/>
          <a:p>
            <a:fld id="{10758148-583D-4940-9DAB-8DD13B6BB4B7}" type="slidenum">
              <a:rPr lang="en-US"/>
              <a:pPr/>
              <a:t>56</a:t>
            </a:fld>
            <a:endParaRPr lang="en-US"/>
          </a:p>
        </p:txBody>
      </p:sp>
      <p:sp>
        <p:nvSpPr>
          <p:cNvPr id="5" name="Rectangle 3"/>
          <p:cNvSpPr txBox="1">
            <a:spLocks noChangeArrowheads="1"/>
          </p:cNvSpPr>
          <p:nvPr/>
        </p:nvSpPr>
        <p:spPr>
          <a:xfrm>
            <a:off x="1714500" y="2057400"/>
            <a:ext cx="5829300" cy="914400"/>
          </a:xfrm>
          <a:prstGeom prst="rect">
            <a:avLst/>
          </a:prstGeom>
        </p:spPr>
        <p:txBody>
          <a:bodyPr vert="horz" lIns="68580" tIns="34290" rIns="68580" bIns="34290" rtlCol="0">
            <a:normAutofit/>
          </a:bodyPr>
          <a:lstStyle/>
          <a:p>
            <a:pPr marL="257175" indent="-257175">
              <a:lnSpc>
                <a:spcPct val="90000"/>
              </a:lnSpc>
              <a:spcBef>
                <a:spcPct val="20000"/>
              </a:spcBef>
              <a:buFont typeface="Arial" pitchFamily="34" charset="0"/>
              <a:buChar char="•"/>
              <a:defRPr/>
            </a:pPr>
            <a:r>
              <a:rPr lang="en-US" sz="1800">
                <a:cs typeface="Times New Roman" pitchFamily="18" charset="0"/>
              </a:rPr>
              <a:t>To append a node to a linked list means to add the node to the end of the list.</a:t>
            </a:r>
            <a:r>
              <a:rPr lang="en-US" sz="1800"/>
              <a:t> </a:t>
            </a:r>
          </a:p>
        </p:txBody>
      </p:sp>
      <p:sp>
        <p:nvSpPr>
          <p:cNvPr id="6" name="Text Box 4"/>
          <p:cNvSpPr txBox="1">
            <a:spLocks noChangeArrowheads="1"/>
          </p:cNvSpPr>
          <p:nvPr/>
        </p:nvSpPr>
        <p:spPr bwMode="auto">
          <a:xfrm>
            <a:off x="1771650" y="3200401"/>
            <a:ext cx="5715000" cy="186974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en-US" sz="1050" i="1">
                <a:cs typeface="Times New Roman" pitchFamily="18" charset="0"/>
              </a:rPr>
              <a:t>	Begin Node Creation</a:t>
            </a:r>
          </a:p>
          <a:p>
            <a:pPr>
              <a:spcBef>
                <a:spcPct val="50000"/>
              </a:spcBef>
            </a:pPr>
            <a:r>
              <a:rPr lang="en-US" sz="1050" i="1">
                <a:cs typeface="Times New Roman" pitchFamily="18" charset="0"/>
              </a:rPr>
              <a:t>	Create a new node.</a:t>
            </a:r>
            <a:br>
              <a:rPr lang="en-US" sz="1050">
                <a:cs typeface="Times New Roman" pitchFamily="18" charset="0"/>
              </a:rPr>
            </a:br>
            <a:r>
              <a:rPr lang="en-US" sz="1050" i="1">
                <a:cs typeface="Times New Roman" pitchFamily="18" charset="0"/>
              </a:rPr>
              <a:t>	Store data in the new node.</a:t>
            </a:r>
            <a:br>
              <a:rPr lang="en-US" sz="1050">
                <a:cs typeface="Times New Roman" pitchFamily="18" charset="0"/>
              </a:rPr>
            </a:br>
            <a:r>
              <a:rPr lang="en-US" sz="1050" i="1">
                <a:cs typeface="Times New Roman" pitchFamily="18" charset="0"/>
              </a:rPr>
              <a:t>	If there are no nodes in the list</a:t>
            </a:r>
            <a:br>
              <a:rPr lang="en-US" sz="1050">
                <a:cs typeface="Times New Roman" pitchFamily="18" charset="0"/>
              </a:rPr>
            </a:br>
            <a:r>
              <a:rPr lang="en-US" sz="1050" i="1">
                <a:cs typeface="Times New Roman" pitchFamily="18" charset="0"/>
              </a:rPr>
              <a:t>		Make the new node the first node.</a:t>
            </a:r>
            <a:br>
              <a:rPr lang="en-US" sz="1050">
                <a:cs typeface="Times New Roman" pitchFamily="18" charset="0"/>
              </a:rPr>
            </a:br>
            <a:r>
              <a:rPr lang="en-US" sz="1050" i="1">
                <a:cs typeface="Times New Roman" pitchFamily="18" charset="0"/>
              </a:rPr>
              <a:t>	Else</a:t>
            </a:r>
            <a:br>
              <a:rPr lang="en-US" sz="1050">
                <a:cs typeface="Times New Roman" pitchFamily="18" charset="0"/>
              </a:rPr>
            </a:br>
            <a:r>
              <a:rPr lang="en-US" sz="1050" i="1">
                <a:cs typeface="Times New Roman" pitchFamily="18" charset="0"/>
              </a:rPr>
              <a:t>		Traverse the List to Find the last node.</a:t>
            </a:r>
            <a:br>
              <a:rPr lang="en-US" sz="1050">
                <a:cs typeface="Times New Roman" pitchFamily="18" charset="0"/>
              </a:rPr>
            </a:br>
            <a:r>
              <a:rPr lang="en-US" sz="1050" i="1">
                <a:cs typeface="Times New Roman" pitchFamily="18" charset="0"/>
              </a:rPr>
              <a:t>		Add the new node to the end of the list.</a:t>
            </a:r>
            <a:br>
              <a:rPr lang="en-US" sz="1050">
                <a:cs typeface="Times New Roman" pitchFamily="18" charset="0"/>
              </a:rPr>
            </a:br>
            <a:r>
              <a:rPr lang="en-US" sz="1050" i="1">
                <a:cs typeface="Times New Roman" pitchFamily="18" charset="0"/>
              </a:rPr>
              <a:t>	End If.</a:t>
            </a:r>
          </a:p>
          <a:p>
            <a:pPr>
              <a:spcBef>
                <a:spcPct val="50000"/>
              </a:spcBef>
            </a:pPr>
            <a:r>
              <a:rPr lang="en-US" sz="1050" i="1">
                <a:cs typeface="Times New Roman" pitchFamily="18" charset="0"/>
              </a:rPr>
              <a:t>	End Node Creation</a:t>
            </a:r>
            <a:endParaRPr lang="en-US" sz="1050"/>
          </a:p>
        </p:txBody>
      </p:sp>
      <p:sp>
        <p:nvSpPr>
          <p:cNvPr id="7" name="TextBox 6"/>
          <p:cNvSpPr txBox="1"/>
          <p:nvPr/>
        </p:nvSpPr>
        <p:spPr>
          <a:xfrm>
            <a:off x="2343150" y="1200150"/>
            <a:ext cx="4514850" cy="784830"/>
          </a:xfrm>
          <a:prstGeom prst="rect">
            <a:avLst/>
          </a:prstGeom>
          <a:noFill/>
        </p:spPr>
        <p:txBody>
          <a:bodyPr wrap="square" rtlCol="0">
            <a:spAutoFit/>
          </a:bodyPr>
          <a:lstStyle/>
          <a:p>
            <a:r>
              <a:rPr lang="en-US" sz="2250" b="1"/>
              <a:t>CREATION OF A NODE TO THE LIST</a:t>
            </a:r>
          </a:p>
        </p:txBody>
      </p:sp>
      <p:pic>
        <p:nvPicPr>
          <p:cNvPr id="8" name="Picture 2" descr="Picture 2"/>
          <p:cNvPicPr>
            <a:picLocks noChangeAspect="1"/>
          </p:cNvPicPr>
          <p:nvPr/>
        </p:nvPicPr>
        <p:blipFill>
          <a:blip r:embed="rId2"/>
          <a:stretch>
            <a:fillRect/>
          </a:stretch>
        </p:blipFill>
        <p:spPr>
          <a:xfrm>
            <a:off x="7696954" y="971550"/>
            <a:ext cx="1203959" cy="1200150"/>
          </a:xfrm>
          <a:prstGeom prst="rect">
            <a:avLst/>
          </a:prstGeom>
          <a:ln w="12700">
            <a:miter lim="400000"/>
          </a:ln>
        </p:spPr>
      </p:pic>
    </p:spTree>
    <p:extLst>
      <p:ext uri="{BB962C8B-B14F-4D97-AF65-F5344CB8AC3E}">
        <p14:creationId xmlns:p14="http://schemas.microsoft.com/office/powerpoint/2010/main" val="41382456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600200" y="1028700"/>
            <a:ext cx="5886450" cy="857250"/>
          </a:xfrm>
        </p:spPr>
        <p:txBody>
          <a:bodyPr/>
          <a:lstStyle/>
          <a:p>
            <a:r>
              <a:rPr lang="en-US" altLang="zh-CN">
                <a:ea typeface="宋体" pitchFamily="2" charset="-122"/>
              </a:rPr>
              <a:t>A Simple Linked List Class </a:t>
            </a:r>
          </a:p>
        </p:txBody>
      </p:sp>
      <p:sp>
        <p:nvSpPr>
          <p:cNvPr id="5" name="Rectangle 3"/>
          <p:cNvSpPr txBox="1">
            <a:spLocks noChangeArrowheads="1"/>
          </p:cNvSpPr>
          <p:nvPr/>
        </p:nvSpPr>
        <p:spPr>
          <a:xfrm>
            <a:off x="1600200" y="2343150"/>
            <a:ext cx="5886450" cy="3086100"/>
          </a:xfrm>
          <a:prstGeom prst="rect">
            <a:avLst/>
          </a:prstGeom>
        </p:spPr>
        <p:txBody>
          <a:bodyPr vert="horz" lIns="68580" tIns="34290" rIns="68580" bIns="34290" rtlCol="0">
            <a:normAutofit lnSpcReduction="10000"/>
          </a:bodyPr>
          <a:lstStyle/>
          <a:p>
            <a:pPr marL="257175" indent="-257175">
              <a:spcBef>
                <a:spcPct val="20000"/>
              </a:spcBef>
              <a:buFont typeface="Arial" pitchFamily="34" charset="0"/>
              <a:buChar char="•"/>
              <a:defRPr/>
            </a:pPr>
            <a:r>
              <a:rPr lang="en-US" altLang="zh-CN" sz="2400">
                <a:ea typeface="宋体" pitchFamily="2" charset="-122"/>
              </a:rPr>
              <a:t>Operations of </a:t>
            </a:r>
            <a:r>
              <a:rPr lang="en-US" altLang="zh-CN" sz="2400">
                <a:latin typeface="Courier New" pitchFamily="49" charset="0"/>
                <a:ea typeface="宋体" pitchFamily="2" charset="-122"/>
              </a:rPr>
              <a:t>List</a:t>
            </a:r>
          </a:p>
          <a:p>
            <a:pPr marL="557213" lvl="1" indent="-214313">
              <a:spcBef>
                <a:spcPct val="20000"/>
              </a:spcBef>
              <a:buFont typeface="Arial" pitchFamily="34" charset="0"/>
              <a:buChar char="–"/>
              <a:defRPr/>
            </a:pPr>
            <a:r>
              <a:rPr lang="en-US" altLang="zh-CN" sz="2100" err="1">
                <a:latin typeface="Courier New" pitchFamily="49" charset="0"/>
                <a:ea typeface="宋体" pitchFamily="2" charset="-122"/>
              </a:rPr>
              <a:t>IsEmpty</a:t>
            </a:r>
            <a:r>
              <a:rPr lang="en-US" altLang="zh-CN" sz="2100">
                <a:ea typeface="宋体" pitchFamily="2" charset="-122"/>
              </a:rPr>
              <a:t>: determine whether or not the list is empty</a:t>
            </a:r>
          </a:p>
          <a:p>
            <a:pPr marL="557213" lvl="1" indent="-214313">
              <a:spcBef>
                <a:spcPct val="20000"/>
              </a:spcBef>
              <a:buFont typeface="Arial" pitchFamily="34" charset="0"/>
              <a:buChar char="–"/>
              <a:defRPr/>
            </a:pPr>
            <a:r>
              <a:rPr lang="en-US" altLang="zh-CN" sz="2100" err="1">
                <a:latin typeface="Courier New" pitchFamily="49" charset="0"/>
                <a:ea typeface="宋体" pitchFamily="2" charset="-122"/>
              </a:rPr>
              <a:t>InsertNode</a:t>
            </a:r>
            <a:r>
              <a:rPr lang="en-US" altLang="zh-CN" sz="2100">
                <a:ea typeface="宋体" pitchFamily="2" charset="-122"/>
              </a:rPr>
              <a:t>: insert a new node at a particular position</a:t>
            </a:r>
          </a:p>
          <a:p>
            <a:pPr marL="557213" lvl="1" indent="-214313">
              <a:spcBef>
                <a:spcPct val="20000"/>
              </a:spcBef>
              <a:buFont typeface="Arial" pitchFamily="34" charset="0"/>
              <a:buChar char="–"/>
              <a:defRPr/>
            </a:pPr>
            <a:r>
              <a:rPr lang="en-US" altLang="zh-CN" sz="2100" err="1">
                <a:latin typeface="Courier New" pitchFamily="49" charset="0"/>
                <a:ea typeface="宋体" pitchFamily="2" charset="-122"/>
              </a:rPr>
              <a:t>FindNode</a:t>
            </a:r>
            <a:r>
              <a:rPr lang="en-US" altLang="zh-CN" sz="2100">
                <a:ea typeface="宋体" pitchFamily="2" charset="-122"/>
              </a:rPr>
              <a:t>: find a node with a given value</a:t>
            </a:r>
          </a:p>
          <a:p>
            <a:pPr marL="557213" lvl="1" indent="-214313">
              <a:spcBef>
                <a:spcPct val="20000"/>
              </a:spcBef>
              <a:buFont typeface="Arial" pitchFamily="34" charset="0"/>
              <a:buChar char="–"/>
              <a:defRPr/>
            </a:pPr>
            <a:r>
              <a:rPr lang="en-US" altLang="zh-CN" sz="2100" err="1">
                <a:latin typeface="Courier New" pitchFamily="49" charset="0"/>
                <a:ea typeface="宋体" pitchFamily="2" charset="-122"/>
              </a:rPr>
              <a:t>DeleteNode</a:t>
            </a:r>
            <a:r>
              <a:rPr lang="en-US" altLang="zh-CN" sz="2100">
                <a:ea typeface="宋体" pitchFamily="2" charset="-122"/>
              </a:rPr>
              <a:t>: delete a node with a given value</a:t>
            </a:r>
          </a:p>
          <a:p>
            <a:pPr marL="557213" lvl="1" indent="-214313">
              <a:spcBef>
                <a:spcPct val="20000"/>
              </a:spcBef>
              <a:buFont typeface="Arial" pitchFamily="34" charset="0"/>
              <a:buChar char="–"/>
              <a:defRPr/>
            </a:pPr>
            <a:r>
              <a:rPr lang="en-US" altLang="zh-CN" sz="2100" err="1">
                <a:latin typeface="Courier New" pitchFamily="49" charset="0"/>
                <a:ea typeface="宋体" pitchFamily="2" charset="-122"/>
              </a:rPr>
              <a:t>DisplayList</a:t>
            </a:r>
            <a:r>
              <a:rPr lang="en-US" altLang="zh-CN" sz="2100">
                <a:ea typeface="宋体" pitchFamily="2" charset="-122"/>
              </a:rPr>
              <a:t>: print all the nodes in the list</a:t>
            </a:r>
          </a:p>
        </p:txBody>
      </p:sp>
      <p:pic>
        <p:nvPicPr>
          <p:cNvPr id="6" name="Picture 2" descr="Picture 2"/>
          <p:cNvPicPr>
            <a:picLocks noChangeAspect="1"/>
          </p:cNvPicPr>
          <p:nvPr/>
        </p:nvPicPr>
        <p:blipFill>
          <a:blip r:embed="rId2"/>
          <a:stretch>
            <a:fillRect/>
          </a:stretch>
        </p:blipFill>
        <p:spPr>
          <a:xfrm>
            <a:off x="7696954" y="971550"/>
            <a:ext cx="1203959" cy="1200150"/>
          </a:xfrm>
          <a:prstGeom prst="rect">
            <a:avLst/>
          </a:prstGeom>
          <a:ln w="12700">
            <a:miter lim="400000"/>
          </a:ln>
        </p:spPr>
      </p:pic>
    </p:spTree>
    <p:extLst>
      <p:ext uri="{BB962C8B-B14F-4D97-AF65-F5344CB8AC3E}">
        <p14:creationId xmlns:p14="http://schemas.microsoft.com/office/powerpoint/2010/main" val="38928378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600200" y="1028700"/>
            <a:ext cx="5886450" cy="857250"/>
          </a:xfrm>
        </p:spPr>
        <p:txBody>
          <a:bodyPr/>
          <a:lstStyle/>
          <a:p>
            <a:r>
              <a:rPr lang="en-US" altLang="zh-CN">
                <a:ea typeface="宋体" pitchFamily="2" charset="-122"/>
              </a:rPr>
              <a:t>Inserting a new node</a:t>
            </a:r>
          </a:p>
        </p:txBody>
      </p:sp>
      <p:sp>
        <p:nvSpPr>
          <p:cNvPr id="5" name="Rectangle 3"/>
          <p:cNvSpPr txBox="1">
            <a:spLocks noChangeArrowheads="1"/>
          </p:cNvSpPr>
          <p:nvPr/>
        </p:nvSpPr>
        <p:spPr>
          <a:xfrm>
            <a:off x="1428750" y="2343150"/>
            <a:ext cx="6400800" cy="3086100"/>
          </a:xfrm>
          <a:prstGeom prst="rect">
            <a:avLst/>
          </a:prstGeom>
        </p:spPr>
        <p:txBody>
          <a:bodyPr vert="horz" lIns="68580" tIns="34290" rIns="68580" bIns="34290" rtlCol="0">
            <a:normAutofit fontScale="92500" lnSpcReduction="10000"/>
          </a:bodyPr>
          <a:lstStyle/>
          <a:p>
            <a:pPr marL="400050" indent="-400050">
              <a:spcBef>
                <a:spcPct val="20000"/>
              </a:spcBef>
              <a:buFont typeface="Arial" pitchFamily="34" charset="0"/>
              <a:buChar char="•"/>
              <a:defRPr/>
            </a:pPr>
            <a:r>
              <a:rPr lang="en-US" altLang="zh-CN" sz="2400">
                <a:ea typeface="宋体" pitchFamily="2" charset="-122"/>
              </a:rPr>
              <a:t>Possible cases of </a:t>
            </a:r>
            <a:r>
              <a:rPr lang="en-US" altLang="zh-CN" sz="2400" err="1">
                <a:latin typeface="Courier New" pitchFamily="49" charset="0"/>
                <a:ea typeface="宋体" pitchFamily="2" charset="-122"/>
              </a:rPr>
              <a:t>InsertNode</a:t>
            </a:r>
            <a:endParaRPr lang="en-US" altLang="zh-CN" sz="2400">
              <a:latin typeface="Courier New" pitchFamily="49" charset="0"/>
              <a:ea typeface="宋体" pitchFamily="2" charset="-122"/>
            </a:endParaRPr>
          </a:p>
          <a:p>
            <a:pPr marL="685800" lvl="1" indent="-342900">
              <a:spcBef>
                <a:spcPct val="20000"/>
              </a:spcBef>
              <a:buFont typeface="Monotype Sorts" pitchFamily="2" charset="2"/>
              <a:buAutoNum type="arabicPeriod"/>
              <a:defRPr/>
            </a:pPr>
            <a:r>
              <a:rPr lang="en-US" altLang="zh-CN" sz="2100">
                <a:ea typeface="宋体" pitchFamily="2" charset="-122"/>
              </a:rPr>
              <a:t>Insert into an empty list</a:t>
            </a:r>
          </a:p>
          <a:p>
            <a:pPr marL="685800" lvl="1" indent="-342900">
              <a:spcBef>
                <a:spcPct val="20000"/>
              </a:spcBef>
              <a:buFont typeface="Monotype Sorts" pitchFamily="2" charset="2"/>
              <a:buAutoNum type="arabicPeriod"/>
              <a:defRPr/>
            </a:pPr>
            <a:r>
              <a:rPr lang="en-US" altLang="zh-CN" sz="2100">
                <a:ea typeface="宋体" pitchFamily="2" charset="-122"/>
              </a:rPr>
              <a:t>Insert in front</a:t>
            </a:r>
          </a:p>
          <a:p>
            <a:pPr marL="685800" lvl="1" indent="-342900">
              <a:spcBef>
                <a:spcPct val="20000"/>
              </a:spcBef>
              <a:buFont typeface="Monotype Sorts" pitchFamily="2" charset="2"/>
              <a:buAutoNum type="arabicPeriod"/>
              <a:defRPr/>
            </a:pPr>
            <a:r>
              <a:rPr lang="en-US" altLang="zh-CN" sz="2100">
                <a:ea typeface="宋体" pitchFamily="2" charset="-122"/>
              </a:rPr>
              <a:t>Insert at back</a:t>
            </a:r>
          </a:p>
          <a:p>
            <a:pPr marL="685800" lvl="1" indent="-342900">
              <a:spcBef>
                <a:spcPct val="20000"/>
              </a:spcBef>
              <a:buFont typeface="Monotype Sorts" pitchFamily="2" charset="2"/>
              <a:buAutoNum type="arabicPeriod"/>
              <a:defRPr/>
            </a:pPr>
            <a:r>
              <a:rPr lang="en-US" altLang="zh-CN" sz="2100">
                <a:ea typeface="宋体" pitchFamily="2" charset="-122"/>
              </a:rPr>
              <a:t>Insert in middle</a:t>
            </a:r>
          </a:p>
          <a:p>
            <a:pPr marL="400050" indent="-400050">
              <a:spcBef>
                <a:spcPct val="20000"/>
              </a:spcBef>
              <a:buFont typeface="Arial" pitchFamily="34" charset="0"/>
              <a:buChar char="•"/>
              <a:defRPr/>
            </a:pPr>
            <a:r>
              <a:rPr lang="en-US" altLang="zh-CN" sz="2400">
                <a:ea typeface="宋体" pitchFamily="2" charset="-122"/>
              </a:rPr>
              <a:t>But, in fact, only need to handle two cases</a:t>
            </a:r>
          </a:p>
          <a:p>
            <a:pPr marL="685800" lvl="1" indent="-342900">
              <a:spcBef>
                <a:spcPct val="20000"/>
              </a:spcBef>
              <a:buFont typeface="Arial" pitchFamily="34" charset="0"/>
              <a:buChar char="–"/>
              <a:defRPr/>
            </a:pPr>
            <a:r>
              <a:rPr lang="en-US" altLang="zh-CN" sz="2100">
                <a:ea typeface="宋体" pitchFamily="2" charset="-122"/>
              </a:rPr>
              <a:t>Insert as the first node (Case 1 and Case 2)</a:t>
            </a:r>
          </a:p>
          <a:p>
            <a:pPr marL="685800" lvl="1" indent="-342900">
              <a:spcBef>
                <a:spcPct val="20000"/>
              </a:spcBef>
              <a:buFont typeface="Arial" pitchFamily="34" charset="0"/>
              <a:buChar char="–"/>
              <a:defRPr/>
            </a:pPr>
            <a:r>
              <a:rPr lang="en-US" altLang="zh-CN" sz="2100">
                <a:ea typeface="宋体" pitchFamily="2" charset="-122"/>
              </a:rPr>
              <a:t>Insert in the middle or at the end of the list (Case 3 and Case 4)</a:t>
            </a:r>
          </a:p>
          <a:p>
            <a:pPr marL="400050" indent="-400050">
              <a:spcBef>
                <a:spcPct val="20000"/>
              </a:spcBef>
              <a:buFont typeface="Arial" pitchFamily="34" charset="0"/>
              <a:buChar char="•"/>
              <a:defRPr/>
            </a:pPr>
            <a:endParaRPr lang="en-US" altLang="zh-CN" sz="2400">
              <a:ea typeface="宋体" pitchFamily="2" charset="-122"/>
            </a:endParaRPr>
          </a:p>
        </p:txBody>
      </p:sp>
      <p:pic>
        <p:nvPicPr>
          <p:cNvPr id="6" name="Picture 2" descr="Picture 2"/>
          <p:cNvPicPr>
            <a:picLocks noChangeAspect="1"/>
          </p:cNvPicPr>
          <p:nvPr/>
        </p:nvPicPr>
        <p:blipFill>
          <a:blip r:embed="rId2"/>
          <a:stretch>
            <a:fillRect/>
          </a:stretch>
        </p:blipFill>
        <p:spPr>
          <a:xfrm>
            <a:off x="7696954" y="971550"/>
            <a:ext cx="1203959" cy="1200150"/>
          </a:xfrm>
          <a:prstGeom prst="rect">
            <a:avLst/>
          </a:prstGeom>
          <a:ln w="12700">
            <a:miter lim="400000"/>
          </a:ln>
        </p:spPr>
      </p:pic>
    </p:spTree>
    <p:extLst>
      <p:ext uri="{BB962C8B-B14F-4D97-AF65-F5344CB8AC3E}">
        <p14:creationId xmlns:p14="http://schemas.microsoft.com/office/powerpoint/2010/main" val="231698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057400" y="1028700"/>
            <a:ext cx="5844779" cy="628650"/>
          </a:xfrm>
        </p:spPr>
        <p:txBody>
          <a:bodyPr/>
          <a:lstStyle/>
          <a:p>
            <a:pPr eaLnBrk="1" hangingPunct="1"/>
            <a:r>
              <a:rPr lang="en-US"/>
              <a:t>Singly-linked lists</a:t>
            </a:r>
          </a:p>
        </p:txBody>
      </p:sp>
      <p:sp>
        <p:nvSpPr>
          <p:cNvPr id="5" name="Rectangle 3"/>
          <p:cNvSpPr txBox="1">
            <a:spLocks noChangeArrowheads="1"/>
          </p:cNvSpPr>
          <p:nvPr/>
        </p:nvSpPr>
        <p:spPr>
          <a:xfrm>
            <a:off x="1428750" y="1885951"/>
            <a:ext cx="6430566" cy="535781"/>
          </a:xfrm>
          <a:prstGeom prst="rect">
            <a:avLst/>
          </a:prstGeom>
        </p:spPr>
        <p:txBody>
          <a:bodyPr vert="horz" lIns="68580" tIns="34290" rIns="68580" bIns="34290" rtlCol="0">
            <a:normAutofit/>
          </a:bodyPr>
          <a:lstStyle/>
          <a:p>
            <a:pPr marL="257175" indent="-257175">
              <a:spcBef>
                <a:spcPct val="20000"/>
              </a:spcBef>
              <a:buFont typeface="Arial" pitchFamily="34" charset="0"/>
              <a:buChar char="•"/>
              <a:defRPr/>
            </a:pPr>
            <a:r>
              <a:rPr lang="en-US" sz="2400"/>
              <a:t>Here is a </a:t>
            </a:r>
            <a:r>
              <a:rPr lang="en-US" sz="2400">
                <a:solidFill>
                  <a:schemeClr val="tx2"/>
                </a:solidFill>
              </a:rPr>
              <a:t>singly-linked list</a:t>
            </a:r>
            <a:r>
              <a:rPr lang="en-US" sz="2400"/>
              <a:t> (</a:t>
            </a:r>
            <a:r>
              <a:rPr lang="en-US" sz="2400">
                <a:solidFill>
                  <a:schemeClr val="tx2"/>
                </a:solidFill>
              </a:rPr>
              <a:t>SLL</a:t>
            </a:r>
            <a:r>
              <a:rPr lang="en-US" sz="2400"/>
              <a:t>):</a:t>
            </a:r>
            <a:endParaRPr lang="en-US" sz="1800"/>
          </a:p>
        </p:txBody>
      </p:sp>
      <p:sp>
        <p:nvSpPr>
          <p:cNvPr id="6" name="Rectangle 4"/>
          <p:cNvSpPr txBox="1">
            <a:spLocks noChangeArrowheads="1"/>
          </p:cNvSpPr>
          <p:nvPr/>
        </p:nvSpPr>
        <p:spPr>
          <a:xfrm>
            <a:off x="1428750" y="3611167"/>
            <a:ext cx="6430566" cy="1845469"/>
          </a:xfrm>
          <a:prstGeom prst="rect">
            <a:avLst/>
          </a:prstGeom>
        </p:spPr>
        <p:txBody>
          <a:bodyPr/>
          <a:lstStyle/>
          <a:p>
            <a:pPr marL="257175" indent="-257175">
              <a:spcBef>
                <a:spcPct val="20000"/>
              </a:spcBef>
              <a:buFont typeface="Arial" pitchFamily="34" charset="0"/>
              <a:buChar char="•"/>
              <a:defRPr/>
            </a:pPr>
            <a:r>
              <a:rPr lang="en-US" sz="2400"/>
              <a:t>Each node contains a value and a link to its successor (the last node has no successor)</a:t>
            </a:r>
          </a:p>
          <a:p>
            <a:pPr marL="257175" indent="-257175">
              <a:spcBef>
                <a:spcPct val="20000"/>
              </a:spcBef>
              <a:buFont typeface="Arial" pitchFamily="34" charset="0"/>
              <a:buChar char="•"/>
              <a:defRPr/>
            </a:pPr>
            <a:r>
              <a:rPr lang="en-US" sz="2400"/>
              <a:t>The header points to the first node in the list (or contains the null link if the list is empty)</a:t>
            </a:r>
          </a:p>
        </p:txBody>
      </p:sp>
      <p:grpSp>
        <p:nvGrpSpPr>
          <p:cNvPr id="2" name="Group 41"/>
          <p:cNvGrpSpPr>
            <a:grpSpLocks/>
          </p:cNvGrpSpPr>
          <p:nvPr/>
        </p:nvGrpSpPr>
        <p:grpSpPr bwMode="auto">
          <a:xfrm>
            <a:off x="1657350" y="2628900"/>
            <a:ext cx="5829300" cy="857250"/>
            <a:chOff x="432" y="1488"/>
            <a:chExt cx="4896" cy="720"/>
          </a:xfrm>
        </p:grpSpPr>
        <p:grpSp>
          <p:nvGrpSpPr>
            <p:cNvPr id="3" name="Group 7"/>
            <p:cNvGrpSpPr>
              <a:grpSpLocks/>
            </p:cNvGrpSpPr>
            <p:nvPr/>
          </p:nvGrpSpPr>
          <p:grpSpPr bwMode="auto">
            <a:xfrm>
              <a:off x="1728" y="1961"/>
              <a:ext cx="3600" cy="246"/>
              <a:chOff x="1056" y="2011"/>
              <a:chExt cx="3600" cy="246"/>
            </a:xfrm>
          </p:grpSpPr>
          <p:grpSp>
            <p:nvGrpSpPr>
              <p:cNvPr id="7" name="Group 6"/>
              <p:cNvGrpSpPr>
                <a:grpSpLocks/>
              </p:cNvGrpSpPr>
              <p:nvPr/>
            </p:nvGrpSpPr>
            <p:grpSpPr bwMode="auto">
              <a:xfrm>
                <a:off x="1056" y="2011"/>
                <a:ext cx="577" cy="243"/>
                <a:chOff x="863" y="1536"/>
                <a:chExt cx="577" cy="243"/>
              </a:xfrm>
            </p:grpSpPr>
            <p:sp>
              <p:nvSpPr>
                <p:cNvPr id="42" name="Rectangle 7"/>
                <p:cNvSpPr>
                  <a:spLocks noChangeArrowheads="1"/>
                </p:cNvSpPr>
                <p:nvPr/>
              </p:nvSpPr>
              <p:spPr bwMode="auto">
                <a:xfrm>
                  <a:off x="863" y="1537"/>
                  <a:ext cx="288" cy="242"/>
                </a:xfrm>
                <a:prstGeom prst="rect">
                  <a:avLst/>
                </a:prstGeom>
                <a:noFill/>
                <a:ln w="12700">
                  <a:solidFill>
                    <a:schemeClr val="tx1"/>
                  </a:solidFill>
                  <a:miter lim="800000"/>
                  <a:headEnd/>
                  <a:tailEnd/>
                </a:ln>
              </p:spPr>
              <p:txBody>
                <a:bodyPr wrap="none" anchor="ctr"/>
                <a:lstStyle/>
                <a:p>
                  <a:pPr algn="ctr"/>
                  <a:endParaRPr lang="en-US" sz="1050">
                    <a:latin typeface="Times New Roman" pitchFamily="18" charset="0"/>
                  </a:endParaRPr>
                </a:p>
              </p:txBody>
            </p:sp>
            <p:sp>
              <p:nvSpPr>
                <p:cNvPr id="43" name="Rectangle 8"/>
                <p:cNvSpPr>
                  <a:spLocks noChangeArrowheads="1"/>
                </p:cNvSpPr>
                <p:nvPr/>
              </p:nvSpPr>
              <p:spPr bwMode="auto">
                <a:xfrm>
                  <a:off x="1152" y="1536"/>
                  <a:ext cx="288" cy="242"/>
                </a:xfrm>
                <a:prstGeom prst="rect">
                  <a:avLst/>
                </a:prstGeom>
                <a:noFill/>
                <a:ln w="12700">
                  <a:solidFill>
                    <a:schemeClr val="tx1"/>
                  </a:solidFill>
                  <a:miter lim="800000"/>
                  <a:headEnd/>
                  <a:tailEnd/>
                </a:ln>
              </p:spPr>
              <p:txBody>
                <a:bodyPr wrap="none" anchor="ctr"/>
                <a:lstStyle/>
                <a:p>
                  <a:endParaRPr lang="en-US" sz="1050"/>
                </a:p>
              </p:txBody>
            </p:sp>
          </p:grpSp>
          <p:grpSp>
            <p:nvGrpSpPr>
              <p:cNvPr id="8" name="Group 9"/>
              <p:cNvGrpSpPr>
                <a:grpSpLocks/>
              </p:cNvGrpSpPr>
              <p:nvPr/>
            </p:nvGrpSpPr>
            <p:grpSpPr bwMode="auto">
              <a:xfrm>
                <a:off x="2063" y="2014"/>
                <a:ext cx="577" cy="243"/>
                <a:chOff x="863" y="1536"/>
                <a:chExt cx="577" cy="243"/>
              </a:xfrm>
            </p:grpSpPr>
            <p:sp>
              <p:nvSpPr>
                <p:cNvPr id="40" name="Rectangle 10"/>
                <p:cNvSpPr>
                  <a:spLocks noChangeArrowheads="1"/>
                </p:cNvSpPr>
                <p:nvPr/>
              </p:nvSpPr>
              <p:spPr bwMode="auto">
                <a:xfrm>
                  <a:off x="863" y="1537"/>
                  <a:ext cx="288" cy="242"/>
                </a:xfrm>
                <a:prstGeom prst="rect">
                  <a:avLst/>
                </a:prstGeom>
                <a:noFill/>
                <a:ln w="12700">
                  <a:solidFill>
                    <a:schemeClr val="tx1"/>
                  </a:solidFill>
                  <a:miter lim="800000"/>
                  <a:headEnd/>
                  <a:tailEnd/>
                </a:ln>
              </p:spPr>
              <p:txBody>
                <a:bodyPr wrap="none" anchor="ctr"/>
                <a:lstStyle/>
                <a:p>
                  <a:pPr algn="ctr"/>
                  <a:endParaRPr lang="en-US" sz="1050">
                    <a:latin typeface="Times New Roman" pitchFamily="18" charset="0"/>
                  </a:endParaRPr>
                </a:p>
              </p:txBody>
            </p:sp>
            <p:sp>
              <p:nvSpPr>
                <p:cNvPr id="41" name="Rectangle 11"/>
                <p:cNvSpPr>
                  <a:spLocks noChangeArrowheads="1"/>
                </p:cNvSpPr>
                <p:nvPr/>
              </p:nvSpPr>
              <p:spPr bwMode="auto">
                <a:xfrm>
                  <a:off x="1152" y="1536"/>
                  <a:ext cx="288" cy="242"/>
                </a:xfrm>
                <a:prstGeom prst="rect">
                  <a:avLst/>
                </a:prstGeom>
                <a:noFill/>
                <a:ln w="12700">
                  <a:solidFill>
                    <a:schemeClr val="tx1"/>
                  </a:solidFill>
                  <a:miter lim="800000"/>
                  <a:headEnd/>
                  <a:tailEnd/>
                </a:ln>
              </p:spPr>
              <p:txBody>
                <a:bodyPr wrap="none" anchor="ctr"/>
                <a:lstStyle/>
                <a:p>
                  <a:endParaRPr lang="en-US" sz="1050"/>
                </a:p>
              </p:txBody>
            </p:sp>
          </p:grpSp>
          <p:grpSp>
            <p:nvGrpSpPr>
              <p:cNvPr id="9" name="Group 12"/>
              <p:cNvGrpSpPr>
                <a:grpSpLocks/>
              </p:cNvGrpSpPr>
              <p:nvPr/>
            </p:nvGrpSpPr>
            <p:grpSpPr bwMode="auto">
              <a:xfrm>
                <a:off x="3071" y="2014"/>
                <a:ext cx="577" cy="243"/>
                <a:chOff x="863" y="1536"/>
                <a:chExt cx="577" cy="243"/>
              </a:xfrm>
            </p:grpSpPr>
            <p:sp>
              <p:nvSpPr>
                <p:cNvPr id="38" name="Rectangle 13"/>
                <p:cNvSpPr>
                  <a:spLocks noChangeArrowheads="1"/>
                </p:cNvSpPr>
                <p:nvPr/>
              </p:nvSpPr>
              <p:spPr bwMode="auto">
                <a:xfrm>
                  <a:off x="863" y="1537"/>
                  <a:ext cx="288" cy="242"/>
                </a:xfrm>
                <a:prstGeom prst="rect">
                  <a:avLst/>
                </a:prstGeom>
                <a:noFill/>
                <a:ln w="12700">
                  <a:solidFill>
                    <a:schemeClr val="tx1"/>
                  </a:solidFill>
                  <a:miter lim="800000"/>
                  <a:headEnd/>
                  <a:tailEnd/>
                </a:ln>
              </p:spPr>
              <p:txBody>
                <a:bodyPr wrap="none" anchor="ctr"/>
                <a:lstStyle/>
                <a:p>
                  <a:pPr algn="ctr"/>
                  <a:endParaRPr lang="en-US" sz="1050">
                    <a:latin typeface="Times New Roman" pitchFamily="18" charset="0"/>
                  </a:endParaRPr>
                </a:p>
              </p:txBody>
            </p:sp>
            <p:sp>
              <p:nvSpPr>
                <p:cNvPr id="39" name="Rectangle 14"/>
                <p:cNvSpPr>
                  <a:spLocks noChangeArrowheads="1"/>
                </p:cNvSpPr>
                <p:nvPr/>
              </p:nvSpPr>
              <p:spPr bwMode="auto">
                <a:xfrm>
                  <a:off x="1152" y="1536"/>
                  <a:ext cx="288" cy="242"/>
                </a:xfrm>
                <a:prstGeom prst="rect">
                  <a:avLst/>
                </a:prstGeom>
                <a:noFill/>
                <a:ln w="12700">
                  <a:solidFill>
                    <a:schemeClr val="tx1"/>
                  </a:solidFill>
                  <a:miter lim="800000"/>
                  <a:headEnd/>
                  <a:tailEnd/>
                </a:ln>
              </p:spPr>
              <p:txBody>
                <a:bodyPr wrap="none" anchor="ctr"/>
                <a:lstStyle/>
                <a:p>
                  <a:endParaRPr lang="en-US" sz="1050"/>
                </a:p>
              </p:txBody>
            </p:sp>
          </p:grpSp>
          <p:grpSp>
            <p:nvGrpSpPr>
              <p:cNvPr id="10" name="Group 15"/>
              <p:cNvGrpSpPr>
                <a:grpSpLocks/>
              </p:cNvGrpSpPr>
              <p:nvPr/>
            </p:nvGrpSpPr>
            <p:grpSpPr bwMode="auto">
              <a:xfrm>
                <a:off x="4079" y="2014"/>
                <a:ext cx="577" cy="243"/>
                <a:chOff x="863" y="1536"/>
                <a:chExt cx="577" cy="243"/>
              </a:xfrm>
            </p:grpSpPr>
            <p:sp>
              <p:nvSpPr>
                <p:cNvPr id="36" name="Rectangle 16"/>
                <p:cNvSpPr>
                  <a:spLocks noChangeArrowheads="1"/>
                </p:cNvSpPr>
                <p:nvPr/>
              </p:nvSpPr>
              <p:spPr bwMode="auto">
                <a:xfrm>
                  <a:off x="863" y="1537"/>
                  <a:ext cx="288" cy="242"/>
                </a:xfrm>
                <a:prstGeom prst="rect">
                  <a:avLst/>
                </a:prstGeom>
                <a:noFill/>
                <a:ln w="12700">
                  <a:solidFill>
                    <a:schemeClr val="tx1"/>
                  </a:solidFill>
                  <a:miter lim="800000"/>
                  <a:headEnd/>
                  <a:tailEnd/>
                </a:ln>
              </p:spPr>
              <p:txBody>
                <a:bodyPr wrap="none" anchor="ctr"/>
                <a:lstStyle/>
                <a:p>
                  <a:pPr algn="ctr"/>
                  <a:endParaRPr lang="en-US" sz="1050">
                    <a:latin typeface="Times New Roman" pitchFamily="18" charset="0"/>
                  </a:endParaRPr>
                </a:p>
              </p:txBody>
            </p:sp>
            <p:sp>
              <p:nvSpPr>
                <p:cNvPr id="37" name="Rectangle 17"/>
                <p:cNvSpPr>
                  <a:spLocks noChangeArrowheads="1"/>
                </p:cNvSpPr>
                <p:nvPr/>
              </p:nvSpPr>
              <p:spPr bwMode="auto">
                <a:xfrm>
                  <a:off x="1152" y="1536"/>
                  <a:ext cx="288" cy="242"/>
                </a:xfrm>
                <a:prstGeom prst="rect">
                  <a:avLst/>
                </a:prstGeom>
                <a:noFill/>
                <a:ln w="12700">
                  <a:solidFill>
                    <a:schemeClr val="tx1"/>
                  </a:solidFill>
                  <a:miter lim="800000"/>
                  <a:headEnd/>
                  <a:tailEnd/>
                </a:ln>
              </p:spPr>
              <p:txBody>
                <a:bodyPr wrap="none" anchor="ctr"/>
                <a:lstStyle/>
                <a:p>
                  <a:endParaRPr lang="en-US" sz="1050"/>
                </a:p>
              </p:txBody>
            </p:sp>
          </p:grpSp>
        </p:grpSp>
        <p:grpSp>
          <p:nvGrpSpPr>
            <p:cNvPr id="12" name="Group 18"/>
            <p:cNvGrpSpPr>
              <a:grpSpLocks/>
            </p:cNvGrpSpPr>
            <p:nvPr/>
          </p:nvGrpSpPr>
          <p:grpSpPr bwMode="auto">
            <a:xfrm>
              <a:off x="1728" y="1966"/>
              <a:ext cx="3312" cy="242"/>
              <a:chOff x="1056" y="2302"/>
              <a:chExt cx="3312" cy="242"/>
            </a:xfrm>
          </p:grpSpPr>
          <p:sp>
            <p:nvSpPr>
              <p:cNvPr id="28" name="Rectangle 19"/>
              <p:cNvSpPr>
                <a:spLocks noChangeArrowheads="1"/>
              </p:cNvSpPr>
              <p:nvPr/>
            </p:nvSpPr>
            <p:spPr bwMode="auto">
              <a:xfrm>
                <a:off x="1056" y="2302"/>
                <a:ext cx="288" cy="242"/>
              </a:xfrm>
              <a:prstGeom prst="rect">
                <a:avLst/>
              </a:prstGeom>
              <a:noFill/>
              <a:ln w="12700">
                <a:solidFill>
                  <a:schemeClr val="tx1"/>
                </a:solidFill>
                <a:miter lim="800000"/>
                <a:headEnd/>
                <a:tailEnd/>
              </a:ln>
            </p:spPr>
            <p:txBody>
              <a:bodyPr wrap="none" anchor="ctr"/>
              <a:lstStyle/>
              <a:p>
                <a:pPr algn="ctr"/>
                <a:r>
                  <a:rPr lang="en-US" sz="1050">
                    <a:latin typeface="Consolas" pitchFamily="49" charset="0"/>
                  </a:rPr>
                  <a:t>a</a:t>
                </a:r>
                <a:endParaRPr lang="en-US" sz="1050">
                  <a:latin typeface="Times New Roman" pitchFamily="18" charset="0"/>
                </a:endParaRPr>
              </a:p>
            </p:txBody>
          </p:sp>
          <p:sp>
            <p:nvSpPr>
              <p:cNvPr id="29" name="Rectangle 20"/>
              <p:cNvSpPr>
                <a:spLocks noChangeArrowheads="1"/>
              </p:cNvSpPr>
              <p:nvPr/>
            </p:nvSpPr>
            <p:spPr bwMode="auto">
              <a:xfrm>
                <a:off x="2064" y="2302"/>
                <a:ext cx="288" cy="242"/>
              </a:xfrm>
              <a:prstGeom prst="rect">
                <a:avLst/>
              </a:prstGeom>
              <a:noFill/>
              <a:ln w="12700">
                <a:solidFill>
                  <a:schemeClr val="tx1"/>
                </a:solidFill>
                <a:miter lim="800000"/>
                <a:headEnd/>
                <a:tailEnd/>
              </a:ln>
            </p:spPr>
            <p:txBody>
              <a:bodyPr wrap="none" anchor="ctr"/>
              <a:lstStyle/>
              <a:p>
                <a:pPr algn="ctr"/>
                <a:r>
                  <a:rPr lang="en-US" sz="1050">
                    <a:latin typeface="Consolas" pitchFamily="49" charset="0"/>
                  </a:rPr>
                  <a:t>b</a:t>
                </a:r>
                <a:endParaRPr lang="en-US" sz="1050">
                  <a:latin typeface="Times New Roman" pitchFamily="18" charset="0"/>
                </a:endParaRPr>
              </a:p>
            </p:txBody>
          </p:sp>
          <p:sp>
            <p:nvSpPr>
              <p:cNvPr id="30" name="Rectangle 21"/>
              <p:cNvSpPr>
                <a:spLocks noChangeArrowheads="1"/>
              </p:cNvSpPr>
              <p:nvPr/>
            </p:nvSpPr>
            <p:spPr bwMode="auto">
              <a:xfrm>
                <a:off x="3072" y="2302"/>
                <a:ext cx="288" cy="242"/>
              </a:xfrm>
              <a:prstGeom prst="rect">
                <a:avLst/>
              </a:prstGeom>
              <a:noFill/>
              <a:ln w="12700">
                <a:solidFill>
                  <a:schemeClr val="tx1"/>
                </a:solidFill>
                <a:miter lim="800000"/>
                <a:headEnd/>
                <a:tailEnd/>
              </a:ln>
            </p:spPr>
            <p:txBody>
              <a:bodyPr wrap="none" anchor="ctr"/>
              <a:lstStyle/>
              <a:p>
                <a:pPr algn="ctr"/>
                <a:r>
                  <a:rPr lang="en-US" sz="1050">
                    <a:latin typeface="Consolas" pitchFamily="49" charset="0"/>
                  </a:rPr>
                  <a:t>c</a:t>
                </a:r>
                <a:endParaRPr lang="en-US" sz="1050">
                  <a:latin typeface="Times New Roman" pitchFamily="18" charset="0"/>
                </a:endParaRPr>
              </a:p>
            </p:txBody>
          </p:sp>
          <p:sp>
            <p:nvSpPr>
              <p:cNvPr id="31" name="Rectangle 22"/>
              <p:cNvSpPr>
                <a:spLocks noChangeArrowheads="1"/>
              </p:cNvSpPr>
              <p:nvPr/>
            </p:nvSpPr>
            <p:spPr bwMode="auto">
              <a:xfrm>
                <a:off x="4080" y="2302"/>
                <a:ext cx="288" cy="242"/>
              </a:xfrm>
              <a:prstGeom prst="rect">
                <a:avLst/>
              </a:prstGeom>
              <a:noFill/>
              <a:ln w="12700">
                <a:solidFill>
                  <a:schemeClr val="tx1"/>
                </a:solidFill>
                <a:miter lim="800000"/>
                <a:headEnd/>
                <a:tailEnd/>
              </a:ln>
            </p:spPr>
            <p:txBody>
              <a:bodyPr wrap="none" anchor="ctr"/>
              <a:lstStyle/>
              <a:p>
                <a:pPr algn="ctr"/>
                <a:r>
                  <a:rPr lang="en-US" sz="1050">
                    <a:latin typeface="Consolas" pitchFamily="49" charset="0"/>
                  </a:rPr>
                  <a:t>d</a:t>
                </a:r>
                <a:endParaRPr lang="en-US" sz="1050">
                  <a:latin typeface="Times New Roman" pitchFamily="18" charset="0"/>
                </a:endParaRPr>
              </a:p>
            </p:txBody>
          </p:sp>
        </p:grpSp>
        <p:grpSp>
          <p:nvGrpSpPr>
            <p:cNvPr id="13" name="Group 23"/>
            <p:cNvGrpSpPr>
              <a:grpSpLocks/>
            </p:cNvGrpSpPr>
            <p:nvPr/>
          </p:nvGrpSpPr>
          <p:grpSpPr bwMode="auto">
            <a:xfrm>
              <a:off x="2112" y="2014"/>
              <a:ext cx="2640" cy="96"/>
              <a:chOff x="1440" y="2064"/>
              <a:chExt cx="2640" cy="96"/>
            </a:xfrm>
          </p:grpSpPr>
          <p:grpSp>
            <p:nvGrpSpPr>
              <p:cNvPr id="15" name="Group 24"/>
              <p:cNvGrpSpPr>
                <a:grpSpLocks/>
              </p:cNvGrpSpPr>
              <p:nvPr/>
            </p:nvGrpSpPr>
            <p:grpSpPr bwMode="auto">
              <a:xfrm>
                <a:off x="1440" y="2064"/>
                <a:ext cx="624" cy="96"/>
                <a:chOff x="1008" y="2304"/>
                <a:chExt cx="624" cy="96"/>
              </a:xfrm>
            </p:grpSpPr>
            <p:sp>
              <p:nvSpPr>
                <p:cNvPr id="26" name="Oval 25"/>
                <p:cNvSpPr>
                  <a:spLocks noChangeArrowheads="1"/>
                </p:cNvSpPr>
                <p:nvPr/>
              </p:nvSpPr>
              <p:spPr bwMode="auto">
                <a:xfrm>
                  <a:off x="1008" y="2304"/>
                  <a:ext cx="96" cy="96"/>
                </a:xfrm>
                <a:prstGeom prst="ellipse">
                  <a:avLst/>
                </a:prstGeom>
                <a:solidFill>
                  <a:schemeClr val="tx1"/>
                </a:solidFill>
                <a:ln w="12700">
                  <a:solidFill>
                    <a:schemeClr val="tx1"/>
                  </a:solidFill>
                  <a:round/>
                  <a:headEnd/>
                  <a:tailEnd/>
                </a:ln>
              </p:spPr>
              <p:txBody>
                <a:bodyPr wrap="none" anchor="ctr"/>
                <a:lstStyle/>
                <a:p>
                  <a:endParaRPr lang="en-US" sz="1050"/>
                </a:p>
              </p:txBody>
            </p:sp>
            <p:sp>
              <p:nvSpPr>
                <p:cNvPr id="27" name="Line 26"/>
                <p:cNvSpPr>
                  <a:spLocks noChangeShapeType="1"/>
                </p:cNvSpPr>
                <p:nvPr/>
              </p:nvSpPr>
              <p:spPr bwMode="auto">
                <a:xfrm>
                  <a:off x="1056" y="2352"/>
                  <a:ext cx="576" cy="0"/>
                </a:xfrm>
                <a:prstGeom prst="line">
                  <a:avLst/>
                </a:prstGeom>
                <a:noFill/>
                <a:ln w="12700">
                  <a:solidFill>
                    <a:schemeClr val="tx1"/>
                  </a:solidFill>
                  <a:round/>
                  <a:headEnd/>
                  <a:tailEnd type="triangle" w="lg" len="lg"/>
                </a:ln>
              </p:spPr>
              <p:txBody>
                <a:bodyPr wrap="none" anchor="ctr"/>
                <a:lstStyle/>
                <a:p>
                  <a:endParaRPr lang="en-US" sz="1050"/>
                </a:p>
              </p:txBody>
            </p:sp>
          </p:grpSp>
          <p:grpSp>
            <p:nvGrpSpPr>
              <p:cNvPr id="19" name="Group 27"/>
              <p:cNvGrpSpPr>
                <a:grpSpLocks/>
              </p:cNvGrpSpPr>
              <p:nvPr/>
            </p:nvGrpSpPr>
            <p:grpSpPr bwMode="auto">
              <a:xfrm>
                <a:off x="2448" y="2064"/>
                <a:ext cx="624" cy="96"/>
                <a:chOff x="1008" y="2304"/>
                <a:chExt cx="624" cy="96"/>
              </a:xfrm>
            </p:grpSpPr>
            <p:sp>
              <p:nvSpPr>
                <p:cNvPr id="24" name="Oval 28"/>
                <p:cNvSpPr>
                  <a:spLocks noChangeArrowheads="1"/>
                </p:cNvSpPr>
                <p:nvPr/>
              </p:nvSpPr>
              <p:spPr bwMode="auto">
                <a:xfrm>
                  <a:off x="1008" y="2304"/>
                  <a:ext cx="96" cy="96"/>
                </a:xfrm>
                <a:prstGeom prst="ellipse">
                  <a:avLst/>
                </a:prstGeom>
                <a:solidFill>
                  <a:schemeClr val="tx1"/>
                </a:solidFill>
                <a:ln w="12700">
                  <a:solidFill>
                    <a:schemeClr val="tx1"/>
                  </a:solidFill>
                  <a:round/>
                  <a:headEnd/>
                  <a:tailEnd/>
                </a:ln>
              </p:spPr>
              <p:txBody>
                <a:bodyPr wrap="none" anchor="ctr"/>
                <a:lstStyle/>
                <a:p>
                  <a:endParaRPr lang="en-US" sz="1050"/>
                </a:p>
              </p:txBody>
            </p:sp>
            <p:sp>
              <p:nvSpPr>
                <p:cNvPr id="25" name="Line 29"/>
                <p:cNvSpPr>
                  <a:spLocks noChangeShapeType="1"/>
                </p:cNvSpPr>
                <p:nvPr/>
              </p:nvSpPr>
              <p:spPr bwMode="auto">
                <a:xfrm>
                  <a:off x="1056" y="2352"/>
                  <a:ext cx="576" cy="0"/>
                </a:xfrm>
                <a:prstGeom prst="line">
                  <a:avLst/>
                </a:prstGeom>
                <a:noFill/>
                <a:ln w="12700">
                  <a:solidFill>
                    <a:schemeClr val="tx1"/>
                  </a:solidFill>
                  <a:round/>
                  <a:headEnd/>
                  <a:tailEnd type="triangle" w="lg" len="lg"/>
                </a:ln>
              </p:spPr>
              <p:txBody>
                <a:bodyPr wrap="none" anchor="ctr"/>
                <a:lstStyle/>
                <a:p>
                  <a:endParaRPr lang="en-US" sz="1050"/>
                </a:p>
              </p:txBody>
            </p:sp>
          </p:grpSp>
          <p:grpSp>
            <p:nvGrpSpPr>
              <p:cNvPr id="20" name="Group 30"/>
              <p:cNvGrpSpPr>
                <a:grpSpLocks/>
              </p:cNvGrpSpPr>
              <p:nvPr/>
            </p:nvGrpSpPr>
            <p:grpSpPr bwMode="auto">
              <a:xfrm>
                <a:off x="3456" y="2064"/>
                <a:ext cx="624" cy="96"/>
                <a:chOff x="1008" y="2304"/>
                <a:chExt cx="624" cy="96"/>
              </a:xfrm>
            </p:grpSpPr>
            <p:sp>
              <p:nvSpPr>
                <p:cNvPr id="22" name="Oval 31"/>
                <p:cNvSpPr>
                  <a:spLocks noChangeArrowheads="1"/>
                </p:cNvSpPr>
                <p:nvPr/>
              </p:nvSpPr>
              <p:spPr bwMode="auto">
                <a:xfrm>
                  <a:off x="1008" y="2304"/>
                  <a:ext cx="96" cy="96"/>
                </a:xfrm>
                <a:prstGeom prst="ellipse">
                  <a:avLst/>
                </a:prstGeom>
                <a:solidFill>
                  <a:schemeClr val="tx1"/>
                </a:solidFill>
                <a:ln w="12700">
                  <a:solidFill>
                    <a:schemeClr val="tx1"/>
                  </a:solidFill>
                  <a:round/>
                  <a:headEnd/>
                  <a:tailEnd/>
                </a:ln>
              </p:spPr>
              <p:txBody>
                <a:bodyPr wrap="none" anchor="ctr"/>
                <a:lstStyle/>
                <a:p>
                  <a:endParaRPr lang="en-US" sz="1050"/>
                </a:p>
              </p:txBody>
            </p:sp>
            <p:sp>
              <p:nvSpPr>
                <p:cNvPr id="23" name="Line 32"/>
                <p:cNvSpPr>
                  <a:spLocks noChangeShapeType="1"/>
                </p:cNvSpPr>
                <p:nvPr/>
              </p:nvSpPr>
              <p:spPr bwMode="auto">
                <a:xfrm>
                  <a:off x="1056" y="2352"/>
                  <a:ext cx="576" cy="0"/>
                </a:xfrm>
                <a:prstGeom prst="line">
                  <a:avLst/>
                </a:prstGeom>
                <a:noFill/>
                <a:ln w="12700">
                  <a:solidFill>
                    <a:schemeClr val="tx1"/>
                  </a:solidFill>
                  <a:round/>
                  <a:headEnd/>
                  <a:tailEnd type="triangle" w="lg" len="lg"/>
                </a:ln>
              </p:spPr>
              <p:txBody>
                <a:bodyPr wrap="none" anchor="ctr"/>
                <a:lstStyle/>
                <a:p>
                  <a:endParaRPr lang="en-US" sz="1050"/>
                </a:p>
              </p:txBody>
            </p:sp>
          </p:grpSp>
        </p:grpSp>
        <p:sp>
          <p:nvSpPr>
            <p:cNvPr id="11" name="Oval 33"/>
            <p:cNvSpPr>
              <a:spLocks noChangeArrowheads="1"/>
            </p:cNvSpPr>
            <p:nvPr/>
          </p:nvSpPr>
          <p:spPr bwMode="auto">
            <a:xfrm>
              <a:off x="5136" y="2016"/>
              <a:ext cx="96" cy="96"/>
            </a:xfrm>
            <a:prstGeom prst="ellipse">
              <a:avLst/>
            </a:prstGeom>
            <a:solidFill>
              <a:schemeClr val="tx1"/>
            </a:solidFill>
            <a:ln w="12700">
              <a:solidFill>
                <a:schemeClr val="tx1"/>
              </a:solidFill>
              <a:round/>
              <a:headEnd/>
              <a:tailEnd/>
            </a:ln>
          </p:spPr>
          <p:txBody>
            <a:bodyPr wrap="none" anchor="ctr"/>
            <a:lstStyle/>
            <a:p>
              <a:endParaRPr lang="en-US" sz="1050"/>
            </a:p>
          </p:txBody>
        </p:sp>
        <p:grpSp>
          <p:nvGrpSpPr>
            <p:cNvPr id="21" name="Group 34"/>
            <p:cNvGrpSpPr>
              <a:grpSpLocks/>
            </p:cNvGrpSpPr>
            <p:nvPr/>
          </p:nvGrpSpPr>
          <p:grpSpPr bwMode="auto">
            <a:xfrm>
              <a:off x="432" y="1488"/>
              <a:ext cx="1248" cy="480"/>
              <a:chOff x="192" y="1872"/>
              <a:chExt cx="1248" cy="480"/>
            </a:xfrm>
          </p:grpSpPr>
          <p:grpSp>
            <p:nvGrpSpPr>
              <p:cNvPr id="32" name="Group 35"/>
              <p:cNvGrpSpPr>
                <a:grpSpLocks/>
              </p:cNvGrpSpPr>
              <p:nvPr/>
            </p:nvGrpSpPr>
            <p:grpSpPr bwMode="auto">
              <a:xfrm>
                <a:off x="960" y="1920"/>
                <a:ext cx="480" cy="432"/>
                <a:chOff x="432" y="2352"/>
                <a:chExt cx="480" cy="432"/>
              </a:xfrm>
            </p:grpSpPr>
            <p:grpSp>
              <p:nvGrpSpPr>
                <p:cNvPr id="33" name="Group 36"/>
                <p:cNvGrpSpPr>
                  <a:grpSpLocks/>
                </p:cNvGrpSpPr>
                <p:nvPr/>
              </p:nvGrpSpPr>
              <p:grpSpPr bwMode="auto">
                <a:xfrm>
                  <a:off x="432" y="2352"/>
                  <a:ext cx="288" cy="240"/>
                  <a:chOff x="960" y="1584"/>
                  <a:chExt cx="288" cy="240"/>
                </a:xfrm>
              </p:grpSpPr>
              <p:sp>
                <p:nvSpPr>
                  <p:cNvPr id="17" name="Oval 37"/>
                  <p:cNvSpPr>
                    <a:spLocks noChangeArrowheads="1"/>
                  </p:cNvSpPr>
                  <p:nvPr/>
                </p:nvSpPr>
                <p:spPr bwMode="auto">
                  <a:xfrm>
                    <a:off x="1056" y="1632"/>
                    <a:ext cx="96" cy="96"/>
                  </a:xfrm>
                  <a:prstGeom prst="ellipse">
                    <a:avLst/>
                  </a:prstGeom>
                  <a:solidFill>
                    <a:schemeClr val="tx1"/>
                  </a:solidFill>
                  <a:ln w="12700">
                    <a:solidFill>
                      <a:schemeClr val="tx1"/>
                    </a:solidFill>
                    <a:round/>
                    <a:headEnd/>
                    <a:tailEnd/>
                  </a:ln>
                </p:spPr>
                <p:txBody>
                  <a:bodyPr wrap="none" anchor="ctr"/>
                  <a:lstStyle/>
                  <a:p>
                    <a:endParaRPr lang="en-US" sz="1050"/>
                  </a:p>
                </p:txBody>
              </p:sp>
              <p:sp>
                <p:nvSpPr>
                  <p:cNvPr id="18" name="Rectangle 38"/>
                  <p:cNvSpPr>
                    <a:spLocks noChangeArrowheads="1"/>
                  </p:cNvSpPr>
                  <p:nvPr/>
                </p:nvSpPr>
                <p:spPr bwMode="auto">
                  <a:xfrm>
                    <a:off x="960" y="1584"/>
                    <a:ext cx="288" cy="240"/>
                  </a:xfrm>
                  <a:prstGeom prst="rect">
                    <a:avLst/>
                  </a:prstGeom>
                  <a:noFill/>
                  <a:ln w="12700">
                    <a:solidFill>
                      <a:schemeClr val="tx1"/>
                    </a:solidFill>
                    <a:miter lim="800000"/>
                    <a:headEnd/>
                    <a:tailEnd/>
                  </a:ln>
                </p:spPr>
                <p:txBody>
                  <a:bodyPr wrap="none" anchor="ctr"/>
                  <a:lstStyle/>
                  <a:p>
                    <a:endParaRPr lang="en-US" sz="1050"/>
                  </a:p>
                </p:txBody>
              </p:sp>
            </p:grpSp>
            <p:sp>
              <p:nvSpPr>
                <p:cNvPr id="16" name="Line 39"/>
                <p:cNvSpPr>
                  <a:spLocks noChangeShapeType="1"/>
                </p:cNvSpPr>
                <p:nvPr/>
              </p:nvSpPr>
              <p:spPr bwMode="auto">
                <a:xfrm>
                  <a:off x="576" y="2448"/>
                  <a:ext cx="336" cy="336"/>
                </a:xfrm>
                <a:prstGeom prst="line">
                  <a:avLst/>
                </a:prstGeom>
                <a:noFill/>
                <a:ln w="28575">
                  <a:solidFill>
                    <a:schemeClr val="tx1"/>
                  </a:solidFill>
                  <a:round/>
                  <a:headEnd/>
                  <a:tailEnd type="triangle" w="med" len="med"/>
                </a:ln>
              </p:spPr>
              <p:txBody>
                <a:bodyPr wrap="none" anchor="ctr"/>
                <a:lstStyle/>
                <a:p>
                  <a:endParaRPr lang="en-US" sz="1050"/>
                </a:p>
              </p:txBody>
            </p:sp>
          </p:grpSp>
          <p:sp>
            <p:nvSpPr>
              <p:cNvPr id="14" name="Text Box 40"/>
              <p:cNvSpPr txBox="1">
                <a:spLocks noChangeArrowheads="1"/>
              </p:cNvSpPr>
              <p:nvPr/>
            </p:nvSpPr>
            <p:spPr bwMode="auto">
              <a:xfrm>
                <a:off x="192" y="1872"/>
                <a:ext cx="816" cy="213"/>
              </a:xfrm>
              <a:prstGeom prst="rect">
                <a:avLst/>
              </a:prstGeom>
              <a:noFill/>
              <a:ln w="9525">
                <a:noFill/>
                <a:miter lim="800000"/>
                <a:headEnd/>
                <a:tailEnd/>
              </a:ln>
            </p:spPr>
            <p:txBody>
              <a:bodyPr>
                <a:spAutoFit/>
              </a:bodyPr>
              <a:lstStyle/>
              <a:p>
                <a:pPr>
                  <a:spcBef>
                    <a:spcPct val="50000"/>
                  </a:spcBef>
                </a:pPr>
                <a:r>
                  <a:rPr lang="en-US" sz="1050">
                    <a:solidFill>
                      <a:schemeClr val="accent2"/>
                    </a:solidFill>
                    <a:latin typeface="Consolas" pitchFamily="49" charset="0"/>
                  </a:rPr>
                  <a:t>myList</a:t>
                </a:r>
                <a:endParaRPr lang="en-US" sz="1050">
                  <a:solidFill>
                    <a:schemeClr val="accent2"/>
                  </a:solidFill>
                  <a:latin typeface="Times New Roman" pitchFamily="18" charset="0"/>
                </a:endParaRPr>
              </a:p>
            </p:txBody>
          </p:sp>
        </p:grpSp>
      </p:grpSp>
      <p:pic>
        <p:nvPicPr>
          <p:cNvPr id="44" name="Picture 2" descr="Picture 2"/>
          <p:cNvPicPr>
            <a:picLocks noChangeAspect="1"/>
          </p:cNvPicPr>
          <p:nvPr/>
        </p:nvPicPr>
        <p:blipFill>
          <a:blip r:embed="rId2"/>
          <a:stretch>
            <a:fillRect/>
          </a:stretch>
        </p:blipFill>
        <p:spPr>
          <a:xfrm>
            <a:off x="7696954" y="971550"/>
            <a:ext cx="1203959" cy="1200150"/>
          </a:xfrm>
          <a:prstGeom prst="rect">
            <a:avLst/>
          </a:prstGeom>
          <a:ln w="12700">
            <a:miter lim="400000"/>
          </a:ln>
        </p:spPr>
      </p:pic>
    </p:spTree>
    <p:extLst>
      <p:ext uri="{BB962C8B-B14F-4D97-AF65-F5344CB8AC3E}">
        <p14:creationId xmlns:p14="http://schemas.microsoft.com/office/powerpoint/2010/main" val="2444421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left)">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wipe(left)">
                                      <p:cBhvr>
                                        <p:cTn id="2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5" autoUpdateAnimBg="0"/>
      <p:bldP spid="6" grpId="0" build="p" bldLvl="4"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7"/>
        <p:cNvGrpSpPr/>
        <p:nvPr/>
      </p:nvGrpSpPr>
      <p:grpSpPr>
        <a:xfrm>
          <a:off x="0" y="0"/>
          <a:ext cx="0" cy="0"/>
          <a:chOff x="0" y="0"/>
          <a:chExt cx="0" cy="0"/>
        </a:xfrm>
      </p:grpSpPr>
      <p:sp>
        <p:nvSpPr>
          <p:cNvPr id="78" name="Google Shape;78;p6"/>
          <p:cNvSpPr/>
          <p:nvPr/>
        </p:nvSpPr>
        <p:spPr>
          <a:xfrm>
            <a:off x="0" y="0"/>
            <a:ext cx="9144000" cy="1066800"/>
          </a:xfrm>
          <a:prstGeom prst="roundRect">
            <a:avLst>
              <a:gd name="adj" fmla="val 0"/>
            </a:avLst>
          </a:prstGeom>
          <a:solidFill>
            <a:srgbClr val="17375E"/>
          </a:solidFill>
          <a:ln w="25400" cap="flat" cmpd="sng">
            <a:solidFill>
              <a:srgbClr val="4F62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800"/>
              <a:buFont typeface="Calibri"/>
              <a:buNone/>
            </a:pPr>
            <a:r>
              <a:rPr lang="en-US" sz="4800" b="0" i="0" u="none" strike="noStrike" cap="none">
                <a:solidFill>
                  <a:schemeClr val="lt1"/>
                </a:solidFill>
                <a:latin typeface="Calibri"/>
                <a:ea typeface="Calibri"/>
                <a:cs typeface="Calibri"/>
                <a:sym typeface="Calibri"/>
              </a:rPr>
              <a:t>Storing Values in Arrays</a:t>
            </a:r>
            <a:endParaRPr sz="1400" b="0" i="0" u="none" strike="noStrike" cap="none">
              <a:solidFill>
                <a:srgbClr val="000000"/>
              </a:solidFill>
              <a:latin typeface="Arial"/>
              <a:ea typeface="Arial"/>
              <a:cs typeface="Arial"/>
              <a:sym typeface="Arial"/>
            </a:endParaRPr>
          </a:p>
        </p:txBody>
      </p:sp>
      <p:grpSp>
        <p:nvGrpSpPr>
          <p:cNvPr id="79" name="Google Shape;79;p6"/>
          <p:cNvGrpSpPr/>
          <p:nvPr/>
        </p:nvGrpSpPr>
        <p:grpSpPr>
          <a:xfrm>
            <a:off x="533400" y="1219200"/>
            <a:ext cx="4419600" cy="2733675"/>
            <a:chOff x="2832" y="1248"/>
            <a:chExt cx="2784" cy="1242"/>
          </a:xfrm>
        </p:grpSpPr>
        <p:sp>
          <p:nvSpPr>
            <p:cNvPr id="80" name="Google Shape;80;p6"/>
            <p:cNvSpPr txBox="1"/>
            <p:nvPr/>
          </p:nvSpPr>
          <p:spPr>
            <a:xfrm>
              <a:off x="2832" y="1848"/>
              <a:ext cx="1344" cy="234"/>
            </a:xfrm>
            <a:prstGeom prst="rect">
              <a:avLst/>
            </a:prstGeom>
            <a:solidFill>
              <a:srgbClr val="FFCC00"/>
            </a:solidFill>
            <a:ln w="15875" cap="flat" cmpd="sng">
              <a:solidFill>
                <a:srgbClr val="00008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2"/>
                </a:buClr>
                <a:buSzPts val="1100"/>
                <a:buFont typeface="Constantia"/>
                <a:buNone/>
              </a:pPr>
              <a:r>
                <a:rPr lang="en-US" sz="1100" b="1" i="0" u="none" strike="noStrike" cap="none">
                  <a:solidFill>
                    <a:schemeClr val="accent2"/>
                  </a:solidFill>
                  <a:latin typeface="Constantia"/>
                  <a:ea typeface="Constantia"/>
                  <a:cs typeface="Constantia"/>
                  <a:sym typeface="Constantia"/>
                </a:rPr>
                <a:t>Store values in the array</a:t>
              </a:r>
              <a:endParaRPr sz="1400" b="0" i="0" u="none" strike="noStrike" cap="none">
                <a:solidFill>
                  <a:srgbClr val="000000"/>
                </a:solidFill>
                <a:latin typeface="Arial"/>
                <a:ea typeface="Arial"/>
                <a:cs typeface="Arial"/>
                <a:sym typeface="Arial"/>
              </a:endParaRPr>
            </a:p>
          </p:txBody>
        </p:sp>
        <p:sp>
          <p:nvSpPr>
            <p:cNvPr id="81" name="Google Shape;81;p6"/>
            <p:cNvSpPr/>
            <p:nvPr/>
          </p:nvSpPr>
          <p:spPr>
            <a:xfrm rot="-1260000">
              <a:off x="4036" y="1644"/>
              <a:ext cx="570" cy="144"/>
            </a:xfrm>
            <a:prstGeom prst="rightArrow">
              <a:avLst>
                <a:gd name="adj1" fmla="val 50000"/>
                <a:gd name="adj2" fmla="val 50000"/>
              </a:avLst>
            </a:prstGeom>
            <a:solidFill>
              <a:srgbClr val="FFCC00"/>
            </a:solidFill>
            <a:ln w="15875" cap="flat" cmpd="sng">
              <a:solidFill>
                <a:srgbClr val="00008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82" name="Google Shape;82;p6"/>
            <p:cNvSpPr/>
            <p:nvPr/>
          </p:nvSpPr>
          <p:spPr>
            <a:xfrm>
              <a:off x="4176" y="1848"/>
              <a:ext cx="432" cy="144"/>
            </a:xfrm>
            <a:prstGeom prst="rightArrow">
              <a:avLst>
                <a:gd name="adj1" fmla="val 50000"/>
                <a:gd name="adj2" fmla="val 50000"/>
              </a:avLst>
            </a:prstGeom>
            <a:solidFill>
              <a:srgbClr val="FFCC00"/>
            </a:solidFill>
            <a:ln w="15875" cap="flat" cmpd="sng">
              <a:solidFill>
                <a:srgbClr val="00008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83" name="Google Shape;83;p6"/>
            <p:cNvSpPr/>
            <p:nvPr/>
          </p:nvSpPr>
          <p:spPr>
            <a:xfrm rot="540000">
              <a:off x="4032" y="2066"/>
              <a:ext cx="592" cy="140"/>
            </a:xfrm>
            <a:prstGeom prst="rightArrow">
              <a:avLst>
                <a:gd name="adj1" fmla="val 16544"/>
                <a:gd name="adj2" fmla="val 50000"/>
              </a:avLst>
            </a:prstGeom>
            <a:solidFill>
              <a:srgbClr val="FFCC00"/>
            </a:solidFill>
            <a:ln w="15875" cap="flat" cmpd="sng">
              <a:solidFill>
                <a:srgbClr val="00008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84" name="Google Shape;84;p6"/>
            <p:cNvSpPr/>
            <p:nvPr/>
          </p:nvSpPr>
          <p:spPr>
            <a:xfrm>
              <a:off x="4608" y="1248"/>
              <a:ext cx="912" cy="360"/>
            </a:xfrm>
            <a:prstGeom prst="bevel">
              <a:avLst>
                <a:gd name="adj" fmla="val 12500"/>
              </a:avLst>
            </a:prstGeom>
            <a:solidFill>
              <a:srgbClr val="FFCC00"/>
            </a:solidFill>
            <a:ln w="15875" cap="flat" cmpd="sng">
              <a:solidFill>
                <a:srgbClr val="00008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2"/>
                </a:buClr>
                <a:buSzPts val="1100"/>
                <a:buFont typeface="Constantia"/>
                <a:buNone/>
              </a:pPr>
              <a:r>
                <a:rPr lang="en-US" sz="1100" b="1" i="0" u="none" strike="noStrike" cap="none">
                  <a:solidFill>
                    <a:schemeClr val="accent2"/>
                  </a:solidFill>
                  <a:latin typeface="Constantia"/>
                  <a:ea typeface="Constantia"/>
                  <a:cs typeface="Constantia"/>
                  <a:sym typeface="Constantia"/>
                </a:rPr>
                <a:t>Initialize the elements</a:t>
              </a:r>
              <a:endParaRPr sz="1400" b="0" i="0" u="none" strike="noStrike" cap="none">
                <a:solidFill>
                  <a:srgbClr val="000000"/>
                </a:solidFill>
                <a:latin typeface="Arial"/>
                <a:ea typeface="Arial"/>
                <a:cs typeface="Arial"/>
                <a:sym typeface="Arial"/>
              </a:endParaRPr>
            </a:p>
          </p:txBody>
        </p:sp>
        <p:sp>
          <p:nvSpPr>
            <p:cNvPr id="85" name="Google Shape;85;p6"/>
            <p:cNvSpPr/>
            <p:nvPr/>
          </p:nvSpPr>
          <p:spPr>
            <a:xfrm>
              <a:off x="4656" y="1680"/>
              <a:ext cx="960" cy="426"/>
            </a:xfrm>
            <a:prstGeom prst="bevel">
              <a:avLst>
                <a:gd name="adj" fmla="val 12500"/>
              </a:avLst>
            </a:prstGeom>
            <a:solidFill>
              <a:srgbClr val="FFCC00"/>
            </a:solidFill>
            <a:ln w="15875" cap="flat" cmpd="sng">
              <a:solidFill>
                <a:srgbClr val="00008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2"/>
                </a:buClr>
                <a:buSzPts val="1100"/>
                <a:buFont typeface="Constantia"/>
                <a:buNone/>
              </a:pPr>
              <a:r>
                <a:rPr lang="en-US" sz="1100" b="1" i="0" u="none" strike="noStrike" cap="none">
                  <a:solidFill>
                    <a:schemeClr val="accent2"/>
                  </a:solidFill>
                  <a:latin typeface="Constantia"/>
                  <a:ea typeface="Constantia"/>
                  <a:cs typeface="Constantia"/>
                  <a:sym typeface="Constantia"/>
                </a:rPr>
                <a:t>Input values for the elements</a:t>
              </a:r>
              <a:endParaRPr sz="1400" b="0" i="0" u="none" strike="noStrike" cap="none">
                <a:solidFill>
                  <a:srgbClr val="000000"/>
                </a:solidFill>
                <a:latin typeface="Arial"/>
                <a:ea typeface="Arial"/>
                <a:cs typeface="Arial"/>
                <a:sym typeface="Arial"/>
              </a:endParaRPr>
            </a:p>
          </p:txBody>
        </p:sp>
        <p:sp>
          <p:nvSpPr>
            <p:cNvPr id="86" name="Google Shape;86;p6"/>
            <p:cNvSpPr/>
            <p:nvPr/>
          </p:nvSpPr>
          <p:spPr>
            <a:xfrm>
              <a:off x="4656" y="2160"/>
              <a:ext cx="960" cy="330"/>
            </a:xfrm>
            <a:prstGeom prst="bevel">
              <a:avLst>
                <a:gd name="adj" fmla="val 12500"/>
              </a:avLst>
            </a:prstGeom>
            <a:solidFill>
              <a:srgbClr val="FFCC00"/>
            </a:solidFill>
            <a:ln w="15875" cap="flat" cmpd="sng">
              <a:solidFill>
                <a:srgbClr val="00008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2"/>
                </a:buClr>
                <a:buSzPts val="1100"/>
                <a:buFont typeface="Constantia"/>
                <a:buNone/>
              </a:pPr>
              <a:r>
                <a:rPr lang="en-US" sz="1100" b="1" i="0" u="none" strike="noStrike" cap="none">
                  <a:solidFill>
                    <a:schemeClr val="accent2"/>
                  </a:solidFill>
                  <a:latin typeface="Constantia"/>
                  <a:ea typeface="Constantia"/>
                  <a:cs typeface="Constantia"/>
                  <a:sym typeface="Constantia"/>
                </a:rPr>
                <a:t>Assign values to the elements </a:t>
              </a:r>
              <a:endParaRPr sz="1400" b="0" i="0" u="none" strike="noStrike" cap="none">
                <a:solidFill>
                  <a:srgbClr val="000000"/>
                </a:solidFill>
                <a:latin typeface="Arial"/>
                <a:ea typeface="Arial"/>
                <a:cs typeface="Arial"/>
                <a:sym typeface="Arial"/>
              </a:endParaRPr>
            </a:p>
          </p:txBody>
        </p:sp>
      </p:grpSp>
      <p:sp>
        <p:nvSpPr>
          <p:cNvPr id="87" name="Google Shape;87;p6"/>
          <p:cNvSpPr/>
          <p:nvPr/>
        </p:nvSpPr>
        <p:spPr>
          <a:xfrm>
            <a:off x="533400" y="5181600"/>
            <a:ext cx="3771900" cy="914400"/>
          </a:xfrm>
          <a:prstGeom prst="bevel">
            <a:avLst>
              <a:gd name="adj" fmla="val 12500"/>
            </a:avLst>
          </a:prstGeom>
          <a:solidFill>
            <a:srgbClr val="FFCC00"/>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2"/>
              </a:buClr>
              <a:buSzPts val="1200"/>
              <a:buFont typeface="Courier New"/>
              <a:buNone/>
            </a:pPr>
            <a:r>
              <a:rPr lang="en-US" sz="1200" b="1" i="0" u="none" strike="noStrike" cap="none">
                <a:solidFill>
                  <a:schemeClr val="accent2"/>
                </a:solidFill>
                <a:latin typeface="Courier New"/>
                <a:ea typeface="Courier New"/>
                <a:cs typeface="Courier New"/>
                <a:sym typeface="Courier New"/>
              </a:rPr>
              <a:t>int i, marks[10];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accent2"/>
              </a:buClr>
              <a:buSzPts val="1200"/>
              <a:buFont typeface="Courier New"/>
              <a:buNone/>
            </a:pPr>
            <a:r>
              <a:rPr lang="en-US" sz="1200" b="1" i="0" u="none" strike="noStrike" cap="none">
                <a:solidFill>
                  <a:schemeClr val="accent2"/>
                </a:solidFill>
                <a:latin typeface="Courier New"/>
                <a:ea typeface="Courier New"/>
                <a:cs typeface="Courier New"/>
                <a:sym typeface="Courier New"/>
              </a:rPr>
              <a:t>for(i=0;i&lt;10;i++)</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accent2"/>
              </a:buClr>
              <a:buSzPts val="1200"/>
              <a:buFont typeface="Courier New"/>
              <a:buNone/>
            </a:pPr>
            <a:r>
              <a:rPr lang="en-US" sz="1200" b="1" i="0" u="none" strike="noStrike" cap="none">
                <a:solidFill>
                  <a:schemeClr val="accent2"/>
                </a:solidFill>
                <a:latin typeface="Courier New"/>
                <a:ea typeface="Courier New"/>
                <a:cs typeface="Courier New"/>
                <a:sym typeface="Courier New"/>
              </a:rPr>
              <a:t>	scanf(“%d”, &amp;marks[i]);</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Constantia"/>
              <a:buNone/>
            </a:pPr>
            <a:endParaRPr sz="1200" b="1" i="0" u="none" strike="noStrike" cap="none">
              <a:solidFill>
                <a:schemeClr val="accent2"/>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accent2"/>
              </a:solidFill>
              <a:latin typeface="Courier New"/>
              <a:ea typeface="Courier New"/>
              <a:cs typeface="Courier New"/>
              <a:sym typeface="Courier New"/>
            </a:endParaRPr>
          </a:p>
        </p:txBody>
      </p:sp>
      <p:sp>
        <p:nvSpPr>
          <p:cNvPr id="88" name="Google Shape;88;p6"/>
          <p:cNvSpPr/>
          <p:nvPr/>
        </p:nvSpPr>
        <p:spPr>
          <a:xfrm>
            <a:off x="4648200" y="5257800"/>
            <a:ext cx="3581400" cy="914400"/>
          </a:xfrm>
          <a:prstGeom prst="bevel">
            <a:avLst>
              <a:gd name="adj" fmla="val 12500"/>
            </a:avLst>
          </a:prstGeom>
          <a:solidFill>
            <a:srgbClr val="FFCC00"/>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2"/>
              </a:buClr>
              <a:buSzPts val="1200"/>
              <a:buFont typeface="Courier New"/>
              <a:buNone/>
            </a:pPr>
            <a:r>
              <a:rPr lang="en-US" sz="1200" b="1" i="0" u="none" strike="noStrike" cap="none">
                <a:solidFill>
                  <a:schemeClr val="accent2"/>
                </a:solidFill>
                <a:latin typeface="Courier New"/>
                <a:ea typeface="Courier New"/>
                <a:cs typeface="Courier New"/>
                <a:sym typeface="Courier New"/>
              </a:rPr>
              <a:t>int i, arr1[10], arr2[10];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accent2"/>
              </a:buClr>
              <a:buSzPts val="1200"/>
              <a:buFont typeface="Courier New"/>
              <a:buNone/>
            </a:pPr>
            <a:r>
              <a:rPr lang="en-US" sz="1200" b="1" i="0" u="none" strike="noStrike" cap="none">
                <a:solidFill>
                  <a:schemeClr val="accent2"/>
                </a:solidFill>
                <a:latin typeface="Courier New"/>
                <a:ea typeface="Courier New"/>
                <a:cs typeface="Courier New"/>
                <a:sym typeface="Courier New"/>
              </a:rPr>
              <a:t>for(i=0;i&lt;10;i++)</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accent2"/>
              </a:buClr>
              <a:buSzPts val="1200"/>
              <a:buFont typeface="Courier New"/>
              <a:buNone/>
            </a:pPr>
            <a:r>
              <a:rPr lang="en-US" sz="1200" b="1" i="0" u="none" strike="noStrike" cap="none">
                <a:solidFill>
                  <a:schemeClr val="accent2"/>
                </a:solidFill>
                <a:latin typeface="Courier New"/>
                <a:ea typeface="Courier New"/>
                <a:cs typeface="Courier New"/>
                <a:sym typeface="Courier New"/>
              </a:rPr>
              <a:t>	arr2[i] = arr1[i];</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Constantia"/>
              <a:buNone/>
            </a:pPr>
            <a:endParaRPr sz="1200" b="1" i="0" u="none" strike="noStrike" cap="none">
              <a:solidFill>
                <a:schemeClr val="accent2"/>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accent2"/>
              </a:solidFill>
              <a:latin typeface="Courier New"/>
              <a:ea typeface="Courier New"/>
              <a:cs typeface="Courier New"/>
              <a:sym typeface="Courier New"/>
            </a:endParaRPr>
          </a:p>
        </p:txBody>
      </p:sp>
      <p:sp>
        <p:nvSpPr>
          <p:cNvPr id="89" name="Google Shape;89;p6"/>
          <p:cNvSpPr txBox="1"/>
          <p:nvPr/>
        </p:nvSpPr>
        <p:spPr>
          <a:xfrm>
            <a:off x="533400" y="4602162"/>
            <a:ext cx="3475037" cy="396875"/>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Inputting Values from Keyboard</a:t>
            </a:r>
            <a:endParaRPr sz="1400" b="0" i="0" u="none" strike="noStrike" cap="none">
              <a:solidFill>
                <a:srgbClr val="000000"/>
              </a:solidFill>
              <a:latin typeface="Arial"/>
              <a:ea typeface="Arial"/>
              <a:cs typeface="Arial"/>
              <a:sym typeface="Arial"/>
            </a:endParaRPr>
          </a:p>
        </p:txBody>
      </p:sp>
      <p:sp>
        <p:nvSpPr>
          <p:cNvPr id="90" name="Google Shape;90;p6"/>
          <p:cNvSpPr txBox="1"/>
          <p:nvPr/>
        </p:nvSpPr>
        <p:spPr>
          <a:xfrm>
            <a:off x="4572000" y="4556125"/>
            <a:ext cx="4343400" cy="396875"/>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Assigning Values to Individual Elements</a:t>
            </a:r>
            <a:endParaRPr sz="1400" b="0" i="0" u="none" strike="noStrike" cap="none">
              <a:solidFill>
                <a:srgbClr val="000000"/>
              </a:solidFill>
              <a:latin typeface="Arial"/>
              <a:ea typeface="Arial"/>
              <a:cs typeface="Arial"/>
              <a:sym typeface="Arial"/>
            </a:endParaRPr>
          </a:p>
        </p:txBody>
      </p:sp>
      <p:sp>
        <p:nvSpPr>
          <p:cNvPr id="91" name="Google Shape;91;p6"/>
          <p:cNvSpPr txBox="1"/>
          <p:nvPr/>
        </p:nvSpPr>
        <p:spPr>
          <a:xfrm>
            <a:off x="5029200" y="1371600"/>
            <a:ext cx="3983037" cy="1066800"/>
          </a:xfrm>
          <a:prstGeom prst="rect">
            <a:avLst/>
          </a:prstGeom>
          <a:noFill/>
          <a:ln>
            <a:noFill/>
          </a:ln>
        </p:spPr>
        <p:txBody>
          <a:bodyPr spcFirstLastPara="1" wrap="square" lIns="91425" tIns="45700" rIns="91425" bIns="45700" anchor="t" anchorCtr="0">
            <a:spAutoFit/>
          </a:bodyPr>
          <a:lstStyle/>
          <a:p>
            <a:pPr marL="0" marR="0" lvl="0" indent="0" algn="l" rtl="0">
              <a:lnSpc>
                <a:spcPct val="135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Initializing Arrays during declaration</a:t>
            </a:r>
            <a:endParaRPr sz="1400" b="0" i="0" u="none" strike="noStrike" cap="none">
              <a:solidFill>
                <a:srgbClr val="000000"/>
              </a:solidFill>
              <a:latin typeface="Arial"/>
              <a:ea typeface="Arial"/>
              <a:cs typeface="Arial"/>
              <a:sym typeface="Arial"/>
            </a:endParaRPr>
          </a:p>
          <a:p>
            <a:pPr marL="0" marR="0" lvl="0" indent="0" algn="l" rtl="0">
              <a:lnSpc>
                <a:spcPct val="135000"/>
              </a:lnSpc>
              <a:spcBef>
                <a:spcPts val="100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int marks [5] = {90, 98, 78, 56, 23};</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057400" y="1028700"/>
            <a:ext cx="5844779" cy="628650"/>
          </a:xfrm>
        </p:spPr>
        <p:txBody>
          <a:bodyPr/>
          <a:lstStyle/>
          <a:p>
            <a:pPr eaLnBrk="1" hangingPunct="1"/>
            <a:r>
              <a:rPr lang="en-US"/>
              <a:t>Using a header node</a:t>
            </a:r>
          </a:p>
        </p:txBody>
      </p:sp>
      <p:sp>
        <p:nvSpPr>
          <p:cNvPr id="5" name="Rectangle 3"/>
          <p:cNvSpPr txBox="1">
            <a:spLocks noChangeArrowheads="1"/>
          </p:cNvSpPr>
          <p:nvPr/>
        </p:nvSpPr>
        <p:spPr>
          <a:xfrm>
            <a:off x="1428750" y="1885951"/>
            <a:ext cx="6430566" cy="3570685"/>
          </a:xfrm>
          <a:prstGeom prst="rect">
            <a:avLst/>
          </a:prstGeom>
        </p:spPr>
        <p:txBody>
          <a:bodyPr vert="horz" lIns="68580" tIns="34290" rIns="68580" bIns="34290" rtlCol="0">
            <a:normAutofit/>
          </a:bodyPr>
          <a:lstStyle/>
          <a:p>
            <a:pPr marL="257175" indent="-257175">
              <a:spcBef>
                <a:spcPct val="20000"/>
              </a:spcBef>
              <a:buFont typeface="Arial" pitchFamily="34" charset="0"/>
              <a:buChar char="•"/>
              <a:defRPr/>
            </a:pPr>
            <a:r>
              <a:rPr lang="en-US" sz="1800"/>
              <a:t>The entry point into a linked list is called the </a:t>
            </a:r>
            <a:r>
              <a:rPr lang="en-US" sz="1800" b="1"/>
              <a:t>head</a:t>
            </a:r>
            <a:r>
              <a:rPr lang="en-US" sz="1800"/>
              <a:t> of the list.</a:t>
            </a:r>
          </a:p>
          <a:p>
            <a:pPr marL="257175" indent="-257175">
              <a:spcBef>
                <a:spcPct val="20000"/>
              </a:spcBef>
              <a:buFont typeface="Arial" pitchFamily="34" charset="0"/>
              <a:buChar char="•"/>
              <a:defRPr/>
            </a:pPr>
            <a:r>
              <a:rPr lang="en-US" sz="1800"/>
              <a:t>It should be noted that head is not a separate node, but the reference to the first node.</a:t>
            </a:r>
          </a:p>
          <a:p>
            <a:pPr marL="257175" indent="-257175">
              <a:spcBef>
                <a:spcPct val="20000"/>
              </a:spcBef>
              <a:buFont typeface="Arial" pitchFamily="34" charset="0"/>
              <a:buChar char="•"/>
              <a:defRPr/>
            </a:pPr>
            <a:r>
              <a:rPr lang="en-US" sz="1800"/>
              <a:t> If the list is empty then the head is a null reference.</a:t>
            </a:r>
          </a:p>
        </p:txBody>
      </p:sp>
      <p:grpSp>
        <p:nvGrpSpPr>
          <p:cNvPr id="3" name="Group 6"/>
          <p:cNvGrpSpPr>
            <a:grpSpLocks/>
          </p:cNvGrpSpPr>
          <p:nvPr/>
        </p:nvGrpSpPr>
        <p:grpSpPr bwMode="auto">
          <a:xfrm>
            <a:off x="6229350" y="3879056"/>
            <a:ext cx="1200150" cy="289322"/>
            <a:chOff x="3792" y="3501"/>
            <a:chExt cx="1008" cy="243"/>
          </a:xfrm>
        </p:grpSpPr>
        <p:sp>
          <p:nvSpPr>
            <p:cNvPr id="24" name="Rectangle 5"/>
            <p:cNvSpPr>
              <a:spLocks noChangeArrowheads="1"/>
            </p:cNvSpPr>
            <p:nvPr/>
          </p:nvSpPr>
          <p:spPr bwMode="auto">
            <a:xfrm>
              <a:off x="3792" y="3502"/>
              <a:ext cx="623" cy="242"/>
            </a:xfrm>
            <a:prstGeom prst="rect">
              <a:avLst/>
            </a:prstGeom>
            <a:noFill/>
            <a:ln w="12700">
              <a:solidFill>
                <a:schemeClr val="tx1"/>
              </a:solidFill>
              <a:miter lim="800000"/>
              <a:headEnd/>
              <a:tailEnd/>
            </a:ln>
          </p:spPr>
          <p:txBody>
            <a:bodyPr wrap="none" anchor="ctr"/>
            <a:lstStyle/>
            <a:p>
              <a:pPr algn="ctr"/>
              <a:r>
                <a:rPr lang="en-US" sz="1050">
                  <a:latin typeface="Consolas" pitchFamily="49" charset="0"/>
                </a:rPr>
                <a:t>two</a:t>
              </a:r>
            </a:p>
          </p:txBody>
        </p:sp>
        <p:sp>
          <p:nvSpPr>
            <p:cNvPr id="25" name="Rectangle 6"/>
            <p:cNvSpPr>
              <a:spLocks noChangeArrowheads="1"/>
            </p:cNvSpPr>
            <p:nvPr/>
          </p:nvSpPr>
          <p:spPr bwMode="auto">
            <a:xfrm>
              <a:off x="4416" y="3501"/>
              <a:ext cx="384" cy="242"/>
            </a:xfrm>
            <a:prstGeom prst="rect">
              <a:avLst/>
            </a:prstGeom>
            <a:noFill/>
            <a:ln w="12700">
              <a:solidFill>
                <a:schemeClr val="tx1"/>
              </a:solidFill>
              <a:miter lim="800000"/>
              <a:headEnd/>
              <a:tailEnd/>
            </a:ln>
          </p:spPr>
          <p:txBody>
            <a:bodyPr wrap="none" anchor="ctr"/>
            <a:lstStyle/>
            <a:p>
              <a:r>
                <a:rPr lang="en-US" sz="1050">
                  <a:latin typeface="Consolas" pitchFamily="49" charset="0"/>
                </a:rPr>
                <a:t>NULL</a:t>
              </a:r>
            </a:p>
          </p:txBody>
        </p:sp>
      </p:grpSp>
      <p:grpSp>
        <p:nvGrpSpPr>
          <p:cNvPr id="6" name="Group 8"/>
          <p:cNvGrpSpPr>
            <a:grpSpLocks/>
          </p:cNvGrpSpPr>
          <p:nvPr/>
        </p:nvGrpSpPr>
        <p:grpSpPr bwMode="auto">
          <a:xfrm>
            <a:off x="4743450" y="3879056"/>
            <a:ext cx="1485900" cy="289322"/>
            <a:chOff x="2544" y="3501"/>
            <a:chExt cx="1248" cy="243"/>
          </a:xfrm>
        </p:grpSpPr>
        <p:sp>
          <p:nvSpPr>
            <p:cNvPr id="20" name="Rectangle 9"/>
            <p:cNvSpPr>
              <a:spLocks noChangeArrowheads="1"/>
            </p:cNvSpPr>
            <p:nvPr/>
          </p:nvSpPr>
          <p:spPr bwMode="auto">
            <a:xfrm>
              <a:off x="2544" y="3502"/>
              <a:ext cx="623" cy="242"/>
            </a:xfrm>
            <a:prstGeom prst="rect">
              <a:avLst/>
            </a:prstGeom>
            <a:noFill/>
            <a:ln w="12700">
              <a:solidFill>
                <a:schemeClr val="tx1"/>
              </a:solidFill>
              <a:miter lim="800000"/>
              <a:headEnd/>
              <a:tailEnd/>
            </a:ln>
          </p:spPr>
          <p:txBody>
            <a:bodyPr wrap="none" anchor="ctr"/>
            <a:lstStyle/>
            <a:p>
              <a:pPr algn="ctr"/>
              <a:r>
                <a:rPr lang="en-US" sz="1050">
                  <a:latin typeface="Consolas" pitchFamily="49" charset="0"/>
                </a:rPr>
                <a:t>one</a:t>
              </a:r>
            </a:p>
          </p:txBody>
        </p:sp>
        <p:sp>
          <p:nvSpPr>
            <p:cNvPr id="21" name="Rectangle 10"/>
            <p:cNvSpPr>
              <a:spLocks noChangeArrowheads="1"/>
            </p:cNvSpPr>
            <p:nvPr/>
          </p:nvSpPr>
          <p:spPr bwMode="auto">
            <a:xfrm>
              <a:off x="3168" y="3501"/>
              <a:ext cx="288" cy="242"/>
            </a:xfrm>
            <a:prstGeom prst="rect">
              <a:avLst/>
            </a:prstGeom>
            <a:noFill/>
            <a:ln w="12700">
              <a:solidFill>
                <a:schemeClr val="tx1"/>
              </a:solidFill>
              <a:miter lim="800000"/>
              <a:headEnd/>
              <a:tailEnd/>
            </a:ln>
          </p:spPr>
          <p:txBody>
            <a:bodyPr wrap="none" anchor="ctr"/>
            <a:lstStyle/>
            <a:p>
              <a:endParaRPr lang="en-US" sz="1050"/>
            </a:p>
          </p:txBody>
        </p:sp>
        <p:sp>
          <p:nvSpPr>
            <p:cNvPr id="22" name="Oval 11"/>
            <p:cNvSpPr>
              <a:spLocks noChangeArrowheads="1"/>
            </p:cNvSpPr>
            <p:nvPr/>
          </p:nvSpPr>
          <p:spPr bwMode="auto">
            <a:xfrm>
              <a:off x="3264" y="3552"/>
              <a:ext cx="96" cy="96"/>
            </a:xfrm>
            <a:prstGeom prst="ellipse">
              <a:avLst/>
            </a:prstGeom>
            <a:solidFill>
              <a:schemeClr val="tx1"/>
            </a:solidFill>
            <a:ln w="12700">
              <a:solidFill>
                <a:schemeClr val="tx1"/>
              </a:solidFill>
              <a:round/>
              <a:headEnd/>
              <a:tailEnd/>
            </a:ln>
          </p:spPr>
          <p:txBody>
            <a:bodyPr wrap="none" anchor="ctr"/>
            <a:lstStyle/>
            <a:p>
              <a:endParaRPr lang="en-US" sz="1050"/>
            </a:p>
          </p:txBody>
        </p:sp>
        <p:sp>
          <p:nvSpPr>
            <p:cNvPr id="23" name="Line 12"/>
            <p:cNvSpPr>
              <a:spLocks noChangeShapeType="1"/>
            </p:cNvSpPr>
            <p:nvPr/>
          </p:nvSpPr>
          <p:spPr bwMode="auto">
            <a:xfrm>
              <a:off x="3312" y="3600"/>
              <a:ext cx="480" cy="0"/>
            </a:xfrm>
            <a:prstGeom prst="line">
              <a:avLst/>
            </a:prstGeom>
            <a:noFill/>
            <a:ln w="12700">
              <a:solidFill>
                <a:schemeClr val="tx1"/>
              </a:solidFill>
              <a:round/>
              <a:headEnd/>
              <a:tailEnd type="triangle" w="lg" len="lg"/>
            </a:ln>
          </p:spPr>
          <p:txBody>
            <a:bodyPr wrap="none" anchor="ctr"/>
            <a:lstStyle/>
            <a:p>
              <a:endParaRPr lang="en-US" sz="1050"/>
            </a:p>
          </p:txBody>
        </p:sp>
      </p:grpSp>
      <p:grpSp>
        <p:nvGrpSpPr>
          <p:cNvPr id="8" name="Group 18"/>
          <p:cNvGrpSpPr>
            <a:grpSpLocks/>
          </p:cNvGrpSpPr>
          <p:nvPr/>
        </p:nvGrpSpPr>
        <p:grpSpPr bwMode="auto">
          <a:xfrm>
            <a:off x="2750331" y="3804050"/>
            <a:ext cx="1371600" cy="322659"/>
            <a:chOff x="432" y="3062"/>
            <a:chExt cx="1152" cy="271"/>
          </a:xfrm>
        </p:grpSpPr>
        <p:grpSp>
          <p:nvGrpSpPr>
            <p:cNvPr id="9" name="Group 19"/>
            <p:cNvGrpSpPr>
              <a:grpSpLocks/>
            </p:cNvGrpSpPr>
            <p:nvPr/>
          </p:nvGrpSpPr>
          <p:grpSpPr bwMode="auto">
            <a:xfrm>
              <a:off x="1296" y="3072"/>
              <a:ext cx="288" cy="240"/>
              <a:chOff x="960" y="1584"/>
              <a:chExt cx="288" cy="240"/>
            </a:xfrm>
          </p:grpSpPr>
          <p:sp>
            <p:nvSpPr>
              <p:cNvPr id="14" name="Oval 20"/>
              <p:cNvSpPr>
                <a:spLocks noChangeArrowheads="1"/>
              </p:cNvSpPr>
              <p:nvPr/>
            </p:nvSpPr>
            <p:spPr bwMode="auto">
              <a:xfrm>
                <a:off x="1056" y="1632"/>
                <a:ext cx="96" cy="96"/>
              </a:xfrm>
              <a:prstGeom prst="ellipse">
                <a:avLst/>
              </a:prstGeom>
              <a:solidFill>
                <a:schemeClr val="tx1"/>
              </a:solidFill>
              <a:ln w="12700">
                <a:solidFill>
                  <a:schemeClr val="tx1"/>
                </a:solidFill>
                <a:round/>
                <a:headEnd/>
                <a:tailEnd/>
              </a:ln>
            </p:spPr>
            <p:txBody>
              <a:bodyPr wrap="none" anchor="ctr"/>
              <a:lstStyle/>
              <a:p>
                <a:endParaRPr lang="en-US" sz="1050"/>
              </a:p>
            </p:txBody>
          </p:sp>
          <p:sp>
            <p:nvSpPr>
              <p:cNvPr id="15" name="Rectangle 21"/>
              <p:cNvSpPr>
                <a:spLocks noChangeArrowheads="1"/>
              </p:cNvSpPr>
              <p:nvPr/>
            </p:nvSpPr>
            <p:spPr bwMode="auto">
              <a:xfrm>
                <a:off x="960" y="1584"/>
                <a:ext cx="288" cy="240"/>
              </a:xfrm>
              <a:prstGeom prst="rect">
                <a:avLst/>
              </a:prstGeom>
              <a:noFill/>
              <a:ln w="12700">
                <a:solidFill>
                  <a:schemeClr val="tx1"/>
                </a:solidFill>
                <a:miter lim="800000"/>
                <a:headEnd/>
                <a:tailEnd/>
              </a:ln>
            </p:spPr>
            <p:txBody>
              <a:bodyPr wrap="none" anchor="ctr"/>
              <a:lstStyle/>
              <a:p>
                <a:endParaRPr lang="en-US" sz="1050"/>
              </a:p>
            </p:txBody>
          </p:sp>
        </p:grpSp>
        <p:sp>
          <p:nvSpPr>
            <p:cNvPr id="13" name="Text Box 22"/>
            <p:cNvSpPr txBox="1">
              <a:spLocks noChangeArrowheads="1"/>
            </p:cNvSpPr>
            <p:nvPr/>
          </p:nvSpPr>
          <p:spPr bwMode="auto">
            <a:xfrm>
              <a:off x="432" y="3062"/>
              <a:ext cx="912" cy="271"/>
            </a:xfrm>
            <a:prstGeom prst="rect">
              <a:avLst/>
            </a:prstGeom>
            <a:noFill/>
            <a:ln w="9525">
              <a:noFill/>
              <a:miter lim="800000"/>
              <a:headEnd/>
              <a:tailEnd/>
            </a:ln>
          </p:spPr>
          <p:txBody>
            <a:bodyPr>
              <a:spAutoFit/>
            </a:bodyPr>
            <a:lstStyle/>
            <a:p>
              <a:pPr>
                <a:spcBef>
                  <a:spcPct val="50000"/>
                </a:spcBef>
              </a:pPr>
              <a:r>
                <a:rPr lang="en-US" sz="1500">
                  <a:solidFill>
                    <a:srgbClr val="FF0000"/>
                  </a:solidFill>
                  <a:latin typeface="Consolas" pitchFamily="49" charset="0"/>
                </a:rPr>
                <a:t>head</a:t>
              </a:r>
            </a:p>
          </p:txBody>
        </p:sp>
      </p:grpSp>
      <p:cxnSp>
        <p:nvCxnSpPr>
          <p:cNvPr id="27" name="Straight Arrow Connector 26"/>
          <p:cNvCxnSpPr/>
          <p:nvPr/>
        </p:nvCxnSpPr>
        <p:spPr>
          <a:xfrm>
            <a:off x="4089794" y="4018364"/>
            <a:ext cx="642942" cy="11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8" name="Picture 2" descr="Picture 2"/>
          <p:cNvPicPr>
            <a:picLocks noChangeAspect="1"/>
          </p:cNvPicPr>
          <p:nvPr/>
        </p:nvPicPr>
        <p:blipFill>
          <a:blip r:embed="rId2"/>
          <a:stretch>
            <a:fillRect/>
          </a:stretch>
        </p:blipFill>
        <p:spPr>
          <a:xfrm>
            <a:off x="7696954" y="971550"/>
            <a:ext cx="1203959" cy="1200150"/>
          </a:xfrm>
          <a:prstGeom prst="rect">
            <a:avLst/>
          </a:prstGeom>
          <a:ln w="12700">
            <a:miter lim="400000"/>
          </a:ln>
        </p:spPr>
      </p:pic>
    </p:spTree>
    <p:extLst>
      <p:ext uri="{BB962C8B-B14F-4D97-AF65-F5344CB8AC3E}">
        <p14:creationId xmlns:p14="http://schemas.microsoft.com/office/powerpoint/2010/main" val="37049823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2969" y="1138238"/>
            <a:ext cx="7886700" cy="994172"/>
          </a:xfrm>
        </p:spPr>
        <p:txBody>
          <a:bodyPr>
            <a:normAutofit fontScale="90000"/>
          </a:bodyPr>
          <a:lstStyle/>
          <a:p>
            <a:r>
              <a:rPr lang="en-US" b="1"/>
              <a:t>Inserting At Beginning of the list</a:t>
            </a:r>
            <a:br>
              <a:rPr lang="en-US" b="1"/>
            </a:br>
            <a:endParaRPr lang="en-US"/>
          </a:p>
        </p:txBody>
      </p:sp>
      <p:sp>
        <p:nvSpPr>
          <p:cNvPr id="3" name="Content Placeholder 2"/>
          <p:cNvSpPr>
            <a:spLocks noGrp="1"/>
          </p:cNvSpPr>
          <p:nvPr>
            <p:ph idx="1"/>
          </p:nvPr>
        </p:nvSpPr>
        <p:spPr>
          <a:xfrm>
            <a:off x="1485900" y="2060978"/>
            <a:ext cx="6172200" cy="3564741"/>
          </a:xfrm>
        </p:spPr>
        <p:txBody>
          <a:bodyPr>
            <a:normAutofit fontScale="62500" lnSpcReduction="20000"/>
          </a:bodyPr>
          <a:lstStyle/>
          <a:p>
            <a:pPr>
              <a:buNone/>
            </a:pPr>
            <a:endParaRPr lang="en-US" b="1"/>
          </a:p>
          <a:p>
            <a:r>
              <a:rPr lang="en-US"/>
              <a:t>We can use the following steps to insert a new node at beginning of the single linked list...</a:t>
            </a:r>
          </a:p>
          <a:p>
            <a:r>
              <a:rPr lang="en-US" b="1"/>
              <a:t>Step 1:</a:t>
            </a:r>
            <a:r>
              <a:rPr lang="en-US"/>
              <a:t> Create a </a:t>
            </a:r>
            <a:r>
              <a:rPr lang="en-US" b="1" err="1"/>
              <a:t>newNode</a:t>
            </a:r>
            <a:r>
              <a:rPr lang="en-US"/>
              <a:t> with given value.</a:t>
            </a:r>
          </a:p>
          <a:p>
            <a:r>
              <a:rPr lang="en-US" b="1"/>
              <a:t>Step 2:</a:t>
            </a:r>
            <a:r>
              <a:rPr lang="en-US"/>
              <a:t> Check whether list is </a:t>
            </a:r>
            <a:r>
              <a:rPr lang="en-US" b="1"/>
              <a:t>Empty</a:t>
            </a:r>
            <a:r>
              <a:rPr lang="en-US"/>
              <a:t> (</a:t>
            </a:r>
            <a:r>
              <a:rPr lang="en-US" b="1"/>
              <a:t>head</a:t>
            </a:r>
            <a:r>
              <a:rPr lang="en-US"/>
              <a:t> == </a:t>
            </a:r>
            <a:r>
              <a:rPr lang="en-US" b="1"/>
              <a:t>NULL</a:t>
            </a:r>
            <a:r>
              <a:rPr lang="en-US"/>
              <a:t>)</a:t>
            </a:r>
          </a:p>
          <a:p>
            <a:r>
              <a:rPr lang="en-US" b="1"/>
              <a:t>Step 3:</a:t>
            </a:r>
            <a:r>
              <a:rPr lang="en-US"/>
              <a:t> If it is </a:t>
            </a:r>
            <a:r>
              <a:rPr lang="en-US" b="1"/>
              <a:t>Empty</a:t>
            </a:r>
            <a:r>
              <a:rPr lang="en-US"/>
              <a:t> then, set </a:t>
            </a:r>
            <a:r>
              <a:rPr lang="en-US" b="1" err="1"/>
              <a:t>newNode→next</a:t>
            </a:r>
            <a:r>
              <a:rPr lang="en-US"/>
              <a:t> = </a:t>
            </a:r>
            <a:r>
              <a:rPr lang="en-US" b="1"/>
              <a:t>NULL</a:t>
            </a:r>
            <a:r>
              <a:rPr lang="en-US"/>
              <a:t> and </a:t>
            </a:r>
            <a:r>
              <a:rPr lang="en-US" b="1"/>
              <a:t>head</a:t>
            </a:r>
            <a:r>
              <a:rPr lang="en-US"/>
              <a:t> = </a:t>
            </a:r>
            <a:r>
              <a:rPr lang="en-US" b="1" err="1"/>
              <a:t>newNode</a:t>
            </a:r>
            <a:r>
              <a:rPr lang="en-US"/>
              <a:t>.</a:t>
            </a:r>
          </a:p>
          <a:p>
            <a:r>
              <a:rPr lang="en-US" b="1"/>
              <a:t>Step 4:</a:t>
            </a:r>
            <a:r>
              <a:rPr lang="en-US"/>
              <a:t> If it is </a:t>
            </a:r>
            <a:r>
              <a:rPr lang="en-US" b="1"/>
              <a:t>Not Empty</a:t>
            </a:r>
            <a:r>
              <a:rPr lang="en-US"/>
              <a:t> then, set </a:t>
            </a:r>
            <a:r>
              <a:rPr lang="en-US" b="1" err="1"/>
              <a:t>newNode→next</a:t>
            </a:r>
            <a:r>
              <a:rPr lang="en-US"/>
              <a:t> = </a:t>
            </a:r>
            <a:r>
              <a:rPr lang="en-US" b="1"/>
              <a:t>head</a:t>
            </a:r>
            <a:r>
              <a:rPr lang="en-US"/>
              <a:t> and </a:t>
            </a:r>
            <a:r>
              <a:rPr lang="en-US" b="1"/>
              <a:t>head</a:t>
            </a:r>
            <a:r>
              <a:rPr lang="en-US"/>
              <a:t> = </a:t>
            </a:r>
            <a:r>
              <a:rPr lang="en-US" b="1" err="1"/>
              <a:t>newNode</a:t>
            </a:r>
            <a:r>
              <a:rPr lang="en-US"/>
              <a:t>.</a:t>
            </a:r>
          </a:p>
          <a:p>
            <a:endParaRPr lang="en-US"/>
          </a:p>
        </p:txBody>
      </p:sp>
      <p:pic>
        <p:nvPicPr>
          <p:cNvPr id="4" name="Picture 2" descr="Picture 2"/>
          <p:cNvPicPr>
            <a:picLocks noChangeAspect="1"/>
          </p:cNvPicPr>
          <p:nvPr/>
        </p:nvPicPr>
        <p:blipFill>
          <a:blip r:embed="rId2"/>
          <a:stretch>
            <a:fillRect/>
          </a:stretch>
        </p:blipFill>
        <p:spPr>
          <a:xfrm>
            <a:off x="7740086" y="1078"/>
            <a:ext cx="1203959" cy="1200150"/>
          </a:xfrm>
          <a:prstGeom prst="rect">
            <a:avLst/>
          </a:prstGeom>
          <a:ln w="12700">
            <a:miter lim="400000"/>
          </a:ln>
        </p:spPr>
      </p:pic>
    </p:spTree>
    <p:extLst>
      <p:ext uri="{BB962C8B-B14F-4D97-AF65-F5344CB8AC3E}">
        <p14:creationId xmlns:p14="http://schemas.microsoft.com/office/powerpoint/2010/main" val="30071377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igure 17-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600700" y="2114551"/>
            <a:ext cx="1943100" cy="950119"/>
          </a:xfrm>
          <a:prstGeom prst="rect">
            <a:avLst/>
          </a:prstGeom>
          <a:noFill/>
        </p:spPr>
      </p:pic>
      <p:sp>
        <p:nvSpPr>
          <p:cNvPr id="5" name="TextBox 4"/>
          <p:cNvSpPr txBox="1"/>
          <p:nvPr/>
        </p:nvSpPr>
        <p:spPr>
          <a:xfrm>
            <a:off x="2000250" y="1314450"/>
            <a:ext cx="4229100" cy="957955"/>
          </a:xfrm>
          <a:prstGeom prst="rect">
            <a:avLst/>
          </a:prstGeom>
          <a:noFill/>
        </p:spPr>
        <p:txBody>
          <a:bodyPr wrap="square" rtlCol="0">
            <a:spAutoFit/>
          </a:bodyPr>
          <a:lstStyle/>
          <a:p>
            <a:pPr algn="ctr"/>
            <a:r>
              <a:rPr lang="en-US" sz="1875" b="1"/>
              <a:t>CREATING and INSERTING A NODE</a:t>
            </a:r>
          </a:p>
          <a:p>
            <a:pPr algn="ctr"/>
            <a:endParaRPr lang="en-US" sz="1875" b="1"/>
          </a:p>
        </p:txBody>
      </p:sp>
      <p:sp>
        <p:nvSpPr>
          <p:cNvPr id="6" name="Text Box 2"/>
          <p:cNvSpPr txBox="1">
            <a:spLocks noChangeArrowheads="1"/>
          </p:cNvSpPr>
          <p:nvPr/>
        </p:nvSpPr>
        <p:spPr bwMode="auto">
          <a:xfrm>
            <a:off x="1828800" y="2114552"/>
            <a:ext cx="4114800" cy="2677656"/>
          </a:xfrm>
          <a:prstGeom prst="rect">
            <a:avLst/>
          </a:prstGeom>
          <a:noFill/>
          <a:ln w="9525">
            <a:noFill/>
            <a:miter lim="800000"/>
            <a:headEnd/>
            <a:tailEnd/>
          </a:ln>
          <a:effectLst/>
        </p:spPr>
        <p:txBody>
          <a:bodyPr wrap="square">
            <a:spAutoFit/>
          </a:bodyPr>
          <a:lstStyle/>
          <a:p>
            <a:pPr>
              <a:spcBef>
                <a:spcPct val="50000"/>
              </a:spcBef>
              <a:buFont typeface="Arial" pitchFamily="34" charset="0"/>
              <a:buChar char="•"/>
            </a:pPr>
            <a:r>
              <a:rPr lang="en-US" sz="1050" b="1">
                <a:latin typeface="Courier New" pitchFamily="49" charset="0"/>
                <a:cs typeface="Courier New" pitchFamily="49" charset="0"/>
              </a:rPr>
              <a:t> Creating a new node</a:t>
            </a:r>
          </a:p>
          <a:p>
            <a:pPr>
              <a:spcBef>
                <a:spcPct val="50000"/>
              </a:spcBef>
            </a:pPr>
            <a:r>
              <a:rPr lang="en-US" sz="1050" b="1">
                <a:latin typeface="Courier New" pitchFamily="49" charset="0"/>
                <a:cs typeface="Courier New" pitchFamily="49" charset="0"/>
              </a:rPr>
              <a:t>	</a:t>
            </a:r>
            <a:r>
              <a:rPr lang="en-US" sz="1050" b="1" err="1">
                <a:latin typeface="Courier New" pitchFamily="49" charset="0"/>
                <a:cs typeface="Courier New" pitchFamily="49" charset="0"/>
              </a:rPr>
              <a:t>newNode</a:t>
            </a:r>
            <a:r>
              <a:rPr lang="en-US" sz="1050" b="1">
                <a:latin typeface="Courier New" pitchFamily="49" charset="0"/>
                <a:cs typeface="Courier New" pitchFamily="49" charset="0"/>
              </a:rPr>
              <a:t> = new </a:t>
            </a:r>
            <a:r>
              <a:rPr lang="en-US" sz="1050" b="1" err="1">
                <a:latin typeface="Courier New" pitchFamily="49" charset="0"/>
                <a:cs typeface="Courier New" pitchFamily="49" charset="0"/>
              </a:rPr>
              <a:t>ListNode</a:t>
            </a:r>
            <a:r>
              <a:rPr lang="en-US" sz="1050" b="1">
                <a:latin typeface="Courier New" pitchFamily="49" charset="0"/>
                <a:cs typeface="Courier New" pitchFamily="49" charset="0"/>
              </a:rPr>
              <a:t>;</a:t>
            </a:r>
            <a:br>
              <a:rPr lang="en-US" sz="1050" b="1">
                <a:cs typeface="Times New Roman" pitchFamily="18" charset="0"/>
              </a:rPr>
            </a:br>
            <a:r>
              <a:rPr lang="en-US" sz="1050" b="1">
                <a:cs typeface="Times New Roman" pitchFamily="18" charset="0"/>
              </a:rPr>
              <a:t>	</a:t>
            </a:r>
            <a:r>
              <a:rPr lang="en-US" sz="1050" b="1" err="1">
                <a:cs typeface="Times New Roman" pitchFamily="18" charset="0"/>
              </a:rPr>
              <a:t>n</a:t>
            </a:r>
            <a:r>
              <a:rPr lang="en-US" sz="1050" b="1" err="1">
                <a:latin typeface="Courier New" pitchFamily="49" charset="0"/>
                <a:cs typeface="Courier New" pitchFamily="49" charset="0"/>
              </a:rPr>
              <a:t>ewNode</a:t>
            </a:r>
            <a:r>
              <a:rPr lang="en-US" sz="1050" b="1">
                <a:latin typeface="Courier New" pitchFamily="49" charset="0"/>
                <a:cs typeface="Courier New" pitchFamily="49" charset="0"/>
              </a:rPr>
              <a:t>-&gt;value = num;</a:t>
            </a:r>
          </a:p>
          <a:p>
            <a:pPr>
              <a:spcBef>
                <a:spcPct val="50000"/>
              </a:spcBef>
            </a:pPr>
            <a:br>
              <a:rPr lang="en-US" sz="1050" b="1">
                <a:latin typeface="Courier New" pitchFamily="49" charset="0"/>
                <a:cs typeface="Courier New" pitchFamily="49" charset="0"/>
              </a:rPr>
            </a:br>
            <a:r>
              <a:rPr lang="en-US" sz="1050" b="1">
                <a:latin typeface="Courier New" pitchFamily="49" charset="0"/>
                <a:cs typeface="Courier New" pitchFamily="49" charset="0"/>
              </a:rPr>
              <a:t> If it’s the first node set it to point header</a:t>
            </a:r>
          </a:p>
          <a:p>
            <a:pPr>
              <a:spcBef>
                <a:spcPct val="50000"/>
              </a:spcBef>
            </a:pPr>
            <a:r>
              <a:rPr lang="en-US" sz="1050" b="1">
                <a:latin typeface="Courier New" pitchFamily="49" charset="0"/>
                <a:cs typeface="Courier New" pitchFamily="49" charset="0"/>
              </a:rPr>
              <a:t>       head=</a:t>
            </a:r>
            <a:r>
              <a:rPr lang="en-US" sz="1050" b="1" err="1">
                <a:latin typeface="Courier New" pitchFamily="49" charset="0"/>
                <a:cs typeface="Courier New" pitchFamily="49" charset="0"/>
              </a:rPr>
              <a:t>newNode</a:t>
            </a:r>
            <a:r>
              <a:rPr lang="en-US" sz="1050" b="1">
                <a:latin typeface="Courier New" pitchFamily="49" charset="0"/>
                <a:cs typeface="Courier New" pitchFamily="49" charset="0"/>
              </a:rPr>
              <a:t>;</a:t>
            </a:r>
            <a:br>
              <a:rPr lang="en-US" sz="1050" b="1">
                <a:cs typeface="Times New Roman" pitchFamily="18" charset="0"/>
              </a:rPr>
            </a:br>
            <a:r>
              <a:rPr lang="en-US" sz="1050" b="1">
                <a:cs typeface="Times New Roman" pitchFamily="18" charset="0"/>
              </a:rPr>
              <a:t>	head</a:t>
            </a:r>
            <a:r>
              <a:rPr lang="en-US" sz="1050" b="1">
                <a:latin typeface="Courier New" pitchFamily="49" charset="0"/>
                <a:cs typeface="Courier New" pitchFamily="49" charset="0"/>
              </a:rPr>
              <a:t>-&gt;next = NULL;</a:t>
            </a:r>
          </a:p>
          <a:p>
            <a:pPr>
              <a:spcBef>
                <a:spcPct val="50000"/>
              </a:spcBef>
            </a:pPr>
            <a:r>
              <a:rPr lang="en-US" sz="1050" b="1">
                <a:latin typeface="Courier New" pitchFamily="49" charset="0"/>
                <a:cs typeface="Courier New" pitchFamily="49" charset="0"/>
              </a:rPr>
              <a:t>If already elements are there in the list</a:t>
            </a:r>
          </a:p>
          <a:p>
            <a:pPr>
              <a:spcBef>
                <a:spcPct val="50000"/>
              </a:spcBef>
            </a:pPr>
            <a:r>
              <a:rPr lang="en-US" sz="1050" b="1">
                <a:latin typeface="Courier New" pitchFamily="49" charset="0"/>
                <a:cs typeface="Courier New" pitchFamily="49" charset="0"/>
              </a:rPr>
              <a:t>	  </a:t>
            </a:r>
            <a:r>
              <a:rPr lang="en-US" sz="1050" b="1" err="1">
                <a:latin typeface="Courier New" pitchFamily="49" charset="0"/>
                <a:cs typeface="Courier New" pitchFamily="49" charset="0"/>
              </a:rPr>
              <a:t>newNode</a:t>
            </a:r>
            <a:r>
              <a:rPr lang="en-US" sz="1050" b="1">
                <a:latin typeface="Courier New" pitchFamily="49" charset="0"/>
                <a:cs typeface="Courier New" pitchFamily="49" charset="0"/>
              </a:rPr>
              <a:t>-&gt;next = head;</a:t>
            </a:r>
          </a:p>
          <a:p>
            <a:pPr>
              <a:spcBef>
                <a:spcPct val="50000"/>
              </a:spcBef>
            </a:pPr>
            <a:r>
              <a:rPr lang="en-US" sz="1050" b="1">
                <a:latin typeface="Courier New" pitchFamily="49" charset="0"/>
                <a:cs typeface="Courier New" pitchFamily="49" charset="0"/>
              </a:rPr>
              <a:t>         head=</a:t>
            </a:r>
            <a:r>
              <a:rPr lang="en-US" sz="1050" b="1" err="1">
                <a:latin typeface="Courier New" pitchFamily="49" charset="0"/>
                <a:cs typeface="Courier New" pitchFamily="49" charset="0"/>
              </a:rPr>
              <a:t>newNode</a:t>
            </a:r>
            <a:r>
              <a:rPr lang="en-US" sz="1050" b="1">
                <a:latin typeface="Courier New" pitchFamily="49" charset="0"/>
                <a:cs typeface="Courier New" pitchFamily="49" charset="0"/>
              </a:rPr>
              <a:t>;    </a:t>
            </a:r>
          </a:p>
          <a:p>
            <a:pPr>
              <a:spcBef>
                <a:spcPct val="50000"/>
              </a:spcBef>
            </a:pPr>
            <a:r>
              <a:rPr lang="en-US" sz="1050" b="1">
                <a:latin typeface="Courier New" pitchFamily="49" charset="0"/>
                <a:cs typeface="Courier New" pitchFamily="49" charset="0"/>
              </a:rPr>
              <a:t>           </a:t>
            </a:r>
          </a:p>
          <a:p>
            <a:pPr>
              <a:spcBef>
                <a:spcPct val="50000"/>
              </a:spcBef>
            </a:pPr>
            <a:endParaRPr lang="en-US" sz="1050" b="1"/>
          </a:p>
        </p:txBody>
      </p:sp>
      <p:pic>
        <p:nvPicPr>
          <p:cNvPr id="7" name="Picture 3" descr="Figure 17-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900737" y="4171950"/>
            <a:ext cx="2100263" cy="957263"/>
          </a:xfrm>
          <a:prstGeom prst="rect">
            <a:avLst/>
          </a:prstGeom>
          <a:noFill/>
        </p:spPr>
      </p:pic>
      <p:pic>
        <p:nvPicPr>
          <p:cNvPr id="8" name="Picture 2" descr="Picture 2"/>
          <p:cNvPicPr>
            <a:picLocks noChangeAspect="1"/>
          </p:cNvPicPr>
          <p:nvPr/>
        </p:nvPicPr>
        <p:blipFill>
          <a:blip r:embed="rId4"/>
          <a:stretch>
            <a:fillRect/>
          </a:stretch>
        </p:blipFill>
        <p:spPr>
          <a:xfrm>
            <a:off x="7696954" y="971550"/>
            <a:ext cx="1203959" cy="1200150"/>
          </a:xfrm>
          <a:prstGeom prst="rect">
            <a:avLst/>
          </a:prstGeom>
          <a:ln w="12700">
            <a:miter lim="400000"/>
          </a:ln>
        </p:spPr>
      </p:pic>
    </p:spTree>
    <p:extLst>
      <p:ext uri="{BB962C8B-B14F-4D97-AF65-F5344CB8AC3E}">
        <p14:creationId xmlns:p14="http://schemas.microsoft.com/office/powerpoint/2010/main" val="1003574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pic>
        <p:nvPicPr>
          <p:cNvPr id="4" name="Picture 3" descr="insert_start"/>
          <p:cNvPicPr/>
          <p:nvPr/>
        </p:nvPicPr>
        <p:blipFill>
          <a:blip r:embed="rId2" cstate="print"/>
          <a:srcRect/>
          <a:stretch>
            <a:fillRect/>
          </a:stretch>
        </p:blipFill>
        <p:spPr bwMode="auto">
          <a:xfrm>
            <a:off x="2107389" y="2821782"/>
            <a:ext cx="4714908" cy="2214574"/>
          </a:xfrm>
          <a:prstGeom prst="rect">
            <a:avLst/>
          </a:prstGeom>
          <a:noFill/>
          <a:ln w="9525">
            <a:noFill/>
            <a:miter lim="800000"/>
            <a:headEnd/>
            <a:tailEnd/>
          </a:ln>
        </p:spPr>
      </p:pic>
      <p:pic>
        <p:nvPicPr>
          <p:cNvPr id="5" name="Picture 2" descr="Picture 2"/>
          <p:cNvPicPr>
            <a:picLocks noChangeAspect="1"/>
          </p:cNvPicPr>
          <p:nvPr/>
        </p:nvPicPr>
        <p:blipFill>
          <a:blip r:embed="rId3"/>
          <a:stretch>
            <a:fillRect/>
          </a:stretch>
        </p:blipFill>
        <p:spPr>
          <a:xfrm>
            <a:off x="7696954" y="971550"/>
            <a:ext cx="1203959" cy="1200150"/>
          </a:xfrm>
          <a:prstGeom prst="rect">
            <a:avLst/>
          </a:prstGeom>
          <a:ln w="12700">
            <a:miter lim="400000"/>
          </a:ln>
        </p:spPr>
      </p:pic>
    </p:spTree>
    <p:extLst>
      <p:ext uri="{BB962C8B-B14F-4D97-AF65-F5344CB8AC3E}">
        <p14:creationId xmlns:p14="http://schemas.microsoft.com/office/powerpoint/2010/main" val="38883674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1071546"/>
            <a:ext cx="6172200" cy="428628"/>
          </a:xfrm>
        </p:spPr>
        <p:txBody>
          <a:bodyPr>
            <a:normAutofit fontScale="90000"/>
          </a:bodyPr>
          <a:lstStyle/>
          <a:p>
            <a:pPr algn="r"/>
            <a:r>
              <a:rPr lang="en-US" err="1"/>
              <a:t>Contd</a:t>
            </a:r>
            <a:r>
              <a:rPr lang="en-US"/>
              <a:t>…</a:t>
            </a:r>
          </a:p>
        </p:txBody>
      </p:sp>
      <p:sp>
        <p:nvSpPr>
          <p:cNvPr id="232449" name="Rectangle 1"/>
          <p:cNvSpPr>
            <a:spLocks noChangeArrowheads="1"/>
          </p:cNvSpPr>
          <p:nvPr/>
        </p:nvSpPr>
        <p:spPr bwMode="auto">
          <a:xfrm>
            <a:off x="1464447" y="1776326"/>
            <a:ext cx="6843734" cy="3993401"/>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spAutoFit/>
          </a:bodyPr>
          <a:lstStyle/>
          <a:p>
            <a:pPr fontAlgn="base">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500">
                <a:latin typeface="Courier New" pitchFamily="49" charset="0"/>
                <a:ea typeface="Times New Roman" pitchFamily="18" charset="0"/>
                <a:cs typeface="Courier New" pitchFamily="49" charset="0"/>
              </a:rPr>
              <a:t>void </a:t>
            </a:r>
            <a:r>
              <a:rPr lang="en-US" sz="1500" err="1">
                <a:latin typeface="Courier New" pitchFamily="49" charset="0"/>
                <a:ea typeface="Times New Roman" pitchFamily="18" charset="0"/>
                <a:cs typeface="Courier New" pitchFamily="49" charset="0"/>
              </a:rPr>
              <a:t>insertAtBeginning</a:t>
            </a:r>
            <a:r>
              <a:rPr lang="en-US" sz="1500">
                <a:latin typeface="Courier New" pitchFamily="49" charset="0"/>
                <a:ea typeface="Times New Roman" pitchFamily="18" charset="0"/>
                <a:cs typeface="Courier New" pitchFamily="49" charset="0"/>
              </a:rPr>
              <a:t>(</a:t>
            </a:r>
            <a:r>
              <a:rPr lang="en-US" sz="1500" err="1">
                <a:latin typeface="Courier New" pitchFamily="49" charset="0"/>
                <a:ea typeface="Times New Roman" pitchFamily="18" charset="0"/>
                <a:cs typeface="Courier New" pitchFamily="49" charset="0"/>
              </a:rPr>
              <a:t>int</a:t>
            </a:r>
            <a:r>
              <a:rPr lang="en-US" sz="1500">
                <a:latin typeface="Courier New" pitchFamily="49" charset="0"/>
                <a:ea typeface="Times New Roman" pitchFamily="18" charset="0"/>
                <a:cs typeface="Courier New" pitchFamily="49" charset="0"/>
              </a:rPr>
              <a:t> value)</a:t>
            </a:r>
            <a:endParaRPr lang="en-US" sz="15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500">
                <a:latin typeface="Courier New" pitchFamily="49" charset="0"/>
                <a:ea typeface="Times New Roman" pitchFamily="18" charset="0"/>
                <a:cs typeface="Courier New" pitchFamily="49" charset="0"/>
              </a:rPr>
              <a:t>{</a:t>
            </a:r>
            <a:endParaRPr lang="en-US" sz="15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500">
                <a:latin typeface="Courier New" pitchFamily="49" charset="0"/>
                <a:ea typeface="Times New Roman" pitchFamily="18" charset="0"/>
                <a:cs typeface="Courier New" pitchFamily="49" charset="0"/>
              </a:rPr>
              <a:t>   </a:t>
            </a:r>
            <a:r>
              <a:rPr lang="en-US" sz="1500" err="1">
                <a:latin typeface="Courier New" pitchFamily="49" charset="0"/>
                <a:ea typeface="Times New Roman" pitchFamily="18" charset="0"/>
                <a:cs typeface="Courier New" pitchFamily="49" charset="0"/>
              </a:rPr>
              <a:t>struct</a:t>
            </a:r>
            <a:r>
              <a:rPr lang="en-US" sz="1500">
                <a:latin typeface="Courier New" pitchFamily="49" charset="0"/>
                <a:ea typeface="Times New Roman" pitchFamily="18" charset="0"/>
                <a:cs typeface="Courier New" pitchFamily="49" charset="0"/>
              </a:rPr>
              <a:t> Node *</a:t>
            </a:r>
            <a:r>
              <a:rPr lang="en-US" sz="1500" err="1">
                <a:latin typeface="Courier New" pitchFamily="49" charset="0"/>
                <a:ea typeface="Times New Roman" pitchFamily="18" charset="0"/>
                <a:cs typeface="Courier New" pitchFamily="49" charset="0"/>
              </a:rPr>
              <a:t>newNode</a:t>
            </a:r>
            <a:r>
              <a:rPr lang="en-US" sz="1500">
                <a:latin typeface="Courier New" pitchFamily="49" charset="0"/>
                <a:ea typeface="Times New Roman" pitchFamily="18" charset="0"/>
                <a:cs typeface="Courier New" pitchFamily="49" charset="0"/>
              </a:rPr>
              <a:t>;</a:t>
            </a:r>
            <a:endParaRPr lang="en-US" sz="15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500">
                <a:latin typeface="Courier New" pitchFamily="49" charset="0"/>
                <a:ea typeface="Times New Roman" pitchFamily="18" charset="0"/>
                <a:cs typeface="Courier New" pitchFamily="49" charset="0"/>
              </a:rPr>
              <a:t>   </a:t>
            </a:r>
            <a:r>
              <a:rPr lang="en-US" sz="1500" err="1">
                <a:latin typeface="Courier New" pitchFamily="49" charset="0"/>
                <a:ea typeface="Times New Roman" pitchFamily="18" charset="0"/>
                <a:cs typeface="Courier New" pitchFamily="49" charset="0"/>
              </a:rPr>
              <a:t>newNode</a:t>
            </a:r>
            <a:r>
              <a:rPr lang="en-US" sz="1500">
                <a:latin typeface="Courier New" pitchFamily="49" charset="0"/>
                <a:ea typeface="Times New Roman" pitchFamily="18" charset="0"/>
                <a:cs typeface="Courier New" pitchFamily="49" charset="0"/>
              </a:rPr>
              <a:t> = (</a:t>
            </a:r>
            <a:r>
              <a:rPr lang="en-US" sz="1500" err="1">
                <a:latin typeface="Courier New" pitchFamily="49" charset="0"/>
                <a:ea typeface="Times New Roman" pitchFamily="18" charset="0"/>
                <a:cs typeface="Courier New" pitchFamily="49" charset="0"/>
              </a:rPr>
              <a:t>struct</a:t>
            </a:r>
            <a:r>
              <a:rPr lang="en-US" sz="1500">
                <a:latin typeface="Courier New" pitchFamily="49" charset="0"/>
                <a:ea typeface="Times New Roman" pitchFamily="18" charset="0"/>
                <a:cs typeface="Courier New" pitchFamily="49" charset="0"/>
              </a:rPr>
              <a:t> Node*)</a:t>
            </a:r>
            <a:r>
              <a:rPr lang="en-US" sz="1500" err="1">
                <a:latin typeface="Courier New" pitchFamily="49" charset="0"/>
                <a:ea typeface="Times New Roman" pitchFamily="18" charset="0"/>
                <a:cs typeface="Courier New" pitchFamily="49" charset="0"/>
              </a:rPr>
              <a:t>malloc</a:t>
            </a:r>
            <a:r>
              <a:rPr lang="en-US" sz="1500">
                <a:latin typeface="Courier New" pitchFamily="49" charset="0"/>
                <a:ea typeface="Times New Roman" pitchFamily="18" charset="0"/>
                <a:cs typeface="Courier New" pitchFamily="49" charset="0"/>
              </a:rPr>
              <a:t>(</a:t>
            </a:r>
            <a:r>
              <a:rPr lang="en-US" sz="1500" err="1">
                <a:latin typeface="Courier New" pitchFamily="49" charset="0"/>
                <a:ea typeface="Times New Roman" pitchFamily="18" charset="0"/>
                <a:cs typeface="Courier New" pitchFamily="49" charset="0"/>
              </a:rPr>
              <a:t>sizeof</a:t>
            </a:r>
            <a:r>
              <a:rPr lang="en-US" sz="1500">
                <a:latin typeface="Courier New" pitchFamily="49" charset="0"/>
                <a:ea typeface="Times New Roman" pitchFamily="18" charset="0"/>
                <a:cs typeface="Courier New" pitchFamily="49" charset="0"/>
              </a:rPr>
              <a:t>(</a:t>
            </a:r>
            <a:r>
              <a:rPr lang="en-US" sz="1500" err="1">
                <a:latin typeface="Courier New" pitchFamily="49" charset="0"/>
                <a:ea typeface="Times New Roman" pitchFamily="18" charset="0"/>
                <a:cs typeface="Courier New" pitchFamily="49" charset="0"/>
              </a:rPr>
              <a:t>struct</a:t>
            </a:r>
            <a:r>
              <a:rPr lang="en-US" sz="1500">
                <a:latin typeface="Courier New" pitchFamily="49" charset="0"/>
                <a:ea typeface="Times New Roman" pitchFamily="18" charset="0"/>
                <a:cs typeface="Courier New" pitchFamily="49" charset="0"/>
              </a:rPr>
              <a:t> Node));</a:t>
            </a:r>
            <a:endParaRPr lang="en-US" sz="15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500">
                <a:latin typeface="Courier New" pitchFamily="49" charset="0"/>
                <a:ea typeface="Times New Roman" pitchFamily="18" charset="0"/>
                <a:cs typeface="Courier New" pitchFamily="49" charset="0"/>
              </a:rPr>
              <a:t>   </a:t>
            </a:r>
            <a:r>
              <a:rPr lang="en-US" sz="1500" err="1">
                <a:latin typeface="Courier New" pitchFamily="49" charset="0"/>
                <a:ea typeface="Times New Roman" pitchFamily="18" charset="0"/>
                <a:cs typeface="Courier New" pitchFamily="49" charset="0"/>
              </a:rPr>
              <a:t>newNode</a:t>
            </a:r>
            <a:r>
              <a:rPr lang="en-US" sz="1500">
                <a:latin typeface="Courier New" pitchFamily="49" charset="0"/>
                <a:ea typeface="Times New Roman" pitchFamily="18" charset="0"/>
                <a:cs typeface="Courier New" pitchFamily="49" charset="0"/>
              </a:rPr>
              <a:t>-&gt;data = value;</a:t>
            </a:r>
            <a:endParaRPr lang="en-US" sz="15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500">
                <a:latin typeface="Courier New" pitchFamily="49" charset="0"/>
                <a:ea typeface="Times New Roman" pitchFamily="18" charset="0"/>
                <a:cs typeface="Courier New" pitchFamily="49" charset="0"/>
              </a:rPr>
              <a:t>   if(head == NULL)</a:t>
            </a:r>
            <a:endParaRPr lang="en-US" sz="15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500">
                <a:latin typeface="Courier New" pitchFamily="49" charset="0"/>
                <a:ea typeface="Times New Roman" pitchFamily="18" charset="0"/>
                <a:cs typeface="Courier New" pitchFamily="49" charset="0"/>
              </a:rPr>
              <a:t>   {</a:t>
            </a:r>
            <a:endParaRPr lang="en-US" sz="15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500">
                <a:latin typeface="Courier New" pitchFamily="49" charset="0"/>
                <a:ea typeface="Times New Roman" pitchFamily="18" charset="0"/>
                <a:cs typeface="Courier New" pitchFamily="49" charset="0"/>
              </a:rPr>
              <a:t>      </a:t>
            </a:r>
            <a:r>
              <a:rPr lang="en-US" sz="1500" err="1">
                <a:latin typeface="Courier New" pitchFamily="49" charset="0"/>
                <a:ea typeface="Times New Roman" pitchFamily="18" charset="0"/>
                <a:cs typeface="Courier New" pitchFamily="49" charset="0"/>
              </a:rPr>
              <a:t>newNode</a:t>
            </a:r>
            <a:r>
              <a:rPr lang="en-US" sz="1500">
                <a:latin typeface="Courier New" pitchFamily="49" charset="0"/>
                <a:ea typeface="Times New Roman" pitchFamily="18" charset="0"/>
                <a:cs typeface="Courier New" pitchFamily="49" charset="0"/>
              </a:rPr>
              <a:t>-&gt;next = NULL;</a:t>
            </a:r>
            <a:endParaRPr lang="en-US" sz="15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500">
                <a:latin typeface="Courier New" pitchFamily="49" charset="0"/>
                <a:ea typeface="Times New Roman" pitchFamily="18" charset="0"/>
                <a:cs typeface="Courier New" pitchFamily="49" charset="0"/>
              </a:rPr>
              <a:t>      head = </a:t>
            </a:r>
            <a:r>
              <a:rPr lang="en-US" sz="1500" err="1">
                <a:latin typeface="Courier New" pitchFamily="49" charset="0"/>
                <a:ea typeface="Times New Roman" pitchFamily="18" charset="0"/>
                <a:cs typeface="Courier New" pitchFamily="49" charset="0"/>
              </a:rPr>
              <a:t>newNode</a:t>
            </a:r>
            <a:r>
              <a:rPr lang="en-US" sz="1500">
                <a:latin typeface="Courier New" pitchFamily="49" charset="0"/>
                <a:ea typeface="Times New Roman" pitchFamily="18" charset="0"/>
                <a:cs typeface="Courier New" pitchFamily="49" charset="0"/>
              </a:rPr>
              <a:t>;</a:t>
            </a:r>
            <a:endParaRPr lang="en-US" sz="15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500">
                <a:latin typeface="Courier New" pitchFamily="49" charset="0"/>
                <a:ea typeface="Times New Roman" pitchFamily="18" charset="0"/>
                <a:cs typeface="Courier New" pitchFamily="49" charset="0"/>
              </a:rPr>
              <a:t>   }</a:t>
            </a:r>
            <a:endParaRPr lang="en-US" sz="15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500">
                <a:latin typeface="Courier New" pitchFamily="49" charset="0"/>
                <a:ea typeface="Times New Roman" pitchFamily="18" charset="0"/>
                <a:cs typeface="Courier New" pitchFamily="49" charset="0"/>
              </a:rPr>
              <a:t>   else</a:t>
            </a:r>
            <a:endParaRPr lang="en-US" sz="15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500">
                <a:latin typeface="Courier New" pitchFamily="49" charset="0"/>
                <a:ea typeface="Times New Roman" pitchFamily="18" charset="0"/>
                <a:cs typeface="Courier New" pitchFamily="49" charset="0"/>
              </a:rPr>
              <a:t>   {</a:t>
            </a:r>
            <a:endParaRPr lang="en-US" sz="15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500">
                <a:latin typeface="Courier New" pitchFamily="49" charset="0"/>
                <a:ea typeface="Times New Roman" pitchFamily="18" charset="0"/>
                <a:cs typeface="Courier New" pitchFamily="49" charset="0"/>
              </a:rPr>
              <a:t>      </a:t>
            </a:r>
            <a:r>
              <a:rPr lang="en-US" sz="1500" err="1">
                <a:latin typeface="Courier New" pitchFamily="49" charset="0"/>
                <a:ea typeface="Times New Roman" pitchFamily="18" charset="0"/>
                <a:cs typeface="Courier New" pitchFamily="49" charset="0"/>
              </a:rPr>
              <a:t>newNode</a:t>
            </a:r>
            <a:r>
              <a:rPr lang="en-US" sz="1500">
                <a:latin typeface="Courier New" pitchFamily="49" charset="0"/>
                <a:ea typeface="Times New Roman" pitchFamily="18" charset="0"/>
                <a:cs typeface="Courier New" pitchFamily="49" charset="0"/>
              </a:rPr>
              <a:t>-&gt;next = head;</a:t>
            </a:r>
            <a:endParaRPr lang="en-US" sz="15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500">
                <a:latin typeface="Courier New" pitchFamily="49" charset="0"/>
                <a:ea typeface="Times New Roman" pitchFamily="18" charset="0"/>
                <a:cs typeface="Courier New" pitchFamily="49" charset="0"/>
              </a:rPr>
              <a:t>      head = </a:t>
            </a:r>
            <a:r>
              <a:rPr lang="en-US" sz="1500" err="1">
                <a:latin typeface="Courier New" pitchFamily="49" charset="0"/>
                <a:ea typeface="Times New Roman" pitchFamily="18" charset="0"/>
                <a:cs typeface="Courier New" pitchFamily="49" charset="0"/>
              </a:rPr>
              <a:t>newNode</a:t>
            </a:r>
            <a:r>
              <a:rPr lang="en-US" sz="1500">
                <a:latin typeface="Courier New" pitchFamily="49" charset="0"/>
                <a:ea typeface="Times New Roman" pitchFamily="18" charset="0"/>
                <a:cs typeface="Courier New" pitchFamily="49" charset="0"/>
              </a:rPr>
              <a:t>;</a:t>
            </a:r>
            <a:endParaRPr lang="en-US" sz="15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500">
                <a:latin typeface="Courier New" pitchFamily="49" charset="0"/>
                <a:ea typeface="Times New Roman" pitchFamily="18" charset="0"/>
                <a:cs typeface="Courier New" pitchFamily="49" charset="0"/>
              </a:rPr>
              <a:t>   }</a:t>
            </a:r>
            <a:endParaRPr lang="en-US" sz="15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500">
                <a:latin typeface="Courier New" pitchFamily="49" charset="0"/>
                <a:ea typeface="Times New Roman" pitchFamily="18" charset="0"/>
                <a:cs typeface="Courier New" pitchFamily="49" charset="0"/>
              </a:rPr>
              <a:t>   </a:t>
            </a:r>
            <a:r>
              <a:rPr lang="en-US" sz="1500" err="1">
                <a:latin typeface="Courier New" pitchFamily="49" charset="0"/>
                <a:ea typeface="Times New Roman" pitchFamily="18" charset="0"/>
                <a:cs typeface="Courier New" pitchFamily="49" charset="0"/>
              </a:rPr>
              <a:t>printf</a:t>
            </a:r>
            <a:r>
              <a:rPr lang="en-US" sz="1500">
                <a:latin typeface="Courier New" pitchFamily="49" charset="0"/>
                <a:ea typeface="Times New Roman" pitchFamily="18" charset="0"/>
                <a:cs typeface="Courier New" pitchFamily="49" charset="0"/>
              </a:rPr>
              <a:t>("\</a:t>
            </a:r>
            <a:r>
              <a:rPr lang="en-US" sz="1500" err="1">
                <a:latin typeface="Courier New" pitchFamily="49" charset="0"/>
                <a:ea typeface="Times New Roman" pitchFamily="18" charset="0"/>
                <a:cs typeface="Courier New" pitchFamily="49" charset="0"/>
              </a:rPr>
              <a:t>nOne</a:t>
            </a:r>
            <a:r>
              <a:rPr lang="en-US" sz="1500">
                <a:latin typeface="Courier New" pitchFamily="49" charset="0"/>
                <a:ea typeface="Times New Roman" pitchFamily="18" charset="0"/>
                <a:cs typeface="Courier New" pitchFamily="49" charset="0"/>
              </a:rPr>
              <a:t> node inserted!!!\n");</a:t>
            </a:r>
            <a:endParaRPr lang="en-US" sz="15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500">
                <a:latin typeface="Courier New" pitchFamily="49" charset="0"/>
                <a:ea typeface="Times New Roman" pitchFamily="18" charset="0"/>
                <a:cs typeface="Courier New" pitchFamily="49" charset="0"/>
              </a:rPr>
              <a:t>}</a:t>
            </a:r>
            <a:endParaRPr lang="en-US" sz="1500">
              <a:latin typeface="Arial" pitchFamily="34" charset="0"/>
              <a:cs typeface="Arial" pitchFamily="34" charset="0"/>
            </a:endParaRPr>
          </a:p>
        </p:txBody>
      </p:sp>
      <p:pic>
        <p:nvPicPr>
          <p:cNvPr id="4" name="Picture 2" descr="Picture 2"/>
          <p:cNvPicPr>
            <a:picLocks noChangeAspect="1"/>
          </p:cNvPicPr>
          <p:nvPr/>
        </p:nvPicPr>
        <p:blipFill>
          <a:blip r:embed="rId2"/>
          <a:stretch>
            <a:fillRect/>
          </a:stretch>
        </p:blipFill>
        <p:spPr>
          <a:xfrm>
            <a:off x="7696954" y="971550"/>
            <a:ext cx="1203959" cy="1200150"/>
          </a:xfrm>
          <a:prstGeom prst="rect">
            <a:avLst/>
          </a:prstGeom>
          <a:ln w="12700">
            <a:miter lim="400000"/>
          </a:ln>
        </p:spPr>
      </p:pic>
    </p:spTree>
    <p:extLst>
      <p:ext uri="{BB962C8B-B14F-4D97-AF65-F5344CB8AC3E}">
        <p14:creationId xmlns:p14="http://schemas.microsoft.com/office/powerpoint/2010/main" val="15759195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Inserting At End of the list</a:t>
            </a:r>
            <a:br>
              <a:rPr lang="en-US" b="1"/>
            </a:br>
            <a:endParaRPr lang="en-US"/>
          </a:p>
        </p:txBody>
      </p:sp>
      <p:sp>
        <p:nvSpPr>
          <p:cNvPr id="3" name="Content Placeholder 2"/>
          <p:cNvSpPr>
            <a:spLocks noGrp="1"/>
          </p:cNvSpPr>
          <p:nvPr>
            <p:ph idx="1"/>
          </p:nvPr>
        </p:nvSpPr>
        <p:spPr/>
        <p:txBody>
          <a:bodyPr>
            <a:normAutofit fontScale="92500" lnSpcReduction="20000"/>
          </a:bodyPr>
          <a:lstStyle/>
          <a:p>
            <a:pPr algn="just"/>
            <a:r>
              <a:rPr lang="en-US" b="1"/>
              <a:t>Step 1:</a:t>
            </a:r>
            <a:r>
              <a:rPr lang="en-US"/>
              <a:t> Create a </a:t>
            </a:r>
            <a:r>
              <a:rPr lang="en-US" b="1" err="1"/>
              <a:t>newNode</a:t>
            </a:r>
            <a:r>
              <a:rPr lang="en-US"/>
              <a:t> with given value and </a:t>
            </a:r>
            <a:r>
              <a:rPr lang="en-US" b="1" err="1"/>
              <a:t>newNode</a:t>
            </a:r>
            <a:r>
              <a:rPr lang="en-US" b="1"/>
              <a:t> → next</a:t>
            </a:r>
            <a:r>
              <a:rPr lang="en-US"/>
              <a:t> as </a:t>
            </a:r>
            <a:r>
              <a:rPr lang="en-US" b="1"/>
              <a:t>NULL</a:t>
            </a:r>
            <a:r>
              <a:rPr lang="en-US"/>
              <a:t>.</a:t>
            </a:r>
          </a:p>
          <a:p>
            <a:pPr algn="just"/>
            <a:r>
              <a:rPr lang="en-US" b="1"/>
              <a:t>Step 2:</a:t>
            </a:r>
            <a:r>
              <a:rPr lang="en-US"/>
              <a:t> Check whether list is </a:t>
            </a:r>
            <a:r>
              <a:rPr lang="en-US" b="1"/>
              <a:t>Empty</a:t>
            </a:r>
            <a:r>
              <a:rPr lang="en-US"/>
              <a:t> (</a:t>
            </a:r>
            <a:r>
              <a:rPr lang="en-US" b="1"/>
              <a:t>head</a:t>
            </a:r>
            <a:r>
              <a:rPr lang="en-US"/>
              <a:t> == </a:t>
            </a:r>
            <a:r>
              <a:rPr lang="en-US" b="1"/>
              <a:t>NULL</a:t>
            </a:r>
            <a:r>
              <a:rPr lang="en-US"/>
              <a:t>).</a:t>
            </a:r>
          </a:p>
          <a:p>
            <a:pPr algn="just"/>
            <a:r>
              <a:rPr lang="en-US" b="1"/>
              <a:t>Step 3:</a:t>
            </a:r>
            <a:r>
              <a:rPr lang="en-US"/>
              <a:t> If it is </a:t>
            </a:r>
            <a:r>
              <a:rPr lang="en-US" b="1"/>
              <a:t>Empty</a:t>
            </a:r>
            <a:r>
              <a:rPr lang="en-US"/>
              <a:t> then, set </a:t>
            </a:r>
            <a:r>
              <a:rPr lang="en-US" b="1"/>
              <a:t>head</a:t>
            </a:r>
            <a:r>
              <a:rPr lang="en-US"/>
              <a:t> = </a:t>
            </a:r>
            <a:r>
              <a:rPr lang="en-US" b="1" err="1"/>
              <a:t>newNode</a:t>
            </a:r>
            <a:r>
              <a:rPr lang="en-US"/>
              <a:t>.</a:t>
            </a:r>
          </a:p>
          <a:p>
            <a:pPr algn="just"/>
            <a:r>
              <a:rPr lang="en-US" b="1"/>
              <a:t>Step 4:</a:t>
            </a:r>
            <a:r>
              <a:rPr lang="en-US"/>
              <a:t> If it is </a:t>
            </a:r>
            <a:r>
              <a:rPr lang="en-US" b="1"/>
              <a:t>Not Empty</a:t>
            </a:r>
            <a:r>
              <a:rPr lang="en-US"/>
              <a:t> then, define a node pointer </a:t>
            </a:r>
            <a:r>
              <a:rPr lang="en-US" b="1"/>
              <a:t>temp</a:t>
            </a:r>
            <a:r>
              <a:rPr lang="en-US"/>
              <a:t> and initialize with </a:t>
            </a:r>
            <a:r>
              <a:rPr lang="en-US" b="1"/>
              <a:t>head</a:t>
            </a:r>
            <a:r>
              <a:rPr lang="en-US"/>
              <a:t>.</a:t>
            </a:r>
          </a:p>
          <a:p>
            <a:pPr algn="just"/>
            <a:r>
              <a:rPr lang="en-US" b="1"/>
              <a:t>Step 5:</a:t>
            </a:r>
            <a:r>
              <a:rPr lang="en-US"/>
              <a:t> Keep moving the </a:t>
            </a:r>
            <a:r>
              <a:rPr lang="en-US" b="1"/>
              <a:t>temp</a:t>
            </a:r>
            <a:r>
              <a:rPr lang="en-US"/>
              <a:t> to its next node until it reaches to the last node in the list (until </a:t>
            </a:r>
            <a:r>
              <a:rPr lang="en-US" b="1"/>
              <a:t>temp → next</a:t>
            </a:r>
            <a:r>
              <a:rPr lang="en-US"/>
              <a:t> is equal to </a:t>
            </a:r>
            <a:r>
              <a:rPr lang="en-US" b="1"/>
              <a:t>NULL</a:t>
            </a:r>
            <a:r>
              <a:rPr lang="en-US"/>
              <a:t>).</a:t>
            </a:r>
          </a:p>
          <a:p>
            <a:pPr algn="just"/>
            <a:r>
              <a:rPr lang="en-US" b="1"/>
              <a:t>Step 6:</a:t>
            </a:r>
            <a:r>
              <a:rPr lang="en-US"/>
              <a:t> Set </a:t>
            </a:r>
            <a:r>
              <a:rPr lang="en-US" b="1"/>
              <a:t>temp → next</a:t>
            </a:r>
            <a:r>
              <a:rPr lang="en-US"/>
              <a:t> = </a:t>
            </a:r>
            <a:r>
              <a:rPr lang="en-US" b="1" err="1"/>
              <a:t>newNode</a:t>
            </a:r>
            <a:r>
              <a:rPr lang="en-US"/>
              <a:t>.</a:t>
            </a:r>
          </a:p>
          <a:p>
            <a:pPr algn="just">
              <a:buNone/>
            </a:pPr>
            <a:endParaRPr lang="en-US"/>
          </a:p>
        </p:txBody>
      </p:sp>
      <p:pic>
        <p:nvPicPr>
          <p:cNvPr id="4" name="Picture 2" descr="Picture 2"/>
          <p:cNvPicPr>
            <a:picLocks noChangeAspect="1"/>
          </p:cNvPicPr>
          <p:nvPr/>
        </p:nvPicPr>
        <p:blipFill>
          <a:blip r:embed="rId2"/>
          <a:stretch>
            <a:fillRect/>
          </a:stretch>
        </p:blipFill>
        <p:spPr>
          <a:xfrm>
            <a:off x="7696954" y="971550"/>
            <a:ext cx="1203959" cy="1200150"/>
          </a:xfrm>
          <a:prstGeom prst="rect">
            <a:avLst/>
          </a:prstGeom>
          <a:ln w="12700">
            <a:miter lim="400000"/>
          </a:ln>
        </p:spPr>
      </p:pic>
    </p:spTree>
    <p:extLst>
      <p:ext uri="{BB962C8B-B14F-4D97-AF65-F5344CB8AC3E}">
        <p14:creationId xmlns:p14="http://schemas.microsoft.com/office/powerpoint/2010/main" val="22011306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igure 17-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828801" y="2000251"/>
            <a:ext cx="2664619" cy="1321594"/>
          </a:xfrm>
          <a:prstGeom prst="rect">
            <a:avLst/>
          </a:prstGeom>
          <a:noFill/>
        </p:spPr>
      </p:pic>
      <p:pic>
        <p:nvPicPr>
          <p:cNvPr id="5" name="Picture 3" descr="Figure 17-7"/>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343401" y="3943351"/>
            <a:ext cx="3064669" cy="1521619"/>
          </a:xfrm>
          <a:prstGeom prst="rect">
            <a:avLst/>
          </a:prstGeom>
          <a:noFill/>
        </p:spPr>
      </p:pic>
      <p:sp>
        <p:nvSpPr>
          <p:cNvPr id="8" name="TextBox 7"/>
          <p:cNvSpPr txBox="1"/>
          <p:nvPr/>
        </p:nvSpPr>
        <p:spPr>
          <a:xfrm>
            <a:off x="2743200" y="1371600"/>
            <a:ext cx="3486150" cy="669414"/>
          </a:xfrm>
          <a:prstGeom prst="rect">
            <a:avLst/>
          </a:prstGeom>
          <a:noFill/>
        </p:spPr>
        <p:txBody>
          <a:bodyPr wrap="square" rtlCol="0">
            <a:spAutoFit/>
          </a:bodyPr>
          <a:lstStyle/>
          <a:p>
            <a:pPr algn="ctr"/>
            <a:r>
              <a:rPr lang="en-US" sz="1875" b="1"/>
              <a:t>INSERTING A NEW NODE AT END</a:t>
            </a:r>
          </a:p>
        </p:txBody>
      </p:sp>
      <p:sp>
        <p:nvSpPr>
          <p:cNvPr id="9" name="TextBox 8"/>
          <p:cNvSpPr txBox="1"/>
          <p:nvPr/>
        </p:nvSpPr>
        <p:spPr>
          <a:xfrm>
            <a:off x="4857750" y="2114551"/>
            <a:ext cx="2457450" cy="415498"/>
          </a:xfrm>
          <a:prstGeom prst="rect">
            <a:avLst/>
          </a:prstGeom>
          <a:noFill/>
        </p:spPr>
        <p:txBody>
          <a:bodyPr wrap="square" rtlCol="0">
            <a:spAutoFit/>
          </a:bodyPr>
          <a:lstStyle/>
          <a:p>
            <a:r>
              <a:rPr lang="en-US" sz="1050" b="1"/>
              <a:t>Use a Node Pointer to trace to the current position</a:t>
            </a:r>
          </a:p>
        </p:txBody>
      </p:sp>
      <p:sp>
        <p:nvSpPr>
          <p:cNvPr id="10" name="TextBox 9"/>
          <p:cNvSpPr txBox="1"/>
          <p:nvPr/>
        </p:nvSpPr>
        <p:spPr>
          <a:xfrm>
            <a:off x="1350169" y="4150519"/>
            <a:ext cx="2457450" cy="415498"/>
          </a:xfrm>
          <a:prstGeom prst="rect">
            <a:avLst/>
          </a:prstGeom>
          <a:noFill/>
        </p:spPr>
        <p:txBody>
          <a:bodyPr wrap="square" rtlCol="0">
            <a:spAutoFit/>
          </a:bodyPr>
          <a:lstStyle/>
          <a:p>
            <a:r>
              <a:rPr lang="en-US" sz="1050" b="1"/>
              <a:t>Move the Node pointer to traverse till the end of the list</a:t>
            </a:r>
          </a:p>
        </p:txBody>
      </p:sp>
      <p:pic>
        <p:nvPicPr>
          <p:cNvPr id="7" name="Picture 2" descr="Picture 2"/>
          <p:cNvPicPr>
            <a:picLocks noChangeAspect="1"/>
          </p:cNvPicPr>
          <p:nvPr/>
        </p:nvPicPr>
        <p:blipFill>
          <a:blip r:embed="rId4"/>
          <a:stretch>
            <a:fillRect/>
          </a:stretch>
        </p:blipFill>
        <p:spPr>
          <a:xfrm>
            <a:off x="7696954" y="971550"/>
            <a:ext cx="1203959" cy="1200150"/>
          </a:xfrm>
          <a:prstGeom prst="rect">
            <a:avLst/>
          </a:prstGeom>
          <a:ln w="12700">
            <a:miter lim="400000"/>
          </a:ln>
        </p:spPr>
      </p:pic>
    </p:spTree>
    <p:extLst>
      <p:ext uri="{BB962C8B-B14F-4D97-AF65-F5344CB8AC3E}">
        <p14:creationId xmlns:p14="http://schemas.microsoft.com/office/powerpoint/2010/main" val="26982910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Figure 17-9"/>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400550" y="2286001"/>
            <a:ext cx="3600450" cy="1393031"/>
          </a:xfrm>
          <a:prstGeom prst="rect">
            <a:avLst/>
          </a:prstGeom>
          <a:noFill/>
        </p:spPr>
      </p:pic>
      <p:pic>
        <p:nvPicPr>
          <p:cNvPr id="8" name="Picture 7" descr="Figure 17-1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572000" y="3714751"/>
            <a:ext cx="3028950" cy="1170764"/>
          </a:xfrm>
          <a:prstGeom prst="rect">
            <a:avLst/>
          </a:prstGeom>
          <a:noFill/>
        </p:spPr>
      </p:pic>
      <p:pic>
        <p:nvPicPr>
          <p:cNvPr id="9" name="Picture 3" descr="Figure 17-1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657350" y="4457700"/>
            <a:ext cx="3429000" cy="1328738"/>
          </a:xfrm>
          <a:prstGeom prst="rect">
            <a:avLst/>
          </a:prstGeom>
          <a:noFill/>
        </p:spPr>
      </p:pic>
      <p:sp>
        <p:nvSpPr>
          <p:cNvPr id="11" name="TextBox 10"/>
          <p:cNvSpPr txBox="1"/>
          <p:nvPr/>
        </p:nvSpPr>
        <p:spPr>
          <a:xfrm>
            <a:off x="1543050" y="1371600"/>
            <a:ext cx="2457450" cy="2354491"/>
          </a:xfrm>
          <a:prstGeom prst="rect">
            <a:avLst/>
          </a:prstGeom>
          <a:noFill/>
        </p:spPr>
        <p:txBody>
          <a:bodyPr wrap="square" rtlCol="0">
            <a:spAutoFit/>
          </a:bodyPr>
          <a:lstStyle/>
          <a:p>
            <a:r>
              <a:rPr lang="en-US" sz="1050" b="1"/>
              <a:t>If the Node pointer does not points to NULL then </a:t>
            </a:r>
          </a:p>
          <a:p>
            <a:pPr>
              <a:buFont typeface="Arial" pitchFamily="34" charset="0"/>
              <a:buChar char="•"/>
            </a:pPr>
            <a:r>
              <a:rPr lang="en-US" sz="1050" b="1"/>
              <a:t>Move the Node pointer to the next node until it points to NULL</a:t>
            </a:r>
          </a:p>
          <a:p>
            <a:pPr>
              <a:buFont typeface="Arial" pitchFamily="34" charset="0"/>
              <a:buChar char="•"/>
            </a:pPr>
            <a:endParaRPr lang="en-US" sz="1050" b="1"/>
          </a:p>
          <a:p>
            <a:r>
              <a:rPr lang="en-US" sz="1050" b="1" err="1"/>
              <a:t>nodePtr</a:t>
            </a:r>
            <a:r>
              <a:rPr lang="en-US" sz="1050" b="1"/>
              <a:t>=</a:t>
            </a:r>
            <a:r>
              <a:rPr lang="en-US" sz="1050" b="1" err="1"/>
              <a:t>nodePtr</a:t>
            </a:r>
            <a:r>
              <a:rPr lang="en-US" sz="1050" b="1"/>
              <a:t>-&gt;next;</a:t>
            </a:r>
          </a:p>
          <a:p>
            <a:endParaRPr lang="en-US" sz="1050" b="1"/>
          </a:p>
          <a:p>
            <a:pPr>
              <a:buFont typeface="Arial" pitchFamily="34" charset="0"/>
              <a:buChar char="•"/>
            </a:pPr>
            <a:r>
              <a:rPr lang="en-US" sz="1050" b="1"/>
              <a:t>When it reaches NULL append the </a:t>
            </a:r>
            <a:r>
              <a:rPr lang="en-US" sz="1050" b="1" err="1"/>
              <a:t>newNode</a:t>
            </a:r>
            <a:r>
              <a:rPr lang="en-US" sz="1050" b="1"/>
              <a:t> at the last</a:t>
            </a:r>
          </a:p>
          <a:p>
            <a:endParaRPr lang="en-US" sz="1050" b="1"/>
          </a:p>
          <a:p>
            <a:r>
              <a:rPr lang="en-US" sz="1050" b="1" err="1"/>
              <a:t>nodePtr</a:t>
            </a:r>
            <a:r>
              <a:rPr lang="en-US" sz="1050" b="1"/>
              <a:t> -&gt;next=</a:t>
            </a:r>
            <a:r>
              <a:rPr lang="en-US" sz="1050" b="1" err="1"/>
              <a:t>newNode</a:t>
            </a:r>
            <a:r>
              <a:rPr lang="en-US" sz="1050" b="1"/>
              <a:t>;</a:t>
            </a:r>
          </a:p>
          <a:p>
            <a:r>
              <a:rPr lang="en-US" sz="1050" b="1" err="1"/>
              <a:t>newNode</a:t>
            </a:r>
            <a:r>
              <a:rPr lang="en-US" sz="1050" b="1"/>
              <a:t>-&gt;next=NULL;</a:t>
            </a:r>
          </a:p>
          <a:p>
            <a:endParaRPr lang="en-US" sz="1050" b="1"/>
          </a:p>
          <a:p>
            <a:endParaRPr lang="en-US" sz="1050" b="1"/>
          </a:p>
        </p:txBody>
      </p:sp>
      <p:pic>
        <p:nvPicPr>
          <p:cNvPr id="12" name="Picture 11" descr="Figure 17-8"/>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514850" y="1028700"/>
            <a:ext cx="3086100" cy="1057275"/>
          </a:xfrm>
          <a:prstGeom prst="rect">
            <a:avLst/>
          </a:prstGeom>
          <a:noFill/>
        </p:spPr>
      </p:pic>
      <p:pic>
        <p:nvPicPr>
          <p:cNvPr id="7" name="Picture 2" descr="Picture 2"/>
          <p:cNvPicPr>
            <a:picLocks noChangeAspect="1"/>
          </p:cNvPicPr>
          <p:nvPr/>
        </p:nvPicPr>
        <p:blipFill>
          <a:blip r:embed="rId6"/>
          <a:stretch>
            <a:fillRect/>
          </a:stretch>
        </p:blipFill>
        <p:spPr>
          <a:xfrm>
            <a:off x="7696954" y="971550"/>
            <a:ext cx="1203959" cy="1200150"/>
          </a:xfrm>
          <a:prstGeom prst="rect">
            <a:avLst/>
          </a:prstGeom>
          <a:ln w="12700">
            <a:miter lim="400000"/>
          </a:ln>
        </p:spPr>
      </p:pic>
    </p:spTree>
    <p:extLst>
      <p:ext uri="{BB962C8B-B14F-4D97-AF65-F5344CB8AC3E}">
        <p14:creationId xmlns:p14="http://schemas.microsoft.com/office/powerpoint/2010/main" val="12659070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pic>
        <p:nvPicPr>
          <p:cNvPr id="6" name="Picture 5"/>
          <p:cNvPicPr/>
          <p:nvPr/>
        </p:nvPicPr>
        <p:blipFill>
          <a:blip r:embed="rId2" cstate="print"/>
          <a:srcRect/>
          <a:stretch>
            <a:fillRect/>
          </a:stretch>
        </p:blipFill>
        <p:spPr bwMode="auto">
          <a:xfrm>
            <a:off x="1464447" y="2378869"/>
            <a:ext cx="6268685" cy="2925379"/>
          </a:xfrm>
          <a:prstGeom prst="rect">
            <a:avLst/>
          </a:prstGeom>
          <a:noFill/>
          <a:ln w="9525">
            <a:noFill/>
            <a:miter lim="800000"/>
            <a:headEnd/>
            <a:tailEnd/>
          </a:ln>
        </p:spPr>
      </p:pic>
      <p:pic>
        <p:nvPicPr>
          <p:cNvPr id="4" name="Picture 2" descr="Picture 2"/>
          <p:cNvPicPr>
            <a:picLocks noChangeAspect="1"/>
          </p:cNvPicPr>
          <p:nvPr/>
        </p:nvPicPr>
        <p:blipFill>
          <a:blip r:embed="rId3"/>
          <a:stretch>
            <a:fillRect/>
          </a:stretch>
        </p:blipFill>
        <p:spPr>
          <a:xfrm>
            <a:off x="7696954" y="971550"/>
            <a:ext cx="1203959" cy="1200150"/>
          </a:xfrm>
          <a:prstGeom prst="rect">
            <a:avLst/>
          </a:prstGeom>
          <a:ln w="12700">
            <a:miter lim="400000"/>
          </a:ln>
        </p:spPr>
      </p:pic>
    </p:spTree>
    <p:extLst>
      <p:ext uri="{BB962C8B-B14F-4D97-AF65-F5344CB8AC3E}">
        <p14:creationId xmlns:p14="http://schemas.microsoft.com/office/powerpoint/2010/main" val="41035283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1017968"/>
            <a:ext cx="6172200" cy="642942"/>
          </a:xfrm>
        </p:spPr>
        <p:txBody>
          <a:bodyPr>
            <a:normAutofit fontScale="90000"/>
          </a:bodyPr>
          <a:lstStyle/>
          <a:p>
            <a:pPr algn="r"/>
            <a:r>
              <a:rPr lang="en-US" err="1"/>
              <a:t>Contd</a:t>
            </a:r>
            <a:r>
              <a:rPr lang="en-US"/>
              <a:t>…..</a:t>
            </a:r>
          </a:p>
        </p:txBody>
      </p:sp>
      <p:sp>
        <p:nvSpPr>
          <p:cNvPr id="233473" name="Rectangle 1"/>
          <p:cNvSpPr>
            <a:spLocks noChangeArrowheads="1"/>
          </p:cNvSpPr>
          <p:nvPr/>
        </p:nvSpPr>
        <p:spPr bwMode="auto">
          <a:xfrm>
            <a:off x="1143001" y="1875224"/>
            <a:ext cx="6486391" cy="3993401"/>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spAutoFit/>
          </a:bodyPr>
          <a:lstStyle/>
          <a:p>
            <a:pPr fontAlgn="base">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500">
                <a:latin typeface="Courier New" pitchFamily="49" charset="0"/>
                <a:ea typeface="Times New Roman" pitchFamily="18" charset="0"/>
                <a:cs typeface="Courier New" pitchFamily="49" charset="0"/>
              </a:rPr>
              <a:t>void </a:t>
            </a:r>
            <a:r>
              <a:rPr lang="en-US" sz="1500" err="1">
                <a:latin typeface="Courier New" pitchFamily="49" charset="0"/>
                <a:ea typeface="Times New Roman" pitchFamily="18" charset="0"/>
                <a:cs typeface="Courier New" pitchFamily="49" charset="0"/>
              </a:rPr>
              <a:t>insertAtEnd</a:t>
            </a:r>
            <a:r>
              <a:rPr lang="en-US" sz="1500">
                <a:latin typeface="Courier New" pitchFamily="49" charset="0"/>
                <a:ea typeface="Times New Roman" pitchFamily="18" charset="0"/>
                <a:cs typeface="Courier New" pitchFamily="49" charset="0"/>
              </a:rPr>
              <a:t>(</a:t>
            </a:r>
            <a:r>
              <a:rPr lang="en-US" sz="1500" err="1">
                <a:latin typeface="Courier New" pitchFamily="49" charset="0"/>
                <a:ea typeface="Times New Roman" pitchFamily="18" charset="0"/>
                <a:cs typeface="Courier New" pitchFamily="49" charset="0"/>
              </a:rPr>
              <a:t>int</a:t>
            </a:r>
            <a:r>
              <a:rPr lang="en-US" sz="1500">
                <a:latin typeface="Courier New" pitchFamily="49" charset="0"/>
                <a:ea typeface="Times New Roman" pitchFamily="18" charset="0"/>
                <a:cs typeface="Courier New" pitchFamily="49" charset="0"/>
              </a:rPr>
              <a:t> value)</a:t>
            </a:r>
            <a:endParaRPr lang="en-US" sz="15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500">
                <a:latin typeface="Courier New" pitchFamily="49" charset="0"/>
                <a:ea typeface="Times New Roman" pitchFamily="18" charset="0"/>
                <a:cs typeface="Courier New" pitchFamily="49" charset="0"/>
              </a:rPr>
              <a:t>{</a:t>
            </a:r>
            <a:endParaRPr lang="en-US" sz="15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500">
                <a:latin typeface="Courier New" pitchFamily="49" charset="0"/>
                <a:ea typeface="Times New Roman" pitchFamily="18" charset="0"/>
                <a:cs typeface="Courier New" pitchFamily="49" charset="0"/>
              </a:rPr>
              <a:t>   </a:t>
            </a:r>
            <a:r>
              <a:rPr lang="en-US" sz="1500" err="1">
                <a:latin typeface="Courier New" pitchFamily="49" charset="0"/>
                <a:ea typeface="Times New Roman" pitchFamily="18" charset="0"/>
                <a:cs typeface="Courier New" pitchFamily="49" charset="0"/>
              </a:rPr>
              <a:t>struct</a:t>
            </a:r>
            <a:r>
              <a:rPr lang="en-US" sz="1500">
                <a:latin typeface="Courier New" pitchFamily="49" charset="0"/>
                <a:ea typeface="Times New Roman" pitchFamily="18" charset="0"/>
                <a:cs typeface="Courier New" pitchFamily="49" charset="0"/>
              </a:rPr>
              <a:t> Node *</a:t>
            </a:r>
            <a:r>
              <a:rPr lang="en-US" sz="1500" err="1">
                <a:latin typeface="Courier New" pitchFamily="49" charset="0"/>
                <a:ea typeface="Times New Roman" pitchFamily="18" charset="0"/>
                <a:cs typeface="Courier New" pitchFamily="49" charset="0"/>
              </a:rPr>
              <a:t>newNode</a:t>
            </a:r>
            <a:r>
              <a:rPr lang="en-US" sz="1500">
                <a:latin typeface="Courier New" pitchFamily="49" charset="0"/>
                <a:ea typeface="Times New Roman" pitchFamily="18" charset="0"/>
                <a:cs typeface="Courier New" pitchFamily="49" charset="0"/>
              </a:rPr>
              <a:t>;</a:t>
            </a:r>
            <a:endParaRPr lang="en-US" sz="15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500">
                <a:latin typeface="Courier New" pitchFamily="49" charset="0"/>
                <a:ea typeface="Times New Roman" pitchFamily="18" charset="0"/>
                <a:cs typeface="Courier New" pitchFamily="49" charset="0"/>
              </a:rPr>
              <a:t>   </a:t>
            </a:r>
            <a:r>
              <a:rPr lang="en-US" sz="1500" err="1">
                <a:latin typeface="Courier New" pitchFamily="49" charset="0"/>
                <a:ea typeface="Times New Roman" pitchFamily="18" charset="0"/>
                <a:cs typeface="Courier New" pitchFamily="49" charset="0"/>
              </a:rPr>
              <a:t>newNode</a:t>
            </a:r>
            <a:r>
              <a:rPr lang="en-US" sz="1500">
                <a:latin typeface="Courier New" pitchFamily="49" charset="0"/>
                <a:ea typeface="Times New Roman" pitchFamily="18" charset="0"/>
                <a:cs typeface="Courier New" pitchFamily="49" charset="0"/>
              </a:rPr>
              <a:t> = (</a:t>
            </a:r>
            <a:r>
              <a:rPr lang="en-US" sz="1500" err="1">
                <a:latin typeface="Courier New" pitchFamily="49" charset="0"/>
                <a:ea typeface="Times New Roman" pitchFamily="18" charset="0"/>
                <a:cs typeface="Courier New" pitchFamily="49" charset="0"/>
              </a:rPr>
              <a:t>struct</a:t>
            </a:r>
            <a:r>
              <a:rPr lang="en-US" sz="1500">
                <a:latin typeface="Courier New" pitchFamily="49" charset="0"/>
                <a:ea typeface="Times New Roman" pitchFamily="18" charset="0"/>
                <a:cs typeface="Courier New" pitchFamily="49" charset="0"/>
              </a:rPr>
              <a:t> Node*)</a:t>
            </a:r>
            <a:r>
              <a:rPr lang="en-US" sz="1500" err="1">
                <a:latin typeface="Courier New" pitchFamily="49" charset="0"/>
                <a:ea typeface="Times New Roman" pitchFamily="18" charset="0"/>
                <a:cs typeface="Courier New" pitchFamily="49" charset="0"/>
              </a:rPr>
              <a:t>malloc</a:t>
            </a:r>
            <a:r>
              <a:rPr lang="en-US" sz="1500">
                <a:latin typeface="Courier New" pitchFamily="49" charset="0"/>
                <a:ea typeface="Times New Roman" pitchFamily="18" charset="0"/>
                <a:cs typeface="Courier New" pitchFamily="49" charset="0"/>
              </a:rPr>
              <a:t>(</a:t>
            </a:r>
            <a:r>
              <a:rPr lang="en-US" sz="1500" err="1">
                <a:latin typeface="Courier New" pitchFamily="49" charset="0"/>
                <a:ea typeface="Times New Roman" pitchFamily="18" charset="0"/>
                <a:cs typeface="Courier New" pitchFamily="49" charset="0"/>
              </a:rPr>
              <a:t>sizeof</a:t>
            </a:r>
            <a:r>
              <a:rPr lang="en-US" sz="1500">
                <a:latin typeface="Courier New" pitchFamily="49" charset="0"/>
                <a:ea typeface="Times New Roman" pitchFamily="18" charset="0"/>
                <a:cs typeface="Courier New" pitchFamily="49" charset="0"/>
              </a:rPr>
              <a:t>(</a:t>
            </a:r>
            <a:r>
              <a:rPr lang="en-US" sz="1500" err="1">
                <a:latin typeface="Courier New" pitchFamily="49" charset="0"/>
                <a:ea typeface="Times New Roman" pitchFamily="18" charset="0"/>
                <a:cs typeface="Courier New" pitchFamily="49" charset="0"/>
              </a:rPr>
              <a:t>struct</a:t>
            </a:r>
            <a:r>
              <a:rPr lang="en-US" sz="1500">
                <a:latin typeface="Courier New" pitchFamily="49" charset="0"/>
                <a:ea typeface="Times New Roman" pitchFamily="18" charset="0"/>
                <a:cs typeface="Courier New" pitchFamily="49" charset="0"/>
              </a:rPr>
              <a:t> Node));</a:t>
            </a:r>
            <a:endParaRPr lang="en-US" sz="15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500">
                <a:latin typeface="Courier New" pitchFamily="49" charset="0"/>
                <a:ea typeface="Times New Roman" pitchFamily="18" charset="0"/>
                <a:cs typeface="Courier New" pitchFamily="49" charset="0"/>
              </a:rPr>
              <a:t>   </a:t>
            </a:r>
            <a:r>
              <a:rPr lang="en-US" sz="1500" err="1">
                <a:latin typeface="Courier New" pitchFamily="49" charset="0"/>
                <a:ea typeface="Times New Roman" pitchFamily="18" charset="0"/>
                <a:cs typeface="Courier New" pitchFamily="49" charset="0"/>
              </a:rPr>
              <a:t>newNode</a:t>
            </a:r>
            <a:r>
              <a:rPr lang="en-US" sz="1500">
                <a:latin typeface="Courier New" pitchFamily="49" charset="0"/>
                <a:ea typeface="Times New Roman" pitchFamily="18" charset="0"/>
                <a:cs typeface="Courier New" pitchFamily="49" charset="0"/>
              </a:rPr>
              <a:t>-&gt;data = value;</a:t>
            </a:r>
            <a:endParaRPr lang="en-US" sz="15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500">
                <a:latin typeface="Courier New" pitchFamily="49" charset="0"/>
                <a:ea typeface="Times New Roman" pitchFamily="18" charset="0"/>
                <a:cs typeface="Courier New" pitchFamily="49" charset="0"/>
              </a:rPr>
              <a:t>   </a:t>
            </a:r>
            <a:r>
              <a:rPr lang="en-US" sz="1500" err="1">
                <a:latin typeface="Courier New" pitchFamily="49" charset="0"/>
                <a:ea typeface="Times New Roman" pitchFamily="18" charset="0"/>
                <a:cs typeface="Courier New" pitchFamily="49" charset="0"/>
              </a:rPr>
              <a:t>newNode</a:t>
            </a:r>
            <a:r>
              <a:rPr lang="en-US" sz="1500">
                <a:latin typeface="Courier New" pitchFamily="49" charset="0"/>
                <a:ea typeface="Times New Roman" pitchFamily="18" charset="0"/>
                <a:cs typeface="Courier New" pitchFamily="49" charset="0"/>
              </a:rPr>
              <a:t>-&gt;next = NULL;</a:t>
            </a:r>
            <a:endParaRPr lang="en-US" sz="15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500">
                <a:latin typeface="Courier New" pitchFamily="49" charset="0"/>
                <a:ea typeface="Times New Roman" pitchFamily="18" charset="0"/>
                <a:cs typeface="Courier New" pitchFamily="49" charset="0"/>
              </a:rPr>
              <a:t>   if(head == NULL)</a:t>
            </a:r>
            <a:endParaRPr lang="en-US" sz="15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500">
                <a:latin typeface="Courier New" pitchFamily="49" charset="0"/>
                <a:ea typeface="Times New Roman" pitchFamily="18" charset="0"/>
                <a:cs typeface="Courier New" pitchFamily="49" charset="0"/>
              </a:rPr>
              <a:t>	head = </a:t>
            </a:r>
            <a:r>
              <a:rPr lang="en-US" sz="1500" err="1">
                <a:latin typeface="Courier New" pitchFamily="49" charset="0"/>
                <a:ea typeface="Times New Roman" pitchFamily="18" charset="0"/>
                <a:cs typeface="Courier New" pitchFamily="49" charset="0"/>
              </a:rPr>
              <a:t>newNode</a:t>
            </a:r>
            <a:r>
              <a:rPr lang="en-US" sz="1500">
                <a:latin typeface="Courier New" pitchFamily="49" charset="0"/>
                <a:ea typeface="Times New Roman" pitchFamily="18" charset="0"/>
                <a:cs typeface="Courier New" pitchFamily="49" charset="0"/>
              </a:rPr>
              <a:t>;</a:t>
            </a:r>
            <a:endParaRPr lang="en-US" sz="15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500">
                <a:latin typeface="Courier New" pitchFamily="49" charset="0"/>
                <a:ea typeface="Times New Roman" pitchFamily="18" charset="0"/>
                <a:cs typeface="Courier New" pitchFamily="49" charset="0"/>
              </a:rPr>
              <a:t>   else</a:t>
            </a:r>
            <a:endParaRPr lang="en-US" sz="15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500">
                <a:latin typeface="Courier New" pitchFamily="49" charset="0"/>
                <a:ea typeface="Times New Roman" pitchFamily="18" charset="0"/>
                <a:cs typeface="Courier New" pitchFamily="49" charset="0"/>
              </a:rPr>
              <a:t>   {</a:t>
            </a:r>
            <a:endParaRPr lang="en-US" sz="15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500">
                <a:latin typeface="Courier New" pitchFamily="49" charset="0"/>
                <a:ea typeface="Times New Roman" pitchFamily="18" charset="0"/>
                <a:cs typeface="Courier New" pitchFamily="49" charset="0"/>
              </a:rPr>
              <a:t>      </a:t>
            </a:r>
            <a:r>
              <a:rPr lang="en-US" sz="1500" err="1">
                <a:latin typeface="Courier New" pitchFamily="49" charset="0"/>
                <a:ea typeface="Times New Roman" pitchFamily="18" charset="0"/>
                <a:cs typeface="Courier New" pitchFamily="49" charset="0"/>
              </a:rPr>
              <a:t>struct</a:t>
            </a:r>
            <a:r>
              <a:rPr lang="en-US" sz="1500">
                <a:latin typeface="Courier New" pitchFamily="49" charset="0"/>
                <a:ea typeface="Times New Roman" pitchFamily="18" charset="0"/>
                <a:cs typeface="Courier New" pitchFamily="49" charset="0"/>
              </a:rPr>
              <a:t> Node *temp = head;</a:t>
            </a:r>
            <a:endParaRPr lang="en-US" sz="15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500">
                <a:latin typeface="Courier New" pitchFamily="49" charset="0"/>
                <a:ea typeface="Times New Roman" pitchFamily="18" charset="0"/>
                <a:cs typeface="Courier New" pitchFamily="49" charset="0"/>
              </a:rPr>
              <a:t>      while(temp-&gt;next != NULL)</a:t>
            </a:r>
            <a:endParaRPr lang="en-US" sz="15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500">
                <a:latin typeface="Courier New" pitchFamily="49" charset="0"/>
                <a:ea typeface="Times New Roman" pitchFamily="18" charset="0"/>
                <a:cs typeface="Courier New" pitchFamily="49" charset="0"/>
              </a:rPr>
              <a:t>	temp = temp-&gt;next;</a:t>
            </a:r>
            <a:endParaRPr lang="en-US" sz="15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500">
                <a:latin typeface="Courier New" pitchFamily="49" charset="0"/>
                <a:ea typeface="Times New Roman" pitchFamily="18" charset="0"/>
                <a:cs typeface="Courier New" pitchFamily="49" charset="0"/>
              </a:rPr>
              <a:t>      temp-&gt;next = </a:t>
            </a:r>
            <a:r>
              <a:rPr lang="en-US" sz="1500" err="1">
                <a:latin typeface="Courier New" pitchFamily="49" charset="0"/>
                <a:ea typeface="Times New Roman" pitchFamily="18" charset="0"/>
                <a:cs typeface="Courier New" pitchFamily="49" charset="0"/>
              </a:rPr>
              <a:t>newNode</a:t>
            </a:r>
            <a:r>
              <a:rPr lang="en-US" sz="1500">
                <a:latin typeface="Courier New" pitchFamily="49" charset="0"/>
                <a:ea typeface="Times New Roman" pitchFamily="18" charset="0"/>
                <a:cs typeface="Courier New" pitchFamily="49" charset="0"/>
              </a:rPr>
              <a:t>;</a:t>
            </a:r>
            <a:endParaRPr lang="en-US" sz="15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500">
                <a:latin typeface="Courier New" pitchFamily="49" charset="0"/>
                <a:ea typeface="Times New Roman" pitchFamily="18" charset="0"/>
                <a:cs typeface="Courier New" pitchFamily="49" charset="0"/>
              </a:rPr>
              <a:t>   }</a:t>
            </a:r>
            <a:endParaRPr lang="en-US" sz="15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500">
                <a:latin typeface="Courier New" pitchFamily="49" charset="0"/>
                <a:ea typeface="Times New Roman" pitchFamily="18" charset="0"/>
                <a:cs typeface="Courier New" pitchFamily="49" charset="0"/>
              </a:rPr>
              <a:t>   </a:t>
            </a:r>
            <a:r>
              <a:rPr lang="en-US" sz="1500" err="1">
                <a:latin typeface="Courier New" pitchFamily="49" charset="0"/>
                <a:ea typeface="Times New Roman" pitchFamily="18" charset="0"/>
                <a:cs typeface="Courier New" pitchFamily="49" charset="0"/>
              </a:rPr>
              <a:t>printf</a:t>
            </a:r>
            <a:r>
              <a:rPr lang="en-US" sz="1500">
                <a:latin typeface="Courier New" pitchFamily="49" charset="0"/>
                <a:ea typeface="Times New Roman" pitchFamily="18" charset="0"/>
                <a:cs typeface="Courier New" pitchFamily="49" charset="0"/>
              </a:rPr>
              <a:t>("\</a:t>
            </a:r>
            <a:r>
              <a:rPr lang="en-US" sz="1500" err="1">
                <a:latin typeface="Courier New" pitchFamily="49" charset="0"/>
                <a:ea typeface="Times New Roman" pitchFamily="18" charset="0"/>
                <a:cs typeface="Courier New" pitchFamily="49" charset="0"/>
              </a:rPr>
              <a:t>nOne</a:t>
            </a:r>
            <a:r>
              <a:rPr lang="en-US" sz="1500">
                <a:latin typeface="Courier New" pitchFamily="49" charset="0"/>
                <a:ea typeface="Times New Roman" pitchFamily="18" charset="0"/>
                <a:cs typeface="Courier New" pitchFamily="49" charset="0"/>
              </a:rPr>
              <a:t> node inserted!!!\n");</a:t>
            </a: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500">
                <a:latin typeface="Courier New" pitchFamily="49" charset="0"/>
                <a:ea typeface="Times New Roman" pitchFamily="18" charset="0"/>
                <a:cs typeface="Courier New" pitchFamily="49" charset="0"/>
              </a:rPr>
              <a:t>}</a:t>
            </a:r>
            <a:r>
              <a:rPr lang="en-US" sz="1500">
                <a:latin typeface="Arial" pitchFamily="34" charset="0"/>
                <a:cs typeface="Arial" pitchFamily="34" charset="0"/>
              </a:rPr>
              <a:t> </a:t>
            </a:r>
          </a:p>
        </p:txBody>
      </p:sp>
      <p:pic>
        <p:nvPicPr>
          <p:cNvPr id="4" name="Picture 2" descr="Picture 2"/>
          <p:cNvPicPr>
            <a:picLocks noChangeAspect="1"/>
          </p:cNvPicPr>
          <p:nvPr/>
        </p:nvPicPr>
        <p:blipFill>
          <a:blip r:embed="rId2"/>
          <a:stretch>
            <a:fillRect/>
          </a:stretch>
        </p:blipFill>
        <p:spPr>
          <a:xfrm>
            <a:off x="7696954" y="971550"/>
            <a:ext cx="1203959" cy="1200150"/>
          </a:xfrm>
          <a:prstGeom prst="rect">
            <a:avLst/>
          </a:prstGeom>
          <a:ln w="12700">
            <a:miter lim="400000"/>
          </a:ln>
        </p:spPr>
      </p:pic>
    </p:spTree>
    <p:extLst>
      <p:ext uri="{BB962C8B-B14F-4D97-AF65-F5344CB8AC3E}">
        <p14:creationId xmlns:p14="http://schemas.microsoft.com/office/powerpoint/2010/main" val="2208273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5"/>
        <p:cNvGrpSpPr/>
        <p:nvPr/>
      </p:nvGrpSpPr>
      <p:grpSpPr>
        <a:xfrm>
          <a:off x="0" y="0"/>
          <a:ext cx="0" cy="0"/>
          <a:chOff x="0" y="0"/>
          <a:chExt cx="0" cy="0"/>
        </a:xfrm>
      </p:grpSpPr>
      <p:sp>
        <p:nvSpPr>
          <p:cNvPr id="96" name="Google Shape;96;p7"/>
          <p:cNvSpPr/>
          <p:nvPr/>
        </p:nvSpPr>
        <p:spPr>
          <a:xfrm>
            <a:off x="0" y="0"/>
            <a:ext cx="9144000" cy="1066800"/>
          </a:xfrm>
          <a:prstGeom prst="roundRect">
            <a:avLst>
              <a:gd name="adj" fmla="val 0"/>
            </a:avLst>
          </a:prstGeom>
          <a:solidFill>
            <a:srgbClr val="17375E"/>
          </a:solidFill>
          <a:ln w="25400" cap="flat" cmpd="sng">
            <a:solidFill>
              <a:srgbClr val="4F62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800"/>
              <a:buFont typeface="Calibri"/>
              <a:buNone/>
            </a:pPr>
            <a:r>
              <a:rPr lang="en-US" sz="4800" b="0" i="0" u="none" strike="noStrike" cap="none">
                <a:solidFill>
                  <a:schemeClr val="lt1"/>
                </a:solidFill>
                <a:latin typeface="Calibri"/>
                <a:ea typeface="Calibri"/>
                <a:cs typeface="Calibri"/>
                <a:sym typeface="Calibri"/>
              </a:rPr>
              <a:t>Calculating the Length of an Array</a:t>
            </a:r>
            <a:endParaRPr sz="1400" b="0" i="0" u="none" strike="noStrike" cap="none">
              <a:solidFill>
                <a:srgbClr val="000000"/>
              </a:solidFill>
              <a:latin typeface="Arial"/>
              <a:ea typeface="Arial"/>
              <a:cs typeface="Arial"/>
              <a:sym typeface="Arial"/>
            </a:endParaRPr>
          </a:p>
        </p:txBody>
      </p:sp>
      <p:sp>
        <p:nvSpPr>
          <p:cNvPr id="97" name="Google Shape;97;p7"/>
          <p:cNvSpPr txBox="1"/>
          <p:nvPr/>
        </p:nvSpPr>
        <p:spPr>
          <a:xfrm>
            <a:off x="457200" y="1604962"/>
            <a:ext cx="8229600" cy="1698625"/>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Length = upper_bound – lower_bound + 1</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where </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upper_bound is the index of the last element</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lower_bound is the index of the first element in the array</a:t>
            </a:r>
            <a:endParaRPr sz="1400" b="0" i="0" u="none" strike="noStrike" cap="none">
              <a:solidFill>
                <a:srgbClr val="000000"/>
              </a:solidFill>
              <a:latin typeface="Arial"/>
              <a:ea typeface="Arial"/>
              <a:cs typeface="Arial"/>
              <a:sym typeface="Arial"/>
            </a:endParaRPr>
          </a:p>
        </p:txBody>
      </p:sp>
      <p:graphicFrame>
        <p:nvGraphicFramePr>
          <p:cNvPr id="98" name="Google Shape;98;p7"/>
          <p:cNvGraphicFramePr/>
          <p:nvPr/>
        </p:nvGraphicFramePr>
        <p:xfrm>
          <a:off x="838200" y="3886200"/>
          <a:ext cx="6934150" cy="274625"/>
        </p:xfrm>
        <a:graphic>
          <a:graphicData uri="http://schemas.openxmlformats.org/drawingml/2006/table">
            <a:tbl>
              <a:tblPr>
                <a:noFill/>
                <a:tableStyleId>{A6F75023-65CB-46CA-92D5-108BDC968E1C}</a:tableStyleId>
              </a:tblPr>
              <a:tblGrid>
                <a:gridCol w="1016000">
                  <a:extLst>
                    <a:ext uri="{9D8B030D-6E8A-4147-A177-3AD203B41FA5}">
                      <a16:colId xmlns:a16="http://schemas.microsoft.com/office/drawing/2014/main" val="20000"/>
                    </a:ext>
                  </a:extLst>
                </a:gridCol>
                <a:gridCol w="844550">
                  <a:extLst>
                    <a:ext uri="{9D8B030D-6E8A-4147-A177-3AD203B41FA5}">
                      <a16:colId xmlns:a16="http://schemas.microsoft.com/office/drawing/2014/main" val="20001"/>
                    </a:ext>
                  </a:extLst>
                </a:gridCol>
                <a:gridCol w="842950">
                  <a:extLst>
                    <a:ext uri="{9D8B030D-6E8A-4147-A177-3AD203B41FA5}">
                      <a16:colId xmlns:a16="http://schemas.microsoft.com/office/drawing/2014/main" val="20002"/>
                    </a:ext>
                  </a:extLst>
                </a:gridCol>
                <a:gridCol w="844550">
                  <a:extLst>
                    <a:ext uri="{9D8B030D-6E8A-4147-A177-3AD203B41FA5}">
                      <a16:colId xmlns:a16="http://schemas.microsoft.com/office/drawing/2014/main" val="20003"/>
                    </a:ext>
                  </a:extLst>
                </a:gridCol>
                <a:gridCol w="846125">
                  <a:extLst>
                    <a:ext uri="{9D8B030D-6E8A-4147-A177-3AD203B41FA5}">
                      <a16:colId xmlns:a16="http://schemas.microsoft.com/office/drawing/2014/main" val="20004"/>
                    </a:ext>
                  </a:extLst>
                </a:gridCol>
                <a:gridCol w="846125">
                  <a:extLst>
                    <a:ext uri="{9D8B030D-6E8A-4147-A177-3AD203B41FA5}">
                      <a16:colId xmlns:a16="http://schemas.microsoft.com/office/drawing/2014/main" val="20005"/>
                    </a:ext>
                  </a:extLst>
                </a:gridCol>
                <a:gridCol w="847725">
                  <a:extLst>
                    <a:ext uri="{9D8B030D-6E8A-4147-A177-3AD203B41FA5}">
                      <a16:colId xmlns:a16="http://schemas.microsoft.com/office/drawing/2014/main" val="20006"/>
                    </a:ext>
                  </a:extLst>
                </a:gridCol>
                <a:gridCol w="846125">
                  <a:extLst>
                    <a:ext uri="{9D8B030D-6E8A-4147-A177-3AD203B41FA5}">
                      <a16:colId xmlns:a16="http://schemas.microsoft.com/office/drawing/2014/main" val="20007"/>
                    </a:ext>
                  </a:extLst>
                </a:gridCol>
              </a:tblGrid>
              <a:tr h="274625">
                <a:tc>
                  <a:txBody>
                    <a:bodyPr/>
                    <a:lstStyle/>
                    <a:p>
                      <a:pPr marL="0" marR="0" lvl="0" indent="0" algn="ctr" rtl="0">
                        <a:lnSpc>
                          <a:spcPct val="100000"/>
                        </a:lnSpc>
                        <a:spcBef>
                          <a:spcPts val="0"/>
                        </a:spcBef>
                        <a:spcAft>
                          <a:spcPts val="0"/>
                        </a:spcAft>
                        <a:buClr>
                          <a:srgbClr val="CC3300"/>
                        </a:buClr>
                        <a:buSzPts val="1200"/>
                        <a:buFont typeface="Times New Roman"/>
                        <a:buNone/>
                      </a:pPr>
                      <a:r>
                        <a:rPr lang="en-US" sz="1200" b="1" i="0" u="none" strike="noStrike" cap="none">
                          <a:solidFill>
                            <a:srgbClr val="CC3300"/>
                          </a:solidFill>
                          <a:latin typeface="Times New Roman"/>
                          <a:ea typeface="Times New Roman"/>
                          <a:cs typeface="Times New Roman"/>
                          <a:sym typeface="Times New Roman"/>
                        </a:rPr>
                        <a:t>99</a:t>
                      </a:r>
                      <a:endParaRPr sz="1400" u="none" strike="noStrike" cap="none"/>
                    </a:p>
                  </a:txBody>
                  <a:tcPr marL="91450" marR="91450" marT="45775" marB="45775" anchor="ctr">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ctr" rtl="0">
                        <a:lnSpc>
                          <a:spcPct val="100000"/>
                        </a:lnSpc>
                        <a:spcBef>
                          <a:spcPts val="0"/>
                        </a:spcBef>
                        <a:spcAft>
                          <a:spcPts val="0"/>
                        </a:spcAft>
                        <a:buClr>
                          <a:srgbClr val="CC3300"/>
                        </a:buClr>
                        <a:buSzPts val="1200"/>
                        <a:buFont typeface="Times New Roman"/>
                        <a:buNone/>
                      </a:pPr>
                      <a:r>
                        <a:rPr lang="en-US" sz="1200" b="1" i="0" u="none" strike="noStrike" cap="none">
                          <a:solidFill>
                            <a:srgbClr val="CC3300"/>
                          </a:solidFill>
                          <a:latin typeface="Times New Roman"/>
                          <a:ea typeface="Times New Roman"/>
                          <a:cs typeface="Times New Roman"/>
                          <a:sym typeface="Times New Roman"/>
                        </a:rPr>
                        <a:t>67</a:t>
                      </a:r>
                      <a:endParaRPr sz="1400" u="none" strike="noStrike" cap="none"/>
                    </a:p>
                  </a:txBody>
                  <a:tcPr marL="91450" marR="91450" marT="45775" marB="45775" anchor="ctr">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ctr" rtl="0">
                        <a:lnSpc>
                          <a:spcPct val="100000"/>
                        </a:lnSpc>
                        <a:spcBef>
                          <a:spcPts val="0"/>
                        </a:spcBef>
                        <a:spcAft>
                          <a:spcPts val="0"/>
                        </a:spcAft>
                        <a:buClr>
                          <a:srgbClr val="CC3300"/>
                        </a:buClr>
                        <a:buSzPts val="1200"/>
                        <a:buFont typeface="Times New Roman"/>
                        <a:buNone/>
                      </a:pPr>
                      <a:r>
                        <a:rPr lang="en-US" sz="1200" b="1" i="0" u="none" strike="noStrike" cap="none">
                          <a:solidFill>
                            <a:srgbClr val="CC3300"/>
                          </a:solidFill>
                          <a:latin typeface="Times New Roman"/>
                          <a:ea typeface="Times New Roman"/>
                          <a:cs typeface="Times New Roman"/>
                          <a:sym typeface="Times New Roman"/>
                        </a:rPr>
                        <a:t>78</a:t>
                      </a:r>
                      <a:endParaRPr sz="1400" u="none" strike="noStrike" cap="none"/>
                    </a:p>
                  </a:txBody>
                  <a:tcPr marL="91450" marR="91450" marT="45775" marB="45775" anchor="ctr">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ctr" rtl="0">
                        <a:lnSpc>
                          <a:spcPct val="100000"/>
                        </a:lnSpc>
                        <a:spcBef>
                          <a:spcPts val="0"/>
                        </a:spcBef>
                        <a:spcAft>
                          <a:spcPts val="0"/>
                        </a:spcAft>
                        <a:buClr>
                          <a:srgbClr val="CC3300"/>
                        </a:buClr>
                        <a:buSzPts val="1200"/>
                        <a:buFont typeface="Times New Roman"/>
                        <a:buNone/>
                      </a:pPr>
                      <a:r>
                        <a:rPr lang="en-US" sz="1200" b="1" i="0" u="none" strike="noStrike" cap="none">
                          <a:solidFill>
                            <a:srgbClr val="CC3300"/>
                          </a:solidFill>
                          <a:latin typeface="Times New Roman"/>
                          <a:ea typeface="Times New Roman"/>
                          <a:cs typeface="Times New Roman"/>
                          <a:sym typeface="Times New Roman"/>
                        </a:rPr>
                        <a:t>56</a:t>
                      </a:r>
                      <a:endParaRPr sz="1400" u="none" strike="noStrike" cap="none"/>
                    </a:p>
                  </a:txBody>
                  <a:tcPr marL="91450" marR="91450" marT="45775" marB="45775" anchor="ctr">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ctr" rtl="0">
                        <a:lnSpc>
                          <a:spcPct val="100000"/>
                        </a:lnSpc>
                        <a:spcBef>
                          <a:spcPts val="0"/>
                        </a:spcBef>
                        <a:spcAft>
                          <a:spcPts val="0"/>
                        </a:spcAft>
                        <a:buClr>
                          <a:srgbClr val="CC3300"/>
                        </a:buClr>
                        <a:buSzPts val="1200"/>
                        <a:buFont typeface="Times New Roman"/>
                        <a:buNone/>
                      </a:pPr>
                      <a:r>
                        <a:rPr lang="en-US" sz="1200" b="1" i="0" u="none" strike="noStrike" cap="none">
                          <a:solidFill>
                            <a:srgbClr val="CC3300"/>
                          </a:solidFill>
                          <a:latin typeface="Times New Roman"/>
                          <a:ea typeface="Times New Roman"/>
                          <a:cs typeface="Times New Roman"/>
                          <a:sym typeface="Times New Roman"/>
                        </a:rPr>
                        <a:t>88</a:t>
                      </a:r>
                      <a:endParaRPr sz="1400" u="none" strike="noStrike" cap="none"/>
                    </a:p>
                  </a:txBody>
                  <a:tcPr marL="91450" marR="91450" marT="45775" marB="45775" anchor="ctr">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ctr" rtl="0">
                        <a:lnSpc>
                          <a:spcPct val="100000"/>
                        </a:lnSpc>
                        <a:spcBef>
                          <a:spcPts val="0"/>
                        </a:spcBef>
                        <a:spcAft>
                          <a:spcPts val="0"/>
                        </a:spcAft>
                        <a:buClr>
                          <a:srgbClr val="CC3300"/>
                        </a:buClr>
                        <a:buSzPts val="1200"/>
                        <a:buFont typeface="Times New Roman"/>
                        <a:buNone/>
                      </a:pPr>
                      <a:r>
                        <a:rPr lang="en-US" sz="1200" b="1" i="0" u="none" strike="noStrike" cap="none">
                          <a:solidFill>
                            <a:srgbClr val="CC3300"/>
                          </a:solidFill>
                          <a:latin typeface="Times New Roman"/>
                          <a:ea typeface="Times New Roman"/>
                          <a:cs typeface="Times New Roman"/>
                          <a:sym typeface="Times New Roman"/>
                        </a:rPr>
                        <a:t>90</a:t>
                      </a:r>
                      <a:endParaRPr sz="1400" u="none" strike="noStrike" cap="none"/>
                    </a:p>
                  </a:txBody>
                  <a:tcPr marL="91450" marR="91450" marT="45775" marB="45775" anchor="ctr">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ctr" rtl="0">
                        <a:lnSpc>
                          <a:spcPct val="100000"/>
                        </a:lnSpc>
                        <a:spcBef>
                          <a:spcPts val="0"/>
                        </a:spcBef>
                        <a:spcAft>
                          <a:spcPts val="0"/>
                        </a:spcAft>
                        <a:buClr>
                          <a:srgbClr val="CC3300"/>
                        </a:buClr>
                        <a:buSzPts val="1200"/>
                        <a:buFont typeface="Times New Roman"/>
                        <a:buNone/>
                      </a:pPr>
                      <a:r>
                        <a:rPr lang="en-US" sz="1200" b="1" i="0" u="none" strike="noStrike" cap="none">
                          <a:solidFill>
                            <a:srgbClr val="CC3300"/>
                          </a:solidFill>
                          <a:latin typeface="Times New Roman"/>
                          <a:ea typeface="Times New Roman"/>
                          <a:cs typeface="Times New Roman"/>
                          <a:sym typeface="Times New Roman"/>
                        </a:rPr>
                        <a:t>34</a:t>
                      </a:r>
                      <a:endParaRPr sz="1400" u="none" strike="noStrike" cap="none"/>
                    </a:p>
                  </a:txBody>
                  <a:tcPr marL="91450" marR="91450" marT="45775" marB="45775" anchor="ctr">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ctr" rtl="0">
                        <a:lnSpc>
                          <a:spcPct val="100000"/>
                        </a:lnSpc>
                        <a:spcBef>
                          <a:spcPts val="0"/>
                        </a:spcBef>
                        <a:spcAft>
                          <a:spcPts val="0"/>
                        </a:spcAft>
                        <a:buClr>
                          <a:srgbClr val="CC3300"/>
                        </a:buClr>
                        <a:buSzPts val="1200"/>
                        <a:buFont typeface="Times New Roman"/>
                        <a:buNone/>
                      </a:pPr>
                      <a:r>
                        <a:rPr lang="en-US" sz="1200" b="1" i="0" u="none" strike="noStrike" cap="none">
                          <a:solidFill>
                            <a:srgbClr val="CC3300"/>
                          </a:solidFill>
                          <a:latin typeface="Times New Roman"/>
                          <a:ea typeface="Times New Roman"/>
                          <a:cs typeface="Times New Roman"/>
                          <a:sym typeface="Times New Roman"/>
                        </a:rPr>
                        <a:t>85</a:t>
                      </a:r>
                      <a:endParaRPr sz="1400" u="none" strike="noStrike" cap="none"/>
                    </a:p>
                  </a:txBody>
                  <a:tcPr marL="91450" marR="91450" marT="45775" marB="45775" anchor="ctr">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extLst>
                  <a:ext uri="{0D108BD9-81ED-4DB2-BD59-A6C34878D82A}">
                    <a16:rowId xmlns:a16="http://schemas.microsoft.com/office/drawing/2014/main" val="10000"/>
                  </a:ext>
                </a:extLst>
              </a:tr>
            </a:tbl>
          </a:graphicData>
        </a:graphic>
      </p:graphicFrame>
      <p:sp>
        <p:nvSpPr>
          <p:cNvPr id="99" name="Google Shape;99;p7"/>
          <p:cNvSpPr txBox="1"/>
          <p:nvPr/>
        </p:nvSpPr>
        <p:spPr>
          <a:xfrm>
            <a:off x="990600" y="4267200"/>
            <a:ext cx="6934200" cy="244475"/>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000"/>
              <a:buFont typeface="Constantia"/>
              <a:buNone/>
            </a:pPr>
            <a:r>
              <a:rPr lang="en-US" sz="1000" b="0" i="0" u="none" strike="noStrike" cap="none">
                <a:solidFill>
                  <a:schemeClr val="dk1"/>
                </a:solidFill>
                <a:latin typeface="Constantia"/>
                <a:ea typeface="Constantia"/>
                <a:cs typeface="Constantia"/>
                <a:sym typeface="Constantia"/>
              </a:rPr>
              <a:t>marks[0]              marks[1]            marks[2]           marks[3]            marks[4</a:t>
            </a:r>
            <a:r>
              <a:rPr lang="en-US" sz="1000" b="1" i="0" u="none" strike="noStrike" cap="none">
                <a:solidFill>
                  <a:schemeClr val="dk1"/>
                </a:solidFill>
                <a:latin typeface="Constantia"/>
                <a:ea typeface="Constantia"/>
                <a:cs typeface="Constantia"/>
                <a:sym typeface="Constantia"/>
              </a:rPr>
              <a:t>]</a:t>
            </a:r>
            <a:r>
              <a:rPr lang="en-US" sz="1000" b="0" i="0" u="none" strike="noStrike" cap="none">
                <a:solidFill>
                  <a:schemeClr val="dk1"/>
                </a:solidFill>
                <a:latin typeface="Constantia"/>
                <a:ea typeface="Constantia"/>
                <a:cs typeface="Constantia"/>
                <a:sym typeface="Constantia"/>
              </a:rPr>
              <a:t>            marks[5]           marks[6          marks[7]]</a:t>
            </a:r>
            <a:endParaRPr sz="1400" b="0" i="0" u="none" strike="noStrike" cap="none">
              <a:solidFill>
                <a:srgbClr val="000000"/>
              </a:solidFill>
              <a:latin typeface="Arial"/>
              <a:ea typeface="Arial"/>
              <a:cs typeface="Arial"/>
              <a:sym typeface="Arial"/>
            </a:endParaRPr>
          </a:p>
        </p:txBody>
      </p:sp>
      <p:sp>
        <p:nvSpPr>
          <p:cNvPr id="100" name="Google Shape;100;p7"/>
          <p:cNvSpPr txBox="1"/>
          <p:nvPr/>
        </p:nvSpPr>
        <p:spPr>
          <a:xfrm>
            <a:off x="1600200" y="4724400"/>
            <a:ext cx="5943600" cy="83026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Here, lower_bound = 0, upper_bound = 7</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Therefore, length = 7 – 0 + 1 = 8</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269" y="1143000"/>
            <a:ext cx="6172200" cy="457200"/>
          </a:xfrm>
        </p:spPr>
        <p:txBody>
          <a:bodyPr>
            <a:noAutofit/>
          </a:bodyPr>
          <a:lstStyle/>
          <a:p>
            <a:r>
              <a:rPr lang="en-US" sz="2100" b="1"/>
              <a:t>INSERTING A NEW NODE IN THE MIDDLE</a:t>
            </a:r>
            <a:br>
              <a:rPr lang="en-US" sz="2100" b="1"/>
            </a:br>
            <a:endParaRPr lang="en-US" sz="2100"/>
          </a:p>
        </p:txBody>
      </p:sp>
      <p:sp>
        <p:nvSpPr>
          <p:cNvPr id="3" name="Content Placeholder 2"/>
          <p:cNvSpPr>
            <a:spLocks noGrp="1"/>
          </p:cNvSpPr>
          <p:nvPr>
            <p:ph idx="1"/>
          </p:nvPr>
        </p:nvSpPr>
        <p:spPr>
          <a:xfrm>
            <a:off x="1485900" y="1657350"/>
            <a:ext cx="6172200" cy="4057650"/>
          </a:xfrm>
        </p:spPr>
        <p:txBody>
          <a:bodyPr>
            <a:normAutofit fontScale="62500" lnSpcReduction="20000"/>
          </a:bodyPr>
          <a:lstStyle/>
          <a:p>
            <a:pPr algn="just"/>
            <a:r>
              <a:rPr lang="en-US" sz="2550" b="1"/>
              <a:t>Step 1:</a:t>
            </a:r>
            <a:r>
              <a:rPr lang="en-US" sz="2550"/>
              <a:t> Create a </a:t>
            </a:r>
            <a:r>
              <a:rPr lang="en-US" sz="2550" b="1" err="1"/>
              <a:t>newNode</a:t>
            </a:r>
            <a:r>
              <a:rPr lang="en-US" sz="2550"/>
              <a:t> with given value.</a:t>
            </a:r>
          </a:p>
          <a:p>
            <a:pPr algn="just"/>
            <a:r>
              <a:rPr lang="en-US" sz="2550" b="1"/>
              <a:t>Step 2:</a:t>
            </a:r>
            <a:r>
              <a:rPr lang="en-US" sz="2550"/>
              <a:t> Check whether list is </a:t>
            </a:r>
            <a:r>
              <a:rPr lang="en-US" sz="2550" b="1"/>
              <a:t>Empty</a:t>
            </a:r>
            <a:r>
              <a:rPr lang="en-US" sz="2550"/>
              <a:t> (</a:t>
            </a:r>
            <a:r>
              <a:rPr lang="en-US" sz="2550" b="1"/>
              <a:t>head</a:t>
            </a:r>
            <a:r>
              <a:rPr lang="en-US" sz="2550"/>
              <a:t> == </a:t>
            </a:r>
            <a:r>
              <a:rPr lang="en-US" sz="2550" b="1"/>
              <a:t>NULL</a:t>
            </a:r>
            <a:r>
              <a:rPr lang="en-US" sz="2550"/>
              <a:t>)</a:t>
            </a:r>
          </a:p>
          <a:p>
            <a:pPr algn="just"/>
            <a:r>
              <a:rPr lang="en-US" sz="2550" b="1"/>
              <a:t>Step 3:</a:t>
            </a:r>
            <a:r>
              <a:rPr lang="en-US" sz="2550"/>
              <a:t> If it is </a:t>
            </a:r>
            <a:r>
              <a:rPr lang="en-US" sz="2550" b="1"/>
              <a:t>Empty</a:t>
            </a:r>
            <a:r>
              <a:rPr lang="en-US" sz="2550"/>
              <a:t> then, set </a:t>
            </a:r>
            <a:r>
              <a:rPr lang="en-US" sz="2550" b="1" err="1"/>
              <a:t>newNode</a:t>
            </a:r>
            <a:r>
              <a:rPr lang="en-US" sz="2550" b="1"/>
              <a:t> → next</a:t>
            </a:r>
            <a:r>
              <a:rPr lang="en-US" sz="2550"/>
              <a:t> = </a:t>
            </a:r>
            <a:r>
              <a:rPr lang="en-US" sz="2550" b="1"/>
              <a:t>NULL</a:t>
            </a:r>
            <a:r>
              <a:rPr lang="en-US" sz="2550"/>
              <a:t> and </a:t>
            </a:r>
            <a:r>
              <a:rPr lang="en-US" sz="2550" b="1"/>
              <a:t>head</a:t>
            </a:r>
            <a:r>
              <a:rPr lang="en-US" sz="2550"/>
              <a:t> = </a:t>
            </a:r>
            <a:r>
              <a:rPr lang="en-US" sz="2550" b="1" err="1"/>
              <a:t>newNode</a:t>
            </a:r>
            <a:r>
              <a:rPr lang="en-US" sz="2550"/>
              <a:t>.</a:t>
            </a:r>
          </a:p>
          <a:p>
            <a:pPr algn="just"/>
            <a:r>
              <a:rPr lang="en-US" sz="2550" b="1"/>
              <a:t>Step 4:</a:t>
            </a:r>
            <a:r>
              <a:rPr lang="en-US" sz="2550"/>
              <a:t> If it is </a:t>
            </a:r>
            <a:r>
              <a:rPr lang="en-US" sz="2550" b="1"/>
              <a:t>Not Empty</a:t>
            </a:r>
            <a:r>
              <a:rPr lang="en-US" sz="2550"/>
              <a:t> then, define a node pointer </a:t>
            </a:r>
            <a:r>
              <a:rPr lang="en-US" sz="2550" b="1"/>
              <a:t>temp</a:t>
            </a:r>
            <a:r>
              <a:rPr lang="en-US" sz="2550"/>
              <a:t> and initialize with </a:t>
            </a:r>
            <a:r>
              <a:rPr lang="en-US" sz="2550" b="1"/>
              <a:t>head</a:t>
            </a:r>
            <a:r>
              <a:rPr lang="en-US" sz="2550"/>
              <a:t>.</a:t>
            </a:r>
          </a:p>
          <a:p>
            <a:pPr algn="just"/>
            <a:r>
              <a:rPr lang="en-US" sz="2550" b="1"/>
              <a:t>Step 5:</a:t>
            </a:r>
            <a:r>
              <a:rPr lang="en-US" sz="2550"/>
              <a:t> Keep moving the </a:t>
            </a:r>
            <a:r>
              <a:rPr lang="en-US" sz="2550" b="1"/>
              <a:t>temp</a:t>
            </a:r>
            <a:r>
              <a:rPr lang="en-US" sz="2550"/>
              <a:t> to its next node until it reaches to the node after which we want to insert the </a:t>
            </a:r>
            <a:r>
              <a:rPr lang="en-US" sz="2550" err="1"/>
              <a:t>newNode</a:t>
            </a:r>
            <a:r>
              <a:rPr lang="en-US" sz="2550"/>
              <a:t> (until </a:t>
            </a:r>
            <a:r>
              <a:rPr lang="en-US" sz="2550" b="1"/>
              <a:t>temp → data</a:t>
            </a:r>
            <a:r>
              <a:rPr lang="en-US" sz="2550"/>
              <a:t> is equal to </a:t>
            </a:r>
            <a:r>
              <a:rPr lang="en-US" sz="2550" b="1"/>
              <a:t>location</a:t>
            </a:r>
            <a:r>
              <a:rPr lang="en-US" sz="2550"/>
              <a:t>, here location is the node value after which we want to insert the </a:t>
            </a:r>
            <a:r>
              <a:rPr lang="en-US" sz="2550" err="1"/>
              <a:t>newNode</a:t>
            </a:r>
            <a:r>
              <a:rPr lang="en-US" sz="2550"/>
              <a:t>).</a:t>
            </a:r>
          </a:p>
          <a:p>
            <a:pPr algn="just"/>
            <a:r>
              <a:rPr lang="en-US" sz="2550" b="1"/>
              <a:t>Step 6:</a:t>
            </a:r>
            <a:r>
              <a:rPr lang="en-US" sz="2550"/>
              <a:t> Every time check whether </a:t>
            </a:r>
            <a:r>
              <a:rPr lang="en-US" sz="2550" b="1"/>
              <a:t>temp</a:t>
            </a:r>
            <a:r>
              <a:rPr lang="en-US" sz="2550"/>
              <a:t> is reached to last node or not. If it is reached to last node then display </a:t>
            </a:r>
            <a:r>
              <a:rPr lang="en-US" sz="2550" b="1"/>
              <a:t>'Given node is not found in the list!!! Insertion not possible!!!'</a:t>
            </a:r>
            <a:r>
              <a:rPr lang="en-US" sz="2550"/>
              <a:t> and terminate the function. Otherwise move the </a:t>
            </a:r>
            <a:r>
              <a:rPr lang="en-US" sz="2550" b="1"/>
              <a:t>temp</a:t>
            </a:r>
            <a:r>
              <a:rPr lang="en-US" sz="2550"/>
              <a:t> to next node.</a:t>
            </a:r>
          </a:p>
          <a:p>
            <a:pPr algn="just"/>
            <a:r>
              <a:rPr lang="en-US" sz="2550" b="1"/>
              <a:t>Step 7:</a:t>
            </a:r>
            <a:r>
              <a:rPr lang="en-US" sz="2550"/>
              <a:t> Finally, Set '</a:t>
            </a:r>
            <a:r>
              <a:rPr lang="en-US" sz="2550" b="1" err="1"/>
              <a:t>newNode</a:t>
            </a:r>
            <a:r>
              <a:rPr lang="en-US" sz="2550" b="1"/>
              <a:t> → next</a:t>
            </a:r>
            <a:r>
              <a:rPr lang="en-US" sz="2550"/>
              <a:t> = </a:t>
            </a:r>
            <a:r>
              <a:rPr lang="en-US" sz="2550" b="1"/>
              <a:t>temp → next</a:t>
            </a:r>
            <a:r>
              <a:rPr lang="en-US" sz="2550"/>
              <a:t>' and '</a:t>
            </a:r>
            <a:r>
              <a:rPr lang="en-US" sz="2550" b="1"/>
              <a:t>temp → next</a:t>
            </a:r>
            <a:r>
              <a:rPr lang="en-US" sz="2550"/>
              <a:t> = </a:t>
            </a:r>
            <a:r>
              <a:rPr lang="en-US" sz="2550" b="1" err="1"/>
              <a:t>newNode</a:t>
            </a:r>
            <a:r>
              <a:rPr lang="en-US" sz="2550"/>
              <a:t>'</a:t>
            </a:r>
          </a:p>
          <a:p>
            <a:pPr>
              <a:buNone/>
            </a:pPr>
            <a:endParaRPr lang="en-US"/>
          </a:p>
        </p:txBody>
      </p:sp>
      <p:pic>
        <p:nvPicPr>
          <p:cNvPr id="4" name="Picture 2" descr="Picture 2"/>
          <p:cNvPicPr>
            <a:picLocks noChangeAspect="1"/>
          </p:cNvPicPr>
          <p:nvPr/>
        </p:nvPicPr>
        <p:blipFill>
          <a:blip r:embed="rId2"/>
          <a:stretch>
            <a:fillRect/>
          </a:stretch>
        </p:blipFill>
        <p:spPr>
          <a:xfrm>
            <a:off x="7696954" y="971550"/>
            <a:ext cx="1203959" cy="1200150"/>
          </a:xfrm>
          <a:prstGeom prst="rect">
            <a:avLst/>
          </a:prstGeom>
          <a:ln w="12700">
            <a:miter lim="400000"/>
          </a:ln>
        </p:spPr>
      </p:pic>
    </p:spTree>
    <p:extLst>
      <p:ext uri="{BB962C8B-B14F-4D97-AF65-F5344CB8AC3E}">
        <p14:creationId xmlns:p14="http://schemas.microsoft.com/office/powerpoint/2010/main" val="16934781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4600" y="1371600"/>
            <a:ext cx="4171950" cy="669414"/>
          </a:xfrm>
          <a:prstGeom prst="rect">
            <a:avLst/>
          </a:prstGeom>
          <a:noFill/>
        </p:spPr>
        <p:txBody>
          <a:bodyPr wrap="square" rtlCol="0">
            <a:spAutoFit/>
          </a:bodyPr>
          <a:lstStyle/>
          <a:p>
            <a:pPr algn="ctr"/>
            <a:r>
              <a:rPr lang="en-US" sz="1875" b="1"/>
              <a:t>INSERTING A NEW NODE IN THE MIDDLE</a:t>
            </a:r>
          </a:p>
        </p:txBody>
      </p:sp>
      <p:pic>
        <p:nvPicPr>
          <p:cNvPr id="5" name="Picture 3" descr="Figure 17-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343400" y="2057401"/>
            <a:ext cx="3086100" cy="1607344"/>
          </a:xfrm>
          <a:prstGeom prst="rect">
            <a:avLst/>
          </a:prstGeom>
          <a:noFill/>
        </p:spPr>
      </p:pic>
      <p:pic>
        <p:nvPicPr>
          <p:cNvPr id="6" name="Picture 3" descr="Figure 17-1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400550" y="4057651"/>
            <a:ext cx="3429000" cy="1807369"/>
          </a:xfrm>
          <a:prstGeom prst="rect">
            <a:avLst/>
          </a:prstGeom>
          <a:noFill/>
        </p:spPr>
      </p:pic>
      <p:sp>
        <p:nvSpPr>
          <p:cNvPr id="7" name="TextBox 6"/>
          <p:cNvSpPr txBox="1"/>
          <p:nvPr/>
        </p:nvSpPr>
        <p:spPr>
          <a:xfrm>
            <a:off x="1657350" y="2457450"/>
            <a:ext cx="2457450" cy="900246"/>
          </a:xfrm>
          <a:prstGeom prst="rect">
            <a:avLst/>
          </a:prstGeom>
          <a:noFill/>
        </p:spPr>
        <p:txBody>
          <a:bodyPr wrap="square" rtlCol="0">
            <a:spAutoFit/>
          </a:bodyPr>
          <a:lstStyle/>
          <a:p>
            <a:pPr>
              <a:buFont typeface="Wingdings" pitchFamily="2" charset="2"/>
              <a:buChar char="Ø"/>
            </a:pPr>
            <a:r>
              <a:rPr lang="en-US" sz="1050" b="1"/>
              <a:t> Use a Node Pointer to trace to the current position</a:t>
            </a:r>
          </a:p>
          <a:p>
            <a:endParaRPr lang="en-US" sz="1050" b="1"/>
          </a:p>
          <a:p>
            <a:pPr>
              <a:buFont typeface="Wingdings" pitchFamily="2" charset="2"/>
              <a:buChar char="Ø"/>
            </a:pPr>
            <a:r>
              <a:rPr lang="en-US" sz="1050" b="1"/>
              <a:t>Also to store the value of the next address</a:t>
            </a:r>
          </a:p>
        </p:txBody>
      </p:sp>
      <p:sp>
        <p:nvSpPr>
          <p:cNvPr id="8" name="TextBox 7"/>
          <p:cNvSpPr txBox="1"/>
          <p:nvPr/>
        </p:nvSpPr>
        <p:spPr>
          <a:xfrm>
            <a:off x="1600200" y="3771901"/>
            <a:ext cx="2457450" cy="1223412"/>
          </a:xfrm>
          <a:prstGeom prst="rect">
            <a:avLst/>
          </a:prstGeom>
          <a:noFill/>
        </p:spPr>
        <p:txBody>
          <a:bodyPr wrap="square" rtlCol="0">
            <a:spAutoFit/>
          </a:bodyPr>
          <a:lstStyle/>
          <a:p>
            <a:pPr>
              <a:buFont typeface="Wingdings" pitchFamily="2" charset="2"/>
              <a:buChar char="Ø"/>
            </a:pPr>
            <a:r>
              <a:rPr lang="en-US" sz="1050" b="1"/>
              <a:t> Use a Previous Node Pointer to trace to the current position</a:t>
            </a:r>
          </a:p>
          <a:p>
            <a:pPr>
              <a:buFont typeface="Wingdings" pitchFamily="2" charset="2"/>
              <a:buChar char="Ø"/>
            </a:pPr>
            <a:endParaRPr lang="en-US" sz="1050" b="1"/>
          </a:p>
          <a:p>
            <a:r>
              <a:rPr lang="en-US" sz="1050" b="1" err="1"/>
              <a:t>previousNode</a:t>
            </a:r>
            <a:r>
              <a:rPr lang="en-US" sz="1050" b="1"/>
              <a:t>=</a:t>
            </a:r>
            <a:r>
              <a:rPr lang="en-US" sz="1050" b="1" err="1"/>
              <a:t>nodePtr</a:t>
            </a:r>
            <a:r>
              <a:rPr lang="en-US" sz="1050" b="1"/>
              <a:t>;</a:t>
            </a:r>
          </a:p>
          <a:p>
            <a:r>
              <a:rPr lang="en-US" sz="1050" b="1" err="1"/>
              <a:t>nodePtr</a:t>
            </a:r>
            <a:r>
              <a:rPr lang="en-US" sz="1050" b="1"/>
              <a:t>=</a:t>
            </a:r>
            <a:r>
              <a:rPr lang="en-US" sz="1050" b="1" err="1"/>
              <a:t>nodePtr</a:t>
            </a:r>
            <a:r>
              <a:rPr lang="en-US" sz="1050" b="1"/>
              <a:t>-&gt;next;</a:t>
            </a:r>
          </a:p>
          <a:p>
            <a:endParaRPr lang="en-US" sz="1050" b="1"/>
          </a:p>
          <a:p>
            <a:endParaRPr lang="en-US" sz="1050" b="1"/>
          </a:p>
        </p:txBody>
      </p:sp>
      <p:pic>
        <p:nvPicPr>
          <p:cNvPr id="9" name="Picture 2" descr="Picture 2"/>
          <p:cNvPicPr>
            <a:picLocks noChangeAspect="1"/>
          </p:cNvPicPr>
          <p:nvPr/>
        </p:nvPicPr>
        <p:blipFill>
          <a:blip r:embed="rId4"/>
          <a:stretch>
            <a:fillRect/>
          </a:stretch>
        </p:blipFill>
        <p:spPr>
          <a:xfrm>
            <a:off x="7696954" y="971550"/>
            <a:ext cx="1203959" cy="1200150"/>
          </a:xfrm>
          <a:prstGeom prst="rect">
            <a:avLst/>
          </a:prstGeom>
          <a:ln w="12700">
            <a:miter lim="400000"/>
          </a:ln>
        </p:spPr>
      </p:pic>
    </p:spTree>
    <p:extLst>
      <p:ext uri="{BB962C8B-B14F-4D97-AF65-F5344CB8AC3E}">
        <p14:creationId xmlns:p14="http://schemas.microsoft.com/office/powerpoint/2010/main" val="24945224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igure 17-1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914900" y="1371601"/>
            <a:ext cx="2743200" cy="1607344"/>
          </a:xfrm>
          <a:prstGeom prst="rect">
            <a:avLst/>
          </a:prstGeom>
          <a:noFill/>
        </p:spPr>
      </p:pic>
      <p:pic>
        <p:nvPicPr>
          <p:cNvPr id="5" name="Picture 3" descr="Figure 17-1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771650" y="3486151"/>
            <a:ext cx="3086100" cy="1807369"/>
          </a:xfrm>
          <a:prstGeom prst="rect">
            <a:avLst/>
          </a:prstGeom>
          <a:noFill/>
        </p:spPr>
      </p:pic>
      <p:sp>
        <p:nvSpPr>
          <p:cNvPr id="6" name="TextBox 5"/>
          <p:cNvSpPr txBox="1"/>
          <p:nvPr/>
        </p:nvSpPr>
        <p:spPr>
          <a:xfrm>
            <a:off x="1714500" y="1714500"/>
            <a:ext cx="3073524" cy="900246"/>
          </a:xfrm>
          <a:prstGeom prst="rect">
            <a:avLst/>
          </a:prstGeom>
          <a:noFill/>
        </p:spPr>
        <p:txBody>
          <a:bodyPr wrap="square" rtlCol="0">
            <a:spAutoFit/>
          </a:bodyPr>
          <a:lstStyle/>
          <a:p>
            <a:r>
              <a:rPr lang="en-US" sz="1050"/>
              <a:t>The New Node Pointer find the next node to insert the node </a:t>
            </a:r>
          </a:p>
          <a:p>
            <a:endParaRPr lang="en-US" sz="1050"/>
          </a:p>
          <a:p>
            <a:r>
              <a:rPr lang="en-US" sz="1050" err="1"/>
              <a:t>previousNode</a:t>
            </a:r>
            <a:r>
              <a:rPr lang="en-US" sz="1050"/>
              <a:t>-&gt;next=</a:t>
            </a:r>
            <a:r>
              <a:rPr lang="en-US" sz="1050" err="1"/>
              <a:t>newNode</a:t>
            </a:r>
            <a:r>
              <a:rPr lang="en-US" sz="1050"/>
              <a:t>;</a:t>
            </a:r>
          </a:p>
          <a:p>
            <a:r>
              <a:rPr lang="en-US" sz="1050" err="1"/>
              <a:t>newnode</a:t>
            </a:r>
            <a:r>
              <a:rPr lang="en-US" sz="1050"/>
              <a:t>-&gt;next=</a:t>
            </a:r>
            <a:r>
              <a:rPr lang="en-US" sz="1050" err="1"/>
              <a:t>nodePtr</a:t>
            </a:r>
            <a:r>
              <a:rPr lang="en-US" sz="1050"/>
              <a:t>;</a:t>
            </a:r>
          </a:p>
        </p:txBody>
      </p:sp>
      <p:pic>
        <p:nvPicPr>
          <p:cNvPr id="7" name="Picture 2" descr="Picture 2"/>
          <p:cNvPicPr>
            <a:picLocks noChangeAspect="1"/>
          </p:cNvPicPr>
          <p:nvPr/>
        </p:nvPicPr>
        <p:blipFill>
          <a:blip r:embed="rId4"/>
          <a:stretch>
            <a:fillRect/>
          </a:stretch>
        </p:blipFill>
        <p:spPr>
          <a:xfrm>
            <a:off x="7696954" y="971550"/>
            <a:ext cx="1203959" cy="1200150"/>
          </a:xfrm>
          <a:prstGeom prst="rect">
            <a:avLst/>
          </a:prstGeom>
          <a:ln w="12700">
            <a:miter lim="400000"/>
          </a:ln>
        </p:spPr>
      </p:pic>
    </p:spTree>
    <p:extLst>
      <p:ext uri="{BB962C8B-B14F-4D97-AF65-F5344CB8AC3E}">
        <p14:creationId xmlns:p14="http://schemas.microsoft.com/office/powerpoint/2010/main" val="19453360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175" y="995888"/>
            <a:ext cx="6172200" cy="535785"/>
          </a:xfrm>
        </p:spPr>
        <p:txBody>
          <a:bodyPr>
            <a:normAutofit fontScale="90000"/>
          </a:bodyPr>
          <a:lstStyle/>
          <a:p>
            <a:pPr algn="r"/>
            <a:r>
              <a:rPr lang="en-US" err="1"/>
              <a:t>Contd</a:t>
            </a:r>
            <a:r>
              <a:rPr lang="en-US"/>
              <a:t>…</a:t>
            </a:r>
          </a:p>
        </p:txBody>
      </p:sp>
      <p:sp>
        <p:nvSpPr>
          <p:cNvPr id="234497" name="Rectangle 1"/>
          <p:cNvSpPr>
            <a:spLocks noChangeArrowheads="1"/>
          </p:cNvSpPr>
          <p:nvPr/>
        </p:nvSpPr>
        <p:spPr bwMode="auto">
          <a:xfrm>
            <a:off x="1400175" y="1630678"/>
            <a:ext cx="5728689" cy="3785652"/>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spAutoFit/>
          </a:bodyPr>
          <a:lstStyle/>
          <a:p>
            <a:pPr fontAlgn="base">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050">
                <a:latin typeface="Courier New" pitchFamily="49" charset="0"/>
                <a:ea typeface="Times New Roman" pitchFamily="18" charset="0"/>
                <a:cs typeface="Courier New" pitchFamily="49" charset="0"/>
              </a:rPr>
              <a:t>void </a:t>
            </a:r>
            <a:r>
              <a:rPr lang="en-US" sz="1050" err="1">
                <a:latin typeface="Courier New" pitchFamily="49" charset="0"/>
                <a:ea typeface="Times New Roman" pitchFamily="18" charset="0"/>
                <a:cs typeface="Courier New" pitchFamily="49" charset="0"/>
              </a:rPr>
              <a:t>insertBetween</a:t>
            </a:r>
            <a:r>
              <a:rPr lang="en-US" sz="1050">
                <a:latin typeface="Courier New" pitchFamily="49" charset="0"/>
                <a:ea typeface="Times New Roman" pitchFamily="18" charset="0"/>
                <a:cs typeface="Courier New" pitchFamily="49" charset="0"/>
              </a:rPr>
              <a:t>(</a:t>
            </a:r>
            <a:r>
              <a:rPr lang="en-US" sz="1050" err="1">
                <a:latin typeface="Courier New" pitchFamily="49" charset="0"/>
                <a:ea typeface="Times New Roman" pitchFamily="18" charset="0"/>
                <a:cs typeface="Courier New" pitchFamily="49" charset="0"/>
              </a:rPr>
              <a:t>int</a:t>
            </a:r>
            <a:r>
              <a:rPr lang="en-US" sz="1050">
                <a:latin typeface="Courier New" pitchFamily="49" charset="0"/>
                <a:ea typeface="Times New Roman" pitchFamily="18" charset="0"/>
                <a:cs typeface="Courier New" pitchFamily="49" charset="0"/>
              </a:rPr>
              <a:t> value, </a:t>
            </a:r>
            <a:r>
              <a:rPr lang="en-US" sz="1050" err="1">
                <a:latin typeface="Courier New" pitchFamily="49" charset="0"/>
                <a:ea typeface="Times New Roman" pitchFamily="18" charset="0"/>
                <a:cs typeface="Courier New" pitchFamily="49" charset="0"/>
              </a:rPr>
              <a:t>int</a:t>
            </a:r>
            <a:r>
              <a:rPr lang="en-US" sz="1050">
                <a:latin typeface="Courier New" pitchFamily="49" charset="0"/>
                <a:ea typeface="Times New Roman" pitchFamily="18" charset="0"/>
                <a:cs typeface="Courier New" pitchFamily="49" charset="0"/>
              </a:rPr>
              <a:t> loc)</a:t>
            </a:r>
            <a:endParaRPr lang="en-US" sz="105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050">
                <a:latin typeface="Courier New" pitchFamily="49" charset="0"/>
                <a:ea typeface="Times New Roman" pitchFamily="18" charset="0"/>
                <a:cs typeface="Courier New" pitchFamily="49" charset="0"/>
              </a:rPr>
              <a:t>{</a:t>
            </a:r>
            <a:endParaRPr lang="en-US" sz="105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050">
                <a:latin typeface="Courier New" pitchFamily="49" charset="0"/>
                <a:ea typeface="Times New Roman" pitchFamily="18" charset="0"/>
                <a:cs typeface="Courier New" pitchFamily="49" charset="0"/>
              </a:rPr>
              <a:t>   </a:t>
            </a:r>
            <a:r>
              <a:rPr lang="en-US" sz="1050" err="1">
                <a:latin typeface="Courier New" pitchFamily="49" charset="0"/>
                <a:ea typeface="Times New Roman" pitchFamily="18" charset="0"/>
                <a:cs typeface="Courier New" pitchFamily="49" charset="0"/>
              </a:rPr>
              <a:t>struct</a:t>
            </a:r>
            <a:r>
              <a:rPr lang="en-US" sz="1050">
                <a:latin typeface="Courier New" pitchFamily="49" charset="0"/>
                <a:ea typeface="Times New Roman" pitchFamily="18" charset="0"/>
                <a:cs typeface="Courier New" pitchFamily="49" charset="0"/>
              </a:rPr>
              <a:t> Node *</a:t>
            </a:r>
            <a:r>
              <a:rPr lang="en-US" sz="1050" err="1">
                <a:latin typeface="Courier New" pitchFamily="49" charset="0"/>
                <a:ea typeface="Times New Roman" pitchFamily="18" charset="0"/>
                <a:cs typeface="Courier New" pitchFamily="49" charset="0"/>
              </a:rPr>
              <a:t>newNode</a:t>
            </a:r>
            <a:r>
              <a:rPr lang="en-US" sz="1050">
                <a:latin typeface="Courier New" pitchFamily="49" charset="0"/>
                <a:ea typeface="Times New Roman" pitchFamily="18" charset="0"/>
                <a:cs typeface="Courier New" pitchFamily="49" charset="0"/>
              </a:rPr>
              <a:t>,*</a:t>
            </a:r>
            <a:r>
              <a:rPr lang="en-US" sz="1050" err="1">
                <a:latin typeface="Courier New" pitchFamily="49" charset="0"/>
                <a:ea typeface="Times New Roman" pitchFamily="18" charset="0"/>
                <a:cs typeface="Courier New" pitchFamily="49" charset="0"/>
              </a:rPr>
              <a:t>prev_ptr</a:t>
            </a:r>
            <a:r>
              <a:rPr lang="en-US" sz="1050">
                <a:latin typeface="Courier New" pitchFamily="49" charset="0"/>
                <a:ea typeface="Times New Roman" pitchFamily="18" charset="0"/>
                <a:cs typeface="Courier New" pitchFamily="49" charset="0"/>
              </a:rPr>
              <a:t>,*</a:t>
            </a:r>
            <a:r>
              <a:rPr lang="en-US" sz="1050" err="1">
                <a:latin typeface="Courier New" pitchFamily="49" charset="0"/>
                <a:ea typeface="Times New Roman" pitchFamily="18" charset="0"/>
                <a:cs typeface="Courier New" pitchFamily="49" charset="0"/>
              </a:rPr>
              <a:t>cur_ptr</a:t>
            </a:r>
            <a:r>
              <a:rPr lang="en-US" sz="1050">
                <a:latin typeface="Courier New" pitchFamily="49" charset="0"/>
                <a:ea typeface="Times New Roman" pitchFamily="18" charset="0"/>
                <a:cs typeface="Courier New" pitchFamily="49" charset="0"/>
              </a:rPr>
              <a:t>;</a:t>
            </a:r>
            <a:endParaRPr lang="en-US" sz="105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050">
                <a:latin typeface="Courier New" pitchFamily="49" charset="0"/>
                <a:ea typeface="Times New Roman" pitchFamily="18" charset="0"/>
                <a:cs typeface="Courier New" pitchFamily="49" charset="0"/>
              </a:rPr>
              <a:t>   </a:t>
            </a:r>
            <a:r>
              <a:rPr lang="en-US" sz="1050" err="1">
                <a:latin typeface="Courier New" pitchFamily="49" charset="0"/>
                <a:ea typeface="Times New Roman" pitchFamily="18" charset="0"/>
                <a:cs typeface="Courier New" pitchFamily="49" charset="0"/>
              </a:rPr>
              <a:t>newNode</a:t>
            </a:r>
            <a:r>
              <a:rPr lang="en-US" sz="1050">
                <a:latin typeface="Courier New" pitchFamily="49" charset="0"/>
                <a:ea typeface="Times New Roman" pitchFamily="18" charset="0"/>
                <a:cs typeface="Courier New" pitchFamily="49" charset="0"/>
              </a:rPr>
              <a:t> = (</a:t>
            </a:r>
            <a:r>
              <a:rPr lang="en-US" sz="1050" err="1">
                <a:latin typeface="Courier New" pitchFamily="49" charset="0"/>
                <a:ea typeface="Times New Roman" pitchFamily="18" charset="0"/>
                <a:cs typeface="Courier New" pitchFamily="49" charset="0"/>
              </a:rPr>
              <a:t>struct</a:t>
            </a:r>
            <a:r>
              <a:rPr lang="en-US" sz="1050">
                <a:latin typeface="Courier New" pitchFamily="49" charset="0"/>
                <a:ea typeface="Times New Roman" pitchFamily="18" charset="0"/>
                <a:cs typeface="Courier New" pitchFamily="49" charset="0"/>
              </a:rPr>
              <a:t> Node*)</a:t>
            </a:r>
            <a:r>
              <a:rPr lang="en-US" sz="1050" err="1">
                <a:latin typeface="Courier New" pitchFamily="49" charset="0"/>
                <a:ea typeface="Times New Roman" pitchFamily="18" charset="0"/>
                <a:cs typeface="Courier New" pitchFamily="49" charset="0"/>
              </a:rPr>
              <a:t>malloc</a:t>
            </a:r>
            <a:r>
              <a:rPr lang="en-US" sz="1050">
                <a:latin typeface="Courier New" pitchFamily="49" charset="0"/>
                <a:ea typeface="Times New Roman" pitchFamily="18" charset="0"/>
                <a:cs typeface="Courier New" pitchFamily="49" charset="0"/>
              </a:rPr>
              <a:t>(</a:t>
            </a:r>
            <a:r>
              <a:rPr lang="en-US" sz="1050" err="1">
                <a:latin typeface="Courier New" pitchFamily="49" charset="0"/>
                <a:ea typeface="Times New Roman" pitchFamily="18" charset="0"/>
                <a:cs typeface="Courier New" pitchFamily="49" charset="0"/>
              </a:rPr>
              <a:t>sizeof</a:t>
            </a:r>
            <a:r>
              <a:rPr lang="en-US" sz="1050">
                <a:latin typeface="Courier New" pitchFamily="49" charset="0"/>
                <a:ea typeface="Times New Roman" pitchFamily="18" charset="0"/>
                <a:cs typeface="Courier New" pitchFamily="49" charset="0"/>
              </a:rPr>
              <a:t>(</a:t>
            </a:r>
            <a:r>
              <a:rPr lang="en-US" sz="1050" err="1">
                <a:latin typeface="Courier New" pitchFamily="49" charset="0"/>
                <a:ea typeface="Times New Roman" pitchFamily="18" charset="0"/>
                <a:cs typeface="Courier New" pitchFamily="49" charset="0"/>
              </a:rPr>
              <a:t>struct</a:t>
            </a:r>
            <a:r>
              <a:rPr lang="en-US" sz="1050">
                <a:latin typeface="Courier New" pitchFamily="49" charset="0"/>
                <a:ea typeface="Times New Roman" pitchFamily="18" charset="0"/>
                <a:cs typeface="Courier New" pitchFamily="49" charset="0"/>
              </a:rPr>
              <a:t> Node));</a:t>
            </a:r>
            <a:endParaRPr lang="en-US" sz="105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050">
                <a:latin typeface="Courier New" pitchFamily="49" charset="0"/>
                <a:ea typeface="Times New Roman" pitchFamily="18" charset="0"/>
                <a:cs typeface="Courier New" pitchFamily="49" charset="0"/>
              </a:rPr>
              <a:t>   </a:t>
            </a:r>
            <a:r>
              <a:rPr lang="en-US" sz="1050" err="1">
                <a:latin typeface="Courier New" pitchFamily="49" charset="0"/>
                <a:ea typeface="Times New Roman" pitchFamily="18" charset="0"/>
                <a:cs typeface="Courier New" pitchFamily="49" charset="0"/>
              </a:rPr>
              <a:t>newNode</a:t>
            </a:r>
            <a:r>
              <a:rPr lang="en-US" sz="1050">
                <a:latin typeface="Courier New" pitchFamily="49" charset="0"/>
                <a:ea typeface="Times New Roman" pitchFamily="18" charset="0"/>
                <a:cs typeface="Courier New" pitchFamily="49" charset="0"/>
              </a:rPr>
              <a:t>-&gt;data = value;</a:t>
            </a: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050">
                <a:latin typeface="Courier New" pitchFamily="49" charset="0"/>
                <a:cs typeface="Courier New" pitchFamily="49" charset="0"/>
              </a:rPr>
              <a:t>	</a:t>
            </a:r>
            <a:r>
              <a:rPr lang="en-US" sz="1050" err="1">
                <a:latin typeface="Courier New" pitchFamily="49" charset="0"/>
                <a:cs typeface="Courier New" pitchFamily="49" charset="0"/>
              </a:rPr>
              <a:t>cur_ptr</a:t>
            </a:r>
            <a:r>
              <a:rPr lang="en-US" sz="1050">
                <a:latin typeface="Courier New" pitchFamily="49" charset="0"/>
                <a:cs typeface="Courier New" pitchFamily="49" charset="0"/>
              </a:rPr>
              <a:t>=head;</a:t>
            </a:r>
            <a:endParaRPr lang="en-US" sz="105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050">
                <a:latin typeface="Courier New" pitchFamily="49" charset="0"/>
                <a:ea typeface="Times New Roman" pitchFamily="18" charset="0"/>
                <a:cs typeface="Courier New" pitchFamily="49" charset="0"/>
              </a:rPr>
              <a:t>   if(head == NULL)</a:t>
            </a:r>
            <a:endParaRPr lang="en-US" sz="105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050">
                <a:latin typeface="Courier New" pitchFamily="49" charset="0"/>
                <a:ea typeface="Times New Roman" pitchFamily="18" charset="0"/>
                <a:cs typeface="Courier New" pitchFamily="49" charset="0"/>
              </a:rPr>
              <a:t>   {</a:t>
            </a:r>
            <a:endParaRPr lang="en-US" sz="105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050">
                <a:latin typeface="Courier New" pitchFamily="49" charset="0"/>
                <a:ea typeface="Times New Roman" pitchFamily="18" charset="0"/>
                <a:cs typeface="Courier New" pitchFamily="49" charset="0"/>
              </a:rPr>
              <a:t>      </a:t>
            </a:r>
            <a:r>
              <a:rPr lang="en-US" sz="1050" err="1">
                <a:latin typeface="Courier New" pitchFamily="49" charset="0"/>
                <a:ea typeface="Times New Roman" pitchFamily="18" charset="0"/>
                <a:cs typeface="Courier New" pitchFamily="49" charset="0"/>
              </a:rPr>
              <a:t>newNode</a:t>
            </a:r>
            <a:r>
              <a:rPr lang="en-US" sz="1050">
                <a:latin typeface="Courier New" pitchFamily="49" charset="0"/>
                <a:ea typeface="Times New Roman" pitchFamily="18" charset="0"/>
                <a:cs typeface="Courier New" pitchFamily="49" charset="0"/>
              </a:rPr>
              <a:t>-&gt;next = NULL;</a:t>
            </a:r>
            <a:endParaRPr lang="en-US" sz="105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050">
                <a:latin typeface="Courier New" pitchFamily="49" charset="0"/>
                <a:ea typeface="Times New Roman" pitchFamily="18" charset="0"/>
                <a:cs typeface="Courier New" pitchFamily="49" charset="0"/>
              </a:rPr>
              <a:t>      head = </a:t>
            </a:r>
            <a:r>
              <a:rPr lang="en-US" sz="1050" err="1">
                <a:latin typeface="Courier New" pitchFamily="49" charset="0"/>
                <a:ea typeface="Times New Roman" pitchFamily="18" charset="0"/>
                <a:cs typeface="Courier New" pitchFamily="49" charset="0"/>
              </a:rPr>
              <a:t>newNode</a:t>
            </a:r>
            <a:r>
              <a:rPr lang="en-US" sz="1050">
                <a:latin typeface="Courier New" pitchFamily="49" charset="0"/>
                <a:ea typeface="Times New Roman" pitchFamily="18" charset="0"/>
                <a:cs typeface="Courier New" pitchFamily="49" charset="0"/>
              </a:rPr>
              <a:t>;</a:t>
            </a:r>
            <a:endParaRPr lang="en-US" sz="105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050">
                <a:latin typeface="Courier New" pitchFamily="49" charset="0"/>
                <a:ea typeface="Times New Roman" pitchFamily="18" charset="0"/>
                <a:cs typeface="Courier New" pitchFamily="49" charset="0"/>
              </a:rPr>
              <a:t>   }</a:t>
            </a:r>
            <a:endParaRPr lang="en-US" sz="105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050">
                <a:latin typeface="Courier New" pitchFamily="49" charset="0"/>
                <a:ea typeface="Times New Roman" pitchFamily="18" charset="0"/>
                <a:cs typeface="Courier New" pitchFamily="49" charset="0"/>
              </a:rPr>
              <a:t>   else</a:t>
            </a:r>
            <a:endParaRPr lang="en-US" sz="105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050">
                <a:latin typeface="Courier New" pitchFamily="49" charset="0"/>
                <a:ea typeface="Times New Roman" pitchFamily="18" charset="0"/>
                <a:cs typeface="Courier New" pitchFamily="49" charset="0"/>
              </a:rPr>
              <a:t>   {</a:t>
            </a:r>
            <a:endParaRPr lang="en-US" sz="105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050">
                <a:latin typeface="Courier New" pitchFamily="49" charset="0"/>
                <a:ea typeface="Times New Roman" pitchFamily="18" charset="0"/>
                <a:cs typeface="Courier New" pitchFamily="49" charset="0"/>
              </a:rPr>
              <a:t>      </a:t>
            </a:r>
            <a:r>
              <a:rPr lang="en-US" sz="1050">
                <a:latin typeface="Courier New" pitchFamily="49" charset="0"/>
                <a:cs typeface="Courier New" pitchFamily="49" charset="0"/>
              </a:rPr>
              <a:t>for(</a:t>
            </a:r>
            <a:r>
              <a:rPr lang="en-US" sz="1050" err="1">
                <a:latin typeface="Courier New" pitchFamily="49" charset="0"/>
                <a:cs typeface="Courier New" pitchFamily="49" charset="0"/>
              </a:rPr>
              <a:t>i</a:t>
            </a:r>
            <a:r>
              <a:rPr lang="en-US" sz="1050">
                <a:latin typeface="Courier New" pitchFamily="49" charset="0"/>
                <a:cs typeface="Courier New" pitchFamily="49" charset="0"/>
              </a:rPr>
              <a:t>=1;i&lt;</a:t>
            </a:r>
            <a:r>
              <a:rPr lang="en-US" sz="1050" err="1">
                <a:latin typeface="Courier New" pitchFamily="49" charset="0"/>
                <a:cs typeface="Courier New" pitchFamily="49" charset="0"/>
              </a:rPr>
              <a:t>loc;i</a:t>
            </a:r>
            <a:r>
              <a:rPr lang="en-US" sz="1050">
                <a:latin typeface="Courier New" pitchFamily="49" charset="0"/>
                <a:cs typeface="Courier New" pitchFamily="49" charset="0"/>
              </a:rPr>
              <a:t>++)</a:t>
            </a:r>
          </a:p>
          <a:p>
            <a:pPr lvl="1"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050">
                <a:latin typeface="Courier New" pitchFamily="49" charset="0"/>
                <a:cs typeface="Courier New" pitchFamily="49" charset="0"/>
              </a:rPr>
              <a:t> {</a:t>
            </a:r>
          </a:p>
          <a:p>
            <a:pPr lvl="1"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050" err="1">
                <a:latin typeface="Courier New" pitchFamily="49" charset="0"/>
                <a:cs typeface="Courier New" pitchFamily="49" charset="0"/>
              </a:rPr>
              <a:t>prev_ptr</a:t>
            </a:r>
            <a:r>
              <a:rPr lang="en-US" sz="1050">
                <a:latin typeface="Courier New" pitchFamily="49" charset="0"/>
                <a:cs typeface="Courier New" pitchFamily="49" charset="0"/>
              </a:rPr>
              <a:t>=</a:t>
            </a:r>
            <a:r>
              <a:rPr lang="en-US" sz="1050" err="1">
                <a:latin typeface="Courier New" pitchFamily="49" charset="0"/>
                <a:cs typeface="Courier New" pitchFamily="49" charset="0"/>
              </a:rPr>
              <a:t>cur_ptr</a:t>
            </a:r>
            <a:r>
              <a:rPr lang="en-US" sz="1050">
                <a:latin typeface="Courier New" pitchFamily="49" charset="0"/>
                <a:cs typeface="Courier New" pitchFamily="49" charset="0"/>
              </a:rPr>
              <a:t>;</a:t>
            </a:r>
          </a:p>
          <a:p>
            <a:pPr lvl="1"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050" err="1">
                <a:latin typeface="Courier New" pitchFamily="49" charset="0"/>
                <a:cs typeface="Courier New" pitchFamily="49" charset="0"/>
              </a:rPr>
              <a:t>cur_ptr</a:t>
            </a:r>
            <a:r>
              <a:rPr lang="en-US" sz="1050">
                <a:latin typeface="Courier New" pitchFamily="49" charset="0"/>
                <a:cs typeface="Courier New" pitchFamily="49" charset="0"/>
              </a:rPr>
              <a:t> = </a:t>
            </a:r>
            <a:r>
              <a:rPr lang="en-US" sz="1050" err="1">
                <a:latin typeface="Courier New" pitchFamily="49" charset="0"/>
                <a:cs typeface="Courier New" pitchFamily="49" charset="0"/>
              </a:rPr>
              <a:t>cur_ptr</a:t>
            </a:r>
            <a:r>
              <a:rPr lang="en-US" sz="1050">
                <a:latin typeface="Courier New" pitchFamily="49" charset="0"/>
                <a:cs typeface="Courier New" pitchFamily="49" charset="0"/>
              </a:rPr>
              <a:t>-&gt;next;</a:t>
            </a:r>
          </a:p>
          <a:p>
            <a:pPr lvl="1"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050">
                <a:latin typeface="Courier New" pitchFamily="49" charset="0"/>
                <a:cs typeface="Courier New" pitchFamily="49" charset="0"/>
              </a:rPr>
              <a:t> }</a:t>
            </a:r>
            <a:r>
              <a:rPr lang="en-US" sz="1050">
                <a:latin typeface="Courier New" pitchFamily="49" charset="0"/>
                <a:ea typeface="Times New Roman" pitchFamily="18" charset="0"/>
                <a:cs typeface="Courier New" pitchFamily="49" charset="0"/>
              </a:rPr>
              <a:t>      </a:t>
            </a: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050">
                <a:latin typeface="Courier New" pitchFamily="49" charset="0"/>
                <a:ea typeface="Times New Roman" pitchFamily="18" charset="0"/>
                <a:cs typeface="Courier New" pitchFamily="49" charset="0"/>
              </a:rPr>
              <a:t>	</a:t>
            </a:r>
            <a:r>
              <a:rPr lang="en-US" sz="1050" err="1">
                <a:latin typeface="Courier New" pitchFamily="49" charset="0"/>
                <a:ea typeface="Times New Roman" pitchFamily="18" charset="0"/>
                <a:cs typeface="Courier New" pitchFamily="49" charset="0"/>
              </a:rPr>
              <a:t>prev_ptr</a:t>
            </a:r>
            <a:r>
              <a:rPr lang="en-US" sz="1050">
                <a:latin typeface="Courier New" pitchFamily="49" charset="0"/>
                <a:ea typeface="Times New Roman" pitchFamily="18" charset="0"/>
                <a:cs typeface="Courier New" pitchFamily="49" charset="0"/>
              </a:rPr>
              <a:t>-&gt;next = </a:t>
            </a:r>
            <a:r>
              <a:rPr lang="en-US" sz="1050" err="1">
                <a:latin typeface="Courier New" pitchFamily="49" charset="0"/>
                <a:ea typeface="Times New Roman" pitchFamily="18" charset="0"/>
                <a:cs typeface="Courier New" pitchFamily="49" charset="0"/>
              </a:rPr>
              <a:t>newNode</a:t>
            </a:r>
            <a:r>
              <a:rPr lang="en-US" sz="1050">
                <a:latin typeface="Courier New" pitchFamily="49" charset="0"/>
                <a:ea typeface="Times New Roman" pitchFamily="18" charset="0"/>
                <a:cs typeface="Courier New" pitchFamily="49" charset="0"/>
              </a:rPr>
              <a:t>;      </a:t>
            </a: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050">
                <a:latin typeface="Courier New" pitchFamily="49" charset="0"/>
                <a:ea typeface="Times New Roman" pitchFamily="18" charset="0"/>
                <a:cs typeface="Courier New" pitchFamily="49" charset="0"/>
              </a:rPr>
              <a:t>	</a:t>
            </a:r>
            <a:r>
              <a:rPr lang="en-US" sz="1050" err="1">
                <a:latin typeface="Courier New" pitchFamily="49" charset="0"/>
                <a:ea typeface="Times New Roman" pitchFamily="18" charset="0"/>
                <a:cs typeface="Courier New" pitchFamily="49" charset="0"/>
              </a:rPr>
              <a:t>newNode</a:t>
            </a:r>
            <a:r>
              <a:rPr lang="en-US" sz="1050">
                <a:latin typeface="Courier New" pitchFamily="49" charset="0"/>
                <a:ea typeface="Times New Roman" pitchFamily="18" charset="0"/>
                <a:cs typeface="Courier New" pitchFamily="49" charset="0"/>
              </a:rPr>
              <a:t>-&gt;next = </a:t>
            </a:r>
            <a:r>
              <a:rPr lang="en-US" sz="1050" err="1">
                <a:latin typeface="Courier New" pitchFamily="49" charset="0"/>
                <a:ea typeface="Times New Roman" pitchFamily="18" charset="0"/>
                <a:cs typeface="Courier New" pitchFamily="49" charset="0"/>
              </a:rPr>
              <a:t>cur_ptr</a:t>
            </a:r>
            <a:r>
              <a:rPr lang="en-US" sz="1050">
                <a:latin typeface="Courier New" pitchFamily="49" charset="0"/>
                <a:ea typeface="Times New Roman" pitchFamily="18" charset="0"/>
                <a:cs typeface="Courier New" pitchFamily="49" charset="0"/>
              </a:rPr>
              <a:t>;</a:t>
            </a:r>
            <a:endParaRPr lang="en-US" sz="105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050">
                <a:latin typeface="Courier New" pitchFamily="49" charset="0"/>
                <a:ea typeface="Times New Roman" pitchFamily="18" charset="0"/>
                <a:cs typeface="Courier New" pitchFamily="49" charset="0"/>
              </a:rPr>
              <a:t>    }</a:t>
            </a: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050" err="1">
                <a:latin typeface="Courier New" pitchFamily="49" charset="0"/>
                <a:ea typeface="Times New Roman" pitchFamily="18" charset="0"/>
                <a:cs typeface="Courier New" pitchFamily="49" charset="0"/>
              </a:rPr>
              <a:t>printf</a:t>
            </a:r>
            <a:r>
              <a:rPr lang="en-US" sz="1050">
                <a:latin typeface="Courier New" pitchFamily="49" charset="0"/>
                <a:ea typeface="Times New Roman" pitchFamily="18" charset="0"/>
                <a:cs typeface="Courier New" pitchFamily="49" charset="0"/>
              </a:rPr>
              <a:t>("\</a:t>
            </a:r>
            <a:r>
              <a:rPr lang="en-US" sz="1050" err="1">
                <a:latin typeface="Courier New" pitchFamily="49" charset="0"/>
                <a:ea typeface="Times New Roman" pitchFamily="18" charset="0"/>
                <a:cs typeface="Courier New" pitchFamily="49" charset="0"/>
              </a:rPr>
              <a:t>nOne</a:t>
            </a:r>
            <a:r>
              <a:rPr lang="en-US" sz="1050">
                <a:latin typeface="Courier New" pitchFamily="49" charset="0"/>
                <a:ea typeface="Times New Roman" pitchFamily="18" charset="0"/>
                <a:cs typeface="Courier New" pitchFamily="49" charset="0"/>
              </a:rPr>
              <a:t> node inserted!!!\n");</a:t>
            </a:r>
            <a:endParaRPr lang="en-US" sz="105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050">
                <a:latin typeface="Courier New" pitchFamily="49" charset="0"/>
                <a:ea typeface="Times New Roman" pitchFamily="18" charset="0"/>
                <a:cs typeface="Courier New" pitchFamily="49" charset="0"/>
              </a:rPr>
              <a:t>}</a:t>
            </a:r>
            <a:endParaRPr lang="en-US" sz="1050">
              <a:latin typeface="Arial" pitchFamily="34" charset="0"/>
              <a:cs typeface="Arial" pitchFamily="34" charset="0"/>
            </a:endParaRPr>
          </a:p>
        </p:txBody>
      </p:sp>
      <p:pic>
        <p:nvPicPr>
          <p:cNvPr id="4" name="Picture 2" descr="Picture 2"/>
          <p:cNvPicPr>
            <a:picLocks noChangeAspect="1"/>
          </p:cNvPicPr>
          <p:nvPr/>
        </p:nvPicPr>
        <p:blipFill>
          <a:blip r:embed="rId2"/>
          <a:stretch>
            <a:fillRect/>
          </a:stretch>
        </p:blipFill>
        <p:spPr>
          <a:xfrm>
            <a:off x="7851500" y="995888"/>
            <a:ext cx="1203959" cy="1200150"/>
          </a:xfrm>
          <a:prstGeom prst="rect">
            <a:avLst/>
          </a:prstGeom>
          <a:ln w="12700">
            <a:miter lim="400000"/>
          </a:ln>
        </p:spPr>
      </p:pic>
    </p:spTree>
    <p:extLst>
      <p:ext uri="{BB962C8B-B14F-4D97-AF65-F5344CB8AC3E}">
        <p14:creationId xmlns:p14="http://schemas.microsoft.com/office/powerpoint/2010/main" val="190200827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600200" y="1028700"/>
            <a:ext cx="5886450" cy="571500"/>
          </a:xfrm>
        </p:spPr>
        <p:txBody>
          <a:bodyPr>
            <a:normAutofit fontScale="90000"/>
          </a:bodyPr>
          <a:lstStyle/>
          <a:p>
            <a:r>
              <a:rPr lang="en-US" altLang="zh-CN">
                <a:ea typeface="宋体" pitchFamily="2" charset="-122"/>
              </a:rPr>
              <a:t>Deleting a node</a:t>
            </a:r>
          </a:p>
        </p:txBody>
      </p:sp>
      <p:sp>
        <p:nvSpPr>
          <p:cNvPr id="5" name="Rectangle 3"/>
          <p:cNvSpPr txBox="1">
            <a:spLocks noChangeArrowheads="1"/>
          </p:cNvSpPr>
          <p:nvPr/>
        </p:nvSpPr>
        <p:spPr>
          <a:xfrm>
            <a:off x="1600200" y="2000250"/>
            <a:ext cx="5886450" cy="3429000"/>
          </a:xfrm>
          <a:prstGeom prst="rect">
            <a:avLst/>
          </a:prstGeom>
        </p:spPr>
        <p:txBody>
          <a:bodyPr vert="horz" lIns="68580" tIns="34290" rIns="68580" bIns="34290" rtlCol="0">
            <a:normAutofit/>
          </a:bodyPr>
          <a:lstStyle/>
          <a:p>
            <a:pPr indent="342900" algn="just">
              <a:lnSpc>
                <a:spcPct val="107000"/>
              </a:lnSpc>
              <a:spcAft>
                <a:spcPts val="600"/>
              </a:spcAft>
            </a:pPr>
            <a:r>
              <a:rPr lang="en-US" sz="2400">
                <a:latin typeface="Times New Roman" panose="02020603050405020304" pitchFamily="18" charset="0"/>
                <a:ea typeface="Calibri" panose="020F0502020204030204" pitchFamily="34" charset="0"/>
                <a:cs typeface="Times New Roman" panose="02020603050405020304" pitchFamily="18" charset="0"/>
              </a:rPr>
              <a:t>In a linked list, deleting a node has the following possible cases.</a:t>
            </a:r>
            <a:endParaRPr lang="en-IN" sz="2100">
              <a:latin typeface="Calibri" panose="020F0502020204030204" pitchFamily="34" charset="0"/>
              <a:ea typeface="Calibri" panose="020F0502020204030204" pitchFamily="34" charset="0"/>
              <a:cs typeface="Times New Roman" panose="02020603050405020304" pitchFamily="18" charset="0"/>
            </a:endParaRPr>
          </a:p>
          <a:p>
            <a:pPr marL="600075" lvl="1" indent="-257175" algn="just">
              <a:lnSpc>
                <a:spcPct val="107000"/>
              </a:lnSpc>
              <a:buFont typeface="+mj-lt"/>
              <a:buAutoNum type="arabicPeriod"/>
            </a:pPr>
            <a:r>
              <a:rPr lang="en-US" sz="2400">
                <a:latin typeface="Times New Roman" panose="02020603050405020304" pitchFamily="18" charset="0"/>
                <a:ea typeface="Calibri" panose="020F0502020204030204" pitchFamily="34" charset="0"/>
                <a:cs typeface="Times New Roman" panose="02020603050405020304" pitchFamily="18" charset="0"/>
              </a:rPr>
              <a:t>Delete at the front</a:t>
            </a:r>
            <a:endParaRPr lang="en-IN" sz="2100">
              <a:latin typeface="Calibri" panose="020F0502020204030204" pitchFamily="34" charset="0"/>
              <a:ea typeface="Calibri" panose="020F0502020204030204" pitchFamily="34" charset="0"/>
              <a:cs typeface="Times New Roman" panose="02020603050405020304" pitchFamily="18" charset="0"/>
            </a:endParaRPr>
          </a:p>
          <a:p>
            <a:pPr marL="600075" lvl="1" indent="-257175" algn="just">
              <a:lnSpc>
                <a:spcPct val="107000"/>
              </a:lnSpc>
              <a:buFont typeface="+mj-lt"/>
              <a:buAutoNum type="arabicPeriod"/>
            </a:pPr>
            <a:r>
              <a:rPr lang="en-US" sz="2400">
                <a:latin typeface="Times New Roman" panose="02020603050405020304" pitchFamily="18" charset="0"/>
                <a:ea typeface="Calibri" panose="020F0502020204030204" pitchFamily="34" charset="0"/>
                <a:cs typeface="Times New Roman" panose="02020603050405020304" pitchFamily="18" charset="0"/>
              </a:rPr>
              <a:t>Delete at the back</a:t>
            </a:r>
            <a:endParaRPr lang="en-IN" sz="2100">
              <a:latin typeface="Calibri" panose="020F0502020204030204" pitchFamily="34" charset="0"/>
              <a:ea typeface="Calibri" panose="020F0502020204030204" pitchFamily="34" charset="0"/>
              <a:cs typeface="Times New Roman" panose="02020603050405020304" pitchFamily="18" charset="0"/>
            </a:endParaRPr>
          </a:p>
          <a:p>
            <a:pPr marL="600075" lvl="1" indent="-257175" algn="just">
              <a:lnSpc>
                <a:spcPct val="107000"/>
              </a:lnSpc>
              <a:spcAft>
                <a:spcPts val="600"/>
              </a:spcAft>
              <a:buFont typeface="+mj-lt"/>
              <a:buAutoNum type="arabicPeriod"/>
            </a:pPr>
            <a:r>
              <a:rPr lang="en-US" sz="2400">
                <a:latin typeface="Times New Roman" panose="02020603050405020304" pitchFamily="18" charset="0"/>
                <a:ea typeface="Calibri" panose="020F0502020204030204" pitchFamily="34" charset="0"/>
                <a:cs typeface="Times New Roman" panose="02020603050405020304" pitchFamily="18" charset="0"/>
              </a:rPr>
              <a:t>Delete in the middle</a:t>
            </a:r>
            <a:endParaRPr lang="en-IN" sz="210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2" descr="Picture 2"/>
          <p:cNvPicPr>
            <a:picLocks noChangeAspect="1"/>
          </p:cNvPicPr>
          <p:nvPr/>
        </p:nvPicPr>
        <p:blipFill>
          <a:blip r:embed="rId2"/>
          <a:stretch>
            <a:fillRect/>
          </a:stretch>
        </p:blipFill>
        <p:spPr>
          <a:xfrm>
            <a:off x="7696954" y="971550"/>
            <a:ext cx="1203959" cy="1200150"/>
          </a:xfrm>
          <a:prstGeom prst="rect">
            <a:avLst/>
          </a:prstGeom>
          <a:ln w="12700">
            <a:miter lim="400000"/>
          </a:ln>
        </p:spPr>
      </p:pic>
    </p:spTree>
    <p:extLst>
      <p:ext uri="{BB962C8B-B14F-4D97-AF65-F5344CB8AC3E}">
        <p14:creationId xmlns:p14="http://schemas.microsoft.com/office/powerpoint/2010/main" val="29950541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057400" y="1028700"/>
            <a:ext cx="5844779" cy="628650"/>
          </a:xfrm>
        </p:spPr>
        <p:txBody>
          <a:bodyPr/>
          <a:lstStyle/>
          <a:p>
            <a:pPr eaLnBrk="1" hangingPunct="1"/>
            <a:r>
              <a:rPr lang="en-US" b="1"/>
              <a:t>Deleting a node from a SLL</a:t>
            </a:r>
          </a:p>
        </p:txBody>
      </p:sp>
      <p:sp>
        <p:nvSpPr>
          <p:cNvPr id="5" name="Rectangle 3"/>
          <p:cNvSpPr txBox="1">
            <a:spLocks noChangeArrowheads="1"/>
          </p:cNvSpPr>
          <p:nvPr/>
        </p:nvSpPr>
        <p:spPr>
          <a:xfrm>
            <a:off x="1428750" y="1885951"/>
            <a:ext cx="6430566" cy="3570685"/>
          </a:xfrm>
          <a:prstGeom prst="rect">
            <a:avLst/>
          </a:prstGeom>
        </p:spPr>
        <p:txBody>
          <a:bodyPr vert="horz" lIns="68580" tIns="34290" rIns="68580" bIns="34290" rtlCol="0">
            <a:normAutofit/>
          </a:bodyPr>
          <a:lstStyle/>
          <a:p>
            <a:pPr marL="257175" indent="-257175" algn="just">
              <a:spcBef>
                <a:spcPct val="20000"/>
              </a:spcBef>
              <a:buFont typeface="Arial" pitchFamily="34" charset="0"/>
              <a:buChar char="•"/>
              <a:defRPr/>
            </a:pPr>
            <a:r>
              <a:rPr lang="en-US" sz="2400"/>
              <a:t>In order to delete a node from a SLL, you have to change the link in its </a:t>
            </a:r>
            <a:r>
              <a:rPr lang="en-US" sz="2400" i="1"/>
              <a:t>predecessor</a:t>
            </a:r>
            <a:endParaRPr lang="en-US" sz="2400"/>
          </a:p>
          <a:p>
            <a:pPr marL="257175" indent="-257175" algn="just">
              <a:spcBef>
                <a:spcPct val="20000"/>
              </a:spcBef>
              <a:buFont typeface="Arial" pitchFamily="34" charset="0"/>
              <a:buChar char="•"/>
              <a:defRPr/>
            </a:pPr>
            <a:r>
              <a:rPr lang="en-US" sz="2400"/>
              <a:t>This is slightly tricky, because you can</a:t>
            </a:r>
            <a:r>
              <a:rPr lang="ja-JP" altLang="en-US" sz="2400"/>
              <a:t>’</a:t>
            </a:r>
            <a:r>
              <a:rPr lang="en-US" altLang="ja-JP" sz="2400"/>
              <a:t>t follow a pointer backwards</a:t>
            </a:r>
          </a:p>
          <a:p>
            <a:pPr marL="257175" indent="-257175" algn="just">
              <a:spcBef>
                <a:spcPct val="20000"/>
              </a:spcBef>
              <a:buFont typeface="Arial" pitchFamily="34" charset="0"/>
              <a:buChar char="•"/>
              <a:defRPr/>
            </a:pPr>
            <a:r>
              <a:rPr lang="en-US" sz="2400"/>
              <a:t>Deleting the first node in a list is a special case, because the node</a:t>
            </a:r>
            <a:r>
              <a:rPr lang="ja-JP" altLang="en-US" sz="2400"/>
              <a:t>’</a:t>
            </a:r>
            <a:r>
              <a:rPr lang="en-US" altLang="ja-JP" sz="2400"/>
              <a:t>s predecessor is the list header</a:t>
            </a:r>
            <a:endParaRPr lang="en-US" sz="2400"/>
          </a:p>
        </p:txBody>
      </p:sp>
      <p:pic>
        <p:nvPicPr>
          <p:cNvPr id="6" name="Picture 2" descr="Picture 2"/>
          <p:cNvPicPr>
            <a:picLocks noChangeAspect="1"/>
          </p:cNvPicPr>
          <p:nvPr/>
        </p:nvPicPr>
        <p:blipFill>
          <a:blip r:embed="rId2"/>
          <a:stretch>
            <a:fillRect/>
          </a:stretch>
        </p:blipFill>
        <p:spPr>
          <a:xfrm>
            <a:off x="7696954" y="971550"/>
            <a:ext cx="1203959" cy="1200150"/>
          </a:xfrm>
          <a:prstGeom prst="rect">
            <a:avLst/>
          </a:prstGeom>
          <a:ln w="12700">
            <a:miter lim="400000"/>
          </a:ln>
        </p:spPr>
      </p:pic>
    </p:spTree>
    <p:extLst>
      <p:ext uri="{BB962C8B-B14F-4D97-AF65-F5344CB8AC3E}">
        <p14:creationId xmlns:p14="http://schemas.microsoft.com/office/powerpoint/2010/main" val="162947212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Deleting from Beginning of the list</a:t>
            </a:r>
            <a:br>
              <a:rPr lang="en-US" b="1"/>
            </a:br>
            <a:endParaRPr lang="en-US"/>
          </a:p>
        </p:txBody>
      </p:sp>
      <p:sp>
        <p:nvSpPr>
          <p:cNvPr id="3" name="Content Placeholder 2"/>
          <p:cNvSpPr>
            <a:spLocks noGrp="1"/>
          </p:cNvSpPr>
          <p:nvPr>
            <p:ph idx="1"/>
          </p:nvPr>
        </p:nvSpPr>
        <p:spPr/>
        <p:txBody>
          <a:bodyPr>
            <a:normAutofit fontScale="85000" lnSpcReduction="10000"/>
          </a:bodyPr>
          <a:lstStyle/>
          <a:p>
            <a:pPr algn="just"/>
            <a:r>
              <a:rPr lang="en-US" b="1"/>
              <a:t>Step 1:</a:t>
            </a:r>
            <a:r>
              <a:rPr lang="en-US"/>
              <a:t> Check whether list is </a:t>
            </a:r>
            <a:r>
              <a:rPr lang="en-US" b="1"/>
              <a:t>Empty</a:t>
            </a:r>
            <a:r>
              <a:rPr lang="en-US"/>
              <a:t> (</a:t>
            </a:r>
            <a:r>
              <a:rPr lang="en-US" b="1"/>
              <a:t>head</a:t>
            </a:r>
            <a:r>
              <a:rPr lang="en-US"/>
              <a:t> == </a:t>
            </a:r>
            <a:r>
              <a:rPr lang="en-US" b="1"/>
              <a:t>NULL</a:t>
            </a:r>
            <a:r>
              <a:rPr lang="en-US"/>
              <a:t>)</a:t>
            </a:r>
          </a:p>
          <a:p>
            <a:pPr algn="just"/>
            <a:r>
              <a:rPr lang="en-US" b="1"/>
              <a:t>Step 2:</a:t>
            </a:r>
            <a:r>
              <a:rPr lang="en-US"/>
              <a:t> If it is </a:t>
            </a:r>
            <a:r>
              <a:rPr lang="en-US" b="1"/>
              <a:t>Empty</a:t>
            </a:r>
            <a:r>
              <a:rPr lang="en-US"/>
              <a:t> then, display </a:t>
            </a:r>
            <a:r>
              <a:rPr lang="en-US" b="1"/>
              <a:t>'List is Empty!!! Deletion is not possible'</a:t>
            </a:r>
            <a:r>
              <a:rPr lang="en-US"/>
              <a:t> and terminate the function.</a:t>
            </a:r>
          </a:p>
          <a:p>
            <a:pPr algn="just"/>
            <a:r>
              <a:rPr lang="en-US" b="1"/>
              <a:t>Step 3:</a:t>
            </a:r>
            <a:r>
              <a:rPr lang="en-US"/>
              <a:t> If it is </a:t>
            </a:r>
            <a:r>
              <a:rPr lang="en-US" b="1"/>
              <a:t>Not Empty</a:t>
            </a:r>
            <a:r>
              <a:rPr lang="en-US"/>
              <a:t> then, define a Node pointer </a:t>
            </a:r>
            <a:r>
              <a:rPr lang="en-US" b="1"/>
              <a:t>'temp'</a:t>
            </a:r>
            <a:r>
              <a:rPr lang="en-US"/>
              <a:t> and initialize with </a:t>
            </a:r>
            <a:r>
              <a:rPr lang="en-US" b="1"/>
              <a:t>head</a:t>
            </a:r>
            <a:r>
              <a:rPr lang="en-US"/>
              <a:t>.</a:t>
            </a:r>
          </a:p>
          <a:p>
            <a:pPr algn="just"/>
            <a:r>
              <a:rPr lang="en-US" b="1"/>
              <a:t>Step 4:</a:t>
            </a:r>
            <a:r>
              <a:rPr lang="en-US"/>
              <a:t> Check whether list is having only one node (</a:t>
            </a:r>
            <a:r>
              <a:rPr lang="en-US" b="1"/>
              <a:t>temp → next</a:t>
            </a:r>
            <a:r>
              <a:rPr lang="en-US"/>
              <a:t> == </a:t>
            </a:r>
            <a:r>
              <a:rPr lang="en-US" b="1"/>
              <a:t>NULL</a:t>
            </a:r>
            <a:r>
              <a:rPr lang="en-US"/>
              <a:t>)</a:t>
            </a:r>
          </a:p>
          <a:p>
            <a:pPr algn="just"/>
            <a:r>
              <a:rPr lang="en-US" b="1"/>
              <a:t>Step 5:</a:t>
            </a:r>
            <a:r>
              <a:rPr lang="en-US"/>
              <a:t> If it is </a:t>
            </a:r>
            <a:r>
              <a:rPr lang="en-US" b="1"/>
              <a:t>TRUE</a:t>
            </a:r>
            <a:r>
              <a:rPr lang="en-US"/>
              <a:t> then set </a:t>
            </a:r>
            <a:r>
              <a:rPr lang="en-US" b="1"/>
              <a:t>head</a:t>
            </a:r>
            <a:r>
              <a:rPr lang="en-US"/>
              <a:t> = </a:t>
            </a:r>
            <a:r>
              <a:rPr lang="en-US" b="1"/>
              <a:t>NULL</a:t>
            </a:r>
            <a:r>
              <a:rPr lang="en-US"/>
              <a:t> and delete </a:t>
            </a:r>
            <a:r>
              <a:rPr lang="en-US" b="1"/>
              <a:t>temp</a:t>
            </a:r>
            <a:r>
              <a:rPr lang="en-US"/>
              <a:t> (Setting </a:t>
            </a:r>
            <a:r>
              <a:rPr lang="en-US" b="1"/>
              <a:t>Empty</a:t>
            </a:r>
            <a:r>
              <a:rPr lang="en-US"/>
              <a:t> list conditions)</a:t>
            </a:r>
          </a:p>
          <a:p>
            <a:pPr algn="just"/>
            <a:r>
              <a:rPr lang="en-US" b="1"/>
              <a:t>Step 6:</a:t>
            </a:r>
            <a:r>
              <a:rPr lang="en-US"/>
              <a:t> If it is </a:t>
            </a:r>
            <a:r>
              <a:rPr lang="en-US" b="1"/>
              <a:t>FALSE</a:t>
            </a:r>
            <a:r>
              <a:rPr lang="en-US"/>
              <a:t> then set </a:t>
            </a:r>
            <a:r>
              <a:rPr lang="en-US" b="1"/>
              <a:t>head</a:t>
            </a:r>
            <a:r>
              <a:rPr lang="en-US"/>
              <a:t> = </a:t>
            </a:r>
            <a:r>
              <a:rPr lang="en-US" b="1"/>
              <a:t>temp → next</a:t>
            </a:r>
            <a:r>
              <a:rPr lang="en-US"/>
              <a:t>, and delete </a:t>
            </a:r>
            <a:r>
              <a:rPr lang="en-US" b="1"/>
              <a:t>temp</a:t>
            </a:r>
            <a:r>
              <a:rPr lang="en-US"/>
              <a:t>.</a:t>
            </a:r>
          </a:p>
          <a:p>
            <a:pPr>
              <a:buNone/>
            </a:pPr>
            <a:endParaRPr lang="en-US"/>
          </a:p>
        </p:txBody>
      </p:sp>
      <p:pic>
        <p:nvPicPr>
          <p:cNvPr id="4" name="Picture 2" descr="Picture 2"/>
          <p:cNvPicPr>
            <a:picLocks noChangeAspect="1"/>
          </p:cNvPicPr>
          <p:nvPr/>
        </p:nvPicPr>
        <p:blipFill>
          <a:blip r:embed="rId2"/>
          <a:stretch>
            <a:fillRect/>
          </a:stretch>
        </p:blipFill>
        <p:spPr>
          <a:xfrm>
            <a:off x="7696954" y="971550"/>
            <a:ext cx="1203959" cy="1200150"/>
          </a:xfrm>
          <a:prstGeom prst="rect">
            <a:avLst/>
          </a:prstGeom>
          <a:ln w="12700">
            <a:miter lim="400000"/>
          </a:ln>
        </p:spPr>
      </p:pic>
    </p:spTree>
    <p:extLst>
      <p:ext uri="{BB962C8B-B14F-4D97-AF65-F5344CB8AC3E}">
        <p14:creationId xmlns:p14="http://schemas.microsoft.com/office/powerpoint/2010/main" val="31621606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057400" y="1028700"/>
            <a:ext cx="5844779" cy="628650"/>
          </a:xfrm>
        </p:spPr>
        <p:txBody>
          <a:bodyPr>
            <a:normAutofit fontScale="90000"/>
          </a:bodyPr>
          <a:lstStyle/>
          <a:p>
            <a:pPr eaLnBrk="1" hangingPunct="1"/>
            <a:r>
              <a:rPr lang="en-US"/>
              <a:t>Deleting an element from a SLL</a:t>
            </a:r>
          </a:p>
        </p:txBody>
      </p:sp>
      <p:grpSp>
        <p:nvGrpSpPr>
          <p:cNvPr id="2" name="Group 54"/>
          <p:cNvGrpSpPr>
            <a:grpSpLocks/>
          </p:cNvGrpSpPr>
          <p:nvPr/>
        </p:nvGrpSpPr>
        <p:grpSpPr bwMode="auto">
          <a:xfrm>
            <a:off x="1943100" y="2343150"/>
            <a:ext cx="5429250" cy="815579"/>
            <a:chOff x="672" y="1680"/>
            <a:chExt cx="4560" cy="685"/>
          </a:xfrm>
        </p:grpSpPr>
        <p:sp>
          <p:nvSpPr>
            <p:cNvPr id="8" name="Rectangle 24"/>
            <p:cNvSpPr>
              <a:spLocks noChangeArrowheads="1"/>
            </p:cNvSpPr>
            <p:nvPr/>
          </p:nvSpPr>
          <p:spPr bwMode="auto">
            <a:xfrm>
              <a:off x="4272" y="2120"/>
              <a:ext cx="623" cy="242"/>
            </a:xfrm>
            <a:prstGeom prst="rect">
              <a:avLst/>
            </a:prstGeom>
            <a:noFill/>
            <a:ln w="12700">
              <a:solidFill>
                <a:schemeClr val="tx1"/>
              </a:solidFill>
              <a:miter lim="800000"/>
              <a:headEnd/>
              <a:tailEnd/>
            </a:ln>
          </p:spPr>
          <p:txBody>
            <a:bodyPr wrap="none" anchor="ctr"/>
            <a:lstStyle/>
            <a:p>
              <a:pPr algn="ctr"/>
              <a:r>
                <a:rPr lang="en-US" sz="1050">
                  <a:latin typeface="Consolas" pitchFamily="49" charset="0"/>
                </a:rPr>
                <a:t>three</a:t>
              </a:r>
            </a:p>
          </p:txBody>
        </p:sp>
        <p:sp>
          <p:nvSpPr>
            <p:cNvPr id="9" name="Rectangle 25"/>
            <p:cNvSpPr>
              <a:spLocks noChangeArrowheads="1"/>
            </p:cNvSpPr>
            <p:nvPr/>
          </p:nvSpPr>
          <p:spPr bwMode="auto">
            <a:xfrm>
              <a:off x="4896" y="2119"/>
              <a:ext cx="336" cy="242"/>
            </a:xfrm>
            <a:prstGeom prst="rect">
              <a:avLst/>
            </a:prstGeom>
            <a:noFill/>
            <a:ln w="12700">
              <a:solidFill>
                <a:schemeClr val="tx1"/>
              </a:solidFill>
              <a:miter lim="800000"/>
              <a:headEnd/>
              <a:tailEnd/>
            </a:ln>
          </p:spPr>
          <p:txBody>
            <a:bodyPr wrap="none" anchor="ctr"/>
            <a:lstStyle/>
            <a:p>
              <a:pPr algn="ctr"/>
              <a:r>
                <a:rPr lang="en-US" sz="1050">
                  <a:latin typeface="Consolas" pitchFamily="49" charset="0"/>
                </a:rPr>
                <a:t>NULL</a:t>
              </a:r>
            </a:p>
          </p:txBody>
        </p:sp>
        <p:sp>
          <p:nvSpPr>
            <p:cNvPr id="11" name="Rectangle 28"/>
            <p:cNvSpPr>
              <a:spLocks noChangeArrowheads="1"/>
            </p:cNvSpPr>
            <p:nvPr/>
          </p:nvSpPr>
          <p:spPr bwMode="auto">
            <a:xfrm>
              <a:off x="3024" y="2120"/>
              <a:ext cx="623" cy="242"/>
            </a:xfrm>
            <a:prstGeom prst="rect">
              <a:avLst/>
            </a:prstGeom>
            <a:noFill/>
            <a:ln w="12700">
              <a:solidFill>
                <a:schemeClr val="tx1"/>
              </a:solidFill>
              <a:miter lim="800000"/>
              <a:headEnd/>
              <a:tailEnd/>
            </a:ln>
          </p:spPr>
          <p:txBody>
            <a:bodyPr wrap="none" anchor="ctr"/>
            <a:lstStyle/>
            <a:p>
              <a:pPr algn="ctr"/>
              <a:r>
                <a:rPr lang="en-US" sz="1050">
                  <a:latin typeface="Consolas" pitchFamily="49" charset="0"/>
                </a:rPr>
                <a:t>two</a:t>
              </a:r>
            </a:p>
          </p:txBody>
        </p:sp>
        <p:sp>
          <p:nvSpPr>
            <p:cNvPr id="12" name="Rectangle 29"/>
            <p:cNvSpPr>
              <a:spLocks noChangeArrowheads="1"/>
            </p:cNvSpPr>
            <p:nvPr/>
          </p:nvSpPr>
          <p:spPr bwMode="auto">
            <a:xfrm>
              <a:off x="3648" y="2119"/>
              <a:ext cx="288" cy="242"/>
            </a:xfrm>
            <a:prstGeom prst="rect">
              <a:avLst/>
            </a:prstGeom>
            <a:noFill/>
            <a:ln w="12700">
              <a:solidFill>
                <a:schemeClr val="tx1"/>
              </a:solidFill>
              <a:miter lim="800000"/>
              <a:headEnd/>
              <a:tailEnd/>
            </a:ln>
          </p:spPr>
          <p:txBody>
            <a:bodyPr wrap="none" anchor="ctr"/>
            <a:lstStyle/>
            <a:p>
              <a:endParaRPr lang="en-US" sz="1050"/>
            </a:p>
          </p:txBody>
        </p:sp>
        <p:sp>
          <p:nvSpPr>
            <p:cNvPr id="13" name="Oval 30"/>
            <p:cNvSpPr>
              <a:spLocks noChangeArrowheads="1"/>
            </p:cNvSpPr>
            <p:nvPr/>
          </p:nvSpPr>
          <p:spPr bwMode="auto">
            <a:xfrm>
              <a:off x="3744" y="2170"/>
              <a:ext cx="96" cy="96"/>
            </a:xfrm>
            <a:prstGeom prst="ellipse">
              <a:avLst/>
            </a:prstGeom>
            <a:solidFill>
              <a:schemeClr val="tx1"/>
            </a:solidFill>
            <a:ln w="12700">
              <a:solidFill>
                <a:schemeClr val="tx1"/>
              </a:solidFill>
              <a:round/>
              <a:headEnd/>
              <a:tailEnd/>
            </a:ln>
          </p:spPr>
          <p:txBody>
            <a:bodyPr wrap="none" anchor="ctr"/>
            <a:lstStyle/>
            <a:p>
              <a:endParaRPr lang="en-US" sz="1050"/>
            </a:p>
          </p:txBody>
        </p:sp>
        <p:sp>
          <p:nvSpPr>
            <p:cNvPr id="14" name="Line 31"/>
            <p:cNvSpPr>
              <a:spLocks noChangeShapeType="1"/>
            </p:cNvSpPr>
            <p:nvPr/>
          </p:nvSpPr>
          <p:spPr bwMode="auto">
            <a:xfrm>
              <a:off x="3792" y="2218"/>
              <a:ext cx="480" cy="0"/>
            </a:xfrm>
            <a:prstGeom prst="line">
              <a:avLst/>
            </a:prstGeom>
            <a:noFill/>
            <a:ln w="12700">
              <a:solidFill>
                <a:schemeClr val="tx1"/>
              </a:solidFill>
              <a:round/>
              <a:headEnd/>
              <a:tailEnd type="triangle" w="lg" len="lg"/>
            </a:ln>
          </p:spPr>
          <p:txBody>
            <a:bodyPr wrap="none" anchor="ctr"/>
            <a:lstStyle/>
            <a:p>
              <a:endParaRPr lang="en-US" sz="1050"/>
            </a:p>
          </p:txBody>
        </p:sp>
        <p:sp>
          <p:nvSpPr>
            <p:cNvPr id="15" name="Rectangle 33"/>
            <p:cNvSpPr>
              <a:spLocks noChangeArrowheads="1"/>
            </p:cNvSpPr>
            <p:nvPr/>
          </p:nvSpPr>
          <p:spPr bwMode="auto">
            <a:xfrm>
              <a:off x="1776" y="2123"/>
              <a:ext cx="623" cy="242"/>
            </a:xfrm>
            <a:prstGeom prst="rect">
              <a:avLst/>
            </a:prstGeom>
            <a:noFill/>
            <a:ln w="12700">
              <a:solidFill>
                <a:schemeClr val="tx1"/>
              </a:solidFill>
              <a:miter lim="800000"/>
              <a:headEnd/>
              <a:tailEnd/>
            </a:ln>
          </p:spPr>
          <p:txBody>
            <a:bodyPr wrap="none" anchor="ctr"/>
            <a:lstStyle/>
            <a:p>
              <a:pPr algn="ctr"/>
              <a:r>
                <a:rPr lang="en-US" sz="1050">
                  <a:latin typeface="Consolas" pitchFamily="49" charset="0"/>
                </a:rPr>
                <a:t>one</a:t>
              </a:r>
            </a:p>
          </p:txBody>
        </p:sp>
        <p:sp>
          <p:nvSpPr>
            <p:cNvPr id="16" name="Rectangle 34"/>
            <p:cNvSpPr>
              <a:spLocks noChangeArrowheads="1"/>
            </p:cNvSpPr>
            <p:nvPr/>
          </p:nvSpPr>
          <p:spPr bwMode="auto">
            <a:xfrm>
              <a:off x="2400" y="2122"/>
              <a:ext cx="288" cy="242"/>
            </a:xfrm>
            <a:prstGeom prst="rect">
              <a:avLst/>
            </a:prstGeom>
            <a:noFill/>
            <a:ln w="12700">
              <a:solidFill>
                <a:schemeClr val="tx1"/>
              </a:solidFill>
              <a:miter lim="800000"/>
              <a:headEnd/>
              <a:tailEnd/>
            </a:ln>
          </p:spPr>
          <p:txBody>
            <a:bodyPr wrap="none" anchor="ctr"/>
            <a:lstStyle/>
            <a:p>
              <a:endParaRPr lang="en-US" sz="1050"/>
            </a:p>
          </p:txBody>
        </p:sp>
        <p:sp>
          <p:nvSpPr>
            <p:cNvPr id="17" name="Oval 35"/>
            <p:cNvSpPr>
              <a:spLocks noChangeArrowheads="1"/>
            </p:cNvSpPr>
            <p:nvPr/>
          </p:nvSpPr>
          <p:spPr bwMode="auto">
            <a:xfrm>
              <a:off x="2496" y="2173"/>
              <a:ext cx="96" cy="96"/>
            </a:xfrm>
            <a:prstGeom prst="ellipse">
              <a:avLst/>
            </a:prstGeom>
            <a:solidFill>
              <a:schemeClr val="tx1"/>
            </a:solidFill>
            <a:ln w="12700">
              <a:solidFill>
                <a:schemeClr val="tx1"/>
              </a:solidFill>
              <a:round/>
              <a:headEnd/>
              <a:tailEnd/>
            </a:ln>
          </p:spPr>
          <p:txBody>
            <a:bodyPr wrap="none" anchor="ctr"/>
            <a:lstStyle/>
            <a:p>
              <a:endParaRPr lang="en-US" sz="1050"/>
            </a:p>
          </p:txBody>
        </p:sp>
        <p:sp>
          <p:nvSpPr>
            <p:cNvPr id="18" name="Line 36"/>
            <p:cNvSpPr>
              <a:spLocks noChangeShapeType="1"/>
            </p:cNvSpPr>
            <p:nvPr/>
          </p:nvSpPr>
          <p:spPr bwMode="auto">
            <a:xfrm>
              <a:off x="2544" y="2221"/>
              <a:ext cx="480" cy="0"/>
            </a:xfrm>
            <a:prstGeom prst="line">
              <a:avLst/>
            </a:prstGeom>
            <a:noFill/>
            <a:ln w="12700">
              <a:solidFill>
                <a:schemeClr val="tx1"/>
              </a:solidFill>
              <a:round/>
              <a:headEnd/>
              <a:tailEnd type="triangle" w="lg" len="lg"/>
            </a:ln>
          </p:spPr>
          <p:txBody>
            <a:bodyPr wrap="none" anchor="ctr"/>
            <a:lstStyle/>
            <a:p>
              <a:endParaRPr lang="en-US" sz="1050"/>
            </a:p>
          </p:txBody>
        </p:sp>
        <p:sp>
          <p:nvSpPr>
            <p:cNvPr id="19" name="Oval 39"/>
            <p:cNvSpPr>
              <a:spLocks noChangeArrowheads="1"/>
            </p:cNvSpPr>
            <p:nvPr/>
          </p:nvSpPr>
          <p:spPr bwMode="auto">
            <a:xfrm>
              <a:off x="1392" y="1738"/>
              <a:ext cx="96" cy="96"/>
            </a:xfrm>
            <a:prstGeom prst="ellipse">
              <a:avLst/>
            </a:prstGeom>
            <a:solidFill>
              <a:schemeClr val="tx1"/>
            </a:solidFill>
            <a:ln w="12700">
              <a:solidFill>
                <a:schemeClr val="tx1"/>
              </a:solidFill>
              <a:round/>
              <a:headEnd/>
              <a:tailEnd/>
            </a:ln>
          </p:spPr>
          <p:txBody>
            <a:bodyPr wrap="none" anchor="ctr"/>
            <a:lstStyle/>
            <a:p>
              <a:endParaRPr lang="en-US" sz="1050"/>
            </a:p>
          </p:txBody>
        </p:sp>
        <p:sp>
          <p:nvSpPr>
            <p:cNvPr id="20" name="Rectangle 40"/>
            <p:cNvSpPr>
              <a:spLocks noChangeArrowheads="1"/>
            </p:cNvSpPr>
            <p:nvPr/>
          </p:nvSpPr>
          <p:spPr bwMode="auto">
            <a:xfrm>
              <a:off x="1296" y="1690"/>
              <a:ext cx="288" cy="240"/>
            </a:xfrm>
            <a:prstGeom prst="rect">
              <a:avLst/>
            </a:prstGeom>
            <a:noFill/>
            <a:ln w="12700">
              <a:solidFill>
                <a:schemeClr val="tx1"/>
              </a:solidFill>
              <a:miter lim="800000"/>
              <a:headEnd/>
              <a:tailEnd/>
            </a:ln>
          </p:spPr>
          <p:txBody>
            <a:bodyPr wrap="none" anchor="ctr"/>
            <a:lstStyle/>
            <a:p>
              <a:endParaRPr lang="en-US" sz="1050"/>
            </a:p>
          </p:txBody>
        </p:sp>
        <p:sp>
          <p:nvSpPr>
            <p:cNvPr id="21" name="Text Box 41"/>
            <p:cNvSpPr txBox="1">
              <a:spLocks noChangeArrowheads="1"/>
            </p:cNvSpPr>
            <p:nvPr/>
          </p:nvSpPr>
          <p:spPr bwMode="auto">
            <a:xfrm>
              <a:off x="672" y="1680"/>
              <a:ext cx="912" cy="271"/>
            </a:xfrm>
            <a:prstGeom prst="rect">
              <a:avLst/>
            </a:prstGeom>
            <a:noFill/>
            <a:ln w="9525">
              <a:noFill/>
              <a:miter lim="800000"/>
              <a:headEnd/>
              <a:tailEnd/>
            </a:ln>
          </p:spPr>
          <p:txBody>
            <a:bodyPr>
              <a:spAutoFit/>
            </a:bodyPr>
            <a:lstStyle/>
            <a:p>
              <a:pPr>
                <a:spcBef>
                  <a:spcPct val="50000"/>
                </a:spcBef>
              </a:pPr>
              <a:r>
                <a:rPr lang="en-US" sz="1500">
                  <a:solidFill>
                    <a:schemeClr val="accent2"/>
                  </a:solidFill>
                  <a:latin typeface="Consolas" pitchFamily="49" charset="0"/>
                </a:rPr>
                <a:t>head</a:t>
              </a:r>
            </a:p>
          </p:txBody>
        </p:sp>
        <p:sp>
          <p:nvSpPr>
            <p:cNvPr id="22" name="Line 52"/>
            <p:cNvSpPr>
              <a:spLocks noChangeShapeType="1"/>
            </p:cNvSpPr>
            <p:nvPr/>
          </p:nvSpPr>
          <p:spPr bwMode="auto">
            <a:xfrm>
              <a:off x="1440" y="1776"/>
              <a:ext cx="336" cy="336"/>
            </a:xfrm>
            <a:prstGeom prst="line">
              <a:avLst/>
            </a:prstGeom>
            <a:noFill/>
            <a:ln w="19050">
              <a:solidFill>
                <a:schemeClr val="tx1"/>
              </a:solidFill>
              <a:round/>
              <a:headEnd/>
              <a:tailEnd type="triangle" w="lg" len="lg"/>
            </a:ln>
          </p:spPr>
          <p:txBody>
            <a:bodyPr wrap="none" anchor="ctr"/>
            <a:lstStyle/>
            <a:p>
              <a:endParaRPr lang="en-US" sz="1050"/>
            </a:p>
          </p:txBody>
        </p:sp>
      </p:grpSp>
      <p:sp>
        <p:nvSpPr>
          <p:cNvPr id="23" name="Line 53"/>
          <p:cNvSpPr>
            <a:spLocks noChangeShapeType="1"/>
          </p:cNvSpPr>
          <p:nvPr/>
        </p:nvSpPr>
        <p:spPr bwMode="auto">
          <a:xfrm>
            <a:off x="2857500" y="2743200"/>
            <a:ext cx="400050" cy="400050"/>
          </a:xfrm>
          <a:prstGeom prst="line">
            <a:avLst/>
          </a:prstGeom>
          <a:noFill/>
          <a:ln w="19050">
            <a:solidFill>
              <a:schemeClr val="bg1"/>
            </a:solidFill>
            <a:round/>
            <a:headEnd/>
            <a:tailEnd type="triangle" w="lg" len="lg"/>
          </a:ln>
        </p:spPr>
        <p:txBody>
          <a:bodyPr wrap="none" anchor="ctr"/>
          <a:lstStyle/>
          <a:p>
            <a:endParaRPr lang="en-US" sz="1050"/>
          </a:p>
        </p:txBody>
      </p:sp>
      <p:sp>
        <p:nvSpPr>
          <p:cNvPr id="41" name="Line 56"/>
          <p:cNvSpPr>
            <a:spLocks noChangeShapeType="1"/>
          </p:cNvSpPr>
          <p:nvPr/>
        </p:nvSpPr>
        <p:spPr bwMode="auto">
          <a:xfrm>
            <a:off x="4171950" y="4755356"/>
            <a:ext cx="571500" cy="0"/>
          </a:xfrm>
          <a:prstGeom prst="line">
            <a:avLst/>
          </a:prstGeom>
          <a:noFill/>
          <a:ln w="12700">
            <a:solidFill>
              <a:schemeClr val="bg1"/>
            </a:solidFill>
            <a:round/>
            <a:headEnd/>
            <a:tailEnd type="triangle" w="lg" len="lg"/>
          </a:ln>
        </p:spPr>
        <p:txBody>
          <a:bodyPr wrap="none" anchor="ctr"/>
          <a:lstStyle/>
          <a:p>
            <a:endParaRPr lang="en-US" sz="1050"/>
          </a:p>
        </p:txBody>
      </p:sp>
      <p:sp>
        <p:nvSpPr>
          <p:cNvPr id="42" name="Text Box 59"/>
          <p:cNvSpPr txBox="1">
            <a:spLocks noChangeArrowheads="1"/>
          </p:cNvSpPr>
          <p:nvPr/>
        </p:nvSpPr>
        <p:spPr bwMode="auto">
          <a:xfrm>
            <a:off x="1714500" y="1714501"/>
            <a:ext cx="5715000" cy="415498"/>
          </a:xfrm>
          <a:prstGeom prst="rect">
            <a:avLst/>
          </a:prstGeom>
          <a:noFill/>
          <a:ln w="9525">
            <a:noFill/>
            <a:miter lim="800000"/>
            <a:headEnd/>
            <a:tailEnd/>
          </a:ln>
        </p:spPr>
        <p:txBody>
          <a:bodyPr>
            <a:spAutoFit/>
          </a:bodyPr>
          <a:lstStyle/>
          <a:p>
            <a:pPr>
              <a:spcBef>
                <a:spcPct val="50000"/>
              </a:spcBef>
            </a:pPr>
            <a:r>
              <a:rPr lang="en-US" sz="2100">
                <a:latin typeface="Times New Roman" pitchFamily="18" charset="0"/>
              </a:rPr>
              <a:t>• </a:t>
            </a:r>
            <a:r>
              <a:rPr lang="en-US" sz="1050">
                <a:latin typeface="Times New Roman" pitchFamily="18" charset="0"/>
              </a:rPr>
              <a:t>To delete the first element, change the link in the header</a:t>
            </a:r>
            <a:endParaRPr lang="en-US" sz="2100">
              <a:latin typeface="Times New Roman" pitchFamily="18" charset="0"/>
            </a:endParaRPr>
          </a:p>
        </p:txBody>
      </p:sp>
      <p:sp>
        <p:nvSpPr>
          <p:cNvPr id="44" name="Text Box 62"/>
          <p:cNvSpPr txBox="1">
            <a:spLocks noChangeArrowheads="1"/>
          </p:cNvSpPr>
          <p:nvPr/>
        </p:nvSpPr>
        <p:spPr bwMode="auto">
          <a:xfrm>
            <a:off x="1485900" y="3314700"/>
            <a:ext cx="6000750" cy="1708160"/>
          </a:xfrm>
          <a:prstGeom prst="rect">
            <a:avLst/>
          </a:prstGeom>
          <a:noFill/>
          <a:ln w="9525">
            <a:noFill/>
            <a:miter lim="800000"/>
            <a:headEnd/>
            <a:tailEnd/>
          </a:ln>
        </p:spPr>
        <p:txBody>
          <a:bodyPr wrap="square">
            <a:spAutoFit/>
          </a:bodyPr>
          <a:lstStyle/>
          <a:p>
            <a:pPr>
              <a:spcBef>
                <a:spcPct val="50000"/>
              </a:spcBef>
              <a:buFont typeface="Arial" pitchFamily="34" charset="0"/>
              <a:buChar char="•"/>
            </a:pPr>
            <a:r>
              <a:rPr lang="en-US" sz="1050" b="1"/>
              <a:t>Assign head to a temp.  temp=head;</a:t>
            </a:r>
          </a:p>
          <a:p>
            <a:pPr>
              <a:spcBef>
                <a:spcPct val="50000"/>
              </a:spcBef>
              <a:buFont typeface="Arial" pitchFamily="34" charset="0"/>
              <a:buChar char="•"/>
            </a:pPr>
            <a:r>
              <a:rPr lang="en-US" sz="1050" b="1"/>
              <a:t>If the temp is not </a:t>
            </a:r>
            <a:r>
              <a:rPr lang="en-US" sz="1050" b="1" err="1"/>
              <a:t>NULL,check</a:t>
            </a:r>
            <a:r>
              <a:rPr lang="en-US" sz="1050" b="1"/>
              <a:t> whether the data to be deleted is head.</a:t>
            </a:r>
          </a:p>
          <a:p>
            <a:pPr>
              <a:spcBef>
                <a:spcPct val="50000"/>
              </a:spcBef>
              <a:buFont typeface="Arial" pitchFamily="34" charset="0"/>
              <a:buChar char="•"/>
            </a:pPr>
            <a:r>
              <a:rPr lang="en-US" sz="1050" b="1"/>
              <a:t>If true then delete the head node and make the next node as head.</a:t>
            </a:r>
          </a:p>
          <a:p>
            <a:pPr>
              <a:spcBef>
                <a:spcPct val="50000"/>
              </a:spcBef>
            </a:pPr>
            <a:r>
              <a:rPr lang="en-US" sz="1050" b="1"/>
              <a:t>	head=temp-&gt;next;</a:t>
            </a:r>
          </a:p>
          <a:p>
            <a:pPr>
              <a:spcBef>
                <a:spcPct val="50000"/>
              </a:spcBef>
            </a:pPr>
            <a:r>
              <a:rPr lang="en-US" sz="1050" b="1"/>
              <a:t>	free(temp);</a:t>
            </a:r>
          </a:p>
          <a:p>
            <a:pPr>
              <a:spcBef>
                <a:spcPct val="50000"/>
              </a:spcBef>
            </a:pPr>
            <a:r>
              <a:rPr lang="en-US" sz="1050" b="1"/>
              <a:t> </a:t>
            </a:r>
          </a:p>
          <a:p>
            <a:pPr>
              <a:spcBef>
                <a:spcPct val="50000"/>
              </a:spcBef>
            </a:pPr>
            <a:endParaRPr lang="en-US" sz="1050">
              <a:latin typeface="Times New Roman" pitchFamily="18" charset="0"/>
            </a:endParaRPr>
          </a:p>
        </p:txBody>
      </p:sp>
      <p:sp>
        <p:nvSpPr>
          <p:cNvPr id="48" name="TextBox 47"/>
          <p:cNvSpPr txBox="1"/>
          <p:nvPr/>
        </p:nvSpPr>
        <p:spPr>
          <a:xfrm>
            <a:off x="3371850" y="2514600"/>
            <a:ext cx="857250" cy="253916"/>
          </a:xfrm>
          <a:prstGeom prst="rect">
            <a:avLst/>
          </a:prstGeom>
          <a:noFill/>
        </p:spPr>
        <p:txBody>
          <a:bodyPr wrap="square" rtlCol="0">
            <a:spAutoFit/>
          </a:bodyPr>
          <a:lstStyle/>
          <a:p>
            <a:r>
              <a:rPr lang="en-US" sz="1050" b="1"/>
              <a:t>temp</a:t>
            </a:r>
          </a:p>
        </p:txBody>
      </p:sp>
      <p:grpSp>
        <p:nvGrpSpPr>
          <p:cNvPr id="3" name="Group 54"/>
          <p:cNvGrpSpPr>
            <a:grpSpLocks/>
          </p:cNvGrpSpPr>
          <p:nvPr/>
        </p:nvGrpSpPr>
        <p:grpSpPr bwMode="auto">
          <a:xfrm>
            <a:off x="1885950" y="4857751"/>
            <a:ext cx="4000500" cy="688181"/>
            <a:chOff x="672" y="1680"/>
            <a:chExt cx="3360" cy="578"/>
          </a:xfrm>
        </p:grpSpPr>
        <p:sp>
          <p:nvSpPr>
            <p:cNvPr id="51" name="Rectangle 24"/>
            <p:cNvSpPr>
              <a:spLocks noChangeArrowheads="1"/>
            </p:cNvSpPr>
            <p:nvPr/>
          </p:nvSpPr>
          <p:spPr bwMode="auto">
            <a:xfrm>
              <a:off x="3024" y="2016"/>
              <a:ext cx="623" cy="242"/>
            </a:xfrm>
            <a:prstGeom prst="rect">
              <a:avLst/>
            </a:prstGeom>
            <a:noFill/>
            <a:ln w="12700">
              <a:solidFill>
                <a:schemeClr val="tx1"/>
              </a:solidFill>
              <a:miter lim="800000"/>
              <a:headEnd/>
              <a:tailEnd/>
            </a:ln>
          </p:spPr>
          <p:txBody>
            <a:bodyPr wrap="none" anchor="ctr"/>
            <a:lstStyle/>
            <a:p>
              <a:pPr algn="ctr"/>
              <a:r>
                <a:rPr lang="en-US" sz="1050">
                  <a:latin typeface="Consolas" pitchFamily="49" charset="0"/>
                </a:rPr>
                <a:t>three</a:t>
              </a:r>
            </a:p>
          </p:txBody>
        </p:sp>
        <p:sp>
          <p:nvSpPr>
            <p:cNvPr id="52" name="Rectangle 25"/>
            <p:cNvSpPr>
              <a:spLocks noChangeArrowheads="1"/>
            </p:cNvSpPr>
            <p:nvPr/>
          </p:nvSpPr>
          <p:spPr bwMode="auto">
            <a:xfrm>
              <a:off x="3648" y="2016"/>
              <a:ext cx="384" cy="242"/>
            </a:xfrm>
            <a:prstGeom prst="rect">
              <a:avLst/>
            </a:prstGeom>
            <a:noFill/>
            <a:ln w="12700">
              <a:solidFill>
                <a:schemeClr val="tx1"/>
              </a:solidFill>
              <a:miter lim="800000"/>
              <a:headEnd/>
              <a:tailEnd/>
            </a:ln>
          </p:spPr>
          <p:txBody>
            <a:bodyPr wrap="none" anchor="ctr"/>
            <a:lstStyle/>
            <a:p>
              <a:r>
                <a:rPr lang="en-US" sz="1050"/>
                <a:t>NULL</a:t>
              </a:r>
            </a:p>
          </p:txBody>
        </p:sp>
        <p:sp>
          <p:nvSpPr>
            <p:cNvPr id="54" name="Rectangle 28"/>
            <p:cNvSpPr>
              <a:spLocks noChangeArrowheads="1"/>
            </p:cNvSpPr>
            <p:nvPr/>
          </p:nvSpPr>
          <p:spPr bwMode="auto">
            <a:xfrm>
              <a:off x="1776" y="2016"/>
              <a:ext cx="623" cy="242"/>
            </a:xfrm>
            <a:prstGeom prst="rect">
              <a:avLst/>
            </a:prstGeom>
            <a:noFill/>
            <a:ln w="12700">
              <a:solidFill>
                <a:schemeClr val="tx1"/>
              </a:solidFill>
              <a:miter lim="800000"/>
              <a:headEnd/>
              <a:tailEnd/>
            </a:ln>
          </p:spPr>
          <p:txBody>
            <a:bodyPr wrap="none" anchor="ctr"/>
            <a:lstStyle/>
            <a:p>
              <a:pPr algn="ctr"/>
              <a:r>
                <a:rPr lang="en-US" sz="1050">
                  <a:latin typeface="Consolas" pitchFamily="49" charset="0"/>
                </a:rPr>
                <a:t>two</a:t>
              </a:r>
            </a:p>
          </p:txBody>
        </p:sp>
        <p:sp>
          <p:nvSpPr>
            <p:cNvPr id="55" name="Rectangle 29"/>
            <p:cNvSpPr>
              <a:spLocks noChangeArrowheads="1"/>
            </p:cNvSpPr>
            <p:nvPr/>
          </p:nvSpPr>
          <p:spPr bwMode="auto">
            <a:xfrm>
              <a:off x="2400" y="2016"/>
              <a:ext cx="288" cy="242"/>
            </a:xfrm>
            <a:prstGeom prst="rect">
              <a:avLst/>
            </a:prstGeom>
            <a:noFill/>
            <a:ln w="12700">
              <a:solidFill>
                <a:schemeClr val="tx1"/>
              </a:solidFill>
              <a:miter lim="800000"/>
              <a:headEnd/>
              <a:tailEnd/>
            </a:ln>
          </p:spPr>
          <p:txBody>
            <a:bodyPr wrap="none" anchor="ctr"/>
            <a:lstStyle/>
            <a:p>
              <a:endParaRPr lang="en-US" sz="1050"/>
            </a:p>
          </p:txBody>
        </p:sp>
        <p:sp>
          <p:nvSpPr>
            <p:cNvPr id="56" name="Oval 30"/>
            <p:cNvSpPr>
              <a:spLocks noChangeArrowheads="1"/>
            </p:cNvSpPr>
            <p:nvPr/>
          </p:nvSpPr>
          <p:spPr bwMode="auto">
            <a:xfrm>
              <a:off x="2496" y="2064"/>
              <a:ext cx="96" cy="96"/>
            </a:xfrm>
            <a:prstGeom prst="ellipse">
              <a:avLst/>
            </a:prstGeom>
            <a:solidFill>
              <a:schemeClr val="tx1"/>
            </a:solidFill>
            <a:ln w="12700">
              <a:solidFill>
                <a:schemeClr val="tx1"/>
              </a:solidFill>
              <a:round/>
              <a:headEnd/>
              <a:tailEnd/>
            </a:ln>
          </p:spPr>
          <p:txBody>
            <a:bodyPr wrap="none" anchor="ctr"/>
            <a:lstStyle/>
            <a:p>
              <a:endParaRPr lang="en-US" sz="1050"/>
            </a:p>
          </p:txBody>
        </p:sp>
        <p:sp>
          <p:nvSpPr>
            <p:cNvPr id="57" name="Line 31"/>
            <p:cNvSpPr>
              <a:spLocks noChangeShapeType="1"/>
            </p:cNvSpPr>
            <p:nvPr/>
          </p:nvSpPr>
          <p:spPr bwMode="auto">
            <a:xfrm>
              <a:off x="2544" y="2112"/>
              <a:ext cx="480" cy="0"/>
            </a:xfrm>
            <a:prstGeom prst="line">
              <a:avLst/>
            </a:prstGeom>
            <a:noFill/>
            <a:ln w="12700">
              <a:solidFill>
                <a:schemeClr val="tx1"/>
              </a:solidFill>
              <a:round/>
              <a:headEnd/>
              <a:tailEnd type="triangle" w="lg" len="lg"/>
            </a:ln>
          </p:spPr>
          <p:txBody>
            <a:bodyPr wrap="none" anchor="ctr"/>
            <a:lstStyle/>
            <a:p>
              <a:endParaRPr lang="en-US" sz="1050"/>
            </a:p>
          </p:txBody>
        </p:sp>
        <p:sp>
          <p:nvSpPr>
            <p:cNvPr id="62" name="Oval 39"/>
            <p:cNvSpPr>
              <a:spLocks noChangeArrowheads="1"/>
            </p:cNvSpPr>
            <p:nvPr/>
          </p:nvSpPr>
          <p:spPr bwMode="auto">
            <a:xfrm>
              <a:off x="1392" y="1738"/>
              <a:ext cx="96" cy="96"/>
            </a:xfrm>
            <a:prstGeom prst="ellipse">
              <a:avLst/>
            </a:prstGeom>
            <a:solidFill>
              <a:schemeClr val="tx1"/>
            </a:solidFill>
            <a:ln w="12700">
              <a:solidFill>
                <a:schemeClr val="tx1"/>
              </a:solidFill>
              <a:round/>
              <a:headEnd/>
              <a:tailEnd/>
            </a:ln>
          </p:spPr>
          <p:txBody>
            <a:bodyPr wrap="none" anchor="ctr"/>
            <a:lstStyle/>
            <a:p>
              <a:endParaRPr lang="en-US" sz="1050"/>
            </a:p>
          </p:txBody>
        </p:sp>
        <p:sp>
          <p:nvSpPr>
            <p:cNvPr id="63" name="Rectangle 40"/>
            <p:cNvSpPr>
              <a:spLocks noChangeArrowheads="1"/>
            </p:cNvSpPr>
            <p:nvPr/>
          </p:nvSpPr>
          <p:spPr bwMode="auto">
            <a:xfrm>
              <a:off x="1296" y="1690"/>
              <a:ext cx="288" cy="240"/>
            </a:xfrm>
            <a:prstGeom prst="rect">
              <a:avLst/>
            </a:prstGeom>
            <a:noFill/>
            <a:ln w="12700">
              <a:solidFill>
                <a:schemeClr val="tx1"/>
              </a:solidFill>
              <a:miter lim="800000"/>
              <a:headEnd/>
              <a:tailEnd/>
            </a:ln>
          </p:spPr>
          <p:txBody>
            <a:bodyPr wrap="none" anchor="ctr"/>
            <a:lstStyle/>
            <a:p>
              <a:endParaRPr lang="en-US" sz="1050"/>
            </a:p>
          </p:txBody>
        </p:sp>
        <p:sp>
          <p:nvSpPr>
            <p:cNvPr id="64" name="Text Box 41"/>
            <p:cNvSpPr txBox="1">
              <a:spLocks noChangeArrowheads="1"/>
            </p:cNvSpPr>
            <p:nvPr/>
          </p:nvSpPr>
          <p:spPr bwMode="auto">
            <a:xfrm>
              <a:off x="672" y="1680"/>
              <a:ext cx="912" cy="271"/>
            </a:xfrm>
            <a:prstGeom prst="rect">
              <a:avLst/>
            </a:prstGeom>
            <a:noFill/>
            <a:ln w="9525">
              <a:noFill/>
              <a:miter lim="800000"/>
              <a:headEnd/>
              <a:tailEnd/>
            </a:ln>
          </p:spPr>
          <p:txBody>
            <a:bodyPr>
              <a:spAutoFit/>
            </a:bodyPr>
            <a:lstStyle/>
            <a:p>
              <a:pPr>
                <a:spcBef>
                  <a:spcPct val="50000"/>
                </a:spcBef>
              </a:pPr>
              <a:r>
                <a:rPr lang="en-US" sz="1500">
                  <a:solidFill>
                    <a:schemeClr val="accent2"/>
                  </a:solidFill>
                  <a:latin typeface="Consolas" pitchFamily="49" charset="0"/>
                </a:rPr>
                <a:t>head</a:t>
              </a:r>
            </a:p>
          </p:txBody>
        </p:sp>
        <p:sp>
          <p:nvSpPr>
            <p:cNvPr id="65" name="Line 52"/>
            <p:cNvSpPr>
              <a:spLocks noChangeShapeType="1"/>
            </p:cNvSpPr>
            <p:nvPr/>
          </p:nvSpPr>
          <p:spPr bwMode="auto">
            <a:xfrm>
              <a:off x="1440" y="1776"/>
              <a:ext cx="336" cy="336"/>
            </a:xfrm>
            <a:prstGeom prst="line">
              <a:avLst/>
            </a:prstGeom>
            <a:noFill/>
            <a:ln w="19050">
              <a:solidFill>
                <a:schemeClr val="tx1"/>
              </a:solidFill>
              <a:round/>
              <a:headEnd/>
              <a:tailEnd type="triangle" w="lg" len="lg"/>
            </a:ln>
          </p:spPr>
          <p:txBody>
            <a:bodyPr wrap="none" anchor="ctr"/>
            <a:lstStyle/>
            <a:p>
              <a:endParaRPr lang="en-US" sz="1050"/>
            </a:p>
          </p:txBody>
        </p:sp>
      </p:grpSp>
      <p:pic>
        <p:nvPicPr>
          <p:cNvPr id="34" name="Picture 2" descr="Picture 2"/>
          <p:cNvPicPr>
            <a:picLocks noChangeAspect="1"/>
          </p:cNvPicPr>
          <p:nvPr/>
        </p:nvPicPr>
        <p:blipFill>
          <a:blip r:embed="rId2"/>
          <a:stretch>
            <a:fillRect/>
          </a:stretch>
        </p:blipFill>
        <p:spPr>
          <a:xfrm>
            <a:off x="7696954" y="971550"/>
            <a:ext cx="1203959" cy="1200150"/>
          </a:xfrm>
          <a:prstGeom prst="rect">
            <a:avLst/>
          </a:prstGeom>
          <a:ln w="12700">
            <a:miter lim="400000"/>
          </a:ln>
        </p:spPr>
      </p:pic>
    </p:spTree>
    <p:extLst>
      <p:ext uri="{BB962C8B-B14F-4D97-AF65-F5344CB8AC3E}">
        <p14:creationId xmlns:p14="http://schemas.microsoft.com/office/powerpoint/2010/main" val="1676762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dissolv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dissolve">
                                      <p:cBhvr>
                                        <p:cTn id="22" dur="500"/>
                                        <p:tgtEl>
                                          <p:spTgt spid="4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wipe(left)">
                                      <p:cBhvr>
                                        <p:cTn id="27" dur="500"/>
                                        <p:tgtEl>
                                          <p:spTgt spid="4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dissolve">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1" grpId="0" animBg="1"/>
      <p:bldP spid="42" grpId="0" autoUpdateAnimBg="0"/>
      <p:bldP spid="44"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1017967"/>
            <a:ext cx="6172200" cy="589364"/>
          </a:xfrm>
        </p:spPr>
        <p:txBody>
          <a:bodyPr>
            <a:normAutofit fontScale="90000"/>
          </a:bodyPr>
          <a:lstStyle/>
          <a:p>
            <a:pPr algn="r"/>
            <a:r>
              <a:rPr lang="en-US" err="1"/>
              <a:t>Contd</a:t>
            </a:r>
            <a:r>
              <a:rPr lang="en-US"/>
              <a:t>…</a:t>
            </a:r>
          </a:p>
        </p:txBody>
      </p:sp>
      <p:sp>
        <p:nvSpPr>
          <p:cNvPr id="235521" name="Rectangle 1"/>
          <p:cNvSpPr>
            <a:spLocks noChangeArrowheads="1"/>
          </p:cNvSpPr>
          <p:nvPr/>
        </p:nvSpPr>
        <p:spPr bwMode="auto">
          <a:xfrm>
            <a:off x="1143000" y="2229732"/>
            <a:ext cx="4714884" cy="3300904"/>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spAutoFit/>
          </a:bodyPr>
          <a:lstStyle/>
          <a:p>
            <a:pPr fontAlgn="base">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050">
                <a:latin typeface="Courier New" pitchFamily="49" charset="0"/>
                <a:ea typeface="Times New Roman" pitchFamily="18" charset="0"/>
                <a:cs typeface="Courier New" pitchFamily="49" charset="0"/>
              </a:rPr>
              <a:t>void </a:t>
            </a:r>
            <a:r>
              <a:rPr lang="en-US" sz="1050" err="1">
                <a:latin typeface="Courier New" pitchFamily="49" charset="0"/>
                <a:ea typeface="Times New Roman" pitchFamily="18" charset="0"/>
                <a:cs typeface="Courier New" pitchFamily="49" charset="0"/>
              </a:rPr>
              <a:t>removeBeginning</a:t>
            </a:r>
            <a:r>
              <a:rPr lang="en-US" sz="1050">
                <a:latin typeface="Courier New" pitchFamily="49" charset="0"/>
                <a:ea typeface="Times New Roman" pitchFamily="18" charset="0"/>
                <a:cs typeface="Courier New" pitchFamily="49" charset="0"/>
              </a:rPr>
              <a:t>()</a:t>
            </a:r>
            <a:endParaRPr lang="en-US" sz="105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050">
                <a:latin typeface="Courier New" pitchFamily="49" charset="0"/>
                <a:ea typeface="Times New Roman" pitchFamily="18" charset="0"/>
                <a:cs typeface="Courier New" pitchFamily="49" charset="0"/>
              </a:rPr>
              <a:t>{</a:t>
            </a:r>
            <a:endParaRPr lang="en-US" sz="105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050">
                <a:latin typeface="Courier New" pitchFamily="49" charset="0"/>
                <a:ea typeface="Times New Roman" pitchFamily="18" charset="0"/>
                <a:cs typeface="Courier New" pitchFamily="49" charset="0"/>
              </a:rPr>
              <a:t>   if(head == NULL)</a:t>
            </a:r>
            <a:endParaRPr lang="en-US" sz="105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050">
                <a:latin typeface="Courier New" pitchFamily="49" charset="0"/>
                <a:ea typeface="Times New Roman" pitchFamily="18" charset="0"/>
                <a:cs typeface="Courier New" pitchFamily="49" charset="0"/>
              </a:rPr>
              <a:t>	</a:t>
            </a:r>
            <a:r>
              <a:rPr lang="en-US" sz="1050" err="1">
                <a:latin typeface="Courier New" pitchFamily="49" charset="0"/>
                <a:ea typeface="Times New Roman" pitchFamily="18" charset="0"/>
                <a:cs typeface="Courier New" pitchFamily="49" charset="0"/>
              </a:rPr>
              <a:t>printf</a:t>
            </a:r>
            <a:r>
              <a:rPr lang="en-US" sz="1050">
                <a:latin typeface="Courier New" pitchFamily="49" charset="0"/>
                <a:ea typeface="Times New Roman" pitchFamily="18" charset="0"/>
                <a:cs typeface="Courier New" pitchFamily="49" charset="0"/>
              </a:rPr>
              <a:t>("\n\</a:t>
            </a:r>
            <a:r>
              <a:rPr lang="en-US" sz="1050" err="1">
                <a:latin typeface="Courier New" pitchFamily="49" charset="0"/>
                <a:ea typeface="Times New Roman" pitchFamily="18" charset="0"/>
                <a:cs typeface="Courier New" pitchFamily="49" charset="0"/>
              </a:rPr>
              <a:t>nList</a:t>
            </a:r>
            <a:r>
              <a:rPr lang="en-US" sz="1050">
                <a:latin typeface="Courier New" pitchFamily="49" charset="0"/>
                <a:ea typeface="Times New Roman" pitchFamily="18" charset="0"/>
                <a:cs typeface="Courier New" pitchFamily="49" charset="0"/>
              </a:rPr>
              <a:t> is Empty!!!");</a:t>
            </a:r>
            <a:endParaRPr lang="en-US" sz="105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050">
                <a:latin typeface="Courier New" pitchFamily="49" charset="0"/>
                <a:ea typeface="Times New Roman" pitchFamily="18" charset="0"/>
                <a:cs typeface="Courier New" pitchFamily="49" charset="0"/>
              </a:rPr>
              <a:t>   else</a:t>
            </a:r>
            <a:endParaRPr lang="en-US" sz="105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050">
                <a:latin typeface="Courier New" pitchFamily="49" charset="0"/>
                <a:ea typeface="Times New Roman" pitchFamily="18" charset="0"/>
                <a:cs typeface="Courier New" pitchFamily="49" charset="0"/>
              </a:rPr>
              <a:t>   {</a:t>
            </a:r>
            <a:endParaRPr lang="en-US" sz="105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050">
                <a:latin typeface="Courier New" pitchFamily="49" charset="0"/>
                <a:ea typeface="Times New Roman" pitchFamily="18" charset="0"/>
                <a:cs typeface="Courier New" pitchFamily="49" charset="0"/>
              </a:rPr>
              <a:t>      </a:t>
            </a:r>
            <a:r>
              <a:rPr lang="en-US" sz="1050" err="1">
                <a:latin typeface="Courier New" pitchFamily="49" charset="0"/>
                <a:ea typeface="Times New Roman" pitchFamily="18" charset="0"/>
                <a:cs typeface="Courier New" pitchFamily="49" charset="0"/>
              </a:rPr>
              <a:t>struct</a:t>
            </a:r>
            <a:r>
              <a:rPr lang="en-US" sz="1050">
                <a:latin typeface="Courier New" pitchFamily="49" charset="0"/>
                <a:ea typeface="Times New Roman" pitchFamily="18" charset="0"/>
                <a:cs typeface="Courier New" pitchFamily="49" charset="0"/>
              </a:rPr>
              <a:t> Node *temp = head;</a:t>
            </a:r>
            <a:endParaRPr lang="en-US" sz="105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050">
                <a:latin typeface="Courier New" pitchFamily="49" charset="0"/>
                <a:ea typeface="Times New Roman" pitchFamily="18" charset="0"/>
                <a:cs typeface="Courier New" pitchFamily="49" charset="0"/>
              </a:rPr>
              <a:t>      if(head-&gt;next == NULL)</a:t>
            </a:r>
            <a:endParaRPr lang="en-US" sz="105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050">
                <a:latin typeface="Courier New" pitchFamily="49" charset="0"/>
                <a:ea typeface="Times New Roman" pitchFamily="18" charset="0"/>
                <a:cs typeface="Courier New" pitchFamily="49" charset="0"/>
              </a:rPr>
              <a:t>      {</a:t>
            </a:r>
            <a:endParaRPr lang="en-US" sz="105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050">
                <a:latin typeface="Courier New" pitchFamily="49" charset="0"/>
                <a:ea typeface="Times New Roman" pitchFamily="18" charset="0"/>
                <a:cs typeface="Courier New" pitchFamily="49" charset="0"/>
              </a:rPr>
              <a:t>	 head = NULL;</a:t>
            </a:r>
            <a:endParaRPr lang="en-US" sz="105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050">
                <a:latin typeface="Courier New" pitchFamily="49" charset="0"/>
                <a:ea typeface="Times New Roman" pitchFamily="18" charset="0"/>
                <a:cs typeface="Courier New" pitchFamily="49" charset="0"/>
              </a:rPr>
              <a:t>	 free(temp);</a:t>
            </a:r>
            <a:endParaRPr lang="en-US" sz="105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050">
                <a:latin typeface="Courier New" pitchFamily="49" charset="0"/>
                <a:ea typeface="Times New Roman" pitchFamily="18" charset="0"/>
                <a:cs typeface="Courier New" pitchFamily="49" charset="0"/>
              </a:rPr>
              <a:t>      }</a:t>
            </a:r>
            <a:endParaRPr lang="en-US" sz="105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050">
                <a:latin typeface="Courier New" pitchFamily="49" charset="0"/>
                <a:ea typeface="Times New Roman" pitchFamily="18" charset="0"/>
                <a:cs typeface="Courier New" pitchFamily="49" charset="0"/>
              </a:rPr>
              <a:t>      else</a:t>
            </a:r>
            <a:endParaRPr lang="en-US" sz="105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050">
                <a:latin typeface="Courier New" pitchFamily="49" charset="0"/>
                <a:ea typeface="Times New Roman" pitchFamily="18" charset="0"/>
                <a:cs typeface="Courier New" pitchFamily="49" charset="0"/>
              </a:rPr>
              <a:t>      {</a:t>
            </a:r>
            <a:endParaRPr lang="en-US" sz="105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050">
                <a:latin typeface="Courier New" pitchFamily="49" charset="0"/>
                <a:ea typeface="Times New Roman" pitchFamily="18" charset="0"/>
                <a:cs typeface="Courier New" pitchFamily="49" charset="0"/>
              </a:rPr>
              <a:t>	head = temp-&gt;next;</a:t>
            </a:r>
            <a:endParaRPr lang="en-US" sz="105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050">
                <a:latin typeface="Courier New" pitchFamily="49" charset="0"/>
                <a:ea typeface="Times New Roman" pitchFamily="18" charset="0"/>
                <a:cs typeface="Courier New" pitchFamily="49" charset="0"/>
              </a:rPr>
              <a:t>	free(temp);</a:t>
            </a:r>
            <a:endParaRPr lang="en-US" sz="105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050">
                <a:latin typeface="Courier New" pitchFamily="49" charset="0"/>
                <a:ea typeface="Times New Roman" pitchFamily="18" charset="0"/>
                <a:cs typeface="Courier New" pitchFamily="49" charset="0"/>
              </a:rPr>
              <a:t>	</a:t>
            </a:r>
            <a:r>
              <a:rPr lang="en-US" sz="1050" err="1">
                <a:latin typeface="Courier New" pitchFamily="49" charset="0"/>
                <a:ea typeface="Times New Roman" pitchFamily="18" charset="0"/>
                <a:cs typeface="Courier New" pitchFamily="49" charset="0"/>
              </a:rPr>
              <a:t>printf</a:t>
            </a:r>
            <a:r>
              <a:rPr lang="en-US" sz="1050">
                <a:latin typeface="Courier New" pitchFamily="49" charset="0"/>
                <a:ea typeface="Times New Roman" pitchFamily="18" charset="0"/>
                <a:cs typeface="Courier New" pitchFamily="49" charset="0"/>
              </a:rPr>
              <a:t>("\</a:t>
            </a:r>
            <a:r>
              <a:rPr lang="en-US" sz="1050" err="1">
                <a:latin typeface="Courier New" pitchFamily="49" charset="0"/>
                <a:ea typeface="Times New Roman" pitchFamily="18" charset="0"/>
                <a:cs typeface="Courier New" pitchFamily="49" charset="0"/>
              </a:rPr>
              <a:t>nOne</a:t>
            </a:r>
            <a:r>
              <a:rPr lang="en-US" sz="1050">
                <a:latin typeface="Courier New" pitchFamily="49" charset="0"/>
                <a:ea typeface="Times New Roman" pitchFamily="18" charset="0"/>
                <a:cs typeface="Courier New" pitchFamily="49" charset="0"/>
              </a:rPr>
              <a:t> node deleted!!!\n\n");</a:t>
            </a:r>
            <a:endParaRPr lang="en-US" sz="105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050">
                <a:latin typeface="Courier New" pitchFamily="49" charset="0"/>
                <a:ea typeface="Times New Roman" pitchFamily="18" charset="0"/>
                <a:cs typeface="Courier New" pitchFamily="49" charset="0"/>
              </a:rPr>
              <a:t>      }</a:t>
            </a:r>
            <a:endParaRPr lang="en-US" sz="105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050">
                <a:latin typeface="Courier New" pitchFamily="49" charset="0"/>
                <a:ea typeface="Times New Roman" pitchFamily="18" charset="0"/>
                <a:cs typeface="Courier New" pitchFamily="49" charset="0"/>
              </a:rPr>
              <a:t>   }</a:t>
            </a:r>
            <a:endParaRPr lang="en-US" sz="105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050">
                <a:latin typeface="Courier New" pitchFamily="49" charset="0"/>
                <a:ea typeface="Times New Roman" pitchFamily="18" charset="0"/>
                <a:cs typeface="Courier New" pitchFamily="49" charset="0"/>
              </a:rPr>
              <a:t>}</a:t>
            </a:r>
            <a:endParaRPr lang="en-US" sz="1050">
              <a:latin typeface="Arial" pitchFamily="34" charset="0"/>
              <a:cs typeface="Arial" pitchFamily="34" charset="0"/>
            </a:endParaRPr>
          </a:p>
        </p:txBody>
      </p:sp>
      <p:pic>
        <p:nvPicPr>
          <p:cNvPr id="4" name="Picture 2" descr="Picture 2"/>
          <p:cNvPicPr>
            <a:picLocks noChangeAspect="1"/>
          </p:cNvPicPr>
          <p:nvPr/>
        </p:nvPicPr>
        <p:blipFill>
          <a:blip r:embed="rId2"/>
          <a:stretch>
            <a:fillRect/>
          </a:stretch>
        </p:blipFill>
        <p:spPr>
          <a:xfrm>
            <a:off x="7696954" y="971550"/>
            <a:ext cx="1203959" cy="1200150"/>
          </a:xfrm>
          <a:prstGeom prst="rect">
            <a:avLst/>
          </a:prstGeom>
          <a:ln w="12700">
            <a:miter lim="400000"/>
          </a:ln>
        </p:spPr>
      </p:pic>
    </p:spTree>
    <p:extLst>
      <p:ext uri="{BB962C8B-B14F-4D97-AF65-F5344CB8AC3E}">
        <p14:creationId xmlns:p14="http://schemas.microsoft.com/office/powerpoint/2010/main" val="34099091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Deleting from End of the list</a:t>
            </a:r>
            <a:br>
              <a:rPr lang="en-US" b="1"/>
            </a:br>
            <a:endParaRPr lang="en-US"/>
          </a:p>
        </p:txBody>
      </p:sp>
      <p:sp>
        <p:nvSpPr>
          <p:cNvPr id="3" name="Content Placeholder 2"/>
          <p:cNvSpPr>
            <a:spLocks noGrp="1"/>
          </p:cNvSpPr>
          <p:nvPr>
            <p:ph idx="1"/>
          </p:nvPr>
        </p:nvSpPr>
        <p:spPr/>
        <p:txBody>
          <a:bodyPr>
            <a:normAutofit fontScale="70000" lnSpcReduction="20000"/>
          </a:bodyPr>
          <a:lstStyle/>
          <a:p>
            <a:r>
              <a:rPr lang="en-US" b="1"/>
              <a:t>Step 1:</a:t>
            </a:r>
            <a:r>
              <a:rPr lang="en-US"/>
              <a:t> Check whether list is </a:t>
            </a:r>
            <a:r>
              <a:rPr lang="en-US" b="1"/>
              <a:t>Empty</a:t>
            </a:r>
            <a:r>
              <a:rPr lang="en-US"/>
              <a:t> (</a:t>
            </a:r>
            <a:r>
              <a:rPr lang="en-US" b="1"/>
              <a:t>head</a:t>
            </a:r>
            <a:r>
              <a:rPr lang="en-US"/>
              <a:t> == </a:t>
            </a:r>
            <a:r>
              <a:rPr lang="en-US" b="1"/>
              <a:t>NULL</a:t>
            </a:r>
            <a:r>
              <a:rPr lang="en-US"/>
              <a:t>)</a:t>
            </a:r>
          </a:p>
          <a:p>
            <a:r>
              <a:rPr lang="en-US" b="1"/>
              <a:t>Step 2:</a:t>
            </a:r>
            <a:r>
              <a:rPr lang="en-US"/>
              <a:t> If it is </a:t>
            </a:r>
            <a:r>
              <a:rPr lang="en-US" b="1"/>
              <a:t>Empty</a:t>
            </a:r>
            <a:r>
              <a:rPr lang="en-US"/>
              <a:t> then, display </a:t>
            </a:r>
            <a:r>
              <a:rPr lang="en-US" b="1"/>
              <a:t>'List is Empty!!! Deletion is not possible'</a:t>
            </a:r>
            <a:r>
              <a:rPr lang="en-US"/>
              <a:t> and terminate the function.</a:t>
            </a:r>
          </a:p>
          <a:p>
            <a:r>
              <a:rPr lang="en-US" b="1"/>
              <a:t>Step 3:</a:t>
            </a:r>
            <a:r>
              <a:rPr lang="en-US"/>
              <a:t> If it is </a:t>
            </a:r>
            <a:r>
              <a:rPr lang="en-US" b="1"/>
              <a:t>Not Empty</a:t>
            </a:r>
            <a:r>
              <a:rPr lang="en-US"/>
              <a:t> then, define two Node pointers </a:t>
            </a:r>
            <a:r>
              <a:rPr lang="en-US" b="1"/>
              <a:t>'temp1'</a:t>
            </a:r>
            <a:r>
              <a:rPr lang="en-US"/>
              <a:t> and '</a:t>
            </a:r>
            <a:r>
              <a:rPr lang="en-US" b="1"/>
              <a:t>temp2'</a:t>
            </a:r>
            <a:r>
              <a:rPr lang="en-US"/>
              <a:t> and initialize '</a:t>
            </a:r>
            <a:r>
              <a:rPr lang="en-US" b="1"/>
              <a:t>temp1</a:t>
            </a:r>
            <a:r>
              <a:rPr lang="en-US"/>
              <a:t>' with </a:t>
            </a:r>
            <a:r>
              <a:rPr lang="en-US" b="1"/>
              <a:t>head</a:t>
            </a:r>
            <a:r>
              <a:rPr lang="en-US"/>
              <a:t>.</a:t>
            </a:r>
          </a:p>
          <a:p>
            <a:r>
              <a:rPr lang="en-US" b="1"/>
              <a:t>Step 4:</a:t>
            </a:r>
            <a:r>
              <a:rPr lang="en-US"/>
              <a:t> Check whether list has only one Node (</a:t>
            </a:r>
            <a:r>
              <a:rPr lang="en-US" b="1"/>
              <a:t>temp1 → next</a:t>
            </a:r>
            <a:r>
              <a:rPr lang="en-US"/>
              <a:t> == </a:t>
            </a:r>
            <a:r>
              <a:rPr lang="en-US" b="1"/>
              <a:t>NULL</a:t>
            </a:r>
            <a:r>
              <a:rPr lang="en-US"/>
              <a:t>)</a:t>
            </a:r>
          </a:p>
          <a:p>
            <a:r>
              <a:rPr lang="en-US" b="1"/>
              <a:t>Step 5:</a:t>
            </a:r>
            <a:r>
              <a:rPr lang="en-US"/>
              <a:t> If it is </a:t>
            </a:r>
            <a:r>
              <a:rPr lang="en-US" b="1"/>
              <a:t>TRUE</a:t>
            </a:r>
            <a:r>
              <a:rPr lang="en-US"/>
              <a:t>. Then, set </a:t>
            </a:r>
            <a:r>
              <a:rPr lang="en-US" b="1"/>
              <a:t>head</a:t>
            </a:r>
            <a:r>
              <a:rPr lang="en-US"/>
              <a:t> = </a:t>
            </a:r>
            <a:r>
              <a:rPr lang="en-US" b="1"/>
              <a:t>NULL</a:t>
            </a:r>
            <a:r>
              <a:rPr lang="en-US"/>
              <a:t> and delete </a:t>
            </a:r>
            <a:r>
              <a:rPr lang="en-US" b="1"/>
              <a:t>temp1</a:t>
            </a:r>
            <a:r>
              <a:rPr lang="en-US"/>
              <a:t>. And terminate the function. (Setting </a:t>
            </a:r>
            <a:r>
              <a:rPr lang="en-US" b="1"/>
              <a:t>Empty</a:t>
            </a:r>
            <a:r>
              <a:rPr lang="en-US"/>
              <a:t> list condition)</a:t>
            </a:r>
          </a:p>
          <a:p>
            <a:r>
              <a:rPr lang="en-US" b="1"/>
              <a:t>Step 6:</a:t>
            </a:r>
            <a:r>
              <a:rPr lang="en-US"/>
              <a:t> If it is </a:t>
            </a:r>
            <a:r>
              <a:rPr lang="en-US" b="1"/>
              <a:t>FALSE</a:t>
            </a:r>
            <a:r>
              <a:rPr lang="en-US"/>
              <a:t>. Then, set '</a:t>
            </a:r>
            <a:r>
              <a:rPr lang="en-US" b="1"/>
              <a:t>temp2 = temp1 </a:t>
            </a:r>
            <a:r>
              <a:rPr lang="en-US"/>
              <a:t>' and move </a:t>
            </a:r>
            <a:r>
              <a:rPr lang="en-US" b="1"/>
              <a:t>temp1</a:t>
            </a:r>
            <a:r>
              <a:rPr lang="en-US"/>
              <a:t> to its next node. Repeat the same until it reaches to the last node in the list. (until </a:t>
            </a:r>
            <a:r>
              <a:rPr lang="en-US" b="1"/>
              <a:t>temp1 → next</a:t>
            </a:r>
            <a:r>
              <a:rPr lang="en-US"/>
              <a:t> == </a:t>
            </a:r>
            <a:r>
              <a:rPr lang="en-US" b="1"/>
              <a:t>NULL</a:t>
            </a:r>
            <a:r>
              <a:rPr lang="en-US"/>
              <a:t>)</a:t>
            </a:r>
          </a:p>
          <a:p>
            <a:r>
              <a:rPr lang="en-US" b="1"/>
              <a:t>Step 7:</a:t>
            </a:r>
            <a:r>
              <a:rPr lang="en-US"/>
              <a:t> Finally, Set </a:t>
            </a:r>
            <a:r>
              <a:rPr lang="en-US" b="1"/>
              <a:t>temp2 → next </a:t>
            </a:r>
            <a:r>
              <a:rPr lang="en-US"/>
              <a:t>= </a:t>
            </a:r>
            <a:r>
              <a:rPr lang="en-US" b="1"/>
              <a:t>NULL</a:t>
            </a:r>
            <a:r>
              <a:rPr lang="en-US"/>
              <a:t> and delete </a:t>
            </a:r>
            <a:r>
              <a:rPr lang="en-US" b="1"/>
              <a:t>temp1</a:t>
            </a:r>
            <a:r>
              <a:rPr lang="en-US"/>
              <a:t>.</a:t>
            </a:r>
          </a:p>
          <a:p>
            <a:endParaRPr lang="en-US"/>
          </a:p>
        </p:txBody>
      </p:sp>
      <p:pic>
        <p:nvPicPr>
          <p:cNvPr id="4" name="Picture 2" descr="Picture 2"/>
          <p:cNvPicPr>
            <a:picLocks noChangeAspect="1"/>
          </p:cNvPicPr>
          <p:nvPr/>
        </p:nvPicPr>
        <p:blipFill>
          <a:blip r:embed="rId2"/>
          <a:stretch>
            <a:fillRect/>
          </a:stretch>
        </p:blipFill>
        <p:spPr>
          <a:xfrm>
            <a:off x="7696954" y="971550"/>
            <a:ext cx="1203959" cy="1200150"/>
          </a:xfrm>
          <a:prstGeom prst="rect">
            <a:avLst/>
          </a:prstGeom>
          <a:ln w="12700">
            <a:miter lim="400000"/>
          </a:ln>
        </p:spPr>
      </p:pic>
    </p:spTree>
    <p:extLst>
      <p:ext uri="{BB962C8B-B14F-4D97-AF65-F5344CB8AC3E}">
        <p14:creationId xmlns:p14="http://schemas.microsoft.com/office/powerpoint/2010/main" val="96195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Google Shape;105;p8"/>
          <p:cNvSpPr/>
          <p:nvPr/>
        </p:nvSpPr>
        <p:spPr>
          <a:xfrm>
            <a:off x="0" y="0"/>
            <a:ext cx="9144000" cy="1066800"/>
          </a:xfrm>
          <a:prstGeom prst="roundRect">
            <a:avLst>
              <a:gd name="adj" fmla="val 0"/>
            </a:avLst>
          </a:prstGeom>
          <a:solidFill>
            <a:srgbClr val="17375E"/>
          </a:solidFill>
          <a:ln w="25400" cap="flat" cmpd="sng">
            <a:solidFill>
              <a:srgbClr val="4F62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000"/>
              <a:buFont typeface="Calibri"/>
              <a:buNone/>
            </a:pPr>
            <a:r>
              <a:rPr lang="en-US" sz="4000" b="0" i="0" u="none" strike="noStrike" cap="none">
                <a:solidFill>
                  <a:schemeClr val="lt1"/>
                </a:solidFill>
                <a:latin typeface="Calibri"/>
                <a:ea typeface="Calibri"/>
                <a:cs typeface="Calibri"/>
                <a:sym typeface="Calibri"/>
              </a:rPr>
              <a:t>WAP to Read and Display </a:t>
            </a:r>
            <a:r>
              <a:rPr lang="en-US" sz="4000" b="0" i="1" u="none" strike="noStrike" cap="none">
                <a:solidFill>
                  <a:schemeClr val="lt1"/>
                </a:solidFill>
                <a:latin typeface="Calibri"/>
                <a:ea typeface="Calibri"/>
                <a:cs typeface="Calibri"/>
                <a:sym typeface="Calibri"/>
              </a:rPr>
              <a:t>N</a:t>
            </a:r>
            <a:r>
              <a:rPr lang="en-US" sz="4000" b="0" i="0" u="none" strike="noStrike" cap="none">
                <a:solidFill>
                  <a:schemeClr val="lt1"/>
                </a:solidFill>
                <a:latin typeface="Calibri"/>
                <a:ea typeface="Calibri"/>
                <a:cs typeface="Calibri"/>
                <a:sym typeface="Calibri"/>
              </a:rPr>
              <a:t> Numbers using an Array</a:t>
            </a:r>
            <a:endParaRPr sz="1400" b="0" i="0" u="none" strike="noStrike" cap="none">
              <a:solidFill>
                <a:srgbClr val="000000"/>
              </a:solidFill>
              <a:latin typeface="Arial"/>
              <a:ea typeface="Arial"/>
              <a:cs typeface="Arial"/>
              <a:sym typeface="Arial"/>
            </a:endParaRPr>
          </a:p>
        </p:txBody>
      </p:sp>
      <p:sp>
        <p:nvSpPr>
          <p:cNvPr id="106" name="Google Shape;106;p8"/>
          <p:cNvSpPr txBox="1"/>
          <p:nvPr/>
        </p:nvSpPr>
        <p:spPr>
          <a:xfrm>
            <a:off x="914400" y="1219200"/>
            <a:ext cx="7467600" cy="2362200"/>
          </a:xfrm>
          <a:prstGeom prst="rect">
            <a:avLst/>
          </a:prstGeom>
          <a:noFill/>
          <a:ln>
            <a:noFill/>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#include&lt;stdio.h&gt;</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#include&lt;conio.h&gt;</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int main()</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int i=0, n, arr[20];</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clrscr();</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printf(“\n Enter the number of elements : ”);</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scanf(“%d”, &amp;n);</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printf(“\n Enter the elements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0CBC-DC78-4EFE-A71C-6A7BCF8FA6DA}"/>
              </a:ext>
            </a:extLst>
          </p:cNvPr>
          <p:cNvSpPr>
            <a:spLocks noGrp="1"/>
          </p:cNvSpPr>
          <p:nvPr>
            <p:ph type="title"/>
          </p:nvPr>
        </p:nvSpPr>
        <p:spPr/>
        <p:txBody>
          <a:bodyPr/>
          <a:lstStyle/>
          <a:p>
            <a:r>
              <a:rPr lang="en-US"/>
              <a:t>Deleting at the end</a:t>
            </a:r>
            <a:endParaRPr lang="en-IN"/>
          </a:p>
        </p:txBody>
      </p:sp>
      <p:pic>
        <p:nvPicPr>
          <p:cNvPr id="37" name="Content Placeholder 36" descr="Close">
            <a:extLst>
              <a:ext uri="{FF2B5EF4-FFF2-40B4-BE49-F238E27FC236}">
                <a16:creationId xmlns:a16="http://schemas.microsoft.com/office/drawing/2014/main" id="{B19686D3-F0FD-4BBF-8FAB-B69340F0EA75}"/>
              </a:ext>
            </a:extLst>
          </p:cNvPr>
          <p:cNvPicPr>
            <a:picLocks noGrp="1" noChangeAspect="1"/>
          </p:cNvPicPr>
          <p:nvPr>
            <p:ph idx="1"/>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8584" y="4110036"/>
            <a:ext cx="394098" cy="394098"/>
          </a:xfrm>
        </p:spPr>
      </p:pic>
      <p:grpSp>
        <p:nvGrpSpPr>
          <p:cNvPr id="4" name="Group 57">
            <a:extLst>
              <a:ext uri="{FF2B5EF4-FFF2-40B4-BE49-F238E27FC236}">
                <a16:creationId xmlns:a16="http://schemas.microsoft.com/office/drawing/2014/main" id="{03C6C6CB-7457-4B98-AA50-4093E38D5055}"/>
              </a:ext>
            </a:extLst>
          </p:cNvPr>
          <p:cNvGrpSpPr>
            <a:grpSpLocks/>
          </p:cNvGrpSpPr>
          <p:nvPr/>
        </p:nvGrpSpPr>
        <p:grpSpPr bwMode="auto">
          <a:xfrm>
            <a:off x="1600200" y="2457450"/>
            <a:ext cx="5772150" cy="815579"/>
            <a:chOff x="432" y="3062"/>
            <a:chExt cx="4848" cy="685"/>
          </a:xfrm>
        </p:grpSpPr>
        <p:sp>
          <p:nvSpPr>
            <p:cNvPr id="5" name="Rectangle 4">
              <a:extLst>
                <a:ext uri="{FF2B5EF4-FFF2-40B4-BE49-F238E27FC236}">
                  <a16:creationId xmlns:a16="http://schemas.microsoft.com/office/drawing/2014/main" id="{4CA95161-7886-4BDC-969F-DB12B8B5D458}"/>
                </a:ext>
              </a:extLst>
            </p:cNvPr>
            <p:cNvSpPr>
              <a:spLocks noChangeArrowheads="1"/>
            </p:cNvSpPr>
            <p:nvPr/>
          </p:nvSpPr>
          <p:spPr bwMode="auto">
            <a:xfrm>
              <a:off x="4272" y="3502"/>
              <a:ext cx="623" cy="242"/>
            </a:xfrm>
            <a:prstGeom prst="rect">
              <a:avLst/>
            </a:prstGeom>
            <a:noFill/>
            <a:ln w="12700">
              <a:solidFill>
                <a:schemeClr val="tx1"/>
              </a:solidFill>
              <a:miter lim="800000"/>
              <a:headEnd/>
              <a:tailEnd/>
            </a:ln>
          </p:spPr>
          <p:txBody>
            <a:bodyPr wrap="none" anchor="ctr"/>
            <a:lstStyle/>
            <a:p>
              <a:pPr algn="ctr"/>
              <a:r>
                <a:rPr lang="en-US" sz="1050">
                  <a:latin typeface="Consolas" pitchFamily="49" charset="0"/>
                </a:rPr>
                <a:t>three</a:t>
              </a:r>
            </a:p>
          </p:txBody>
        </p:sp>
        <p:sp>
          <p:nvSpPr>
            <p:cNvPr id="6" name="Rectangle 5">
              <a:extLst>
                <a:ext uri="{FF2B5EF4-FFF2-40B4-BE49-F238E27FC236}">
                  <a16:creationId xmlns:a16="http://schemas.microsoft.com/office/drawing/2014/main" id="{E1121C5D-0D4E-4CB1-8B42-0FEE3E8BC280}"/>
                </a:ext>
              </a:extLst>
            </p:cNvPr>
            <p:cNvSpPr>
              <a:spLocks noChangeArrowheads="1"/>
            </p:cNvSpPr>
            <p:nvPr/>
          </p:nvSpPr>
          <p:spPr bwMode="auto">
            <a:xfrm>
              <a:off x="4896" y="3501"/>
              <a:ext cx="384" cy="242"/>
            </a:xfrm>
            <a:prstGeom prst="rect">
              <a:avLst/>
            </a:prstGeom>
            <a:noFill/>
            <a:ln w="12700">
              <a:solidFill>
                <a:schemeClr val="tx1"/>
              </a:solidFill>
              <a:miter lim="800000"/>
              <a:headEnd/>
              <a:tailEnd/>
            </a:ln>
          </p:spPr>
          <p:txBody>
            <a:bodyPr wrap="none" anchor="ctr"/>
            <a:lstStyle/>
            <a:p>
              <a:r>
                <a:rPr lang="en-US" sz="1050"/>
                <a:t>NULL</a:t>
              </a:r>
            </a:p>
          </p:txBody>
        </p:sp>
        <p:sp>
          <p:nvSpPr>
            <p:cNvPr id="7" name="Rectangle 8">
              <a:extLst>
                <a:ext uri="{FF2B5EF4-FFF2-40B4-BE49-F238E27FC236}">
                  <a16:creationId xmlns:a16="http://schemas.microsoft.com/office/drawing/2014/main" id="{A8A01DE5-608D-44F6-9D36-5DA5E5C86031}"/>
                </a:ext>
              </a:extLst>
            </p:cNvPr>
            <p:cNvSpPr>
              <a:spLocks noChangeArrowheads="1"/>
            </p:cNvSpPr>
            <p:nvPr/>
          </p:nvSpPr>
          <p:spPr bwMode="auto">
            <a:xfrm>
              <a:off x="3024" y="3502"/>
              <a:ext cx="623" cy="242"/>
            </a:xfrm>
            <a:prstGeom prst="rect">
              <a:avLst/>
            </a:prstGeom>
            <a:noFill/>
            <a:ln w="12700">
              <a:solidFill>
                <a:schemeClr val="tx1"/>
              </a:solidFill>
              <a:miter lim="800000"/>
              <a:headEnd/>
              <a:tailEnd/>
            </a:ln>
          </p:spPr>
          <p:txBody>
            <a:bodyPr wrap="none" anchor="ctr"/>
            <a:lstStyle/>
            <a:p>
              <a:pPr algn="ctr"/>
              <a:r>
                <a:rPr lang="en-US" sz="1050">
                  <a:latin typeface="Consolas" pitchFamily="49" charset="0"/>
                </a:rPr>
                <a:t>two</a:t>
              </a:r>
            </a:p>
          </p:txBody>
        </p:sp>
        <p:sp>
          <p:nvSpPr>
            <p:cNvPr id="8" name="Rectangle 9">
              <a:extLst>
                <a:ext uri="{FF2B5EF4-FFF2-40B4-BE49-F238E27FC236}">
                  <a16:creationId xmlns:a16="http://schemas.microsoft.com/office/drawing/2014/main" id="{B36610DA-0127-4DE3-9114-BAB39C31CE5F}"/>
                </a:ext>
              </a:extLst>
            </p:cNvPr>
            <p:cNvSpPr>
              <a:spLocks noChangeArrowheads="1"/>
            </p:cNvSpPr>
            <p:nvPr/>
          </p:nvSpPr>
          <p:spPr bwMode="auto">
            <a:xfrm>
              <a:off x="3648" y="3501"/>
              <a:ext cx="288" cy="242"/>
            </a:xfrm>
            <a:prstGeom prst="rect">
              <a:avLst/>
            </a:prstGeom>
            <a:noFill/>
            <a:ln w="12700">
              <a:solidFill>
                <a:schemeClr val="tx1"/>
              </a:solidFill>
              <a:miter lim="800000"/>
              <a:headEnd/>
              <a:tailEnd/>
            </a:ln>
          </p:spPr>
          <p:txBody>
            <a:bodyPr wrap="none" anchor="ctr"/>
            <a:lstStyle/>
            <a:p>
              <a:endParaRPr lang="en-US" sz="1050"/>
            </a:p>
          </p:txBody>
        </p:sp>
        <p:sp>
          <p:nvSpPr>
            <p:cNvPr id="9" name="Oval 10">
              <a:extLst>
                <a:ext uri="{FF2B5EF4-FFF2-40B4-BE49-F238E27FC236}">
                  <a16:creationId xmlns:a16="http://schemas.microsoft.com/office/drawing/2014/main" id="{247C2107-9EAA-4871-A565-556D74E87F93}"/>
                </a:ext>
              </a:extLst>
            </p:cNvPr>
            <p:cNvSpPr>
              <a:spLocks noChangeArrowheads="1"/>
            </p:cNvSpPr>
            <p:nvPr/>
          </p:nvSpPr>
          <p:spPr bwMode="auto">
            <a:xfrm>
              <a:off x="3744" y="3552"/>
              <a:ext cx="96" cy="96"/>
            </a:xfrm>
            <a:prstGeom prst="ellipse">
              <a:avLst/>
            </a:prstGeom>
            <a:solidFill>
              <a:schemeClr val="tx1"/>
            </a:solidFill>
            <a:ln w="12700">
              <a:solidFill>
                <a:schemeClr val="tx1"/>
              </a:solidFill>
              <a:round/>
              <a:headEnd/>
              <a:tailEnd/>
            </a:ln>
          </p:spPr>
          <p:txBody>
            <a:bodyPr wrap="none" anchor="ctr"/>
            <a:lstStyle/>
            <a:p>
              <a:endParaRPr lang="en-US" sz="1050"/>
            </a:p>
          </p:txBody>
        </p:sp>
        <p:sp>
          <p:nvSpPr>
            <p:cNvPr id="10" name="Line 11">
              <a:extLst>
                <a:ext uri="{FF2B5EF4-FFF2-40B4-BE49-F238E27FC236}">
                  <a16:creationId xmlns:a16="http://schemas.microsoft.com/office/drawing/2014/main" id="{1CC64A8B-8763-40C2-BE28-AAB6B4780842}"/>
                </a:ext>
              </a:extLst>
            </p:cNvPr>
            <p:cNvSpPr>
              <a:spLocks noChangeShapeType="1"/>
            </p:cNvSpPr>
            <p:nvPr/>
          </p:nvSpPr>
          <p:spPr bwMode="auto">
            <a:xfrm>
              <a:off x="3792" y="3600"/>
              <a:ext cx="480" cy="0"/>
            </a:xfrm>
            <a:prstGeom prst="line">
              <a:avLst/>
            </a:prstGeom>
            <a:noFill/>
            <a:ln w="12700">
              <a:solidFill>
                <a:schemeClr val="tx1"/>
              </a:solidFill>
              <a:round/>
              <a:headEnd/>
              <a:tailEnd type="triangle" w="lg" len="lg"/>
            </a:ln>
          </p:spPr>
          <p:txBody>
            <a:bodyPr wrap="none" anchor="ctr"/>
            <a:lstStyle/>
            <a:p>
              <a:endParaRPr lang="en-US" sz="1050"/>
            </a:p>
          </p:txBody>
        </p:sp>
        <p:sp>
          <p:nvSpPr>
            <p:cNvPr id="11" name="Rectangle 13">
              <a:extLst>
                <a:ext uri="{FF2B5EF4-FFF2-40B4-BE49-F238E27FC236}">
                  <a16:creationId xmlns:a16="http://schemas.microsoft.com/office/drawing/2014/main" id="{13918616-61A7-4C7D-8ED3-3C224B4681C8}"/>
                </a:ext>
              </a:extLst>
            </p:cNvPr>
            <p:cNvSpPr>
              <a:spLocks noChangeArrowheads="1"/>
            </p:cNvSpPr>
            <p:nvPr/>
          </p:nvSpPr>
          <p:spPr bwMode="auto">
            <a:xfrm>
              <a:off x="1776" y="3505"/>
              <a:ext cx="623" cy="242"/>
            </a:xfrm>
            <a:prstGeom prst="rect">
              <a:avLst/>
            </a:prstGeom>
            <a:noFill/>
            <a:ln w="12700">
              <a:solidFill>
                <a:schemeClr val="tx1"/>
              </a:solidFill>
              <a:miter lim="800000"/>
              <a:headEnd/>
              <a:tailEnd/>
            </a:ln>
          </p:spPr>
          <p:txBody>
            <a:bodyPr wrap="none" anchor="ctr"/>
            <a:lstStyle/>
            <a:p>
              <a:pPr algn="ctr"/>
              <a:r>
                <a:rPr lang="en-US" sz="1050">
                  <a:latin typeface="Consolas" pitchFamily="49" charset="0"/>
                </a:rPr>
                <a:t>one</a:t>
              </a:r>
            </a:p>
          </p:txBody>
        </p:sp>
        <p:sp>
          <p:nvSpPr>
            <p:cNvPr id="12" name="Rectangle 14">
              <a:extLst>
                <a:ext uri="{FF2B5EF4-FFF2-40B4-BE49-F238E27FC236}">
                  <a16:creationId xmlns:a16="http://schemas.microsoft.com/office/drawing/2014/main" id="{C191B9D0-950B-46E7-B3BB-4EAD13674615}"/>
                </a:ext>
              </a:extLst>
            </p:cNvPr>
            <p:cNvSpPr>
              <a:spLocks noChangeArrowheads="1"/>
            </p:cNvSpPr>
            <p:nvPr/>
          </p:nvSpPr>
          <p:spPr bwMode="auto">
            <a:xfrm>
              <a:off x="2400" y="3504"/>
              <a:ext cx="288" cy="242"/>
            </a:xfrm>
            <a:prstGeom prst="rect">
              <a:avLst/>
            </a:prstGeom>
            <a:noFill/>
            <a:ln w="12700">
              <a:solidFill>
                <a:schemeClr val="tx1"/>
              </a:solidFill>
              <a:miter lim="800000"/>
              <a:headEnd/>
              <a:tailEnd/>
            </a:ln>
          </p:spPr>
          <p:txBody>
            <a:bodyPr wrap="none" anchor="ctr"/>
            <a:lstStyle/>
            <a:p>
              <a:endParaRPr lang="en-US" sz="1050"/>
            </a:p>
          </p:txBody>
        </p:sp>
        <p:sp>
          <p:nvSpPr>
            <p:cNvPr id="13" name="Oval 15">
              <a:extLst>
                <a:ext uri="{FF2B5EF4-FFF2-40B4-BE49-F238E27FC236}">
                  <a16:creationId xmlns:a16="http://schemas.microsoft.com/office/drawing/2014/main" id="{AF2D9107-1F6A-4647-9F28-077E5EB6A4F6}"/>
                </a:ext>
              </a:extLst>
            </p:cNvPr>
            <p:cNvSpPr>
              <a:spLocks noChangeArrowheads="1"/>
            </p:cNvSpPr>
            <p:nvPr/>
          </p:nvSpPr>
          <p:spPr bwMode="auto">
            <a:xfrm>
              <a:off x="2496" y="3555"/>
              <a:ext cx="96" cy="96"/>
            </a:xfrm>
            <a:prstGeom prst="ellipse">
              <a:avLst/>
            </a:prstGeom>
            <a:solidFill>
              <a:schemeClr val="tx1"/>
            </a:solidFill>
            <a:ln w="12700">
              <a:solidFill>
                <a:schemeClr val="tx1"/>
              </a:solidFill>
              <a:round/>
              <a:headEnd/>
              <a:tailEnd/>
            </a:ln>
          </p:spPr>
          <p:txBody>
            <a:bodyPr wrap="none" anchor="ctr"/>
            <a:lstStyle/>
            <a:p>
              <a:endParaRPr lang="en-US" sz="1050"/>
            </a:p>
          </p:txBody>
        </p:sp>
        <p:grpSp>
          <p:nvGrpSpPr>
            <p:cNvPr id="14" name="Group 18">
              <a:extLst>
                <a:ext uri="{FF2B5EF4-FFF2-40B4-BE49-F238E27FC236}">
                  <a16:creationId xmlns:a16="http://schemas.microsoft.com/office/drawing/2014/main" id="{0ED00C6D-FC40-43CA-BBAC-9016BF8A6ACB}"/>
                </a:ext>
              </a:extLst>
            </p:cNvPr>
            <p:cNvGrpSpPr>
              <a:grpSpLocks/>
            </p:cNvGrpSpPr>
            <p:nvPr/>
          </p:nvGrpSpPr>
          <p:grpSpPr bwMode="auto">
            <a:xfrm>
              <a:off x="1296" y="3072"/>
              <a:ext cx="288" cy="240"/>
              <a:chOff x="960" y="1584"/>
              <a:chExt cx="288" cy="240"/>
            </a:xfrm>
          </p:grpSpPr>
          <p:sp>
            <p:nvSpPr>
              <p:cNvPr id="18" name="Oval 19">
                <a:extLst>
                  <a:ext uri="{FF2B5EF4-FFF2-40B4-BE49-F238E27FC236}">
                    <a16:creationId xmlns:a16="http://schemas.microsoft.com/office/drawing/2014/main" id="{00A71676-3F34-4CDE-8F32-4770BEC90338}"/>
                  </a:ext>
                </a:extLst>
              </p:cNvPr>
              <p:cNvSpPr>
                <a:spLocks noChangeArrowheads="1"/>
              </p:cNvSpPr>
              <p:nvPr/>
            </p:nvSpPr>
            <p:spPr bwMode="auto">
              <a:xfrm>
                <a:off x="1056" y="1632"/>
                <a:ext cx="96" cy="96"/>
              </a:xfrm>
              <a:prstGeom prst="ellipse">
                <a:avLst/>
              </a:prstGeom>
              <a:solidFill>
                <a:schemeClr val="tx1"/>
              </a:solidFill>
              <a:ln w="12700">
                <a:solidFill>
                  <a:schemeClr val="tx1"/>
                </a:solidFill>
                <a:round/>
                <a:headEnd/>
                <a:tailEnd/>
              </a:ln>
            </p:spPr>
            <p:txBody>
              <a:bodyPr wrap="none" anchor="ctr"/>
              <a:lstStyle/>
              <a:p>
                <a:endParaRPr lang="en-US" sz="1050"/>
              </a:p>
            </p:txBody>
          </p:sp>
          <p:sp>
            <p:nvSpPr>
              <p:cNvPr id="19" name="Rectangle 20">
                <a:extLst>
                  <a:ext uri="{FF2B5EF4-FFF2-40B4-BE49-F238E27FC236}">
                    <a16:creationId xmlns:a16="http://schemas.microsoft.com/office/drawing/2014/main" id="{529A00C4-B041-44DC-8D5E-DFE31A4572B8}"/>
                  </a:ext>
                </a:extLst>
              </p:cNvPr>
              <p:cNvSpPr>
                <a:spLocks noChangeArrowheads="1"/>
              </p:cNvSpPr>
              <p:nvPr/>
            </p:nvSpPr>
            <p:spPr bwMode="auto">
              <a:xfrm>
                <a:off x="960" y="1584"/>
                <a:ext cx="288" cy="240"/>
              </a:xfrm>
              <a:prstGeom prst="rect">
                <a:avLst/>
              </a:prstGeom>
              <a:noFill/>
              <a:ln w="12700">
                <a:solidFill>
                  <a:schemeClr val="tx1"/>
                </a:solidFill>
                <a:miter lim="800000"/>
                <a:headEnd/>
                <a:tailEnd/>
              </a:ln>
            </p:spPr>
            <p:txBody>
              <a:bodyPr wrap="none" anchor="ctr"/>
              <a:lstStyle/>
              <a:p>
                <a:endParaRPr lang="en-US" sz="1050"/>
              </a:p>
            </p:txBody>
          </p:sp>
        </p:grpSp>
        <p:sp>
          <p:nvSpPr>
            <p:cNvPr id="15" name="Text Box 21">
              <a:extLst>
                <a:ext uri="{FF2B5EF4-FFF2-40B4-BE49-F238E27FC236}">
                  <a16:creationId xmlns:a16="http://schemas.microsoft.com/office/drawing/2014/main" id="{CBE80594-D7BB-41F1-B245-E72F76F4E385}"/>
                </a:ext>
              </a:extLst>
            </p:cNvPr>
            <p:cNvSpPr txBox="1">
              <a:spLocks noChangeArrowheads="1"/>
            </p:cNvSpPr>
            <p:nvPr/>
          </p:nvSpPr>
          <p:spPr bwMode="auto">
            <a:xfrm>
              <a:off x="432" y="3062"/>
              <a:ext cx="912" cy="271"/>
            </a:xfrm>
            <a:prstGeom prst="rect">
              <a:avLst/>
            </a:prstGeom>
            <a:noFill/>
            <a:ln w="9525">
              <a:noFill/>
              <a:miter lim="800000"/>
              <a:headEnd/>
              <a:tailEnd/>
            </a:ln>
          </p:spPr>
          <p:txBody>
            <a:bodyPr>
              <a:spAutoFit/>
            </a:bodyPr>
            <a:lstStyle/>
            <a:p>
              <a:pPr>
                <a:spcBef>
                  <a:spcPct val="50000"/>
                </a:spcBef>
              </a:pPr>
              <a:r>
                <a:rPr lang="en-US" sz="1500">
                  <a:solidFill>
                    <a:schemeClr val="accent2"/>
                  </a:solidFill>
                  <a:latin typeface="Consolas" pitchFamily="49" charset="0"/>
                </a:rPr>
                <a:t>head</a:t>
              </a:r>
            </a:p>
          </p:txBody>
        </p:sp>
        <p:sp>
          <p:nvSpPr>
            <p:cNvPr id="16" name="Line 22">
              <a:extLst>
                <a:ext uri="{FF2B5EF4-FFF2-40B4-BE49-F238E27FC236}">
                  <a16:creationId xmlns:a16="http://schemas.microsoft.com/office/drawing/2014/main" id="{A3EB9929-F071-476D-AFEA-EA780C10D1A1}"/>
                </a:ext>
              </a:extLst>
            </p:cNvPr>
            <p:cNvSpPr>
              <a:spLocks noChangeShapeType="1"/>
            </p:cNvSpPr>
            <p:nvPr/>
          </p:nvSpPr>
          <p:spPr bwMode="auto">
            <a:xfrm>
              <a:off x="1440" y="3168"/>
              <a:ext cx="336" cy="336"/>
            </a:xfrm>
            <a:prstGeom prst="line">
              <a:avLst/>
            </a:prstGeom>
            <a:noFill/>
            <a:ln w="19050">
              <a:solidFill>
                <a:schemeClr val="tx1"/>
              </a:solidFill>
              <a:round/>
              <a:headEnd/>
              <a:tailEnd type="triangle" w="lg" len="lg"/>
            </a:ln>
          </p:spPr>
          <p:txBody>
            <a:bodyPr wrap="none" anchor="ctr"/>
            <a:lstStyle/>
            <a:p>
              <a:endParaRPr lang="en-US" sz="1050"/>
            </a:p>
          </p:txBody>
        </p:sp>
        <p:sp>
          <p:nvSpPr>
            <p:cNvPr id="17" name="Line 55">
              <a:extLst>
                <a:ext uri="{FF2B5EF4-FFF2-40B4-BE49-F238E27FC236}">
                  <a16:creationId xmlns:a16="http://schemas.microsoft.com/office/drawing/2014/main" id="{A9F94238-80DD-41FD-9100-227A3968562C}"/>
                </a:ext>
              </a:extLst>
            </p:cNvPr>
            <p:cNvSpPr>
              <a:spLocks noChangeShapeType="1"/>
            </p:cNvSpPr>
            <p:nvPr/>
          </p:nvSpPr>
          <p:spPr bwMode="auto">
            <a:xfrm>
              <a:off x="2544" y="3600"/>
              <a:ext cx="480" cy="0"/>
            </a:xfrm>
            <a:prstGeom prst="line">
              <a:avLst/>
            </a:prstGeom>
            <a:noFill/>
            <a:ln w="12700">
              <a:solidFill>
                <a:schemeClr val="tx1"/>
              </a:solidFill>
              <a:round/>
              <a:headEnd/>
              <a:tailEnd type="triangle" w="lg" len="lg"/>
            </a:ln>
          </p:spPr>
          <p:txBody>
            <a:bodyPr wrap="none" anchor="ctr"/>
            <a:lstStyle/>
            <a:p>
              <a:endParaRPr lang="en-US" sz="1050"/>
            </a:p>
          </p:txBody>
        </p:sp>
      </p:grpSp>
      <p:grpSp>
        <p:nvGrpSpPr>
          <p:cNvPr id="20" name="Group 57">
            <a:extLst>
              <a:ext uri="{FF2B5EF4-FFF2-40B4-BE49-F238E27FC236}">
                <a16:creationId xmlns:a16="http://schemas.microsoft.com/office/drawing/2014/main" id="{12CF7377-3298-4BAB-9879-573ED6A4F7D6}"/>
              </a:ext>
            </a:extLst>
          </p:cNvPr>
          <p:cNvGrpSpPr>
            <a:grpSpLocks/>
          </p:cNvGrpSpPr>
          <p:nvPr/>
        </p:nvGrpSpPr>
        <p:grpSpPr bwMode="auto">
          <a:xfrm>
            <a:off x="1679377" y="3669325"/>
            <a:ext cx="5772150" cy="815579"/>
            <a:chOff x="432" y="3062"/>
            <a:chExt cx="4848" cy="685"/>
          </a:xfrm>
        </p:grpSpPr>
        <p:sp>
          <p:nvSpPr>
            <p:cNvPr id="21" name="Rectangle 4">
              <a:extLst>
                <a:ext uri="{FF2B5EF4-FFF2-40B4-BE49-F238E27FC236}">
                  <a16:creationId xmlns:a16="http://schemas.microsoft.com/office/drawing/2014/main" id="{4DF79526-1EBF-4973-95F4-CB6B4BC3A086}"/>
                </a:ext>
              </a:extLst>
            </p:cNvPr>
            <p:cNvSpPr>
              <a:spLocks noChangeArrowheads="1"/>
            </p:cNvSpPr>
            <p:nvPr/>
          </p:nvSpPr>
          <p:spPr bwMode="auto">
            <a:xfrm>
              <a:off x="4272" y="3502"/>
              <a:ext cx="623" cy="242"/>
            </a:xfrm>
            <a:prstGeom prst="rect">
              <a:avLst/>
            </a:prstGeom>
            <a:noFill/>
            <a:ln w="12700">
              <a:solidFill>
                <a:schemeClr val="tx1"/>
              </a:solidFill>
              <a:miter lim="800000"/>
              <a:headEnd/>
              <a:tailEnd/>
            </a:ln>
          </p:spPr>
          <p:txBody>
            <a:bodyPr wrap="none" anchor="ctr"/>
            <a:lstStyle/>
            <a:p>
              <a:pPr algn="ctr"/>
              <a:r>
                <a:rPr lang="en-US" sz="1050">
                  <a:solidFill>
                    <a:srgbClr val="FF0000"/>
                  </a:solidFill>
                  <a:latin typeface="Consolas" pitchFamily="49" charset="0"/>
                </a:rPr>
                <a:t>three</a:t>
              </a:r>
            </a:p>
          </p:txBody>
        </p:sp>
        <p:sp>
          <p:nvSpPr>
            <p:cNvPr id="22" name="Rectangle 5">
              <a:extLst>
                <a:ext uri="{FF2B5EF4-FFF2-40B4-BE49-F238E27FC236}">
                  <a16:creationId xmlns:a16="http://schemas.microsoft.com/office/drawing/2014/main" id="{590F6CB5-F9C4-4EC6-83E3-5058CE5B5C52}"/>
                </a:ext>
              </a:extLst>
            </p:cNvPr>
            <p:cNvSpPr>
              <a:spLocks noChangeArrowheads="1"/>
            </p:cNvSpPr>
            <p:nvPr/>
          </p:nvSpPr>
          <p:spPr bwMode="auto">
            <a:xfrm>
              <a:off x="4896" y="3501"/>
              <a:ext cx="384" cy="242"/>
            </a:xfrm>
            <a:prstGeom prst="rect">
              <a:avLst/>
            </a:prstGeom>
            <a:noFill/>
            <a:ln w="12700">
              <a:solidFill>
                <a:schemeClr val="tx1"/>
              </a:solidFill>
              <a:miter lim="800000"/>
              <a:headEnd/>
              <a:tailEnd/>
            </a:ln>
          </p:spPr>
          <p:txBody>
            <a:bodyPr wrap="none" anchor="ctr"/>
            <a:lstStyle/>
            <a:p>
              <a:r>
                <a:rPr lang="en-US" sz="1050">
                  <a:solidFill>
                    <a:srgbClr val="FF0000"/>
                  </a:solidFill>
                </a:rPr>
                <a:t>NULL</a:t>
              </a:r>
            </a:p>
          </p:txBody>
        </p:sp>
        <p:sp>
          <p:nvSpPr>
            <p:cNvPr id="23" name="Rectangle 8">
              <a:extLst>
                <a:ext uri="{FF2B5EF4-FFF2-40B4-BE49-F238E27FC236}">
                  <a16:creationId xmlns:a16="http://schemas.microsoft.com/office/drawing/2014/main" id="{3CA54919-25C9-4CE5-8FBB-93AC75DAB7F1}"/>
                </a:ext>
              </a:extLst>
            </p:cNvPr>
            <p:cNvSpPr>
              <a:spLocks noChangeArrowheads="1"/>
            </p:cNvSpPr>
            <p:nvPr/>
          </p:nvSpPr>
          <p:spPr bwMode="auto">
            <a:xfrm>
              <a:off x="3024" y="3502"/>
              <a:ext cx="623" cy="242"/>
            </a:xfrm>
            <a:prstGeom prst="rect">
              <a:avLst/>
            </a:prstGeom>
            <a:noFill/>
            <a:ln w="12700">
              <a:solidFill>
                <a:schemeClr val="tx1"/>
              </a:solidFill>
              <a:miter lim="800000"/>
              <a:headEnd/>
              <a:tailEnd/>
            </a:ln>
          </p:spPr>
          <p:txBody>
            <a:bodyPr wrap="none" anchor="ctr"/>
            <a:lstStyle/>
            <a:p>
              <a:pPr algn="ctr"/>
              <a:r>
                <a:rPr lang="en-US" sz="1050">
                  <a:solidFill>
                    <a:srgbClr val="FF0000"/>
                  </a:solidFill>
                  <a:latin typeface="Consolas" pitchFamily="49" charset="0"/>
                </a:rPr>
                <a:t>two</a:t>
              </a:r>
            </a:p>
          </p:txBody>
        </p:sp>
        <p:sp>
          <p:nvSpPr>
            <p:cNvPr id="24" name="Rectangle 9">
              <a:extLst>
                <a:ext uri="{FF2B5EF4-FFF2-40B4-BE49-F238E27FC236}">
                  <a16:creationId xmlns:a16="http://schemas.microsoft.com/office/drawing/2014/main" id="{8F1D71EC-EB40-4FC0-B7C0-A201B0B22404}"/>
                </a:ext>
              </a:extLst>
            </p:cNvPr>
            <p:cNvSpPr>
              <a:spLocks noChangeArrowheads="1"/>
            </p:cNvSpPr>
            <p:nvPr/>
          </p:nvSpPr>
          <p:spPr bwMode="auto">
            <a:xfrm>
              <a:off x="3648" y="3501"/>
              <a:ext cx="288" cy="242"/>
            </a:xfrm>
            <a:prstGeom prst="rect">
              <a:avLst/>
            </a:prstGeom>
            <a:noFill/>
            <a:ln w="12700">
              <a:solidFill>
                <a:schemeClr val="tx1"/>
              </a:solidFill>
              <a:miter lim="800000"/>
              <a:headEnd/>
              <a:tailEnd/>
            </a:ln>
          </p:spPr>
          <p:txBody>
            <a:bodyPr wrap="none" anchor="ctr"/>
            <a:lstStyle/>
            <a:p>
              <a:endParaRPr lang="en-US" sz="1050">
                <a:solidFill>
                  <a:srgbClr val="FF0000"/>
                </a:solidFill>
              </a:endParaRPr>
            </a:p>
          </p:txBody>
        </p:sp>
        <p:sp>
          <p:nvSpPr>
            <p:cNvPr id="25" name="Oval 10">
              <a:extLst>
                <a:ext uri="{FF2B5EF4-FFF2-40B4-BE49-F238E27FC236}">
                  <a16:creationId xmlns:a16="http://schemas.microsoft.com/office/drawing/2014/main" id="{E40029BB-8E0B-443E-875B-7E87BEEF62E5}"/>
                </a:ext>
              </a:extLst>
            </p:cNvPr>
            <p:cNvSpPr>
              <a:spLocks noChangeArrowheads="1"/>
            </p:cNvSpPr>
            <p:nvPr/>
          </p:nvSpPr>
          <p:spPr bwMode="auto">
            <a:xfrm>
              <a:off x="3744" y="3552"/>
              <a:ext cx="96" cy="96"/>
            </a:xfrm>
            <a:prstGeom prst="ellipse">
              <a:avLst/>
            </a:prstGeom>
            <a:solidFill>
              <a:schemeClr val="tx1"/>
            </a:solidFill>
            <a:ln w="12700">
              <a:solidFill>
                <a:schemeClr val="tx1"/>
              </a:solidFill>
              <a:round/>
              <a:headEnd/>
              <a:tailEnd/>
            </a:ln>
          </p:spPr>
          <p:txBody>
            <a:bodyPr wrap="none" anchor="ctr"/>
            <a:lstStyle/>
            <a:p>
              <a:endParaRPr lang="en-US" sz="1050">
                <a:solidFill>
                  <a:srgbClr val="FF0000"/>
                </a:solidFill>
              </a:endParaRPr>
            </a:p>
          </p:txBody>
        </p:sp>
        <p:sp>
          <p:nvSpPr>
            <p:cNvPr id="26" name="Line 11">
              <a:extLst>
                <a:ext uri="{FF2B5EF4-FFF2-40B4-BE49-F238E27FC236}">
                  <a16:creationId xmlns:a16="http://schemas.microsoft.com/office/drawing/2014/main" id="{1BD43B52-B6C0-4BFB-800E-11013DD0DBB7}"/>
                </a:ext>
              </a:extLst>
            </p:cNvPr>
            <p:cNvSpPr>
              <a:spLocks noChangeShapeType="1"/>
            </p:cNvSpPr>
            <p:nvPr/>
          </p:nvSpPr>
          <p:spPr bwMode="auto">
            <a:xfrm>
              <a:off x="3792" y="3600"/>
              <a:ext cx="480" cy="0"/>
            </a:xfrm>
            <a:prstGeom prst="line">
              <a:avLst/>
            </a:prstGeom>
            <a:noFill/>
            <a:ln w="12700">
              <a:solidFill>
                <a:schemeClr val="tx1"/>
              </a:solidFill>
              <a:round/>
              <a:headEnd/>
              <a:tailEnd type="triangle" w="lg" len="lg"/>
            </a:ln>
          </p:spPr>
          <p:txBody>
            <a:bodyPr wrap="none" anchor="ctr"/>
            <a:lstStyle/>
            <a:p>
              <a:endParaRPr lang="en-US" sz="1050">
                <a:solidFill>
                  <a:srgbClr val="FF0000"/>
                </a:solidFill>
              </a:endParaRPr>
            </a:p>
          </p:txBody>
        </p:sp>
        <p:sp>
          <p:nvSpPr>
            <p:cNvPr id="27" name="Rectangle 13">
              <a:extLst>
                <a:ext uri="{FF2B5EF4-FFF2-40B4-BE49-F238E27FC236}">
                  <a16:creationId xmlns:a16="http://schemas.microsoft.com/office/drawing/2014/main" id="{2074A953-0B5C-4E49-B3A2-927BEFB9F0E5}"/>
                </a:ext>
              </a:extLst>
            </p:cNvPr>
            <p:cNvSpPr>
              <a:spLocks noChangeArrowheads="1"/>
            </p:cNvSpPr>
            <p:nvPr/>
          </p:nvSpPr>
          <p:spPr bwMode="auto">
            <a:xfrm>
              <a:off x="1776" y="3505"/>
              <a:ext cx="623" cy="242"/>
            </a:xfrm>
            <a:prstGeom prst="rect">
              <a:avLst/>
            </a:prstGeom>
            <a:noFill/>
            <a:ln w="12700">
              <a:solidFill>
                <a:schemeClr val="tx1"/>
              </a:solidFill>
              <a:miter lim="800000"/>
              <a:headEnd/>
              <a:tailEnd/>
            </a:ln>
          </p:spPr>
          <p:txBody>
            <a:bodyPr wrap="none" anchor="ctr"/>
            <a:lstStyle/>
            <a:p>
              <a:pPr algn="ctr"/>
              <a:r>
                <a:rPr lang="en-US" sz="1050">
                  <a:solidFill>
                    <a:srgbClr val="FF0000"/>
                  </a:solidFill>
                  <a:latin typeface="Consolas" pitchFamily="49" charset="0"/>
                </a:rPr>
                <a:t>one</a:t>
              </a:r>
            </a:p>
          </p:txBody>
        </p:sp>
        <p:sp>
          <p:nvSpPr>
            <p:cNvPr id="28" name="Rectangle 14">
              <a:extLst>
                <a:ext uri="{FF2B5EF4-FFF2-40B4-BE49-F238E27FC236}">
                  <a16:creationId xmlns:a16="http://schemas.microsoft.com/office/drawing/2014/main" id="{77781998-E739-489B-8D65-E1123566499C}"/>
                </a:ext>
              </a:extLst>
            </p:cNvPr>
            <p:cNvSpPr>
              <a:spLocks noChangeArrowheads="1"/>
            </p:cNvSpPr>
            <p:nvPr/>
          </p:nvSpPr>
          <p:spPr bwMode="auto">
            <a:xfrm>
              <a:off x="2400" y="3504"/>
              <a:ext cx="288" cy="242"/>
            </a:xfrm>
            <a:prstGeom prst="rect">
              <a:avLst/>
            </a:prstGeom>
            <a:noFill/>
            <a:ln w="12700">
              <a:solidFill>
                <a:schemeClr val="tx1"/>
              </a:solidFill>
              <a:miter lim="800000"/>
              <a:headEnd/>
              <a:tailEnd/>
            </a:ln>
          </p:spPr>
          <p:txBody>
            <a:bodyPr wrap="none" anchor="ctr"/>
            <a:lstStyle/>
            <a:p>
              <a:endParaRPr lang="en-US" sz="1050">
                <a:solidFill>
                  <a:srgbClr val="FF0000"/>
                </a:solidFill>
              </a:endParaRPr>
            </a:p>
          </p:txBody>
        </p:sp>
        <p:sp>
          <p:nvSpPr>
            <p:cNvPr id="29" name="Oval 15">
              <a:extLst>
                <a:ext uri="{FF2B5EF4-FFF2-40B4-BE49-F238E27FC236}">
                  <a16:creationId xmlns:a16="http://schemas.microsoft.com/office/drawing/2014/main" id="{0AC18D1F-0A0B-4019-83BC-0026F3D4D23E}"/>
                </a:ext>
              </a:extLst>
            </p:cNvPr>
            <p:cNvSpPr>
              <a:spLocks noChangeArrowheads="1"/>
            </p:cNvSpPr>
            <p:nvPr/>
          </p:nvSpPr>
          <p:spPr bwMode="auto">
            <a:xfrm>
              <a:off x="2496" y="3555"/>
              <a:ext cx="96" cy="96"/>
            </a:xfrm>
            <a:prstGeom prst="ellipse">
              <a:avLst/>
            </a:prstGeom>
            <a:solidFill>
              <a:schemeClr val="tx1"/>
            </a:solidFill>
            <a:ln w="12700">
              <a:solidFill>
                <a:schemeClr val="tx1"/>
              </a:solidFill>
              <a:round/>
              <a:headEnd/>
              <a:tailEnd/>
            </a:ln>
          </p:spPr>
          <p:txBody>
            <a:bodyPr wrap="none" anchor="ctr"/>
            <a:lstStyle/>
            <a:p>
              <a:endParaRPr lang="en-US" sz="1050">
                <a:solidFill>
                  <a:srgbClr val="FF0000"/>
                </a:solidFill>
              </a:endParaRPr>
            </a:p>
          </p:txBody>
        </p:sp>
        <p:grpSp>
          <p:nvGrpSpPr>
            <p:cNvPr id="30" name="Group 18">
              <a:extLst>
                <a:ext uri="{FF2B5EF4-FFF2-40B4-BE49-F238E27FC236}">
                  <a16:creationId xmlns:a16="http://schemas.microsoft.com/office/drawing/2014/main" id="{112D4637-432A-4EFE-A8CB-0E20DF14E5B2}"/>
                </a:ext>
              </a:extLst>
            </p:cNvPr>
            <p:cNvGrpSpPr>
              <a:grpSpLocks/>
            </p:cNvGrpSpPr>
            <p:nvPr/>
          </p:nvGrpSpPr>
          <p:grpSpPr bwMode="auto">
            <a:xfrm>
              <a:off x="1296" y="3072"/>
              <a:ext cx="288" cy="240"/>
              <a:chOff x="960" y="1584"/>
              <a:chExt cx="288" cy="240"/>
            </a:xfrm>
          </p:grpSpPr>
          <p:sp>
            <p:nvSpPr>
              <p:cNvPr id="34" name="Oval 19">
                <a:extLst>
                  <a:ext uri="{FF2B5EF4-FFF2-40B4-BE49-F238E27FC236}">
                    <a16:creationId xmlns:a16="http://schemas.microsoft.com/office/drawing/2014/main" id="{8ECFB378-ED3C-43BB-ABDE-4DAA947781E6}"/>
                  </a:ext>
                </a:extLst>
              </p:cNvPr>
              <p:cNvSpPr>
                <a:spLocks noChangeArrowheads="1"/>
              </p:cNvSpPr>
              <p:nvPr/>
            </p:nvSpPr>
            <p:spPr bwMode="auto">
              <a:xfrm>
                <a:off x="1056" y="1632"/>
                <a:ext cx="96" cy="96"/>
              </a:xfrm>
              <a:prstGeom prst="ellipse">
                <a:avLst/>
              </a:prstGeom>
              <a:solidFill>
                <a:schemeClr val="tx1"/>
              </a:solidFill>
              <a:ln w="12700">
                <a:solidFill>
                  <a:schemeClr val="tx1"/>
                </a:solidFill>
                <a:round/>
                <a:headEnd/>
                <a:tailEnd/>
              </a:ln>
            </p:spPr>
            <p:txBody>
              <a:bodyPr wrap="none" anchor="ctr"/>
              <a:lstStyle/>
              <a:p>
                <a:endParaRPr lang="en-US" sz="1050">
                  <a:solidFill>
                    <a:srgbClr val="FF0000"/>
                  </a:solidFill>
                </a:endParaRPr>
              </a:p>
            </p:txBody>
          </p:sp>
          <p:sp>
            <p:nvSpPr>
              <p:cNvPr id="35" name="Rectangle 20">
                <a:extLst>
                  <a:ext uri="{FF2B5EF4-FFF2-40B4-BE49-F238E27FC236}">
                    <a16:creationId xmlns:a16="http://schemas.microsoft.com/office/drawing/2014/main" id="{E7653586-0CCB-4651-AE16-B009C939518A}"/>
                  </a:ext>
                </a:extLst>
              </p:cNvPr>
              <p:cNvSpPr>
                <a:spLocks noChangeArrowheads="1"/>
              </p:cNvSpPr>
              <p:nvPr/>
            </p:nvSpPr>
            <p:spPr bwMode="auto">
              <a:xfrm>
                <a:off x="960" y="1584"/>
                <a:ext cx="288" cy="240"/>
              </a:xfrm>
              <a:prstGeom prst="rect">
                <a:avLst/>
              </a:prstGeom>
              <a:noFill/>
              <a:ln w="12700">
                <a:solidFill>
                  <a:schemeClr val="tx1"/>
                </a:solidFill>
                <a:miter lim="800000"/>
                <a:headEnd/>
                <a:tailEnd/>
              </a:ln>
            </p:spPr>
            <p:txBody>
              <a:bodyPr wrap="none" anchor="ctr"/>
              <a:lstStyle/>
              <a:p>
                <a:endParaRPr lang="en-US" sz="1050">
                  <a:solidFill>
                    <a:srgbClr val="FF0000"/>
                  </a:solidFill>
                </a:endParaRPr>
              </a:p>
            </p:txBody>
          </p:sp>
        </p:grpSp>
        <p:sp>
          <p:nvSpPr>
            <p:cNvPr id="31" name="Text Box 21">
              <a:extLst>
                <a:ext uri="{FF2B5EF4-FFF2-40B4-BE49-F238E27FC236}">
                  <a16:creationId xmlns:a16="http://schemas.microsoft.com/office/drawing/2014/main" id="{F58D4ADE-CF1B-4730-B93B-212C1F28634F}"/>
                </a:ext>
              </a:extLst>
            </p:cNvPr>
            <p:cNvSpPr txBox="1">
              <a:spLocks noChangeArrowheads="1"/>
            </p:cNvSpPr>
            <p:nvPr/>
          </p:nvSpPr>
          <p:spPr bwMode="auto">
            <a:xfrm>
              <a:off x="432" y="3062"/>
              <a:ext cx="912" cy="271"/>
            </a:xfrm>
            <a:prstGeom prst="rect">
              <a:avLst/>
            </a:prstGeom>
            <a:noFill/>
            <a:ln w="9525">
              <a:noFill/>
              <a:miter lim="800000"/>
              <a:headEnd/>
              <a:tailEnd/>
            </a:ln>
          </p:spPr>
          <p:txBody>
            <a:bodyPr>
              <a:spAutoFit/>
            </a:bodyPr>
            <a:lstStyle/>
            <a:p>
              <a:pPr>
                <a:spcBef>
                  <a:spcPct val="50000"/>
                </a:spcBef>
              </a:pPr>
              <a:r>
                <a:rPr lang="en-US" sz="1500">
                  <a:solidFill>
                    <a:srgbClr val="FF0000"/>
                  </a:solidFill>
                  <a:latin typeface="Consolas" pitchFamily="49" charset="0"/>
                </a:rPr>
                <a:t>head</a:t>
              </a:r>
            </a:p>
          </p:txBody>
        </p:sp>
        <p:sp>
          <p:nvSpPr>
            <p:cNvPr id="32" name="Line 22">
              <a:extLst>
                <a:ext uri="{FF2B5EF4-FFF2-40B4-BE49-F238E27FC236}">
                  <a16:creationId xmlns:a16="http://schemas.microsoft.com/office/drawing/2014/main" id="{4EDAFF72-5793-4AC1-9ACA-1B8A3830331A}"/>
                </a:ext>
              </a:extLst>
            </p:cNvPr>
            <p:cNvSpPr>
              <a:spLocks noChangeShapeType="1"/>
            </p:cNvSpPr>
            <p:nvPr/>
          </p:nvSpPr>
          <p:spPr bwMode="auto">
            <a:xfrm>
              <a:off x="1440" y="3168"/>
              <a:ext cx="336" cy="336"/>
            </a:xfrm>
            <a:prstGeom prst="line">
              <a:avLst/>
            </a:prstGeom>
            <a:noFill/>
            <a:ln w="19050">
              <a:solidFill>
                <a:schemeClr val="tx1"/>
              </a:solidFill>
              <a:round/>
              <a:headEnd/>
              <a:tailEnd type="triangle" w="lg" len="lg"/>
            </a:ln>
          </p:spPr>
          <p:txBody>
            <a:bodyPr wrap="none" anchor="ctr"/>
            <a:lstStyle/>
            <a:p>
              <a:endParaRPr lang="en-US" sz="1050">
                <a:solidFill>
                  <a:srgbClr val="FF0000"/>
                </a:solidFill>
              </a:endParaRPr>
            </a:p>
          </p:txBody>
        </p:sp>
        <p:sp>
          <p:nvSpPr>
            <p:cNvPr id="33" name="Line 55">
              <a:extLst>
                <a:ext uri="{FF2B5EF4-FFF2-40B4-BE49-F238E27FC236}">
                  <a16:creationId xmlns:a16="http://schemas.microsoft.com/office/drawing/2014/main" id="{D563571D-CFC9-4AB8-9815-BF116C509F5B}"/>
                </a:ext>
              </a:extLst>
            </p:cNvPr>
            <p:cNvSpPr>
              <a:spLocks noChangeShapeType="1"/>
            </p:cNvSpPr>
            <p:nvPr/>
          </p:nvSpPr>
          <p:spPr bwMode="auto">
            <a:xfrm>
              <a:off x="2544" y="3600"/>
              <a:ext cx="480" cy="0"/>
            </a:xfrm>
            <a:prstGeom prst="line">
              <a:avLst/>
            </a:prstGeom>
            <a:noFill/>
            <a:ln w="12700">
              <a:solidFill>
                <a:schemeClr val="tx1"/>
              </a:solidFill>
              <a:round/>
              <a:headEnd/>
              <a:tailEnd type="triangle" w="lg" len="lg"/>
            </a:ln>
          </p:spPr>
          <p:txBody>
            <a:bodyPr wrap="none" anchor="ctr"/>
            <a:lstStyle/>
            <a:p>
              <a:endParaRPr lang="en-US" sz="1050">
                <a:solidFill>
                  <a:srgbClr val="FF0000"/>
                </a:solidFill>
              </a:endParaRPr>
            </a:p>
          </p:txBody>
        </p:sp>
      </p:grpSp>
      <p:grpSp>
        <p:nvGrpSpPr>
          <p:cNvPr id="38" name="Group 57">
            <a:extLst>
              <a:ext uri="{FF2B5EF4-FFF2-40B4-BE49-F238E27FC236}">
                <a16:creationId xmlns:a16="http://schemas.microsoft.com/office/drawing/2014/main" id="{59A6973A-B038-41F5-971C-A1A5B2C8E294}"/>
              </a:ext>
            </a:extLst>
          </p:cNvPr>
          <p:cNvGrpSpPr>
            <a:grpSpLocks/>
          </p:cNvGrpSpPr>
          <p:nvPr/>
        </p:nvGrpSpPr>
        <p:grpSpPr bwMode="auto">
          <a:xfrm>
            <a:off x="1685925" y="4750593"/>
            <a:ext cx="4311254" cy="815579"/>
            <a:chOff x="432" y="3062"/>
            <a:chExt cx="3621" cy="685"/>
          </a:xfrm>
        </p:grpSpPr>
        <p:sp>
          <p:nvSpPr>
            <p:cNvPr id="41" name="Rectangle 8">
              <a:extLst>
                <a:ext uri="{FF2B5EF4-FFF2-40B4-BE49-F238E27FC236}">
                  <a16:creationId xmlns:a16="http://schemas.microsoft.com/office/drawing/2014/main" id="{A3537B91-4D0E-4876-B091-69C4148BA7D3}"/>
                </a:ext>
              </a:extLst>
            </p:cNvPr>
            <p:cNvSpPr>
              <a:spLocks noChangeArrowheads="1"/>
            </p:cNvSpPr>
            <p:nvPr/>
          </p:nvSpPr>
          <p:spPr bwMode="auto">
            <a:xfrm>
              <a:off x="3024" y="3502"/>
              <a:ext cx="623" cy="242"/>
            </a:xfrm>
            <a:prstGeom prst="rect">
              <a:avLst/>
            </a:prstGeom>
            <a:noFill/>
            <a:ln w="12700">
              <a:solidFill>
                <a:schemeClr val="tx1"/>
              </a:solidFill>
              <a:miter lim="800000"/>
              <a:headEnd/>
              <a:tailEnd/>
            </a:ln>
          </p:spPr>
          <p:txBody>
            <a:bodyPr wrap="none" anchor="ctr"/>
            <a:lstStyle/>
            <a:p>
              <a:pPr algn="ctr"/>
              <a:r>
                <a:rPr lang="en-US" sz="1050">
                  <a:solidFill>
                    <a:srgbClr val="FF0000"/>
                  </a:solidFill>
                  <a:latin typeface="Consolas" pitchFamily="49" charset="0"/>
                </a:rPr>
                <a:t>two</a:t>
              </a:r>
            </a:p>
          </p:txBody>
        </p:sp>
        <p:sp>
          <p:nvSpPr>
            <p:cNvPr id="42" name="Rectangle 9">
              <a:extLst>
                <a:ext uri="{FF2B5EF4-FFF2-40B4-BE49-F238E27FC236}">
                  <a16:creationId xmlns:a16="http://schemas.microsoft.com/office/drawing/2014/main" id="{F2D414AE-F638-4FFE-8039-C2CD6D5C20BA}"/>
                </a:ext>
              </a:extLst>
            </p:cNvPr>
            <p:cNvSpPr>
              <a:spLocks noChangeArrowheads="1"/>
            </p:cNvSpPr>
            <p:nvPr/>
          </p:nvSpPr>
          <p:spPr bwMode="auto">
            <a:xfrm>
              <a:off x="3648" y="3490"/>
              <a:ext cx="405" cy="245"/>
            </a:xfrm>
            <a:prstGeom prst="rect">
              <a:avLst/>
            </a:prstGeom>
            <a:noFill/>
            <a:ln w="12700">
              <a:solidFill>
                <a:schemeClr val="tx1"/>
              </a:solidFill>
              <a:miter lim="800000"/>
              <a:headEnd/>
              <a:tailEnd/>
            </a:ln>
          </p:spPr>
          <p:txBody>
            <a:bodyPr wrap="none" anchor="ctr"/>
            <a:lstStyle/>
            <a:p>
              <a:endParaRPr lang="en-US" sz="1050">
                <a:solidFill>
                  <a:srgbClr val="FF0000"/>
                </a:solidFill>
              </a:endParaRPr>
            </a:p>
          </p:txBody>
        </p:sp>
        <p:sp>
          <p:nvSpPr>
            <p:cNvPr id="45" name="Rectangle 13">
              <a:extLst>
                <a:ext uri="{FF2B5EF4-FFF2-40B4-BE49-F238E27FC236}">
                  <a16:creationId xmlns:a16="http://schemas.microsoft.com/office/drawing/2014/main" id="{5E19D27F-26DC-405B-89E0-658033170CED}"/>
                </a:ext>
              </a:extLst>
            </p:cNvPr>
            <p:cNvSpPr>
              <a:spLocks noChangeArrowheads="1"/>
            </p:cNvSpPr>
            <p:nvPr/>
          </p:nvSpPr>
          <p:spPr bwMode="auto">
            <a:xfrm>
              <a:off x="1776" y="3505"/>
              <a:ext cx="623" cy="242"/>
            </a:xfrm>
            <a:prstGeom prst="rect">
              <a:avLst/>
            </a:prstGeom>
            <a:noFill/>
            <a:ln w="12700">
              <a:solidFill>
                <a:schemeClr val="tx1"/>
              </a:solidFill>
              <a:miter lim="800000"/>
              <a:headEnd/>
              <a:tailEnd/>
            </a:ln>
          </p:spPr>
          <p:txBody>
            <a:bodyPr wrap="none" anchor="ctr"/>
            <a:lstStyle/>
            <a:p>
              <a:pPr algn="ctr"/>
              <a:r>
                <a:rPr lang="en-US" sz="1050">
                  <a:solidFill>
                    <a:srgbClr val="FF0000"/>
                  </a:solidFill>
                  <a:latin typeface="Consolas" pitchFamily="49" charset="0"/>
                </a:rPr>
                <a:t>one</a:t>
              </a:r>
            </a:p>
          </p:txBody>
        </p:sp>
        <p:sp>
          <p:nvSpPr>
            <p:cNvPr id="46" name="Rectangle 14">
              <a:extLst>
                <a:ext uri="{FF2B5EF4-FFF2-40B4-BE49-F238E27FC236}">
                  <a16:creationId xmlns:a16="http://schemas.microsoft.com/office/drawing/2014/main" id="{4F67CC78-4D69-496D-9116-0221E1BC0847}"/>
                </a:ext>
              </a:extLst>
            </p:cNvPr>
            <p:cNvSpPr>
              <a:spLocks noChangeArrowheads="1"/>
            </p:cNvSpPr>
            <p:nvPr/>
          </p:nvSpPr>
          <p:spPr bwMode="auto">
            <a:xfrm>
              <a:off x="2400" y="3504"/>
              <a:ext cx="288" cy="242"/>
            </a:xfrm>
            <a:prstGeom prst="rect">
              <a:avLst/>
            </a:prstGeom>
            <a:noFill/>
            <a:ln w="12700">
              <a:solidFill>
                <a:schemeClr val="tx1"/>
              </a:solidFill>
              <a:miter lim="800000"/>
              <a:headEnd/>
              <a:tailEnd/>
            </a:ln>
          </p:spPr>
          <p:txBody>
            <a:bodyPr wrap="none" anchor="ctr"/>
            <a:lstStyle/>
            <a:p>
              <a:endParaRPr lang="en-US" sz="1050">
                <a:solidFill>
                  <a:srgbClr val="FF0000"/>
                </a:solidFill>
              </a:endParaRPr>
            </a:p>
          </p:txBody>
        </p:sp>
        <p:sp>
          <p:nvSpPr>
            <p:cNvPr id="47" name="Oval 15">
              <a:extLst>
                <a:ext uri="{FF2B5EF4-FFF2-40B4-BE49-F238E27FC236}">
                  <a16:creationId xmlns:a16="http://schemas.microsoft.com/office/drawing/2014/main" id="{6A663336-914B-4604-85CE-8138DF466365}"/>
                </a:ext>
              </a:extLst>
            </p:cNvPr>
            <p:cNvSpPr>
              <a:spLocks noChangeArrowheads="1"/>
            </p:cNvSpPr>
            <p:nvPr/>
          </p:nvSpPr>
          <p:spPr bwMode="auto">
            <a:xfrm>
              <a:off x="2496" y="3555"/>
              <a:ext cx="96" cy="96"/>
            </a:xfrm>
            <a:prstGeom prst="ellipse">
              <a:avLst/>
            </a:prstGeom>
            <a:solidFill>
              <a:schemeClr val="tx1"/>
            </a:solidFill>
            <a:ln w="12700">
              <a:solidFill>
                <a:schemeClr val="tx1"/>
              </a:solidFill>
              <a:round/>
              <a:headEnd/>
              <a:tailEnd/>
            </a:ln>
          </p:spPr>
          <p:txBody>
            <a:bodyPr wrap="none" anchor="ctr"/>
            <a:lstStyle/>
            <a:p>
              <a:endParaRPr lang="en-US" sz="1050">
                <a:solidFill>
                  <a:srgbClr val="FF0000"/>
                </a:solidFill>
              </a:endParaRPr>
            </a:p>
          </p:txBody>
        </p:sp>
        <p:grpSp>
          <p:nvGrpSpPr>
            <p:cNvPr id="48" name="Group 18">
              <a:extLst>
                <a:ext uri="{FF2B5EF4-FFF2-40B4-BE49-F238E27FC236}">
                  <a16:creationId xmlns:a16="http://schemas.microsoft.com/office/drawing/2014/main" id="{9882A023-E77E-4767-BA8B-18F4521C777D}"/>
                </a:ext>
              </a:extLst>
            </p:cNvPr>
            <p:cNvGrpSpPr>
              <a:grpSpLocks/>
            </p:cNvGrpSpPr>
            <p:nvPr/>
          </p:nvGrpSpPr>
          <p:grpSpPr bwMode="auto">
            <a:xfrm>
              <a:off x="1296" y="3072"/>
              <a:ext cx="288" cy="240"/>
              <a:chOff x="960" y="1584"/>
              <a:chExt cx="288" cy="240"/>
            </a:xfrm>
          </p:grpSpPr>
          <p:sp>
            <p:nvSpPr>
              <p:cNvPr id="52" name="Oval 19">
                <a:extLst>
                  <a:ext uri="{FF2B5EF4-FFF2-40B4-BE49-F238E27FC236}">
                    <a16:creationId xmlns:a16="http://schemas.microsoft.com/office/drawing/2014/main" id="{657A5AAD-4C5E-4B44-8088-D3B549548015}"/>
                  </a:ext>
                </a:extLst>
              </p:cNvPr>
              <p:cNvSpPr>
                <a:spLocks noChangeArrowheads="1"/>
              </p:cNvSpPr>
              <p:nvPr/>
            </p:nvSpPr>
            <p:spPr bwMode="auto">
              <a:xfrm>
                <a:off x="1056" y="1632"/>
                <a:ext cx="96" cy="96"/>
              </a:xfrm>
              <a:prstGeom prst="ellipse">
                <a:avLst/>
              </a:prstGeom>
              <a:solidFill>
                <a:schemeClr val="tx1"/>
              </a:solidFill>
              <a:ln w="12700">
                <a:solidFill>
                  <a:schemeClr val="tx1"/>
                </a:solidFill>
                <a:round/>
                <a:headEnd/>
                <a:tailEnd/>
              </a:ln>
            </p:spPr>
            <p:txBody>
              <a:bodyPr wrap="none" anchor="ctr"/>
              <a:lstStyle/>
              <a:p>
                <a:endParaRPr lang="en-US" sz="1050">
                  <a:solidFill>
                    <a:srgbClr val="FF0000"/>
                  </a:solidFill>
                </a:endParaRPr>
              </a:p>
            </p:txBody>
          </p:sp>
          <p:sp>
            <p:nvSpPr>
              <p:cNvPr id="53" name="Rectangle 20">
                <a:extLst>
                  <a:ext uri="{FF2B5EF4-FFF2-40B4-BE49-F238E27FC236}">
                    <a16:creationId xmlns:a16="http://schemas.microsoft.com/office/drawing/2014/main" id="{75E04372-DB35-4CB3-B1FC-DA945EE6D64C}"/>
                  </a:ext>
                </a:extLst>
              </p:cNvPr>
              <p:cNvSpPr>
                <a:spLocks noChangeArrowheads="1"/>
              </p:cNvSpPr>
              <p:nvPr/>
            </p:nvSpPr>
            <p:spPr bwMode="auto">
              <a:xfrm>
                <a:off x="960" y="1584"/>
                <a:ext cx="288" cy="240"/>
              </a:xfrm>
              <a:prstGeom prst="rect">
                <a:avLst/>
              </a:prstGeom>
              <a:noFill/>
              <a:ln w="12700">
                <a:solidFill>
                  <a:schemeClr val="tx1"/>
                </a:solidFill>
                <a:miter lim="800000"/>
                <a:headEnd/>
                <a:tailEnd/>
              </a:ln>
            </p:spPr>
            <p:txBody>
              <a:bodyPr wrap="none" anchor="ctr"/>
              <a:lstStyle/>
              <a:p>
                <a:endParaRPr lang="en-US" sz="1050">
                  <a:solidFill>
                    <a:srgbClr val="FF0000"/>
                  </a:solidFill>
                </a:endParaRPr>
              </a:p>
            </p:txBody>
          </p:sp>
        </p:grpSp>
        <p:sp>
          <p:nvSpPr>
            <p:cNvPr id="49" name="Text Box 21">
              <a:extLst>
                <a:ext uri="{FF2B5EF4-FFF2-40B4-BE49-F238E27FC236}">
                  <a16:creationId xmlns:a16="http://schemas.microsoft.com/office/drawing/2014/main" id="{8DBA77E4-A78F-44C3-AC90-5629B918293F}"/>
                </a:ext>
              </a:extLst>
            </p:cNvPr>
            <p:cNvSpPr txBox="1">
              <a:spLocks noChangeArrowheads="1"/>
            </p:cNvSpPr>
            <p:nvPr/>
          </p:nvSpPr>
          <p:spPr bwMode="auto">
            <a:xfrm>
              <a:off x="432" y="3062"/>
              <a:ext cx="912" cy="271"/>
            </a:xfrm>
            <a:prstGeom prst="rect">
              <a:avLst/>
            </a:prstGeom>
            <a:noFill/>
            <a:ln w="9525">
              <a:noFill/>
              <a:miter lim="800000"/>
              <a:headEnd/>
              <a:tailEnd/>
            </a:ln>
          </p:spPr>
          <p:txBody>
            <a:bodyPr>
              <a:spAutoFit/>
            </a:bodyPr>
            <a:lstStyle/>
            <a:p>
              <a:pPr>
                <a:spcBef>
                  <a:spcPct val="50000"/>
                </a:spcBef>
              </a:pPr>
              <a:r>
                <a:rPr lang="en-US" sz="1500">
                  <a:solidFill>
                    <a:srgbClr val="FF0000"/>
                  </a:solidFill>
                  <a:latin typeface="Consolas" pitchFamily="49" charset="0"/>
                </a:rPr>
                <a:t>head</a:t>
              </a:r>
            </a:p>
          </p:txBody>
        </p:sp>
        <p:sp>
          <p:nvSpPr>
            <p:cNvPr id="50" name="Line 22">
              <a:extLst>
                <a:ext uri="{FF2B5EF4-FFF2-40B4-BE49-F238E27FC236}">
                  <a16:creationId xmlns:a16="http://schemas.microsoft.com/office/drawing/2014/main" id="{2BB9EB39-6567-45BD-8BE5-A0677BFBEE65}"/>
                </a:ext>
              </a:extLst>
            </p:cNvPr>
            <p:cNvSpPr>
              <a:spLocks noChangeShapeType="1"/>
            </p:cNvSpPr>
            <p:nvPr/>
          </p:nvSpPr>
          <p:spPr bwMode="auto">
            <a:xfrm>
              <a:off x="1440" y="3168"/>
              <a:ext cx="336" cy="336"/>
            </a:xfrm>
            <a:prstGeom prst="line">
              <a:avLst/>
            </a:prstGeom>
            <a:noFill/>
            <a:ln w="19050">
              <a:solidFill>
                <a:schemeClr val="tx1"/>
              </a:solidFill>
              <a:round/>
              <a:headEnd/>
              <a:tailEnd type="triangle" w="lg" len="lg"/>
            </a:ln>
          </p:spPr>
          <p:txBody>
            <a:bodyPr wrap="none" anchor="ctr"/>
            <a:lstStyle/>
            <a:p>
              <a:endParaRPr lang="en-US" sz="1050">
                <a:solidFill>
                  <a:srgbClr val="FF0000"/>
                </a:solidFill>
              </a:endParaRPr>
            </a:p>
          </p:txBody>
        </p:sp>
        <p:sp>
          <p:nvSpPr>
            <p:cNvPr id="51" name="Line 55">
              <a:extLst>
                <a:ext uri="{FF2B5EF4-FFF2-40B4-BE49-F238E27FC236}">
                  <a16:creationId xmlns:a16="http://schemas.microsoft.com/office/drawing/2014/main" id="{A6D83124-69BC-4B43-B6B6-01677ED2C563}"/>
                </a:ext>
              </a:extLst>
            </p:cNvPr>
            <p:cNvSpPr>
              <a:spLocks noChangeShapeType="1"/>
            </p:cNvSpPr>
            <p:nvPr/>
          </p:nvSpPr>
          <p:spPr bwMode="auto">
            <a:xfrm>
              <a:off x="2544" y="3600"/>
              <a:ext cx="480" cy="0"/>
            </a:xfrm>
            <a:prstGeom prst="line">
              <a:avLst/>
            </a:prstGeom>
            <a:noFill/>
            <a:ln w="12700">
              <a:solidFill>
                <a:schemeClr val="tx1"/>
              </a:solidFill>
              <a:round/>
              <a:headEnd/>
              <a:tailEnd type="triangle" w="lg" len="lg"/>
            </a:ln>
          </p:spPr>
          <p:txBody>
            <a:bodyPr wrap="none" anchor="ctr"/>
            <a:lstStyle/>
            <a:p>
              <a:endParaRPr lang="en-US" sz="1050">
                <a:solidFill>
                  <a:srgbClr val="FF0000"/>
                </a:solidFill>
              </a:endParaRPr>
            </a:p>
          </p:txBody>
        </p:sp>
      </p:grpSp>
      <p:sp>
        <p:nvSpPr>
          <p:cNvPr id="54" name="Rectangle 53">
            <a:extLst>
              <a:ext uri="{FF2B5EF4-FFF2-40B4-BE49-F238E27FC236}">
                <a16:creationId xmlns:a16="http://schemas.microsoft.com/office/drawing/2014/main" id="{33AC8F01-80C7-42E1-9960-DC68758377F8}"/>
              </a:ext>
            </a:extLst>
          </p:cNvPr>
          <p:cNvSpPr/>
          <p:nvPr/>
        </p:nvSpPr>
        <p:spPr>
          <a:xfrm>
            <a:off x="5489780" y="5220115"/>
            <a:ext cx="530915" cy="253916"/>
          </a:xfrm>
          <a:prstGeom prst="rect">
            <a:avLst/>
          </a:prstGeom>
        </p:spPr>
        <p:txBody>
          <a:bodyPr wrap="none">
            <a:spAutoFit/>
          </a:bodyPr>
          <a:lstStyle/>
          <a:p>
            <a:r>
              <a:rPr lang="en-US" sz="1050">
                <a:solidFill>
                  <a:srgbClr val="FF0000"/>
                </a:solidFill>
              </a:rPr>
              <a:t>NULL</a:t>
            </a:r>
          </a:p>
        </p:txBody>
      </p:sp>
      <p:pic>
        <p:nvPicPr>
          <p:cNvPr id="55" name="Picture 2" descr="Picture 2"/>
          <p:cNvPicPr>
            <a:picLocks noChangeAspect="1"/>
          </p:cNvPicPr>
          <p:nvPr/>
        </p:nvPicPr>
        <p:blipFill>
          <a:blip r:embed="rId4"/>
          <a:stretch>
            <a:fillRect/>
          </a:stretch>
        </p:blipFill>
        <p:spPr>
          <a:xfrm>
            <a:off x="7696954" y="971550"/>
            <a:ext cx="1203959" cy="1200150"/>
          </a:xfrm>
          <a:prstGeom prst="rect">
            <a:avLst/>
          </a:prstGeom>
          <a:ln w="12700">
            <a:miter lim="400000"/>
          </a:ln>
        </p:spPr>
      </p:pic>
    </p:spTree>
    <p:extLst>
      <p:ext uri="{BB962C8B-B14F-4D97-AF65-F5344CB8AC3E}">
        <p14:creationId xmlns:p14="http://schemas.microsoft.com/office/powerpoint/2010/main" val="3380274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dissolve">
                                      <p:cBhvr>
                                        <p:cTn id="1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3188" y="1000109"/>
            <a:ext cx="6172200" cy="535785"/>
          </a:xfrm>
        </p:spPr>
        <p:txBody>
          <a:bodyPr>
            <a:normAutofit fontScale="90000"/>
          </a:bodyPr>
          <a:lstStyle/>
          <a:p>
            <a:pPr algn="r"/>
            <a:r>
              <a:rPr lang="en-US" err="1"/>
              <a:t>Contd</a:t>
            </a:r>
            <a:r>
              <a:rPr lang="en-US"/>
              <a:t>…</a:t>
            </a:r>
          </a:p>
        </p:txBody>
      </p:sp>
      <p:sp>
        <p:nvSpPr>
          <p:cNvPr id="240641" name="Rectangle 1"/>
          <p:cNvSpPr>
            <a:spLocks noChangeArrowheads="1"/>
          </p:cNvSpPr>
          <p:nvPr/>
        </p:nvSpPr>
        <p:spPr bwMode="auto">
          <a:xfrm>
            <a:off x="1485901" y="893731"/>
            <a:ext cx="6515099" cy="5147563"/>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spAutoFit/>
          </a:bodyPr>
          <a:lstStyle/>
          <a:p>
            <a:pPr fontAlgn="base">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500">
                <a:latin typeface="Courier New" pitchFamily="49" charset="0"/>
                <a:ea typeface="Times New Roman" pitchFamily="18" charset="0"/>
                <a:cs typeface="Courier New" pitchFamily="49" charset="0"/>
              </a:rPr>
              <a:t>void </a:t>
            </a:r>
            <a:r>
              <a:rPr lang="en-US" sz="1500" err="1">
                <a:latin typeface="Courier New" pitchFamily="49" charset="0"/>
                <a:ea typeface="Times New Roman" pitchFamily="18" charset="0"/>
                <a:cs typeface="Courier New" pitchFamily="49" charset="0"/>
              </a:rPr>
              <a:t>removeEnd</a:t>
            </a:r>
            <a:r>
              <a:rPr lang="en-US" sz="1500">
                <a:latin typeface="Courier New" pitchFamily="49" charset="0"/>
                <a:ea typeface="Times New Roman" pitchFamily="18" charset="0"/>
                <a:cs typeface="Courier New" pitchFamily="49" charset="0"/>
              </a:rPr>
              <a:t>()</a:t>
            </a:r>
            <a:endParaRPr lang="en-US" sz="15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500">
                <a:latin typeface="Courier New" pitchFamily="49" charset="0"/>
                <a:ea typeface="Times New Roman" pitchFamily="18" charset="0"/>
                <a:cs typeface="Courier New" pitchFamily="49" charset="0"/>
              </a:rPr>
              <a:t>{</a:t>
            </a:r>
            <a:endParaRPr lang="en-US" sz="15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500">
                <a:latin typeface="Courier New" pitchFamily="49" charset="0"/>
                <a:ea typeface="Times New Roman" pitchFamily="18" charset="0"/>
                <a:cs typeface="Courier New" pitchFamily="49" charset="0"/>
              </a:rPr>
              <a:t>   if(head == NULL)</a:t>
            </a:r>
            <a:endParaRPr lang="en-US" sz="15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500">
                <a:latin typeface="Courier New" pitchFamily="49" charset="0"/>
                <a:ea typeface="Times New Roman" pitchFamily="18" charset="0"/>
                <a:cs typeface="Courier New" pitchFamily="49" charset="0"/>
              </a:rPr>
              <a:t>   {</a:t>
            </a:r>
            <a:endParaRPr lang="en-US" sz="15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500">
                <a:latin typeface="Courier New" pitchFamily="49" charset="0"/>
                <a:ea typeface="Times New Roman" pitchFamily="18" charset="0"/>
                <a:cs typeface="Courier New" pitchFamily="49" charset="0"/>
              </a:rPr>
              <a:t>      </a:t>
            </a:r>
            <a:r>
              <a:rPr lang="en-US" sz="1500" err="1">
                <a:latin typeface="Courier New" pitchFamily="49" charset="0"/>
                <a:ea typeface="Times New Roman" pitchFamily="18" charset="0"/>
                <a:cs typeface="Courier New" pitchFamily="49" charset="0"/>
              </a:rPr>
              <a:t>printf</a:t>
            </a:r>
            <a:r>
              <a:rPr lang="en-US" sz="1500">
                <a:latin typeface="Courier New" pitchFamily="49" charset="0"/>
                <a:ea typeface="Times New Roman" pitchFamily="18" charset="0"/>
                <a:cs typeface="Courier New" pitchFamily="49" charset="0"/>
              </a:rPr>
              <a:t>("\</a:t>
            </a:r>
            <a:r>
              <a:rPr lang="en-US" sz="1500" err="1">
                <a:latin typeface="Courier New" pitchFamily="49" charset="0"/>
                <a:ea typeface="Times New Roman" pitchFamily="18" charset="0"/>
                <a:cs typeface="Courier New" pitchFamily="49" charset="0"/>
              </a:rPr>
              <a:t>nList</a:t>
            </a:r>
            <a:r>
              <a:rPr lang="en-US" sz="1500">
                <a:latin typeface="Courier New" pitchFamily="49" charset="0"/>
                <a:ea typeface="Times New Roman" pitchFamily="18" charset="0"/>
                <a:cs typeface="Courier New" pitchFamily="49" charset="0"/>
              </a:rPr>
              <a:t> is Empty!!!\n");</a:t>
            </a:r>
            <a:endParaRPr lang="en-US" sz="15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500">
                <a:latin typeface="Courier New" pitchFamily="49" charset="0"/>
                <a:ea typeface="Times New Roman" pitchFamily="18" charset="0"/>
                <a:cs typeface="Courier New" pitchFamily="49" charset="0"/>
              </a:rPr>
              <a:t>   }</a:t>
            </a:r>
            <a:endParaRPr lang="en-US" sz="15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500">
                <a:latin typeface="Courier New" pitchFamily="49" charset="0"/>
                <a:ea typeface="Times New Roman" pitchFamily="18" charset="0"/>
                <a:cs typeface="Courier New" pitchFamily="49" charset="0"/>
              </a:rPr>
              <a:t>   else</a:t>
            </a:r>
            <a:endParaRPr lang="en-US" sz="15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500">
                <a:latin typeface="Courier New" pitchFamily="49" charset="0"/>
                <a:ea typeface="Times New Roman" pitchFamily="18" charset="0"/>
                <a:cs typeface="Courier New" pitchFamily="49" charset="0"/>
              </a:rPr>
              <a:t>   {</a:t>
            </a:r>
            <a:endParaRPr lang="en-US" sz="15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500">
                <a:latin typeface="Courier New" pitchFamily="49" charset="0"/>
                <a:ea typeface="Times New Roman" pitchFamily="18" charset="0"/>
                <a:cs typeface="Courier New" pitchFamily="49" charset="0"/>
              </a:rPr>
              <a:t>      </a:t>
            </a:r>
            <a:r>
              <a:rPr lang="en-US" sz="1500" err="1">
                <a:latin typeface="Courier New" pitchFamily="49" charset="0"/>
                <a:ea typeface="Times New Roman" pitchFamily="18" charset="0"/>
                <a:cs typeface="Courier New" pitchFamily="49" charset="0"/>
              </a:rPr>
              <a:t>struct</a:t>
            </a:r>
            <a:r>
              <a:rPr lang="en-US" sz="1500">
                <a:latin typeface="Courier New" pitchFamily="49" charset="0"/>
                <a:ea typeface="Times New Roman" pitchFamily="18" charset="0"/>
                <a:cs typeface="Courier New" pitchFamily="49" charset="0"/>
              </a:rPr>
              <a:t> Node *temp1 = head,*temp2;</a:t>
            </a:r>
            <a:endParaRPr lang="en-US" sz="15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500">
                <a:latin typeface="Courier New" pitchFamily="49" charset="0"/>
                <a:ea typeface="Times New Roman" pitchFamily="18" charset="0"/>
                <a:cs typeface="Courier New" pitchFamily="49" charset="0"/>
              </a:rPr>
              <a:t>      if(head-&gt;next == NULL)</a:t>
            </a:r>
            <a:endParaRPr lang="en-US" sz="15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500">
                <a:latin typeface="Courier New" pitchFamily="49" charset="0"/>
                <a:ea typeface="Times New Roman" pitchFamily="18" charset="0"/>
                <a:cs typeface="Courier New" pitchFamily="49" charset="0"/>
              </a:rPr>
              <a:t>	head = NULL;</a:t>
            </a:r>
            <a:endParaRPr lang="en-US" sz="15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500">
                <a:latin typeface="Courier New" pitchFamily="49" charset="0"/>
                <a:ea typeface="Times New Roman" pitchFamily="18" charset="0"/>
                <a:cs typeface="Courier New" pitchFamily="49" charset="0"/>
              </a:rPr>
              <a:t>      else</a:t>
            </a:r>
            <a:endParaRPr lang="en-US" sz="15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500">
                <a:latin typeface="Courier New" pitchFamily="49" charset="0"/>
                <a:ea typeface="Times New Roman" pitchFamily="18" charset="0"/>
                <a:cs typeface="Courier New" pitchFamily="49" charset="0"/>
              </a:rPr>
              <a:t>      {</a:t>
            </a:r>
            <a:endParaRPr lang="en-US" sz="15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500">
                <a:latin typeface="Courier New" pitchFamily="49" charset="0"/>
                <a:ea typeface="Times New Roman" pitchFamily="18" charset="0"/>
                <a:cs typeface="Courier New" pitchFamily="49" charset="0"/>
              </a:rPr>
              <a:t>	 while(temp1-&gt;next != NULL)</a:t>
            </a:r>
            <a:endParaRPr lang="en-US" sz="15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500">
                <a:latin typeface="Courier New" pitchFamily="49" charset="0"/>
                <a:ea typeface="Times New Roman" pitchFamily="18" charset="0"/>
                <a:cs typeface="Courier New" pitchFamily="49" charset="0"/>
              </a:rPr>
              <a:t>	 {</a:t>
            </a:r>
            <a:endParaRPr lang="en-US" sz="15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500">
                <a:latin typeface="Courier New" pitchFamily="49" charset="0"/>
                <a:ea typeface="Times New Roman" pitchFamily="18" charset="0"/>
                <a:cs typeface="Courier New" pitchFamily="49" charset="0"/>
              </a:rPr>
              <a:t>	    temp2 = temp1;</a:t>
            </a:r>
            <a:endParaRPr lang="en-US" sz="15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500">
                <a:latin typeface="Courier New" pitchFamily="49" charset="0"/>
                <a:ea typeface="Times New Roman" pitchFamily="18" charset="0"/>
                <a:cs typeface="Courier New" pitchFamily="49" charset="0"/>
              </a:rPr>
              <a:t>	    temp1 = temp1-&gt;next;</a:t>
            </a:r>
            <a:endParaRPr lang="en-US" sz="15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500">
                <a:latin typeface="Courier New" pitchFamily="49" charset="0"/>
                <a:ea typeface="Times New Roman" pitchFamily="18" charset="0"/>
                <a:cs typeface="Courier New" pitchFamily="49" charset="0"/>
              </a:rPr>
              <a:t>	 }</a:t>
            </a:r>
            <a:endParaRPr lang="en-US" sz="15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500">
                <a:latin typeface="Courier New" pitchFamily="49" charset="0"/>
                <a:ea typeface="Times New Roman" pitchFamily="18" charset="0"/>
                <a:cs typeface="Courier New" pitchFamily="49" charset="0"/>
              </a:rPr>
              <a:t>	 temp2-&gt;next = NULL;</a:t>
            </a:r>
            <a:endParaRPr lang="en-US" sz="15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500">
                <a:latin typeface="Courier New" pitchFamily="49" charset="0"/>
                <a:ea typeface="Times New Roman" pitchFamily="18" charset="0"/>
                <a:cs typeface="Courier New" pitchFamily="49" charset="0"/>
              </a:rPr>
              <a:t>      }</a:t>
            </a:r>
            <a:endParaRPr lang="en-US" sz="15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500">
                <a:latin typeface="Courier New" pitchFamily="49" charset="0"/>
                <a:ea typeface="Times New Roman" pitchFamily="18" charset="0"/>
                <a:cs typeface="Courier New" pitchFamily="49" charset="0"/>
              </a:rPr>
              <a:t>      free(temp1);</a:t>
            </a:r>
            <a:endParaRPr lang="en-US" sz="15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500">
                <a:latin typeface="Courier New" pitchFamily="49" charset="0"/>
                <a:ea typeface="Times New Roman" pitchFamily="18" charset="0"/>
                <a:cs typeface="Courier New" pitchFamily="49" charset="0"/>
              </a:rPr>
              <a:t>      </a:t>
            </a:r>
            <a:r>
              <a:rPr lang="en-US" sz="1500" err="1">
                <a:latin typeface="Courier New" pitchFamily="49" charset="0"/>
                <a:ea typeface="Times New Roman" pitchFamily="18" charset="0"/>
                <a:cs typeface="Courier New" pitchFamily="49" charset="0"/>
              </a:rPr>
              <a:t>printf</a:t>
            </a:r>
            <a:r>
              <a:rPr lang="en-US" sz="1500">
                <a:latin typeface="Courier New" pitchFamily="49" charset="0"/>
                <a:ea typeface="Times New Roman" pitchFamily="18" charset="0"/>
                <a:cs typeface="Courier New" pitchFamily="49" charset="0"/>
              </a:rPr>
              <a:t>("\</a:t>
            </a:r>
            <a:r>
              <a:rPr lang="en-US" sz="1500" err="1">
                <a:latin typeface="Courier New" pitchFamily="49" charset="0"/>
                <a:ea typeface="Times New Roman" pitchFamily="18" charset="0"/>
                <a:cs typeface="Courier New" pitchFamily="49" charset="0"/>
              </a:rPr>
              <a:t>nOne</a:t>
            </a:r>
            <a:r>
              <a:rPr lang="en-US" sz="1500">
                <a:latin typeface="Courier New" pitchFamily="49" charset="0"/>
                <a:ea typeface="Times New Roman" pitchFamily="18" charset="0"/>
                <a:cs typeface="Courier New" pitchFamily="49" charset="0"/>
              </a:rPr>
              <a:t> node deleted!!!\n\n");}}</a:t>
            </a:r>
            <a:endParaRPr lang="en-US" sz="1500">
              <a:latin typeface="Arial" pitchFamily="34" charset="0"/>
              <a:cs typeface="Arial" pitchFamily="34" charset="0"/>
            </a:endParaRPr>
          </a:p>
        </p:txBody>
      </p:sp>
      <p:pic>
        <p:nvPicPr>
          <p:cNvPr id="4" name="Picture 2" descr="Picture 2"/>
          <p:cNvPicPr>
            <a:picLocks noChangeAspect="1"/>
          </p:cNvPicPr>
          <p:nvPr/>
        </p:nvPicPr>
        <p:blipFill>
          <a:blip r:embed="rId2"/>
          <a:stretch>
            <a:fillRect/>
          </a:stretch>
        </p:blipFill>
        <p:spPr>
          <a:xfrm>
            <a:off x="7696954" y="971550"/>
            <a:ext cx="1203959" cy="1200150"/>
          </a:xfrm>
          <a:prstGeom prst="rect">
            <a:avLst/>
          </a:prstGeom>
          <a:ln w="12700">
            <a:miter lim="400000"/>
          </a:ln>
        </p:spPr>
      </p:pic>
    </p:spTree>
    <p:extLst>
      <p:ext uri="{BB962C8B-B14F-4D97-AF65-F5344CB8AC3E}">
        <p14:creationId xmlns:p14="http://schemas.microsoft.com/office/powerpoint/2010/main" val="19703858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Deleting a Specific Node from the list</a:t>
            </a:r>
            <a:br>
              <a:rPr lang="en-US" b="1"/>
            </a:br>
            <a:endParaRPr lang="en-US"/>
          </a:p>
        </p:txBody>
      </p:sp>
      <p:sp>
        <p:nvSpPr>
          <p:cNvPr id="3" name="Content Placeholder 2"/>
          <p:cNvSpPr>
            <a:spLocks noGrp="1"/>
          </p:cNvSpPr>
          <p:nvPr>
            <p:ph idx="1"/>
          </p:nvPr>
        </p:nvSpPr>
        <p:spPr/>
        <p:txBody>
          <a:bodyPr>
            <a:normAutofit fontScale="70000" lnSpcReduction="20000"/>
          </a:bodyPr>
          <a:lstStyle/>
          <a:p>
            <a:pPr algn="just"/>
            <a:r>
              <a:rPr lang="en-US" b="1"/>
              <a:t>Step 1:</a:t>
            </a:r>
            <a:r>
              <a:rPr lang="en-US"/>
              <a:t> Check whether list is </a:t>
            </a:r>
            <a:r>
              <a:rPr lang="en-US" b="1"/>
              <a:t>Empty</a:t>
            </a:r>
            <a:r>
              <a:rPr lang="en-US"/>
              <a:t> (</a:t>
            </a:r>
            <a:r>
              <a:rPr lang="en-US" b="1"/>
              <a:t>head</a:t>
            </a:r>
            <a:r>
              <a:rPr lang="en-US"/>
              <a:t> == </a:t>
            </a:r>
            <a:r>
              <a:rPr lang="en-US" b="1"/>
              <a:t>NULL</a:t>
            </a:r>
            <a:r>
              <a:rPr lang="en-US"/>
              <a:t>)</a:t>
            </a:r>
          </a:p>
          <a:p>
            <a:pPr algn="just"/>
            <a:r>
              <a:rPr lang="en-US" b="1"/>
              <a:t>Step 2:</a:t>
            </a:r>
            <a:r>
              <a:rPr lang="en-US"/>
              <a:t> If it is </a:t>
            </a:r>
            <a:r>
              <a:rPr lang="en-US" b="1"/>
              <a:t>Empty</a:t>
            </a:r>
            <a:r>
              <a:rPr lang="en-US"/>
              <a:t> then, display </a:t>
            </a:r>
            <a:r>
              <a:rPr lang="en-US" b="1"/>
              <a:t>'List is Empty!!! Deletion is not possible'</a:t>
            </a:r>
            <a:r>
              <a:rPr lang="en-US"/>
              <a:t> and terminate the function.</a:t>
            </a:r>
          </a:p>
          <a:p>
            <a:pPr algn="just"/>
            <a:r>
              <a:rPr lang="en-US" b="1"/>
              <a:t>Step 3:</a:t>
            </a:r>
            <a:r>
              <a:rPr lang="en-US"/>
              <a:t> If it is </a:t>
            </a:r>
            <a:r>
              <a:rPr lang="en-US" b="1"/>
              <a:t>Not Empty</a:t>
            </a:r>
            <a:r>
              <a:rPr lang="en-US"/>
              <a:t> then, define two Node pointers </a:t>
            </a:r>
            <a:r>
              <a:rPr lang="en-US" b="1"/>
              <a:t>'temp1'</a:t>
            </a:r>
            <a:r>
              <a:rPr lang="en-US"/>
              <a:t> and '</a:t>
            </a:r>
            <a:r>
              <a:rPr lang="en-US" b="1"/>
              <a:t>temp2</a:t>
            </a:r>
            <a:r>
              <a:rPr lang="en-US"/>
              <a:t>' and initialize '</a:t>
            </a:r>
            <a:r>
              <a:rPr lang="en-US" b="1"/>
              <a:t>temp1</a:t>
            </a:r>
            <a:r>
              <a:rPr lang="en-US"/>
              <a:t>' with </a:t>
            </a:r>
            <a:r>
              <a:rPr lang="en-US" b="1"/>
              <a:t>head</a:t>
            </a:r>
            <a:r>
              <a:rPr lang="en-US"/>
              <a:t>.</a:t>
            </a:r>
          </a:p>
          <a:p>
            <a:pPr algn="just"/>
            <a:r>
              <a:rPr lang="en-US" b="1"/>
              <a:t>Step 4:</a:t>
            </a:r>
            <a:r>
              <a:rPr lang="en-US"/>
              <a:t> Keep moving the </a:t>
            </a:r>
            <a:r>
              <a:rPr lang="en-US" b="1"/>
              <a:t>temp1</a:t>
            </a:r>
            <a:r>
              <a:rPr lang="en-US"/>
              <a:t> until it reaches to the exact node to be deleted or to the last node. And every time set '</a:t>
            </a:r>
            <a:r>
              <a:rPr lang="en-US" b="1"/>
              <a:t>temp2 = temp1</a:t>
            </a:r>
            <a:r>
              <a:rPr lang="en-US"/>
              <a:t>' before moving the '</a:t>
            </a:r>
            <a:r>
              <a:rPr lang="en-US" b="1"/>
              <a:t>temp1</a:t>
            </a:r>
            <a:r>
              <a:rPr lang="en-US"/>
              <a:t>' to its next node.</a:t>
            </a:r>
          </a:p>
          <a:p>
            <a:pPr algn="just"/>
            <a:r>
              <a:rPr lang="en-US" b="1"/>
              <a:t>Step 5:</a:t>
            </a:r>
            <a:r>
              <a:rPr lang="en-US"/>
              <a:t> If it is reached to the last node then display </a:t>
            </a:r>
            <a:r>
              <a:rPr lang="en-US" b="1"/>
              <a:t>'Given node not found in the list! Deletion not possible!!!'</a:t>
            </a:r>
            <a:r>
              <a:rPr lang="en-US"/>
              <a:t>. And terminate the function.</a:t>
            </a:r>
          </a:p>
          <a:p>
            <a:pPr algn="just"/>
            <a:r>
              <a:rPr lang="en-US" b="1"/>
              <a:t>Step 6:</a:t>
            </a:r>
            <a:r>
              <a:rPr lang="en-US"/>
              <a:t> If it is reached to the exact node which we want to delete, then check whether list is having only one node or not</a:t>
            </a:r>
          </a:p>
          <a:p>
            <a:endParaRPr lang="en-US"/>
          </a:p>
        </p:txBody>
      </p:sp>
      <p:pic>
        <p:nvPicPr>
          <p:cNvPr id="4" name="Picture 2" descr="Picture 2"/>
          <p:cNvPicPr>
            <a:picLocks noChangeAspect="1"/>
          </p:cNvPicPr>
          <p:nvPr/>
        </p:nvPicPr>
        <p:blipFill>
          <a:blip r:embed="rId2"/>
          <a:stretch>
            <a:fillRect/>
          </a:stretch>
        </p:blipFill>
        <p:spPr>
          <a:xfrm>
            <a:off x="7696954" y="971550"/>
            <a:ext cx="1203959" cy="1200150"/>
          </a:xfrm>
          <a:prstGeom prst="rect">
            <a:avLst/>
          </a:prstGeom>
          <a:ln w="12700">
            <a:miter lim="400000"/>
          </a:ln>
        </p:spPr>
      </p:pic>
    </p:spTree>
    <p:extLst>
      <p:ext uri="{BB962C8B-B14F-4D97-AF65-F5344CB8AC3E}">
        <p14:creationId xmlns:p14="http://schemas.microsoft.com/office/powerpoint/2010/main" val="313581902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Contd</a:t>
            </a:r>
            <a:r>
              <a:rPr lang="en-US"/>
              <a:t>….</a:t>
            </a:r>
          </a:p>
        </p:txBody>
      </p:sp>
      <p:sp>
        <p:nvSpPr>
          <p:cNvPr id="3" name="Content Placeholder 2"/>
          <p:cNvSpPr>
            <a:spLocks noGrp="1"/>
          </p:cNvSpPr>
          <p:nvPr>
            <p:ph idx="1"/>
          </p:nvPr>
        </p:nvSpPr>
        <p:spPr/>
        <p:txBody>
          <a:bodyPr>
            <a:normAutofit fontScale="70000" lnSpcReduction="20000"/>
          </a:bodyPr>
          <a:lstStyle/>
          <a:p>
            <a:r>
              <a:rPr lang="en-US" b="1"/>
              <a:t>Step 7:</a:t>
            </a:r>
            <a:r>
              <a:rPr lang="en-US"/>
              <a:t> If list has only one node and that is the node to be deleted, then set </a:t>
            </a:r>
            <a:r>
              <a:rPr lang="en-US" b="1"/>
              <a:t>head</a:t>
            </a:r>
            <a:r>
              <a:rPr lang="en-US"/>
              <a:t> = </a:t>
            </a:r>
            <a:r>
              <a:rPr lang="en-US" b="1"/>
              <a:t>NULL</a:t>
            </a:r>
            <a:r>
              <a:rPr lang="en-US"/>
              <a:t> and delete </a:t>
            </a:r>
            <a:r>
              <a:rPr lang="en-US" b="1"/>
              <a:t>temp1</a:t>
            </a:r>
            <a:r>
              <a:rPr lang="en-US"/>
              <a:t> (</a:t>
            </a:r>
            <a:r>
              <a:rPr lang="en-US" b="1"/>
              <a:t>free(temp1)</a:t>
            </a:r>
            <a:r>
              <a:rPr lang="en-US"/>
              <a:t>).</a:t>
            </a:r>
          </a:p>
          <a:p>
            <a:r>
              <a:rPr lang="en-US" b="1"/>
              <a:t>Step 8:</a:t>
            </a:r>
            <a:r>
              <a:rPr lang="en-US"/>
              <a:t> If list contains multiple nodes, then check whether </a:t>
            </a:r>
            <a:r>
              <a:rPr lang="en-US" b="1"/>
              <a:t>temp1</a:t>
            </a:r>
            <a:r>
              <a:rPr lang="en-US"/>
              <a:t> is the first node in the list (</a:t>
            </a:r>
            <a:r>
              <a:rPr lang="en-US" b="1"/>
              <a:t>temp1 == head</a:t>
            </a:r>
            <a:r>
              <a:rPr lang="en-US"/>
              <a:t>).</a:t>
            </a:r>
          </a:p>
          <a:p>
            <a:r>
              <a:rPr lang="en-US" b="1"/>
              <a:t>Step 9:</a:t>
            </a:r>
            <a:r>
              <a:rPr lang="en-US"/>
              <a:t> If </a:t>
            </a:r>
            <a:r>
              <a:rPr lang="en-US" b="1"/>
              <a:t>temp1</a:t>
            </a:r>
            <a:r>
              <a:rPr lang="en-US"/>
              <a:t> is the first node then move the </a:t>
            </a:r>
            <a:r>
              <a:rPr lang="en-US" b="1"/>
              <a:t>head</a:t>
            </a:r>
            <a:r>
              <a:rPr lang="en-US"/>
              <a:t> to the next node (</a:t>
            </a:r>
            <a:r>
              <a:rPr lang="en-US" b="1"/>
              <a:t>head = head → next</a:t>
            </a:r>
            <a:r>
              <a:rPr lang="en-US"/>
              <a:t>) and delete </a:t>
            </a:r>
            <a:r>
              <a:rPr lang="en-US" b="1"/>
              <a:t>temp1</a:t>
            </a:r>
            <a:r>
              <a:rPr lang="en-US"/>
              <a:t>.</a:t>
            </a:r>
          </a:p>
          <a:p>
            <a:r>
              <a:rPr lang="en-US" b="1"/>
              <a:t>Step 10:</a:t>
            </a:r>
            <a:r>
              <a:rPr lang="en-US"/>
              <a:t> If </a:t>
            </a:r>
            <a:r>
              <a:rPr lang="en-US" b="1"/>
              <a:t>temp1</a:t>
            </a:r>
            <a:r>
              <a:rPr lang="en-US"/>
              <a:t> is not first node then check whether it is last node in the list (</a:t>
            </a:r>
            <a:r>
              <a:rPr lang="en-US" b="1"/>
              <a:t>temp1 → next == NULL</a:t>
            </a:r>
            <a:r>
              <a:rPr lang="en-US"/>
              <a:t>).</a:t>
            </a:r>
          </a:p>
          <a:p>
            <a:r>
              <a:rPr lang="en-US" b="1"/>
              <a:t>Step 11:</a:t>
            </a:r>
            <a:r>
              <a:rPr lang="en-US"/>
              <a:t> If </a:t>
            </a:r>
            <a:r>
              <a:rPr lang="en-US" b="1"/>
              <a:t>temp1</a:t>
            </a:r>
            <a:r>
              <a:rPr lang="en-US"/>
              <a:t> is last node then set </a:t>
            </a:r>
            <a:r>
              <a:rPr lang="en-US" b="1"/>
              <a:t>temp2 → next</a:t>
            </a:r>
            <a:r>
              <a:rPr lang="en-US"/>
              <a:t> = </a:t>
            </a:r>
            <a:r>
              <a:rPr lang="en-US" b="1"/>
              <a:t>NULL</a:t>
            </a:r>
            <a:r>
              <a:rPr lang="en-US"/>
              <a:t> and delete </a:t>
            </a:r>
            <a:r>
              <a:rPr lang="en-US" b="1"/>
              <a:t>temp1</a:t>
            </a:r>
            <a:r>
              <a:rPr lang="en-US"/>
              <a:t> (</a:t>
            </a:r>
            <a:r>
              <a:rPr lang="en-US" b="1"/>
              <a:t>free(temp1)</a:t>
            </a:r>
            <a:r>
              <a:rPr lang="en-US"/>
              <a:t>).</a:t>
            </a:r>
          </a:p>
          <a:p>
            <a:r>
              <a:rPr lang="en-US" b="1"/>
              <a:t>Step 12:</a:t>
            </a:r>
            <a:r>
              <a:rPr lang="en-US"/>
              <a:t> If </a:t>
            </a:r>
            <a:r>
              <a:rPr lang="en-US" b="1"/>
              <a:t>temp1</a:t>
            </a:r>
            <a:r>
              <a:rPr lang="en-US"/>
              <a:t> is not first node and not last node then set </a:t>
            </a:r>
            <a:r>
              <a:rPr lang="en-US" b="1"/>
              <a:t>temp2 → next</a:t>
            </a:r>
            <a:r>
              <a:rPr lang="en-US"/>
              <a:t> = </a:t>
            </a:r>
            <a:r>
              <a:rPr lang="en-US" b="1"/>
              <a:t>temp1 → next</a:t>
            </a:r>
            <a:r>
              <a:rPr lang="en-US"/>
              <a:t> and delete </a:t>
            </a:r>
            <a:r>
              <a:rPr lang="en-US" b="1"/>
              <a:t>temp1</a:t>
            </a:r>
            <a:r>
              <a:rPr lang="en-US"/>
              <a:t> (</a:t>
            </a:r>
            <a:r>
              <a:rPr lang="en-US" b="1"/>
              <a:t>free(temp1)</a:t>
            </a:r>
            <a:r>
              <a:rPr lang="en-US"/>
              <a:t>).</a:t>
            </a:r>
          </a:p>
          <a:p>
            <a:pPr>
              <a:buNone/>
            </a:pPr>
            <a:endParaRPr lang="en-US"/>
          </a:p>
        </p:txBody>
      </p:sp>
      <p:pic>
        <p:nvPicPr>
          <p:cNvPr id="4" name="Picture 2" descr="Picture 2"/>
          <p:cNvPicPr>
            <a:picLocks noChangeAspect="1"/>
          </p:cNvPicPr>
          <p:nvPr/>
        </p:nvPicPr>
        <p:blipFill>
          <a:blip r:embed="rId2"/>
          <a:stretch>
            <a:fillRect/>
          </a:stretch>
        </p:blipFill>
        <p:spPr>
          <a:xfrm>
            <a:off x="7567801" y="157889"/>
            <a:ext cx="1203959" cy="1200150"/>
          </a:xfrm>
          <a:prstGeom prst="rect">
            <a:avLst/>
          </a:prstGeom>
          <a:ln w="12700">
            <a:miter lim="400000"/>
          </a:ln>
        </p:spPr>
      </p:pic>
    </p:spTree>
    <p:extLst>
      <p:ext uri="{BB962C8B-B14F-4D97-AF65-F5344CB8AC3E}">
        <p14:creationId xmlns:p14="http://schemas.microsoft.com/office/powerpoint/2010/main" val="151380217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057400" y="1028700"/>
            <a:ext cx="5844779" cy="628650"/>
          </a:xfrm>
        </p:spPr>
        <p:txBody>
          <a:bodyPr>
            <a:normAutofit fontScale="90000"/>
          </a:bodyPr>
          <a:lstStyle/>
          <a:p>
            <a:pPr eaLnBrk="1" hangingPunct="1"/>
            <a:r>
              <a:rPr lang="en-US"/>
              <a:t>Deleting an element from a SLL</a:t>
            </a:r>
          </a:p>
        </p:txBody>
      </p:sp>
      <p:sp>
        <p:nvSpPr>
          <p:cNvPr id="6" name="Freeform 51"/>
          <p:cNvSpPr>
            <a:spLocks/>
          </p:cNvSpPr>
          <p:nvPr/>
        </p:nvSpPr>
        <p:spPr bwMode="auto">
          <a:xfrm>
            <a:off x="4114800" y="2743201"/>
            <a:ext cx="2058591" cy="369094"/>
          </a:xfrm>
          <a:custGeom>
            <a:avLst/>
            <a:gdLst>
              <a:gd name="T0" fmla="*/ 0 w 1729"/>
              <a:gd name="T1" fmla="*/ 2147483647 h 310"/>
              <a:gd name="T2" fmla="*/ 2147483647 w 1729"/>
              <a:gd name="T3" fmla="*/ 2147483647 h 310"/>
              <a:gd name="T4" fmla="*/ 2147483647 w 1729"/>
              <a:gd name="T5" fmla="*/ 2147483647 h 310"/>
              <a:gd name="T6" fmla="*/ 2147483647 w 1729"/>
              <a:gd name="T7" fmla="*/ 2147483647 h 310"/>
              <a:gd name="T8" fmla="*/ 2147483647 w 1729"/>
              <a:gd name="T9" fmla="*/ 2147483647 h 310"/>
              <a:gd name="T10" fmla="*/ 2147483647 w 1729"/>
              <a:gd name="T11" fmla="*/ 2147483647 h 310"/>
              <a:gd name="T12" fmla="*/ 2147483647 w 1729"/>
              <a:gd name="T13" fmla="*/ 2147483647 h 310"/>
              <a:gd name="T14" fmla="*/ 2147483647 w 1729"/>
              <a:gd name="T15" fmla="*/ 2147483647 h 310"/>
              <a:gd name="T16" fmla="*/ 2147483647 w 1729"/>
              <a:gd name="T17" fmla="*/ 2147483647 h 3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29"/>
              <a:gd name="T28" fmla="*/ 0 h 310"/>
              <a:gd name="T29" fmla="*/ 1729 w 1729"/>
              <a:gd name="T30" fmla="*/ 310 h 3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29" h="310">
                <a:moveTo>
                  <a:pt x="0" y="310"/>
                </a:moveTo>
                <a:cubicBezTo>
                  <a:pt x="25" y="305"/>
                  <a:pt x="100" y="298"/>
                  <a:pt x="150" y="279"/>
                </a:cubicBezTo>
                <a:cubicBezTo>
                  <a:pt x="200" y="260"/>
                  <a:pt x="246" y="224"/>
                  <a:pt x="303" y="193"/>
                </a:cubicBezTo>
                <a:cubicBezTo>
                  <a:pt x="360" y="162"/>
                  <a:pt x="408" y="123"/>
                  <a:pt x="493" y="95"/>
                </a:cubicBezTo>
                <a:cubicBezTo>
                  <a:pt x="578" y="67"/>
                  <a:pt x="711" y="37"/>
                  <a:pt x="816" y="22"/>
                </a:cubicBezTo>
                <a:cubicBezTo>
                  <a:pt x="921" y="7"/>
                  <a:pt x="1030" y="0"/>
                  <a:pt x="1123" y="4"/>
                </a:cubicBezTo>
                <a:cubicBezTo>
                  <a:pt x="1216" y="8"/>
                  <a:pt x="1298" y="27"/>
                  <a:pt x="1374" y="46"/>
                </a:cubicBezTo>
                <a:cubicBezTo>
                  <a:pt x="1450" y="65"/>
                  <a:pt x="1523" y="92"/>
                  <a:pt x="1582" y="120"/>
                </a:cubicBezTo>
                <a:cubicBezTo>
                  <a:pt x="1641" y="148"/>
                  <a:pt x="1698" y="193"/>
                  <a:pt x="1729" y="212"/>
                </a:cubicBezTo>
              </a:path>
            </a:pathLst>
          </a:custGeom>
          <a:noFill/>
          <a:ln w="19050">
            <a:solidFill>
              <a:schemeClr val="tx1"/>
            </a:solidFill>
            <a:round/>
            <a:headEnd/>
            <a:tailEnd type="triangle" w="lg" len="lg"/>
          </a:ln>
        </p:spPr>
        <p:txBody>
          <a:bodyPr wrap="none" anchor="ctr"/>
          <a:lstStyle/>
          <a:p>
            <a:endParaRPr lang="en-US" sz="1050"/>
          </a:p>
        </p:txBody>
      </p:sp>
      <p:sp>
        <p:nvSpPr>
          <p:cNvPr id="23" name="Line 53"/>
          <p:cNvSpPr>
            <a:spLocks noChangeShapeType="1"/>
          </p:cNvSpPr>
          <p:nvPr/>
        </p:nvSpPr>
        <p:spPr bwMode="auto">
          <a:xfrm>
            <a:off x="2857500" y="2743200"/>
            <a:ext cx="400050" cy="400050"/>
          </a:xfrm>
          <a:prstGeom prst="line">
            <a:avLst/>
          </a:prstGeom>
          <a:noFill/>
          <a:ln w="19050">
            <a:solidFill>
              <a:schemeClr val="bg1"/>
            </a:solidFill>
            <a:round/>
            <a:headEnd/>
            <a:tailEnd type="triangle" w="lg" len="lg"/>
          </a:ln>
        </p:spPr>
        <p:txBody>
          <a:bodyPr wrap="none" anchor="ctr"/>
          <a:lstStyle/>
          <a:p>
            <a:endParaRPr lang="en-US" sz="1050"/>
          </a:p>
        </p:txBody>
      </p:sp>
      <p:grpSp>
        <p:nvGrpSpPr>
          <p:cNvPr id="2" name="Group 57"/>
          <p:cNvGrpSpPr>
            <a:grpSpLocks/>
          </p:cNvGrpSpPr>
          <p:nvPr/>
        </p:nvGrpSpPr>
        <p:grpSpPr bwMode="auto">
          <a:xfrm>
            <a:off x="1600200" y="2457450"/>
            <a:ext cx="5772150" cy="815579"/>
            <a:chOff x="432" y="3062"/>
            <a:chExt cx="4848" cy="685"/>
          </a:xfrm>
        </p:grpSpPr>
        <p:sp>
          <p:nvSpPr>
            <p:cNvPr id="25" name="Rectangle 4"/>
            <p:cNvSpPr>
              <a:spLocks noChangeArrowheads="1"/>
            </p:cNvSpPr>
            <p:nvPr/>
          </p:nvSpPr>
          <p:spPr bwMode="auto">
            <a:xfrm>
              <a:off x="4272" y="3502"/>
              <a:ext cx="623" cy="242"/>
            </a:xfrm>
            <a:prstGeom prst="rect">
              <a:avLst/>
            </a:prstGeom>
            <a:noFill/>
            <a:ln w="12700">
              <a:solidFill>
                <a:schemeClr val="tx1"/>
              </a:solidFill>
              <a:miter lim="800000"/>
              <a:headEnd/>
              <a:tailEnd/>
            </a:ln>
          </p:spPr>
          <p:txBody>
            <a:bodyPr wrap="none" anchor="ctr"/>
            <a:lstStyle/>
            <a:p>
              <a:pPr algn="ctr"/>
              <a:r>
                <a:rPr lang="en-US" sz="1050">
                  <a:latin typeface="Consolas" pitchFamily="49" charset="0"/>
                </a:rPr>
                <a:t>three</a:t>
              </a:r>
            </a:p>
          </p:txBody>
        </p:sp>
        <p:sp>
          <p:nvSpPr>
            <p:cNvPr id="26" name="Rectangle 5"/>
            <p:cNvSpPr>
              <a:spLocks noChangeArrowheads="1"/>
            </p:cNvSpPr>
            <p:nvPr/>
          </p:nvSpPr>
          <p:spPr bwMode="auto">
            <a:xfrm>
              <a:off x="4896" y="3501"/>
              <a:ext cx="384" cy="242"/>
            </a:xfrm>
            <a:prstGeom prst="rect">
              <a:avLst/>
            </a:prstGeom>
            <a:noFill/>
            <a:ln w="12700">
              <a:solidFill>
                <a:schemeClr val="tx1"/>
              </a:solidFill>
              <a:miter lim="800000"/>
              <a:headEnd/>
              <a:tailEnd/>
            </a:ln>
          </p:spPr>
          <p:txBody>
            <a:bodyPr wrap="none" anchor="ctr"/>
            <a:lstStyle/>
            <a:p>
              <a:r>
                <a:rPr lang="en-US" sz="1050"/>
                <a:t>NULL</a:t>
              </a:r>
            </a:p>
          </p:txBody>
        </p:sp>
        <p:sp>
          <p:nvSpPr>
            <p:cNvPr id="28" name="Rectangle 8"/>
            <p:cNvSpPr>
              <a:spLocks noChangeArrowheads="1"/>
            </p:cNvSpPr>
            <p:nvPr/>
          </p:nvSpPr>
          <p:spPr bwMode="auto">
            <a:xfrm>
              <a:off x="3024" y="3502"/>
              <a:ext cx="623" cy="242"/>
            </a:xfrm>
            <a:prstGeom prst="rect">
              <a:avLst/>
            </a:prstGeom>
            <a:noFill/>
            <a:ln w="12700">
              <a:solidFill>
                <a:schemeClr val="tx1"/>
              </a:solidFill>
              <a:miter lim="800000"/>
              <a:headEnd/>
              <a:tailEnd/>
            </a:ln>
          </p:spPr>
          <p:txBody>
            <a:bodyPr wrap="none" anchor="ctr"/>
            <a:lstStyle/>
            <a:p>
              <a:pPr algn="ctr"/>
              <a:r>
                <a:rPr lang="en-US" sz="1050">
                  <a:latin typeface="Consolas" pitchFamily="49" charset="0"/>
                </a:rPr>
                <a:t>two</a:t>
              </a:r>
            </a:p>
          </p:txBody>
        </p:sp>
        <p:sp>
          <p:nvSpPr>
            <p:cNvPr id="29" name="Rectangle 9"/>
            <p:cNvSpPr>
              <a:spLocks noChangeArrowheads="1"/>
            </p:cNvSpPr>
            <p:nvPr/>
          </p:nvSpPr>
          <p:spPr bwMode="auto">
            <a:xfrm>
              <a:off x="3648" y="3501"/>
              <a:ext cx="288" cy="242"/>
            </a:xfrm>
            <a:prstGeom prst="rect">
              <a:avLst/>
            </a:prstGeom>
            <a:noFill/>
            <a:ln w="12700">
              <a:solidFill>
                <a:schemeClr val="tx1"/>
              </a:solidFill>
              <a:miter lim="800000"/>
              <a:headEnd/>
              <a:tailEnd/>
            </a:ln>
          </p:spPr>
          <p:txBody>
            <a:bodyPr wrap="none" anchor="ctr"/>
            <a:lstStyle/>
            <a:p>
              <a:endParaRPr lang="en-US" sz="1050"/>
            </a:p>
          </p:txBody>
        </p:sp>
        <p:sp>
          <p:nvSpPr>
            <p:cNvPr id="30" name="Oval 10"/>
            <p:cNvSpPr>
              <a:spLocks noChangeArrowheads="1"/>
            </p:cNvSpPr>
            <p:nvPr/>
          </p:nvSpPr>
          <p:spPr bwMode="auto">
            <a:xfrm>
              <a:off x="3744" y="3552"/>
              <a:ext cx="96" cy="96"/>
            </a:xfrm>
            <a:prstGeom prst="ellipse">
              <a:avLst/>
            </a:prstGeom>
            <a:solidFill>
              <a:schemeClr val="tx1"/>
            </a:solidFill>
            <a:ln w="12700">
              <a:solidFill>
                <a:schemeClr val="tx1"/>
              </a:solidFill>
              <a:round/>
              <a:headEnd/>
              <a:tailEnd/>
            </a:ln>
          </p:spPr>
          <p:txBody>
            <a:bodyPr wrap="none" anchor="ctr"/>
            <a:lstStyle/>
            <a:p>
              <a:endParaRPr lang="en-US" sz="1050"/>
            </a:p>
          </p:txBody>
        </p:sp>
        <p:sp>
          <p:nvSpPr>
            <p:cNvPr id="31" name="Line 11"/>
            <p:cNvSpPr>
              <a:spLocks noChangeShapeType="1"/>
            </p:cNvSpPr>
            <p:nvPr/>
          </p:nvSpPr>
          <p:spPr bwMode="auto">
            <a:xfrm>
              <a:off x="3792" y="3600"/>
              <a:ext cx="480" cy="0"/>
            </a:xfrm>
            <a:prstGeom prst="line">
              <a:avLst/>
            </a:prstGeom>
            <a:noFill/>
            <a:ln w="12700">
              <a:solidFill>
                <a:schemeClr val="tx1"/>
              </a:solidFill>
              <a:round/>
              <a:headEnd/>
              <a:tailEnd type="triangle" w="lg" len="lg"/>
            </a:ln>
          </p:spPr>
          <p:txBody>
            <a:bodyPr wrap="none" anchor="ctr"/>
            <a:lstStyle/>
            <a:p>
              <a:endParaRPr lang="en-US" sz="1050"/>
            </a:p>
          </p:txBody>
        </p:sp>
        <p:sp>
          <p:nvSpPr>
            <p:cNvPr id="32" name="Rectangle 13"/>
            <p:cNvSpPr>
              <a:spLocks noChangeArrowheads="1"/>
            </p:cNvSpPr>
            <p:nvPr/>
          </p:nvSpPr>
          <p:spPr bwMode="auto">
            <a:xfrm>
              <a:off x="1776" y="3505"/>
              <a:ext cx="623" cy="242"/>
            </a:xfrm>
            <a:prstGeom prst="rect">
              <a:avLst/>
            </a:prstGeom>
            <a:noFill/>
            <a:ln w="12700">
              <a:solidFill>
                <a:schemeClr val="tx1"/>
              </a:solidFill>
              <a:miter lim="800000"/>
              <a:headEnd/>
              <a:tailEnd/>
            </a:ln>
          </p:spPr>
          <p:txBody>
            <a:bodyPr wrap="none" anchor="ctr"/>
            <a:lstStyle/>
            <a:p>
              <a:pPr algn="ctr"/>
              <a:r>
                <a:rPr lang="en-US" sz="1050">
                  <a:latin typeface="Consolas" pitchFamily="49" charset="0"/>
                </a:rPr>
                <a:t>one</a:t>
              </a:r>
            </a:p>
          </p:txBody>
        </p:sp>
        <p:sp>
          <p:nvSpPr>
            <p:cNvPr id="33" name="Rectangle 14"/>
            <p:cNvSpPr>
              <a:spLocks noChangeArrowheads="1"/>
            </p:cNvSpPr>
            <p:nvPr/>
          </p:nvSpPr>
          <p:spPr bwMode="auto">
            <a:xfrm>
              <a:off x="2400" y="3504"/>
              <a:ext cx="288" cy="242"/>
            </a:xfrm>
            <a:prstGeom prst="rect">
              <a:avLst/>
            </a:prstGeom>
            <a:noFill/>
            <a:ln w="12700">
              <a:solidFill>
                <a:schemeClr val="tx1"/>
              </a:solidFill>
              <a:miter lim="800000"/>
              <a:headEnd/>
              <a:tailEnd/>
            </a:ln>
          </p:spPr>
          <p:txBody>
            <a:bodyPr wrap="none" anchor="ctr"/>
            <a:lstStyle/>
            <a:p>
              <a:endParaRPr lang="en-US" sz="1050"/>
            </a:p>
          </p:txBody>
        </p:sp>
        <p:sp>
          <p:nvSpPr>
            <p:cNvPr id="34" name="Oval 15"/>
            <p:cNvSpPr>
              <a:spLocks noChangeArrowheads="1"/>
            </p:cNvSpPr>
            <p:nvPr/>
          </p:nvSpPr>
          <p:spPr bwMode="auto">
            <a:xfrm>
              <a:off x="2496" y="3555"/>
              <a:ext cx="96" cy="96"/>
            </a:xfrm>
            <a:prstGeom prst="ellipse">
              <a:avLst/>
            </a:prstGeom>
            <a:solidFill>
              <a:schemeClr val="tx1"/>
            </a:solidFill>
            <a:ln w="12700">
              <a:solidFill>
                <a:schemeClr val="tx1"/>
              </a:solidFill>
              <a:round/>
              <a:headEnd/>
              <a:tailEnd/>
            </a:ln>
          </p:spPr>
          <p:txBody>
            <a:bodyPr wrap="none" anchor="ctr"/>
            <a:lstStyle/>
            <a:p>
              <a:endParaRPr lang="en-US" sz="1050"/>
            </a:p>
          </p:txBody>
        </p:sp>
        <p:grpSp>
          <p:nvGrpSpPr>
            <p:cNvPr id="3" name="Group 18"/>
            <p:cNvGrpSpPr>
              <a:grpSpLocks/>
            </p:cNvGrpSpPr>
            <p:nvPr/>
          </p:nvGrpSpPr>
          <p:grpSpPr bwMode="auto">
            <a:xfrm>
              <a:off x="1296" y="3072"/>
              <a:ext cx="288" cy="240"/>
              <a:chOff x="960" y="1584"/>
              <a:chExt cx="288" cy="240"/>
            </a:xfrm>
          </p:grpSpPr>
          <p:sp>
            <p:nvSpPr>
              <p:cNvPr id="39" name="Oval 19"/>
              <p:cNvSpPr>
                <a:spLocks noChangeArrowheads="1"/>
              </p:cNvSpPr>
              <p:nvPr/>
            </p:nvSpPr>
            <p:spPr bwMode="auto">
              <a:xfrm>
                <a:off x="1056" y="1632"/>
                <a:ext cx="96" cy="96"/>
              </a:xfrm>
              <a:prstGeom prst="ellipse">
                <a:avLst/>
              </a:prstGeom>
              <a:solidFill>
                <a:schemeClr val="tx1"/>
              </a:solidFill>
              <a:ln w="12700">
                <a:solidFill>
                  <a:schemeClr val="tx1"/>
                </a:solidFill>
                <a:round/>
                <a:headEnd/>
                <a:tailEnd/>
              </a:ln>
            </p:spPr>
            <p:txBody>
              <a:bodyPr wrap="none" anchor="ctr"/>
              <a:lstStyle/>
              <a:p>
                <a:endParaRPr lang="en-US" sz="1050"/>
              </a:p>
            </p:txBody>
          </p:sp>
          <p:sp>
            <p:nvSpPr>
              <p:cNvPr id="40" name="Rectangle 20"/>
              <p:cNvSpPr>
                <a:spLocks noChangeArrowheads="1"/>
              </p:cNvSpPr>
              <p:nvPr/>
            </p:nvSpPr>
            <p:spPr bwMode="auto">
              <a:xfrm>
                <a:off x="960" y="1584"/>
                <a:ext cx="288" cy="240"/>
              </a:xfrm>
              <a:prstGeom prst="rect">
                <a:avLst/>
              </a:prstGeom>
              <a:noFill/>
              <a:ln w="12700">
                <a:solidFill>
                  <a:schemeClr val="tx1"/>
                </a:solidFill>
                <a:miter lim="800000"/>
                <a:headEnd/>
                <a:tailEnd/>
              </a:ln>
            </p:spPr>
            <p:txBody>
              <a:bodyPr wrap="none" anchor="ctr"/>
              <a:lstStyle/>
              <a:p>
                <a:endParaRPr lang="en-US" sz="1050"/>
              </a:p>
            </p:txBody>
          </p:sp>
        </p:grpSp>
        <p:sp>
          <p:nvSpPr>
            <p:cNvPr id="36" name="Text Box 21"/>
            <p:cNvSpPr txBox="1">
              <a:spLocks noChangeArrowheads="1"/>
            </p:cNvSpPr>
            <p:nvPr/>
          </p:nvSpPr>
          <p:spPr bwMode="auto">
            <a:xfrm>
              <a:off x="432" y="3062"/>
              <a:ext cx="912" cy="271"/>
            </a:xfrm>
            <a:prstGeom prst="rect">
              <a:avLst/>
            </a:prstGeom>
            <a:noFill/>
            <a:ln w="9525">
              <a:noFill/>
              <a:miter lim="800000"/>
              <a:headEnd/>
              <a:tailEnd/>
            </a:ln>
          </p:spPr>
          <p:txBody>
            <a:bodyPr>
              <a:spAutoFit/>
            </a:bodyPr>
            <a:lstStyle/>
            <a:p>
              <a:pPr>
                <a:spcBef>
                  <a:spcPct val="50000"/>
                </a:spcBef>
              </a:pPr>
              <a:r>
                <a:rPr lang="en-US" sz="1500">
                  <a:solidFill>
                    <a:schemeClr val="accent2"/>
                  </a:solidFill>
                  <a:latin typeface="Consolas" pitchFamily="49" charset="0"/>
                </a:rPr>
                <a:t>head</a:t>
              </a:r>
            </a:p>
          </p:txBody>
        </p:sp>
        <p:sp>
          <p:nvSpPr>
            <p:cNvPr id="37" name="Line 22"/>
            <p:cNvSpPr>
              <a:spLocks noChangeShapeType="1"/>
            </p:cNvSpPr>
            <p:nvPr/>
          </p:nvSpPr>
          <p:spPr bwMode="auto">
            <a:xfrm>
              <a:off x="1440" y="3168"/>
              <a:ext cx="336" cy="336"/>
            </a:xfrm>
            <a:prstGeom prst="line">
              <a:avLst/>
            </a:prstGeom>
            <a:noFill/>
            <a:ln w="19050">
              <a:solidFill>
                <a:schemeClr val="tx1"/>
              </a:solidFill>
              <a:round/>
              <a:headEnd/>
              <a:tailEnd type="triangle" w="lg" len="lg"/>
            </a:ln>
          </p:spPr>
          <p:txBody>
            <a:bodyPr wrap="none" anchor="ctr"/>
            <a:lstStyle/>
            <a:p>
              <a:endParaRPr lang="en-US" sz="1050"/>
            </a:p>
          </p:txBody>
        </p:sp>
        <p:sp>
          <p:nvSpPr>
            <p:cNvPr id="38" name="Line 55"/>
            <p:cNvSpPr>
              <a:spLocks noChangeShapeType="1"/>
            </p:cNvSpPr>
            <p:nvPr/>
          </p:nvSpPr>
          <p:spPr bwMode="auto">
            <a:xfrm>
              <a:off x="2544" y="3600"/>
              <a:ext cx="480" cy="0"/>
            </a:xfrm>
            <a:prstGeom prst="line">
              <a:avLst/>
            </a:prstGeom>
            <a:noFill/>
            <a:ln w="12700">
              <a:solidFill>
                <a:schemeClr val="tx1"/>
              </a:solidFill>
              <a:round/>
              <a:headEnd/>
              <a:tailEnd type="triangle" w="lg" len="lg"/>
            </a:ln>
          </p:spPr>
          <p:txBody>
            <a:bodyPr wrap="none" anchor="ctr"/>
            <a:lstStyle/>
            <a:p>
              <a:endParaRPr lang="en-US" sz="1050"/>
            </a:p>
          </p:txBody>
        </p:sp>
      </p:grpSp>
      <p:sp>
        <p:nvSpPr>
          <p:cNvPr id="41" name="Line 56"/>
          <p:cNvSpPr>
            <a:spLocks noChangeShapeType="1"/>
          </p:cNvSpPr>
          <p:nvPr/>
        </p:nvSpPr>
        <p:spPr bwMode="auto">
          <a:xfrm>
            <a:off x="4171950" y="4755356"/>
            <a:ext cx="571500" cy="0"/>
          </a:xfrm>
          <a:prstGeom prst="line">
            <a:avLst/>
          </a:prstGeom>
          <a:noFill/>
          <a:ln w="12700">
            <a:solidFill>
              <a:schemeClr val="bg1"/>
            </a:solidFill>
            <a:round/>
            <a:headEnd/>
            <a:tailEnd type="triangle" w="lg" len="lg"/>
          </a:ln>
        </p:spPr>
        <p:txBody>
          <a:bodyPr wrap="none" anchor="ctr"/>
          <a:lstStyle/>
          <a:p>
            <a:endParaRPr lang="en-US" sz="1050"/>
          </a:p>
        </p:txBody>
      </p:sp>
      <p:sp>
        <p:nvSpPr>
          <p:cNvPr id="43" name="Text Box 61"/>
          <p:cNvSpPr txBox="1">
            <a:spLocks noChangeArrowheads="1"/>
          </p:cNvSpPr>
          <p:nvPr/>
        </p:nvSpPr>
        <p:spPr bwMode="auto">
          <a:xfrm>
            <a:off x="1428750" y="1885950"/>
            <a:ext cx="6172200" cy="415498"/>
          </a:xfrm>
          <a:prstGeom prst="rect">
            <a:avLst/>
          </a:prstGeom>
          <a:noFill/>
          <a:ln w="9525">
            <a:noFill/>
            <a:miter lim="800000"/>
            <a:headEnd/>
            <a:tailEnd/>
          </a:ln>
        </p:spPr>
        <p:txBody>
          <a:bodyPr>
            <a:spAutoFit/>
          </a:bodyPr>
          <a:lstStyle/>
          <a:p>
            <a:pPr>
              <a:spcBef>
                <a:spcPct val="50000"/>
              </a:spcBef>
            </a:pPr>
            <a:r>
              <a:rPr lang="en-US" sz="2100">
                <a:latin typeface="Times New Roman" pitchFamily="18" charset="0"/>
              </a:rPr>
              <a:t>• </a:t>
            </a:r>
            <a:r>
              <a:rPr lang="en-US" sz="1050">
                <a:latin typeface="Times New Roman" pitchFamily="18" charset="0"/>
              </a:rPr>
              <a:t>To delete some other element, change the link in its predecessor</a:t>
            </a:r>
            <a:endParaRPr lang="en-US" sz="2100">
              <a:latin typeface="Times New Roman" pitchFamily="18" charset="0"/>
            </a:endParaRPr>
          </a:p>
        </p:txBody>
      </p:sp>
      <p:grpSp>
        <p:nvGrpSpPr>
          <p:cNvPr id="5" name="Group 69"/>
          <p:cNvGrpSpPr>
            <a:grpSpLocks/>
          </p:cNvGrpSpPr>
          <p:nvPr/>
        </p:nvGrpSpPr>
        <p:grpSpPr bwMode="auto">
          <a:xfrm>
            <a:off x="4686300" y="2543176"/>
            <a:ext cx="1200150" cy="783431"/>
            <a:chOff x="1728" y="2808"/>
            <a:chExt cx="1008" cy="658"/>
          </a:xfrm>
        </p:grpSpPr>
        <p:sp>
          <p:nvSpPr>
            <p:cNvPr id="46" name="Rectangle 58"/>
            <p:cNvSpPr>
              <a:spLocks noChangeArrowheads="1"/>
            </p:cNvSpPr>
            <p:nvPr/>
          </p:nvSpPr>
          <p:spPr bwMode="auto">
            <a:xfrm>
              <a:off x="1728" y="3130"/>
              <a:ext cx="1008" cy="336"/>
            </a:xfrm>
            <a:prstGeom prst="rect">
              <a:avLst/>
            </a:prstGeom>
            <a:noFill/>
            <a:ln w="57150">
              <a:solidFill>
                <a:schemeClr val="tx2"/>
              </a:solidFill>
              <a:miter lim="800000"/>
              <a:headEnd/>
              <a:tailEnd/>
            </a:ln>
          </p:spPr>
          <p:txBody>
            <a:bodyPr wrap="none" anchor="ctr"/>
            <a:lstStyle/>
            <a:p>
              <a:endParaRPr lang="en-US" sz="1050"/>
            </a:p>
          </p:txBody>
        </p:sp>
        <p:sp>
          <p:nvSpPr>
            <p:cNvPr id="47" name="Text Box 68"/>
            <p:cNvSpPr txBox="1">
              <a:spLocks noChangeArrowheads="1"/>
            </p:cNvSpPr>
            <p:nvPr/>
          </p:nvSpPr>
          <p:spPr bwMode="auto">
            <a:xfrm>
              <a:off x="1728" y="2808"/>
              <a:ext cx="1008" cy="233"/>
            </a:xfrm>
            <a:prstGeom prst="rect">
              <a:avLst/>
            </a:prstGeom>
            <a:noFill/>
            <a:ln w="9525">
              <a:noFill/>
              <a:miter lim="800000"/>
              <a:headEnd/>
              <a:tailEnd/>
            </a:ln>
          </p:spPr>
          <p:txBody>
            <a:bodyPr>
              <a:spAutoFit/>
            </a:bodyPr>
            <a:lstStyle/>
            <a:p>
              <a:pPr>
                <a:spcBef>
                  <a:spcPct val="50000"/>
                </a:spcBef>
              </a:pPr>
              <a:r>
                <a:rPr lang="en-US" sz="1200">
                  <a:solidFill>
                    <a:schemeClr val="tx2"/>
                  </a:solidFill>
                </a:rPr>
                <a:t>(predecessor)</a:t>
              </a:r>
            </a:p>
          </p:txBody>
        </p:sp>
      </p:grpSp>
      <p:sp>
        <p:nvSpPr>
          <p:cNvPr id="48" name="TextBox 47"/>
          <p:cNvSpPr txBox="1"/>
          <p:nvPr/>
        </p:nvSpPr>
        <p:spPr>
          <a:xfrm>
            <a:off x="1828800" y="3543300"/>
            <a:ext cx="2457450" cy="900246"/>
          </a:xfrm>
          <a:prstGeom prst="rect">
            <a:avLst/>
          </a:prstGeom>
          <a:noFill/>
        </p:spPr>
        <p:txBody>
          <a:bodyPr wrap="square" rtlCol="0">
            <a:spAutoFit/>
          </a:bodyPr>
          <a:lstStyle/>
          <a:p>
            <a:pPr>
              <a:buFont typeface="Wingdings" pitchFamily="2" charset="2"/>
              <a:buChar char="Ø"/>
            </a:pPr>
            <a:r>
              <a:rPr lang="en-US" sz="1050" b="1"/>
              <a:t> Use a Node Pointer to trace to the current position</a:t>
            </a:r>
          </a:p>
          <a:p>
            <a:endParaRPr lang="en-US" sz="1050" b="1"/>
          </a:p>
          <a:p>
            <a:pPr>
              <a:buFont typeface="Wingdings" pitchFamily="2" charset="2"/>
              <a:buChar char="Ø"/>
            </a:pPr>
            <a:r>
              <a:rPr lang="en-US" sz="1050" b="1"/>
              <a:t>Also to store the value of the next address</a:t>
            </a:r>
          </a:p>
        </p:txBody>
      </p:sp>
      <p:sp>
        <p:nvSpPr>
          <p:cNvPr id="49" name="TextBox 48"/>
          <p:cNvSpPr txBox="1"/>
          <p:nvPr/>
        </p:nvSpPr>
        <p:spPr>
          <a:xfrm>
            <a:off x="4686300" y="3543301"/>
            <a:ext cx="2457450" cy="1223412"/>
          </a:xfrm>
          <a:prstGeom prst="rect">
            <a:avLst/>
          </a:prstGeom>
          <a:noFill/>
        </p:spPr>
        <p:txBody>
          <a:bodyPr wrap="square" rtlCol="0">
            <a:spAutoFit/>
          </a:bodyPr>
          <a:lstStyle/>
          <a:p>
            <a:pPr>
              <a:buFont typeface="Wingdings" pitchFamily="2" charset="2"/>
              <a:buChar char="Ø"/>
            </a:pPr>
            <a:r>
              <a:rPr lang="en-US" sz="1050" b="1"/>
              <a:t> Use a Previous Node Pointer to trace to the current position</a:t>
            </a:r>
          </a:p>
          <a:p>
            <a:pPr>
              <a:buFont typeface="Wingdings" pitchFamily="2" charset="2"/>
              <a:buChar char="Ø"/>
            </a:pPr>
            <a:endParaRPr lang="en-US" sz="1050" b="1"/>
          </a:p>
          <a:p>
            <a:r>
              <a:rPr lang="en-US" sz="1050" b="1"/>
              <a:t>temp2=temp1;</a:t>
            </a:r>
          </a:p>
          <a:p>
            <a:r>
              <a:rPr lang="en-US" sz="1050" b="1"/>
              <a:t>temp1=temp1-&gt;next;</a:t>
            </a:r>
          </a:p>
          <a:p>
            <a:endParaRPr lang="en-US" sz="1050" b="1"/>
          </a:p>
          <a:p>
            <a:endParaRPr lang="en-US" sz="1050" b="1"/>
          </a:p>
        </p:txBody>
      </p:sp>
      <p:sp>
        <p:nvSpPr>
          <p:cNvPr id="50" name="Text Box 61"/>
          <p:cNvSpPr txBox="1">
            <a:spLocks noChangeArrowheads="1"/>
          </p:cNvSpPr>
          <p:nvPr/>
        </p:nvSpPr>
        <p:spPr bwMode="auto">
          <a:xfrm>
            <a:off x="1600200" y="4800601"/>
            <a:ext cx="6172200" cy="900246"/>
          </a:xfrm>
          <a:prstGeom prst="rect">
            <a:avLst/>
          </a:prstGeom>
          <a:noFill/>
          <a:ln w="9525">
            <a:noFill/>
            <a:miter lim="800000"/>
            <a:headEnd/>
            <a:tailEnd/>
          </a:ln>
        </p:spPr>
        <p:txBody>
          <a:bodyPr>
            <a:spAutoFit/>
          </a:bodyPr>
          <a:lstStyle/>
          <a:p>
            <a:pPr>
              <a:spcBef>
                <a:spcPct val="50000"/>
              </a:spcBef>
            </a:pPr>
            <a:r>
              <a:rPr lang="en-US" sz="2100">
                <a:latin typeface="Times New Roman" pitchFamily="18" charset="0"/>
              </a:rPr>
              <a:t>• </a:t>
            </a:r>
            <a:r>
              <a:rPr lang="en-US" sz="1050" b="1"/>
              <a:t>If the deleted element is found then</a:t>
            </a:r>
          </a:p>
          <a:p>
            <a:pPr>
              <a:spcBef>
                <a:spcPct val="50000"/>
              </a:spcBef>
            </a:pPr>
            <a:r>
              <a:rPr lang="en-US" sz="1050" b="1"/>
              <a:t>temp2-&gt;next=temp1-&gt;next;</a:t>
            </a:r>
          </a:p>
          <a:p>
            <a:pPr>
              <a:spcBef>
                <a:spcPct val="50000"/>
              </a:spcBef>
            </a:pPr>
            <a:r>
              <a:rPr lang="en-US" sz="1050" b="1"/>
              <a:t>free( temp1);</a:t>
            </a:r>
          </a:p>
        </p:txBody>
      </p:sp>
      <p:sp>
        <p:nvSpPr>
          <p:cNvPr id="51" name="TextBox 50"/>
          <p:cNvSpPr txBox="1"/>
          <p:nvPr/>
        </p:nvSpPr>
        <p:spPr>
          <a:xfrm>
            <a:off x="3257550" y="2686051"/>
            <a:ext cx="914400" cy="253916"/>
          </a:xfrm>
          <a:prstGeom prst="rect">
            <a:avLst/>
          </a:prstGeom>
          <a:noFill/>
        </p:spPr>
        <p:txBody>
          <a:bodyPr wrap="square" rtlCol="0">
            <a:spAutoFit/>
          </a:bodyPr>
          <a:lstStyle/>
          <a:p>
            <a:r>
              <a:rPr lang="en-US" sz="1050" b="1"/>
              <a:t>temp2</a:t>
            </a:r>
          </a:p>
        </p:txBody>
      </p:sp>
      <p:sp>
        <p:nvSpPr>
          <p:cNvPr id="52" name="TextBox 51"/>
          <p:cNvSpPr txBox="1"/>
          <p:nvPr/>
        </p:nvSpPr>
        <p:spPr>
          <a:xfrm>
            <a:off x="4800600" y="2400301"/>
            <a:ext cx="800100" cy="253916"/>
          </a:xfrm>
          <a:prstGeom prst="rect">
            <a:avLst/>
          </a:prstGeom>
          <a:noFill/>
        </p:spPr>
        <p:txBody>
          <a:bodyPr wrap="square" rtlCol="0">
            <a:spAutoFit/>
          </a:bodyPr>
          <a:lstStyle/>
          <a:p>
            <a:r>
              <a:rPr lang="en-US" sz="1050" b="1"/>
              <a:t>temp 1</a:t>
            </a:r>
          </a:p>
        </p:txBody>
      </p:sp>
      <p:pic>
        <p:nvPicPr>
          <p:cNvPr id="35" name="Picture 2" descr="Picture 2"/>
          <p:cNvPicPr>
            <a:picLocks noChangeAspect="1"/>
          </p:cNvPicPr>
          <p:nvPr/>
        </p:nvPicPr>
        <p:blipFill>
          <a:blip r:embed="rId2"/>
          <a:stretch>
            <a:fillRect/>
          </a:stretch>
        </p:blipFill>
        <p:spPr>
          <a:xfrm>
            <a:off x="7696954" y="971550"/>
            <a:ext cx="1203959" cy="1200150"/>
          </a:xfrm>
          <a:prstGeom prst="rect">
            <a:avLst/>
          </a:prstGeom>
          <a:ln w="12700">
            <a:miter lim="400000"/>
          </a:ln>
        </p:spPr>
      </p:pic>
    </p:spTree>
    <p:extLst>
      <p:ext uri="{BB962C8B-B14F-4D97-AF65-F5344CB8AC3E}">
        <p14:creationId xmlns:p14="http://schemas.microsoft.com/office/powerpoint/2010/main" val="1903599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left)">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dissolve">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wipe(left)">
                                      <p:cBhvr>
                                        <p:cTn id="3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3" grpId="0" animBg="1"/>
      <p:bldP spid="41" grpId="0" animBg="1"/>
      <p:bldP spid="43" grpId="0" autoUpdateAnimBg="0"/>
      <p:bldP spid="50"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857250"/>
            <a:ext cx="6172200" cy="535785"/>
          </a:xfrm>
        </p:spPr>
        <p:txBody>
          <a:bodyPr>
            <a:normAutofit fontScale="90000"/>
          </a:bodyPr>
          <a:lstStyle/>
          <a:p>
            <a:pPr algn="r"/>
            <a:r>
              <a:rPr lang="en-US" err="1"/>
              <a:t>Contd</a:t>
            </a:r>
            <a:r>
              <a:rPr lang="en-US"/>
              <a:t>…</a:t>
            </a:r>
          </a:p>
        </p:txBody>
      </p:sp>
      <p:sp>
        <p:nvSpPr>
          <p:cNvPr id="238593" name="Rectangle 1"/>
          <p:cNvSpPr>
            <a:spLocks noChangeArrowheads="1"/>
          </p:cNvSpPr>
          <p:nvPr/>
        </p:nvSpPr>
        <p:spPr bwMode="auto">
          <a:xfrm>
            <a:off x="1185863" y="1393036"/>
            <a:ext cx="7195560" cy="4501232"/>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spAutoFit/>
          </a:bodyPr>
          <a:lstStyle/>
          <a:p>
            <a:pPr fontAlgn="base">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800">
                <a:latin typeface="Courier New" pitchFamily="49" charset="0"/>
                <a:ea typeface="Times New Roman" pitchFamily="18" charset="0"/>
                <a:cs typeface="Courier New" pitchFamily="49" charset="0"/>
              </a:rPr>
              <a:t>void </a:t>
            </a:r>
            <a:r>
              <a:rPr lang="en-US" sz="1800" err="1">
                <a:latin typeface="Courier New" pitchFamily="49" charset="0"/>
                <a:ea typeface="Times New Roman" pitchFamily="18" charset="0"/>
                <a:cs typeface="Courier New" pitchFamily="49" charset="0"/>
              </a:rPr>
              <a:t>removeSpecific</a:t>
            </a:r>
            <a:r>
              <a:rPr lang="en-US" sz="1800">
                <a:latin typeface="Courier New" pitchFamily="49" charset="0"/>
                <a:ea typeface="Times New Roman" pitchFamily="18" charset="0"/>
                <a:cs typeface="Courier New" pitchFamily="49" charset="0"/>
              </a:rPr>
              <a:t>(</a:t>
            </a:r>
            <a:r>
              <a:rPr lang="en-US" sz="1800" err="1">
                <a:latin typeface="Courier New" pitchFamily="49" charset="0"/>
                <a:ea typeface="Times New Roman" pitchFamily="18" charset="0"/>
                <a:cs typeface="Courier New" pitchFamily="49" charset="0"/>
              </a:rPr>
              <a:t>int</a:t>
            </a:r>
            <a:r>
              <a:rPr lang="en-US" sz="1800">
                <a:latin typeface="Courier New" pitchFamily="49" charset="0"/>
                <a:ea typeface="Times New Roman" pitchFamily="18" charset="0"/>
                <a:cs typeface="Courier New" pitchFamily="49" charset="0"/>
              </a:rPr>
              <a:t> </a:t>
            </a:r>
            <a:r>
              <a:rPr lang="en-US" sz="1800" err="1">
                <a:latin typeface="Courier New" pitchFamily="49" charset="0"/>
                <a:ea typeface="Times New Roman" pitchFamily="18" charset="0"/>
                <a:cs typeface="Courier New" pitchFamily="49" charset="0"/>
              </a:rPr>
              <a:t>delValue</a:t>
            </a:r>
            <a:r>
              <a:rPr lang="en-US" sz="1800">
                <a:latin typeface="Courier New" pitchFamily="49" charset="0"/>
                <a:ea typeface="Times New Roman" pitchFamily="18" charset="0"/>
                <a:cs typeface="Courier New" pitchFamily="49" charset="0"/>
              </a:rPr>
              <a:t>)</a:t>
            </a:r>
            <a:endParaRPr lang="en-US" sz="18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800">
                <a:latin typeface="Courier New" pitchFamily="49" charset="0"/>
                <a:ea typeface="Times New Roman" pitchFamily="18" charset="0"/>
                <a:cs typeface="Courier New" pitchFamily="49" charset="0"/>
              </a:rPr>
              <a:t>{</a:t>
            </a:r>
            <a:endParaRPr lang="en-US" sz="18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800">
                <a:latin typeface="Courier New" pitchFamily="49" charset="0"/>
                <a:ea typeface="Times New Roman" pitchFamily="18" charset="0"/>
                <a:cs typeface="Courier New" pitchFamily="49" charset="0"/>
              </a:rPr>
              <a:t>   </a:t>
            </a:r>
            <a:r>
              <a:rPr lang="en-US" sz="1800" err="1">
                <a:latin typeface="Courier New" pitchFamily="49" charset="0"/>
                <a:ea typeface="Times New Roman" pitchFamily="18" charset="0"/>
                <a:cs typeface="Courier New" pitchFamily="49" charset="0"/>
              </a:rPr>
              <a:t>struct</a:t>
            </a:r>
            <a:r>
              <a:rPr lang="en-US" sz="1800">
                <a:latin typeface="Courier New" pitchFamily="49" charset="0"/>
                <a:ea typeface="Times New Roman" pitchFamily="18" charset="0"/>
                <a:cs typeface="Courier New" pitchFamily="49" charset="0"/>
              </a:rPr>
              <a:t> Node *temp1 = head, *temp2;</a:t>
            </a:r>
            <a:endParaRPr lang="en-US" sz="18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800">
                <a:latin typeface="Courier New" pitchFamily="49" charset="0"/>
                <a:ea typeface="Times New Roman" pitchFamily="18" charset="0"/>
                <a:cs typeface="Courier New" pitchFamily="49" charset="0"/>
              </a:rPr>
              <a:t>   while(temp1-&gt;data != </a:t>
            </a:r>
            <a:r>
              <a:rPr lang="en-US" sz="1800" err="1">
                <a:latin typeface="Courier New" pitchFamily="49" charset="0"/>
                <a:ea typeface="Times New Roman" pitchFamily="18" charset="0"/>
                <a:cs typeface="Courier New" pitchFamily="49" charset="0"/>
              </a:rPr>
              <a:t>delValue</a:t>
            </a:r>
            <a:r>
              <a:rPr lang="en-US" sz="1800">
                <a:latin typeface="Courier New" pitchFamily="49" charset="0"/>
                <a:ea typeface="Times New Roman" pitchFamily="18" charset="0"/>
                <a:cs typeface="Courier New" pitchFamily="49" charset="0"/>
              </a:rPr>
              <a:t>)</a:t>
            </a:r>
            <a:endParaRPr lang="en-US" sz="18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800">
                <a:latin typeface="Courier New" pitchFamily="49" charset="0"/>
                <a:ea typeface="Times New Roman" pitchFamily="18" charset="0"/>
                <a:cs typeface="Courier New" pitchFamily="49" charset="0"/>
              </a:rPr>
              <a:t>   {</a:t>
            </a:r>
            <a:endParaRPr lang="en-US" sz="18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800">
                <a:latin typeface="Courier New" pitchFamily="49" charset="0"/>
                <a:ea typeface="Times New Roman" pitchFamily="18" charset="0"/>
                <a:cs typeface="Courier New" pitchFamily="49" charset="0"/>
              </a:rPr>
              <a:t>     if(temp1 -&gt; next == NULL){</a:t>
            </a:r>
            <a:endParaRPr lang="en-US" sz="18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800">
                <a:latin typeface="Courier New" pitchFamily="49" charset="0"/>
                <a:ea typeface="Times New Roman" pitchFamily="18" charset="0"/>
                <a:cs typeface="Courier New" pitchFamily="49" charset="0"/>
              </a:rPr>
              <a:t>	</a:t>
            </a:r>
            <a:r>
              <a:rPr lang="en-US" sz="1800" err="1">
                <a:latin typeface="Courier New" pitchFamily="49" charset="0"/>
                <a:ea typeface="Times New Roman" pitchFamily="18" charset="0"/>
                <a:cs typeface="Courier New" pitchFamily="49" charset="0"/>
              </a:rPr>
              <a:t>printf</a:t>
            </a:r>
            <a:r>
              <a:rPr lang="en-US" sz="1800">
                <a:latin typeface="Courier New" pitchFamily="49" charset="0"/>
                <a:ea typeface="Times New Roman" pitchFamily="18" charset="0"/>
                <a:cs typeface="Courier New" pitchFamily="49" charset="0"/>
              </a:rPr>
              <a:t>("\</a:t>
            </a:r>
            <a:r>
              <a:rPr lang="en-US" sz="1800" err="1">
                <a:latin typeface="Courier New" pitchFamily="49" charset="0"/>
                <a:ea typeface="Times New Roman" pitchFamily="18" charset="0"/>
                <a:cs typeface="Courier New" pitchFamily="49" charset="0"/>
              </a:rPr>
              <a:t>nGiven</a:t>
            </a:r>
            <a:r>
              <a:rPr lang="en-US" sz="1800">
                <a:latin typeface="Courier New" pitchFamily="49" charset="0"/>
                <a:ea typeface="Times New Roman" pitchFamily="18" charset="0"/>
                <a:cs typeface="Courier New" pitchFamily="49" charset="0"/>
              </a:rPr>
              <a:t> node not found in the list!!!");</a:t>
            </a:r>
            <a:endParaRPr lang="en-US" sz="18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800">
                <a:latin typeface="Courier New" pitchFamily="49" charset="0"/>
                <a:ea typeface="Times New Roman" pitchFamily="18" charset="0"/>
                <a:cs typeface="Courier New" pitchFamily="49" charset="0"/>
              </a:rPr>
              <a:t>	</a:t>
            </a:r>
            <a:endParaRPr lang="en-US" sz="18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800">
                <a:latin typeface="Courier New" pitchFamily="49" charset="0"/>
                <a:ea typeface="Times New Roman" pitchFamily="18" charset="0"/>
                <a:cs typeface="Courier New" pitchFamily="49" charset="0"/>
              </a:rPr>
              <a:t>     }</a:t>
            </a:r>
            <a:endParaRPr lang="en-US" sz="18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800">
                <a:latin typeface="Courier New" pitchFamily="49" charset="0"/>
                <a:ea typeface="Times New Roman" pitchFamily="18" charset="0"/>
                <a:cs typeface="Courier New" pitchFamily="49" charset="0"/>
              </a:rPr>
              <a:t>     temp2 = temp1;</a:t>
            </a:r>
            <a:endParaRPr lang="en-US" sz="18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800">
                <a:latin typeface="Courier New" pitchFamily="49" charset="0"/>
                <a:ea typeface="Times New Roman" pitchFamily="18" charset="0"/>
                <a:cs typeface="Courier New" pitchFamily="49" charset="0"/>
              </a:rPr>
              <a:t>     temp1 = temp1 -&gt; next;</a:t>
            </a:r>
            <a:endParaRPr lang="en-US" sz="18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800">
                <a:latin typeface="Courier New" pitchFamily="49" charset="0"/>
                <a:ea typeface="Times New Roman" pitchFamily="18" charset="0"/>
                <a:cs typeface="Courier New" pitchFamily="49" charset="0"/>
              </a:rPr>
              <a:t>   }</a:t>
            </a:r>
            <a:endParaRPr lang="en-US" sz="18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800">
                <a:latin typeface="Courier New" pitchFamily="49" charset="0"/>
                <a:ea typeface="Times New Roman" pitchFamily="18" charset="0"/>
                <a:cs typeface="Courier New" pitchFamily="49" charset="0"/>
              </a:rPr>
              <a:t>   temp2 -&gt; next = temp1 -&gt; next;</a:t>
            </a:r>
            <a:endParaRPr lang="en-US" sz="18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800">
                <a:latin typeface="Courier New" pitchFamily="49" charset="0"/>
                <a:ea typeface="Times New Roman" pitchFamily="18" charset="0"/>
                <a:cs typeface="Courier New" pitchFamily="49" charset="0"/>
              </a:rPr>
              <a:t>   free(temp1);</a:t>
            </a:r>
            <a:endParaRPr lang="en-US" sz="18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800">
                <a:latin typeface="Courier New" pitchFamily="49" charset="0"/>
                <a:ea typeface="Times New Roman" pitchFamily="18" charset="0"/>
                <a:cs typeface="Courier New" pitchFamily="49" charset="0"/>
              </a:rPr>
              <a:t>   </a:t>
            </a:r>
            <a:r>
              <a:rPr lang="en-US" sz="1800" err="1">
                <a:latin typeface="Courier New" pitchFamily="49" charset="0"/>
                <a:ea typeface="Times New Roman" pitchFamily="18" charset="0"/>
                <a:cs typeface="Courier New" pitchFamily="49" charset="0"/>
              </a:rPr>
              <a:t>printf</a:t>
            </a:r>
            <a:r>
              <a:rPr lang="en-US" sz="1800">
                <a:latin typeface="Courier New" pitchFamily="49" charset="0"/>
                <a:ea typeface="Times New Roman" pitchFamily="18" charset="0"/>
                <a:cs typeface="Courier New" pitchFamily="49" charset="0"/>
              </a:rPr>
              <a:t>("\</a:t>
            </a:r>
            <a:r>
              <a:rPr lang="en-US" sz="1800" err="1">
                <a:latin typeface="Courier New" pitchFamily="49" charset="0"/>
                <a:ea typeface="Times New Roman" pitchFamily="18" charset="0"/>
                <a:cs typeface="Courier New" pitchFamily="49" charset="0"/>
              </a:rPr>
              <a:t>nOne</a:t>
            </a:r>
            <a:r>
              <a:rPr lang="en-US" sz="1800">
                <a:latin typeface="Courier New" pitchFamily="49" charset="0"/>
                <a:ea typeface="Times New Roman" pitchFamily="18" charset="0"/>
                <a:cs typeface="Courier New" pitchFamily="49" charset="0"/>
              </a:rPr>
              <a:t> node deleted!!!\n\n");</a:t>
            </a:r>
            <a:endParaRPr lang="en-US" sz="1800">
              <a:latin typeface="Arial" pitchFamily="34" charset="0"/>
              <a:cs typeface="Arial" pitchFamily="34" charset="0"/>
            </a:endParaRPr>
          </a:p>
          <a:p>
            <a:pPr eaLnBrk="0" fontAlgn="base" hangingPunct="0">
              <a:spcBef>
                <a:spcPct val="0"/>
              </a:spcBef>
              <a:spcAft>
                <a:spcPct val="0"/>
              </a:spcAft>
              <a:tabLst>
                <a:tab pos="435769" algn="l"/>
                <a:tab pos="872729" algn="l"/>
                <a:tab pos="1308497" algn="l"/>
                <a:tab pos="1745456" algn="l"/>
                <a:tab pos="2181225" algn="l"/>
                <a:tab pos="2616994" algn="l"/>
                <a:tab pos="3053954" algn="l"/>
                <a:tab pos="3489722" algn="l"/>
                <a:tab pos="3926681" algn="l"/>
                <a:tab pos="4362450" algn="l"/>
                <a:tab pos="4798219" algn="l"/>
                <a:tab pos="5235179" algn="l"/>
                <a:tab pos="5670947" algn="l"/>
                <a:tab pos="6107906" algn="l"/>
                <a:tab pos="6543675" algn="l"/>
                <a:tab pos="6979444" algn="l"/>
              </a:tabLst>
            </a:pPr>
            <a:r>
              <a:rPr lang="en-US" sz="1800">
                <a:latin typeface="Courier New" pitchFamily="49" charset="0"/>
                <a:ea typeface="Times New Roman" pitchFamily="18" charset="0"/>
                <a:cs typeface="Courier New" pitchFamily="49" charset="0"/>
              </a:rPr>
              <a:t>}</a:t>
            </a:r>
            <a:endParaRPr lang="en-US" sz="1800">
              <a:latin typeface="Arial" pitchFamily="34" charset="0"/>
              <a:cs typeface="Arial" pitchFamily="34" charset="0"/>
            </a:endParaRPr>
          </a:p>
        </p:txBody>
      </p:sp>
      <p:pic>
        <p:nvPicPr>
          <p:cNvPr id="4" name="Picture 2" descr="Picture 2"/>
          <p:cNvPicPr>
            <a:picLocks noChangeAspect="1"/>
          </p:cNvPicPr>
          <p:nvPr/>
        </p:nvPicPr>
        <p:blipFill>
          <a:blip r:embed="rId2"/>
          <a:stretch>
            <a:fillRect/>
          </a:stretch>
        </p:blipFill>
        <p:spPr>
          <a:xfrm>
            <a:off x="7696954" y="971550"/>
            <a:ext cx="1203959" cy="1200150"/>
          </a:xfrm>
          <a:prstGeom prst="rect">
            <a:avLst/>
          </a:prstGeom>
          <a:ln w="12700">
            <a:miter lim="400000"/>
          </a:ln>
        </p:spPr>
      </p:pic>
    </p:spTree>
    <p:extLst>
      <p:ext uri="{BB962C8B-B14F-4D97-AF65-F5344CB8AC3E}">
        <p14:creationId xmlns:p14="http://schemas.microsoft.com/office/powerpoint/2010/main" val="26915780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Displaying a Single Linked List</a:t>
            </a:r>
            <a:br>
              <a:rPr lang="en-US" b="1"/>
            </a:br>
            <a:endParaRPr lang="en-US"/>
          </a:p>
        </p:txBody>
      </p:sp>
      <p:sp>
        <p:nvSpPr>
          <p:cNvPr id="3" name="Content Placeholder 2"/>
          <p:cNvSpPr>
            <a:spLocks noGrp="1"/>
          </p:cNvSpPr>
          <p:nvPr>
            <p:ph idx="1"/>
          </p:nvPr>
        </p:nvSpPr>
        <p:spPr/>
        <p:txBody>
          <a:bodyPr>
            <a:normAutofit fontScale="92500" lnSpcReduction="10000"/>
          </a:bodyPr>
          <a:lstStyle/>
          <a:p>
            <a:pPr algn="just"/>
            <a:r>
              <a:rPr lang="en-US" b="1"/>
              <a:t>Step 1:</a:t>
            </a:r>
            <a:r>
              <a:rPr lang="en-US"/>
              <a:t> Check whether list is </a:t>
            </a:r>
            <a:r>
              <a:rPr lang="en-US" b="1"/>
              <a:t>Empty</a:t>
            </a:r>
            <a:r>
              <a:rPr lang="en-US"/>
              <a:t> (</a:t>
            </a:r>
            <a:r>
              <a:rPr lang="en-US" b="1"/>
              <a:t>head</a:t>
            </a:r>
            <a:r>
              <a:rPr lang="en-US"/>
              <a:t> == </a:t>
            </a:r>
            <a:r>
              <a:rPr lang="en-US" b="1"/>
              <a:t>NULL</a:t>
            </a:r>
            <a:r>
              <a:rPr lang="en-US"/>
              <a:t>)</a:t>
            </a:r>
          </a:p>
          <a:p>
            <a:pPr algn="just"/>
            <a:r>
              <a:rPr lang="en-US" b="1"/>
              <a:t>Step 2:</a:t>
            </a:r>
            <a:r>
              <a:rPr lang="en-US"/>
              <a:t> If it is </a:t>
            </a:r>
            <a:r>
              <a:rPr lang="en-US" b="1"/>
              <a:t>Empty</a:t>
            </a:r>
            <a:r>
              <a:rPr lang="en-US"/>
              <a:t> then, display </a:t>
            </a:r>
            <a:r>
              <a:rPr lang="en-US" b="1"/>
              <a:t>'List is Empty!!!'</a:t>
            </a:r>
            <a:r>
              <a:rPr lang="en-US"/>
              <a:t> and terminate the function.</a:t>
            </a:r>
          </a:p>
          <a:p>
            <a:pPr algn="just"/>
            <a:r>
              <a:rPr lang="en-US" b="1"/>
              <a:t>Step 3:</a:t>
            </a:r>
            <a:r>
              <a:rPr lang="en-US"/>
              <a:t> If it is </a:t>
            </a:r>
            <a:r>
              <a:rPr lang="en-US" b="1"/>
              <a:t>Not Empty</a:t>
            </a:r>
            <a:r>
              <a:rPr lang="en-US"/>
              <a:t> then, define a Node pointer </a:t>
            </a:r>
            <a:r>
              <a:rPr lang="en-US" b="1"/>
              <a:t>'temp'</a:t>
            </a:r>
            <a:r>
              <a:rPr lang="en-US"/>
              <a:t> and initialize with </a:t>
            </a:r>
            <a:r>
              <a:rPr lang="en-US" b="1"/>
              <a:t>head</a:t>
            </a:r>
            <a:r>
              <a:rPr lang="en-US"/>
              <a:t>.</a:t>
            </a:r>
          </a:p>
          <a:p>
            <a:pPr algn="just"/>
            <a:r>
              <a:rPr lang="en-US" b="1"/>
              <a:t>Step 4:</a:t>
            </a:r>
            <a:r>
              <a:rPr lang="en-US"/>
              <a:t> Keep displaying </a:t>
            </a:r>
            <a:r>
              <a:rPr lang="en-US" b="1"/>
              <a:t>temp → data</a:t>
            </a:r>
            <a:r>
              <a:rPr lang="en-US"/>
              <a:t> with an arrow (</a:t>
            </a:r>
            <a:r>
              <a:rPr lang="en-US" b="1"/>
              <a:t>---&gt;</a:t>
            </a:r>
            <a:r>
              <a:rPr lang="en-US"/>
              <a:t>) until </a:t>
            </a:r>
            <a:r>
              <a:rPr lang="en-US" b="1"/>
              <a:t>temp</a:t>
            </a:r>
            <a:r>
              <a:rPr lang="en-US"/>
              <a:t> reaches to the last node</a:t>
            </a:r>
          </a:p>
          <a:p>
            <a:pPr algn="just"/>
            <a:r>
              <a:rPr lang="en-US" b="1"/>
              <a:t>Step 5:</a:t>
            </a:r>
            <a:r>
              <a:rPr lang="en-US"/>
              <a:t> Finally display </a:t>
            </a:r>
            <a:r>
              <a:rPr lang="en-US" b="1"/>
              <a:t>temp → data</a:t>
            </a:r>
            <a:r>
              <a:rPr lang="en-US"/>
              <a:t> with arrow pointing to </a:t>
            </a:r>
            <a:r>
              <a:rPr lang="en-US" b="1"/>
              <a:t>NULL</a:t>
            </a:r>
            <a:r>
              <a:rPr lang="en-US"/>
              <a:t> (</a:t>
            </a:r>
            <a:r>
              <a:rPr lang="en-US" b="1"/>
              <a:t>temp → data ---&gt; NULL</a:t>
            </a:r>
            <a:r>
              <a:rPr lang="en-US"/>
              <a:t>).</a:t>
            </a:r>
          </a:p>
          <a:p>
            <a:pPr>
              <a:buNone/>
            </a:pPr>
            <a:endParaRPr lang="en-US"/>
          </a:p>
        </p:txBody>
      </p:sp>
      <p:pic>
        <p:nvPicPr>
          <p:cNvPr id="4" name="Picture 2" descr="Picture 2"/>
          <p:cNvPicPr>
            <a:picLocks noChangeAspect="1"/>
          </p:cNvPicPr>
          <p:nvPr/>
        </p:nvPicPr>
        <p:blipFill>
          <a:blip r:embed="rId2"/>
          <a:stretch>
            <a:fillRect/>
          </a:stretch>
        </p:blipFill>
        <p:spPr>
          <a:xfrm>
            <a:off x="7851937" y="157889"/>
            <a:ext cx="1203959" cy="1200150"/>
          </a:xfrm>
          <a:prstGeom prst="rect">
            <a:avLst/>
          </a:prstGeom>
          <a:ln w="12700">
            <a:miter lim="400000"/>
          </a:ln>
        </p:spPr>
      </p:pic>
    </p:spTree>
    <p:extLst>
      <p:ext uri="{BB962C8B-B14F-4D97-AF65-F5344CB8AC3E}">
        <p14:creationId xmlns:p14="http://schemas.microsoft.com/office/powerpoint/2010/main" val="141436813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5900" y="1106742"/>
            <a:ext cx="6172200" cy="4493958"/>
          </a:xfrm>
        </p:spPr>
        <p:txBody>
          <a:bodyPr>
            <a:normAutofit fontScale="40000" lnSpcReduction="20000"/>
          </a:bodyPr>
          <a:lstStyle/>
          <a:p>
            <a:pPr>
              <a:buNone/>
            </a:pPr>
            <a:r>
              <a:rPr lang="en-US"/>
              <a:t>void display()</a:t>
            </a:r>
          </a:p>
          <a:p>
            <a:pPr>
              <a:buNone/>
            </a:pPr>
            <a:r>
              <a:rPr lang="en-US"/>
              <a:t>{</a:t>
            </a:r>
          </a:p>
          <a:p>
            <a:pPr>
              <a:buNone/>
            </a:pPr>
            <a:r>
              <a:rPr lang="en-US"/>
              <a:t>   if(head == NULL)</a:t>
            </a:r>
          </a:p>
          <a:p>
            <a:pPr>
              <a:buNone/>
            </a:pPr>
            <a:r>
              <a:rPr lang="en-US"/>
              <a:t>   {</a:t>
            </a:r>
          </a:p>
          <a:p>
            <a:pPr>
              <a:buNone/>
            </a:pPr>
            <a:r>
              <a:rPr lang="en-US"/>
              <a:t>      </a:t>
            </a:r>
            <a:r>
              <a:rPr lang="en-US" err="1"/>
              <a:t>printf</a:t>
            </a:r>
            <a:r>
              <a:rPr lang="en-US"/>
              <a:t>("\</a:t>
            </a:r>
            <a:r>
              <a:rPr lang="en-US" err="1"/>
              <a:t>nList</a:t>
            </a:r>
            <a:r>
              <a:rPr lang="en-US"/>
              <a:t> is Empty\n");</a:t>
            </a:r>
          </a:p>
          <a:p>
            <a:pPr>
              <a:buNone/>
            </a:pPr>
            <a:r>
              <a:rPr lang="en-US"/>
              <a:t>   }</a:t>
            </a:r>
          </a:p>
          <a:p>
            <a:pPr>
              <a:buNone/>
            </a:pPr>
            <a:r>
              <a:rPr lang="en-US"/>
              <a:t>   else</a:t>
            </a:r>
          </a:p>
          <a:p>
            <a:pPr>
              <a:buNone/>
            </a:pPr>
            <a:r>
              <a:rPr lang="en-US"/>
              <a:t>   {</a:t>
            </a:r>
          </a:p>
          <a:p>
            <a:pPr>
              <a:buNone/>
            </a:pPr>
            <a:r>
              <a:rPr lang="en-US"/>
              <a:t>      </a:t>
            </a:r>
            <a:r>
              <a:rPr lang="en-US" err="1"/>
              <a:t>struct</a:t>
            </a:r>
            <a:r>
              <a:rPr lang="en-US"/>
              <a:t> Node *temp = head;</a:t>
            </a:r>
          </a:p>
          <a:p>
            <a:pPr>
              <a:buNone/>
            </a:pPr>
            <a:r>
              <a:rPr lang="en-US"/>
              <a:t>      </a:t>
            </a:r>
            <a:r>
              <a:rPr lang="en-US" err="1"/>
              <a:t>printf</a:t>
            </a:r>
            <a:r>
              <a:rPr lang="en-US"/>
              <a:t>("\n\</a:t>
            </a:r>
            <a:r>
              <a:rPr lang="en-US" err="1"/>
              <a:t>nList</a:t>
            </a:r>
            <a:r>
              <a:rPr lang="en-US"/>
              <a:t> elements are - \n");</a:t>
            </a:r>
          </a:p>
          <a:p>
            <a:pPr>
              <a:buNone/>
            </a:pPr>
            <a:r>
              <a:rPr lang="en-US"/>
              <a:t>      while(temp-&gt;next != NULL)</a:t>
            </a:r>
          </a:p>
          <a:p>
            <a:pPr>
              <a:buNone/>
            </a:pPr>
            <a:r>
              <a:rPr lang="en-US"/>
              <a:t>      {</a:t>
            </a:r>
          </a:p>
          <a:p>
            <a:pPr>
              <a:buNone/>
            </a:pPr>
            <a:r>
              <a:rPr lang="en-US"/>
              <a:t>	 </a:t>
            </a:r>
            <a:r>
              <a:rPr lang="en-US" err="1"/>
              <a:t>printf</a:t>
            </a:r>
            <a:r>
              <a:rPr lang="en-US"/>
              <a:t>("%d ---&gt;",temp-&gt;data);</a:t>
            </a:r>
          </a:p>
          <a:p>
            <a:pPr>
              <a:buNone/>
            </a:pPr>
            <a:r>
              <a:rPr lang="en-US"/>
              <a:t>	 temp = temp-&gt;next;</a:t>
            </a:r>
          </a:p>
          <a:p>
            <a:pPr>
              <a:buNone/>
            </a:pPr>
            <a:r>
              <a:rPr lang="en-US"/>
              <a:t>      }</a:t>
            </a:r>
          </a:p>
          <a:p>
            <a:pPr>
              <a:buNone/>
            </a:pPr>
            <a:r>
              <a:rPr lang="en-US"/>
              <a:t>      </a:t>
            </a:r>
            <a:r>
              <a:rPr lang="en-US" err="1"/>
              <a:t>printf</a:t>
            </a:r>
            <a:r>
              <a:rPr lang="en-US"/>
              <a:t>("%d ---&gt;</a:t>
            </a:r>
            <a:r>
              <a:rPr lang="en-US" err="1"/>
              <a:t>NULL",temp</a:t>
            </a:r>
            <a:r>
              <a:rPr lang="en-US"/>
              <a:t>-&gt;data);</a:t>
            </a:r>
          </a:p>
          <a:p>
            <a:pPr>
              <a:buNone/>
            </a:pPr>
            <a:r>
              <a:rPr lang="en-US"/>
              <a:t>   }</a:t>
            </a:r>
          </a:p>
          <a:p>
            <a:pPr>
              <a:buNone/>
            </a:pPr>
            <a:r>
              <a:rPr lang="en-US"/>
              <a:t>}</a:t>
            </a:r>
          </a:p>
          <a:p>
            <a:pPr>
              <a:buNone/>
            </a:pPr>
            <a:r>
              <a:rPr lang="en-US"/>
              <a:t> </a:t>
            </a:r>
          </a:p>
          <a:p>
            <a:endParaRPr lang="en-US"/>
          </a:p>
        </p:txBody>
      </p:sp>
      <p:pic>
        <p:nvPicPr>
          <p:cNvPr id="4" name="Picture 2" descr="Picture 2"/>
          <p:cNvPicPr>
            <a:picLocks noChangeAspect="1"/>
          </p:cNvPicPr>
          <p:nvPr/>
        </p:nvPicPr>
        <p:blipFill>
          <a:blip r:embed="rId2"/>
          <a:stretch>
            <a:fillRect/>
          </a:stretch>
        </p:blipFill>
        <p:spPr>
          <a:xfrm>
            <a:off x="7696954" y="971550"/>
            <a:ext cx="1203959" cy="1200150"/>
          </a:xfrm>
          <a:prstGeom prst="rect">
            <a:avLst/>
          </a:prstGeom>
          <a:ln w="12700">
            <a:miter lim="400000"/>
          </a:ln>
        </p:spPr>
      </p:pic>
    </p:spTree>
    <p:extLst>
      <p:ext uri="{BB962C8B-B14F-4D97-AF65-F5344CB8AC3E}">
        <p14:creationId xmlns:p14="http://schemas.microsoft.com/office/powerpoint/2010/main" val="2808410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0"/>
        <p:cNvGrpSpPr/>
        <p:nvPr/>
      </p:nvGrpSpPr>
      <p:grpSpPr>
        <a:xfrm>
          <a:off x="0" y="0"/>
          <a:ext cx="0" cy="0"/>
          <a:chOff x="0" y="0"/>
          <a:chExt cx="0" cy="0"/>
        </a:xfrm>
      </p:grpSpPr>
      <p:sp>
        <p:nvSpPr>
          <p:cNvPr id="111" name="Google Shape;111;p9"/>
          <p:cNvSpPr/>
          <p:nvPr/>
        </p:nvSpPr>
        <p:spPr>
          <a:xfrm>
            <a:off x="0" y="0"/>
            <a:ext cx="9144000" cy="1066800"/>
          </a:xfrm>
          <a:prstGeom prst="roundRect">
            <a:avLst>
              <a:gd name="adj" fmla="val 0"/>
            </a:avLst>
          </a:prstGeom>
          <a:solidFill>
            <a:srgbClr val="17375E"/>
          </a:solidFill>
          <a:ln w="25400" cap="flat" cmpd="sng">
            <a:solidFill>
              <a:srgbClr val="4F62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000"/>
              <a:buFont typeface="Calibri"/>
              <a:buNone/>
            </a:pPr>
            <a:r>
              <a:rPr lang="en-US" sz="4000" b="0" i="0" u="none" strike="noStrike" cap="none">
                <a:solidFill>
                  <a:schemeClr val="lt1"/>
                </a:solidFill>
                <a:latin typeface="Calibri"/>
                <a:ea typeface="Calibri"/>
                <a:cs typeface="Calibri"/>
                <a:sym typeface="Calibri"/>
              </a:rPr>
              <a:t>WAP to Read and Display </a:t>
            </a:r>
            <a:r>
              <a:rPr lang="en-US" sz="4000" b="0" i="1" u="none" strike="noStrike" cap="none">
                <a:solidFill>
                  <a:schemeClr val="lt1"/>
                </a:solidFill>
                <a:latin typeface="Calibri"/>
                <a:ea typeface="Calibri"/>
                <a:cs typeface="Calibri"/>
                <a:sym typeface="Calibri"/>
              </a:rPr>
              <a:t>N</a:t>
            </a:r>
            <a:r>
              <a:rPr lang="en-US" sz="4000" b="0" i="0" u="none" strike="noStrike" cap="none">
                <a:solidFill>
                  <a:schemeClr val="lt1"/>
                </a:solidFill>
                <a:latin typeface="Calibri"/>
                <a:ea typeface="Calibri"/>
                <a:cs typeface="Calibri"/>
                <a:sym typeface="Calibri"/>
              </a:rPr>
              <a:t> Numbers using an Array</a:t>
            </a:r>
            <a:endParaRPr sz="1400" b="0" i="0" u="none" strike="noStrike" cap="none">
              <a:solidFill>
                <a:srgbClr val="000000"/>
              </a:solidFill>
              <a:latin typeface="Arial"/>
              <a:ea typeface="Arial"/>
              <a:cs typeface="Arial"/>
              <a:sym typeface="Arial"/>
            </a:endParaRPr>
          </a:p>
        </p:txBody>
      </p:sp>
      <p:sp>
        <p:nvSpPr>
          <p:cNvPr id="112" name="Google Shape;112;p9"/>
          <p:cNvSpPr txBox="1"/>
          <p:nvPr/>
        </p:nvSpPr>
        <p:spPr>
          <a:xfrm>
            <a:off x="1447800" y="1447800"/>
            <a:ext cx="6477000" cy="3276600"/>
          </a:xfrm>
          <a:prstGeom prst="rect">
            <a:avLst/>
          </a:prstGeom>
          <a:noFill/>
          <a:ln>
            <a:noFill/>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for(i=0;i&lt;n;i++)</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printf(“\n arr[%d] = ”, i);</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scanf(“%d”, &amp;num[i]);</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printf(“\n The array elements are ”);</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for(i=0;i&lt;n;i++)	</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printf(“arr[%d] = %d\t”, i, arr[i]);</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return 0;</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6DD23EBDFCE6D42B8F019864E7120EF" ma:contentTypeVersion="8" ma:contentTypeDescription="Create a new document." ma:contentTypeScope="" ma:versionID="c87d8eeaf315f31a7231df943a870757">
  <xsd:schema xmlns:xsd="http://www.w3.org/2001/XMLSchema" xmlns:xs="http://www.w3.org/2001/XMLSchema" xmlns:p="http://schemas.microsoft.com/office/2006/metadata/properties" xmlns:ns2="1895ab55-8c32-4bf7-8e68-ee7a11ecdaae" targetNamespace="http://schemas.microsoft.com/office/2006/metadata/properties" ma:root="true" ma:fieldsID="c28c3dbf4e33639064d644b1265b49fe" ns2:_="">
    <xsd:import namespace="1895ab55-8c32-4bf7-8e68-ee7a11ecdaa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95ab55-8c32-4bf7-8e68-ee7a11ecda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59568C7-77D6-4C0D-B785-2C9A363EEFD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F378778-69D5-43A9-A82B-E47518A2CAB8}">
  <ds:schemaRefs>
    <ds:schemaRef ds:uri="http://schemas.microsoft.com/sharepoint/v3/contenttype/forms"/>
  </ds:schemaRefs>
</ds:datastoreItem>
</file>

<file path=customXml/itemProps3.xml><?xml version="1.0" encoding="utf-8"?>
<ds:datastoreItem xmlns:ds="http://schemas.openxmlformats.org/officeDocument/2006/customXml" ds:itemID="{8160DCF9-B646-4AF6-9F66-1869B1D7CAF2}">
  <ds:schemaRefs>
    <ds:schemaRef ds:uri="1895ab55-8c32-4bf7-8e68-ee7a11ecdaa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87</Slides>
  <Notes>30</Notes>
  <HiddenSlides>0</HiddenSlides>
  <ScaleCrop>false</ScaleCrop>
  <HeadingPairs>
    <vt:vector size="4" baseType="variant">
      <vt:variant>
        <vt:lpstr>Theme</vt:lpstr>
      </vt:variant>
      <vt:variant>
        <vt:i4>2</vt:i4>
      </vt:variant>
      <vt:variant>
        <vt:lpstr>Slide Titles</vt:lpstr>
      </vt:variant>
      <vt:variant>
        <vt:i4>87</vt:i4>
      </vt:variant>
    </vt:vector>
  </HeadingPairs>
  <TitlesOfParts>
    <vt:vector size="89" baseType="lpstr">
      <vt:lpstr>1_Office Theme</vt:lpstr>
      <vt:lpstr>2_Office Theme</vt:lpstr>
      <vt:lpstr>Data  Structures Using C, 2e</vt:lpstr>
      <vt:lpstr>Chapter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Remove element from array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Multi-dimensional SPARSE Matrix</vt:lpstr>
      <vt:lpstr>Contd…</vt:lpstr>
      <vt:lpstr>Multidimensional Arrays- Sparse Matrix</vt:lpstr>
      <vt:lpstr>PowerPoint Presentation</vt:lpstr>
      <vt:lpstr>Sparse Matrix Representations </vt:lpstr>
      <vt:lpstr>TRIPLET REPRESENTATION (ARRAY REPRESENTATION) </vt:lpstr>
      <vt:lpstr>TRIPLET REPRESENTATION</vt:lpstr>
      <vt:lpstr>Array Implementation</vt:lpstr>
      <vt:lpstr>Linked List Representation </vt:lpstr>
      <vt:lpstr>Linked List Representation</vt:lpstr>
      <vt:lpstr>Node Declaration</vt:lpstr>
      <vt:lpstr>PowerPoint Presentation</vt:lpstr>
      <vt:lpstr>1. Linked List Implementation – Insertion 2. Linked List-  Deletion and Search</vt:lpstr>
      <vt:lpstr>Linked List</vt:lpstr>
      <vt:lpstr>Linked List ADT</vt:lpstr>
      <vt:lpstr>Dynamically Allocating Elements</vt:lpstr>
      <vt:lpstr>Pointer Implementation (Linked List)</vt:lpstr>
      <vt:lpstr>Linked Lists</vt:lpstr>
      <vt:lpstr>Linked Implementation...</vt:lpstr>
      <vt:lpstr>Variations of Linked Lists</vt:lpstr>
      <vt:lpstr>Variations of Linked Lists</vt:lpstr>
      <vt:lpstr>Variations of Linked Lists</vt:lpstr>
      <vt:lpstr>Singly Linked List ( Pointer-Based)</vt:lpstr>
      <vt:lpstr>PowerPoint Presentation</vt:lpstr>
      <vt:lpstr>PowerPoint Presentation</vt:lpstr>
      <vt:lpstr>A Simple Linked List Class </vt:lpstr>
      <vt:lpstr>Inserting a new node</vt:lpstr>
      <vt:lpstr>Singly-linked lists</vt:lpstr>
      <vt:lpstr>Using a header node</vt:lpstr>
      <vt:lpstr>Inserting At Beginning of the list </vt:lpstr>
      <vt:lpstr>PowerPoint Presentation</vt:lpstr>
      <vt:lpstr>Example</vt:lpstr>
      <vt:lpstr>Contd…</vt:lpstr>
      <vt:lpstr>Inserting At End of the list </vt:lpstr>
      <vt:lpstr>PowerPoint Presentation</vt:lpstr>
      <vt:lpstr>PowerPoint Presentation</vt:lpstr>
      <vt:lpstr>Example</vt:lpstr>
      <vt:lpstr>Contd…..</vt:lpstr>
      <vt:lpstr>INSERTING A NEW NODE IN THE MIDDLE </vt:lpstr>
      <vt:lpstr>PowerPoint Presentation</vt:lpstr>
      <vt:lpstr>PowerPoint Presentation</vt:lpstr>
      <vt:lpstr>Contd…</vt:lpstr>
      <vt:lpstr>Deleting a node</vt:lpstr>
      <vt:lpstr>Deleting a node from a SLL</vt:lpstr>
      <vt:lpstr>Deleting from Beginning of the list </vt:lpstr>
      <vt:lpstr>Deleting an element from a SLL</vt:lpstr>
      <vt:lpstr>Contd…</vt:lpstr>
      <vt:lpstr>Deleting from End of the list </vt:lpstr>
      <vt:lpstr>Deleting at the end</vt:lpstr>
      <vt:lpstr>Contd…</vt:lpstr>
      <vt:lpstr>Deleting a Specific Node from the list </vt:lpstr>
      <vt:lpstr>Contd….</vt:lpstr>
      <vt:lpstr>Deleting an element from a SLL</vt:lpstr>
      <vt:lpstr>Contd…</vt:lpstr>
      <vt:lpstr>Displaying a Single Linked List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Using C, 2e</dc:title>
  <dc:creator>Deep, Gagan</dc:creator>
  <cp:revision>1</cp:revision>
  <dcterms:created xsi:type="dcterms:W3CDTF">2006-08-16T00:00:00Z</dcterms:created>
  <dcterms:modified xsi:type="dcterms:W3CDTF">2021-12-06T14:19:24Z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0x01010046DD23EBDFCE6D42B8F019864E7120EF</vt:lpwstr>
  </property>
</Properties>
</file>