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  <p:sldMasterId id="2147483663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embeddedFontLs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onstantia" pitchFamily="18" charset="0"/>
      <p:regular r:id="rId32"/>
      <p:bold r:id="rId33"/>
      <p:italic r:id="rId34"/>
      <p:boldItalic r:id="rId35"/>
    </p:embeddedFont>
    <p:embeddedFont>
      <p:font typeface="Tahoma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6363A5D-5D21-4477-8942-E563782F2A0D}">
  <a:tblStyle styleId="{56363A5D-5D21-4477-8942-E563782F2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customXml" Target="../customXml/item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customXml" Target="../customXml/item2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968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362200" y="6488112"/>
            <a:ext cx="54102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2014. All rights reserved.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 strike="noStrike" cap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2133600" y="6442075"/>
            <a:ext cx="54102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rPr lang="en-US" sz="1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2014. All rights reserved.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981200" y="6488112"/>
            <a:ext cx="52578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None/>
            </a:pPr>
            <a:r>
              <a:rPr lang="en-US" sz="1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2013. All rights reserved.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nstantia"/>
              <a:buNone/>
              <a:defRPr sz="1200" b="0" i="0" u="none">
                <a:solidFill>
                  <a:srgbClr val="89898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53F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Chapter 8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33400" y="29718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53F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Queues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Deleting an Element from a Linked Queue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143000" y="1524000"/>
            <a:ext cx="7162800" cy="3200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 delete an element from a linked queue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tantia"/>
              <a:buNone/>
            </a:pP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IF FRONT = NULL,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Write “Underflow”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 to Step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SET PTR = FRONT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3: FRONT = FRONT-&gt;NEXT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4: FREE PTR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5: 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Circular Queues</a:t>
            </a:r>
            <a:endParaRPr/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1673225" y="1355725"/>
          <a:ext cx="5565700" cy="3653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555625"/>
                <a:gridCol w="555625"/>
                <a:gridCol w="555625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8"/>
          <p:cNvSpPr txBox="1"/>
          <p:nvPr/>
        </p:nvSpPr>
        <p:spPr>
          <a:xfrm>
            <a:off x="1838325" y="1736725"/>
            <a:ext cx="54768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0               1              2	3              4	       5              6              7             8               9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152400" y="1981200"/>
            <a:ext cx="8915400" cy="451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explain the concept of circular queues using an example.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queue, front = 2 and rear = 9.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if you want to insert a new element, it cannot be done because the space is available only at the left of the queue.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rear = MAX – 1, then OVERFLOW condition exists.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major drawback of a linear queue. Even if space is available, no insertions can be done once rear is equal to MAX – 1.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leads to wastage of space. In order to overcome this problem, we use circular queues. 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circular queue, the first index comes right after the last index.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circular queue is full, only when front=0 and rear = Max – 1.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Inserting an Element in a  Circular Queue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1143000"/>
            <a:ext cx="86868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insertion we check for three conditions which are as follows: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front=0 and rear= MAX – 1, then the circular queue is full. </a:t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914400" y="2514600"/>
          <a:ext cx="4962450" cy="274625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685800" y="2895600"/>
            <a:ext cx="5867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front=0          1              2 	 3           4                 5               6            7         8            rear = 9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28600" y="3125787"/>
            <a:ext cx="89154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rear != MAX – 1, then the rear will be incremented and value will be inserted</a:t>
            </a:r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838200" y="3962400"/>
          <a:ext cx="4962450" cy="3653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/>
        </p:nvSpPr>
        <p:spPr>
          <a:xfrm>
            <a:off x="533400" y="4419600"/>
            <a:ext cx="65532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front=0          1              2 	    3           4                 5               6            7           rear= 8       9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304800" y="4724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front!=0 and rear=MAX -1, then it means that the queue is not full. So, set rear = 0 and insert the new element.</a:t>
            </a:r>
            <a:endParaRPr/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914400" y="5562600"/>
          <a:ext cx="4962450" cy="3653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9"/>
          <p:cNvSpPr txBox="1"/>
          <p:nvPr/>
        </p:nvSpPr>
        <p:spPr>
          <a:xfrm>
            <a:off x="1143000" y="6096000"/>
            <a:ext cx="65532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front=1         2             3 	   4           5               6             7           8           rear= 9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to Insert an Element in a Circular Queue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762000" y="1524000"/>
            <a:ext cx="7620000" cy="41148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IF FRONT = 0 and Rear = MAX – 1,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Write “OVERFLOW”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Goto Step 4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IF FRONT = -1 and REAR = -1, then;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FRONT = REAR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IF REAR = MAX – 1 and FRONT !=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REAR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REAR = REAR + 1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3: SET QUEUE[REAR] =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4: Exit</a:t>
            </a:r>
            <a:endParaRPr sz="12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Deleting an Element from a Circular Queue</a:t>
            </a:r>
            <a:endParaRPr dirty="0"/>
          </a:p>
        </p:txBody>
      </p:sp>
      <p:sp>
        <p:nvSpPr>
          <p:cNvPr id="239" name="Google Shape;239;p31"/>
          <p:cNvSpPr txBox="1"/>
          <p:nvPr/>
        </p:nvSpPr>
        <p:spPr>
          <a:xfrm>
            <a:off x="76200" y="1038225"/>
            <a:ext cx="89916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an element again we will check for three conditions: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front = -1, then it means there are no elements in the queue. So an underflow condition will be reported.</a:t>
            </a:r>
            <a:endParaRPr dirty="0"/>
          </a:p>
        </p:txBody>
      </p:sp>
      <p:graphicFrame>
        <p:nvGraphicFramePr>
          <p:cNvPr id="240" name="Google Shape;240;p31"/>
          <p:cNvGraphicFramePr/>
          <p:nvPr/>
        </p:nvGraphicFramePr>
        <p:xfrm>
          <a:off x="685800" y="2362200"/>
          <a:ext cx="4962450" cy="3653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1"/>
          <p:cNvSpPr txBox="1"/>
          <p:nvPr/>
        </p:nvSpPr>
        <p:spPr>
          <a:xfrm>
            <a:off x="228600" y="2819400"/>
            <a:ext cx="5715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             1              2               3            4            5               6            7	8           9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0" y="3048000"/>
            <a:ext cx="87630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queue is not empty and after returning the value on front, if front = rear, then it means now the queue has become empty and so front and rear are set to -1. 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5715000" y="4267200"/>
            <a:ext cx="2209800" cy="3810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 this element and set rear = front = -</a:t>
            </a:r>
            <a:r>
              <a:rPr lang="en-US" sz="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685800" y="4267200"/>
          <a:ext cx="4962450" cy="3653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/>
                    </a:p>
                  </a:txBody>
                  <a:tcPr marL="0" marR="0" marT="45525" marB="455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31"/>
          <p:cNvSpPr txBox="1"/>
          <p:nvPr/>
        </p:nvSpPr>
        <p:spPr>
          <a:xfrm>
            <a:off x="457200" y="4716462"/>
            <a:ext cx="5562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             1             2          3            4            5               6            7         8      front=rear= 9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228600" y="4953000"/>
            <a:ext cx="8763000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queue is not empty and after returning the value on front, if front = MAX -1, then front is set to 0. </a:t>
            </a:r>
            <a:endParaRPr/>
          </a:p>
        </p:txBody>
      </p:sp>
      <p:graphicFrame>
        <p:nvGraphicFramePr>
          <p:cNvPr id="247" name="Google Shape;247;p31"/>
          <p:cNvGraphicFramePr/>
          <p:nvPr/>
        </p:nvGraphicFramePr>
        <p:xfrm>
          <a:off x="762000" y="5791200"/>
          <a:ext cx="4962450" cy="36587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496875"/>
                <a:gridCol w="496875"/>
              </a:tblGrid>
              <a:tr h="27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/>
                    </a:p>
                  </a:txBody>
                  <a:tcPr marL="0" marR="0" marT="45775" marB="457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31"/>
          <p:cNvSpPr txBox="1"/>
          <p:nvPr/>
        </p:nvSpPr>
        <p:spPr>
          <a:xfrm>
            <a:off x="228600" y="6172200"/>
            <a:ext cx="6019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                     1           2                   3            4         rear= 5      6            7	8           front=  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to Delete an Element from a Circular Queue</a:t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533400" y="1524000"/>
            <a:ext cx="8153400" cy="42672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IF FRONT = -1,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Write “Underflow”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Goto Step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SET VAL = QUEUE[FRONT]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3: IF FRONT = REAR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FRONT = REAR =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FRONT = MAX -1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SET FRONT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SET FRONT = FRONT + 1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4: EXIT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Deques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0" y="1219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deque is a list in which elements can be inserted or deleted at either end.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known as a head-tail linked list because elements can be added to or removed from the front (head) or back (tail).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deque can be implemented either using a circular array or a circular doubly linked list.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deque, two pointers are maintained, LEFT and RIGHT which point to either end of the deque.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in a deque stretch from LEFT end to the RIGHT and since it is circular, Dequeue[N-1] is followed by Dequeue[0].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Deques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152400" y="1143000"/>
            <a:ext cx="8763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variants of a double-ended queue: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restricted deque: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this dequeue insertions can be done only at one of the ends while deletions can be done from both the ends.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restricted deque: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this dequeue deletions can be done only at one of the ends while insertions can be done on both the ends.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1981200" y="4495800"/>
          <a:ext cx="4962475" cy="517525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95300"/>
                <a:gridCol w="495300"/>
                <a:gridCol w="495300"/>
                <a:gridCol w="495300"/>
                <a:gridCol w="496875"/>
                <a:gridCol w="496875"/>
                <a:gridCol w="496875"/>
                <a:gridCol w="496875"/>
                <a:gridCol w="527050"/>
                <a:gridCol w="4667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1828800" y="5006975"/>
            <a:ext cx="5018087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0            1            2           LEFT = 3      4	    5           6     RIGHT = 7     8              9</a:t>
            </a:r>
            <a:endParaRPr sz="1400" b="0" i="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tantia"/>
              <a:buNone/>
            </a:pPr>
            <a:r>
              <a:rPr lang="en-US" sz="12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endParaRPr/>
          </a:p>
        </p:txBody>
      </p:sp>
      <p:graphicFrame>
        <p:nvGraphicFramePr>
          <p:cNvPr id="269" name="Google Shape;269;p34"/>
          <p:cNvGraphicFramePr/>
          <p:nvPr/>
        </p:nvGraphicFramePr>
        <p:xfrm>
          <a:off x="1981200" y="5486400"/>
          <a:ext cx="5029125" cy="517525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501650"/>
                <a:gridCol w="501650"/>
                <a:gridCol w="503225"/>
                <a:gridCol w="501650"/>
                <a:gridCol w="503225"/>
                <a:gridCol w="503225"/>
                <a:gridCol w="503225"/>
                <a:gridCol w="504825"/>
                <a:gridCol w="503225"/>
                <a:gridCol w="5032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1" i="0" u="none">
                        <a:solidFill>
                          <a:srgbClr val="9933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34"/>
          <p:cNvSpPr txBox="1"/>
          <p:nvPr/>
        </p:nvSpPr>
        <p:spPr>
          <a:xfrm>
            <a:off x="1905000" y="6096000"/>
            <a:ext cx="491648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 = 0</a:t>
            </a: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1	         2           3                 4	  5            6     LEFT = 7      8              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Queues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76200" y="11430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priority queue is a queue in which each element is assigned a priority.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priority of elements is used to determine the order in which these elements will be processed.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rule of processing elements of a priority queue can be given as: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element with higher priority is processed before an element with lower priority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elements with same priority are processed on a first come first served (FCFS) basis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queues are widely used in operating systems to execute the highest priority process first.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computer’s memory priority queues can be represented using arrays or linked lists.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Representation of Priority Queues</a:t>
            </a:r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228600" y="1295400"/>
            <a:ext cx="8650287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priority queue is implemented using a linked list, then every node of the list contains three parts: (1) the information or data part, (ii) the priority number of the element, (iii) and address of the next element. </a:t>
            </a:r>
            <a:endParaRPr/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a sorted linked list, then element having higher priority will precede the element with lower priority. </a:t>
            </a:r>
            <a:endParaRPr/>
          </a:p>
        </p:txBody>
      </p:sp>
      <p:grpSp>
        <p:nvGrpSpPr>
          <p:cNvPr id="283" name="Google Shape;283;p36"/>
          <p:cNvGrpSpPr/>
          <p:nvPr/>
        </p:nvGrpSpPr>
        <p:grpSpPr>
          <a:xfrm>
            <a:off x="1600200" y="4572000"/>
            <a:ext cx="4343400" cy="228600"/>
            <a:chOff x="1905000" y="3733800"/>
            <a:chExt cx="4343400" cy="228600"/>
          </a:xfrm>
        </p:grpSpPr>
        <p:sp>
          <p:nvSpPr>
            <p:cNvPr id="284" name="Google Shape;284;p36"/>
            <p:cNvSpPr txBox="1"/>
            <p:nvPr/>
          </p:nvSpPr>
          <p:spPr>
            <a:xfrm>
              <a:off x="19050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21336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86" name="Google Shape;286;p36"/>
            <p:cNvSpPr txBox="1"/>
            <p:nvPr/>
          </p:nvSpPr>
          <p:spPr>
            <a:xfrm>
              <a:off x="23622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87" name="Google Shape;287;p36"/>
            <p:cNvCxnSpPr/>
            <p:nvPr/>
          </p:nvCxnSpPr>
          <p:spPr>
            <a:xfrm>
              <a:off x="2476500" y="384810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88" name="Google Shape;288;p36"/>
            <p:cNvSpPr txBox="1"/>
            <p:nvPr/>
          </p:nvSpPr>
          <p:spPr>
            <a:xfrm>
              <a:off x="28194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89" name="Google Shape;289;p36"/>
            <p:cNvSpPr txBox="1"/>
            <p:nvPr/>
          </p:nvSpPr>
          <p:spPr>
            <a:xfrm>
              <a:off x="30480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90" name="Google Shape;290;p36"/>
            <p:cNvSpPr txBox="1"/>
            <p:nvPr/>
          </p:nvSpPr>
          <p:spPr>
            <a:xfrm>
              <a:off x="32766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91" name="Google Shape;291;p36"/>
            <p:cNvCxnSpPr/>
            <p:nvPr/>
          </p:nvCxnSpPr>
          <p:spPr>
            <a:xfrm>
              <a:off x="3390900" y="384810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92" name="Google Shape;292;p36"/>
            <p:cNvSpPr txBox="1"/>
            <p:nvPr/>
          </p:nvSpPr>
          <p:spPr>
            <a:xfrm>
              <a:off x="37338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sp>
          <p:nvSpPr>
            <p:cNvPr id="293" name="Google Shape;293;p36"/>
            <p:cNvSpPr txBox="1"/>
            <p:nvPr/>
          </p:nvSpPr>
          <p:spPr>
            <a:xfrm>
              <a:off x="39624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294" name="Google Shape;294;p36"/>
            <p:cNvSpPr txBox="1"/>
            <p:nvPr/>
          </p:nvSpPr>
          <p:spPr>
            <a:xfrm>
              <a:off x="41910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95" name="Google Shape;295;p36"/>
            <p:cNvCxnSpPr/>
            <p:nvPr/>
          </p:nvCxnSpPr>
          <p:spPr>
            <a:xfrm>
              <a:off x="4305300" y="384810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96" name="Google Shape;296;p36"/>
            <p:cNvSpPr txBox="1"/>
            <p:nvPr/>
          </p:nvSpPr>
          <p:spPr>
            <a:xfrm>
              <a:off x="46482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/>
            </a:p>
          </p:txBody>
        </p:sp>
        <p:sp>
          <p:nvSpPr>
            <p:cNvPr id="297" name="Google Shape;297;p36"/>
            <p:cNvSpPr txBox="1"/>
            <p:nvPr/>
          </p:nvSpPr>
          <p:spPr>
            <a:xfrm>
              <a:off x="48768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51054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99" name="Google Shape;299;p36"/>
            <p:cNvCxnSpPr/>
            <p:nvPr/>
          </p:nvCxnSpPr>
          <p:spPr>
            <a:xfrm>
              <a:off x="5219700" y="384810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00" name="Google Shape;300;p36"/>
            <p:cNvSpPr txBox="1"/>
            <p:nvPr/>
          </p:nvSpPr>
          <p:spPr>
            <a:xfrm>
              <a:off x="55626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/>
            </a:p>
          </p:txBody>
        </p:sp>
        <p:sp>
          <p:nvSpPr>
            <p:cNvPr id="301" name="Google Shape;301;p36"/>
            <p:cNvSpPr txBox="1"/>
            <p:nvPr/>
          </p:nvSpPr>
          <p:spPr>
            <a:xfrm>
              <a:off x="57912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02" name="Google Shape;302;p36"/>
            <p:cNvSpPr txBox="1"/>
            <p:nvPr/>
          </p:nvSpPr>
          <p:spPr>
            <a:xfrm>
              <a:off x="6019800" y="373380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</p:grpSp>
      <p:grpSp>
        <p:nvGrpSpPr>
          <p:cNvPr id="303" name="Google Shape;303;p36"/>
          <p:cNvGrpSpPr/>
          <p:nvPr/>
        </p:nvGrpSpPr>
        <p:grpSpPr>
          <a:xfrm>
            <a:off x="1524000" y="5715000"/>
            <a:ext cx="5257800" cy="228600"/>
            <a:chOff x="1143000" y="2876550"/>
            <a:chExt cx="5257800" cy="228600"/>
          </a:xfrm>
        </p:grpSpPr>
        <p:sp>
          <p:nvSpPr>
            <p:cNvPr id="304" name="Google Shape;304;p36"/>
            <p:cNvSpPr txBox="1"/>
            <p:nvPr/>
          </p:nvSpPr>
          <p:spPr>
            <a:xfrm>
              <a:off x="11430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05" name="Google Shape;305;p36"/>
            <p:cNvSpPr txBox="1"/>
            <p:nvPr/>
          </p:nvSpPr>
          <p:spPr>
            <a:xfrm>
              <a:off x="13716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06" name="Google Shape;306;p36"/>
            <p:cNvSpPr txBox="1"/>
            <p:nvPr/>
          </p:nvSpPr>
          <p:spPr>
            <a:xfrm>
              <a:off x="16002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07" name="Google Shape;307;p36"/>
            <p:cNvCxnSpPr/>
            <p:nvPr/>
          </p:nvCxnSpPr>
          <p:spPr>
            <a:xfrm>
              <a:off x="1714500" y="299085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08" name="Google Shape;308;p36"/>
            <p:cNvSpPr txBox="1"/>
            <p:nvPr/>
          </p:nvSpPr>
          <p:spPr>
            <a:xfrm>
              <a:off x="20574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309" name="Google Shape;309;p36"/>
            <p:cNvSpPr txBox="1"/>
            <p:nvPr/>
          </p:nvSpPr>
          <p:spPr>
            <a:xfrm>
              <a:off x="22860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10" name="Google Shape;310;p36"/>
            <p:cNvSpPr txBox="1"/>
            <p:nvPr/>
          </p:nvSpPr>
          <p:spPr>
            <a:xfrm>
              <a:off x="25146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11" name="Google Shape;311;p36"/>
            <p:cNvCxnSpPr/>
            <p:nvPr/>
          </p:nvCxnSpPr>
          <p:spPr>
            <a:xfrm>
              <a:off x="2628900" y="299085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12" name="Google Shape;312;p36"/>
            <p:cNvSpPr txBox="1"/>
            <p:nvPr/>
          </p:nvSpPr>
          <p:spPr>
            <a:xfrm>
              <a:off x="29718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sp>
          <p:nvSpPr>
            <p:cNvPr id="313" name="Google Shape;313;p36"/>
            <p:cNvSpPr txBox="1"/>
            <p:nvPr/>
          </p:nvSpPr>
          <p:spPr>
            <a:xfrm>
              <a:off x="32004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14" name="Google Shape;314;p36"/>
            <p:cNvSpPr txBox="1"/>
            <p:nvPr/>
          </p:nvSpPr>
          <p:spPr>
            <a:xfrm>
              <a:off x="34290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15" name="Google Shape;315;p36"/>
            <p:cNvCxnSpPr/>
            <p:nvPr/>
          </p:nvCxnSpPr>
          <p:spPr>
            <a:xfrm>
              <a:off x="3543300" y="299085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16" name="Google Shape;316;p36"/>
            <p:cNvSpPr txBox="1"/>
            <p:nvPr/>
          </p:nvSpPr>
          <p:spPr>
            <a:xfrm>
              <a:off x="38862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sp>
          <p:nvSpPr>
            <p:cNvPr id="317" name="Google Shape;317;p36"/>
            <p:cNvSpPr txBox="1"/>
            <p:nvPr/>
          </p:nvSpPr>
          <p:spPr>
            <a:xfrm>
              <a:off x="41148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18" name="Google Shape;318;p36"/>
            <p:cNvSpPr txBox="1"/>
            <p:nvPr/>
          </p:nvSpPr>
          <p:spPr>
            <a:xfrm>
              <a:off x="43434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19" name="Google Shape;319;p36"/>
            <p:cNvCxnSpPr/>
            <p:nvPr/>
          </p:nvCxnSpPr>
          <p:spPr>
            <a:xfrm>
              <a:off x="4457700" y="299085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20" name="Google Shape;320;p36"/>
            <p:cNvSpPr txBox="1"/>
            <p:nvPr/>
          </p:nvSpPr>
          <p:spPr>
            <a:xfrm>
              <a:off x="48006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/>
            </a:p>
          </p:txBody>
        </p:sp>
        <p:sp>
          <p:nvSpPr>
            <p:cNvPr id="321" name="Google Shape;321;p36"/>
            <p:cNvSpPr txBox="1"/>
            <p:nvPr/>
          </p:nvSpPr>
          <p:spPr>
            <a:xfrm>
              <a:off x="50292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322" name="Google Shape;322;p36"/>
            <p:cNvSpPr txBox="1"/>
            <p:nvPr/>
          </p:nvSpPr>
          <p:spPr>
            <a:xfrm>
              <a:off x="52578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323" name="Google Shape;323;p36"/>
            <p:cNvCxnSpPr/>
            <p:nvPr/>
          </p:nvCxnSpPr>
          <p:spPr>
            <a:xfrm>
              <a:off x="5372100" y="2990850"/>
              <a:ext cx="34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24" name="Google Shape;324;p36"/>
            <p:cNvSpPr txBox="1"/>
            <p:nvPr/>
          </p:nvSpPr>
          <p:spPr>
            <a:xfrm>
              <a:off x="57150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		</a:t>
              </a:r>
              <a:endParaRPr/>
            </a:p>
          </p:txBody>
        </p:sp>
        <p:sp>
          <p:nvSpPr>
            <p:cNvPr id="325" name="Google Shape;325;p36"/>
            <p:cNvSpPr txBox="1"/>
            <p:nvPr/>
          </p:nvSpPr>
          <p:spPr>
            <a:xfrm>
              <a:off x="59436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326" name="Google Shape;326;p36"/>
            <p:cNvSpPr txBox="1"/>
            <p:nvPr/>
          </p:nvSpPr>
          <p:spPr>
            <a:xfrm>
              <a:off x="6172200" y="2876550"/>
              <a:ext cx="228600" cy="2286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ahoma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</p:grpSp>
      <p:sp>
        <p:nvSpPr>
          <p:cNvPr id="327" name="Google Shape;327;p36"/>
          <p:cNvSpPr txBox="1"/>
          <p:nvPr/>
        </p:nvSpPr>
        <p:spPr>
          <a:xfrm>
            <a:off x="1447800" y="5029200"/>
            <a:ext cx="4787900" cy="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 after insertion of a new node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52400" y="1143000"/>
            <a:ext cx="8915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is an important data structure which stores its elements in an ordered manner. </a:t>
            </a:r>
            <a:endParaRPr dirty="0"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explain the concept of queues using the following analogy:</a:t>
            </a:r>
            <a:endParaRPr dirty="0"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moving on an 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US" sz="2400" b="0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 smtClean="0"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Calibri"/>
              <a:buChar char="•"/>
            </a:pPr>
            <a:r>
              <a:rPr lang="en-US" sz="24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queue is a FIFO (First-In, First-Out) 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in which the element that is inserted first is the first one to be taken out.</a:t>
            </a:r>
            <a:endParaRPr dirty="0" smtClean="0"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Calibri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queue are added at one end called </a:t>
            </a:r>
            <a:r>
              <a:rPr lang="en-US" sz="24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1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rear</a:t>
            </a:r>
            <a:r>
              <a:rPr lang="en-US" sz="24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removed from the other one end called </a:t>
            </a:r>
            <a:r>
              <a:rPr lang="en-US" sz="24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US" sz="2400" b="1" i="1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Representation of Priority Queues</a:t>
            </a:r>
            <a:endParaRPr/>
          </a:p>
        </p:txBody>
      </p:sp>
      <p:sp>
        <p:nvSpPr>
          <p:cNvPr id="333" name="Google Shape;333;p37"/>
          <p:cNvSpPr txBox="1"/>
          <p:nvPr/>
        </p:nvSpPr>
        <p:spPr>
          <a:xfrm>
            <a:off x="304800" y="1295400"/>
            <a:ext cx="8534400" cy="50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arrays are used to implement a priority queue, then a separate queue for each priority number is maintained.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these queues will be implemented using circular arrays or circular queues. Every individual queue will have its own FRONT and REAR pointers.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a two-dimensional array for this purpose where each queue will be allocated same amount of space.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front and rear values of each queue, a two dimensional matrix can be formed.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Queues</a:t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0" y="1066800"/>
            <a:ext cx="9067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implementing a queue using an array, the size of the array must be known in advance.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queue is allocated less space, then frequent OVERFLOW conditions will be encountered.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deal with this problem, the code will have to be modified to reallocate more space for the array, but this results in sheer wastage of memory. Thus, there lies a tradeoff between the frequency of overflows and the space allocated.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better solution to deal with this problem is to have multiple queues or to have more than one queue in the same array.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important point to note is that while queue A will grow from left to right, the queue B on the same time will grow from right to left. </a:t>
            </a:r>
            <a:endParaRPr/>
          </a:p>
        </p:txBody>
      </p:sp>
      <p:graphicFrame>
        <p:nvGraphicFramePr>
          <p:cNvPr id="340" name="Google Shape;340;p38"/>
          <p:cNvGraphicFramePr/>
          <p:nvPr/>
        </p:nvGraphicFramePr>
        <p:xfrm>
          <a:off x="1524000" y="5684837"/>
          <a:ext cx="6400750" cy="53340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427025"/>
                <a:gridCol w="425450"/>
                <a:gridCol w="427025"/>
                <a:gridCol w="439725"/>
                <a:gridCol w="441325"/>
                <a:gridCol w="2106600"/>
                <a:gridCol w="533400"/>
                <a:gridCol w="457200"/>
                <a:gridCol w="533400"/>
                <a:gridCol w="609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8"/>
          <p:cNvSpPr txBox="1"/>
          <p:nvPr/>
        </p:nvSpPr>
        <p:spPr>
          <a:xfrm>
            <a:off x="1676400" y="6248400"/>
            <a:ext cx="7239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1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Queue A                                                                                                                                 Queue B</a:t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1752600" y="5410200"/>
            <a:ext cx="6858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1     2      3       4     ……………………………….    n-4      n-3    n-2     n-1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of Queues</a:t>
            </a:r>
            <a:endParaRPr/>
          </a:p>
        </p:txBody>
      </p:sp>
      <p:sp>
        <p:nvSpPr>
          <p:cNvPr id="348" name="Google Shape;348;p39"/>
          <p:cNvSpPr txBox="1"/>
          <p:nvPr/>
        </p:nvSpPr>
        <p:spPr>
          <a:xfrm>
            <a:off x="0" y="1066800"/>
            <a:ext cx="9067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 are widely used as waiting lists for a single shared resource like printer, disk, CPU.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 are used to transfer data asynchronously  e.g., pipes, file IO, sockets.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Queues are used as buffers on MP3 players and portable CD players, iPod playlist.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 are used in Playlist for jukebox to add songs to the end, play from the front of the list.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 are used in OS for handling interrupts. When programming a real-time system that can be interrupted, for ex, by a mouse click, it is necessary to process the interrupts  immediately before proceeding with the current job. If the interrupts have to be handled in the order of arrival, then a FIFO queue is the appropriate data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Representation of Queues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0" y="1143000"/>
            <a:ext cx="9144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Queues can be easily represented using linear arrays. 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queue </a:t>
            </a:r>
            <a:r>
              <a:rPr lang="en-US" sz="2400" b="1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has front and rear variables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point to the position from where deletions and insertions can be done, respectively.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queue shown in figure </a:t>
            </a:r>
            <a:endParaRPr dirty="0"/>
          </a:p>
        </p:txBody>
      </p:sp>
      <p:sp>
        <p:nvSpPr>
          <p:cNvPr id="132" name="Google Shape;132;p20"/>
          <p:cNvSpPr txBox="1"/>
          <p:nvPr/>
        </p:nvSpPr>
        <p:spPr>
          <a:xfrm>
            <a:off x="1752600" y="3581400"/>
            <a:ext cx="52562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0               1              2	3              4	       5              6              7             8               9</a:t>
            </a:r>
            <a:endParaRPr dirty="0"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1752600" y="2971800"/>
          <a:ext cx="5565700" cy="517525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555625"/>
                <a:gridCol w="555625"/>
                <a:gridCol w="555625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dirty="0"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dirty="0"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0" y="3886200"/>
            <a:ext cx="89154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front = 0 and rear = 5.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add one more value in the list say with value 45, then rear would be incremented by 1 and the value would be stored at the position pointed by rear. </a:t>
            </a:r>
            <a:endParaRPr dirty="0"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1752600" y="5699125"/>
          <a:ext cx="5565700" cy="517525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555625"/>
                <a:gridCol w="555625"/>
                <a:gridCol w="555625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dirty="0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dirty="0"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575" marB="4557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1828800" y="6232525"/>
            <a:ext cx="54768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0               1              2	3              4	       5              6              7             8               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Representation of Queues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152400" y="1219200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front = 0 and rear = 6. Every time a new element has to be added, we will repeat the same procedure. </a:t>
            </a:r>
            <a:endParaRPr dirty="0"/>
          </a:p>
          <a:p>
            <a:pPr marL="342900" marR="0" lvl="0" indent="-342900" algn="l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if we want to delete an element from the queue, then the value of front will be incremented. </a:t>
            </a:r>
            <a:r>
              <a:rPr lang="en-US" sz="2400" b="0" i="0" u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Deletions are done from only this end of the queue. </a:t>
            </a:r>
            <a:endParaRPr dirty="0">
              <a:solidFill>
                <a:srgbClr val="00B050"/>
              </a:solidFill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1752600" y="4572000"/>
          <a:ext cx="5565700" cy="519100"/>
        </p:xfrm>
        <a:graphic>
          <a:graphicData uri="http://schemas.openxmlformats.org/drawingml/2006/table">
            <a:tbl>
              <a:tblPr>
                <a:noFill/>
                <a:tableStyleId>{56363A5D-5D21-4477-8942-E563782F2A0D}</a:tableStyleId>
              </a:tblPr>
              <a:tblGrid>
                <a:gridCol w="555625"/>
                <a:gridCol w="555625"/>
                <a:gridCol w="555625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</a:tblGrid>
              <a:tr h="51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>
                          <a:solidFill>
                            <a:srgbClr val="99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5750" marB="457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1"/>
          <p:cNvSpPr txBox="1"/>
          <p:nvPr/>
        </p:nvSpPr>
        <p:spPr>
          <a:xfrm>
            <a:off x="1905000" y="5181600"/>
            <a:ext cx="51546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tantia"/>
              <a:buNone/>
            </a:pPr>
            <a:r>
              <a:rPr lang="en-US" sz="1000" b="1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0               1              2	3              4	       5              6              7             8               9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04800" y="5486400"/>
            <a:ext cx="45720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front = 1 and rear = 6.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Representation of Queues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04800" y="1219200"/>
            <a:ext cx="88392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inserting an element in the queue we must check for overflow conditions. 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overflow occurs when we try to insert an element into a queue that is already full, i.e.  when rear = MAX – 1, where MAX specifies the maximum number of elements that the queue can hold. 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before deleting an element from the queue, we must check for underflow condition. 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underflow occurs when we try to delete an element from a queue that is already empty. If front = -1 and rear = -1, this means there is no element in the queue.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for Insertion Operation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143000" y="1676400"/>
            <a:ext cx="6705600" cy="3581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 insert an element in a queue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IF REAR=MAX-1, then;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Write OVERFLOW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 4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IF FRONT == -1 and REAR = -1, then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SET FRONT = REAR = 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SET REAR = REAR + 1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3: SET QUEUE[REAR] = NUM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4: Exit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for Deletion Operation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95400" y="1905000"/>
            <a:ext cx="6705600" cy="3200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 delete an element from a queue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IF FRONT = -1 OR FRONT &gt; REAR, then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Write UNDERFLOW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VAL = QUEUE[FRONT]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SET FRONT = FRONT + 1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[END OF IF]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Exit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Representation of Queues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0" y="1143000"/>
            <a:ext cx="8991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linked queue, every element has two parts: one that stores data and the other that stores the address of the next element. 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 pointer of the linked list is used as FRONT. 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also use another pointer called REAR which will store the address of the last element in the queue. 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insertions will be done at the rear end and all the deletions will be done at the front end. 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FRONT = REAR = NULL, then it indicates that the queue is empty. </a:t>
            </a:r>
            <a:endParaRPr dirty="0"/>
          </a:p>
        </p:txBody>
      </p:sp>
      <p:grpSp>
        <p:nvGrpSpPr>
          <p:cNvPr id="170" name="Google Shape;170;p25"/>
          <p:cNvGrpSpPr/>
          <p:nvPr/>
        </p:nvGrpSpPr>
        <p:grpSpPr>
          <a:xfrm>
            <a:off x="2362200" y="5105400"/>
            <a:ext cx="4652962" cy="833437"/>
            <a:chOff x="2362200" y="5105400"/>
            <a:chExt cx="4652962" cy="833437"/>
          </a:xfrm>
        </p:grpSpPr>
        <p:grpSp>
          <p:nvGrpSpPr>
            <p:cNvPr id="171" name="Google Shape;171;p25"/>
            <p:cNvGrpSpPr/>
            <p:nvPr/>
          </p:nvGrpSpPr>
          <p:grpSpPr>
            <a:xfrm>
              <a:off x="2362200" y="5105400"/>
              <a:ext cx="4572000" cy="254000"/>
              <a:chOff x="2362200" y="4470400"/>
              <a:chExt cx="4572000" cy="254000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23622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173" name="Google Shape;173;p25"/>
              <p:cNvSpPr txBox="1"/>
              <p:nvPr/>
            </p:nvSpPr>
            <p:spPr>
              <a:xfrm>
                <a:off x="25908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74" name="Google Shape;174;p25"/>
              <p:cNvCxnSpPr/>
              <p:nvPr/>
            </p:nvCxnSpPr>
            <p:spPr>
              <a:xfrm>
                <a:off x="2705100" y="4610100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75" name="Google Shape;175;p25"/>
              <p:cNvSpPr txBox="1"/>
              <p:nvPr/>
            </p:nvSpPr>
            <p:spPr>
              <a:xfrm>
                <a:off x="30480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176" name="Google Shape;176;p25"/>
              <p:cNvSpPr txBox="1"/>
              <p:nvPr/>
            </p:nvSpPr>
            <p:spPr>
              <a:xfrm>
                <a:off x="32766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77" name="Google Shape;177;p25"/>
              <p:cNvCxnSpPr/>
              <p:nvPr/>
            </p:nvCxnSpPr>
            <p:spPr>
              <a:xfrm>
                <a:off x="3390900" y="4610100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78" name="Google Shape;178;p25"/>
              <p:cNvSpPr txBox="1"/>
              <p:nvPr/>
            </p:nvSpPr>
            <p:spPr>
              <a:xfrm>
                <a:off x="37338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179" name="Google Shape;179;p25"/>
              <p:cNvSpPr txBox="1"/>
              <p:nvPr/>
            </p:nvSpPr>
            <p:spPr>
              <a:xfrm>
                <a:off x="39624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80" name="Google Shape;180;p25"/>
              <p:cNvCxnSpPr/>
              <p:nvPr/>
            </p:nvCxnSpPr>
            <p:spPr>
              <a:xfrm>
                <a:off x="4076700" y="4610100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81" name="Google Shape;181;p25"/>
              <p:cNvSpPr txBox="1"/>
              <p:nvPr/>
            </p:nvSpPr>
            <p:spPr>
              <a:xfrm>
                <a:off x="44196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182" name="Google Shape;182;p25"/>
              <p:cNvSpPr txBox="1"/>
              <p:nvPr/>
            </p:nvSpPr>
            <p:spPr>
              <a:xfrm>
                <a:off x="46482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83" name="Google Shape;183;p25"/>
              <p:cNvCxnSpPr/>
              <p:nvPr/>
            </p:nvCxnSpPr>
            <p:spPr>
              <a:xfrm>
                <a:off x="4762500" y="4610100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84" name="Google Shape;184;p25"/>
              <p:cNvSpPr txBox="1"/>
              <p:nvPr/>
            </p:nvSpPr>
            <p:spPr>
              <a:xfrm>
                <a:off x="51054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185" name="Google Shape;185;p25"/>
              <p:cNvSpPr txBox="1"/>
              <p:nvPr/>
            </p:nvSpPr>
            <p:spPr>
              <a:xfrm>
                <a:off x="53340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86" name="Google Shape;186;p25"/>
              <p:cNvCxnSpPr/>
              <p:nvPr/>
            </p:nvCxnSpPr>
            <p:spPr>
              <a:xfrm>
                <a:off x="5448300" y="4610100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87" name="Google Shape;187;p25"/>
              <p:cNvSpPr txBox="1"/>
              <p:nvPr/>
            </p:nvSpPr>
            <p:spPr>
              <a:xfrm>
                <a:off x="57912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188" name="Google Shape;188;p25"/>
              <p:cNvSpPr txBox="1"/>
              <p:nvPr/>
            </p:nvSpPr>
            <p:spPr>
              <a:xfrm>
                <a:off x="6019800" y="44958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89" name="Google Shape;189;p25"/>
              <p:cNvCxnSpPr/>
              <p:nvPr/>
            </p:nvCxnSpPr>
            <p:spPr>
              <a:xfrm>
                <a:off x="6134100" y="4624387"/>
                <a:ext cx="34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90" name="Google Shape;190;p25"/>
              <p:cNvSpPr txBox="1"/>
              <p:nvPr/>
            </p:nvSpPr>
            <p:spPr>
              <a:xfrm>
                <a:off x="6477000" y="44704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191" name="Google Shape;191;p25"/>
              <p:cNvSpPr txBox="1"/>
              <p:nvPr/>
            </p:nvSpPr>
            <p:spPr>
              <a:xfrm>
                <a:off x="6705600" y="4470400"/>
                <a:ext cx="228600" cy="2286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Tahoma"/>
                  <a:buNone/>
                </a:pPr>
                <a:r>
                  <a:rPr lang="en-US" sz="900" b="1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</a:t>
                </a:r>
                <a:endParaRPr/>
              </a:p>
            </p:txBody>
          </p:sp>
        </p:grpSp>
        <p:sp>
          <p:nvSpPr>
            <p:cNvPr id="192" name="Google Shape;192;p25"/>
            <p:cNvSpPr txBox="1"/>
            <p:nvPr/>
          </p:nvSpPr>
          <p:spPr>
            <a:xfrm>
              <a:off x="2362200" y="5557837"/>
              <a:ext cx="744537" cy="37623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1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FRONT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6400800" y="5562600"/>
              <a:ext cx="614362" cy="37623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lang="en-US" sz="1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REAR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Inserting an Element in a Linked Queue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33400" y="1447800"/>
            <a:ext cx="8077200" cy="41910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 insert an element in a linked queue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tantia"/>
              <a:buNone/>
            </a:pP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1: Allocate memory for the new node and name it as PTR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2: SET PTR-&gt;DATA =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3: IF FRONT = NULL,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FRONT = REAR = PTR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FRONT-&gt;NEXT = REAR-&gt;NEXT = NULL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REAR-&gt;NEXT = PTR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REAR = PTR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 REAR-&gt;NEXT = NULL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[END OF IF]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 4: 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69F3F-1B3B-4BC8-B554-A36B5548A2C2}"/>
</file>

<file path=customXml/itemProps2.xml><?xml version="1.0" encoding="utf-8"?>
<ds:datastoreItem xmlns:ds="http://schemas.openxmlformats.org/officeDocument/2006/customXml" ds:itemID="{FE317A20-A1BC-4048-84F4-1756A3817932}"/>
</file>

<file path=customXml/itemProps3.xml><?xml version="1.0" encoding="utf-8"?>
<ds:datastoreItem xmlns:ds="http://schemas.openxmlformats.org/officeDocument/2006/customXml" ds:itemID="{EB3436E8-1332-4952-AC02-68342656BAF5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1915</Words>
  <Application>Microsoft Office PowerPoint</Application>
  <PresentationFormat>On-screen Show (4:3)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Noto Sans Symbols</vt:lpstr>
      <vt:lpstr>Calibri</vt:lpstr>
      <vt:lpstr>Courier New</vt:lpstr>
      <vt:lpstr>Times New Roman</vt:lpstr>
      <vt:lpstr>Constantia</vt:lpstr>
      <vt:lpstr>Tahoma</vt:lpstr>
      <vt:lpstr>1_Office Theme</vt:lpstr>
      <vt:lpstr>2_Office Theme</vt:lpstr>
      <vt:lpstr>Office Theme</vt:lpstr>
      <vt:lpstr>3_Office Theme</vt:lpstr>
      <vt:lpstr>Chapter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cp:lastModifiedBy>OMSAI</cp:lastModifiedBy>
  <cp:revision>2</cp:revision>
  <dcterms:modified xsi:type="dcterms:W3CDTF">2020-10-04T04:52:47Z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