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5" r:id="rId2"/>
    <p:sldId id="286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C2692-5821-4EED-B6CA-747124FBAD5F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2052E-CFB5-413D-8781-5355A17D38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282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4E11A-5934-4947-9073-9F923CDED9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14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B577-38C0-4708-8134-80AC3DBA3D56}" type="datetime1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9742-BFFD-47EB-92B8-667CCBC974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C2BF-1CF5-4BDB-9799-0F41963FA7D9}" type="datetime1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9742-BFFD-47EB-92B8-667CCBC974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EEC6-E169-4FCC-8F9C-EF7F2BA4E160}" type="datetime1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9742-BFFD-47EB-92B8-667CCBC974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99A1-3EC4-4317-87FA-43B9CF3EFF51}" type="datetime1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9742-BFFD-47EB-92B8-667CCBC974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BBC2-213E-43B9-AD94-7BDD9A4F5215}" type="datetime1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9742-BFFD-47EB-92B8-667CCBC974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59260-19F5-4B7B-A90E-D4E00668C7B8}" type="datetime1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9742-BFFD-47EB-92B8-667CCBC974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A61C-3106-4521-B533-349AA0A2516D}" type="datetime1">
              <a:rPr lang="en-IN" smtClean="0"/>
              <a:t>29-07-2020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9742-BFFD-47EB-92B8-667CCBC974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65AE-0A5E-457E-BC67-57FF69A247CC}" type="datetime1">
              <a:rPr lang="en-IN" smtClean="0"/>
              <a:t>29-07-2020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9742-BFFD-47EB-92B8-667CCBC974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0BE7-957F-4F97-9777-CAD9380C476C}" type="datetime1">
              <a:rPr lang="en-IN" smtClean="0"/>
              <a:t>29-07-2020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9742-BFFD-47EB-92B8-667CCBC974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C4C5-5622-4324-B372-0B621B11F7D2}" type="datetime1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9742-BFFD-47EB-92B8-667CCBC974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A02B-EB28-4B0B-AD22-9914E5D53622}" type="datetime1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9742-BFFD-47EB-92B8-667CCBC974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69D4A-2CF4-4938-B189-070BC8E0CF68}" type="datetime1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Seymour Lipschutz, Data Structures with C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19742-BFFD-47EB-92B8-667CCBC9747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313" y="69755"/>
              <a:ext cx="9013825" cy="6692265"/>
            </a:xfrm>
            <a:custGeom>
              <a:avLst/>
              <a:gdLst/>
              <a:ahLst/>
              <a:cxnLst/>
              <a:rect l="l" t="t" r="r" b="b"/>
              <a:pathLst>
                <a:path w="9013825" h="6692265">
                  <a:moveTo>
                    <a:pt x="0" y="329858"/>
                  </a:moveTo>
                  <a:lnTo>
                    <a:pt x="3576" y="281114"/>
                  </a:lnTo>
                  <a:lnTo>
                    <a:pt x="13965" y="234591"/>
                  </a:lnTo>
                  <a:lnTo>
                    <a:pt x="30657" y="190798"/>
                  </a:lnTo>
                  <a:lnTo>
                    <a:pt x="53142" y="150247"/>
                  </a:lnTo>
                  <a:lnTo>
                    <a:pt x="80908" y="113447"/>
                  </a:lnTo>
                  <a:lnTo>
                    <a:pt x="113446" y="80908"/>
                  </a:lnTo>
                  <a:lnTo>
                    <a:pt x="150246" y="53142"/>
                  </a:lnTo>
                  <a:lnTo>
                    <a:pt x="190798" y="30658"/>
                  </a:lnTo>
                  <a:lnTo>
                    <a:pt x="234590" y="13965"/>
                  </a:lnTo>
                  <a:lnTo>
                    <a:pt x="281114" y="3576"/>
                  </a:lnTo>
                  <a:lnTo>
                    <a:pt x="329858" y="0"/>
                  </a:lnTo>
                  <a:lnTo>
                    <a:pt x="8683513" y="0"/>
                  </a:lnTo>
                  <a:lnTo>
                    <a:pt x="8732255" y="3576"/>
                  </a:lnTo>
                  <a:lnTo>
                    <a:pt x="8778779" y="13965"/>
                  </a:lnTo>
                  <a:lnTo>
                    <a:pt x="8822571" y="30657"/>
                  </a:lnTo>
                  <a:lnTo>
                    <a:pt x="8863123" y="53142"/>
                  </a:lnTo>
                  <a:lnTo>
                    <a:pt x="8899923" y="80908"/>
                  </a:lnTo>
                  <a:lnTo>
                    <a:pt x="8932461" y="113446"/>
                  </a:lnTo>
                  <a:lnTo>
                    <a:pt x="8960228" y="150246"/>
                  </a:lnTo>
                  <a:lnTo>
                    <a:pt x="8982712" y="190798"/>
                  </a:lnTo>
                  <a:lnTo>
                    <a:pt x="8999404" y="234590"/>
                  </a:lnTo>
                  <a:lnTo>
                    <a:pt x="9009794" y="281114"/>
                  </a:lnTo>
                  <a:lnTo>
                    <a:pt x="9013370" y="329858"/>
                  </a:lnTo>
                  <a:lnTo>
                    <a:pt x="9013372" y="6362342"/>
                  </a:lnTo>
                  <a:lnTo>
                    <a:pt x="9009794" y="6411086"/>
                  </a:lnTo>
                  <a:lnTo>
                    <a:pt x="8999404" y="6457609"/>
                  </a:lnTo>
                  <a:lnTo>
                    <a:pt x="8982712" y="6501402"/>
                  </a:lnTo>
                  <a:lnTo>
                    <a:pt x="8960228" y="6541953"/>
                  </a:lnTo>
                  <a:lnTo>
                    <a:pt x="8932462" y="6578753"/>
                  </a:lnTo>
                  <a:lnTo>
                    <a:pt x="8899923" y="6611291"/>
                  </a:lnTo>
                  <a:lnTo>
                    <a:pt x="8863123" y="6639058"/>
                  </a:lnTo>
                  <a:lnTo>
                    <a:pt x="8822572" y="6661542"/>
                  </a:lnTo>
                  <a:lnTo>
                    <a:pt x="8778780" y="6678235"/>
                  </a:lnTo>
                  <a:lnTo>
                    <a:pt x="8732256" y="6688624"/>
                  </a:lnTo>
                  <a:lnTo>
                    <a:pt x="8683512" y="6692201"/>
                  </a:lnTo>
                  <a:lnTo>
                    <a:pt x="329858" y="6692201"/>
                  </a:lnTo>
                  <a:lnTo>
                    <a:pt x="281114" y="6688624"/>
                  </a:lnTo>
                  <a:lnTo>
                    <a:pt x="234591" y="6678235"/>
                  </a:lnTo>
                  <a:lnTo>
                    <a:pt x="190798" y="6661543"/>
                  </a:lnTo>
                  <a:lnTo>
                    <a:pt x="150247" y="6639058"/>
                  </a:lnTo>
                  <a:lnTo>
                    <a:pt x="113447" y="6611292"/>
                  </a:lnTo>
                  <a:lnTo>
                    <a:pt x="80908" y="6578753"/>
                  </a:lnTo>
                  <a:lnTo>
                    <a:pt x="53142" y="6541953"/>
                  </a:lnTo>
                  <a:lnTo>
                    <a:pt x="30657" y="6501402"/>
                  </a:lnTo>
                  <a:lnTo>
                    <a:pt x="13965" y="6457609"/>
                  </a:lnTo>
                  <a:lnTo>
                    <a:pt x="3576" y="6411086"/>
                  </a:lnTo>
                  <a:lnTo>
                    <a:pt x="0" y="6362342"/>
                  </a:lnTo>
                  <a:lnTo>
                    <a:pt x="0" y="329858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931" y="1396719"/>
              <a:ext cx="9022080" cy="120650"/>
            </a:xfrm>
            <a:custGeom>
              <a:avLst/>
              <a:gdLst/>
              <a:ahLst/>
              <a:cxnLst/>
              <a:rect l="l" t="t" r="r" b="b"/>
              <a:pathLst>
                <a:path w="9022080" h="120650">
                  <a:moveTo>
                    <a:pt x="9021536" y="120580"/>
                  </a:moveTo>
                  <a:lnTo>
                    <a:pt x="0" y="120580"/>
                  </a:lnTo>
                  <a:lnTo>
                    <a:pt x="0" y="0"/>
                  </a:lnTo>
                  <a:lnTo>
                    <a:pt x="9021536" y="0"/>
                  </a:lnTo>
                  <a:lnTo>
                    <a:pt x="9021536" y="120580"/>
                  </a:lnTo>
                  <a:close/>
                </a:path>
              </a:pathLst>
            </a:custGeom>
            <a:solidFill>
              <a:srgbClr val="E6B1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931" y="2976648"/>
              <a:ext cx="9022080" cy="111125"/>
            </a:xfrm>
            <a:custGeom>
              <a:avLst/>
              <a:gdLst/>
              <a:ahLst/>
              <a:cxnLst/>
              <a:rect l="l" t="t" r="r" b="b"/>
              <a:pathLst>
                <a:path w="9022080" h="111125">
                  <a:moveTo>
                    <a:pt x="9021536" y="110532"/>
                  </a:moveTo>
                  <a:lnTo>
                    <a:pt x="0" y="110532"/>
                  </a:lnTo>
                  <a:lnTo>
                    <a:pt x="0" y="0"/>
                  </a:lnTo>
                  <a:lnTo>
                    <a:pt x="9021536" y="0"/>
                  </a:lnTo>
                  <a:lnTo>
                    <a:pt x="9021536" y="110532"/>
                  </a:lnTo>
                  <a:close/>
                </a:path>
              </a:pathLst>
            </a:custGeom>
            <a:solidFill>
              <a:srgbClr val="918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2931" y="1517300"/>
            <a:ext cx="9022080" cy="1327928"/>
          </a:xfrm>
          <a:prstGeom prst="rect">
            <a:avLst/>
          </a:prstGeom>
          <a:solidFill>
            <a:srgbClr val="D34817"/>
          </a:solidFill>
        </p:spPr>
        <p:txBody>
          <a:bodyPr vert="horz" wrap="square" lIns="0" tIns="34925" rIns="0" bIns="0" rtlCol="0">
            <a:spAutoFit/>
          </a:bodyPr>
          <a:lstStyle/>
          <a:p>
            <a:pPr marL="4088129" marR="937260" indent="-3164840" algn="ctr">
              <a:lnSpc>
                <a:spcPct val="150000"/>
              </a:lnSpc>
              <a:spcBef>
                <a:spcPts val="275"/>
              </a:spcBef>
            </a:pPr>
            <a:r>
              <a:rPr sz="2800" spc="-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18CS</a:t>
            </a:r>
            <a:r>
              <a:rPr lang="en-US" sz="2800" spc="-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C2</a:t>
            </a:r>
            <a:r>
              <a:rPr sz="2800" spc="-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01J </a:t>
            </a:r>
            <a:r>
              <a:rPr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Structures and 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Algorithms</a:t>
            </a:r>
          </a:p>
          <a:p>
            <a:pPr marL="4088129" marR="937260" indent="-3164840" algn="ctr">
              <a:lnSpc>
                <a:spcPct val="150000"/>
              </a:lnSpc>
              <a:spcBef>
                <a:spcPts val="275"/>
              </a:spcBef>
            </a:pPr>
            <a:r>
              <a:rPr sz="2800" spc="-1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Unit</a:t>
            </a:r>
            <a:r>
              <a:rPr sz="2800" spc="-1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II- STACK &amp; QUEUE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3804" y="304800"/>
            <a:ext cx="5345572" cy="5906864"/>
            <a:chOff x="81109" y="190500"/>
            <a:chExt cx="5345572" cy="5906864"/>
          </a:xfrm>
        </p:grpSpPr>
        <p:sp>
          <p:nvSpPr>
            <p:cNvPr id="9" name="object 9"/>
            <p:cNvSpPr/>
            <p:nvPr/>
          </p:nvSpPr>
          <p:spPr>
            <a:xfrm>
              <a:off x="3136900" y="3721100"/>
              <a:ext cx="2289781" cy="23762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1109" y="190500"/>
              <a:ext cx="1040810" cy="10801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13898" y="448342"/>
            <a:ext cx="8164738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2600" b="1" spc="-5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SRM </a:t>
            </a:r>
            <a:r>
              <a:rPr sz="2600" b="1" spc="-5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INSTITUTE </a:t>
            </a:r>
            <a:r>
              <a:rPr sz="2600" b="1" spc="-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SCIENCE </a:t>
            </a:r>
            <a:r>
              <a:rPr sz="2600" b="1" spc="-1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600" b="1" spc="-9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b="1" spc="-5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TECHNOLOGY</a:t>
            </a:r>
            <a:endParaRPr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72C3-19C9-4BD6-B7E6-5CCD93E41A86}" type="datetime1">
              <a:rPr lang="en-US" smtClean="0"/>
              <a:t>7/29/2020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/>
              <a:t>1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Institutue of Science and Technology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8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Double Ended Queue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 l="16398" t="54166" r="47291" b="20834"/>
          <a:stretch>
            <a:fillRect/>
          </a:stretch>
        </p:blipFill>
        <p:spPr bwMode="auto">
          <a:xfrm>
            <a:off x="1066800" y="1219200"/>
            <a:ext cx="6496050" cy="2514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762000" y="4038600"/>
            <a:ext cx="71628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Double Ended Queue can be represented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inTWO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ways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Input Restricted Double Ended Queue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Output Restricted Double Ended Queue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1430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Input Restricted Double Ended Queue</a:t>
            </a:r>
            <a:br>
              <a:rPr lang="en-US" sz="4000" b="1" dirty="0"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57200" y="2438400"/>
            <a:ext cx="7696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input restricted double ended queue, the insertion operation is performed at only one end and deletion operation is performed at both the ends.</a:t>
            </a:r>
          </a:p>
        </p:txBody>
      </p:sp>
      <p:pic>
        <p:nvPicPr>
          <p:cNvPr id="74756" name="Picture 2" descr="http://btechsmartclass.com/DS/images/In%20Re%20DeQ.png"/>
          <p:cNvPicPr>
            <a:picLocks noChangeAspect="1" noChangeArrowheads="1"/>
          </p:cNvPicPr>
          <p:nvPr/>
        </p:nvPicPr>
        <p:blipFill>
          <a:blip r:embed="rId2" cstate="print"/>
          <a:srcRect t="16667"/>
          <a:stretch>
            <a:fillRect/>
          </a:stretch>
        </p:blipFill>
        <p:spPr bwMode="auto">
          <a:xfrm>
            <a:off x="609600" y="3810000"/>
            <a:ext cx="8001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7" name="TextBox 5"/>
          <p:cNvSpPr txBox="1">
            <a:spLocks noChangeArrowheads="1"/>
          </p:cNvSpPr>
          <p:nvPr/>
        </p:nvSpPr>
        <p:spPr bwMode="auto">
          <a:xfrm>
            <a:off x="2438400" y="5562600"/>
            <a:ext cx="4083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 Restricted Double Ended Queue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600200"/>
            <a:ext cx="8839200" cy="1981200"/>
          </a:xfrm>
        </p:spPr>
        <p:txBody>
          <a:bodyPr/>
          <a:lstStyle/>
          <a:p>
            <a:pPr algn="just">
              <a:buFont typeface="Arial" pitchFamily="34" charset="0"/>
              <a:buNone/>
            </a:pPr>
            <a:r>
              <a:rPr lang="en-US" sz="2800" dirty="0"/>
              <a:t>	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output restricted double ended queue, the  deletion operation is performed at only one end and insertion operation is performed at both the ends</a:t>
            </a:r>
          </a:p>
        </p:txBody>
      </p:sp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Output Restricted Double Ended Queue</a:t>
            </a:r>
            <a:br>
              <a:rPr lang="en-US" sz="4000" b="1" dirty="0"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5780" name="Picture 2" descr="http://btechsmartclass.com/DS/images/Out%20Re%20DeQ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10000"/>
            <a:ext cx="7467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SESSION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A584-4228-47F1-A308-1EDCCEF2EC02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SRM Institutue of Science and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Priority Queue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Priority Queue is an extension of a queue with following properties.</a:t>
            </a:r>
          </a:p>
          <a:p>
            <a:pPr algn="just" fontAlgn="base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Every item has a priority associated with it.</a:t>
            </a:r>
          </a:p>
          <a:p>
            <a:pPr algn="just" fontAlgn="base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An element with high priority is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dequeued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before an element with low priority.</a:t>
            </a:r>
          </a:p>
          <a:p>
            <a:pPr algn="just" fontAlgn="base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If two elements have the same priority, they are served according to their order in the queue.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Priority Queue Example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483768" y="1916832"/>
            <a:ext cx="4305300" cy="1200150"/>
          </a:xfr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Operations Involved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insert(item, priority): 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Inserts an item with given priority.</a:t>
            </a:r>
          </a:p>
          <a:p>
            <a:pPr algn="just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getHighestPriority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():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Returns the highest priority item.</a:t>
            </a:r>
          </a:p>
          <a:p>
            <a:pPr algn="just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i="1" u="sng" dirty="0" err="1" smtClean="0">
                <a:latin typeface="Times New Roman" pitchFamily="18" charset="0"/>
                <a:cs typeface="Times New Roman" pitchFamily="18" charset="0"/>
              </a:rPr>
              <a:t>pull_highest_priority_element</a:t>
            </a:r>
            <a:r>
              <a:rPr lang="en-US" sz="2800" b="1" i="1" u="sng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remove the element from the queue that has the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highest priority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and return it.</a:t>
            </a:r>
          </a:p>
          <a:p>
            <a:pPr algn="just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Implementation of priority queue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Circular array </a:t>
            </a:r>
          </a:p>
          <a:p>
            <a:pPr lvl="3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Multi-queue implementation</a:t>
            </a:r>
          </a:p>
          <a:p>
            <a:pPr lvl="3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Double Link List </a:t>
            </a:r>
          </a:p>
          <a:p>
            <a:pPr lvl="3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Heap Tree</a:t>
            </a:r>
          </a:p>
          <a:p>
            <a:pPr>
              <a:buNone/>
            </a:pP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Node of linked list in priority queue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comprises of three parts </a:t>
            </a:r>
          </a:p>
          <a:p>
            <a:pPr algn="just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Data 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− It will store the integer value.</a:t>
            </a:r>
          </a:p>
          <a:p>
            <a:pPr algn="just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Address 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− It will store the address of a next node</a:t>
            </a:r>
          </a:p>
          <a:p>
            <a:pPr algn="just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Priority 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−It will store the priority which is an integer value. It can range from 0-10 where 0 represents the highest priority and 10 represents the lowest priority.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737" y="1920081"/>
            <a:ext cx="80105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Double Ended Queue is also a Queue data structure in which the insertion and deletion operations are performed at both the ends (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front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Double Ended Queue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Seymour Lipschutz, Data Structures with C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DD23EBDFCE6D42B8F019864E7120EF" ma:contentTypeVersion="8" ma:contentTypeDescription="Create a new document." ma:contentTypeScope="" ma:versionID="c87d8eeaf315f31a7231df943a870757">
  <xsd:schema xmlns:xsd="http://www.w3.org/2001/XMLSchema" xmlns:xs="http://www.w3.org/2001/XMLSchema" xmlns:p="http://schemas.microsoft.com/office/2006/metadata/properties" xmlns:ns2="1895ab55-8c32-4bf7-8e68-ee7a11ecdaae" targetNamespace="http://schemas.microsoft.com/office/2006/metadata/properties" ma:root="true" ma:fieldsID="c28c3dbf4e33639064d644b1265b49fe" ns2:_="">
    <xsd:import namespace="1895ab55-8c32-4bf7-8e68-ee7a11ecda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95ab55-8c32-4bf7-8e68-ee7a11ecda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311DA5-FAD2-4D47-A851-C2A8EBF254B0}"/>
</file>

<file path=customXml/itemProps2.xml><?xml version="1.0" encoding="utf-8"?>
<ds:datastoreItem xmlns:ds="http://schemas.openxmlformats.org/officeDocument/2006/customXml" ds:itemID="{211D0266-C6C2-47CD-B3BB-25BFC6427E4E}"/>
</file>

<file path=customXml/itemProps3.xml><?xml version="1.0" encoding="utf-8"?>
<ds:datastoreItem xmlns:ds="http://schemas.openxmlformats.org/officeDocument/2006/customXml" ds:itemID="{6B741602-0B3A-489F-B6B8-68AB950C5379}"/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251</Words>
  <Application>Microsoft Office PowerPoint</Application>
  <PresentationFormat>On-screen Show (4:3)</PresentationFormat>
  <Paragraphs>58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PowerPoint Presentation</vt:lpstr>
      <vt:lpstr>SESSION 13</vt:lpstr>
      <vt:lpstr>Priority Queue</vt:lpstr>
      <vt:lpstr>Priority Queue Example</vt:lpstr>
      <vt:lpstr>Operations Involved</vt:lpstr>
      <vt:lpstr>Implementation of priority queue</vt:lpstr>
      <vt:lpstr>Node of linked list in priority queue </vt:lpstr>
      <vt:lpstr>Example</vt:lpstr>
      <vt:lpstr>Double Ended Queue</vt:lpstr>
      <vt:lpstr>Double Ended Queue</vt:lpstr>
      <vt:lpstr>Input Restricted Double Ended Queue </vt:lpstr>
      <vt:lpstr>Output Restricted Double Ended Queue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Queue</dc:title>
  <dc:creator>Suji</dc:creator>
  <cp:lastModifiedBy>Admin</cp:lastModifiedBy>
  <cp:revision>32</cp:revision>
  <dcterms:created xsi:type="dcterms:W3CDTF">2020-07-26T17:40:32Z</dcterms:created>
  <dcterms:modified xsi:type="dcterms:W3CDTF">2020-07-29T06:14:26Z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0x01010046DD23EBDFCE6D42B8F019864E7120EF</vt:lpwstr>
  </property>
</Properties>
</file>