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jJAklUdqe9XFpDizPiYB76OASf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C4EED6-31B7-420E-8139-C39A9BBAC6CB}">
  <a:tblStyle styleId="{DAC4EED6-31B7-420E-8139-C39A9BBAC6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8" Type="http://schemas.openxmlformats.org/officeDocument/2006/relationships/slide" Target="slides/slide2.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6.xml"/><Relationship Id="rId17" Type="http://schemas.openxmlformats.org/officeDocument/2006/relationships/slide" Target="slides/slide11.xml"/><Relationship Id="rId7" Type="http://schemas.openxmlformats.org/officeDocument/2006/relationships/slide" Target="slides/slide1.xml"/><Relationship Id="rId20" Type="http://customschemas.google.com/relationships/presentationmetadata" Target="metadata"/><Relationship Id="rId2"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1" Type="http://schemas.openxmlformats.org/officeDocument/2006/relationships/theme" Target="theme/theme1.xml"/><Relationship Id="rId6" Type="http://schemas.openxmlformats.org/officeDocument/2006/relationships/notesMaster" Target="notesMasters/notesMaster1.xml"/><Relationship Id="rId15" Type="http://schemas.openxmlformats.org/officeDocument/2006/relationships/slide" Target="slides/slide9.xml"/><Relationship Id="rId5" Type="http://schemas.openxmlformats.org/officeDocument/2006/relationships/slideMaster" Target="slideMasters/slideMaster1.xml"/><Relationship Id="rId23" Type="http://schemas.openxmlformats.org/officeDocument/2006/relationships/customXml" Target="../customXml/item3.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Times New Roman"/>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800"/>
              <a:buFont typeface="Times New Roman"/>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imes New Roman"/>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imes New Roman"/>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8000"/>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1" Type="http://schemas.openxmlformats.org/officeDocument/2006/relationships/hyperlink" Target="https://www.studytonight.com/data-structures/stack-data-structure" TargetMode="External"/><Relationship Id="rId10" Type="http://schemas.openxmlformats.org/officeDocument/2006/relationships/hyperlink" Target="https://github.com/niinpatel/Parenthesis-Matching-with-Reduce-Method" TargetMode="External"/><Relationship Id="rId12" Type="http://schemas.openxmlformats.org/officeDocument/2006/relationships/hyperlink" Target="https://www.programming9.com/programs/c-programs/230-c-program-to-convert-infix-to-postfix-expression-using-stack"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utorialspoint.com/data_structures_algorithms/stack_algorithm.htm" TargetMode="External"/><Relationship Id="rId4" Type="http://schemas.openxmlformats.org/officeDocument/2006/relationships/hyperlink" Target="https://www.codesdope.com/course/data-structures-stacks/" TargetMode="External"/><Relationship Id="rId9" Type="http://schemas.openxmlformats.org/officeDocument/2006/relationships/hyperlink" Target="https://www.hackerearth.com/practice/notes/stacks-and-queues/" TargetMode="External"/><Relationship Id="rId5" Type="http://schemas.openxmlformats.org/officeDocument/2006/relationships/hyperlink" Target="http://www.firmcodes.com/write-a-c-program-to-implement-a-stack-using-an-array-and-linked-list/" TargetMode="External"/><Relationship Id="rId6" Type="http://schemas.openxmlformats.org/officeDocument/2006/relationships/hyperlink" Target="http://www.btechsmartclass.com/data_structures/stack-using-linked-list.html" TargetMode="External"/><Relationship Id="rId7" Type="http://schemas.openxmlformats.org/officeDocument/2006/relationships/hyperlink" Target="http://www.exploredatabase.com/2018/01/stack-abstract-data-type-data-structure.html" TargetMode="External"/><Relationship Id="rId8" Type="http://schemas.openxmlformats.org/officeDocument/2006/relationships/hyperlink" Target="https://www.geeksforgeeks.org/stack-set-2-infix-to-postf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btechsmartclass.com/data_structures/expressions.htm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762000" y="2667000"/>
            <a:ext cx="7772400" cy="13620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0" lang="en-US"/>
              <a:t>SESSION 3</a:t>
            </a:r>
            <a:endParaRPr/>
          </a:p>
        </p:txBody>
      </p:sp>
      <p:sp>
        <p:nvSpPr>
          <p:cNvPr id="89" name="Google Shape;89;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90" name="Google Shape;90;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91" name="Google Shape;9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US" sz="4000"/>
              <a:t>Balancing Symbols - Algorithm</a:t>
            </a:r>
            <a:br>
              <a:rPr lang="en-US" sz="4000"/>
            </a:br>
            <a:endParaRPr sz="4000"/>
          </a:p>
        </p:txBody>
      </p:sp>
      <p:sp>
        <p:nvSpPr>
          <p:cNvPr id="170" name="Google Shape;170;p10"/>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Create a stack</a:t>
            </a:r>
            <a:endParaRPr sz="2400"/>
          </a:p>
          <a:p>
            <a:pPr indent="-342900" lvl="0" marL="342900" rtl="0" algn="just">
              <a:spcBef>
                <a:spcPts val="480"/>
              </a:spcBef>
              <a:spcAft>
                <a:spcPts val="0"/>
              </a:spcAft>
              <a:buClr>
                <a:schemeClr val="dk1"/>
              </a:buClr>
              <a:buSzPts val="2400"/>
              <a:buChar char="•"/>
            </a:pPr>
            <a:r>
              <a:rPr lang="en-US" sz="2400"/>
              <a:t>while ( end of input is not reached ) {</a:t>
            </a:r>
            <a:endParaRPr/>
          </a:p>
          <a:p>
            <a:pPr indent="-285750" lvl="1" marL="742950" rtl="0" algn="just">
              <a:spcBef>
                <a:spcPts val="480"/>
              </a:spcBef>
              <a:spcAft>
                <a:spcPts val="0"/>
              </a:spcAft>
              <a:buClr>
                <a:schemeClr val="dk1"/>
              </a:buClr>
              <a:buSzPts val="2400"/>
              <a:buChar char="–"/>
            </a:pPr>
            <a:r>
              <a:rPr lang="en-US" sz="2400"/>
              <a:t>If the character read is not a symbol to be balanced, ignore it.</a:t>
            </a:r>
            <a:endParaRPr/>
          </a:p>
          <a:p>
            <a:pPr indent="-285750" lvl="1" marL="742950" rtl="0" algn="just">
              <a:spcBef>
                <a:spcPts val="480"/>
              </a:spcBef>
              <a:spcAft>
                <a:spcPts val="0"/>
              </a:spcAft>
              <a:buClr>
                <a:schemeClr val="dk1"/>
              </a:buClr>
              <a:buSzPts val="2400"/>
              <a:buChar char="–"/>
            </a:pPr>
            <a:r>
              <a:rPr lang="en-US" sz="2400"/>
              <a:t>If the character is an opening delimiter like ( , {  or [ , PUSH it into the stack.</a:t>
            </a:r>
            <a:endParaRPr/>
          </a:p>
          <a:p>
            <a:pPr indent="-285750" lvl="1" marL="742950" rtl="0" algn="just">
              <a:spcBef>
                <a:spcPts val="480"/>
              </a:spcBef>
              <a:spcAft>
                <a:spcPts val="0"/>
              </a:spcAft>
              <a:buClr>
                <a:schemeClr val="dk1"/>
              </a:buClr>
              <a:buSzPts val="2400"/>
              <a:buChar char="–"/>
            </a:pPr>
            <a:r>
              <a:rPr lang="en-US" sz="2400"/>
              <a:t>If it is a closing symbol like ) , } , ] , then if the stack is empty report an error, otherwise POP the stack.</a:t>
            </a:r>
            <a:endParaRPr/>
          </a:p>
          <a:p>
            <a:pPr indent="-285750" lvl="1" marL="742950" rtl="0" algn="just">
              <a:spcBef>
                <a:spcPts val="480"/>
              </a:spcBef>
              <a:spcAft>
                <a:spcPts val="0"/>
              </a:spcAft>
              <a:buClr>
                <a:schemeClr val="dk1"/>
              </a:buClr>
              <a:buSzPts val="2400"/>
              <a:buChar char="–"/>
            </a:pPr>
            <a:r>
              <a:rPr lang="en-US" sz="2400"/>
              <a:t>If the symbol POP-ed is not the corresponding delimiter, report an error.</a:t>
            </a:r>
            <a:endParaRPr/>
          </a:p>
          <a:p>
            <a:pPr indent="-342900" lvl="0" marL="342900" rtl="0" algn="just">
              <a:spcBef>
                <a:spcPts val="480"/>
              </a:spcBef>
              <a:spcAft>
                <a:spcPts val="0"/>
              </a:spcAft>
              <a:buClr>
                <a:schemeClr val="dk1"/>
              </a:buClr>
              <a:buSzPts val="2400"/>
              <a:buChar char="•"/>
            </a:pPr>
            <a:r>
              <a:rPr lang="en-US" sz="2400"/>
              <a:t>At the end of the input, if the stack is not empty report an error.</a:t>
            </a:r>
            <a:endParaRPr/>
          </a:p>
        </p:txBody>
      </p:sp>
      <p:sp>
        <p:nvSpPr>
          <p:cNvPr id="171" name="Google Shape;1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72" name="Google Shape;1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73" name="Google Shape;1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t>Example 1</a:t>
            </a:r>
            <a:endParaRPr sz="4000"/>
          </a:p>
        </p:txBody>
      </p:sp>
      <p:graphicFrame>
        <p:nvGraphicFramePr>
          <p:cNvPr id="179" name="Google Shape;179;p11"/>
          <p:cNvGraphicFramePr/>
          <p:nvPr/>
        </p:nvGraphicFramePr>
        <p:xfrm>
          <a:off x="1371600" y="1524000"/>
          <a:ext cx="3000000" cy="3000000"/>
        </p:xfrm>
        <a:graphic>
          <a:graphicData uri="http://schemas.openxmlformats.org/drawingml/2006/table">
            <a:tbl>
              <a:tblPr bandRow="1" firstCol="1" firstRow="1">
                <a:noFill/>
                <a:tableStyleId>{DAC4EED6-31B7-420E-8139-C39A9BBAC6CB}</a:tableStyleId>
              </a:tblPr>
              <a:tblGrid>
                <a:gridCol w="2146300"/>
                <a:gridCol w="2146300"/>
                <a:gridCol w="2146300"/>
              </a:tblGrid>
              <a:tr h="228600">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Expression</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Valid?</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114300" marB="114300" marR="114300" marL="114300" anchor="ctr"/>
                </a:tc>
              </a:tr>
              <a:tr h="228600">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(A+B) + (C-D)</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Yes</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The expression is having balanced symbol</a:t>
                      </a:r>
                      <a:endParaRPr sz="1800" u="none" cap="none" strike="noStrike">
                        <a:latin typeface="Times New Roman"/>
                        <a:ea typeface="Times New Roman"/>
                        <a:cs typeface="Times New Roman"/>
                        <a:sym typeface="Times New Roman"/>
                      </a:endParaRPr>
                    </a:p>
                  </a:txBody>
                  <a:tcPr marT="114300" marB="114300" marR="114300" marL="114300" anchor="ctr"/>
                </a:tc>
              </a:tr>
              <a:tr h="228600">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((A+B) + (C-D)</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One closing brace is missing.</a:t>
                      </a:r>
                      <a:endParaRPr sz="1800" u="none" cap="none" strike="noStrike">
                        <a:latin typeface="Times New Roman"/>
                        <a:ea typeface="Times New Roman"/>
                        <a:cs typeface="Times New Roman"/>
                        <a:sym typeface="Times New Roman"/>
                      </a:endParaRPr>
                    </a:p>
                  </a:txBody>
                  <a:tcPr marT="114300" marB="114300" marR="114300" marL="114300" anchor="ctr"/>
                </a:tc>
              </a:tr>
              <a:tr h="228600">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((A+B) + [C-D])</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Yes</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Opening and closing braces correspond</a:t>
                      </a:r>
                      <a:endParaRPr sz="1800" u="none" cap="none" strike="noStrike">
                        <a:latin typeface="Times New Roman"/>
                        <a:ea typeface="Times New Roman"/>
                        <a:cs typeface="Times New Roman"/>
                        <a:sym typeface="Times New Roman"/>
                      </a:endParaRPr>
                    </a:p>
                  </a:txBody>
                  <a:tcPr marT="114300" marB="114300" marR="114300" marL="114300" anchor="ctr"/>
                </a:tc>
              </a:tr>
              <a:tr h="228600">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((A+B) + [C-D]]</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114300" marB="114300" marR="114300" marL="114300" anchor="ctr"/>
                </a:tc>
                <a:tc>
                  <a:txBody>
                    <a:bodyPr/>
                    <a:lstStyle/>
                    <a:p>
                      <a:pPr indent="0" lvl="0" marL="0" marR="0" rtl="0" algn="l">
                        <a:lnSpc>
                          <a:spcPct val="115000"/>
                        </a:lnSpc>
                        <a:spcBef>
                          <a:spcPts val="0"/>
                        </a:spcBef>
                        <a:spcAft>
                          <a:spcPts val="0"/>
                        </a:spcAft>
                        <a:buNone/>
                      </a:pPr>
                      <a:r>
                        <a:rPr lang="en-US" sz="1800" u="none" cap="none" strike="noStrike">
                          <a:latin typeface="Times New Roman"/>
                          <a:ea typeface="Times New Roman"/>
                          <a:cs typeface="Times New Roman"/>
                          <a:sym typeface="Times New Roman"/>
                        </a:rPr>
                        <a:t>The last brace does not correspond with the first opening brace.</a:t>
                      </a:r>
                      <a:endParaRPr sz="1800" u="none" cap="none" strike="noStrike">
                        <a:latin typeface="Times New Roman"/>
                        <a:ea typeface="Times New Roman"/>
                        <a:cs typeface="Times New Roman"/>
                        <a:sym typeface="Times New Roman"/>
                      </a:endParaRPr>
                    </a:p>
                  </a:txBody>
                  <a:tcPr marT="114300" marB="114300" marR="114300" marL="114300" anchor="ctr"/>
                </a:tc>
              </a:tr>
            </a:tbl>
          </a:graphicData>
        </a:graphic>
      </p:graphicFrame>
      <p:sp>
        <p:nvSpPr>
          <p:cNvPr id="180" name="Google Shape;18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81" name="Google Shape;18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82" name="Google Shape;18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lang="en-US"/>
              <a:t>Example 2</a:t>
            </a:r>
            <a:endParaRPr/>
          </a:p>
        </p:txBody>
      </p:sp>
      <p:sp>
        <p:nvSpPr>
          <p:cNvPr id="188" name="Google Shape;188;p1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Clr>
                <a:schemeClr val="dk1"/>
              </a:buClr>
              <a:buSzPts val="1000"/>
              <a:buNone/>
            </a:pPr>
            <a:r>
              <a:t/>
            </a:r>
            <a:endParaRPr sz="1000"/>
          </a:p>
          <a:p>
            <a:pPr indent="-279400" lvl="0" marL="342900" rtl="0" algn="l">
              <a:spcBef>
                <a:spcPts val="200"/>
              </a:spcBef>
              <a:spcAft>
                <a:spcPts val="0"/>
              </a:spcAft>
              <a:buClr>
                <a:schemeClr val="dk1"/>
              </a:buClr>
              <a:buSzPts val="1000"/>
              <a:buNone/>
            </a:pPr>
            <a:r>
              <a:t/>
            </a:r>
            <a:endParaRPr sz="1000"/>
          </a:p>
          <a:p>
            <a:pPr indent="-279400" lvl="0" marL="342900" rtl="0" algn="l">
              <a:spcBef>
                <a:spcPts val="200"/>
              </a:spcBef>
              <a:spcAft>
                <a:spcPts val="0"/>
              </a:spcAft>
              <a:buClr>
                <a:schemeClr val="dk1"/>
              </a:buClr>
              <a:buSzPts val="1000"/>
              <a:buNone/>
            </a:pPr>
            <a:r>
              <a:t/>
            </a:r>
            <a:endParaRPr sz="1000"/>
          </a:p>
          <a:p>
            <a:pPr indent="-279400" lvl="0" marL="342900" rtl="0" algn="l">
              <a:spcBef>
                <a:spcPts val="200"/>
              </a:spcBef>
              <a:spcAft>
                <a:spcPts val="0"/>
              </a:spcAft>
              <a:buClr>
                <a:schemeClr val="dk1"/>
              </a:buClr>
              <a:buSzPts val="1000"/>
              <a:buNone/>
            </a:pPr>
            <a:r>
              <a:t/>
            </a:r>
            <a:endParaRPr sz="1000"/>
          </a:p>
          <a:p>
            <a:pPr indent="-279400" lvl="0" marL="342900" rtl="0" algn="l">
              <a:spcBef>
                <a:spcPts val="200"/>
              </a:spcBef>
              <a:spcAft>
                <a:spcPts val="0"/>
              </a:spcAft>
              <a:buClr>
                <a:schemeClr val="dk1"/>
              </a:buClr>
              <a:buSzPts val="1000"/>
              <a:buNone/>
            </a:pPr>
            <a:r>
              <a:t/>
            </a:r>
            <a:endParaRPr sz="1000"/>
          </a:p>
          <a:p>
            <a:pPr indent="-279400" lvl="0" marL="34290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l">
              <a:spcBef>
                <a:spcPts val="200"/>
              </a:spcBef>
              <a:spcAft>
                <a:spcPts val="0"/>
              </a:spcAft>
              <a:buClr>
                <a:schemeClr val="dk1"/>
              </a:buClr>
              <a:buSzPts val="1000"/>
              <a:buNone/>
            </a:pPr>
            <a:r>
              <a:t/>
            </a:r>
            <a:endParaRPr sz="1000"/>
          </a:p>
          <a:p>
            <a:pPr indent="0" lvl="0" marL="0" rtl="0" algn="ctr">
              <a:spcBef>
                <a:spcPts val="200"/>
              </a:spcBef>
              <a:spcAft>
                <a:spcPts val="0"/>
              </a:spcAft>
              <a:buClr>
                <a:schemeClr val="dk1"/>
              </a:buClr>
              <a:buSzPts val="1000"/>
              <a:buNone/>
            </a:pPr>
            <a:r>
              <a:rPr lang="en-US" sz="1000"/>
              <a:t>Image Reference : https://github.com/niinpatel/Parenthesis-Matching-with-Reduce-Method</a:t>
            </a:r>
            <a:endParaRPr/>
          </a:p>
        </p:txBody>
      </p:sp>
      <p:sp>
        <p:nvSpPr>
          <p:cNvPr id="189" name="Google Shape;18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90" name="Google Shape;19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91" name="Google Shape;19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2" name="Google Shape;192;p12"/>
          <p:cNvPicPr preferRelativeResize="0"/>
          <p:nvPr/>
        </p:nvPicPr>
        <p:blipFill rotWithShape="1">
          <a:blip r:embed="rId3">
            <a:alphaModFix/>
          </a:blip>
          <a:srcRect b="0" l="0" r="0" t="0"/>
          <a:stretch/>
        </p:blipFill>
        <p:spPr>
          <a:xfrm>
            <a:off x="2057400" y="1594572"/>
            <a:ext cx="5637350" cy="44529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lang="en-US"/>
              <a:t>References</a:t>
            </a:r>
            <a:br>
              <a:rPr lang="en-US"/>
            </a:br>
            <a:endParaRPr/>
          </a:p>
        </p:txBody>
      </p:sp>
      <p:sp>
        <p:nvSpPr>
          <p:cNvPr id="198" name="Google Shape;19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000"/>
              <a:buChar char="•"/>
            </a:pPr>
            <a:r>
              <a:rPr lang="en-US" sz="1000" u="sng">
                <a:solidFill>
                  <a:schemeClr val="hlink"/>
                </a:solidFill>
                <a:hlinkClick r:id="rId3"/>
              </a:rPr>
              <a:t>https://www.tutorialspoint.com/data_structures_algorithms/stack_algorithm.htm</a:t>
            </a:r>
            <a:endParaRPr sz="1000"/>
          </a:p>
          <a:p>
            <a:pPr indent="-342900" lvl="0" marL="342900" rtl="0" algn="l">
              <a:spcBef>
                <a:spcPts val="200"/>
              </a:spcBef>
              <a:spcAft>
                <a:spcPts val="0"/>
              </a:spcAft>
              <a:buClr>
                <a:schemeClr val="dk1"/>
              </a:buClr>
              <a:buSzPts val="1000"/>
              <a:buChar char="•"/>
            </a:pPr>
            <a:r>
              <a:rPr lang="en-US" sz="1000" u="sng">
                <a:solidFill>
                  <a:schemeClr val="hlink"/>
                </a:solidFill>
                <a:hlinkClick r:id="rId4"/>
              </a:rPr>
              <a:t>https://www.codesdope.com/course/data-structures-stacks/</a:t>
            </a:r>
            <a:endParaRPr sz="1000"/>
          </a:p>
          <a:p>
            <a:pPr indent="-342900" lvl="0" marL="342900" rtl="0" algn="l">
              <a:spcBef>
                <a:spcPts val="200"/>
              </a:spcBef>
              <a:spcAft>
                <a:spcPts val="0"/>
              </a:spcAft>
              <a:buClr>
                <a:schemeClr val="dk1"/>
              </a:buClr>
              <a:buSzPts val="1000"/>
              <a:buChar char="•"/>
            </a:pPr>
            <a:r>
              <a:rPr lang="en-US" sz="1000" u="sng">
                <a:solidFill>
                  <a:schemeClr val="hlink"/>
                </a:solidFill>
                <a:hlinkClick r:id="rId5"/>
              </a:rPr>
              <a:t>http://www.firmcodes.com/write-a-c-program-to-implement-a-stack-using-an-array-and-linked-list/</a:t>
            </a:r>
            <a:endParaRPr sz="1000"/>
          </a:p>
          <a:p>
            <a:pPr indent="-342900" lvl="0" marL="342900" rtl="0" algn="l">
              <a:spcBef>
                <a:spcPts val="200"/>
              </a:spcBef>
              <a:spcAft>
                <a:spcPts val="0"/>
              </a:spcAft>
              <a:buClr>
                <a:schemeClr val="dk1"/>
              </a:buClr>
              <a:buSzPts val="1000"/>
              <a:buChar char="•"/>
            </a:pPr>
            <a:r>
              <a:rPr lang="en-US" sz="1000" u="sng">
                <a:solidFill>
                  <a:schemeClr val="hlink"/>
                </a:solidFill>
                <a:hlinkClick r:id="rId6"/>
              </a:rPr>
              <a:t>http://www.btechsmartclass.com/data_structures/stack-using-linked-list.html</a:t>
            </a:r>
            <a:endParaRPr sz="1000"/>
          </a:p>
          <a:p>
            <a:pPr indent="-342900" lvl="0" marL="342900" rtl="0" algn="l">
              <a:spcBef>
                <a:spcPts val="200"/>
              </a:spcBef>
              <a:spcAft>
                <a:spcPts val="0"/>
              </a:spcAft>
              <a:buClr>
                <a:schemeClr val="dk1"/>
              </a:buClr>
              <a:buSzPts val="1000"/>
              <a:buChar char="•"/>
            </a:pPr>
            <a:r>
              <a:rPr lang="en-US" sz="1000" u="sng">
                <a:solidFill>
                  <a:schemeClr val="hlink"/>
                </a:solidFill>
                <a:hlinkClick r:id="rId7"/>
              </a:rPr>
              <a:t>http://www.exploredatabase.com/2018/01/stack-abstract-data-type-data-structure.html</a:t>
            </a:r>
            <a:endParaRPr sz="1000"/>
          </a:p>
          <a:p>
            <a:pPr indent="-342900" lvl="0" marL="342900" rtl="0" algn="l">
              <a:spcBef>
                <a:spcPts val="200"/>
              </a:spcBef>
              <a:spcAft>
                <a:spcPts val="0"/>
              </a:spcAft>
              <a:buClr>
                <a:schemeClr val="dk1"/>
              </a:buClr>
              <a:buSzPts val="1000"/>
              <a:buChar char="•"/>
            </a:pPr>
            <a:r>
              <a:rPr lang="en-US" sz="1000"/>
              <a:t> </a:t>
            </a:r>
            <a:r>
              <a:rPr lang="en-US" sz="1000" u="sng">
                <a:solidFill>
                  <a:schemeClr val="hlink"/>
                </a:solidFill>
                <a:hlinkClick r:id="rId8"/>
              </a:rPr>
              <a:t>https://www.geeksforgeeks.org/stack-set-2-infix-to-postfix/</a:t>
            </a:r>
            <a:endParaRPr sz="1000"/>
          </a:p>
          <a:p>
            <a:pPr indent="-342900" lvl="0" marL="342900" rtl="0" algn="l">
              <a:spcBef>
                <a:spcPts val="200"/>
              </a:spcBef>
              <a:spcAft>
                <a:spcPts val="0"/>
              </a:spcAft>
              <a:buClr>
                <a:schemeClr val="dk1"/>
              </a:buClr>
              <a:buSzPts val="1000"/>
              <a:buChar char="•"/>
            </a:pPr>
            <a:r>
              <a:rPr lang="en-US" sz="1000"/>
              <a:t> </a:t>
            </a:r>
            <a:r>
              <a:rPr lang="en-US" sz="1000" u="sng">
                <a:solidFill>
                  <a:schemeClr val="hlink"/>
                </a:solidFill>
                <a:hlinkClick r:id="rId9"/>
              </a:rPr>
              <a:t>https://www.hackerearth.com/practice/notes/stacks-and-queues/</a:t>
            </a:r>
            <a:endParaRPr sz="1000"/>
          </a:p>
          <a:p>
            <a:pPr indent="-342900" lvl="0" marL="342900" rtl="0" algn="l">
              <a:spcBef>
                <a:spcPts val="200"/>
              </a:spcBef>
              <a:spcAft>
                <a:spcPts val="0"/>
              </a:spcAft>
              <a:buClr>
                <a:schemeClr val="dk1"/>
              </a:buClr>
              <a:buSzPts val="1000"/>
              <a:buChar char="•"/>
            </a:pPr>
            <a:r>
              <a:rPr lang="en-US" sz="1000" u="sng">
                <a:solidFill>
                  <a:schemeClr val="hlink"/>
                </a:solidFill>
                <a:hlinkClick r:id="rId10"/>
              </a:rPr>
              <a:t>https://github.com/niinpatel/Parenthesis-Matching-with-Reduce-Method</a:t>
            </a:r>
            <a:endParaRPr sz="1000"/>
          </a:p>
          <a:p>
            <a:pPr indent="-342900" lvl="0" marL="342900" rtl="0" algn="l">
              <a:spcBef>
                <a:spcPts val="200"/>
              </a:spcBef>
              <a:spcAft>
                <a:spcPts val="0"/>
              </a:spcAft>
              <a:buClr>
                <a:schemeClr val="dk1"/>
              </a:buClr>
              <a:buSzPts val="1000"/>
              <a:buChar char="•"/>
            </a:pPr>
            <a:r>
              <a:rPr lang="en-US" sz="1000"/>
              <a:t> </a:t>
            </a:r>
            <a:endParaRPr/>
          </a:p>
          <a:p>
            <a:pPr indent="-342900" lvl="0" marL="342900" rtl="0" algn="l">
              <a:spcBef>
                <a:spcPts val="200"/>
              </a:spcBef>
              <a:spcAft>
                <a:spcPts val="0"/>
              </a:spcAft>
              <a:buClr>
                <a:schemeClr val="dk1"/>
              </a:buClr>
              <a:buSzPts val="1000"/>
              <a:buChar char="•"/>
            </a:pPr>
            <a:r>
              <a:rPr lang="en-US" sz="1000" u="sng">
                <a:solidFill>
                  <a:schemeClr val="hlink"/>
                </a:solidFill>
                <a:hlinkClick r:id="rId11"/>
              </a:rPr>
              <a:t>https://www.studytonight.com/data-structures/stack-data-structure</a:t>
            </a:r>
            <a:endParaRPr sz="1000" u="sng"/>
          </a:p>
          <a:p>
            <a:pPr indent="-342900" lvl="0" marL="342900" rtl="0" algn="l">
              <a:spcBef>
                <a:spcPts val="200"/>
              </a:spcBef>
              <a:spcAft>
                <a:spcPts val="0"/>
              </a:spcAft>
              <a:buClr>
                <a:schemeClr val="dk1"/>
              </a:buClr>
              <a:buSzPts val="1000"/>
              <a:buChar char="•"/>
            </a:pPr>
            <a:r>
              <a:rPr lang="en-US" sz="1000" u="sng">
                <a:solidFill>
                  <a:schemeClr val="hlink"/>
                </a:solidFill>
                <a:hlinkClick r:id="rId12"/>
              </a:rPr>
              <a:t>https://www.programming9.com/programs/c-programs/230-c-program-to-convert-infix-to-postfix-expression-using-stack</a:t>
            </a:r>
            <a:endParaRPr sz="1000"/>
          </a:p>
          <a:p>
            <a:pPr indent="-279400" lvl="0" marL="342900" rtl="0" algn="l">
              <a:spcBef>
                <a:spcPts val="200"/>
              </a:spcBef>
              <a:spcAft>
                <a:spcPts val="0"/>
              </a:spcAft>
              <a:buClr>
                <a:schemeClr val="dk1"/>
              </a:buClr>
              <a:buSzPts val="1000"/>
              <a:buNone/>
            </a:pPr>
            <a:r>
              <a:t/>
            </a:r>
            <a:endParaRPr sz="1000"/>
          </a:p>
        </p:txBody>
      </p:sp>
      <p:sp>
        <p:nvSpPr>
          <p:cNvPr id="199" name="Google Shape;19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200" name="Google Shape;20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t>Postfix Expression Evaluation</a:t>
            </a:r>
            <a:br>
              <a:rPr lang="en-US"/>
            </a:br>
            <a:endParaRPr/>
          </a:p>
        </p:txBody>
      </p:sp>
      <p:sp>
        <p:nvSpPr>
          <p:cNvPr id="97" name="Google Shape;9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98" name="Google Shape;9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99" name="Google Shape;9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US" sz="4000"/>
              <a:t>Postfix Expression</a:t>
            </a:r>
            <a:endParaRPr sz="4000"/>
          </a:p>
        </p:txBody>
      </p:sp>
      <p:sp>
        <p:nvSpPr>
          <p:cNvPr id="106" name="Google Shape;106;p3"/>
          <p:cNvSpPr txBox="1"/>
          <p:nvPr>
            <p:ph idx="1" type="body"/>
          </p:nvPr>
        </p:nvSpPr>
        <p:spPr>
          <a:xfrm>
            <a:off x="457200" y="18288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 postfix expression is a collection of operators and operands in which the operator is placed after the operands.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0" lvl="0" marL="0" rtl="0" algn="ctr">
              <a:spcBef>
                <a:spcPts val="220"/>
              </a:spcBef>
              <a:spcAft>
                <a:spcPts val="0"/>
              </a:spcAft>
              <a:buClr>
                <a:schemeClr val="dk1"/>
              </a:buClr>
              <a:buSzPts val="1100"/>
              <a:buNone/>
            </a:pPr>
            <a:r>
              <a:rPr lang="en-US" sz="1100"/>
              <a:t>Image Reference : </a:t>
            </a:r>
            <a:r>
              <a:rPr lang="en-US" sz="1100" u="sng">
                <a:solidFill>
                  <a:schemeClr val="hlink"/>
                </a:solidFill>
                <a:hlinkClick r:id="rId3"/>
              </a:rPr>
              <a:t>http://www.btechsmartclass.com/data_structures/expressions.html</a:t>
            </a:r>
            <a:endParaRPr sz="1100"/>
          </a:p>
        </p:txBody>
      </p:sp>
      <p:sp>
        <p:nvSpPr>
          <p:cNvPr id="107" name="Google Shape;10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08" name="Google Shape;10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09" name="Google Shape;109;p3"/>
          <p:cNvSpPr txBox="1"/>
          <p:nvPr>
            <p:ph idx="12" type="sldNum"/>
          </p:nvPr>
        </p:nvSpPr>
        <p:spPr>
          <a:xfrm>
            <a:off x="6553200" y="65849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ostfix expression evaluation" id="110" name="Google Shape;110;p3"/>
          <p:cNvPicPr preferRelativeResize="0"/>
          <p:nvPr/>
        </p:nvPicPr>
        <p:blipFill rotWithShape="1">
          <a:blip r:embed="rId4">
            <a:alphaModFix/>
          </a:blip>
          <a:srcRect b="0" l="0" r="0" t="0"/>
          <a:stretch/>
        </p:blipFill>
        <p:spPr>
          <a:xfrm>
            <a:off x="1905000" y="3657600"/>
            <a:ext cx="5524500" cy="19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ctrTitle"/>
          </p:nvPr>
        </p:nvSpPr>
        <p:spPr>
          <a:xfrm>
            <a:off x="685800" y="1600201"/>
            <a:ext cx="7772400" cy="2000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t>Postfix Expression Evaluation using Stack </a:t>
            </a:r>
            <a:br>
              <a:rPr lang="en-US"/>
            </a:br>
            <a:endParaRPr/>
          </a:p>
        </p:txBody>
      </p:sp>
      <p:sp>
        <p:nvSpPr>
          <p:cNvPr id="116" name="Google Shape;116;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sz="4400"/>
              <a:t>Algorithm</a:t>
            </a:r>
            <a:endParaRPr sz="4400"/>
          </a:p>
        </p:txBody>
      </p:sp>
      <p:sp>
        <p:nvSpPr>
          <p:cNvPr id="122" name="Google Shape;12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23" name="Google Shape;12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24" name="Google Shape;12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5"/>
          <p:cNvSpPr txBox="1"/>
          <p:nvPr>
            <p:ph idx="4294967295" type="body"/>
          </p:nvPr>
        </p:nvSpPr>
        <p:spPr>
          <a:xfrm>
            <a:off x="457200" y="1371600"/>
            <a:ext cx="8305800" cy="4525963"/>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chemeClr val="dk1"/>
              </a:buClr>
              <a:buSzPts val="2600"/>
              <a:buFont typeface="Calibri"/>
              <a:buAutoNum type="arabicPeriod"/>
            </a:pPr>
            <a:r>
              <a:rPr lang="en-US" sz="2600"/>
              <a:t>Read all the symbols one by one from left to right in the given Postfix Expression</a:t>
            </a:r>
            <a:endParaRPr/>
          </a:p>
          <a:p>
            <a:pPr indent="-514350" lvl="0" marL="514350" rtl="0" algn="just">
              <a:spcBef>
                <a:spcPts val="520"/>
              </a:spcBef>
              <a:spcAft>
                <a:spcPts val="0"/>
              </a:spcAft>
              <a:buClr>
                <a:schemeClr val="dk1"/>
              </a:buClr>
              <a:buSzPts val="2600"/>
              <a:buFont typeface="Calibri"/>
              <a:buAutoNum type="arabicPeriod"/>
            </a:pPr>
            <a:r>
              <a:rPr lang="en-US" sz="2600"/>
              <a:t>If the reading symbol is operand, then push it on to the Stack.</a:t>
            </a:r>
            <a:endParaRPr/>
          </a:p>
          <a:p>
            <a:pPr indent="-514350" lvl="0" marL="514350" rtl="0" algn="just">
              <a:spcBef>
                <a:spcPts val="520"/>
              </a:spcBef>
              <a:spcAft>
                <a:spcPts val="0"/>
              </a:spcAft>
              <a:buClr>
                <a:schemeClr val="dk1"/>
              </a:buClr>
              <a:buSzPts val="2600"/>
              <a:buFont typeface="Calibri"/>
              <a:buAutoNum type="arabicPeriod"/>
            </a:pPr>
            <a:r>
              <a:rPr lang="en-US" sz="2600"/>
              <a:t>If the reading symbol is operator (+ , - , * , / etc.,), then perform TWO pop operations and store the two popped operands in two different variables (operand1 and operand2). Then perform reading symbol operation using operand1 and operand2 and push result back on to the Stack.</a:t>
            </a:r>
            <a:endParaRPr/>
          </a:p>
          <a:p>
            <a:pPr indent="-514350" lvl="0" marL="514350" rtl="0" algn="just">
              <a:spcBef>
                <a:spcPts val="520"/>
              </a:spcBef>
              <a:spcAft>
                <a:spcPts val="0"/>
              </a:spcAft>
              <a:buClr>
                <a:schemeClr val="dk1"/>
              </a:buClr>
              <a:buSzPts val="2600"/>
              <a:buFont typeface="Calibri"/>
              <a:buAutoNum type="arabicPeriod"/>
            </a:pPr>
            <a:r>
              <a:rPr lang="en-US" sz="2600"/>
              <a:t>Finally! perform a pop operation and display the popped value as final result.</a:t>
            </a:r>
            <a:endParaRPr/>
          </a:p>
          <a:p>
            <a:pPr indent="-349250" lvl="0" marL="514350" rtl="0" algn="just">
              <a:spcBef>
                <a:spcPts val="520"/>
              </a:spcBef>
              <a:spcAft>
                <a:spcPts val="0"/>
              </a:spcAft>
              <a:buClr>
                <a:schemeClr val="dk1"/>
              </a:buClr>
              <a:buSzPts val="2600"/>
              <a:buFont typeface="Calibri"/>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t>Example 1</a:t>
            </a:r>
            <a:endParaRPr/>
          </a:p>
        </p:txBody>
      </p:sp>
      <p:sp>
        <p:nvSpPr>
          <p:cNvPr id="131" name="Google Shape;13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32" name="Google Shape;13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33" name="Google Shape;13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6"/>
          <p:cNvPicPr preferRelativeResize="0"/>
          <p:nvPr/>
        </p:nvPicPr>
        <p:blipFill rotWithShape="1">
          <a:blip r:embed="rId3">
            <a:alphaModFix/>
          </a:blip>
          <a:srcRect b="0" l="0" r="0" t="0"/>
          <a:stretch/>
        </p:blipFill>
        <p:spPr>
          <a:xfrm>
            <a:off x="893618" y="1447800"/>
            <a:ext cx="4059382" cy="4971617"/>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5257800" y="2716357"/>
            <a:ext cx="3533774" cy="340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t/>
            </a:r>
            <a:endParaRPr/>
          </a:p>
        </p:txBody>
      </p:sp>
      <p:sp>
        <p:nvSpPr>
          <p:cNvPr id="141" name="Google Shape;141;p7"/>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273050" lvl="0" marL="342900" rtl="0" algn="ctr">
              <a:spcBef>
                <a:spcPts val="220"/>
              </a:spcBef>
              <a:spcAft>
                <a:spcPts val="0"/>
              </a:spcAft>
              <a:buClr>
                <a:schemeClr val="dk1"/>
              </a:buClr>
              <a:buSzPts val="1100"/>
              <a:buNone/>
            </a:pPr>
            <a:r>
              <a:t/>
            </a:r>
            <a:endParaRPr sz="1100"/>
          </a:p>
          <a:p>
            <a:pPr indent="0" lvl="0" marL="0" rtl="0" algn="ctr">
              <a:spcBef>
                <a:spcPts val="220"/>
              </a:spcBef>
              <a:spcAft>
                <a:spcPts val="0"/>
              </a:spcAft>
              <a:buClr>
                <a:schemeClr val="dk1"/>
              </a:buClr>
              <a:buSzPts val="1100"/>
              <a:buNone/>
            </a:pPr>
            <a:r>
              <a:rPr lang="en-US" sz="1100"/>
              <a:t>Image from  Data Structures by Mark Allen Weiss book</a:t>
            </a:r>
            <a:endParaRPr sz="1100"/>
          </a:p>
          <a:p>
            <a:pPr indent="-139700" lvl="0" marL="342900" rtl="0" algn="l">
              <a:spcBef>
                <a:spcPts val="640"/>
              </a:spcBef>
              <a:spcAft>
                <a:spcPts val="0"/>
              </a:spcAft>
              <a:buClr>
                <a:schemeClr val="dk1"/>
              </a:buClr>
              <a:buSzPts val="3200"/>
              <a:buNone/>
            </a:pPr>
            <a:r>
              <a:t/>
            </a:r>
            <a:endParaRPr/>
          </a:p>
        </p:txBody>
      </p:sp>
      <p:sp>
        <p:nvSpPr>
          <p:cNvPr id="142" name="Google Shape;14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43" name="Google Shape;14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44" name="Google Shape;14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7"/>
          <p:cNvPicPr preferRelativeResize="0"/>
          <p:nvPr/>
        </p:nvPicPr>
        <p:blipFill rotWithShape="1">
          <a:blip r:embed="rId3">
            <a:alphaModFix/>
          </a:blip>
          <a:srcRect b="0" l="0" r="0" t="0"/>
          <a:stretch/>
        </p:blipFill>
        <p:spPr>
          <a:xfrm>
            <a:off x="1600198" y="838200"/>
            <a:ext cx="5917487" cy="4953000"/>
          </a:xfrm>
          <a:prstGeom prst="rect">
            <a:avLst/>
          </a:prstGeom>
          <a:noFill/>
          <a:ln>
            <a:noFill/>
          </a:ln>
        </p:spPr>
      </p:pic>
      <p:sp>
        <p:nvSpPr>
          <p:cNvPr id="146" name="Google Shape;146;p7"/>
          <p:cNvSpPr txBox="1"/>
          <p:nvPr/>
        </p:nvSpPr>
        <p:spPr>
          <a:xfrm>
            <a:off x="457200" y="152400"/>
            <a:ext cx="8229600" cy="792162"/>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Example 2</a:t>
            </a:r>
            <a:endParaRPr b="0"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t>Balancing Symbols</a:t>
            </a:r>
            <a:br>
              <a:rPr lang="en-US"/>
            </a:br>
            <a:endParaRPr/>
          </a:p>
        </p:txBody>
      </p:sp>
      <p:sp>
        <p:nvSpPr>
          <p:cNvPr id="152" name="Google Shape;152;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153" name="Google Shape;1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54" name="Google Shape;1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55" name="Google Shape;1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t>Introduction </a:t>
            </a:r>
            <a:endParaRPr sz="4000"/>
          </a:p>
        </p:txBody>
      </p:sp>
      <p:sp>
        <p:nvSpPr>
          <p:cNvPr id="161" name="Google Shape;16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sz="2800"/>
              <a:t>Stacks can be used to check if the given expression has balanced symbols or not. </a:t>
            </a:r>
            <a:endParaRPr sz="2800"/>
          </a:p>
          <a:p>
            <a:pPr indent="-342900" lvl="0" marL="342900" rtl="0" algn="just">
              <a:spcBef>
                <a:spcPts val="518"/>
              </a:spcBef>
              <a:spcAft>
                <a:spcPts val="0"/>
              </a:spcAft>
              <a:buClr>
                <a:schemeClr val="dk1"/>
              </a:buClr>
              <a:buSzPct val="100000"/>
              <a:buChar char="•"/>
            </a:pPr>
            <a:r>
              <a:rPr lang="en-US" sz="2800"/>
              <a:t>The algorithm is very much useful in compilers. </a:t>
            </a:r>
            <a:endParaRPr sz="2800"/>
          </a:p>
          <a:p>
            <a:pPr indent="-342900" lvl="0" marL="342900" rtl="0" algn="just">
              <a:spcBef>
                <a:spcPts val="518"/>
              </a:spcBef>
              <a:spcAft>
                <a:spcPts val="0"/>
              </a:spcAft>
              <a:buClr>
                <a:schemeClr val="dk1"/>
              </a:buClr>
              <a:buSzPct val="100000"/>
              <a:buChar char="•"/>
            </a:pPr>
            <a:r>
              <a:rPr lang="en-US" sz="2800"/>
              <a:t>Each time parser reads one character at a time. </a:t>
            </a:r>
            <a:endParaRPr sz="2800"/>
          </a:p>
          <a:p>
            <a:pPr indent="-285750" lvl="1" marL="742950" rtl="0" algn="just">
              <a:spcBef>
                <a:spcPts val="444"/>
              </a:spcBef>
              <a:spcAft>
                <a:spcPts val="0"/>
              </a:spcAft>
              <a:buClr>
                <a:schemeClr val="dk1"/>
              </a:buClr>
              <a:buSzPct val="100000"/>
              <a:buChar char="–"/>
            </a:pPr>
            <a:r>
              <a:rPr lang="en-US" sz="2400"/>
              <a:t>If the character is an opening delimiter like ‘(‘ , ‘{‘ or ‘[‘ then it is PUSHED in to the stack. </a:t>
            </a:r>
            <a:endParaRPr sz="2400"/>
          </a:p>
          <a:p>
            <a:pPr indent="-285750" lvl="1" marL="742950" rtl="0" algn="just">
              <a:spcBef>
                <a:spcPts val="444"/>
              </a:spcBef>
              <a:spcAft>
                <a:spcPts val="0"/>
              </a:spcAft>
              <a:buClr>
                <a:schemeClr val="dk1"/>
              </a:buClr>
              <a:buSzPct val="100000"/>
              <a:buChar char="–"/>
            </a:pPr>
            <a:r>
              <a:rPr lang="en-US" sz="2400"/>
              <a:t>When a closing delimiter is encountered like ‘)’ , ‘}’ or ‘]’ is encountered, the stack is popped. </a:t>
            </a:r>
            <a:endParaRPr sz="2400"/>
          </a:p>
          <a:p>
            <a:pPr indent="-285750" lvl="1" marL="742950" rtl="0" algn="just">
              <a:spcBef>
                <a:spcPts val="444"/>
              </a:spcBef>
              <a:spcAft>
                <a:spcPts val="0"/>
              </a:spcAft>
              <a:buClr>
                <a:schemeClr val="dk1"/>
              </a:buClr>
              <a:buSzPct val="100000"/>
              <a:buChar char="–"/>
            </a:pPr>
            <a:r>
              <a:rPr lang="en-US" sz="2400"/>
              <a:t>The opening and closing delimiter are then compared. </a:t>
            </a:r>
            <a:endParaRPr sz="2400"/>
          </a:p>
          <a:p>
            <a:pPr indent="-285750" lvl="1" marL="742950" rtl="0" algn="just">
              <a:spcBef>
                <a:spcPts val="444"/>
              </a:spcBef>
              <a:spcAft>
                <a:spcPts val="0"/>
              </a:spcAft>
              <a:buClr>
                <a:schemeClr val="dk1"/>
              </a:buClr>
              <a:buSzPct val="100000"/>
              <a:buChar char="–"/>
            </a:pPr>
            <a:r>
              <a:rPr lang="en-US" sz="2400"/>
              <a:t>If they match, the parsing of the string continues. </a:t>
            </a:r>
            <a:endParaRPr sz="2400"/>
          </a:p>
          <a:p>
            <a:pPr indent="-285750" lvl="1" marL="742950" rtl="0" algn="just">
              <a:spcBef>
                <a:spcPts val="444"/>
              </a:spcBef>
              <a:spcAft>
                <a:spcPts val="0"/>
              </a:spcAft>
              <a:buClr>
                <a:schemeClr val="dk1"/>
              </a:buClr>
              <a:buSzPct val="100000"/>
              <a:buChar char="–"/>
            </a:pPr>
            <a:r>
              <a:rPr lang="en-US" sz="2400"/>
              <a:t>If they do not match, the parser indicates that there is an error on the line. </a:t>
            </a:r>
            <a:endParaRPr sz="2400"/>
          </a:p>
        </p:txBody>
      </p:sp>
      <p:sp>
        <p:nvSpPr>
          <p:cNvPr id="162" name="Google Shape;1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9/30/2020</a:t>
            </a:r>
            <a:endParaRPr/>
          </a:p>
        </p:txBody>
      </p:sp>
      <p:sp>
        <p:nvSpPr>
          <p:cNvPr id="163" name="Google Shape;1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SRM Institutue of Science and Technology</a:t>
            </a:r>
            <a:endParaRPr/>
          </a:p>
        </p:txBody>
      </p:sp>
      <p:sp>
        <p:nvSpPr>
          <p:cNvPr id="164" name="Google Shape;1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8" ma:contentTypeDescription="Create a new document." ma:contentTypeScope="" ma:versionID="c87d8eeaf315f31a7231df943a870757">
  <xsd:schema xmlns:xsd="http://www.w3.org/2001/XMLSchema" xmlns:xs="http://www.w3.org/2001/XMLSchema" xmlns:p="http://schemas.microsoft.com/office/2006/metadata/properties" xmlns:ns2="1895ab55-8c32-4bf7-8e68-ee7a11ecdaae" targetNamespace="http://schemas.microsoft.com/office/2006/metadata/properties" ma:root="true" ma:fieldsID="c28c3dbf4e33639064d644b1265b49fe"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F963C3-0A38-48CA-8023-7BABAAD364D1}"/>
</file>

<file path=customXml/itemProps2.xml><?xml version="1.0" encoding="utf-8"?>
<ds:datastoreItem xmlns:ds="http://schemas.openxmlformats.org/officeDocument/2006/customXml" ds:itemID="{B9C5A707-6A77-486E-85F7-0EA4A7EF71C0}"/>
</file>

<file path=customXml/itemProps3.xml><?xml version="1.0" encoding="utf-8"?>
<ds:datastoreItem xmlns:ds="http://schemas.openxmlformats.org/officeDocument/2006/customXml" ds:itemID="{1E53ED5B-D759-4244-A34F-21DEAAAB31E4}"/>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ismail - [2010]</dc:creator>
  <dcterms:created xsi:type="dcterms:W3CDTF">2020-07-17T04:57:16Z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