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465" r:id="rId16"/>
    <p:sldId id="271" r:id="rId17"/>
    <p:sldId id="272" r:id="rId18"/>
    <p:sldId id="273" r:id="rId19"/>
    <p:sldId id="468" r:id="rId20"/>
    <p:sldId id="469" r:id="rId21"/>
    <p:sldId id="470" r:id="rId22"/>
    <p:sldId id="471" r:id="rId23"/>
    <p:sldId id="290" r:id="rId24"/>
    <p:sldId id="291" r:id="rId25"/>
    <p:sldId id="292" r:id="rId26"/>
    <p:sldId id="293" r:id="rId27"/>
    <p:sldId id="294" r:id="rId28"/>
    <p:sldId id="295" r:id="rId29"/>
    <p:sldId id="296" r:id="rId30"/>
    <p:sldId id="297" r:id="rId31"/>
    <p:sldId id="298" r:id="rId32"/>
    <p:sldId id="480" r:id="rId33"/>
    <p:sldId id="481" r:id="rId34"/>
    <p:sldId id="482" r:id="rId35"/>
    <p:sldId id="483" r:id="rId36"/>
    <p:sldId id="485" r:id="rId37"/>
    <p:sldId id="484" r:id="rId38"/>
    <p:sldId id="486"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462" r:id="rId90"/>
    <p:sldId id="463" r:id="rId91"/>
    <p:sldId id="487" r:id="rId92"/>
    <p:sldId id="488" r:id="rId93"/>
    <p:sldId id="472" r:id="rId94"/>
    <p:sldId id="473" r:id="rId95"/>
    <p:sldId id="474" r:id="rId96"/>
    <p:sldId id="475" r:id="rId97"/>
    <p:sldId id="476" r:id="rId98"/>
    <p:sldId id="477" r:id="rId99"/>
    <p:sldId id="478"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489" r:id="rId137"/>
    <p:sldId id="490" r:id="rId138"/>
    <p:sldId id="491" r:id="rId139"/>
    <p:sldId id="492" r:id="rId140"/>
    <p:sldId id="493" r:id="rId141"/>
    <p:sldId id="418" r:id="rId142"/>
    <p:sldId id="419" r:id="rId143"/>
    <p:sldId id="420" r:id="rId144"/>
    <p:sldId id="421" r:id="rId145"/>
    <p:sldId id="422" r:id="rId146"/>
    <p:sldId id="403" r:id="rId147"/>
    <p:sldId id="404" r:id="rId148"/>
    <p:sldId id="405" r:id="rId149"/>
    <p:sldId id="406" r:id="rId150"/>
    <p:sldId id="407" r:id="rId151"/>
    <p:sldId id="408" r:id="rId152"/>
    <p:sldId id="409" r:id="rId153"/>
    <p:sldId id="410" r:id="rId154"/>
    <p:sldId id="411" r:id="rId155"/>
    <p:sldId id="413" r:id="rId156"/>
    <p:sldId id="423" r:id="rId157"/>
    <p:sldId id="424" r:id="rId158"/>
    <p:sldId id="425" r:id="rId159"/>
    <p:sldId id="426" r:id="rId160"/>
    <p:sldId id="427" r:id="rId161"/>
    <p:sldId id="428" r:id="rId162"/>
    <p:sldId id="429" r:id="rId163"/>
    <p:sldId id="442" r:id="rId164"/>
    <p:sldId id="417"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4" r:id="rId183"/>
    <p:sldId id="461" r:id="rId1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99F6A-E40F-4A32-80AB-06E629C234B1}" type="datetimeFigureOut">
              <a:rPr lang="en-US" smtClean="0"/>
              <a:pPr/>
              <a:t>9/28/2016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C472F1-FACE-4C05-8480-23DB5A4F5B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6951C3-9F34-4441-989B-E4C330031830}"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F84B2EF-06BC-4A91-AFD5-393CC7156434}" type="slidenum">
              <a:rPr lang="en-US" smtClean="0">
                <a:latin typeface="Arial" pitchFamily="34" charset="0"/>
                <a:cs typeface="Arial" pitchFamily="34" charset="0"/>
              </a:rPr>
              <a:pPr/>
              <a:t>29</a:t>
            </a:fld>
            <a:endParaRPr lang="en-US" smtClean="0">
              <a:latin typeface="Arial" pitchFamily="34" charset="0"/>
              <a:cs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36B7B97-FABE-4D2B-B6B4-718F018DEB2D}" type="slidenum">
              <a:rPr lang="en-US" smtClean="0">
                <a:latin typeface="Arial" pitchFamily="34" charset="0"/>
                <a:cs typeface="Arial" pitchFamily="34" charset="0"/>
              </a:rPr>
              <a:pPr/>
              <a:t>30</a:t>
            </a:fld>
            <a:endParaRPr lang="en-US" smtClean="0">
              <a:latin typeface="Arial" pitchFamily="34" charset="0"/>
              <a:cs typeface="Arial"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F99F1F6-40AC-4089-8622-96A34CA31F1A}" type="slidenum">
              <a:rPr lang="en-US"/>
              <a:pPr/>
              <a:t>33</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30049D5-EDD8-4AB7-B7FE-7BEF0E41EA17}" type="slidenum">
              <a:rPr lang="en-US"/>
              <a:pPr/>
              <a:t>34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1F0AB5C-F963-43AA-A142-4D70FB15DBC8}" type="slidenum">
              <a:rPr lang="en-US"/>
              <a:pPr/>
              <a:t>35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1F0AB5C-F963-43AA-A142-4D70FB15DBC8}" type="slidenum">
              <a:rPr lang="en-US"/>
              <a:pPr/>
              <a:t>36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www.ustudy.in</a:t>
            </a:r>
            <a:endParaRPr lang="en-IN"/>
          </a:p>
        </p:txBody>
      </p:sp>
    </p:spTree>
    <p:extLst>
      <p:ext uri="{BB962C8B-B14F-4D97-AF65-F5344CB8AC3E}">
        <p14:creationId xmlns:p14="http://schemas.microsoft.com/office/powerpoint/2010/main" xmlns="" val="2965142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64</a:t>
            </a:fld>
            <a:endParaRPr lang="en-US"/>
          </a:p>
        </p:txBody>
      </p:sp>
    </p:spTree>
    <p:extLst>
      <p:ext uri="{BB962C8B-B14F-4D97-AF65-F5344CB8AC3E}">
        <p14:creationId xmlns:p14="http://schemas.microsoft.com/office/powerpoint/2010/main" xmlns="" val="318047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65</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66</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3035424-B30A-42B6-BB82-AD911A6E52F1}" type="slidenum">
              <a:rPr lang="en-US"/>
              <a:pPr/>
              <a:t>19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67</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68</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69</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70</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71</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72</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73</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74</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75</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76</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F99F1F6-40AC-4089-8622-96A34CA31F1A}" type="slidenum">
              <a:rPr lang="en-US"/>
              <a:pPr/>
              <a:t>20</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77</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78</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79</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80</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81</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82</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83</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84</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85</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86</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30049D5-EDD8-4AB7-B7FE-7BEF0E41EA17}" type="slidenum">
              <a:rPr lang="en-US"/>
              <a:pPr/>
              <a:t>21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87</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CFA380-ABC3-46E4-8D70-EB26DCB4A550}" type="slidenum">
              <a:rPr lang="en-US" smtClean="0"/>
              <a:pPr/>
              <a:t>88</a:t>
            </a:fld>
            <a:endParaRPr lang="en-US"/>
          </a:p>
        </p:txBody>
      </p:sp>
    </p:spTree>
    <p:extLst>
      <p:ext uri="{BB962C8B-B14F-4D97-AF65-F5344CB8AC3E}">
        <p14:creationId xmlns:p14="http://schemas.microsoft.com/office/powerpoint/2010/main" xmlns="" val="1983076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614CFB-C41F-4E23-A1B7-76E503B1ED72}" type="slidenum">
              <a:rPr lang="en-US" smtClean="0"/>
              <a:pPr/>
              <a:t>103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What lies within CS1101?</a:t>
            </a:r>
          </a:p>
        </p:txBody>
      </p:sp>
      <p:sp>
        <p:nvSpPr>
          <p:cNvPr id="6" name="Rectangle 7"/>
          <p:cNvSpPr>
            <a:spLocks noGrp="1" noChangeArrowheads="1"/>
          </p:cNvSpPr>
          <p:nvPr>
            <p:ph type="sldNum" sz="quarter" idx="5"/>
          </p:nvPr>
        </p:nvSpPr>
        <p:spPr>
          <a:ln/>
        </p:spPr>
        <p:txBody>
          <a:bodyPr/>
          <a:lstStyle/>
          <a:p>
            <a:fld id="{8EC0174B-604F-4368-805C-7F369BAC797C}" type="slidenum">
              <a:rPr lang="en-GB"/>
              <a:pPr/>
              <a:t>109</a:t>
            </a:fld>
            <a:endParaRPr lang="en-GB"/>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What lies within CS1101?</a:t>
            </a:r>
          </a:p>
        </p:txBody>
      </p:sp>
      <p:sp>
        <p:nvSpPr>
          <p:cNvPr id="6" name="Rectangle 7"/>
          <p:cNvSpPr>
            <a:spLocks noGrp="1" noChangeArrowheads="1"/>
          </p:cNvSpPr>
          <p:nvPr>
            <p:ph type="sldNum" sz="quarter" idx="5"/>
          </p:nvPr>
        </p:nvSpPr>
        <p:spPr>
          <a:ln/>
        </p:spPr>
        <p:txBody>
          <a:bodyPr/>
          <a:lstStyle/>
          <a:p>
            <a:fld id="{13EC8596-263A-41B6-ADF5-423516BAEC99}" type="slidenum">
              <a:rPr lang="en-GB"/>
              <a:pPr/>
              <a:t>110</a:t>
            </a:fld>
            <a:endParaRPr lang="en-GB"/>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What lies within CS1101?</a:t>
            </a:r>
          </a:p>
        </p:txBody>
      </p:sp>
      <p:sp>
        <p:nvSpPr>
          <p:cNvPr id="6" name="Rectangle 7"/>
          <p:cNvSpPr>
            <a:spLocks noGrp="1" noChangeArrowheads="1"/>
          </p:cNvSpPr>
          <p:nvPr>
            <p:ph type="sldNum" sz="quarter" idx="5"/>
          </p:nvPr>
        </p:nvSpPr>
        <p:spPr>
          <a:ln/>
        </p:spPr>
        <p:txBody>
          <a:bodyPr/>
          <a:lstStyle/>
          <a:p>
            <a:fld id="{6D0E7419-8ED5-4E93-9349-5FA85FF2CD53}" type="slidenum">
              <a:rPr lang="en-GB"/>
              <a:pPr/>
              <a:t>111</a:t>
            </a:fld>
            <a:endParaRPr lang="en-GB"/>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What lies within CS1101?</a:t>
            </a:r>
          </a:p>
        </p:txBody>
      </p:sp>
      <p:sp>
        <p:nvSpPr>
          <p:cNvPr id="6" name="Rectangle 7"/>
          <p:cNvSpPr>
            <a:spLocks noGrp="1" noChangeArrowheads="1"/>
          </p:cNvSpPr>
          <p:nvPr>
            <p:ph type="sldNum" sz="quarter" idx="5"/>
          </p:nvPr>
        </p:nvSpPr>
        <p:spPr>
          <a:ln/>
        </p:spPr>
        <p:txBody>
          <a:bodyPr/>
          <a:lstStyle/>
          <a:p>
            <a:fld id="{7C1E9D74-7089-41F8-BA8C-EEA9BC7B3146}" type="slidenum">
              <a:rPr lang="en-GB"/>
              <a:pPr/>
              <a:t>112</a:t>
            </a:fld>
            <a:endParaRPr lang="en-GB"/>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What lies within CS1101?</a:t>
            </a:r>
          </a:p>
        </p:txBody>
      </p:sp>
      <p:sp>
        <p:nvSpPr>
          <p:cNvPr id="6" name="Rectangle 7"/>
          <p:cNvSpPr>
            <a:spLocks noGrp="1" noChangeArrowheads="1"/>
          </p:cNvSpPr>
          <p:nvPr>
            <p:ph type="sldNum" sz="quarter" idx="5"/>
          </p:nvPr>
        </p:nvSpPr>
        <p:spPr>
          <a:ln/>
        </p:spPr>
        <p:txBody>
          <a:bodyPr/>
          <a:lstStyle/>
          <a:p>
            <a:fld id="{08BF2A59-83DB-4D94-826F-58BDD5C7308E}" type="slidenum">
              <a:rPr lang="en-GB"/>
              <a:pPr/>
              <a:t>113</a:t>
            </a:fld>
            <a:endParaRPr lang="en-GB"/>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8D9DC7-CA21-44BB-A62F-029DE521186C}" type="slidenum">
              <a:rPr lang="en-US" smtClean="0"/>
              <a:pPr/>
              <a:t>140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197B9F0-40C4-4D4A-9276-3A40D8039CB3}" type="slidenum">
              <a:rPr lang="en-GB"/>
              <a:pPr/>
              <a:t>141</a:t>
            </a:fld>
            <a:endParaRPr lang="en-GB"/>
          </a:p>
        </p:txBody>
      </p:sp>
      <p:sp>
        <p:nvSpPr>
          <p:cNvPr id="19457"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1F0AB5C-F963-43AA-A142-4D70FB15DBC8}" type="slidenum">
              <a:rPr lang="en-US"/>
              <a:pPr/>
              <a:t>22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62D4264-E9F6-4763-A619-06DDDC063DAD}" type="slidenum">
              <a:rPr lang="en-GB"/>
              <a:pPr/>
              <a:t>142</a:t>
            </a:fld>
            <a:endParaRPr lang="en-GB"/>
          </a:p>
        </p:txBody>
      </p:sp>
      <p:sp>
        <p:nvSpPr>
          <p:cNvPr id="20481"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22E0E4-2110-49C6-9A46-D16DE3A5A246}" type="slidenum">
              <a:rPr lang="en-GB"/>
              <a:pPr/>
              <a:t>143</a:t>
            </a:fld>
            <a:endParaRPr lang="en-GB"/>
          </a:p>
        </p:txBody>
      </p:sp>
      <p:sp>
        <p:nvSpPr>
          <p:cNvPr id="21505"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0F591B-435A-42FF-BD96-16084FE43FC2}" type="slidenum">
              <a:rPr lang="en-GB"/>
              <a:pPr/>
              <a:t>144</a:t>
            </a:fld>
            <a:endParaRPr lang="en-GB"/>
          </a:p>
        </p:txBody>
      </p:sp>
      <p:sp>
        <p:nvSpPr>
          <p:cNvPr id="22529"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339862D-E71E-4552-822D-143244CFA612}" type="slidenum">
              <a:rPr lang="en-GB"/>
              <a:pPr/>
              <a:t>145</a:t>
            </a:fld>
            <a:endParaRPr lang="en-GB"/>
          </a:p>
        </p:txBody>
      </p:sp>
      <p:sp>
        <p:nvSpPr>
          <p:cNvPr id="23553"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72D24A9-C0B0-4ABE-A926-C306B7187FDA}" type="slidenum">
              <a:rPr lang="en-US" smtClean="0">
                <a:latin typeface="Arial" pitchFamily="34" charset="0"/>
                <a:cs typeface="Arial" pitchFamily="34" charset="0"/>
              </a:rPr>
              <a:pPr/>
              <a:t>25</a:t>
            </a:fld>
            <a:endParaRPr lang="en-US" smtClean="0">
              <a:latin typeface="Arial" pitchFamily="34" charset="0"/>
              <a:cs typeface="Arial"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DA05BED-AF72-4221-9954-FBF8BAB643E6}" type="slidenum">
              <a:rPr lang="en-US" smtClean="0">
                <a:latin typeface="Arial" pitchFamily="34" charset="0"/>
                <a:cs typeface="Arial" pitchFamily="34" charset="0"/>
              </a:rPr>
              <a:pPr/>
              <a:t>26</a:t>
            </a:fld>
            <a:endParaRPr lang="en-US" smtClean="0">
              <a:latin typeface="Arial" pitchFamily="34" charset="0"/>
              <a:cs typeface="Arial"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BD46677-7226-40BA-B5DF-7669F2B1E38B}" type="slidenum">
              <a:rPr lang="en-US" smtClean="0">
                <a:latin typeface="Arial" pitchFamily="34" charset="0"/>
                <a:cs typeface="Arial" pitchFamily="34" charset="0"/>
              </a:rPr>
              <a:pPr/>
              <a:t>27</a:t>
            </a:fld>
            <a:endParaRPr lang="en-US" smtClean="0">
              <a:latin typeface="Arial" pitchFamily="34" charset="0"/>
              <a:cs typeface="Arial"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2A541F8-A6E9-4659-B863-FCB3A089EE79}" type="slidenum">
              <a:rPr lang="en-US" smtClean="0">
                <a:latin typeface="Arial" pitchFamily="34" charset="0"/>
                <a:cs typeface="Arial" pitchFamily="34" charset="0"/>
              </a:rPr>
              <a:pPr/>
              <a:t>28</a:t>
            </a:fld>
            <a:endParaRPr lang="en-US" smtClean="0">
              <a:latin typeface="Arial" pitchFamily="34" charset="0"/>
              <a:cs typeface="Arial"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DCA42-2FA8-40C5-90BF-081C2EF256E2}"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8DCA42-2FA8-40C5-90BF-081C2EF256E2}"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8DCA42-2FA8-40C5-90BF-081C2EF256E2}"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8DCA42-2FA8-40C5-90BF-081C2EF256E2}"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CA42-2FA8-40C5-90BF-081C2EF256E2}"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8DCA42-2FA8-40C5-90BF-081C2EF256E2}"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8DCA42-2FA8-40C5-90BF-081C2EF256E2}" type="datetimeFigureOut">
              <a:rPr lang="en-US" smtClean="0"/>
              <a:pPr/>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8DCA42-2FA8-40C5-90BF-081C2EF256E2}" type="datetimeFigureOut">
              <a:rPr lang="en-US" smtClean="0"/>
              <a:pPr/>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DCA42-2FA8-40C5-90BF-081C2EF256E2}" type="datetimeFigureOut">
              <a:rPr lang="en-US" smtClean="0"/>
              <a:pPr/>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DCA42-2FA8-40C5-90BF-081C2EF256E2}"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DCA42-2FA8-40C5-90BF-081C2EF256E2}"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7F59A-F673-47F9-AF33-7FC3ADC4C2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DCA42-2FA8-40C5-90BF-081C2EF256E2}" type="datetimeFigureOut">
              <a:rPr lang="en-US" smtClean="0"/>
              <a:pPr/>
              <a:t>9/28/2016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7F59A-F673-47F9-AF33-7FC3ADC4C2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 Id="rId4" Type="http://schemas.openxmlformats.org/officeDocument/2006/relationships/image" Target="../media/image45.jpeg"/></Relationships>
</file>

<file path=ppt/slides/_rels/slide11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Microsoft_Office_Word_97_-_2003_Document4.doc"/><Relationship Id="rId4" Type="http://schemas.openxmlformats.org/officeDocument/2006/relationships/oleObject" Target="../embeddings/Microsoft_Office_Word_97_-_2003_Document3.doc"/></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143000"/>
            <a:ext cx="7772400" cy="1470025"/>
          </a:xfrm>
        </p:spPr>
        <p:txBody>
          <a:bodyPr/>
          <a:lstStyle/>
          <a:p>
            <a:pPr eaLnBrk="1" hangingPunct="1"/>
            <a:r>
              <a:rPr lang="en-US" smtClean="0"/>
              <a:t>Data Structures And Algorithms</a:t>
            </a:r>
          </a:p>
        </p:txBody>
      </p:sp>
      <p:pic>
        <p:nvPicPr>
          <p:cNvPr id="2051" name="Picture 3" descr="images (12).jpg"/>
          <p:cNvPicPr>
            <a:picLocks noChangeAspect="1"/>
          </p:cNvPicPr>
          <p:nvPr/>
        </p:nvPicPr>
        <p:blipFill>
          <a:blip r:embed="rId2" cstate="print"/>
          <a:srcRect/>
          <a:stretch>
            <a:fillRect/>
          </a:stretch>
        </p:blipFill>
        <p:spPr bwMode="auto">
          <a:xfrm>
            <a:off x="2667000" y="2495550"/>
            <a:ext cx="4114800" cy="3125788"/>
          </a:xfrm>
          <a:prstGeom prst="rect">
            <a:avLst/>
          </a:prstGeom>
          <a:noFill/>
          <a:ln w="9525">
            <a:noFill/>
            <a:miter lim="800000"/>
            <a:headEnd/>
            <a:tailEnd/>
          </a:ln>
        </p:spPr>
      </p:pic>
      <p:pic>
        <p:nvPicPr>
          <p:cNvPr id="2052" name="Picture 4" descr="download (2).jpg"/>
          <p:cNvPicPr>
            <a:picLocks noChangeAspect="1"/>
          </p:cNvPicPr>
          <p:nvPr/>
        </p:nvPicPr>
        <p:blipFill>
          <a:blip r:embed="rId3" cstate="print"/>
          <a:srcRect/>
          <a:stretch>
            <a:fillRect/>
          </a:stretch>
        </p:blipFill>
        <p:spPr bwMode="auto">
          <a:xfrm>
            <a:off x="0" y="3581400"/>
            <a:ext cx="1990725" cy="3276600"/>
          </a:xfrm>
          <a:prstGeom prst="rect">
            <a:avLst/>
          </a:prstGeom>
          <a:noFill/>
          <a:ln w="9525">
            <a:noFill/>
            <a:miter lim="800000"/>
            <a:headEnd/>
            <a:tailEnd/>
          </a:ln>
        </p:spPr>
      </p:pic>
      <p:pic>
        <p:nvPicPr>
          <p:cNvPr id="6" name="Picture 5" descr="images (3).jpg"/>
          <p:cNvPicPr>
            <a:picLocks noChangeAspect="1"/>
          </p:cNvPicPr>
          <p:nvPr/>
        </p:nvPicPr>
        <p:blipFill>
          <a:blip r:embed="rId4" cstate="print"/>
          <a:stretch>
            <a:fillRect/>
          </a:stretch>
        </p:blipFill>
        <p:spPr>
          <a:xfrm>
            <a:off x="-152400" y="381000"/>
            <a:ext cx="1143000" cy="2619375"/>
          </a:xfrm>
          <a:prstGeom prst="rect">
            <a:avLst/>
          </a:prstGeom>
          <a:effectLst>
            <a:outerShdw blurRad="50800" dist="50800" dir="5400000" algn="ctr" rotWithShape="0">
              <a:srgbClr val="000000">
                <a:alpha val="0"/>
              </a:srgbClr>
            </a:outerShdw>
          </a:effectLst>
        </p:spPr>
      </p:pic>
      <p:pic>
        <p:nvPicPr>
          <p:cNvPr id="2054" name="Picture 6" descr="images.jpg"/>
          <p:cNvPicPr>
            <a:picLocks noChangeAspect="1"/>
          </p:cNvPicPr>
          <p:nvPr/>
        </p:nvPicPr>
        <p:blipFill>
          <a:blip r:embed="rId5" cstate="print"/>
          <a:srcRect/>
          <a:stretch>
            <a:fillRect/>
          </a:stretch>
        </p:blipFill>
        <p:spPr bwMode="auto">
          <a:xfrm>
            <a:off x="7086600" y="2971800"/>
            <a:ext cx="2274888" cy="3886200"/>
          </a:xfrm>
          <a:prstGeom prst="rect">
            <a:avLst/>
          </a:prstGeom>
          <a:noFill/>
          <a:ln w="9525">
            <a:noFill/>
            <a:miter lim="800000"/>
            <a:headEnd/>
            <a:tailEnd/>
          </a:ln>
        </p:spPr>
      </p:pic>
      <p:sp>
        <p:nvSpPr>
          <p:cNvPr id="8" name="Rectangle 7"/>
          <p:cNvSpPr/>
          <p:nvPr/>
        </p:nvSpPr>
        <p:spPr>
          <a:xfrm>
            <a:off x="-540137" y="0"/>
            <a:ext cx="9684137" cy="707886"/>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cs typeface="+mn-cs"/>
              </a:rPr>
              <a:t>Department of Software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772400" cy="1143000"/>
          </a:xfrm>
        </p:spPr>
        <p:txBody>
          <a:bodyPr/>
          <a:lstStyle/>
          <a:p>
            <a:pPr eaLnBrk="1" hangingPunct="1"/>
            <a:r>
              <a:rPr lang="en-US" smtClean="0">
                <a:ea typeface="MS Mincho" pitchFamily="49" charset="-128"/>
              </a:rPr>
              <a:t>Pop (Delete Operation)</a:t>
            </a:r>
            <a:r>
              <a:rPr lang="en-US" smtClean="0"/>
              <a:t> </a:t>
            </a:r>
          </a:p>
        </p:txBody>
      </p:sp>
      <p:sp>
        <p:nvSpPr>
          <p:cNvPr id="5" name="Rectangle 3"/>
          <p:cNvSpPr txBox="1">
            <a:spLocks noChangeArrowheads="1"/>
          </p:cNvSpPr>
          <p:nvPr/>
        </p:nvSpPr>
        <p:spPr>
          <a:xfrm>
            <a:off x="228600" y="1981200"/>
            <a:ext cx="7391400" cy="4114800"/>
          </a:xfrm>
          <a:prstGeom prst="rect">
            <a:avLst/>
          </a:prstGeom>
        </p:spPr>
        <p:txBody>
          <a:bodyPr>
            <a:normAutofit fontScale="85000" lnSpcReduction="20000"/>
          </a:bodyPr>
          <a:lstStyle/>
          <a:p>
            <a:pPr marL="342900" indent="-342900" fontAlgn="auto">
              <a:spcBef>
                <a:spcPct val="20000"/>
              </a:spcBef>
              <a:spcAft>
                <a:spcPts val="0"/>
              </a:spcAft>
              <a:buFont typeface="Arial" pitchFamily="34" charset="0"/>
              <a:buChar char="•"/>
              <a:defRPr/>
            </a:pPr>
            <a:r>
              <a:rPr lang="en-US" sz="2500" i="1" dirty="0">
                <a:latin typeface="+mn-lt"/>
                <a:cs typeface="Times New Roman" pitchFamily="18" charset="0"/>
              </a:rPr>
              <a:t>Function</a:t>
            </a:r>
            <a:r>
              <a:rPr lang="en-US" sz="2500" dirty="0">
                <a:latin typeface="+mn-lt"/>
                <a:cs typeface="Times New Roman" pitchFamily="18" charset="0"/>
              </a:rPr>
              <a:t>: Removes </a:t>
            </a:r>
            <a:r>
              <a:rPr lang="en-US" sz="2500" dirty="0" err="1">
                <a:latin typeface="+mn-lt"/>
                <a:cs typeface="Times New Roman" pitchFamily="18" charset="0"/>
              </a:rPr>
              <a:t>topItem</a:t>
            </a:r>
            <a:r>
              <a:rPr lang="en-US" sz="2500" dirty="0">
                <a:latin typeface="+mn-lt"/>
                <a:cs typeface="Times New Roman" pitchFamily="18" charset="0"/>
              </a:rPr>
              <a:t> from stack and returns it in item.</a:t>
            </a:r>
          </a:p>
          <a:p>
            <a:pPr marL="342900" indent="-342900" fontAlgn="auto">
              <a:spcBef>
                <a:spcPct val="20000"/>
              </a:spcBef>
              <a:spcAft>
                <a:spcPts val="0"/>
              </a:spcAft>
              <a:defRPr/>
            </a:pPr>
            <a:endParaRPr lang="en-US" sz="2500" dirty="0">
              <a:latin typeface="Courier New" pitchFamily="49" charset="0"/>
              <a:cs typeface="Courier New" pitchFamily="49" charset="0"/>
            </a:endParaRPr>
          </a:p>
          <a:p>
            <a:pPr marL="342900" indent="-342900" fontAlgn="auto">
              <a:spcBef>
                <a:spcPct val="20000"/>
              </a:spcBef>
              <a:spcAft>
                <a:spcPts val="0"/>
              </a:spcAft>
              <a:buFont typeface="Arial" pitchFamily="34" charset="0"/>
              <a:buChar char="•"/>
              <a:defRPr/>
            </a:pPr>
            <a:r>
              <a:rPr lang="en-US" sz="2500" i="1" dirty="0">
                <a:latin typeface="+mn-lt"/>
                <a:cs typeface="Times New Roman" pitchFamily="18" charset="0"/>
              </a:rPr>
              <a:t>Preconditions</a:t>
            </a:r>
            <a:r>
              <a:rPr lang="en-US" sz="2500" dirty="0">
                <a:latin typeface="+mn-lt"/>
                <a:cs typeface="Times New Roman" pitchFamily="18" charset="0"/>
              </a:rPr>
              <a:t>: Stack has been initialized and is not empty.</a:t>
            </a:r>
          </a:p>
          <a:p>
            <a:pPr marL="342900" indent="-342900" fontAlgn="auto">
              <a:spcBef>
                <a:spcPct val="20000"/>
              </a:spcBef>
              <a:spcAft>
                <a:spcPts val="0"/>
              </a:spcAft>
              <a:defRPr/>
            </a:pPr>
            <a:endParaRPr lang="en-US" sz="2500" dirty="0">
              <a:latin typeface="Courier New" pitchFamily="49" charset="0"/>
              <a:cs typeface="Courier New" pitchFamily="49" charset="0"/>
            </a:endParaRPr>
          </a:p>
          <a:p>
            <a:pPr marL="342900" indent="-342900" fontAlgn="auto">
              <a:spcBef>
                <a:spcPct val="20000"/>
              </a:spcBef>
              <a:spcAft>
                <a:spcPts val="0"/>
              </a:spcAft>
              <a:buFont typeface="Arial" pitchFamily="34" charset="0"/>
              <a:buChar char="•"/>
              <a:defRPr/>
            </a:pPr>
            <a:r>
              <a:rPr lang="en-US" sz="2500" i="1" dirty="0" err="1">
                <a:latin typeface="+mn-lt"/>
                <a:cs typeface="Times New Roman" pitchFamily="18" charset="0"/>
              </a:rPr>
              <a:t>Postconditions</a:t>
            </a:r>
            <a:r>
              <a:rPr lang="en-US" sz="2500" dirty="0">
                <a:latin typeface="+mn-lt"/>
                <a:cs typeface="Times New Roman" pitchFamily="18" charset="0"/>
              </a:rPr>
              <a:t>: Top element has been removed from stack and item</a:t>
            </a:r>
            <a:r>
              <a:rPr lang="en-US" sz="2500" dirty="0">
                <a:latin typeface="Courier New" pitchFamily="49" charset="0"/>
                <a:cs typeface="Courier New" pitchFamily="49" charset="0"/>
              </a:rPr>
              <a:t> </a:t>
            </a:r>
            <a:r>
              <a:rPr lang="en-US" sz="2500" dirty="0">
                <a:latin typeface="+mn-lt"/>
                <a:ea typeface="MS Mincho" charset="-128"/>
                <a:cs typeface="+mn-cs"/>
              </a:rPr>
              <a:t>is a copy of the removed element.</a:t>
            </a:r>
          </a:p>
          <a:p>
            <a:pPr fontAlgn="auto">
              <a:lnSpc>
                <a:spcPct val="90000"/>
              </a:lnSpc>
              <a:spcBef>
                <a:spcPts val="0"/>
              </a:spcBef>
              <a:spcAft>
                <a:spcPts val="0"/>
              </a:spcAft>
              <a:defRPr/>
            </a:pPr>
            <a:endParaRPr lang="en-US" sz="3200" b="1" dirty="0">
              <a:latin typeface="+mn-lt"/>
              <a:ea typeface="MS Mincho" charset="-128"/>
              <a:cs typeface="+mn-cs"/>
            </a:endParaRPr>
          </a:p>
          <a:p>
            <a:pPr fontAlgn="auto">
              <a:lnSpc>
                <a:spcPct val="90000"/>
              </a:lnSpc>
              <a:spcBef>
                <a:spcPts val="0"/>
              </a:spcBef>
              <a:spcAft>
                <a:spcPts val="0"/>
              </a:spcAft>
              <a:defRPr/>
            </a:pPr>
            <a:endParaRPr lang="en-US" sz="3200" b="1" dirty="0">
              <a:latin typeface="+mn-lt"/>
              <a:ea typeface="MS Mincho" charset="-128"/>
              <a:cs typeface="+mn-cs"/>
            </a:endParaRPr>
          </a:p>
          <a:p>
            <a:pPr fontAlgn="auto">
              <a:lnSpc>
                <a:spcPct val="90000"/>
              </a:lnSpc>
              <a:spcBef>
                <a:spcPts val="0"/>
              </a:spcBef>
              <a:spcAft>
                <a:spcPts val="0"/>
              </a:spcAft>
              <a:defRPr/>
            </a:pPr>
            <a:r>
              <a:rPr lang="en-US" sz="3200" b="1" dirty="0">
                <a:latin typeface="+mn-lt"/>
                <a:ea typeface="MS Mincho" charset="-128"/>
                <a:cs typeface="+mn-cs"/>
              </a:rPr>
              <a:t>Stack underflow</a:t>
            </a:r>
          </a:p>
          <a:p>
            <a:pPr fontAlgn="auto">
              <a:lnSpc>
                <a:spcPct val="90000"/>
              </a:lnSpc>
              <a:spcBef>
                <a:spcPts val="0"/>
              </a:spcBef>
              <a:spcAft>
                <a:spcPts val="0"/>
              </a:spcAft>
              <a:defRPr/>
            </a:pPr>
            <a:r>
              <a:rPr lang="en-US" sz="2800" dirty="0">
                <a:latin typeface="+mn-lt"/>
                <a:cs typeface="Times New Roman" pitchFamily="18" charset="0"/>
              </a:rPr>
              <a:t>The condition resulting from trying to pop an empty stack.</a:t>
            </a:r>
            <a:endParaRPr lang="en-US" sz="2800" dirty="0">
              <a:latin typeface="Courier New" pitchFamily="49" charset="0"/>
              <a:cs typeface="Courier New" pitchFamily="49" charset="0"/>
            </a:endParaRPr>
          </a:p>
          <a:p>
            <a:pPr fontAlgn="auto">
              <a:lnSpc>
                <a:spcPct val="90000"/>
              </a:lnSpc>
              <a:spcBef>
                <a:spcPts val="0"/>
              </a:spcBef>
              <a:spcAft>
                <a:spcPts val="0"/>
              </a:spcAft>
              <a:defRPr/>
            </a:pPr>
            <a:r>
              <a:rPr lang="en-US" sz="2800" dirty="0">
                <a:latin typeface="Arial" charset="0"/>
                <a:cs typeface="Times New Roman" pitchFamily="18" charset="0"/>
              </a:rPr>
              <a:t>		</a:t>
            </a:r>
            <a:r>
              <a:rPr lang="en-US" sz="2400" dirty="0">
                <a:latin typeface="Arial" charset="0"/>
                <a:cs typeface="Times New Roman" pitchFamily="18" charset="0"/>
              </a:rPr>
              <a:t>if(!</a:t>
            </a:r>
            <a:r>
              <a:rPr lang="en-US" sz="2400" dirty="0" err="1">
                <a:latin typeface="Arial" charset="0"/>
                <a:cs typeface="Times New Roman" pitchFamily="18" charset="0"/>
              </a:rPr>
              <a:t>stack.IsEmpty</a:t>
            </a:r>
            <a:r>
              <a:rPr lang="en-US" sz="2400" dirty="0">
                <a:latin typeface="Arial" charset="0"/>
                <a:cs typeface="Times New Roman" pitchFamily="18" charset="0"/>
              </a:rPr>
              <a:t>())</a:t>
            </a:r>
            <a:endParaRPr lang="en-US" sz="2400" dirty="0">
              <a:latin typeface="Arial" charset="0"/>
              <a:cs typeface="Courier New" pitchFamily="49" charset="0"/>
            </a:endParaRPr>
          </a:p>
          <a:p>
            <a:pPr fontAlgn="auto">
              <a:lnSpc>
                <a:spcPct val="90000"/>
              </a:lnSpc>
              <a:spcBef>
                <a:spcPts val="0"/>
              </a:spcBef>
              <a:spcAft>
                <a:spcPts val="0"/>
              </a:spcAft>
              <a:defRPr/>
            </a:pPr>
            <a:r>
              <a:rPr lang="en-US" sz="2400" dirty="0">
                <a:latin typeface="Arial" charset="0"/>
                <a:cs typeface="Times New Roman" pitchFamily="18" charset="0"/>
              </a:rPr>
              <a:t>		   </a:t>
            </a:r>
            <a:r>
              <a:rPr lang="en-US" sz="2400" dirty="0" err="1">
                <a:latin typeface="Arial" charset="0"/>
                <a:cs typeface="Times New Roman" pitchFamily="18" charset="0"/>
              </a:rPr>
              <a:t>stack.Pop</a:t>
            </a:r>
            <a:r>
              <a:rPr lang="en-US" sz="2400" dirty="0">
                <a:latin typeface="Arial" charset="0"/>
                <a:cs typeface="Times New Roman" pitchFamily="18" charset="0"/>
              </a:rPr>
              <a:t>(item);</a:t>
            </a:r>
            <a:endParaRPr lang="en-US" sz="2400" dirty="0">
              <a:latin typeface="Arial" charset="0"/>
              <a:cs typeface="+mn-cs"/>
            </a:endParaRPr>
          </a:p>
          <a:p>
            <a:pPr marL="342900" indent="-342900" fontAlgn="auto">
              <a:spcBef>
                <a:spcPct val="20000"/>
              </a:spcBef>
              <a:spcAft>
                <a:spcPts val="0"/>
              </a:spcAft>
              <a:defRPr/>
            </a:pPr>
            <a:r>
              <a:rPr lang="en-US" sz="2500" dirty="0">
                <a:latin typeface="+mn-lt"/>
                <a:cs typeface="+mn-cs"/>
              </a:rPr>
              <a:t> </a:t>
            </a:r>
          </a:p>
        </p:txBody>
      </p:sp>
      <p:pic>
        <p:nvPicPr>
          <p:cNvPr id="11268" name="Picture 5" descr="images (7).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6934200" y="533400"/>
            <a:ext cx="2628900" cy="6324600"/>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r>
              <a:rPr lang="en-US"/>
              <a:t>03/07/2015</a:t>
            </a:r>
          </a:p>
        </p:txBody>
      </p:sp>
      <p:sp>
        <p:nvSpPr>
          <p:cNvPr id="7" name="Slide Number Placeholder 6"/>
          <p:cNvSpPr>
            <a:spLocks noGrp="1"/>
          </p:cNvSpPr>
          <p:nvPr>
            <p:ph type="sldNum" sz="quarter" idx="12"/>
          </p:nvPr>
        </p:nvSpPr>
        <p:spPr/>
        <p:txBody>
          <a:bodyPr/>
          <a:lstStyle/>
          <a:p>
            <a:pPr>
              <a:defRPr/>
            </a:pPr>
            <a:fld id="{6D1D9E4D-E6B9-4021-8378-6E273AB448A1}"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RECURSION</a:t>
            </a:r>
            <a:endParaRPr lang="en-US" dirty="0"/>
          </a:p>
        </p:txBody>
      </p:sp>
      <p:sp>
        <p:nvSpPr>
          <p:cNvPr id="3" name="Subtitle 2"/>
          <p:cNvSpPr>
            <a:spLocks noGrp="1"/>
          </p:cNvSpPr>
          <p:nvPr>
            <p:ph type="subTitle" idx="1"/>
          </p:nvPr>
        </p:nvSpPr>
        <p:spPr/>
        <p:txBody>
          <a:bodyPr/>
          <a:lstStyle/>
          <a:p>
            <a:r>
              <a:rPr lang="en-US" dirty="0" smtClean="0">
                <a:solidFill>
                  <a:schemeClr val="tx1"/>
                </a:solidFill>
              </a:rPr>
              <a:t>TOWER OF HANOI</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 function that calls itself during its execution.</a:t>
            </a:r>
          </a:p>
          <a:p>
            <a:pPr algn="just"/>
            <a:r>
              <a:rPr lang="en-US" dirty="0" smtClean="0"/>
              <a:t>It repeats itself several times until it’s end condition.</a:t>
            </a:r>
          </a:p>
          <a:p>
            <a:pPr algn="just"/>
            <a:endParaRPr lang="en-US" dirty="0"/>
          </a:p>
        </p:txBody>
      </p:sp>
      <p:sp>
        <p:nvSpPr>
          <p:cNvPr id="4" name="Title 1"/>
          <p:cNvSpPr>
            <a:spLocks noGrp="1"/>
          </p:cNvSpPr>
          <p:nvPr>
            <p:ph type="title"/>
          </p:nvPr>
        </p:nvSpPr>
        <p:spPr>
          <a:noFill/>
          <a:ln>
            <a:solidFill>
              <a:schemeClr val="tx1"/>
            </a:solidFill>
          </a:ln>
        </p:spPr>
        <p:style>
          <a:lnRef idx="1">
            <a:schemeClr val="accent6"/>
          </a:lnRef>
          <a:fillRef idx="2">
            <a:schemeClr val="accent6"/>
          </a:fillRef>
          <a:effectRef idx="1">
            <a:schemeClr val="accent6"/>
          </a:effectRef>
          <a:fontRef idx="minor">
            <a:schemeClr val="dk1"/>
          </a:fontRef>
        </p:style>
        <p:txBody>
          <a:bodyPr/>
          <a:lstStyle/>
          <a:p>
            <a:pPr algn="ctr"/>
            <a:r>
              <a:rPr lang="en-US" dirty="0" smtClean="0"/>
              <a:t>Recursive Function</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To write efficient programs using a minimum amount of code.</a:t>
            </a:r>
          </a:p>
          <a:p>
            <a:r>
              <a:rPr lang="en-US" dirty="0" smtClean="0"/>
              <a:t>Nominal chance of syntax and logical errors.</a:t>
            </a:r>
          </a:p>
          <a:p>
            <a:r>
              <a:rPr lang="en-US" dirty="0" smtClean="0"/>
              <a:t>Increases the program efficiency.</a:t>
            </a:r>
          </a:p>
          <a:p>
            <a:pPr>
              <a:buNone/>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algn="just"/>
            <a:r>
              <a:rPr lang="en-US" dirty="0" smtClean="0"/>
              <a:t>Can cause infinite loops and other unexpected results if not written properly.</a:t>
            </a:r>
          </a:p>
          <a:p>
            <a:pPr algn="just"/>
            <a:r>
              <a:rPr lang="en-US" dirty="0" smtClean="0"/>
              <a:t>If the end condition is not defined then the recursion will repeat forever, causing the program to crash or hang the entire computer system.</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 Of Hanoi (TOH)</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r>
              <a:rPr lang="en-US" dirty="0" smtClean="0"/>
              <a:t>It can be solved by using recursion technique.</a:t>
            </a:r>
          </a:p>
          <a:p>
            <a:pPr marL="514350" indent="-514350"/>
            <a:r>
              <a:rPr lang="en-US" dirty="0" smtClean="0"/>
              <a:t>There exist three peg namely A, B &amp; C.</a:t>
            </a:r>
          </a:p>
          <a:p>
            <a:pPr marL="514350" indent="-514350"/>
            <a:r>
              <a:rPr lang="en-US" dirty="0" smtClean="0"/>
              <a:t>Several disks of different diameters are placed in peg A.</a:t>
            </a:r>
          </a:p>
          <a:p>
            <a:pPr marL="514350" indent="-514350"/>
            <a:r>
              <a:rPr lang="en-US" dirty="0" smtClean="0"/>
              <a:t>The large disk is always below the smaller one.</a:t>
            </a:r>
          </a:p>
          <a:p>
            <a:pPr marL="514350" indent="-514350"/>
            <a:r>
              <a:rPr lang="en-US" dirty="0" smtClean="0"/>
              <a:t>The objective is to move those disks to peg C, using peg B as auxiliary.</a:t>
            </a:r>
          </a:p>
          <a:p>
            <a:pPr marL="514350" indent="-514350"/>
            <a:r>
              <a:rPr lang="en-US" dirty="0" smtClean="0"/>
              <a:t>Only the top disk can be moved to other peg.</a:t>
            </a:r>
          </a:p>
          <a:p>
            <a:pPr marL="514350" indent="-514350"/>
            <a:r>
              <a:rPr lang="en-US" dirty="0" smtClean="0"/>
              <a:t>Only one disk may be moved at a time.</a:t>
            </a:r>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TOH</a:t>
            </a:r>
            <a:endParaRPr lang="en-US" dirty="0"/>
          </a:p>
        </p:txBody>
      </p:sp>
      <p:sp>
        <p:nvSpPr>
          <p:cNvPr id="4" name="Rectangle 4"/>
          <p:cNvSpPr>
            <a:spLocks noGrp="1" noChangeArrowheads="1"/>
          </p:cNvSpPr>
          <p:nvPr>
            <p:ph idx="1"/>
          </p:nvPr>
        </p:nvSpPr>
        <p:spPr bwMode="auto">
          <a:prstGeom prst="rect">
            <a:avLst/>
          </a:prstGeom>
          <a:noFill/>
          <a:ln w="9525">
            <a:noFill/>
            <a:miter lim="800000"/>
            <a:headEnd/>
            <a:tailEnd/>
          </a:ln>
          <a:effectLst/>
        </p:spPr>
        <p:txBody>
          <a:bodyPr>
            <a:normAutofit lnSpcReduction="10000"/>
          </a:bodyPr>
          <a:lstStyle/>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We attempt to write a produce to produce instructions on how to move the disks from pole A to pole C to complete the puzzle.</a:t>
            </a:r>
          </a:p>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Example: A tower with 3 disks.</a:t>
            </a:r>
          </a:p>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Output produced by program is as followed. It is assumed that only the top disk can be moved.</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TOH</a:t>
            </a:r>
            <a:endParaRPr lang="en-US" dirty="0"/>
          </a:p>
        </p:txBody>
      </p:sp>
      <p:sp>
        <p:nvSpPr>
          <p:cNvPr id="5"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3" name="Group 4"/>
          <p:cNvGrpSpPr>
            <a:grpSpLocks/>
          </p:cNvGrpSpPr>
          <p:nvPr/>
        </p:nvGrpSpPr>
        <p:grpSpPr bwMode="auto">
          <a:xfrm>
            <a:off x="2743200" y="4343400"/>
            <a:ext cx="4876800" cy="1981200"/>
            <a:chOff x="1728" y="2736"/>
            <a:chExt cx="3072" cy="1248"/>
          </a:xfrm>
        </p:grpSpPr>
        <p:grpSp>
          <p:nvGrpSpPr>
            <p:cNvPr id="4" name="Group 5"/>
            <p:cNvGrpSpPr>
              <a:grpSpLocks/>
            </p:cNvGrpSpPr>
            <p:nvPr/>
          </p:nvGrpSpPr>
          <p:grpSpPr bwMode="auto">
            <a:xfrm>
              <a:off x="1728" y="2736"/>
              <a:ext cx="864" cy="960"/>
              <a:chOff x="1728" y="2736"/>
              <a:chExt cx="864" cy="960"/>
            </a:xfrm>
          </p:grpSpPr>
          <p:sp>
            <p:nvSpPr>
              <p:cNvPr id="20"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1"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8"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a:t>A</a:t>
              </a:r>
            </a:p>
          </p:txBody>
        </p:sp>
        <p:sp>
          <p:nvSpPr>
            <p:cNvPr id="9"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sp>
          <p:nvSpPr>
            <p:cNvPr id="10"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sp>
          <p:nvSpPr>
            <p:cNvPr id="11"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grpSp>
          <p:nvGrpSpPr>
            <p:cNvPr id="6" name="Group 12"/>
            <p:cNvGrpSpPr>
              <a:grpSpLocks/>
            </p:cNvGrpSpPr>
            <p:nvPr/>
          </p:nvGrpSpPr>
          <p:grpSpPr bwMode="auto">
            <a:xfrm>
              <a:off x="2880" y="2736"/>
              <a:ext cx="864" cy="960"/>
              <a:chOff x="1728" y="2736"/>
              <a:chExt cx="864" cy="960"/>
            </a:xfrm>
          </p:grpSpPr>
          <p:sp>
            <p:nvSpPr>
              <p:cNvPr id="18"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9"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7" name="Group 15"/>
            <p:cNvGrpSpPr>
              <a:grpSpLocks/>
            </p:cNvGrpSpPr>
            <p:nvPr/>
          </p:nvGrpSpPr>
          <p:grpSpPr bwMode="auto">
            <a:xfrm>
              <a:off x="3936" y="2736"/>
              <a:ext cx="864" cy="960"/>
              <a:chOff x="1728" y="2736"/>
              <a:chExt cx="864" cy="960"/>
            </a:xfrm>
          </p:grpSpPr>
          <p:sp>
            <p:nvSpPr>
              <p:cNvPr id="16"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7"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14"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15"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TOH</a:t>
            </a:r>
            <a:endParaRPr lang="en-US" dirty="0"/>
          </a:p>
        </p:txBody>
      </p:sp>
      <p:sp>
        <p:nvSpPr>
          <p:cNvPr id="4"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a:t>
            </a:r>
            <a:r>
              <a:rPr lang="en-US" sz="2000" b="1" dirty="0">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3" name="Group 4"/>
          <p:cNvGrpSpPr>
            <a:grpSpLocks/>
          </p:cNvGrpSpPr>
          <p:nvPr/>
        </p:nvGrpSpPr>
        <p:grpSpPr bwMode="auto">
          <a:xfrm>
            <a:off x="2895600" y="4495800"/>
            <a:ext cx="1371600" cy="1524000"/>
            <a:chOff x="1728" y="2736"/>
            <a:chExt cx="864" cy="960"/>
          </a:xfrm>
        </p:grpSpPr>
        <p:sp>
          <p:nvSpPr>
            <p:cNvPr id="6"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7"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8"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sp>
        <p:nvSpPr>
          <p:cNvPr id="9"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10"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
        <p:nvSpPr>
          <p:cNvPr id="11"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grpSp>
        <p:nvGrpSpPr>
          <p:cNvPr id="5" name="Group 11"/>
          <p:cNvGrpSpPr>
            <a:grpSpLocks/>
          </p:cNvGrpSpPr>
          <p:nvPr/>
        </p:nvGrpSpPr>
        <p:grpSpPr bwMode="auto">
          <a:xfrm>
            <a:off x="4724400" y="4495800"/>
            <a:ext cx="1371600" cy="1524000"/>
            <a:chOff x="1728" y="2736"/>
            <a:chExt cx="864" cy="960"/>
          </a:xfrm>
        </p:grpSpPr>
        <p:sp>
          <p:nvSpPr>
            <p:cNvPr id="13"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4"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grpSp>
        <p:nvGrpSpPr>
          <p:cNvPr id="12" name="Group 14"/>
          <p:cNvGrpSpPr>
            <a:grpSpLocks/>
          </p:cNvGrpSpPr>
          <p:nvPr/>
        </p:nvGrpSpPr>
        <p:grpSpPr bwMode="auto">
          <a:xfrm>
            <a:off x="6400800" y="4495800"/>
            <a:ext cx="1371600" cy="1524000"/>
            <a:chOff x="1728" y="2736"/>
            <a:chExt cx="864" cy="960"/>
          </a:xfrm>
        </p:grpSpPr>
        <p:sp>
          <p:nvSpPr>
            <p:cNvPr id="17"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8"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2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dirty="0"/>
              <a:t>A</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TOH</a:t>
            </a:r>
            <a:endParaRPr lang="en-US" dirty="0"/>
          </a:p>
        </p:txBody>
      </p:sp>
      <p:sp>
        <p:nvSpPr>
          <p:cNvPr id="4"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b="1" dirty="0">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3" name="Group 4"/>
          <p:cNvGrpSpPr>
            <a:grpSpLocks/>
          </p:cNvGrpSpPr>
          <p:nvPr/>
        </p:nvGrpSpPr>
        <p:grpSpPr bwMode="auto">
          <a:xfrm>
            <a:off x="2895600" y="4495800"/>
            <a:ext cx="1371600" cy="1524000"/>
            <a:chOff x="1728" y="2736"/>
            <a:chExt cx="864" cy="960"/>
          </a:xfrm>
        </p:grpSpPr>
        <p:sp>
          <p:nvSpPr>
            <p:cNvPr id="37"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8"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39"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dirty="0"/>
              <a:t>A</a:t>
            </a:r>
          </a:p>
        </p:txBody>
      </p:sp>
      <p:sp>
        <p:nvSpPr>
          <p:cNvPr id="40"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sp>
        <p:nvSpPr>
          <p:cNvPr id="4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4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grpSp>
        <p:nvGrpSpPr>
          <p:cNvPr id="5" name="Group 11"/>
          <p:cNvGrpSpPr>
            <a:grpSpLocks/>
          </p:cNvGrpSpPr>
          <p:nvPr/>
        </p:nvGrpSpPr>
        <p:grpSpPr bwMode="auto">
          <a:xfrm>
            <a:off x="4724400" y="4495800"/>
            <a:ext cx="1371600" cy="1524000"/>
            <a:chOff x="1728" y="2736"/>
            <a:chExt cx="864" cy="960"/>
          </a:xfrm>
        </p:grpSpPr>
        <p:sp>
          <p:nvSpPr>
            <p:cNvPr id="44"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5"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6"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grpSp>
        <p:nvGrpSpPr>
          <p:cNvPr id="6" name="Group 14"/>
          <p:cNvGrpSpPr>
            <a:grpSpLocks/>
          </p:cNvGrpSpPr>
          <p:nvPr/>
        </p:nvGrpSpPr>
        <p:grpSpPr bwMode="auto">
          <a:xfrm>
            <a:off x="6400800" y="4495800"/>
            <a:ext cx="1371600" cy="1524000"/>
            <a:chOff x="1728" y="2736"/>
            <a:chExt cx="864" cy="960"/>
          </a:xfrm>
        </p:grpSpPr>
        <p:sp>
          <p:nvSpPr>
            <p:cNvPr id="48"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9"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50"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533400" y="457200"/>
            <a:ext cx="8153400" cy="685800"/>
          </a:xfrm>
        </p:spPr>
        <p:txBody>
          <a:bodyPr>
            <a:normAutofit fontScale="90000"/>
          </a:bodyPr>
          <a:lstStyle/>
          <a:p>
            <a:r>
              <a:rPr lang="en-GB" sz="4000" b="1"/>
              <a:t>Towers of Hanoi (7/12)</a:t>
            </a:r>
            <a:endParaRPr lang="en-GB">
              <a:solidFill>
                <a:srgbClr val="0000FF"/>
              </a:solidFill>
            </a:endParaRPr>
          </a:p>
        </p:txBody>
      </p:sp>
      <p:sp>
        <p:nvSpPr>
          <p:cNvPr id="472067"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b="1" dirty="0">
                <a:solidFill>
                  <a:srgbClr val="990033"/>
                </a:solidFill>
              </a:rPr>
              <a:t>	</a:t>
            </a:r>
            <a:r>
              <a:rPr lang="en-US" sz="2000" dirty="0"/>
              <a:t>Move disk from A to B</a:t>
            </a:r>
          </a:p>
          <a:p>
            <a:pPr marL="742950" lvl="1" indent="-285750" algn="just">
              <a:spcBef>
                <a:spcPct val="10000"/>
              </a:spcBef>
              <a:buClr>
                <a:schemeClr val="accent2"/>
              </a:buClr>
              <a:buSzPct val="80000"/>
              <a:buFont typeface="Wingdings" pitchFamily="2" charset="2"/>
              <a:buNone/>
            </a:pPr>
            <a:r>
              <a:rPr lang="en-US" sz="2000" dirty="0"/>
              <a:t>	</a:t>
            </a:r>
            <a:r>
              <a:rPr lang="en-US" sz="2000" b="1" dirty="0">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2" name="Group 4"/>
          <p:cNvGrpSpPr>
            <a:grpSpLocks/>
          </p:cNvGrpSpPr>
          <p:nvPr/>
        </p:nvGrpSpPr>
        <p:grpSpPr bwMode="auto">
          <a:xfrm>
            <a:off x="2895600" y="4495800"/>
            <a:ext cx="1371600" cy="1524000"/>
            <a:chOff x="1728" y="2736"/>
            <a:chExt cx="864" cy="960"/>
          </a:xfrm>
        </p:grpSpPr>
        <p:sp>
          <p:nvSpPr>
            <p:cNvPr id="47206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207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207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a:t>A</a:t>
            </a:r>
          </a:p>
        </p:txBody>
      </p:sp>
      <p:sp>
        <p:nvSpPr>
          <p:cNvPr id="47207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sp>
        <p:nvSpPr>
          <p:cNvPr id="47207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sp>
        <p:nvSpPr>
          <p:cNvPr id="47207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grpSp>
        <p:nvGrpSpPr>
          <p:cNvPr id="3" name="Group 11"/>
          <p:cNvGrpSpPr>
            <a:grpSpLocks/>
          </p:cNvGrpSpPr>
          <p:nvPr/>
        </p:nvGrpSpPr>
        <p:grpSpPr bwMode="auto">
          <a:xfrm>
            <a:off x="4724400" y="4495800"/>
            <a:ext cx="1371600" cy="1524000"/>
            <a:chOff x="1728" y="2736"/>
            <a:chExt cx="864" cy="960"/>
          </a:xfrm>
        </p:grpSpPr>
        <p:sp>
          <p:nvSpPr>
            <p:cNvPr id="47207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207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4" name="Group 14"/>
          <p:cNvGrpSpPr>
            <a:grpSpLocks/>
          </p:cNvGrpSpPr>
          <p:nvPr/>
        </p:nvGrpSpPr>
        <p:grpSpPr bwMode="auto">
          <a:xfrm>
            <a:off x="6400800" y="4495800"/>
            <a:ext cx="1371600" cy="1524000"/>
            <a:chOff x="1728" y="2736"/>
            <a:chExt cx="864" cy="960"/>
          </a:xfrm>
        </p:grpSpPr>
        <p:sp>
          <p:nvSpPr>
            <p:cNvPr id="47207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208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2081"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472082"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STACK - DELETION</a:t>
            </a:r>
          </a:p>
        </p:txBody>
      </p:sp>
      <p:pic>
        <p:nvPicPr>
          <p:cNvPr id="12291" name="Picture 11" descr="Alg03-03"/>
          <p:cNvPicPr>
            <a:picLocks noGrp="1" noChangeAspect="1" noChangeArrowheads="1"/>
          </p:cNvPicPr>
          <p:nvPr>
            <p:ph idx="1"/>
          </p:nvPr>
        </p:nvPicPr>
        <p:blipFill>
          <a:blip r:embed="rId2" cstate="print"/>
          <a:srcRect l="18758"/>
          <a:stretch>
            <a:fillRect/>
          </a:stretch>
        </p:blipFill>
        <p:spPr>
          <a:xfrm>
            <a:off x="685800" y="1676400"/>
            <a:ext cx="6781800" cy="4343400"/>
          </a:xfrm>
          <a:noFill/>
        </p:spPr>
      </p:pic>
      <p:pic>
        <p:nvPicPr>
          <p:cNvPr id="12292" name="Picture 4" descr="1.-Stack-Operations.png"/>
          <p:cNvPicPr>
            <a:picLocks noChangeAspect="1"/>
          </p:cNvPicPr>
          <p:nvPr/>
        </p:nvPicPr>
        <p:blipFill>
          <a:blip r:embed="rId3" cstate="print"/>
          <a:srcRect l="59032" t="10361" r="11290" b="15765"/>
          <a:stretch>
            <a:fillRect/>
          </a:stretch>
        </p:blipFill>
        <p:spPr bwMode="auto">
          <a:xfrm>
            <a:off x="7543800" y="1752600"/>
            <a:ext cx="1752600" cy="4267200"/>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331F073B-AD28-49DE-A8D5-7F8AF075FE6D}"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533400" y="457200"/>
            <a:ext cx="8153400" cy="685800"/>
          </a:xfrm>
        </p:spPr>
        <p:txBody>
          <a:bodyPr>
            <a:normAutofit fontScale="90000"/>
          </a:bodyPr>
          <a:lstStyle/>
          <a:p>
            <a:r>
              <a:rPr lang="en-GB" sz="4000" b="1"/>
              <a:t>Towers of Hanoi (8/12)</a:t>
            </a:r>
            <a:endParaRPr lang="en-GB">
              <a:solidFill>
                <a:srgbClr val="0000FF"/>
              </a:solidFill>
            </a:endParaRPr>
          </a:p>
        </p:txBody>
      </p:sp>
      <p:sp>
        <p:nvSpPr>
          <p:cNvPr id="473091"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2" name="Group 4"/>
          <p:cNvGrpSpPr>
            <a:grpSpLocks/>
          </p:cNvGrpSpPr>
          <p:nvPr/>
        </p:nvGrpSpPr>
        <p:grpSpPr bwMode="auto">
          <a:xfrm>
            <a:off x="2895600" y="4495800"/>
            <a:ext cx="1371600" cy="1524000"/>
            <a:chOff x="1728" y="2736"/>
            <a:chExt cx="864" cy="960"/>
          </a:xfrm>
        </p:grpSpPr>
        <p:sp>
          <p:nvSpPr>
            <p:cNvPr id="473093"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3094"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3095"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a:t>A</a:t>
            </a:r>
          </a:p>
        </p:txBody>
      </p:sp>
      <p:sp>
        <p:nvSpPr>
          <p:cNvPr id="473096"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sp>
        <p:nvSpPr>
          <p:cNvPr id="473097"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473099"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3100"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4" name="Group 13"/>
          <p:cNvGrpSpPr>
            <a:grpSpLocks/>
          </p:cNvGrpSpPr>
          <p:nvPr/>
        </p:nvGrpSpPr>
        <p:grpSpPr bwMode="auto">
          <a:xfrm>
            <a:off x="6400800" y="4495800"/>
            <a:ext cx="1371600" cy="1524000"/>
            <a:chOff x="1728" y="2736"/>
            <a:chExt cx="864" cy="960"/>
          </a:xfrm>
        </p:grpSpPr>
        <p:sp>
          <p:nvSpPr>
            <p:cNvPr id="473102"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3103"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3104"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473105"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
        <p:nvSpPr>
          <p:cNvPr id="473106"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533400" y="457200"/>
            <a:ext cx="8153400" cy="685800"/>
          </a:xfrm>
        </p:spPr>
        <p:txBody>
          <a:bodyPr>
            <a:normAutofit fontScale="90000"/>
          </a:bodyPr>
          <a:lstStyle/>
          <a:p>
            <a:r>
              <a:rPr lang="en-GB" sz="4000" b="1"/>
              <a:t>Towers of Hanoi (9/12)</a:t>
            </a:r>
            <a:endParaRPr lang="en-GB">
              <a:solidFill>
                <a:srgbClr val="0000FF"/>
              </a:solidFill>
            </a:endParaRPr>
          </a:p>
        </p:txBody>
      </p:sp>
      <p:sp>
        <p:nvSpPr>
          <p:cNvPr id="474115"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2" name="Group 4"/>
          <p:cNvGrpSpPr>
            <a:grpSpLocks/>
          </p:cNvGrpSpPr>
          <p:nvPr/>
        </p:nvGrpSpPr>
        <p:grpSpPr bwMode="auto">
          <a:xfrm>
            <a:off x="2895600" y="4495800"/>
            <a:ext cx="1371600" cy="1524000"/>
            <a:chOff x="1728" y="2736"/>
            <a:chExt cx="864" cy="960"/>
          </a:xfrm>
        </p:grpSpPr>
        <p:sp>
          <p:nvSpPr>
            <p:cNvPr id="474117"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4118"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4119"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a:t>A</a:t>
            </a:r>
          </a:p>
        </p:txBody>
      </p:sp>
      <p:sp>
        <p:nvSpPr>
          <p:cNvPr id="474120"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sp>
        <p:nvSpPr>
          <p:cNvPr id="474121"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474123"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4124"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4" name="Group 13"/>
          <p:cNvGrpSpPr>
            <a:grpSpLocks/>
          </p:cNvGrpSpPr>
          <p:nvPr/>
        </p:nvGrpSpPr>
        <p:grpSpPr bwMode="auto">
          <a:xfrm>
            <a:off x="6400800" y="4495800"/>
            <a:ext cx="1371600" cy="1524000"/>
            <a:chOff x="1728" y="2736"/>
            <a:chExt cx="864" cy="960"/>
          </a:xfrm>
        </p:grpSpPr>
        <p:sp>
          <p:nvSpPr>
            <p:cNvPr id="474126"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4127"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4128"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474129"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
        <p:nvSpPr>
          <p:cNvPr id="474130"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533400" y="457200"/>
            <a:ext cx="8153400" cy="685800"/>
          </a:xfrm>
        </p:spPr>
        <p:txBody>
          <a:bodyPr>
            <a:normAutofit fontScale="90000"/>
          </a:bodyPr>
          <a:lstStyle/>
          <a:p>
            <a:r>
              <a:rPr lang="en-GB" sz="4000" b="1"/>
              <a:t>Towers of Hanoi (10/12)</a:t>
            </a:r>
            <a:endParaRPr lang="en-GB">
              <a:solidFill>
                <a:srgbClr val="0000FF"/>
              </a:solidFill>
            </a:endParaRPr>
          </a:p>
        </p:txBody>
      </p:sp>
      <p:sp>
        <p:nvSpPr>
          <p:cNvPr id="475139"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2" name="Group 4"/>
          <p:cNvGrpSpPr>
            <a:grpSpLocks/>
          </p:cNvGrpSpPr>
          <p:nvPr/>
        </p:nvGrpSpPr>
        <p:grpSpPr bwMode="auto">
          <a:xfrm>
            <a:off x="2895600" y="4495800"/>
            <a:ext cx="1371600" cy="1524000"/>
            <a:chOff x="1728" y="2736"/>
            <a:chExt cx="864" cy="960"/>
          </a:xfrm>
        </p:grpSpPr>
        <p:sp>
          <p:nvSpPr>
            <p:cNvPr id="475141"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5142"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514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a:t>A</a:t>
            </a:r>
          </a:p>
        </p:txBody>
      </p:sp>
      <p:sp>
        <p:nvSpPr>
          <p:cNvPr id="47514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sp>
        <p:nvSpPr>
          <p:cNvPr id="47514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47514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514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4" name="Group 13"/>
          <p:cNvGrpSpPr>
            <a:grpSpLocks/>
          </p:cNvGrpSpPr>
          <p:nvPr/>
        </p:nvGrpSpPr>
        <p:grpSpPr bwMode="auto">
          <a:xfrm>
            <a:off x="6400800" y="4495800"/>
            <a:ext cx="1371600" cy="1524000"/>
            <a:chOff x="1728" y="2736"/>
            <a:chExt cx="864" cy="960"/>
          </a:xfrm>
        </p:grpSpPr>
        <p:sp>
          <p:nvSpPr>
            <p:cNvPr id="47515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515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5152"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47515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
        <p:nvSpPr>
          <p:cNvPr id="47515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533400" y="457200"/>
            <a:ext cx="8153400" cy="685800"/>
          </a:xfrm>
        </p:spPr>
        <p:txBody>
          <a:bodyPr>
            <a:normAutofit fontScale="90000"/>
          </a:bodyPr>
          <a:lstStyle/>
          <a:p>
            <a:r>
              <a:rPr lang="en-GB" sz="4000" b="1"/>
              <a:t>Towers of Hanoi (11/12)</a:t>
            </a:r>
            <a:endParaRPr lang="en-GB">
              <a:solidFill>
                <a:srgbClr val="0000FF"/>
              </a:solidFill>
            </a:endParaRPr>
          </a:p>
        </p:txBody>
      </p:sp>
      <p:sp>
        <p:nvSpPr>
          <p:cNvPr id="476163" name="Rectangle 3"/>
          <p:cNvSpPr>
            <a:spLocks noChangeArrowheads="1"/>
          </p:cNvSpPr>
          <p:nvPr/>
        </p:nvSpPr>
        <p:spPr bwMode="auto">
          <a:xfrm>
            <a:off x="762000" y="1295400"/>
            <a:ext cx="8001000" cy="5029200"/>
          </a:xfrm>
          <a:prstGeom prst="rect">
            <a:avLst/>
          </a:prstGeom>
          <a:noFill/>
          <a:ln w="9525">
            <a:noFill/>
            <a:miter lim="800000"/>
            <a:headEnd/>
            <a:tailEnd/>
          </a:ln>
          <a:effectLst/>
        </p:spPr>
        <p:txBody>
          <a:bodyPr/>
          <a:lstStyle/>
          <a:p>
            <a:pPr marL="342900" indent="-342900" algn="just">
              <a:spcBef>
                <a:spcPct val="20000"/>
              </a:spcBef>
              <a:spcAft>
                <a:spcPct val="10000"/>
              </a:spcAft>
              <a:buClr>
                <a:schemeClr val="bg2"/>
              </a:buClr>
              <a:buSzPct val="75000"/>
              <a:buFont typeface="Wingdings" pitchFamily="2" charset="2"/>
              <a:buChar char="n"/>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2" name="Group 4"/>
          <p:cNvGrpSpPr>
            <a:grpSpLocks/>
          </p:cNvGrpSpPr>
          <p:nvPr/>
        </p:nvGrpSpPr>
        <p:grpSpPr bwMode="auto">
          <a:xfrm>
            <a:off x="2895600" y="4495800"/>
            <a:ext cx="1371600" cy="1524000"/>
            <a:chOff x="1728" y="2736"/>
            <a:chExt cx="864" cy="960"/>
          </a:xfrm>
        </p:grpSpPr>
        <p:sp>
          <p:nvSpPr>
            <p:cNvPr id="476165"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6166"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6167"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400" b="1"/>
              <a:t>A</a:t>
            </a:r>
          </a:p>
        </p:txBody>
      </p:sp>
      <p:sp>
        <p:nvSpPr>
          <p:cNvPr id="476168"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sz="2400" b="1"/>
              <a:t>B</a:t>
            </a:r>
          </a:p>
        </p:txBody>
      </p:sp>
      <p:sp>
        <p:nvSpPr>
          <p:cNvPr id="476169"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476171"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6172"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4" name="Group 13"/>
          <p:cNvGrpSpPr>
            <a:grpSpLocks/>
          </p:cNvGrpSpPr>
          <p:nvPr/>
        </p:nvGrpSpPr>
        <p:grpSpPr bwMode="auto">
          <a:xfrm>
            <a:off x="6400800" y="4495800"/>
            <a:ext cx="1371600" cy="1524000"/>
            <a:chOff x="1728" y="2736"/>
            <a:chExt cx="864" cy="960"/>
          </a:xfrm>
        </p:grpSpPr>
        <p:sp>
          <p:nvSpPr>
            <p:cNvPr id="476174"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476175"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
        <p:nvSpPr>
          <p:cNvPr id="476176"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a:effectLst/>
        </p:spPr>
        <p:txBody>
          <a:bodyPr wrap="none" anchor="ctr"/>
          <a:lstStyle/>
          <a:p>
            <a:endParaRPr lang="en-US"/>
          </a:p>
        </p:txBody>
      </p:sp>
      <p:sp>
        <p:nvSpPr>
          <p:cNvPr id="476177"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a:effectLst/>
        </p:spPr>
        <p:txBody>
          <a:bodyPr wrap="none" anchor="ctr"/>
          <a:lstStyle/>
          <a:p>
            <a:endParaRPr lang="en-US"/>
          </a:p>
        </p:txBody>
      </p:sp>
      <p:sp>
        <p:nvSpPr>
          <p:cNvPr id="476178"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(TOH)</a:t>
            </a:r>
            <a:endParaRPr lang="en-US" dirty="0"/>
          </a:p>
        </p:txBody>
      </p:sp>
      <p:sp>
        <p:nvSpPr>
          <p:cNvPr id="3" name="Content Placeholder 2"/>
          <p:cNvSpPr>
            <a:spLocks noGrp="1"/>
          </p:cNvSpPr>
          <p:nvPr>
            <p:ph idx="1"/>
          </p:nvPr>
        </p:nvSpPr>
        <p:spPr/>
        <p:txBody>
          <a:bodyPr/>
          <a:lstStyle/>
          <a:p>
            <a:pPr algn="ctr">
              <a:buNone/>
            </a:pPr>
            <a:r>
              <a:rPr lang="en-US" dirty="0" smtClean="0"/>
              <a:t>To move n disks from A to C, using B as auxiliary</a:t>
            </a:r>
          </a:p>
          <a:p>
            <a:pPr lvl="0"/>
            <a:r>
              <a:rPr lang="en-US" dirty="0" smtClean="0"/>
              <a:t>If </a:t>
            </a:r>
            <a:r>
              <a:rPr lang="en-US" i="1" dirty="0" smtClean="0"/>
              <a:t>n=1</a:t>
            </a:r>
            <a:r>
              <a:rPr lang="en-US" dirty="0" smtClean="0"/>
              <a:t>, move the single disk from A to </a:t>
            </a:r>
            <a:r>
              <a:rPr lang="en-US" i="1" dirty="0" smtClean="0"/>
              <a:t>C</a:t>
            </a:r>
            <a:r>
              <a:rPr lang="en-US" dirty="0" smtClean="0"/>
              <a:t> and stop.</a:t>
            </a:r>
          </a:p>
          <a:p>
            <a:r>
              <a:rPr lang="en-US" dirty="0" smtClean="0"/>
              <a:t>Move the top </a:t>
            </a:r>
            <a:r>
              <a:rPr lang="en-US" i="1" dirty="0" smtClean="0"/>
              <a:t>n-1</a:t>
            </a:r>
            <a:r>
              <a:rPr lang="en-US" dirty="0" smtClean="0"/>
              <a:t> disks from </a:t>
            </a:r>
            <a:r>
              <a:rPr lang="en-US" i="1" dirty="0" smtClean="0"/>
              <a:t>A</a:t>
            </a:r>
            <a:r>
              <a:rPr lang="en-US" dirty="0" smtClean="0"/>
              <a:t> to </a:t>
            </a:r>
            <a:r>
              <a:rPr lang="en-US" i="1" dirty="0" smtClean="0"/>
              <a:t>B</a:t>
            </a:r>
            <a:r>
              <a:rPr lang="en-US" dirty="0" smtClean="0"/>
              <a:t>, using </a:t>
            </a:r>
            <a:r>
              <a:rPr lang="en-US" i="1" dirty="0" smtClean="0"/>
              <a:t>C</a:t>
            </a:r>
            <a:r>
              <a:rPr lang="en-US" dirty="0" smtClean="0"/>
              <a:t> as auxiliary.</a:t>
            </a:r>
          </a:p>
          <a:p>
            <a:r>
              <a:rPr lang="en-US" dirty="0" smtClean="0"/>
              <a:t>Move the remaining disk from </a:t>
            </a:r>
            <a:r>
              <a:rPr lang="en-US" i="1" dirty="0" smtClean="0"/>
              <a:t>A</a:t>
            </a:r>
            <a:r>
              <a:rPr lang="en-US" dirty="0" smtClean="0"/>
              <a:t> to </a:t>
            </a:r>
            <a:r>
              <a:rPr lang="en-US" i="1" dirty="0" smtClean="0"/>
              <a:t>C</a:t>
            </a:r>
            <a:r>
              <a:rPr lang="en-US" dirty="0" smtClean="0"/>
              <a:t>.</a:t>
            </a:r>
          </a:p>
          <a:p>
            <a:r>
              <a:rPr lang="en-US" dirty="0" smtClean="0"/>
              <a:t>Move the </a:t>
            </a:r>
            <a:r>
              <a:rPr lang="en-US" i="1" dirty="0" smtClean="0"/>
              <a:t>n-1</a:t>
            </a:r>
            <a:r>
              <a:rPr lang="en-US" dirty="0" smtClean="0"/>
              <a:t> disks from </a:t>
            </a:r>
            <a:r>
              <a:rPr lang="en-US" i="1" dirty="0" smtClean="0"/>
              <a:t>B</a:t>
            </a:r>
            <a:r>
              <a:rPr lang="en-US" dirty="0" smtClean="0"/>
              <a:t> to </a:t>
            </a:r>
            <a:r>
              <a:rPr lang="en-US" i="1" dirty="0" smtClean="0"/>
              <a:t>C</a:t>
            </a:r>
            <a:r>
              <a:rPr lang="en-US" dirty="0" smtClean="0"/>
              <a:t>, using A as auxiliary.</a:t>
            </a:r>
          </a:p>
          <a:p>
            <a:pPr>
              <a:buNone/>
            </a:pP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Recursive Algorithm</a:t>
            </a:r>
          </a:p>
        </p:txBody>
      </p:sp>
      <p:sp>
        <p:nvSpPr>
          <p:cNvPr id="22531" name="Rectangle 3"/>
          <p:cNvSpPr>
            <a:spLocks noGrp="1" noChangeArrowheads="1"/>
          </p:cNvSpPr>
          <p:nvPr>
            <p:ph type="body" idx="1"/>
          </p:nvPr>
        </p:nvSpPr>
        <p:spPr/>
        <p:txBody>
          <a:bodyPr>
            <a:normAutofit lnSpcReduction="10000"/>
          </a:bodyPr>
          <a:lstStyle/>
          <a:p>
            <a:pPr>
              <a:lnSpc>
                <a:spcPct val="90000"/>
              </a:lnSpc>
              <a:buFontTx/>
              <a:buNone/>
            </a:pPr>
            <a:r>
              <a:rPr lang="en-US" sz="2800"/>
              <a:t>void Hanoi(int n, string a, string b, string c)</a:t>
            </a:r>
          </a:p>
          <a:p>
            <a:pPr>
              <a:lnSpc>
                <a:spcPct val="90000"/>
              </a:lnSpc>
              <a:buFontTx/>
              <a:buNone/>
            </a:pPr>
            <a:r>
              <a:rPr lang="en-US" sz="2800"/>
              <a:t>    { </a:t>
            </a:r>
          </a:p>
          <a:p>
            <a:pPr>
              <a:lnSpc>
                <a:spcPct val="90000"/>
              </a:lnSpc>
              <a:buFontTx/>
              <a:buNone/>
            </a:pPr>
            <a:r>
              <a:rPr lang="en-US" sz="2800"/>
              <a:t>       if (n == 1)  /* base case */</a:t>
            </a:r>
          </a:p>
          <a:p>
            <a:pPr>
              <a:lnSpc>
                <a:spcPct val="90000"/>
              </a:lnSpc>
              <a:buFontTx/>
              <a:buNone/>
            </a:pPr>
            <a:r>
              <a:rPr lang="en-US" sz="2800"/>
              <a:t>          Move(a,b);</a:t>
            </a:r>
          </a:p>
          <a:p>
            <a:pPr>
              <a:lnSpc>
                <a:spcPct val="90000"/>
              </a:lnSpc>
              <a:buFontTx/>
              <a:buNone/>
            </a:pPr>
            <a:r>
              <a:rPr lang="en-US" sz="2800"/>
              <a:t>       else { /* recursion */</a:t>
            </a:r>
          </a:p>
          <a:p>
            <a:pPr>
              <a:lnSpc>
                <a:spcPct val="90000"/>
              </a:lnSpc>
              <a:buFontTx/>
              <a:buNone/>
            </a:pPr>
            <a:r>
              <a:rPr lang="en-US" sz="2800"/>
              <a:t>          Hanoi(n-1,a,c,b);</a:t>
            </a:r>
          </a:p>
          <a:p>
            <a:pPr>
              <a:lnSpc>
                <a:spcPct val="90000"/>
              </a:lnSpc>
              <a:buFontTx/>
              <a:buNone/>
            </a:pPr>
            <a:r>
              <a:rPr lang="en-US" sz="2800"/>
              <a:t>          Move(a,b);</a:t>
            </a:r>
          </a:p>
          <a:p>
            <a:pPr>
              <a:lnSpc>
                <a:spcPct val="90000"/>
              </a:lnSpc>
              <a:buFontTx/>
              <a:buNone/>
            </a:pPr>
            <a:r>
              <a:rPr lang="en-US" sz="2800"/>
              <a:t>          Hanoi(n-1,c,b,a);</a:t>
            </a:r>
          </a:p>
          <a:p>
            <a:pPr>
              <a:lnSpc>
                <a:spcPct val="90000"/>
              </a:lnSpc>
              <a:buFontTx/>
              <a:buNone/>
            </a:pPr>
            <a:r>
              <a:rPr lang="en-US" sz="2800"/>
              <a:t>       }</a:t>
            </a:r>
          </a:p>
          <a:p>
            <a:pPr>
              <a:lnSpc>
                <a:spcPct val="90000"/>
              </a:lnSpc>
              <a:buFontTx/>
              <a:buNone/>
            </a:pPr>
            <a:r>
              <a:rPr lang="en-US" sz="2800"/>
              <a:t>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s (9).jpg"/>
          <p:cNvPicPr>
            <a:picLocks noChangeAspect="1"/>
          </p:cNvPicPr>
          <p:nvPr/>
        </p:nvPicPr>
        <p:blipFill>
          <a:blip r:embed="rId2" cstate="print"/>
          <a:stretch>
            <a:fillRect/>
          </a:stretch>
        </p:blipFill>
        <p:spPr>
          <a:xfrm>
            <a:off x="838200" y="0"/>
            <a:ext cx="4572000" cy="2895600"/>
          </a:xfrm>
          <a:prstGeom prst="rect">
            <a:avLst/>
          </a:prstGeom>
        </p:spPr>
      </p:pic>
      <p:pic>
        <p:nvPicPr>
          <p:cNvPr id="3" name="Picture 2" descr="images (1).jpg"/>
          <p:cNvPicPr>
            <a:picLocks noChangeAspect="1"/>
          </p:cNvPicPr>
          <p:nvPr/>
        </p:nvPicPr>
        <p:blipFill>
          <a:blip r:embed="rId3" cstate="print"/>
          <a:stretch>
            <a:fillRect/>
          </a:stretch>
        </p:blipFill>
        <p:spPr>
          <a:xfrm>
            <a:off x="0" y="3438525"/>
            <a:ext cx="9144000" cy="3419475"/>
          </a:xfrm>
          <a:prstGeom prst="rect">
            <a:avLst/>
          </a:prstGeom>
        </p:spPr>
      </p:pic>
      <p:pic>
        <p:nvPicPr>
          <p:cNvPr id="6" name="Picture 5" descr="images (8).jpg"/>
          <p:cNvPicPr>
            <a:picLocks noChangeAspect="1"/>
          </p:cNvPicPr>
          <p:nvPr/>
        </p:nvPicPr>
        <p:blipFill>
          <a:blip r:embed="rId4" cstate="print"/>
          <a:stretch>
            <a:fillRect/>
          </a:stretch>
        </p:blipFill>
        <p:spPr>
          <a:xfrm>
            <a:off x="6524625" y="0"/>
            <a:ext cx="2619375" cy="3571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886200"/>
          </a:xfrm>
        </p:spPr>
        <p:txBody>
          <a:bodyPr>
            <a:normAutofit lnSpcReduction="10000"/>
          </a:bodyPr>
          <a:lstStyle/>
          <a:p>
            <a:pPr>
              <a:lnSpc>
                <a:spcPct val="90000"/>
              </a:lnSpc>
            </a:pPr>
            <a:r>
              <a:rPr lang="en-US" dirty="0" smtClean="0">
                <a:cs typeface="Times New Roman" pitchFamily="18" charset="0"/>
              </a:rPr>
              <a:t>A queue is a data structure that models/enforces the </a:t>
            </a:r>
            <a:r>
              <a:rPr lang="en-US" b="1" dirty="0" smtClean="0">
                <a:cs typeface="Times New Roman" pitchFamily="18" charset="0"/>
              </a:rPr>
              <a:t>first-come first-serve</a:t>
            </a:r>
            <a:r>
              <a:rPr lang="en-US" dirty="0" smtClean="0">
                <a:cs typeface="Times New Roman" pitchFamily="18" charset="0"/>
              </a:rPr>
              <a:t> order, or equivalently the </a:t>
            </a:r>
            <a:r>
              <a:rPr lang="en-US" b="1" dirty="0" smtClean="0">
                <a:cs typeface="Times New Roman" pitchFamily="18" charset="0"/>
              </a:rPr>
              <a:t>first-in first-out</a:t>
            </a:r>
            <a:r>
              <a:rPr lang="en-US" dirty="0" smtClean="0">
                <a:cs typeface="Times New Roman" pitchFamily="18" charset="0"/>
              </a:rPr>
              <a:t> (FIFO) order.</a:t>
            </a:r>
          </a:p>
          <a:p>
            <a:pPr>
              <a:lnSpc>
                <a:spcPct val="90000"/>
              </a:lnSpc>
              <a:buNone/>
            </a:pPr>
            <a:endParaRPr lang="en-US" dirty="0" smtClean="0">
              <a:cs typeface="Times New Roman" pitchFamily="18" charset="0"/>
            </a:endParaRPr>
          </a:p>
          <a:p>
            <a:r>
              <a:rPr lang="en-US" dirty="0" smtClean="0">
                <a:cs typeface="Times New Roman" pitchFamily="18" charset="0"/>
              </a:rPr>
              <a:t>A waiting line is a good real-life example of a queue. (In fact, the </a:t>
            </a:r>
            <a:r>
              <a:rPr lang="en-US" dirty="0" err="1" smtClean="0">
                <a:cs typeface="Times New Roman" pitchFamily="18" charset="0"/>
              </a:rPr>
              <a:t>Britich</a:t>
            </a:r>
            <a:r>
              <a:rPr lang="en-US" dirty="0" smtClean="0">
                <a:cs typeface="Times New Roman" pitchFamily="18" charset="0"/>
              </a:rPr>
              <a:t> word for “line” is “queue”.)</a:t>
            </a:r>
          </a:p>
          <a:p>
            <a:endParaRPr lang="en-US" dirty="0"/>
          </a:p>
        </p:txBody>
      </p:sp>
      <p:pic>
        <p:nvPicPr>
          <p:cNvPr id="4" name="Picture 3" descr="download (1).jpg"/>
          <p:cNvPicPr>
            <a:picLocks noChangeAspect="1"/>
          </p:cNvPicPr>
          <p:nvPr/>
        </p:nvPicPr>
        <p:blipFill>
          <a:blip r:embed="rId2" cstate="print"/>
          <a:stretch>
            <a:fillRect/>
          </a:stretch>
        </p:blipFill>
        <p:spPr>
          <a:xfrm>
            <a:off x="304800" y="5029200"/>
            <a:ext cx="8686800" cy="1828800"/>
          </a:xfrm>
          <a:prstGeom prst="rect">
            <a:avLst/>
          </a:prstGeom>
        </p:spPr>
      </p:pic>
      <p:sp>
        <p:nvSpPr>
          <p:cNvPr id="5" name="Rectangle 4"/>
          <p:cNvSpPr/>
          <p:nvPr/>
        </p:nvSpPr>
        <p:spPr>
          <a:xfrm>
            <a:off x="2286000" y="381000"/>
            <a:ext cx="464820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QUEUES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Queue???????????</a:t>
            </a:r>
            <a:endParaRPr lang="en-US" dirty="0"/>
          </a:p>
        </p:txBody>
      </p:sp>
      <p:pic>
        <p:nvPicPr>
          <p:cNvPr id="4" name="Picture 3" descr="queue_1446267c_2854335b.jpg"/>
          <p:cNvPicPr>
            <a:picLocks noChangeAspect="1"/>
          </p:cNvPicPr>
          <p:nvPr/>
        </p:nvPicPr>
        <p:blipFill>
          <a:blip r:embed="rId2" cstate="print"/>
          <a:stretch>
            <a:fillRect/>
          </a:stretch>
        </p:blipFill>
        <p:spPr>
          <a:xfrm>
            <a:off x="0" y="3562350"/>
            <a:ext cx="9144000" cy="3295650"/>
          </a:xfrm>
          <a:prstGeom prst="rect">
            <a:avLst/>
          </a:prstGeom>
        </p:spPr>
      </p:pic>
      <p:sp>
        <p:nvSpPr>
          <p:cNvPr id="3" name="Content Placeholder 2"/>
          <p:cNvSpPr>
            <a:spLocks noGrp="1"/>
          </p:cNvSpPr>
          <p:nvPr>
            <p:ph idx="1"/>
          </p:nvPr>
        </p:nvSpPr>
        <p:spPr>
          <a:xfrm>
            <a:off x="457200" y="1600200"/>
            <a:ext cx="4648200" cy="4525963"/>
          </a:xfrm>
        </p:spPr>
        <p:txBody>
          <a:bodyPr>
            <a:normAutofit/>
          </a:bodyPr>
          <a:lstStyle/>
          <a:p>
            <a:pPr>
              <a:lnSpc>
                <a:spcPct val="90000"/>
              </a:lnSpc>
            </a:pPr>
            <a:r>
              <a:rPr lang="en-US" sz="2500" dirty="0" smtClean="0">
                <a:cs typeface="Times New Roman" pitchFamily="18" charset="0"/>
              </a:rPr>
              <a:t>That is, the element that is inserted first into the queue will be the element that will deleted first, and the element that is inserted last is deleted last.</a:t>
            </a:r>
          </a:p>
          <a:p>
            <a:endParaRPr lang="en-US" sz="2500" dirty="0"/>
          </a:p>
        </p:txBody>
      </p:sp>
      <p:pic>
        <p:nvPicPr>
          <p:cNvPr id="5" name="Picture 4" descr="images (2).jpg"/>
          <p:cNvPicPr>
            <a:picLocks noChangeAspect="1"/>
          </p:cNvPicPr>
          <p:nvPr/>
        </p:nvPicPr>
        <p:blipFill>
          <a:blip r:embed="rId3" cstate="print"/>
          <a:srcRect t="12698" b="17460"/>
          <a:stretch>
            <a:fillRect/>
          </a:stretch>
        </p:blipFill>
        <p:spPr>
          <a:xfrm>
            <a:off x="4953000" y="1219200"/>
            <a:ext cx="3962400" cy="3352800"/>
          </a:xfrm>
          <a:prstGeom prst="rect">
            <a:avLst/>
          </a:prstGeom>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6096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A Graphic Model of a Queue</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6" name="Line 4"/>
          <p:cNvSpPr>
            <a:spLocks noChangeShapeType="1"/>
          </p:cNvSpPr>
          <p:nvPr/>
        </p:nvSpPr>
        <p:spPr bwMode="auto">
          <a:xfrm>
            <a:off x="1219200" y="2514600"/>
            <a:ext cx="6248400" cy="0"/>
          </a:xfrm>
          <a:prstGeom prst="line">
            <a:avLst/>
          </a:prstGeom>
          <a:noFill/>
          <a:ln w="9525">
            <a:solidFill>
              <a:schemeClr val="tx1"/>
            </a:solidFill>
            <a:round/>
            <a:headEnd/>
            <a:tailEnd/>
          </a:ln>
          <a:effectLst/>
        </p:spPr>
        <p:txBody>
          <a:bodyPr/>
          <a:lstStyle/>
          <a:p>
            <a:endParaRPr lang="en-US"/>
          </a:p>
        </p:txBody>
      </p:sp>
      <p:sp>
        <p:nvSpPr>
          <p:cNvPr id="7" name="Line 5"/>
          <p:cNvSpPr>
            <a:spLocks noChangeShapeType="1"/>
          </p:cNvSpPr>
          <p:nvPr/>
        </p:nvSpPr>
        <p:spPr bwMode="auto">
          <a:xfrm>
            <a:off x="1219200" y="3429000"/>
            <a:ext cx="6248400" cy="0"/>
          </a:xfrm>
          <a:prstGeom prst="line">
            <a:avLst/>
          </a:prstGeom>
          <a:noFill/>
          <a:ln w="9525">
            <a:solidFill>
              <a:schemeClr val="tx1"/>
            </a:solidFill>
            <a:round/>
            <a:headEnd/>
            <a:tailEnd/>
          </a:ln>
          <a:effectLst/>
        </p:spPr>
        <p:txBody>
          <a:bodyPr/>
          <a:lstStyle/>
          <a:p>
            <a:endParaRPr lang="en-US"/>
          </a:p>
        </p:txBody>
      </p:sp>
      <p:sp>
        <p:nvSpPr>
          <p:cNvPr id="8" name="Rectangle 6"/>
          <p:cNvSpPr>
            <a:spLocks noChangeArrowheads="1"/>
          </p:cNvSpPr>
          <p:nvPr/>
        </p:nvSpPr>
        <p:spPr bwMode="auto">
          <a:xfrm>
            <a:off x="6858000" y="2819400"/>
            <a:ext cx="3810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Rectangle 8"/>
          <p:cNvSpPr>
            <a:spLocks noChangeArrowheads="1"/>
          </p:cNvSpPr>
          <p:nvPr/>
        </p:nvSpPr>
        <p:spPr bwMode="auto">
          <a:xfrm>
            <a:off x="6172200" y="2819400"/>
            <a:ext cx="3810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5486400" y="2819400"/>
            <a:ext cx="3810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Line 10"/>
          <p:cNvSpPr>
            <a:spLocks noChangeShapeType="1"/>
          </p:cNvSpPr>
          <p:nvPr/>
        </p:nvSpPr>
        <p:spPr bwMode="auto">
          <a:xfrm flipH="1">
            <a:off x="4114800" y="2971800"/>
            <a:ext cx="1143000" cy="0"/>
          </a:xfrm>
          <a:prstGeom prst="line">
            <a:avLst/>
          </a:prstGeom>
          <a:noFill/>
          <a:ln w="34925">
            <a:solidFill>
              <a:schemeClr val="tx1"/>
            </a:solidFill>
            <a:prstDash val="sysDot"/>
            <a:round/>
            <a:headEnd/>
            <a:tailEnd/>
          </a:ln>
          <a:effectLst/>
        </p:spPr>
        <p:txBody>
          <a:bodyPr/>
          <a:lstStyle/>
          <a:p>
            <a:endParaRPr lang="en-US"/>
          </a:p>
        </p:txBody>
      </p:sp>
      <p:sp>
        <p:nvSpPr>
          <p:cNvPr id="12" name="Rectangle 11"/>
          <p:cNvSpPr>
            <a:spLocks noChangeArrowheads="1"/>
          </p:cNvSpPr>
          <p:nvPr/>
        </p:nvSpPr>
        <p:spPr bwMode="auto">
          <a:xfrm>
            <a:off x="3352800" y="2819400"/>
            <a:ext cx="3810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13" name="AutoShape 14"/>
          <p:cNvCxnSpPr>
            <a:cxnSpLocks noChangeShapeType="1"/>
          </p:cNvCxnSpPr>
          <p:nvPr/>
        </p:nvCxnSpPr>
        <p:spPr bwMode="auto">
          <a:xfrm rot="10800000" flipV="1">
            <a:off x="1219200" y="2819400"/>
            <a:ext cx="1600200" cy="1219200"/>
          </a:xfrm>
          <a:prstGeom prst="curvedConnector3">
            <a:avLst>
              <a:gd name="adj1" fmla="val 114287"/>
            </a:avLst>
          </a:prstGeom>
          <a:noFill/>
          <a:ln w="25400">
            <a:solidFill>
              <a:schemeClr val="tx1"/>
            </a:solidFill>
            <a:round/>
            <a:headEnd type="triangle" w="med" len="med"/>
            <a:tailEnd/>
          </a:ln>
          <a:effectLst/>
        </p:spPr>
      </p:cxnSp>
      <p:sp>
        <p:nvSpPr>
          <p:cNvPr id="14" name="Rectangle 15"/>
          <p:cNvSpPr>
            <a:spLocks noChangeArrowheads="1"/>
          </p:cNvSpPr>
          <p:nvPr/>
        </p:nvSpPr>
        <p:spPr bwMode="auto">
          <a:xfrm>
            <a:off x="685800" y="4114800"/>
            <a:ext cx="2209800" cy="1524000"/>
          </a:xfrm>
          <a:prstGeom prst="rect">
            <a:avLst/>
          </a:prstGeom>
          <a:noFill/>
          <a:ln w="0">
            <a:noFill/>
            <a:miter lim="800000"/>
            <a:headEnd/>
            <a:tailEnd/>
          </a:ln>
          <a:effectLst/>
        </p:spPr>
        <p:txBody>
          <a:bodyPr wrap="none" anchor="ctr"/>
          <a:lstStyle/>
          <a:p>
            <a:pPr algn="just"/>
            <a:r>
              <a:rPr lang="en-US" b="1" dirty="0"/>
              <a:t>Tail</a:t>
            </a:r>
            <a:r>
              <a:rPr lang="en-US" dirty="0"/>
              <a:t>:</a:t>
            </a:r>
          </a:p>
          <a:p>
            <a:pPr algn="just"/>
            <a:r>
              <a:rPr lang="en-US" dirty="0"/>
              <a:t>All new items </a:t>
            </a:r>
          </a:p>
          <a:p>
            <a:pPr algn="just"/>
            <a:r>
              <a:rPr lang="en-US" dirty="0"/>
              <a:t>are added on </a:t>
            </a:r>
          </a:p>
          <a:p>
            <a:pPr algn="just"/>
            <a:r>
              <a:rPr lang="en-US" dirty="0"/>
              <a:t>this end</a:t>
            </a:r>
          </a:p>
        </p:txBody>
      </p:sp>
      <p:cxnSp>
        <p:nvCxnSpPr>
          <p:cNvPr id="15" name="AutoShape 16"/>
          <p:cNvCxnSpPr>
            <a:cxnSpLocks noChangeShapeType="1"/>
            <a:stCxn id="8" idx="3"/>
            <a:endCxn id="5" idx="3"/>
          </p:cNvCxnSpPr>
          <p:nvPr/>
        </p:nvCxnSpPr>
        <p:spPr bwMode="auto">
          <a:xfrm>
            <a:off x="7239000" y="3009900"/>
            <a:ext cx="1219200" cy="1028700"/>
          </a:xfrm>
          <a:prstGeom prst="curvedConnector3">
            <a:avLst>
              <a:gd name="adj1" fmla="val 118750"/>
            </a:avLst>
          </a:prstGeom>
          <a:noFill/>
          <a:ln w="25400">
            <a:solidFill>
              <a:schemeClr val="tx1"/>
            </a:solidFill>
            <a:round/>
            <a:headEnd/>
            <a:tailEnd type="triangle" w="med" len="med"/>
          </a:ln>
          <a:effectLst/>
        </p:spPr>
      </p:cxnSp>
      <p:sp>
        <p:nvSpPr>
          <p:cNvPr id="16" name="Rectangle 17"/>
          <p:cNvSpPr>
            <a:spLocks noChangeArrowheads="1"/>
          </p:cNvSpPr>
          <p:nvPr/>
        </p:nvSpPr>
        <p:spPr bwMode="auto">
          <a:xfrm>
            <a:off x="6400800" y="3886200"/>
            <a:ext cx="2209800" cy="1524000"/>
          </a:xfrm>
          <a:prstGeom prst="rect">
            <a:avLst/>
          </a:prstGeom>
          <a:noFill/>
          <a:ln w="0">
            <a:noFill/>
            <a:miter lim="800000"/>
            <a:headEnd/>
            <a:tailEnd/>
          </a:ln>
          <a:effectLst/>
        </p:spPr>
        <p:txBody>
          <a:bodyPr wrap="none" anchor="ctr"/>
          <a:lstStyle/>
          <a:p>
            <a:pPr algn="just"/>
            <a:r>
              <a:rPr lang="en-US" b="1" dirty="0"/>
              <a:t>	     Head</a:t>
            </a:r>
            <a:r>
              <a:rPr lang="en-US" dirty="0"/>
              <a:t>:</a:t>
            </a:r>
          </a:p>
          <a:p>
            <a:pPr algn="just"/>
            <a:r>
              <a:rPr lang="en-US" dirty="0"/>
              <a:t>All items are </a:t>
            </a:r>
          </a:p>
          <a:p>
            <a:pPr algn="just"/>
            <a:r>
              <a:rPr lang="en-US" dirty="0"/>
              <a:t>deleted from </a:t>
            </a:r>
          </a:p>
          <a:p>
            <a:pPr algn="just"/>
            <a:r>
              <a:rPr lang="en-US" dirty="0"/>
              <a:t>this end</a:t>
            </a:r>
          </a:p>
        </p:txBody>
      </p:sp>
      <p:pic>
        <p:nvPicPr>
          <p:cNvPr id="17" name="Picture 16" descr="download.jpg"/>
          <p:cNvPicPr>
            <a:picLocks noChangeAspect="1"/>
          </p:cNvPicPr>
          <p:nvPr/>
        </p:nvPicPr>
        <p:blipFill>
          <a:blip r:embed="rId2" cstate="print"/>
          <a:stretch>
            <a:fillRect/>
          </a:stretch>
        </p:blipFill>
        <p:spPr>
          <a:xfrm>
            <a:off x="2362200" y="3581401"/>
            <a:ext cx="3962400" cy="3276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STACK TOP</a:t>
            </a:r>
          </a:p>
        </p:txBody>
      </p:sp>
      <p:pic>
        <p:nvPicPr>
          <p:cNvPr id="13315" name="Picture 11" descr="Alg03-04"/>
          <p:cNvPicPr>
            <a:picLocks noGrp="1" noChangeAspect="1" noChangeArrowheads="1"/>
          </p:cNvPicPr>
          <p:nvPr>
            <p:ph idx="1"/>
          </p:nvPr>
        </p:nvPicPr>
        <p:blipFill>
          <a:blip r:embed="rId2" cstate="print"/>
          <a:srcRect l="18758" t="3027"/>
          <a:stretch>
            <a:fillRect/>
          </a:stretch>
        </p:blipFill>
        <p:spPr>
          <a:xfrm>
            <a:off x="304800" y="1828800"/>
            <a:ext cx="6188075" cy="4114800"/>
          </a:xfrm>
          <a:noFill/>
        </p:spPr>
      </p:pic>
      <p:pic>
        <p:nvPicPr>
          <p:cNvPr id="13316" name="Picture 4" descr="10036777-graduation-cap-on-the-top-of-stack-of-books-with-white-ladder-rendering-Stock-Photo.jpg"/>
          <p:cNvPicPr>
            <a:picLocks noChangeAspect="1"/>
          </p:cNvPicPr>
          <p:nvPr/>
        </p:nvPicPr>
        <p:blipFill>
          <a:blip r:embed="rId3" cstate="print"/>
          <a:srcRect/>
          <a:stretch>
            <a:fillRect/>
          </a:stretch>
        </p:blipFill>
        <p:spPr bwMode="auto">
          <a:xfrm>
            <a:off x="6529388" y="2057400"/>
            <a:ext cx="2614612" cy="3962400"/>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7CB1BC6D-473F-4192-96EC-8E77BF1D0A9D}" type="slidenum">
              <a:rPr lang="en-US" smtClean="0"/>
              <a:pPr>
                <a:defRPr/>
              </a:pPr>
              <a:t>12</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6096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Examples of Queues</a:t>
            </a:r>
            <a:endParaRPr kumimoji="0" lang="en-US" sz="4400" b="1" i="0" u="none" strike="noStrike" kern="1200" cap="none" spc="0" normalizeH="0" baseline="0" noProof="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685800" y="1981200"/>
            <a:ext cx="4876800" cy="41148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An electronic mailbox is a queue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ordering is chronological (by arrival time)</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waiting line in a store, at a service counter, on a one-lane road</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Equal-priority processes waiting to run on a processor in a computer system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images (1).png"/>
          <p:cNvPicPr>
            <a:picLocks noChangeAspect="1"/>
          </p:cNvPicPr>
          <p:nvPr/>
        </p:nvPicPr>
        <p:blipFill>
          <a:blip r:embed="rId2" cstate="print"/>
          <a:stretch>
            <a:fillRect/>
          </a:stretch>
        </p:blipFill>
        <p:spPr>
          <a:xfrm>
            <a:off x="5943600" y="1752600"/>
            <a:ext cx="2762250" cy="5257800"/>
          </a:xfrm>
          <a:prstGeom prst="rect">
            <a:avLst/>
          </a:prstGeom>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idx="1"/>
          </p:nvPr>
        </p:nvGraphicFramePr>
        <p:xfrm>
          <a:off x="4114800" y="1382774"/>
          <a:ext cx="4800600" cy="5048190"/>
        </p:xfrm>
        <a:graphic>
          <a:graphicData uri="http://schemas.openxmlformats.org/presentationml/2006/ole">
            <p:oleObj spid="_x0000_s2050" name="Document" r:id="rId3" imgW="8741880" imgH="8002800" progId="Word.Document.8">
              <p:embed/>
            </p:oleObj>
          </a:graphicData>
        </a:graphic>
      </p:graphicFrame>
      <p:sp>
        <p:nvSpPr>
          <p:cNvPr id="5" name="TextBox 4"/>
          <p:cNvSpPr txBox="1"/>
          <p:nvPr/>
        </p:nvSpPr>
        <p:spPr>
          <a:xfrm>
            <a:off x="1143000" y="381000"/>
            <a:ext cx="6781800" cy="630942"/>
          </a:xfrm>
          <a:prstGeom prst="rect">
            <a:avLst/>
          </a:prstGeom>
          <a:noFill/>
        </p:spPr>
        <p:txBody>
          <a:bodyPr wrap="square" rtlCol="0">
            <a:spAutoFit/>
          </a:bodyPr>
          <a:lstStyle/>
          <a:p>
            <a:pPr algn="ctr"/>
            <a:r>
              <a:rPr lang="en-US" sz="3500" b="1" dirty="0" smtClean="0"/>
              <a:t>OPERATIONS OF A QUEUE</a:t>
            </a:r>
            <a:endParaRPr lang="en-US" sz="3500" b="1" dirty="0"/>
          </a:p>
        </p:txBody>
      </p:sp>
      <p:graphicFrame>
        <p:nvGraphicFramePr>
          <p:cNvPr id="1028" name="Object 4"/>
          <p:cNvGraphicFramePr>
            <a:graphicFrameLocks noChangeAspect="1"/>
          </p:cNvGraphicFramePr>
          <p:nvPr/>
        </p:nvGraphicFramePr>
        <p:xfrm>
          <a:off x="0" y="1066800"/>
          <a:ext cx="3941763" cy="5486400"/>
        </p:xfrm>
        <a:graphic>
          <a:graphicData uri="http://schemas.openxmlformats.org/presentationml/2006/ole">
            <p:oleObj spid="_x0000_s2051" name="SmartDraw" r:id="rId4" imgW="1914120" imgH="2665440" progId="">
              <p:embed/>
            </p:oleObj>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304800" y="3048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Queue Operations</a:t>
            </a:r>
          </a:p>
        </p:txBody>
      </p:sp>
      <p:sp>
        <p:nvSpPr>
          <p:cNvPr id="5" name="Rectangle 2"/>
          <p:cNvSpPr txBox="1">
            <a:spLocks noChangeArrowheads="1"/>
          </p:cNvSpPr>
          <p:nvPr/>
        </p:nvSpPr>
        <p:spPr>
          <a:xfrm>
            <a:off x="685800" y="1943100"/>
            <a:ext cx="6477000" cy="17145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queue is like a line of people waiting for a bank teller. The queue has a </a:t>
            </a:r>
            <a:r>
              <a:rPr kumimoji="0" lang="en-GB" sz="3200" b="1" i="0" u="sng" strike="noStrike" kern="1200" cap="none" spc="0" normalizeH="0" baseline="0" noProof="0" dirty="0" smtClean="0">
                <a:ln>
                  <a:noFill/>
                </a:ln>
                <a:solidFill>
                  <a:srgbClr val="FF8000"/>
                </a:solidFill>
                <a:effectLst/>
                <a:uLnTx/>
                <a:uFillTx/>
                <a:latin typeface="+mn-lt"/>
                <a:ea typeface="+mn-ea"/>
                <a:cs typeface="+mn-cs"/>
              </a:rPr>
              <a:t>front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a </a:t>
            </a:r>
            <a:r>
              <a:rPr kumimoji="0" lang="en-GB" sz="3200" b="1" i="0" u="sng" strike="noStrike" kern="1200" cap="none" spc="0" normalizeH="0" baseline="0" noProof="0" dirty="0" smtClean="0">
                <a:ln>
                  <a:noFill/>
                </a:ln>
                <a:solidFill>
                  <a:srgbClr val="FF8000"/>
                </a:solidFill>
                <a:effectLst/>
                <a:uLnTx/>
                <a:uFillTx/>
                <a:latin typeface="+mn-lt"/>
                <a:ea typeface="+mn-ea"/>
                <a:cs typeface="+mn-cs"/>
              </a:rPr>
              <a:t>rear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ts val="700"/>
              </a:spcBef>
              <a:spcAft>
                <a:spcPts val="0"/>
              </a:spcAft>
              <a:buClrTx/>
              <a:buSzTx/>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2" name="Group 97"/>
          <p:cNvGrpSpPr>
            <a:grpSpLocks/>
          </p:cNvGrpSpPr>
          <p:nvPr/>
        </p:nvGrpSpPr>
        <p:grpSpPr bwMode="auto">
          <a:xfrm>
            <a:off x="2997200" y="4454525"/>
            <a:ext cx="381000" cy="1295400"/>
            <a:chOff x="2784" y="2448"/>
            <a:chExt cx="240" cy="816"/>
          </a:xfrm>
        </p:grpSpPr>
        <p:grpSp>
          <p:nvGrpSpPr>
            <p:cNvPr id="3" name="Group 94"/>
            <p:cNvGrpSpPr>
              <a:grpSpLocks/>
            </p:cNvGrpSpPr>
            <p:nvPr/>
          </p:nvGrpSpPr>
          <p:grpSpPr bwMode="auto">
            <a:xfrm>
              <a:off x="2832" y="2784"/>
              <a:ext cx="144" cy="240"/>
              <a:chOff x="3312" y="3072"/>
              <a:chExt cx="144" cy="240"/>
            </a:xfrm>
          </p:grpSpPr>
          <p:sp>
            <p:nvSpPr>
              <p:cNvPr id="13" name="Rectangle 9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4" name="Rectangle 9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8" name="Rectangle 8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9" name="Oval 85"/>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6" name="Group 93"/>
            <p:cNvGrpSpPr>
              <a:grpSpLocks/>
            </p:cNvGrpSpPr>
            <p:nvPr/>
          </p:nvGrpSpPr>
          <p:grpSpPr bwMode="auto">
            <a:xfrm>
              <a:off x="2832" y="3024"/>
              <a:ext cx="144" cy="240"/>
              <a:chOff x="3312" y="3072"/>
              <a:chExt cx="144" cy="240"/>
            </a:xfrm>
          </p:grpSpPr>
          <p:sp>
            <p:nvSpPr>
              <p:cNvPr id="11" name="Rectangle 9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2" name="Rectangle 9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7" name="Group 98"/>
          <p:cNvGrpSpPr>
            <a:grpSpLocks/>
          </p:cNvGrpSpPr>
          <p:nvPr/>
        </p:nvGrpSpPr>
        <p:grpSpPr bwMode="auto">
          <a:xfrm>
            <a:off x="3657600" y="4454525"/>
            <a:ext cx="381000" cy="1295400"/>
            <a:chOff x="2784" y="2448"/>
            <a:chExt cx="240" cy="816"/>
          </a:xfrm>
        </p:grpSpPr>
        <p:grpSp>
          <p:nvGrpSpPr>
            <p:cNvPr id="10" name="Group 99"/>
            <p:cNvGrpSpPr>
              <a:grpSpLocks/>
            </p:cNvGrpSpPr>
            <p:nvPr/>
          </p:nvGrpSpPr>
          <p:grpSpPr bwMode="auto">
            <a:xfrm>
              <a:off x="2832" y="2784"/>
              <a:ext cx="144" cy="240"/>
              <a:chOff x="3312" y="3072"/>
              <a:chExt cx="144" cy="240"/>
            </a:xfrm>
          </p:grpSpPr>
          <p:sp>
            <p:nvSpPr>
              <p:cNvPr id="22" name="Rectangle 10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3" name="Rectangle 10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7" name="Rectangle 102"/>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8" name="Oval 103"/>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5" name="Group 104"/>
            <p:cNvGrpSpPr>
              <a:grpSpLocks/>
            </p:cNvGrpSpPr>
            <p:nvPr/>
          </p:nvGrpSpPr>
          <p:grpSpPr bwMode="auto">
            <a:xfrm>
              <a:off x="2832" y="3024"/>
              <a:ext cx="144" cy="240"/>
              <a:chOff x="3312" y="3072"/>
              <a:chExt cx="144" cy="240"/>
            </a:xfrm>
          </p:grpSpPr>
          <p:sp>
            <p:nvSpPr>
              <p:cNvPr id="20" name="Rectangle 10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1" name="Rectangle 10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6" name="Group 107"/>
          <p:cNvGrpSpPr>
            <a:grpSpLocks/>
          </p:cNvGrpSpPr>
          <p:nvPr/>
        </p:nvGrpSpPr>
        <p:grpSpPr bwMode="auto">
          <a:xfrm>
            <a:off x="4318000" y="4454525"/>
            <a:ext cx="381000" cy="1295400"/>
            <a:chOff x="2784" y="2448"/>
            <a:chExt cx="240" cy="816"/>
          </a:xfrm>
        </p:grpSpPr>
        <p:grpSp>
          <p:nvGrpSpPr>
            <p:cNvPr id="19" name="Group 108"/>
            <p:cNvGrpSpPr>
              <a:grpSpLocks/>
            </p:cNvGrpSpPr>
            <p:nvPr/>
          </p:nvGrpSpPr>
          <p:grpSpPr bwMode="auto">
            <a:xfrm>
              <a:off x="2832" y="2784"/>
              <a:ext cx="144" cy="240"/>
              <a:chOff x="3312" y="3072"/>
              <a:chExt cx="144" cy="240"/>
            </a:xfrm>
          </p:grpSpPr>
          <p:sp>
            <p:nvSpPr>
              <p:cNvPr id="31" name="Rectangle 10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2" name="Rectangle 11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6" name="Rectangle 111"/>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7" name="Oval 112"/>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24" name="Group 113"/>
            <p:cNvGrpSpPr>
              <a:grpSpLocks/>
            </p:cNvGrpSpPr>
            <p:nvPr/>
          </p:nvGrpSpPr>
          <p:grpSpPr bwMode="auto">
            <a:xfrm>
              <a:off x="2832" y="3024"/>
              <a:ext cx="144" cy="240"/>
              <a:chOff x="3312" y="3072"/>
              <a:chExt cx="144" cy="240"/>
            </a:xfrm>
          </p:grpSpPr>
          <p:sp>
            <p:nvSpPr>
              <p:cNvPr id="29" name="Rectangle 11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0" name="Rectangle 11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25" name="Group 116"/>
          <p:cNvGrpSpPr>
            <a:grpSpLocks/>
          </p:cNvGrpSpPr>
          <p:nvPr/>
        </p:nvGrpSpPr>
        <p:grpSpPr bwMode="auto">
          <a:xfrm>
            <a:off x="4978400" y="4454525"/>
            <a:ext cx="381000" cy="1295400"/>
            <a:chOff x="2784" y="2448"/>
            <a:chExt cx="240" cy="816"/>
          </a:xfrm>
        </p:grpSpPr>
        <p:grpSp>
          <p:nvGrpSpPr>
            <p:cNvPr id="28" name="Group 117"/>
            <p:cNvGrpSpPr>
              <a:grpSpLocks/>
            </p:cNvGrpSpPr>
            <p:nvPr/>
          </p:nvGrpSpPr>
          <p:grpSpPr bwMode="auto">
            <a:xfrm>
              <a:off x="2832" y="2784"/>
              <a:ext cx="144" cy="240"/>
              <a:chOff x="3312" y="3072"/>
              <a:chExt cx="144" cy="240"/>
            </a:xfrm>
          </p:grpSpPr>
          <p:sp>
            <p:nvSpPr>
              <p:cNvPr id="40" name="Rectangle 11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 name="Rectangle 11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5" name="Rectangle 120"/>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6" name="Oval 121"/>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3" name="Group 122"/>
            <p:cNvGrpSpPr>
              <a:grpSpLocks/>
            </p:cNvGrpSpPr>
            <p:nvPr/>
          </p:nvGrpSpPr>
          <p:grpSpPr bwMode="auto">
            <a:xfrm>
              <a:off x="2832" y="3024"/>
              <a:ext cx="144" cy="240"/>
              <a:chOff x="3312" y="3072"/>
              <a:chExt cx="144" cy="240"/>
            </a:xfrm>
          </p:grpSpPr>
          <p:sp>
            <p:nvSpPr>
              <p:cNvPr id="38" name="Rectangle 12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9" name="Rectangle 12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4" name="Group 153"/>
          <p:cNvGrpSpPr>
            <a:grpSpLocks/>
          </p:cNvGrpSpPr>
          <p:nvPr/>
        </p:nvGrpSpPr>
        <p:grpSpPr bwMode="auto">
          <a:xfrm>
            <a:off x="8153400" y="4149725"/>
            <a:ext cx="457200" cy="1295400"/>
            <a:chOff x="5136" y="2304"/>
            <a:chExt cx="288" cy="816"/>
          </a:xfrm>
        </p:grpSpPr>
        <p:grpSp>
          <p:nvGrpSpPr>
            <p:cNvPr id="37" name="Group 125"/>
            <p:cNvGrpSpPr>
              <a:grpSpLocks/>
            </p:cNvGrpSpPr>
            <p:nvPr/>
          </p:nvGrpSpPr>
          <p:grpSpPr bwMode="auto">
            <a:xfrm>
              <a:off x="5160" y="2304"/>
              <a:ext cx="240" cy="816"/>
              <a:chOff x="2784" y="2448"/>
              <a:chExt cx="240" cy="816"/>
            </a:xfrm>
          </p:grpSpPr>
          <p:grpSp>
            <p:nvGrpSpPr>
              <p:cNvPr id="42" name="Group 126"/>
              <p:cNvGrpSpPr>
                <a:grpSpLocks/>
              </p:cNvGrpSpPr>
              <p:nvPr/>
            </p:nvGrpSpPr>
            <p:grpSpPr bwMode="auto">
              <a:xfrm>
                <a:off x="2832" y="2784"/>
                <a:ext cx="144" cy="240"/>
                <a:chOff x="3312" y="3072"/>
                <a:chExt cx="144" cy="240"/>
              </a:xfrm>
            </p:grpSpPr>
            <p:sp>
              <p:nvSpPr>
                <p:cNvPr id="51" name="Rectangle 127"/>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 name="Rectangle 128"/>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6" name="Rectangle 129"/>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 name="Oval 130"/>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43" name="Group 131"/>
              <p:cNvGrpSpPr>
                <a:grpSpLocks/>
              </p:cNvGrpSpPr>
              <p:nvPr/>
            </p:nvGrpSpPr>
            <p:grpSpPr bwMode="auto">
              <a:xfrm>
                <a:off x="2832" y="3024"/>
                <a:ext cx="144" cy="240"/>
                <a:chOff x="3312" y="3072"/>
                <a:chExt cx="144" cy="240"/>
              </a:xfrm>
            </p:grpSpPr>
            <p:sp>
              <p:nvSpPr>
                <p:cNvPr id="49" name="Rectangle 132"/>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 name="Rectangle 133"/>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44" name="Rectangle 152"/>
            <p:cNvSpPr>
              <a:spLocks noChangeArrowheads="1"/>
            </p:cNvSpPr>
            <p:nvPr/>
          </p:nvSpPr>
          <p:spPr bwMode="auto">
            <a:xfrm>
              <a:off x="5136" y="2304"/>
              <a:ext cx="288" cy="288"/>
            </a:xfrm>
            <a:prstGeom prst="rect">
              <a:avLst/>
            </a:prstGeom>
            <a:noFill/>
            <a:ln w="9525">
              <a:noFill/>
              <a:miter lim="800000"/>
              <a:headEnd/>
              <a:tailEnd/>
            </a:ln>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sp>
        <p:nvSpPr>
          <p:cNvPr id="53" name="AutoShape 156"/>
          <p:cNvSpPr>
            <a:spLocks noChangeArrowheads="1"/>
          </p:cNvSpPr>
          <p:nvPr/>
        </p:nvSpPr>
        <p:spPr bwMode="auto">
          <a:xfrm>
            <a:off x="5791200" y="5521325"/>
            <a:ext cx="2024849" cy="498768"/>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solidFill>
                  <a:schemeClr val="folHlink"/>
                </a:solidFill>
              </a:rPr>
              <a:t>Front (Head)</a:t>
            </a:r>
            <a:endParaRPr lang="en-GB" sz="2800" dirty="0">
              <a:solidFill>
                <a:schemeClr val="folHlink"/>
              </a:solidFill>
            </a:endParaRPr>
          </a:p>
        </p:txBody>
      </p:sp>
      <p:sp>
        <p:nvSpPr>
          <p:cNvPr id="54" name="AutoShape 157"/>
          <p:cNvSpPr>
            <a:spLocks noChangeArrowheads="1"/>
          </p:cNvSpPr>
          <p:nvPr/>
        </p:nvSpPr>
        <p:spPr bwMode="auto">
          <a:xfrm>
            <a:off x="2362200" y="5978525"/>
            <a:ext cx="1627689" cy="498768"/>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solidFill>
                  <a:schemeClr val="folHlink"/>
                </a:solidFill>
              </a:rPr>
              <a:t>Rear (Tail)</a:t>
            </a:r>
            <a:endParaRPr lang="en-GB" sz="2800" dirty="0">
              <a:solidFill>
                <a:schemeClr val="folHlink"/>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0"/>
          <p:cNvSpPr>
            <a:spLocks noChangeArrowheads="1"/>
          </p:cNvSpPr>
          <p:nvPr/>
        </p:nvSpPr>
        <p:spPr bwMode="auto">
          <a:xfrm>
            <a:off x="1828800" y="40386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5"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Queue Operations</a:t>
            </a:r>
          </a:p>
        </p:txBody>
      </p:sp>
      <p:sp>
        <p:nvSpPr>
          <p:cNvPr id="6" name="Rectangle 3"/>
          <p:cNvSpPr txBox="1">
            <a:spLocks noChangeArrowheads="1"/>
          </p:cNvSpPr>
          <p:nvPr/>
        </p:nvSpPr>
        <p:spPr>
          <a:xfrm>
            <a:off x="685800" y="1981200"/>
            <a:ext cx="6172200" cy="18288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New people must enter the queue at the rear. The C++ queue class calls this a </a:t>
            </a:r>
            <a:r>
              <a:rPr kumimoji="0" lang="en-GB" sz="3200" b="1" i="0" u="sng" strike="noStrike" kern="1200" cap="none" spc="0" normalizeH="0" baseline="0" noProof="0" smtClean="0">
                <a:ln>
                  <a:noFill/>
                </a:ln>
                <a:solidFill>
                  <a:srgbClr val="FF8000"/>
                </a:solidFill>
                <a:effectLst/>
                <a:uLnTx/>
                <a:uFillTx/>
                <a:latin typeface="+mn-lt"/>
                <a:ea typeface="+mn-ea"/>
                <a:cs typeface="+mn-cs"/>
              </a:rPr>
              <a:t>push</a:t>
            </a:r>
            <a:r>
              <a:rPr kumimoji="0" lang="en-GB" sz="3200" b="0" i="0" u="none" strike="noStrike" kern="1200" cap="none" spc="0" normalizeH="0" baseline="0" noProof="0" smtClean="0">
                <a:ln>
                  <a:noFill/>
                </a:ln>
                <a:solidFill>
                  <a:schemeClr val="tx1"/>
                </a:solidFill>
                <a:effectLst/>
                <a:uLnTx/>
                <a:uFillTx/>
                <a:latin typeface="+mn-lt"/>
                <a:ea typeface="+mn-ea"/>
                <a:cs typeface="+mn-cs"/>
              </a:rPr>
              <a:t>, although it is usually called an </a:t>
            </a:r>
            <a:r>
              <a:rPr kumimoji="0" lang="en-GB" sz="3200" b="1" i="0" u="sng" strike="noStrike" kern="1200" cap="none" spc="0" normalizeH="0" baseline="0" noProof="0" smtClean="0">
                <a:ln>
                  <a:noFill/>
                </a:ln>
                <a:solidFill>
                  <a:srgbClr val="FF8000"/>
                </a:solidFill>
                <a:effectLst/>
                <a:uLnTx/>
                <a:uFillTx/>
                <a:latin typeface="+mn-lt"/>
                <a:ea typeface="+mn-ea"/>
                <a:cs typeface="+mn-cs"/>
              </a:rPr>
              <a:t>enqueue</a:t>
            </a:r>
            <a:r>
              <a:rPr kumimoji="0" lang="en-GB" sz="3200" b="0" i="0" u="none" strike="noStrike" kern="1200" cap="none" spc="0" normalizeH="0" baseline="0" noProof="0" smtClean="0">
                <a:ln>
                  <a:noFill/>
                </a:ln>
                <a:solidFill>
                  <a:schemeClr val="tx1"/>
                </a:solidFill>
                <a:effectLst/>
                <a:uLnTx/>
                <a:uFillTx/>
                <a:latin typeface="+mn-lt"/>
                <a:ea typeface="+mn-ea"/>
                <a:cs typeface="+mn-cs"/>
              </a:rPr>
              <a:t> operation.</a:t>
            </a:r>
          </a:p>
          <a:p>
            <a:pPr marL="342900" marR="0" lvl="0" indent="-342900" algn="l" defTabSz="914400" rtl="0" eaLnBrk="1" fontAlgn="auto" latinLnBrk="0" hangingPunct="1">
              <a:lnSpc>
                <a:spcPct val="100000"/>
              </a:lnSpc>
              <a:spcBef>
                <a:spcPts val="700"/>
              </a:spcBef>
              <a:spcAft>
                <a:spcPts val="0"/>
              </a:spcAft>
              <a:buClrTx/>
              <a:buSzTx/>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p:txBody>
      </p:sp>
      <p:grpSp>
        <p:nvGrpSpPr>
          <p:cNvPr id="2" name="Group 4"/>
          <p:cNvGrpSpPr>
            <a:grpSpLocks/>
          </p:cNvGrpSpPr>
          <p:nvPr/>
        </p:nvGrpSpPr>
        <p:grpSpPr bwMode="auto">
          <a:xfrm>
            <a:off x="2997200" y="3962400"/>
            <a:ext cx="381000" cy="1295400"/>
            <a:chOff x="2784" y="2448"/>
            <a:chExt cx="240" cy="816"/>
          </a:xfrm>
        </p:grpSpPr>
        <p:grpSp>
          <p:nvGrpSpPr>
            <p:cNvPr id="3" name="Group 7"/>
            <p:cNvGrpSpPr>
              <a:grpSpLocks/>
            </p:cNvGrpSpPr>
            <p:nvPr/>
          </p:nvGrpSpPr>
          <p:grpSpPr bwMode="auto">
            <a:xfrm>
              <a:off x="2832" y="2784"/>
              <a:ext cx="144" cy="240"/>
              <a:chOff x="3312" y="3072"/>
              <a:chExt cx="144" cy="240"/>
            </a:xfrm>
          </p:grpSpPr>
          <p:sp>
            <p:nvSpPr>
              <p:cNvPr id="14" name="Rectangle 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5" name="Rectangle 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9" name="Rectangle 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0" name="Oval 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7" name="Group 10"/>
            <p:cNvGrpSpPr>
              <a:grpSpLocks/>
            </p:cNvGrpSpPr>
            <p:nvPr/>
          </p:nvGrpSpPr>
          <p:grpSpPr bwMode="auto">
            <a:xfrm>
              <a:off x="2832" y="3024"/>
              <a:ext cx="144" cy="240"/>
              <a:chOff x="3312" y="3072"/>
              <a:chExt cx="144" cy="240"/>
            </a:xfrm>
          </p:grpSpPr>
          <p:sp>
            <p:nvSpPr>
              <p:cNvPr id="12" name="Rectangle 1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8" name="Group 13"/>
          <p:cNvGrpSpPr>
            <a:grpSpLocks/>
          </p:cNvGrpSpPr>
          <p:nvPr/>
        </p:nvGrpSpPr>
        <p:grpSpPr bwMode="auto">
          <a:xfrm>
            <a:off x="3657600" y="3962400"/>
            <a:ext cx="381000" cy="1295400"/>
            <a:chOff x="2784" y="2448"/>
            <a:chExt cx="240" cy="816"/>
          </a:xfrm>
        </p:grpSpPr>
        <p:grpSp>
          <p:nvGrpSpPr>
            <p:cNvPr id="11" name="Group 16"/>
            <p:cNvGrpSpPr>
              <a:grpSpLocks/>
            </p:cNvGrpSpPr>
            <p:nvPr/>
          </p:nvGrpSpPr>
          <p:grpSpPr bwMode="auto">
            <a:xfrm>
              <a:off x="2832" y="2784"/>
              <a:ext cx="144" cy="240"/>
              <a:chOff x="3312" y="3072"/>
              <a:chExt cx="144" cy="240"/>
            </a:xfrm>
          </p:grpSpPr>
          <p:sp>
            <p:nvSpPr>
              <p:cNvPr id="23" name="Rectangle 1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4" name="Rectangle 1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8" name="Rectangle 1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9" name="Oval 1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6" name="Group 19"/>
            <p:cNvGrpSpPr>
              <a:grpSpLocks/>
            </p:cNvGrpSpPr>
            <p:nvPr/>
          </p:nvGrpSpPr>
          <p:grpSpPr bwMode="auto">
            <a:xfrm>
              <a:off x="2832" y="3024"/>
              <a:ext cx="144" cy="240"/>
              <a:chOff x="3312" y="3072"/>
              <a:chExt cx="144" cy="240"/>
            </a:xfrm>
          </p:grpSpPr>
          <p:sp>
            <p:nvSpPr>
              <p:cNvPr id="21" name="Rectangle 2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2" name="Rectangle 2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7" name="Group 22"/>
          <p:cNvGrpSpPr>
            <a:grpSpLocks/>
          </p:cNvGrpSpPr>
          <p:nvPr/>
        </p:nvGrpSpPr>
        <p:grpSpPr bwMode="auto">
          <a:xfrm>
            <a:off x="4318000" y="3962400"/>
            <a:ext cx="381000" cy="1295400"/>
            <a:chOff x="2784" y="2448"/>
            <a:chExt cx="240" cy="816"/>
          </a:xfrm>
        </p:grpSpPr>
        <p:grpSp>
          <p:nvGrpSpPr>
            <p:cNvPr id="20" name="Group 25"/>
            <p:cNvGrpSpPr>
              <a:grpSpLocks/>
            </p:cNvGrpSpPr>
            <p:nvPr/>
          </p:nvGrpSpPr>
          <p:grpSpPr bwMode="auto">
            <a:xfrm>
              <a:off x="2832" y="2784"/>
              <a:ext cx="144" cy="240"/>
              <a:chOff x="3312" y="3072"/>
              <a:chExt cx="144" cy="240"/>
            </a:xfrm>
          </p:grpSpPr>
          <p:sp>
            <p:nvSpPr>
              <p:cNvPr id="32" name="Rectangle 2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3" name="Rectangle 2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7" name="Rectangle 2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8" name="Oval 2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25" name="Group 28"/>
            <p:cNvGrpSpPr>
              <a:grpSpLocks/>
            </p:cNvGrpSpPr>
            <p:nvPr/>
          </p:nvGrpSpPr>
          <p:grpSpPr bwMode="auto">
            <a:xfrm>
              <a:off x="2832" y="3024"/>
              <a:ext cx="144" cy="240"/>
              <a:chOff x="3312" y="3072"/>
              <a:chExt cx="144" cy="240"/>
            </a:xfrm>
          </p:grpSpPr>
          <p:sp>
            <p:nvSpPr>
              <p:cNvPr id="30" name="Rectangle 2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26" name="Group 31"/>
          <p:cNvGrpSpPr>
            <a:grpSpLocks/>
          </p:cNvGrpSpPr>
          <p:nvPr/>
        </p:nvGrpSpPr>
        <p:grpSpPr bwMode="auto">
          <a:xfrm>
            <a:off x="4978400" y="3962400"/>
            <a:ext cx="381000" cy="1295400"/>
            <a:chOff x="2784" y="2448"/>
            <a:chExt cx="240" cy="816"/>
          </a:xfrm>
        </p:grpSpPr>
        <p:grpSp>
          <p:nvGrpSpPr>
            <p:cNvPr id="29" name="Group 34"/>
            <p:cNvGrpSpPr>
              <a:grpSpLocks/>
            </p:cNvGrpSpPr>
            <p:nvPr/>
          </p:nvGrpSpPr>
          <p:grpSpPr bwMode="auto">
            <a:xfrm>
              <a:off x="2832" y="2784"/>
              <a:ext cx="144" cy="240"/>
              <a:chOff x="3312" y="3072"/>
              <a:chExt cx="144" cy="240"/>
            </a:xfrm>
          </p:grpSpPr>
          <p:sp>
            <p:nvSpPr>
              <p:cNvPr id="41"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2"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6"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7"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4" name="Group 37"/>
            <p:cNvGrpSpPr>
              <a:grpSpLocks/>
            </p:cNvGrpSpPr>
            <p:nvPr/>
          </p:nvGrpSpPr>
          <p:grpSpPr bwMode="auto">
            <a:xfrm>
              <a:off x="2832" y="3024"/>
              <a:ext cx="144" cy="240"/>
              <a:chOff x="3312" y="3072"/>
              <a:chExt cx="144" cy="240"/>
            </a:xfrm>
          </p:grpSpPr>
          <p:sp>
            <p:nvSpPr>
              <p:cNvPr id="39"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5" name="Group 40"/>
          <p:cNvGrpSpPr>
            <a:grpSpLocks/>
          </p:cNvGrpSpPr>
          <p:nvPr/>
        </p:nvGrpSpPr>
        <p:grpSpPr bwMode="auto">
          <a:xfrm>
            <a:off x="8153400" y="3657600"/>
            <a:ext cx="457200" cy="1295400"/>
            <a:chOff x="5136" y="2304"/>
            <a:chExt cx="288" cy="816"/>
          </a:xfrm>
        </p:grpSpPr>
        <p:grpSp>
          <p:nvGrpSpPr>
            <p:cNvPr id="38" name="Group 43"/>
            <p:cNvGrpSpPr>
              <a:grpSpLocks/>
            </p:cNvGrpSpPr>
            <p:nvPr/>
          </p:nvGrpSpPr>
          <p:grpSpPr bwMode="auto">
            <a:xfrm>
              <a:off x="5160" y="2304"/>
              <a:ext cx="240" cy="816"/>
              <a:chOff x="2784" y="2448"/>
              <a:chExt cx="240" cy="816"/>
            </a:xfrm>
          </p:grpSpPr>
          <p:grpSp>
            <p:nvGrpSpPr>
              <p:cNvPr id="43" name="Group 42"/>
              <p:cNvGrpSpPr>
                <a:grpSpLocks/>
              </p:cNvGrpSpPr>
              <p:nvPr/>
            </p:nvGrpSpPr>
            <p:grpSpPr bwMode="auto">
              <a:xfrm>
                <a:off x="2832" y="2784"/>
                <a:ext cx="144" cy="240"/>
                <a:chOff x="3312" y="3072"/>
                <a:chExt cx="144" cy="240"/>
              </a:xfrm>
            </p:grpSpPr>
            <p:sp>
              <p:nvSpPr>
                <p:cNvPr id="52" name="Rectangle 43"/>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3" name="Rectangle 44"/>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7" name="Rectangle 45"/>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 name="Oval 46"/>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44" name="Group 47"/>
              <p:cNvGrpSpPr>
                <a:grpSpLocks/>
              </p:cNvGrpSpPr>
              <p:nvPr/>
            </p:nvGrpSpPr>
            <p:grpSpPr bwMode="auto">
              <a:xfrm>
                <a:off x="2832" y="3024"/>
                <a:ext cx="144" cy="240"/>
                <a:chOff x="3312" y="3072"/>
                <a:chExt cx="144" cy="240"/>
              </a:xfrm>
            </p:grpSpPr>
            <p:sp>
              <p:nvSpPr>
                <p:cNvPr id="50" name="Rectangle 48"/>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 name="Rectangle 49"/>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45" name="Rectangle 50"/>
            <p:cNvSpPr>
              <a:spLocks noChangeArrowheads="1"/>
            </p:cNvSpPr>
            <p:nvPr/>
          </p:nvSpPr>
          <p:spPr bwMode="auto">
            <a:xfrm>
              <a:off x="5136" y="2304"/>
              <a:ext cx="288" cy="288"/>
            </a:xfrm>
            <a:prstGeom prst="rect">
              <a:avLst/>
            </a:prstGeom>
            <a:noFill/>
            <a:ln w="9525">
              <a:noFill/>
              <a:miter lim="800000"/>
              <a:headEnd/>
              <a:tailEnd/>
            </a:ln>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grpSp>
        <p:nvGrpSpPr>
          <p:cNvPr id="46" name="Group 51"/>
          <p:cNvGrpSpPr>
            <a:grpSpLocks/>
          </p:cNvGrpSpPr>
          <p:nvPr/>
        </p:nvGrpSpPr>
        <p:grpSpPr bwMode="auto">
          <a:xfrm>
            <a:off x="2171700" y="4191000"/>
            <a:ext cx="381000" cy="1295400"/>
            <a:chOff x="2784" y="2448"/>
            <a:chExt cx="240" cy="816"/>
          </a:xfrm>
        </p:grpSpPr>
        <p:grpSp>
          <p:nvGrpSpPr>
            <p:cNvPr id="49" name="Group 54"/>
            <p:cNvGrpSpPr>
              <a:grpSpLocks/>
            </p:cNvGrpSpPr>
            <p:nvPr/>
          </p:nvGrpSpPr>
          <p:grpSpPr bwMode="auto">
            <a:xfrm>
              <a:off x="2832" y="2784"/>
              <a:ext cx="144" cy="240"/>
              <a:chOff x="3312" y="3072"/>
              <a:chExt cx="144" cy="240"/>
            </a:xfrm>
          </p:grpSpPr>
          <p:sp>
            <p:nvSpPr>
              <p:cNvPr id="61" name="Rectangle 5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2" name="Rectangle 5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6" name="Rectangle 5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7" name="Oval 5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4" name="Group 57"/>
            <p:cNvGrpSpPr>
              <a:grpSpLocks/>
            </p:cNvGrpSpPr>
            <p:nvPr/>
          </p:nvGrpSpPr>
          <p:grpSpPr bwMode="auto">
            <a:xfrm>
              <a:off x="2832" y="3024"/>
              <a:ext cx="144" cy="240"/>
              <a:chOff x="3312" y="3072"/>
              <a:chExt cx="144" cy="240"/>
            </a:xfrm>
          </p:grpSpPr>
          <p:sp>
            <p:nvSpPr>
              <p:cNvPr id="59" name="Rectangle 5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63" name="Line 65"/>
          <p:cNvSpPr>
            <a:spLocks noChangeShapeType="1"/>
          </p:cNvSpPr>
          <p:nvPr/>
        </p:nvSpPr>
        <p:spPr bwMode="auto">
          <a:xfrm flipV="1">
            <a:off x="381000" y="5181600"/>
            <a:ext cx="1524000" cy="457200"/>
          </a:xfrm>
          <a:prstGeom prst="line">
            <a:avLst/>
          </a:prstGeom>
          <a:noFill/>
          <a:ln w="76200">
            <a:solidFill>
              <a:schemeClr val="tx1"/>
            </a:solidFill>
            <a:round/>
            <a:headEnd/>
            <a:tailEnd type="triangle" w="med" len="med"/>
          </a:ln>
        </p:spPr>
        <p:txBody>
          <a:bodyPr/>
          <a:lstStyle/>
          <a:p>
            <a:endParaRPr lang="en-US"/>
          </a:p>
        </p:txBody>
      </p:sp>
      <p:sp>
        <p:nvSpPr>
          <p:cNvPr id="64" name="AutoShape 66"/>
          <p:cNvSpPr>
            <a:spLocks noChangeArrowheads="1"/>
          </p:cNvSpPr>
          <p:nvPr/>
        </p:nvSpPr>
        <p:spPr bwMode="auto">
          <a:xfrm>
            <a:off x="4876800" y="5334000"/>
            <a:ext cx="2024849" cy="498768"/>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solidFill>
                  <a:schemeClr val="folHlink"/>
                </a:solidFill>
              </a:rPr>
              <a:t>Front (Head)</a:t>
            </a:r>
            <a:endParaRPr lang="en-GB" sz="2800" dirty="0">
              <a:solidFill>
                <a:schemeClr val="folHlink"/>
              </a:solidFill>
            </a:endParaRPr>
          </a:p>
        </p:txBody>
      </p:sp>
      <p:sp>
        <p:nvSpPr>
          <p:cNvPr id="65" name="AutoShape 67"/>
          <p:cNvSpPr>
            <a:spLocks noChangeArrowheads="1"/>
          </p:cNvSpPr>
          <p:nvPr/>
        </p:nvSpPr>
        <p:spPr bwMode="auto">
          <a:xfrm>
            <a:off x="1524000" y="5943600"/>
            <a:ext cx="1627689" cy="498768"/>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solidFill>
                  <a:schemeClr val="folHlink"/>
                </a:solidFill>
              </a:rPr>
              <a:t>Rear (Tail)</a:t>
            </a:r>
            <a:endParaRPr lang="en-GB" sz="2800" dirty="0">
              <a:solidFill>
                <a:schemeClr val="folHlink"/>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3"/>
          <p:cNvSpPr>
            <a:spLocks noChangeArrowheads="1"/>
          </p:cNvSpPr>
          <p:nvPr/>
        </p:nvSpPr>
        <p:spPr bwMode="auto">
          <a:xfrm>
            <a:off x="4724400" y="36576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5" name="Rectangle 3"/>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Queue Operations</a:t>
            </a:r>
          </a:p>
        </p:txBody>
      </p:sp>
      <p:sp>
        <p:nvSpPr>
          <p:cNvPr id="6" name="Rectangle 4"/>
          <p:cNvSpPr txBox="1">
            <a:spLocks noChangeArrowheads="1"/>
          </p:cNvSpPr>
          <p:nvPr/>
        </p:nvSpPr>
        <p:spPr>
          <a:xfrm>
            <a:off x="685800" y="1981200"/>
            <a:ext cx="6172200" cy="18288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When an item is taken from the queue, it always comes from the front.  The C++ queue calls this a </a:t>
            </a:r>
            <a:r>
              <a:rPr kumimoji="0" lang="en-GB" sz="3200" b="1" i="0" u="sng" strike="noStrike" kern="1200" cap="none" spc="0" normalizeH="0" baseline="0" noProof="0" dirty="0" smtClean="0">
                <a:ln>
                  <a:noFill/>
                </a:ln>
                <a:solidFill>
                  <a:srgbClr val="FF8000"/>
                </a:solidFill>
                <a:effectLst/>
                <a:uLnTx/>
                <a:uFillTx/>
                <a:latin typeface="+mn-lt"/>
                <a:ea typeface="+mn-ea"/>
                <a:cs typeface="+mn-cs"/>
              </a:rPr>
              <a:t>pop</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although it is usually called a </a:t>
            </a:r>
            <a:r>
              <a:rPr kumimoji="0" lang="en-GB" sz="3200" b="1" i="0" u="sng" strike="noStrike" kern="1200" cap="none" spc="0" normalizeH="0" baseline="0" noProof="0" dirty="0" err="1" smtClean="0">
                <a:ln>
                  <a:noFill/>
                </a:ln>
                <a:solidFill>
                  <a:srgbClr val="FF8000"/>
                </a:solidFill>
                <a:effectLst/>
                <a:uLnTx/>
                <a:uFillTx/>
                <a:latin typeface="+mn-lt"/>
                <a:ea typeface="+mn-ea"/>
                <a:cs typeface="+mn-cs"/>
              </a:rPr>
              <a:t>dequeue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operation.</a:t>
            </a:r>
          </a:p>
          <a:p>
            <a:pPr marL="342900" marR="0" lvl="0" indent="-342900" algn="l" defTabSz="914400" rtl="0" eaLnBrk="1" fontAlgn="auto" latinLnBrk="0" hangingPunct="1">
              <a:lnSpc>
                <a:spcPct val="100000"/>
              </a:lnSpc>
              <a:spcBef>
                <a:spcPts val="700"/>
              </a:spcBef>
              <a:spcAft>
                <a:spcPts val="0"/>
              </a:spcAft>
              <a:buClrTx/>
              <a:buSzTx/>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2" name="Group 5"/>
          <p:cNvGrpSpPr>
            <a:grpSpLocks/>
          </p:cNvGrpSpPr>
          <p:nvPr/>
        </p:nvGrpSpPr>
        <p:grpSpPr bwMode="auto">
          <a:xfrm>
            <a:off x="2997200" y="3962400"/>
            <a:ext cx="381000" cy="1295400"/>
            <a:chOff x="2784" y="2448"/>
            <a:chExt cx="240" cy="816"/>
          </a:xfrm>
        </p:grpSpPr>
        <p:grpSp>
          <p:nvGrpSpPr>
            <p:cNvPr id="3" name="Group 6"/>
            <p:cNvGrpSpPr>
              <a:grpSpLocks/>
            </p:cNvGrpSpPr>
            <p:nvPr/>
          </p:nvGrpSpPr>
          <p:grpSpPr bwMode="auto">
            <a:xfrm>
              <a:off x="2832" y="2784"/>
              <a:ext cx="144" cy="240"/>
              <a:chOff x="3312" y="3072"/>
              <a:chExt cx="144" cy="240"/>
            </a:xfrm>
          </p:grpSpPr>
          <p:sp>
            <p:nvSpPr>
              <p:cNvPr id="14" name="Rectangle 7"/>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5" name="Rectangle 8"/>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9" name="Rectangle 9"/>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0" name="Oval 10"/>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7" name="Group 11"/>
            <p:cNvGrpSpPr>
              <a:grpSpLocks/>
            </p:cNvGrpSpPr>
            <p:nvPr/>
          </p:nvGrpSpPr>
          <p:grpSpPr bwMode="auto">
            <a:xfrm>
              <a:off x="2832" y="3024"/>
              <a:ext cx="144" cy="240"/>
              <a:chOff x="3312" y="3072"/>
              <a:chExt cx="144" cy="240"/>
            </a:xfrm>
          </p:grpSpPr>
          <p:sp>
            <p:nvSpPr>
              <p:cNvPr id="12" name="Rectangle 12"/>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8" name="Group 14"/>
          <p:cNvGrpSpPr>
            <a:grpSpLocks/>
          </p:cNvGrpSpPr>
          <p:nvPr/>
        </p:nvGrpSpPr>
        <p:grpSpPr bwMode="auto">
          <a:xfrm>
            <a:off x="3657600" y="3962400"/>
            <a:ext cx="381000" cy="1295400"/>
            <a:chOff x="2784" y="2448"/>
            <a:chExt cx="240" cy="816"/>
          </a:xfrm>
        </p:grpSpPr>
        <p:grpSp>
          <p:nvGrpSpPr>
            <p:cNvPr id="11" name="Group 15"/>
            <p:cNvGrpSpPr>
              <a:grpSpLocks/>
            </p:cNvGrpSpPr>
            <p:nvPr/>
          </p:nvGrpSpPr>
          <p:grpSpPr bwMode="auto">
            <a:xfrm>
              <a:off x="2832" y="2784"/>
              <a:ext cx="144" cy="240"/>
              <a:chOff x="3312" y="3072"/>
              <a:chExt cx="144" cy="240"/>
            </a:xfrm>
          </p:grpSpPr>
          <p:sp>
            <p:nvSpPr>
              <p:cNvPr id="23" name="Rectangle 1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4" name="Rectangle 1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8" name="Rectangle 1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9" name="Oval 1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6" name="Group 20"/>
            <p:cNvGrpSpPr>
              <a:grpSpLocks/>
            </p:cNvGrpSpPr>
            <p:nvPr/>
          </p:nvGrpSpPr>
          <p:grpSpPr bwMode="auto">
            <a:xfrm>
              <a:off x="2832" y="3024"/>
              <a:ext cx="144" cy="240"/>
              <a:chOff x="3312" y="3072"/>
              <a:chExt cx="144" cy="240"/>
            </a:xfrm>
          </p:grpSpPr>
          <p:sp>
            <p:nvSpPr>
              <p:cNvPr id="21" name="Rectangle 2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2" name="Rectangle 2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7" name="Group 23"/>
          <p:cNvGrpSpPr>
            <a:grpSpLocks/>
          </p:cNvGrpSpPr>
          <p:nvPr/>
        </p:nvGrpSpPr>
        <p:grpSpPr bwMode="auto">
          <a:xfrm>
            <a:off x="4318000" y="3962400"/>
            <a:ext cx="381000" cy="1295400"/>
            <a:chOff x="2784" y="2448"/>
            <a:chExt cx="240" cy="816"/>
          </a:xfrm>
        </p:grpSpPr>
        <p:grpSp>
          <p:nvGrpSpPr>
            <p:cNvPr id="20" name="Group 24"/>
            <p:cNvGrpSpPr>
              <a:grpSpLocks/>
            </p:cNvGrpSpPr>
            <p:nvPr/>
          </p:nvGrpSpPr>
          <p:grpSpPr bwMode="auto">
            <a:xfrm>
              <a:off x="2832" y="2784"/>
              <a:ext cx="144" cy="240"/>
              <a:chOff x="3312" y="3072"/>
              <a:chExt cx="144" cy="240"/>
            </a:xfrm>
          </p:grpSpPr>
          <p:sp>
            <p:nvSpPr>
              <p:cNvPr id="32" name="Rectangle 2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3" name="Rectangle 2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7" name="Rectangle 2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8" name="Oval 2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25" name="Group 29"/>
            <p:cNvGrpSpPr>
              <a:grpSpLocks/>
            </p:cNvGrpSpPr>
            <p:nvPr/>
          </p:nvGrpSpPr>
          <p:grpSpPr bwMode="auto">
            <a:xfrm>
              <a:off x="2832" y="3024"/>
              <a:ext cx="144" cy="240"/>
              <a:chOff x="3312" y="3072"/>
              <a:chExt cx="144" cy="240"/>
            </a:xfrm>
          </p:grpSpPr>
          <p:sp>
            <p:nvSpPr>
              <p:cNvPr id="30" name="Rectangle 3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 name="Rectangle 3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26" name="Group 32"/>
          <p:cNvGrpSpPr>
            <a:grpSpLocks/>
          </p:cNvGrpSpPr>
          <p:nvPr/>
        </p:nvGrpSpPr>
        <p:grpSpPr bwMode="auto">
          <a:xfrm>
            <a:off x="4978400" y="3962400"/>
            <a:ext cx="381000" cy="1295400"/>
            <a:chOff x="2784" y="2448"/>
            <a:chExt cx="240" cy="816"/>
          </a:xfrm>
        </p:grpSpPr>
        <p:grpSp>
          <p:nvGrpSpPr>
            <p:cNvPr id="29" name="Group 33"/>
            <p:cNvGrpSpPr>
              <a:grpSpLocks/>
            </p:cNvGrpSpPr>
            <p:nvPr/>
          </p:nvGrpSpPr>
          <p:grpSpPr bwMode="auto">
            <a:xfrm>
              <a:off x="2832" y="2784"/>
              <a:ext cx="144" cy="240"/>
              <a:chOff x="3312" y="3072"/>
              <a:chExt cx="144" cy="240"/>
            </a:xfrm>
          </p:grpSpPr>
          <p:sp>
            <p:nvSpPr>
              <p:cNvPr id="41" name="Rectangle 3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2" name="Rectangle 3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6" name="Rectangle 3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7" name="Oval 3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4" name="Group 38"/>
            <p:cNvGrpSpPr>
              <a:grpSpLocks/>
            </p:cNvGrpSpPr>
            <p:nvPr/>
          </p:nvGrpSpPr>
          <p:grpSpPr bwMode="auto">
            <a:xfrm>
              <a:off x="2832" y="3024"/>
              <a:ext cx="144" cy="240"/>
              <a:chOff x="3312" y="3072"/>
              <a:chExt cx="144" cy="240"/>
            </a:xfrm>
          </p:grpSpPr>
          <p:sp>
            <p:nvSpPr>
              <p:cNvPr id="39" name="Rectangle 3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0" name="Rectangle 4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5" name="Group 41"/>
          <p:cNvGrpSpPr>
            <a:grpSpLocks/>
          </p:cNvGrpSpPr>
          <p:nvPr/>
        </p:nvGrpSpPr>
        <p:grpSpPr bwMode="auto">
          <a:xfrm>
            <a:off x="8153400" y="3657600"/>
            <a:ext cx="457200" cy="1295400"/>
            <a:chOff x="5136" y="2304"/>
            <a:chExt cx="288" cy="816"/>
          </a:xfrm>
        </p:grpSpPr>
        <p:grpSp>
          <p:nvGrpSpPr>
            <p:cNvPr id="38" name="Group 42"/>
            <p:cNvGrpSpPr>
              <a:grpSpLocks/>
            </p:cNvGrpSpPr>
            <p:nvPr/>
          </p:nvGrpSpPr>
          <p:grpSpPr bwMode="auto">
            <a:xfrm>
              <a:off x="5160" y="2304"/>
              <a:ext cx="240" cy="816"/>
              <a:chOff x="2784" y="2448"/>
              <a:chExt cx="240" cy="816"/>
            </a:xfrm>
          </p:grpSpPr>
          <p:grpSp>
            <p:nvGrpSpPr>
              <p:cNvPr id="43" name="Group 45"/>
              <p:cNvGrpSpPr>
                <a:grpSpLocks/>
              </p:cNvGrpSpPr>
              <p:nvPr/>
            </p:nvGrpSpPr>
            <p:grpSpPr bwMode="auto">
              <a:xfrm>
                <a:off x="2832" y="2784"/>
                <a:ext cx="144" cy="240"/>
                <a:chOff x="3312" y="3072"/>
                <a:chExt cx="144" cy="240"/>
              </a:xfrm>
            </p:grpSpPr>
            <p:sp>
              <p:nvSpPr>
                <p:cNvPr id="52" name="Rectangle 44"/>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3" name="Rectangle 45"/>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7" name="Rectangle 46"/>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 name="Oval 47"/>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44" name="Group 48"/>
              <p:cNvGrpSpPr>
                <a:grpSpLocks/>
              </p:cNvGrpSpPr>
              <p:nvPr/>
            </p:nvGrpSpPr>
            <p:grpSpPr bwMode="auto">
              <a:xfrm>
                <a:off x="2832" y="3024"/>
                <a:ext cx="144" cy="240"/>
                <a:chOff x="3312" y="3072"/>
                <a:chExt cx="144" cy="240"/>
              </a:xfrm>
            </p:grpSpPr>
            <p:sp>
              <p:nvSpPr>
                <p:cNvPr id="50" name="Rectangle 49"/>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 name="Rectangle 50"/>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45" name="Rectangle 51"/>
            <p:cNvSpPr>
              <a:spLocks noChangeArrowheads="1"/>
            </p:cNvSpPr>
            <p:nvPr/>
          </p:nvSpPr>
          <p:spPr bwMode="auto">
            <a:xfrm>
              <a:off x="5136" y="2304"/>
              <a:ext cx="288" cy="288"/>
            </a:xfrm>
            <a:prstGeom prst="rect">
              <a:avLst/>
            </a:prstGeom>
            <a:noFill/>
            <a:ln w="9525">
              <a:noFill/>
              <a:miter lim="800000"/>
              <a:headEnd/>
              <a:tailEnd/>
            </a:ln>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grpSp>
        <p:nvGrpSpPr>
          <p:cNvPr id="46" name="Group 52"/>
          <p:cNvGrpSpPr>
            <a:grpSpLocks/>
          </p:cNvGrpSpPr>
          <p:nvPr/>
        </p:nvGrpSpPr>
        <p:grpSpPr bwMode="auto">
          <a:xfrm>
            <a:off x="2362200" y="3962400"/>
            <a:ext cx="381000" cy="1295400"/>
            <a:chOff x="2784" y="2448"/>
            <a:chExt cx="240" cy="816"/>
          </a:xfrm>
        </p:grpSpPr>
        <p:grpSp>
          <p:nvGrpSpPr>
            <p:cNvPr id="49" name="Group 53"/>
            <p:cNvGrpSpPr>
              <a:grpSpLocks/>
            </p:cNvGrpSpPr>
            <p:nvPr/>
          </p:nvGrpSpPr>
          <p:grpSpPr bwMode="auto">
            <a:xfrm>
              <a:off x="2832" y="2784"/>
              <a:ext cx="144" cy="240"/>
              <a:chOff x="3312" y="3072"/>
              <a:chExt cx="144" cy="240"/>
            </a:xfrm>
          </p:grpSpPr>
          <p:sp>
            <p:nvSpPr>
              <p:cNvPr id="61" name="Rectangle 5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2" name="Rectangle 5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6" name="Rectangle 5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7" name="Oval 5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4" name="Group 58"/>
            <p:cNvGrpSpPr>
              <a:grpSpLocks/>
            </p:cNvGrpSpPr>
            <p:nvPr/>
          </p:nvGrpSpPr>
          <p:grpSpPr bwMode="auto">
            <a:xfrm>
              <a:off x="2832" y="3024"/>
              <a:ext cx="144" cy="240"/>
              <a:chOff x="3312" y="3072"/>
              <a:chExt cx="144" cy="240"/>
            </a:xfrm>
          </p:grpSpPr>
          <p:sp>
            <p:nvSpPr>
              <p:cNvPr id="59" name="Rectangle 5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0" name="Rectangle 6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63" name="AutoShape 61"/>
          <p:cNvSpPr>
            <a:spLocks noChangeArrowheads="1"/>
          </p:cNvSpPr>
          <p:nvPr/>
        </p:nvSpPr>
        <p:spPr bwMode="auto">
          <a:xfrm>
            <a:off x="5638800" y="5444832"/>
            <a:ext cx="1943095" cy="498768"/>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solidFill>
                  <a:schemeClr val="folHlink"/>
                </a:solidFill>
              </a:rPr>
              <a:t>Front(Head)</a:t>
            </a:r>
            <a:endParaRPr lang="en-GB" sz="2800" dirty="0">
              <a:solidFill>
                <a:schemeClr val="folHlink"/>
              </a:solidFill>
            </a:endParaRPr>
          </a:p>
        </p:txBody>
      </p:sp>
      <p:sp>
        <p:nvSpPr>
          <p:cNvPr id="64" name="AutoShape 62"/>
          <p:cNvSpPr>
            <a:spLocks noChangeArrowheads="1"/>
          </p:cNvSpPr>
          <p:nvPr/>
        </p:nvSpPr>
        <p:spPr bwMode="auto">
          <a:xfrm>
            <a:off x="2209800" y="5334000"/>
            <a:ext cx="1627689" cy="498768"/>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solidFill>
                  <a:schemeClr val="folHlink"/>
                </a:solidFill>
              </a:rPr>
              <a:t>Rear (Tail)</a:t>
            </a:r>
            <a:endParaRPr lang="en-GB" sz="2800" dirty="0">
              <a:solidFill>
                <a:schemeClr val="folHlink"/>
              </a:solidFill>
            </a:endParaRPr>
          </a:p>
        </p:txBody>
      </p:sp>
      <p:sp>
        <p:nvSpPr>
          <p:cNvPr id="65" name="Line 64"/>
          <p:cNvSpPr>
            <a:spLocks noChangeShapeType="1"/>
          </p:cNvSpPr>
          <p:nvPr/>
        </p:nvSpPr>
        <p:spPr bwMode="auto">
          <a:xfrm flipV="1">
            <a:off x="5562600" y="3962400"/>
            <a:ext cx="1524000" cy="457200"/>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6096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Operations on Queues</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685800" y="17526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Insert(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item</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(also called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enqueue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It adds a new item to the tail of the queue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Remove(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(also called delete or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dequeue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It deletes the head item of the queue, and returns to the caller. If the queue is already empty, this operation returns NULL</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getHead</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Returns the value in the head element of the queue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getTail</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Returns the value in the tail element of the queue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isEmpty</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Returns </a:t>
            </a:r>
            <a:r>
              <a:rPr kumimoji="0" lang="en-US" sz="1800" b="1" i="0" u="none" strike="noStrike" kern="1200" cap="none" spc="0" normalizeH="0" baseline="0" noProof="0" dirty="0" smtClean="0">
                <a:ln>
                  <a:noFill/>
                </a:ln>
                <a:solidFill>
                  <a:schemeClr val="accent2"/>
                </a:solidFill>
                <a:effectLst/>
                <a:uLnTx/>
                <a:uFillTx/>
                <a:latin typeface="+mn-lt"/>
                <a:ea typeface="+mn-ea"/>
                <a:cs typeface="+mn-cs"/>
              </a:rPr>
              <a:t>true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if the queue has no items</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size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Returns the number of items in the queue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Queue</a:t>
            </a:r>
            <a:endParaRPr lang="en-US" dirty="0"/>
          </a:p>
        </p:txBody>
      </p:sp>
      <p:sp>
        <p:nvSpPr>
          <p:cNvPr id="3" name="Content Placeholder 2"/>
          <p:cNvSpPr>
            <a:spLocks noGrp="1"/>
          </p:cNvSpPr>
          <p:nvPr>
            <p:ph idx="1"/>
          </p:nvPr>
        </p:nvSpPr>
        <p:spPr>
          <a:xfrm>
            <a:off x="457200" y="1600200"/>
            <a:ext cx="5257800" cy="4525963"/>
          </a:xfrm>
        </p:spPr>
        <p:style>
          <a:lnRef idx="1">
            <a:schemeClr val="accent5"/>
          </a:lnRef>
          <a:fillRef idx="2">
            <a:schemeClr val="accent5"/>
          </a:fillRef>
          <a:effectRef idx="1">
            <a:schemeClr val="accent5"/>
          </a:effectRef>
          <a:fontRef idx="minor">
            <a:schemeClr val="dk1"/>
          </a:fontRef>
        </p:style>
        <p:txBody>
          <a:bodyPr/>
          <a:lstStyle/>
          <a:p>
            <a:pPr>
              <a:buNone/>
            </a:pPr>
            <a:r>
              <a:rPr lang="en-US" dirty="0" smtClean="0"/>
              <a:t>Module Create Queue</a:t>
            </a:r>
          </a:p>
          <a:p>
            <a:pPr>
              <a:buNone/>
            </a:pPr>
            <a:r>
              <a:rPr lang="en-US" dirty="0" smtClean="0"/>
              <a:t>		count = 0</a:t>
            </a:r>
          </a:p>
          <a:p>
            <a:pPr lvl="1">
              <a:buNone/>
            </a:pPr>
            <a:r>
              <a:rPr lang="en-US" dirty="0" smtClean="0"/>
              <a:t>	  head = 1 </a:t>
            </a:r>
          </a:p>
          <a:p>
            <a:pPr>
              <a:buNone/>
            </a:pPr>
            <a:r>
              <a:rPr lang="en-US" dirty="0" smtClean="0"/>
              <a:t>		tail = size of queue </a:t>
            </a:r>
          </a:p>
          <a:p>
            <a:pPr>
              <a:buNone/>
            </a:pPr>
            <a:r>
              <a:rPr lang="en-US" dirty="0" smtClean="0"/>
              <a:t>End Module Create Queue</a:t>
            </a:r>
            <a:endParaRPr lang="en-US" dirty="0"/>
          </a:p>
        </p:txBody>
      </p:sp>
      <p:pic>
        <p:nvPicPr>
          <p:cNvPr id="4" name="Picture 3" descr="images.jpg"/>
          <p:cNvPicPr>
            <a:picLocks noChangeAspect="1"/>
          </p:cNvPicPr>
          <p:nvPr/>
        </p:nvPicPr>
        <p:blipFill>
          <a:blip r:embed="rId2" cstate="print"/>
          <a:stretch>
            <a:fillRect/>
          </a:stretch>
        </p:blipFill>
        <p:spPr>
          <a:xfrm>
            <a:off x="5791200" y="1600200"/>
            <a:ext cx="2857500" cy="4495800"/>
          </a:xfrm>
          <a:prstGeom prst="rect">
            <a:avLst/>
          </a:prstGeom>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Array Implementation</a:t>
            </a:r>
          </a:p>
        </p:txBody>
      </p:sp>
      <p:sp>
        <p:nvSpPr>
          <p:cNvPr id="5" name="Rectangle 3"/>
          <p:cNvSpPr txBox="1">
            <a:spLocks noChangeArrowheads="1"/>
          </p:cNvSpPr>
          <p:nvPr/>
        </p:nvSpPr>
        <p:spPr>
          <a:xfrm>
            <a:off x="685800" y="1981200"/>
            <a:ext cx="6019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The easiest implementation also keeps track of the number of items in the queue and the index of the first element (at the front of the queue), the last element (at the rear).</a:t>
            </a:r>
          </a:p>
        </p:txBody>
      </p:sp>
      <p:sp>
        <p:nvSpPr>
          <p:cNvPr id="6"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8"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9"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0"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1"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2" name="Line 10"/>
          <p:cNvSpPr>
            <a:spLocks noChangeShapeType="1"/>
          </p:cNvSpPr>
          <p:nvPr/>
        </p:nvSpPr>
        <p:spPr bwMode="auto">
          <a:xfrm>
            <a:off x="7188200" y="5248275"/>
            <a:ext cx="1588" cy="793750"/>
          </a:xfrm>
          <a:prstGeom prst="line">
            <a:avLst/>
          </a:prstGeom>
          <a:noFill/>
          <a:ln w="12600">
            <a:solidFill>
              <a:srgbClr val="0000FF"/>
            </a:solidFill>
            <a:round/>
            <a:headEnd/>
            <a:tailEnd/>
          </a:ln>
        </p:spPr>
        <p:txBody>
          <a:bodyPr/>
          <a:lstStyle/>
          <a:p>
            <a:endParaRPr lang="en-US"/>
          </a:p>
        </p:txBody>
      </p:sp>
      <p:sp>
        <p:nvSpPr>
          <p:cNvPr id="13"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14"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15"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16"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17"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18"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9"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20" name="AutoShape 19"/>
          <p:cNvSpPr>
            <a:spLocks noChangeArrowheads="1"/>
          </p:cNvSpPr>
          <p:nvPr/>
        </p:nvSpPr>
        <p:spPr bwMode="auto">
          <a:xfrm>
            <a:off x="19748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21" name="AutoShape 20"/>
          <p:cNvSpPr>
            <a:spLocks noChangeArrowheads="1"/>
          </p:cNvSpPr>
          <p:nvPr/>
        </p:nvSpPr>
        <p:spPr bwMode="auto">
          <a:xfrm>
            <a:off x="28892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22" name="AutoShape 21"/>
          <p:cNvSpPr>
            <a:spLocks noChangeArrowheads="1"/>
          </p:cNvSpPr>
          <p:nvPr/>
        </p:nvSpPr>
        <p:spPr bwMode="auto">
          <a:xfrm>
            <a:off x="3827463"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3" name="Freeform 23"/>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29"/>
          <p:cNvGrpSpPr>
            <a:grpSpLocks/>
          </p:cNvGrpSpPr>
          <p:nvPr/>
        </p:nvGrpSpPr>
        <p:grpSpPr bwMode="auto">
          <a:xfrm>
            <a:off x="7391400" y="1905000"/>
            <a:ext cx="1579563" cy="785813"/>
            <a:chOff x="4656" y="1200"/>
            <a:chExt cx="995" cy="495"/>
          </a:xfrm>
        </p:grpSpPr>
        <p:sp>
          <p:nvSpPr>
            <p:cNvPr id="25"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26" name="AutoShape 27"/>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7" name="AutoShape 28"/>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3" name="Group 33"/>
          <p:cNvGrpSpPr>
            <a:grpSpLocks/>
          </p:cNvGrpSpPr>
          <p:nvPr/>
        </p:nvGrpSpPr>
        <p:grpSpPr bwMode="auto">
          <a:xfrm>
            <a:off x="7391400" y="2819400"/>
            <a:ext cx="1597025" cy="785813"/>
            <a:chOff x="4656" y="1200"/>
            <a:chExt cx="1006" cy="495"/>
          </a:xfrm>
        </p:grpSpPr>
        <p:sp>
          <p:nvSpPr>
            <p:cNvPr id="29"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30" name="AutoShape 35"/>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1" name="AutoShape 36"/>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0</a:t>
            </a:r>
          </a:p>
        </p:txBody>
      </p:sp>
      <p:grpSp>
        <p:nvGrpSpPr>
          <p:cNvPr id="24" name="Group 37"/>
          <p:cNvGrpSpPr>
            <a:grpSpLocks/>
          </p:cNvGrpSpPr>
          <p:nvPr/>
        </p:nvGrpSpPr>
        <p:grpSpPr bwMode="auto">
          <a:xfrm>
            <a:off x="7391400" y="3733800"/>
            <a:ext cx="1528763" cy="785813"/>
            <a:chOff x="4656" y="1200"/>
            <a:chExt cx="963" cy="495"/>
          </a:xfrm>
        </p:grpSpPr>
        <p:sp>
          <p:nvSpPr>
            <p:cNvPr id="33"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34" name="AutoShape 39"/>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5" name="AutoShape 40"/>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Insertion</a:t>
            </a:r>
            <a:endParaRPr lang="en-US" dirty="0"/>
          </a:p>
        </p:txBody>
      </p:sp>
      <p:sp>
        <p:nvSpPr>
          <p:cNvPr id="3" name="Content Placeholder 2"/>
          <p:cNvSpPr>
            <a:spLocks noGrp="1"/>
          </p:cNvSpPr>
          <p:nvPr>
            <p:ph idx="1"/>
          </p:nvPr>
        </p:nvSpPr>
        <p:spPr>
          <a:xfrm>
            <a:off x="457200" y="1600200"/>
            <a:ext cx="5410200" cy="4525963"/>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a:buNone/>
            </a:pPr>
            <a:r>
              <a:rPr lang="en-US" dirty="0" smtClean="0"/>
              <a:t>Module </a:t>
            </a:r>
            <a:r>
              <a:rPr lang="en-US" dirty="0" err="1" smtClean="0"/>
              <a:t>Enqueue</a:t>
            </a:r>
            <a:endParaRPr lang="en-US" dirty="0" smtClean="0"/>
          </a:p>
          <a:p>
            <a:r>
              <a:rPr lang="en-US" dirty="0" smtClean="0"/>
              <a:t>if count = size of queue</a:t>
            </a:r>
          </a:p>
          <a:p>
            <a:pPr lvl="1">
              <a:buNone/>
            </a:pPr>
            <a:r>
              <a:rPr lang="en-US" dirty="0" smtClean="0"/>
              <a:t> 			  queue is full and do not insert</a:t>
            </a:r>
          </a:p>
          <a:p>
            <a:pPr lvl="1">
              <a:buNone/>
            </a:pPr>
            <a:r>
              <a:rPr lang="en-US" dirty="0" smtClean="0"/>
              <a:t>else </a:t>
            </a:r>
          </a:p>
          <a:p>
            <a:pPr lvl="1">
              <a:buNone/>
            </a:pPr>
            <a:r>
              <a:rPr lang="en-US" dirty="0" smtClean="0"/>
              <a:t>	begin</a:t>
            </a:r>
          </a:p>
          <a:p>
            <a:pPr lvl="1">
              <a:buNone/>
            </a:pPr>
            <a:r>
              <a:rPr lang="en-US" dirty="0" smtClean="0"/>
              <a:t>			 increment count</a:t>
            </a:r>
          </a:p>
          <a:p>
            <a:pPr lvl="1">
              <a:buNone/>
            </a:pPr>
            <a:r>
              <a:rPr lang="en-US" dirty="0" smtClean="0"/>
              <a:t>			 increment tail </a:t>
            </a:r>
          </a:p>
          <a:p>
            <a:pPr lvl="1">
              <a:buNone/>
            </a:pPr>
            <a:r>
              <a:rPr lang="en-US" dirty="0" smtClean="0"/>
              <a:t>			 if tail &gt; size of queue</a:t>
            </a:r>
          </a:p>
          <a:p>
            <a:pPr lvl="1">
              <a:buNone/>
            </a:pPr>
            <a:r>
              <a:rPr lang="en-US" dirty="0" smtClean="0"/>
              <a:t>				 tail = 1 </a:t>
            </a:r>
          </a:p>
          <a:p>
            <a:pPr lvl="1">
              <a:buNone/>
            </a:pPr>
            <a:r>
              <a:rPr lang="en-US" dirty="0" smtClean="0"/>
              <a:t>			</a:t>
            </a:r>
            <a:r>
              <a:rPr lang="en-US" dirty="0" err="1" smtClean="0"/>
              <a:t>endif</a:t>
            </a:r>
            <a:r>
              <a:rPr lang="en-US" dirty="0" smtClean="0"/>
              <a:t> </a:t>
            </a:r>
          </a:p>
          <a:p>
            <a:pPr lvl="1">
              <a:buNone/>
            </a:pPr>
            <a:r>
              <a:rPr lang="en-US" dirty="0" smtClean="0"/>
              <a:t>			insert data at queue[tail]</a:t>
            </a:r>
          </a:p>
          <a:p>
            <a:pPr lvl="1">
              <a:buNone/>
            </a:pPr>
            <a:r>
              <a:rPr lang="en-US" dirty="0" smtClean="0"/>
              <a:t> </a:t>
            </a:r>
            <a:r>
              <a:rPr lang="en-US" dirty="0" err="1" smtClean="0"/>
              <a:t>endif</a:t>
            </a:r>
            <a:endParaRPr lang="en-US" dirty="0" smtClean="0"/>
          </a:p>
          <a:p>
            <a:pPr>
              <a:buNone/>
            </a:pPr>
            <a:r>
              <a:rPr lang="en-US" dirty="0" smtClean="0"/>
              <a:t>End Module </a:t>
            </a:r>
            <a:r>
              <a:rPr lang="en-US" dirty="0" err="1" smtClean="0"/>
              <a:t>Enqueue</a:t>
            </a:r>
            <a:endParaRPr lang="en-US" dirty="0"/>
          </a:p>
        </p:txBody>
      </p:sp>
      <p:pic>
        <p:nvPicPr>
          <p:cNvPr id="4" name="Picture 3" descr="300px-Data_Queue.svg.png"/>
          <p:cNvPicPr>
            <a:picLocks noChangeAspect="1"/>
          </p:cNvPicPr>
          <p:nvPr/>
        </p:nvPicPr>
        <p:blipFill>
          <a:blip r:embed="rId2" cstate="print"/>
          <a:stretch>
            <a:fillRect/>
          </a:stretch>
        </p:blipFill>
        <p:spPr>
          <a:xfrm>
            <a:off x="6019800" y="1905000"/>
            <a:ext cx="2857500" cy="4038600"/>
          </a:xfrm>
          <a:prstGeom prst="rect">
            <a:avLst/>
          </a:prstGeom>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Array Implementation</a:t>
            </a:r>
          </a:p>
        </p:txBody>
      </p:sp>
      <p:sp>
        <p:nvSpPr>
          <p:cNvPr id="5" name="Rectangle 3"/>
          <p:cNvSpPr txBox="1">
            <a:spLocks noChangeArrowheads="1"/>
          </p:cNvSpPr>
          <p:nvPr/>
        </p:nvSpPr>
        <p:spPr>
          <a:xfrm>
            <a:off x="685800" y="1981200"/>
            <a:ext cx="78486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A queue can be implemented with an array, as shown here.  For example, this queue contains the integers 4 (at the front), 8 and 6 (at the rear).</a:t>
            </a:r>
          </a:p>
        </p:txBody>
      </p:sp>
      <p:sp>
        <p:nvSpPr>
          <p:cNvPr id="6" name="AutoShape 4"/>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 name="Line 5"/>
          <p:cNvSpPr>
            <a:spLocks noChangeShapeType="1"/>
          </p:cNvSpPr>
          <p:nvPr/>
        </p:nvSpPr>
        <p:spPr bwMode="auto">
          <a:xfrm>
            <a:off x="2620963" y="4667250"/>
            <a:ext cx="1587" cy="792163"/>
          </a:xfrm>
          <a:prstGeom prst="line">
            <a:avLst/>
          </a:prstGeom>
          <a:noFill/>
          <a:ln w="12600">
            <a:solidFill>
              <a:srgbClr val="0000FF"/>
            </a:solidFill>
            <a:round/>
            <a:headEnd/>
            <a:tailEnd/>
          </a:ln>
        </p:spPr>
        <p:txBody>
          <a:bodyPr/>
          <a:lstStyle/>
          <a:p>
            <a:endParaRPr lang="en-US"/>
          </a:p>
        </p:txBody>
      </p:sp>
      <p:sp>
        <p:nvSpPr>
          <p:cNvPr id="8" name="Line 6"/>
          <p:cNvSpPr>
            <a:spLocks noChangeShapeType="1"/>
          </p:cNvSpPr>
          <p:nvPr/>
        </p:nvSpPr>
        <p:spPr bwMode="auto">
          <a:xfrm>
            <a:off x="3535363" y="4667250"/>
            <a:ext cx="1587" cy="792163"/>
          </a:xfrm>
          <a:prstGeom prst="line">
            <a:avLst/>
          </a:prstGeom>
          <a:noFill/>
          <a:ln w="12600">
            <a:solidFill>
              <a:srgbClr val="0000FF"/>
            </a:solidFill>
            <a:round/>
            <a:headEnd/>
            <a:tailEnd/>
          </a:ln>
        </p:spPr>
        <p:txBody>
          <a:bodyPr/>
          <a:lstStyle/>
          <a:p>
            <a:endParaRPr lang="en-US"/>
          </a:p>
        </p:txBody>
      </p:sp>
      <p:sp>
        <p:nvSpPr>
          <p:cNvPr id="9" name="Line 7"/>
          <p:cNvSpPr>
            <a:spLocks noChangeShapeType="1"/>
          </p:cNvSpPr>
          <p:nvPr/>
        </p:nvSpPr>
        <p:spPr bwMode="auto">
          <a:xfrm>
            <a:off x="4448175" y="4667250"/>
            <a:ext cx="1588" cy="792163"/>
          </a:xfrm>
          <a:prstGeom prst="line">
            <a:avLst/>
          </a:prstGeom>
          <a:noFill/>
          <a:ln w="12600">
            <a:solidFill>
              <a:srgbClr val="0000FF"/>
            </a:solidFill>
            <a:round/>
            <a:headEnd/>
            <a:tailEnd/>
          </a:ln>
        </p:spPr>
        <p:txBody>
          <a:bodyPr/>
          <a:lstStyle/>
          <a:p>
            <a:endParaRPr lang="en-US"/>
          </a:p>
        </p:txBody>
      </p:sp>
      <p:sp>
        <p:nvSpPr>
          <p:cNvPr id="10" name="Line 8"/>
          <p:cNvSpPr>
            <a:spLocks noChangeShapeType="1"/>
          </p:cNvSpPr>
          <p:nvPr/>
        </p:nvSpPr>
        <p:spPr bwMode="auto">
          <a:xfrm>
            <a:off x="5364163" y="4670425"/>
            <a:ext cx="1587" cy="784225"/>
          </a:xfrm>
          <a:prstGeom prst="line">
            <a:avLst/>
          </a:prstGeom>
          <a:noFill/>
          <a:ln w="12600">
            <a:solidFill>
              <a:srgbClr val="0000FF"/>
            </a:solidFill>
            <a:round/>
            <a:headEnd/>
            <a:tailEnd/>
          </a:ln>
        </p:spPr>
        <p:txBody>
          <a:bodyPr/>
          <a:lstStyle/>
          <a:p>
            <a:endParaRPr lang="en-US"/>
          </a:p>
        </p:txBody>
      </p:sp>
      <p:sp>
        <p:nvSpPr>
          <p:cNvPr id="11" name="Line 9"/>
          <p:cNvSpPr>
            <a:spLocks noChangeShapeType="1"/>
          </p:cNvSpPr>
          <p:nvPr/>
        </p:nvSpPr>
        <p:spPr bwMode="auto">
          <a:xfrm>
            <a:off x="6278563" y="4670425"/>
            <a:ext cx="1587" cy="784225"/>
          </a:xfrm>
          <a:prstGeom prst="line">
            <a:avLst/>
          </a:prstGeom>
          <a:noFill/>
          <a:ln w="12600">
            <a:solidFill>
              <a:srgbClr val="0000FF"/>
            </a:solidFill>
            <a:round/>
            <a:headEnd/>
            <a:tailEnd/>
          </a:ln>
        </p:spPr>
        <p:txBody>
          <a:bodyPr/>
          <a:lstStyle/>
          <a:p>
            <a:endParaRPr lang="en-US"/>
          </a:p>
        </p:txBody>
      </p:sp>
      <p:sp>
        <p:nvSpPr>
          <p:cNvPr id="12" name="Line 10"/>
          <p:cNvSpPr>
            <a:spLocks noChangeShapeType="1"/>
          </p:cNvSpPr>
          <p:nvPr/>
        </p:nvSpPr>
        <p:spPr bwMode="auto">
          <a:xfrm>
            <a:off x="7192963" y="4665663"/>
            <a:ext cx="1587" cy="793750"/>
          </a:xfrm>
          <a:prstGeom prst="line">
            <a:avLst/>
          </a:prstGeom>
          <a:noFill/>
          <a:ln w="12600">
            <a:solidFill>
              <a:srgbClr val="0000FF"/>
            </a:solidFill>
            <a:round/>
            <a:headEnd/>
            <a:tailEnd/>
          </a:ln>
        </p:spPr>
        <p:txBody>
          <a:bodyPr/>
          <a:lstStyle/>
          <a:p>
            <a:endParaRPr lang="en-US"/>
          </a:p>
        </p:txBody>
      </p:sp>
      <p:sp>
        <p:nvSpPr>
          <p:cNvPr id="13" name="AutoShape 11"/>
          <p:cNvSpPr>
            <a:spLocks noChangeArrowheads="1"/>
          </p:cNvSpPr>
          <p:nvPr/>
        </p:nvSpPr>
        <p:spPr bwMode="auto">
          <a:xfrm>
            <a:off x="1828800" y="4217988"/>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14" name="AutoShape 12"/>
          <p:cNvSpPr>
            <a:spLocks noChangeArrowheads="1"/>
          </p:cNvSpPr>
          <p:nvPr/>
        </p:nvSpPr>
        <p:spPr bwMode="auto">
          <a:xfrm>
            <a:off x="2781300" y="4217988"/>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15" name="AutoShape 13"/>
          <p:cNvSpPr>
            <a:spLocks noChangeArrowheads="1"/>
          </p:cNvSpPr>
          <p:nvPr/>
        </p:nvSpPr>
        <p:spPr bwMode="auto">
          <a:xfrm>
            <a:off x="3619500"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16" name="AutoShape 14"/>
          <p:cNvSpPr>
            <a:spLocks noChangeArrowheads="1"/>
          </p:cNvSpPr>
          <p:nvPr/>
        </p:nvSpPr>
        <p:spPr bwMode="auto">
          <a:xfrm>
            <a:off x="4500563"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17" name="AutoShape 15"/>
          <p:cNvSpPr>
            <a:spLocks noChangeArrowheads="1"/>
          </p:cNvSpPr>
          <p:nvPr/>
        </p:nvSpPr>
        <p:spPr bwMode="auto">
          <a:xfrm>
            <a:off x="5414963"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18" name="AutoShape 16"/>
          <p:cNvSpPr>
            <a:spLocks noChangeArrowheads="1"/>
          </p:cNvSpPr>
          <p:nvPr/>
        </p:nvSpPr>
        <p:spPr bwMode="auto">
          <a:xfrm>
            <a:off x="6386513"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9" name="AutoShape 17"/>
          <p:cNvSpPr>
            <a:spLocks noChangeArrowheads="1"/>
          </p:cNvSpPr>
          <p:nvPr/>
        </p:nvSpPr>
        <p:spPr bwMode="auto">
          <a:xfrm>
            <a:off x="7234238" y="4217988"/>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20" name="AutoShape 18"/>
          <p:cNvSpPr>
            <a:spLocks noChangeArrowheads="1"/>
          </p:cNvSpPr>
          <p:nvPr/>
        </p:nvSpPr>
        <p:spPr bwMode="auto">
          <a:xfrm>
            <a:off x="1096963" y="5565775"/>
            <a:ext cx="2713037" cy="1111250"/>
          </a:xfrm>
          <a:prstGeom prst="roundRect">
            <a:avLst>
              <a:gd name="adj" fmla="val 347"/>
            </a:avLst>
          </a:prstGeom>
          <a:noFill/>
          <a:ln w="9525">
            <a:noFill/>
            <a:round/>
            <a:headEnd/>
            <a:tailEnd/>
          </a:ln>
        </p:spPr>
        <p:txBody>
          <a:bodyPr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An array of integers to implement a queue of integers</a:t>
            </a:r>
          </a:p>
        </p:txBody>
      </p:sp>
      <p:sp>
        <p:nvSpPr>
          <p:cNvPr id="21" name="AutoShape 19"/>
          <p:cNvSpPr>
            <a:spLocks noChangeArrowheads="1"/>
          </p:cNvSpPr>
          <p:nvPr/>
        </p:nvSpPr>
        <p:spPr bwMode="auto">
          <a:xfrm>
            <a:off x="1971675" y="4833938"/>
            <a:ext cx="354013" cy="4572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22" name="AutoShape 20"/>
          <p:cNvSpPr>
            <a:spLocks noChangeArrowheads="1"/>
          </p:cNvSpPr>
          <p:nvPr/>
        </p:nvSpPr>
        <p:spPr bwMode="auto">
          <a:xfrm>
            <a:off x="2886075" y="4833938"/>
            <a:ext cx="354013" cy="4572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23" name="AutoShape 21"/>
          <p:cNvSpPr>
            <a:spLocks noChangeArrowheads="1"/>
          </p:cNvSpPr>
          <p:nvPr/>
        </p:nvSpPr>
        <p:spPr bwMode="auto">
          <a:xfrm>
            <a:off x="3832225" y="4833938"/>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4" name="Freeform 22"/>
          <p:cNvSpPr>
            <a:spLocks noChangeArrowheads="1"/>
          </p:cNvSpPr>
          <p:nvPr/>
        </p:nvSpPr>
        <p:spPr bwMode="auto">
          <a:xfrm>
            <a:off x="4492625" y="5543550"/>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p>
        </p:txBody>
      </p:sp>
      <p:sp>
        <p:nvSpPr>
          <p:cNvPr id="25" name="Freeform 23"/>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26" name="AutoShape 24"/>
          <p:cNvSpPr>
            <a:spLocks noChangeArrowheads="1"/>
          </p:cNvSpPr>
          <p:nvPr/>
        </p:nvSpPr>
        <p:spPr bwMode="auto">
          <a:xfrm>
            <a:off x="4778375" y="5897563"/>
            <a:ext cx="3017838" cy="796925"/>
          </a:xfrm>
          <a:prstGeom prst="roundRect">
            <a:avLst>
              <a:gd name="adj" fmla="val 190"/>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We don't care what's in</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this part of the array.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EMPTY STACK</a:t>
            </a:r>
          </a:p>
        </p:txBody>
      </p:sp>
      <p:pic>
        <p:nvPicPr>
          <p:cNvPr id="14339" name="Picture 11" descr="Alg03-05"/>
          <p:cNvPicPr>
            <a:picLocks noGrp="1" noChangeAspect="1" noChangeArrowheads="1"/>
          </p:cNvPicPr>
          <p:nvPr>
            <p:ph idx="1"/>
          </p:nvPr>
        </p:nvPicPr>
        <p:blipFill>
          <a:blip r:embed="rId2" cstate="print"/>
          <a:srcRect l="18758"/>
          <a:stretch>
            <a:fillRect/>
          </a:stretch>
        </p:blipFill>
        <p:spPr>
          <a:xfrm>
            <a:off x="1066800" y="1524000"/>
            <a:ext cx="6705600" cy="3886200"/>
          </a:xfrm>
          <a:noFill/>
        </p:spPr>
      </p:pic>
      <p:sp>
        <p:nvSpPr>
          <p:cNvPr id="4" name="Date Placeholder 3"/>
          <p:cNvSpPr>
            <a:spLocks noGrp="1"/>
          </p:cNvSpPr>
          <p:nvPr>
            <p:ph type="dt" sz="quarter" idx="10"/>
          </p:nvPr>
        </p:nvSpPr>
        <p:spPr/>
        <p:txBody>
          <a:bodyPr/>
          <a:lstStyle/>
          <a:p>
            <a:pPr>
              <a:defRPr/>
            </a:pPr>
            <a:r>
              <a:rPr lang="en-US"/>
              <a:t>03/07/2015</a:t>
            </a:r>
          </a:p>
        </p:txBody>
      </p:sp>
      <p:sp>
        <p:nvSpPr>
          <p:cNvPr id="5" name="Slide Number Placeholder 4"/>
          <p:cNvSpPr>
            <a:spLocks noGrp="1"/>
          </p:cNvSpPr>
          <p:nvPr>
            <p:ph type="sldNum" sz="quarter" idx="12"/>
          </p:nvPr>
        </p:nvSpPr>
        <p:spPr/>
        <p:txBody>
          <a:bodyPr/>
          <a:lstStyle/>
          <a:p>
            <a:pPr>
              <a:defRPr/>
            </a:pPr>
            <a:fld id="{453FA3BA-D332-476F-A78B-A6ABFCDFED83}"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Enqueue Operation</a:t>
            </a:r>
          </a:p>
        </p:txBody>
      </p:sp>
      <p:sp>
        <p:nvSpPr>
          <p:cNvPr id="5" name="Rectangle 3"/>
          <p:cNvSpPr txBox="1">
            <a:spLocks noChangeArrowheads="1"/>
          </p:cNvSpPr>
          <p:nvPr/>
        </p:nvSpPr>
        <p:spPr>
          <a:xfrm>
            <a:off x="685800" y="1981200"/>
            <a:ext cx="6019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When an element enters the queue, size is incremented, and last changes, too.</a:t>
            </a:r>
          </a:p>
        </p:txBody>
      </p:sp>
      <p:sp>
        <p:nvSpPr>
          <p:cNvPr id="6"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8"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9"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0"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1"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2" name="Line 10"/>
          <p:cNvSpPr>
            <a:spLocks noChangeShapeType="1"/>
          </p:cNvSpPr>
          <p:nvPr/>
        </p:nvSpPr>
        <p:spPr bwMode="auto">
          <a:xfrm>
            <a:off x="7188200" y="5248275"/>
            <a:ext cx="1588" cy="793750"/>
          </a:xfrm>
          <a:prstGeom prst="line">
            <a:avLst/>
          </a:prstGeom>
          <a:noFill/>
          <a:ln w="12600">
            <a:solidFill>
              <a:srgbClr val="0000FF"/>
            </a:solidFill>
            <a:round/>
            <a:headEnd/>
            <a:tailEnd/>
          </a:ln>
        </p:spPr>
        <p:txBody>
          <a:bodyPr/>
          <a:lstStyle/>
          <a:p>
            <a:endParaRPr lang="en-US"/>
          </a:p>
        </p:txBody>
      </p:sp>
      <p:sp>
        <p:nvSpPr>
          <p:cNvPr id="13"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14"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15"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16"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17"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18"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9"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20" name="AutoShape 18"/>
          <p:cNvSpPr>
            <a:spLocks noChangeArrowheads="1"/>
          </p:cNvSpPr>
          <p:nvPr/>
        </p:nvSpPr>
        <p:spPr bwMode="auto">
          <a:xfrm>
            <a:off x="4724400" y="54102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21" name="AutoShape 19"/>
          <p:cNvSpPr>
            <a:spLocks noChangeArrowheads="1"/>
          </p:cNvSpPr>
          <p:nvPr/>
        </p:nvSpPr>
        <p:spPr bwMode="auto">
          <a:xfrm>
            <a:off x="28892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22" name="AutoShape 20"/>
          <p:cNvSpPr>
            <a:spLocks noChangeArrowheads="1"/>
          </p:cNvSpPr>
          <p:nvPr/>
        </p:nvSpPr>
        <p:spPr bwMode="auto">
          <a:xfrm>
            <a:off x="3827463"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3"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22"/>
          <p:cNvGrpSpPr>
            <a:grpSpLocks/>
          </p:cNvGrpSpPr>
          <p:nvPr/>
        </p:nvGrpSpPr>
        <p:grpSpPr bwMode="auto">
          <a:xfrm>
            <a:off x="7391400" y="1905000"/>
            <a:ext cx="1579563" cy="785813"/>
            <a:chOff x="4656" y="1200"/>
            <a:chExt cx="995" cy="495"/>
          </a:xfrm>
        </p:grpSpPr>
        <p:sp>
          <p:nvSpPr>
            <p:cNvPr id="25"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26"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7" name="AutoShape 25"/>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3" name="Group 26"/>
          <p:cNvGrpSpPr>
            <a:grpSpLocks/>
          </p:cNvGrpSpPr>
          <p:nvPr/>
        </p:nvGrpSpPr>
        <p:grpSpPr bwMode="auto">
          <a:xfrm>
            <a:off x="7391400" y="2819400"/>
            <a:ext cx="1597025" cy="785813"/>
            <a:chOff x="4656" y="1200"/>
            <a:chExt cx="1006" cy="495"/>
          </a:xfrm>
        </p:grpSpPr>
        <p:sp>
          <p:nvSpPr>
            <p:cNvPr id="29"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30"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1" name="AutoShape 29"/>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grpSp>
        <p:nvGrpSpPr>
          <p:cNvPr id="24" name="Group 30"/>
          <p:cNvGrpSpPr>
            <a:grpSpLocks/>
          </p:cNvGrpSpPr>
          <p:nvPr/>
        </p:nvGrpSpPr>
        <p:grpSpPr bwMode="auto">
          <a:xfrm>
            <a:off x="7391400" y="3733800"/>
            <a:ext cx="1528763" cy="785813"/>
            <a:chOff x="4656" y="1200"/>
            <a:chExt cx="963" cy="495"/>
          </a:xfrm>
        </p:grpSpPr>
        <p:sp>
          <p:nvSpPr>
            <p:cNvPr id="33"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34"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5" name="AutoShape 33"/>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sp>
        <p:nvSpPr>
          <p:cNvPr id="36" name="Line 37"/>
          <p:cNvSpPr>
            <a:spLocks noChangeShapeType="1"/>
          </p:cNvSpPr>
          <p:nvPr/>
        </p:nvSpPr>
        <p:spPr bwMode="auto">
          <a:xfrm flipV="1">
            <a:off x="3200400" y="5943600"/>
            <a:ext cx="1524000" cy="457200"/>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Deletion </a:t>
            </a:r>
            <a:endParaRPr lang="en-US" dirty="0"/>
          </a:p>
        </p:txBody>
      </p:sp>
      <p:sp>
        <p:nvSpPr>
          <p:cNvPr id="3" name="Content Placeholder 2"/>
          <p:cNvSpPr>
            <a:spLocks noGrp="1"/>
          </p:cNvSpPr>
          <p:nvPr>
            <p:ph idx="1"/>
          </p:nvPr>
        </p:nvSpPr>
        <p:spPr>
          <a:xfrm>
            <a:off x="228600" y="1600200"/>
            <a:ext cx="4876800" cy="4525963"/>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a:buNone/>
            </a:pPr>
            <a:r>
              <a:rPr lang="en-US" dirty="0" smtClean="0"/>
              <a:t>Module </a:t>
            </a:r>
            <a:r>
              <a:rPr lang="en-US" dirty="0" err="1" smtClean="0"/>
              <a:t>Dequeue</a:t>
            </a:r>
            <a:endParaRPr lang="en-US" dirty="0" smtClean="0"/>
          </a:p>
          <a:p>
            <a:pPr>
              <a:buNone/>
            </a:pPr>
            <a:r>
              <a:rPr lang="en-US" dirty="0" smtClean="0"/>
              <a:t>		if count = 0 </a:t>
            </a:r>
          </a:p>
          <a:p>
            <a:pPr>
              <a:buNone/>
            </a:pPr>
            <a:r>
              <a:rPr lang="en-US" dirty="0" smtClean="0"/>
              <a:t>			queue is empty and do not remove</a:t>
            </a:r>
          </a:p>
          <a:p>
            <a:pPr>
              <a:buNone/>
            </a:pPr>
            <a:r>
              <a:rPr lang="en-US" dirty="0" smtClean="0"/>
              <a:t>		else</a:t>
            </a:r>
          </a:p>
          <a:p>
            <a:pPr>
              <a:buNone/>
            </a:pPr>
            <a:r>
              <a:rPr lang="en-US" dirty="0" smtClean="0"/>
              <a:t>		begin</a:t>
            </a:r>
          </a:p>
          <a:p>
            <a:pPr>
              <a:buNone/>
            </a:pPr>
            <a:r>
              <a:rPr lang="en-US" dirty="0" smtClean="0"/>
              <a:t>			data = queue[head]</a:t>
            </a:r>
          </a:p>
          <a:p>
            <a:pPr>
              <a:buNone/>
            </a:pPr>
            <a:r>
              <a:rPr lang="en-US" dirty="0" smtClean="0"/>
              <a:t>			decrement count</a:t>
            </a:r>
          </a:p>
          <a:p>
            <a:pPr>
              <a:buNone/>
            </a:pPr>
            <a:r>
              <a:rPr lang="en-US" dirty="0" smtClean="0"/>
              <a:t>			increment head</a:t>
            </a:r>
          </a:p>
          <a:p>
            <a:pPr>
              <a:buNone/>
            </a:pPr>
            <a:r>
              <a:rPr lang="en-US" dirty="0" smtClean="0"/>
              <a:t>			if head &gt; size of queue</a:t>
            </a:r>
          </a:p>
          <a:p>
            <a:pPr>
              <a:buNone/>
            </a:pPr>
            <a:r>
              <a:rPr lang="en-US" dirty="0" smtClean="0"/>
              <a:t>				 head = 1</a:t>
            </a:r>
          </a:p>
          <a:p>
            <a:pPr>
              <a:buNone/>
            </a:pPr>
            <a:r>
              <a:rPr lang="en-US" dirty="0" smtClean="0"/>
              <a:t>			</a:t>
            </a:r>
            <a:r>
              <a:rPr lang="en-US" dirty="0" err="1" smtClean="0"/>
              <a:t>endif</a:t>
            </a:r>
            <a:endParaRPr lang="en-US" dirty="0" smtClean="0"/>
          </a:p>
          <a:p>
            <a:pPr>
              <a:buNone/>
            </a:pPr>
            <a:r>
              <a:rPr lang="en-US" dirty="0" smtClean="0"/>
              <a:t>		 </a:t>
            </a:r>
            <a:r>
              <a:rPr lang="en-US" dirty="0" err="1" smtClean="0"/>
              <a:t>endif</a:t>
            </a:r>
            <a:endParaRPr lang="en-US" dirty="0" smtClean="0"/>
          </a:p>
          <a:p>
            <a:pPr>
              <a:buNone/>
            </a:pPr>
            <a:r>
              <a:rPr lang="en-US" dirty="0" smtClean="0"/>
              <a:t> End Module </a:t>
            </a:r>
            <a:r>
              <a:rPr lang="en-US" dirty="0" err="1" smtClean="0"/>
              <a:t>Dequeue</a:t>
            </a:r>
            <a:r>
              <a:rPr lang="en-US" dirty="0" smtClean="0"/>
              <a:t> </a:t>
            </a:r>
            <a:br>
              <a:rPr lang="en-US" dirty="0" smtClean="0"/>
            </a:br>
            <a:endParaRPr lang="en-US" dirty="0"/>
          </a:p>
        </p:txBody>
      </p:sp>
      <p:pic>
        <p:nvPicPr>
          <p:cNvPr id="4" name="Picture 3" descr="queueOps.png"/>
          <p:cNvPicPr>
            <a:picLocks noChangeAspect="1"/>
          </p:cNvPicPr>
          <p:nvPr/>
        </p:nvPicPr>
        <p:blipFill>
          <a:blip r:embed="rId2" cstate="print"/>
          <a:stretch>
            <a:fillRect/>
          </a:stretch>
        </p:blipFill>
        <p:spPr>
          <a:xfrm>
            <a:off x="5257800" y="1752600"/>
            <a:ext cx="3886200" cy="4267200"/>
          </a:xfrm>
          <a:prstGeom prst="rect">
            <a:avLst/>
          </a:prstGeom>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 Dequeue Operation</a:t>
            </a:r>
          </a:p>
        </p:txBody>
      </p:sp>
      <p:sp>
        <p:nvSpPr>
          <p:cNvPr id="5" name="Rectangle 3"/>
          <p:cNvSpPr txBox="1">
            <a:spLocks noChangeArrowheads="1"/>
          </p:cNvSpPr>
          <p:nvPr/>
        </p:nvSpPr>
        <p:spPr>
          <a:xfrm>
            <a:off x="685800" y="1981200"/>
            <a:ext cx="6019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When an element leaves the queue, size is decremented, and first changes, too.</a:t>
            </a:r>
          </a:p>
        </p:txBody>
      </p:sp>
      <p:sp>
        <p:nvSpPr>
          <p:cNvPr id="6"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8"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9"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0"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1"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2" name="Line 10"/>
          <p:cNvSpPr>
            <a:spLocks noChangeShapeType="1"/>
          </p:cNvSpPr>
          <p:nvPr/>
        </p:nvSpPr>
        <p:spPr bwMode="auto">
          <a:xfrm>
            <a:off x="7188200" y="5248275"/>
            <a:ext cx="1588" cy="793750"/>
          </a:xfrm>
          <a:prstGeom prst="line">
            <a:avLst/>
          </a:prstGeom>
          <a:noFill/>
          <a:ln w="12600">
            <a:solidFill>
              <a:srgbClr val="0000FF"/>
            </a:solidFill>
            <a:round/>
            <a:headEnd/>
            <a:tailEnd/>
          </a:ln>
        </p:spPr>
        <p:txBody>
          <a:bodyPr/>
          <a:lstStyle/>
          <a:p>
            <a:endParaRPr lang="en-US"/>
          </a:p>
        </p:txBody>
      </p:sp>
      <p:sp>
        <p:nvSpPr>
          <p:cNvPr id="13"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14"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15"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16"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17"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18"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9"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20" name="AutoShape 18"/>
          <p:cNvSpPr>
            <a:spLocks noChangeArrowheads="1"/>
          </p:cNvSpPr>
          <p:nvPr/>
        </p:nvSpPr>
        <p:spPr bwMode="auto">
          <a:xfrm>
            <a:off x="19748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21" name="AutoShape 19"/>
          <p:cNvSpPr>
            <a:spLocks noChangeArrowheads="1"/>
          </p:cNvSpPr>
          <p:nvPr/>
        </p:nvSpPr>
        <p:spPr bwMode="auto">
          <a:xfrm>
            <a:off x="28892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22" name="AutoShape 20"/>
          <p:cNvSpPr>
            <a:spLocks noChangeArrowheads="1"/>
          </p:cNvSpPr>
          <p:nvPr/>
        </p:nvSpPr>
        <p:spPr bwMode="auto">
          <a:xfrm>
            <a:off x="3827463"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3"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22"/>
          <p:cNvGrpSpPr>
            <a:grpSpLocks/>
          </p:cNvGrpSpPr>
          <p:nvPr/>
        </p:nvGrpSpPr>
        <p:grpSpPr bwMode="auto">
          <a:xfrm>
            <a:off x="7391400" y="1905000"/>
            <a:ext cx="1579563" cy="785813"/>
            <a:chOff x="4656" y="1200"/>
            <a:chExt cx="995" cy="495"/>
          </a:xfrm>
        </p:grpSpPr>
        <p:sp>
          <p:nvSpPr>
            <p:cNvPr id="25"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26"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7" name="AutoShape 25"/>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nvGrpSpPr>
          <p:cNvPr id="3" name="Group 26"/>
          <p:cNvGrpSpPr>
            <a:grpSpLocks/>
          </p:cNvGrpSpPr>
          <p:nvPr/>
        </p:nvGrpSpPr>
        <p:grpSpPr bwMode="auto">
          <a:xfrm>
            <a:off x="7391400" y="2819400"/>
            <a:ext cx="1597025" cy="785813"/>
            <a:chOff x="4656" y="1200"/>
            <a:chExt cx="1006" cy="495"/>
          </a:xfrm>
        </p:grpSpPr>
        <p:sp>
          <p:nvSpPr>
            <p:cNvPr id="29"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30"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1" name="AutoShape 29"/>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grpSp>
        <p:nvGrpSpPr>
          <p:cNvPr id="24" name="Group 30"/>
          <p:cNvGrpSpPr>
            <a:grpSpLocks/>
          </p:cNvGrpSpPr>
          <p:nvPr/>
        </p:nvGrpSpPr>
        <p:grpSpPr bwMode="auto">
          <a:xfrm>
            <a:off x="7391400" y="3733800"/>
            <a:ext cx="1528763" cy="785813"/>
            <a:chOff x="4656" y="1200"/>
            <a:chExt cx="963" cy="495"/>
          </a:xfrm>
        </p:grpSpPr>
        <p:sp>
          <p:nvSpPr>
            <p:cNvPr id="33"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34"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5" name="AutoShape 33"/>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nvGrpSpPr>
          <p:cNvPr id="28" name="Group 36"/>
          <p:cNvGrpSpPr>
            <a:grpSpLocks/>
          </p:cNvGrpSpPr>
          <p:nvPr/>
        </p:nvGrpSpPr>
        <p:grpSpPr bwMode="auto">
          <a:xfrm>
            <a:off x="2133600" y="5181600"/>
            <a:ext cx="76200" cy="990600"/>
            <a:chOff x="384" y="2496"/>
            <a:chExt cx="48" cy="624"/>
          </a:xfrm>
        </p:grpSpPr>
        <p:sp>
          <p:nvSpPr>
            <p:cNvPr id="37" name="Rectangle 34"/>
            <p:cNvSpPr>
              <a:spLocks noChangeArrowheads="1"/>
            </p:cNvSpPr>
            <p:nvPr/>
          </p:nvSpPr>
          <p:spPr bwMode="auto">
            <a:xfrm rot="2379613">
              <a:off x="384" y="2496"/>
              <a:ext cx="48" cy="624"/>
            </a:xfrm>
            <a:prstGeom prst="rect">
              <a:avLst/>
            </a:prstGeom>
            <a:solidFill>
              <a:schemeClr val="tx1"/>
            </a:solidFill>
            <a:ln w="9525">
              <a:solidFill>
                <a:schemeClr val="tx1"/>
              </a:solidFill>
              <a:miter lim="800000"/>
              <a:headEnd/>
              <a:tailEnd/>
            </a:ln>
          </p:spPr>
          <p:txBody>
            <a:bodyPr wrap="none" anchor="ctr"/>
            <a:lstStyle/>
            <a:p>
              <a:pPr algn="ctr"/>
              <a:endParaRPr lang="en-US">
                <a:solidFill>
                  <a:schemeClr val="tx1"/>
                </a:solidFill>
              </a:endParaRPr>
            </a:p>
          </p:txBody>
        </p:sp>
        <p:sp>
          <p:nvSpPr>
            <p:cNvPr id="38" name="Rectangle 35"/>
            <p:cNvSpPr>
              <a:spLocks noChangeArrowheads="1"/>
            </p:cNvSpPr>
            <p:nvPr/>
          </p:nvSpPr>
          <p:spPr bwMode="auto">
            <a:xfrm rot="19220387" flipH="1">
              <a:off x="384" y="2496"/>
              <a:ext cx="48" cy="624"/>
            </a:xfrm>
            <a:prstGeom prst="rect">
              <a:avLst/>
            </a:prstGeom>
            <a:solidFill>
              <a:schemeClr val="tx1"/>
            </a:solidFill>
            <a:ln w="9525">
              <a:solidFill>
                <a:schemeClr val="tx1"/>
              </a:solidFill>
              <a:miter lim="800000"/>
              <a:headEnd/>
              <a:tailEnd/>
            </a:ln>
          </p:spPr>
          <p:txBody>
            <a:bodyPr wrap="none" anchor="ctr"/>
            <a:lstStyle/>
            <a:p>
              <a:pPr algn="ctr"/>
              <a:endParaRPr lang="en-US">
                <a:solidFill>
                  <a:schemeClr val="tx1"/>
                </a:solidFill>
              </a:endParaRPr>
            </a:p>
          </p:txBody>
        </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&amp; Free Space</a:t>
            </a:r>
            <a:endParaRPr lang="en-US" dirty="0"/>
          </a:p>
        </p:txBody>
      </p:sp>
      <p:sp>
        <p:nvSpPr>
          <p:cNvPr id="3" name="Content Placeholder 2"/>
          <p:cNvSpPr>
            <a:spLocks noGrp="1"/>
          </p:cNvSpPr>
          <p:nvPr>
            <p:ph idx="1"/>
          </p:nvPr>
        </p:nvSpPr>
        <p:spPr>
          <a:xfrm>
            <a:off x="457200" y="1600200"/>
            <a:ext cx="5486400" cy="4525963"/>
          </a:xfrm>
        </p:spPr>
        <p:style>
          <a:lnRef idx="1">
            <a:schemeClr val="accent5"/>
          </a:lnRef>
          <a:fillRef idx="2">
            <a:schemeClr val="accent5"/>
          </a:fillRef>
          <a:effectRef idx="1">
            <a:schemeClr val="accent5"/>
          </a:effectRef>
          <a:fontRef idx="minor">
            <a:schemeClr val="dk1"/>
          </a:fontRef>
        </p:style>
        <p:txBody>
          <a:bodyPr/>
          <a:lstStyle/>
          <a:p>
            <a:pPr>
              <a:buNone/>
            </a:pPr>
            <a:r>
              <a:rPr lang="en-US" dirty="0" smtClean="0"/>
              <a:t>Module Count</a:t>
            </a:r>
          </a:p>
          <a:p>
            <a:pPr>
              <a:buNone/>
            </a:pPr>
            <a:r>
              <a:rPr lang="en-US" dirty="0" smtClean="0"/>
              <a:t>		return count </a:t>
            </a:r>
          </a:p>
          <a:p>
            <a:pPr>
              <a:buNone/>
            </a:pPr>
            <a:r>
              <a:rPr lang="en-US" dirty="0" smtClean="0"/>
              <a:t>End Module Count</a:t>
            </a:r>
          </a:p>
          <a:p>
            <a:pPr>
              <a:buNone/>
            </a:pPr>
            <a:endParaRPr lang="en-US" dirty="0" smtClean="0"/>
          </a:p>
          <a:p>
            <a:pPr>
              <a:buNone/>
            </a:pPr>
            <a:r>
              <a:rPr lang="en-US" dirty="0" smtClean="0"/>
              <a:t>Module </a:t>
            </a:r>
            <a:r>
              <a:rPr lang="en-US" dirty="0" err="1" smtClean="0"/>
              <a:t>Free_Space</a:t>
            </a:r>
            <a:endParaRPr lang="en-US" dirty="0" smtClean="0"/>
          </a:p>
          <a:p>
            <a:pPr>
              <a:buNone/>
            </a:pPr>
            <a:r>
              <a:rPr lang="en-US" dirty="0" smtClean="0"/>
              <a:t>		return </a:t>
            </a:r>
            <a:r>
              <a:rPr lang="en-US" dirty="0" err="1" smtClean="0"/>
              <a:t>queue.size</a:t>
            </a:r>
            <a:r>
              <a:rPr lang="en-US" dirty="0" smtClean="0"/>
              <a:t> – count</a:t>
            </a:r>
          </a:p>
          <a:p>
            <a:pPr>
              <a:buNone/>
            </a:pPr>
            <a:r>
              <a:rPr lang="en-US" dirty="0" smtClean="0"/>
              <a:t>End module </a:t>
            </a:r>
            <a:r>
              <a:rPr lang="en-US" dirty="0" err="1" smtClean="0"/>
              <a:t>Free_Space</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At the End of the Array</a:t>
            </a:r>
          </a:p>
        </p:txBody>
      </p:sp>
      <p:sp>
        <p:nvSpPr>
          <p:cNvPr id="5" name="Rectangle 3"/>
          <p:cNvSpPr txBox="1">
            <a:spLocks noChangeArrowheads="1"/>
          </p:cNvSpPr>
          <p:nvPr/>
        </p:nvSpPr>
        <p:spPr>
          <a:xfrm>
            <a:off x="685800" y="1981200"/>
            <a:ext cx="6019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There is special behavior at the end of the array. For example, suppose we want to add a new element to this queue, where the last index is [5]:</a:t>
            </a:r>
          </a:p>
        </p:txBody>
      </p:sp>
      <p:sp>
        <p:nvSpPr>
          <p:cNvPr id="6" name="AutoShape 4"/>
          <p:cNvSpPr>
            <a:spLocks noChangeArrowheads="1"/>
          </p:cNvSpPr>
          <p:nvPr/>
        </p:nvSpPr>
        <p:spPr bwMode="auto">
          <a:xfrm>
            <a:off x="1703388" y="5253038"/>
            <a:ext cx="5459412"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8"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9"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0"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1"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2"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13"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14"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15"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16"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17"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8" name="AutoShape 18"/>
          <p:cNvSpPr>
            <a:spLocks noChangeArrowheads="1"/>
          </p:cNvSpPr>
          <p:nvPr/>
        </p:nvSpPr>
        <p:spPr bwMode="auto">
          <a:xfrm>
            <a:off x="4724400" y="54102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19" name="AutoShape 19"/>
          <p:cNvSpPr>
            <a:spLocks noChangeArrowheads="1"/>
          </p:cNvSpPr>
          <p:nvPr/>
        </p:nvSpPr>
        <p:spPr bwMode="auto">
          <a:xfrm>
            <a:off x="6553200" y="54102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sp>
        <p:nvSpPr>
          <p:cNvPr id="20" name="AutoShape 20"/>
          <p:cNvSpPr>
            <a:spLocks noChangeArrowheads="1"/>
          </p:cNvSpPr>
          <p:nvPr/>
        </p:nvSpPr>
        <p:spPr bwMode="auto">
          <a:xfrm>
            <a:off x="5638800" y="54102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1"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22"/>
          <p:cNvGrpSpPr>
            <a:grpSpLocks/>
          </p:cNvGrpSpPr>
          <p:nvPr/>
        </p:nvGrpSpPr>
        <p:grpSpPr bwMode="auto">
          <a:xfrm>
            <a:off x="7391400" y="1905000"/>
            <a:ext cx="1579563" cy="785813"/>
            <a:chOff x="4656" y="1200"/>
            <a:chExt cx="995" cy="495"/>
          </a:xfrm>
        </p:grpSpPr>
        <p:sp>
          <p:nvSpPr>
            <p:cNvPr id="23"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24"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5" name="AutoShape 25"/>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3" name="Group 26"/>
          <p:cNvGrpSpPr>
            <a:grpSpLocks/>
          </p:cNvGrpSpPr>
          <p:nvPr/>
        </p:nvGrpSpPr>
        <p:grpSpPr bwMode="auto">
          <a:xfrm>
            <a:off x="7391400" y="2819400"/>
            <a:ext cx="1597025" cy="785813"/>
            <a:chOff x="4656" y="1200"/>
            <a:chExt cx="1006" cy="495"/>
          </a:xfrm>
        </p:grpSpPr>
        <p:sp>
          <p:nvSpPr>
            <p:cNvPr id="27"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28"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9" name="AutoShape 29"/>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22" name="Group 30"/>
          <p:cNvGrpSpPr>
            <a:grpSpLocks/>
          </p:cNvGrpSpPr>
          <p:nvPr/>
        </p:nvGrpSpPr>
        <p:grpSpPr bwMode="auto">
          <a:xfrm>
            <a:off x="7391400" y="3733800"/>
            <a:ext cx="1528763" cy="785813"/>
            <a:chOff x="4656" y="1200"/>
            <a:chExt cx="963" cy="495"/>
          </a:xfrm>
        </p:grpSpPr>
        <p:sp>
          <p:nvSpPr>
            <p:cNvPr id="31"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32"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3" name="AutoShape 33"/>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5</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3429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5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At the End of the Array</a:t>
            </a:r>
          </a:p>
        </p:txBody>
      </p:sp>
      <p:sp>
        <p:nvSpPr>
          <p:cNvPr id="5" name="Rectangle 3"/>
          <p:cNvSpPr txBox="1">
            <a:spLocks noChangeArrowheads="1"/>
          </p:cNvSpPr>
          <p:nvPr/>
        </p:nvSpPr>
        <p:spPr>
          <a:xfrm>
            <a:off x="685800" y="1600200"/>
            <a:ext cx="6019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5000"/>
              </a:lnSpc>
              <a:spcBef>
                <a:spcPts val="700"/>
              </a:spcBef>
              <a:spcAft>
                <a:spcPts val="0"/>
              </a:spcAft>
              <a:buClrTx/>
              <a:buSz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new element goes at the front of the array (if that spot isn’t already used): </a:t>
            </a:r>
          </a:p>
        </p:txBody>
      </p:sp>
      <p:sp>
        <p:nvSpPr>
          <p:cNvPr id="6" name="AutoShape 4"/>
          <p:cNvSpPr>
            <a:spLocks noChangeArrowheads="1"/>
          </p:cNvSpPr>
          <p:nvPr/>
        </p:nvSpPr>
        <p:spPr bwMode="auto">
          <a:xfrm>
            <a:off x="560388" y="3652838"/>
            <a:ext cx="5459412"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 name="Line 5"/>
          <p:cNvSpPr>
            <a:spLocks noChangeShapeType="1"/>
          </p:cNvSpPr>
          <p:nvPr/>
        </p:nvSpPr>
        <p:spPr bwMode="auto">
          <a:xfrm>
            <a:off x="1473200" y="3649663"/>
            <a:ext cx="1588" cy="792162"/>
          </a:xfrm>
          <a:prstGeom prst="line">
            <a:avLst/>
          </a:prstGeom>
          <a:noFill/>
          <a:ln w="12600">
            <a:solidFill>
              <a:srgbClr val="0000FF"/>
            </a:solidFill>
            <a:round/>
            <a:headEnd/>
            <a:tailEnd/>
          </a:ln>
        </p:spPr>
        <p:txBody>
          <a:bodyPr/>
          <a:lstStyle/>
          <a:p>
            <a:endParaRPr lang="en-US"/>
          </a:p>
        </p:txBody>
      </p:sp>
      <p:sp>
        <p:nvSpPr>
          <p:cNvPr id="8" name="Line 6"/>
          <p:cNvSpPr>
            <a:spLocks noChangeShapeType="1"/>
          </p:cNvSpPr>
          <p:nvPr/>
        </p:nvSpPr>
        <p:spPr bwMode="auto">
          <a:xfrm>
            <a:off x="2387600" y="3649663"/>
            <a:ext cx="1588" cy="792162"/>
          </a:xfrm>
          <a:prstGeom prst="line">
            <a:avLst/>
          </a:prstGeom>
          <a:noFill/>
          <a:ln w="12600">
            <a:solidFill>
              <a:srgbClr val="0000FF"/>
            </a:solidFill>
            <a:round/>
            <a:headEnd/>
            <a:tailEnd/>
          </a:ln>
        </p:spPr>
        <p:txBody>
          <a:bodyPr/>
          <a:lstStyle/>
          <a:p>
            <a:endParaRPr lang="en-US"/>
          </a:p>
        </p:txBody>
      </p:sp>
      <p:sp>
        <p:nvSpPr>
          <p:cNvPr id="9" name="Line 7"/>
          <p:cNvSpPr>
            <a:spLocks noChangeShapeType="1"/>
          </p:cNvSpPr>
          <p:nvPr/>
        </p:nvSpPr>
        <p:spPr bwMode="auto">
          <a:xfrm>
            <a:off x="3300413" y="3649663"/>
            <a:ext cx="1587" cy="792162"/>
          </a:xfrm>
          <a:prstGeom prst="line">
            <a:avLst/>
          </a:prstGeom>
          <a:noFill/>
          <a:ln w="12600">
            <a:solidFill>
              <a:srgbClr val="0000FF"/>
            </a:solidFill>
            <a:round/>
            <a:headEnd/>
            <a:tailEnd/>
          </a:ln>
        </p:spPr>
        <p:txBody>
          <a:bodyPr/>
          <a:lstStyle/>
          <a:p>
            <a:endParaRPr lang="en-US"/>
          </a:p>
        </p:txBody>
      </p:sp>
      <p:sp>
        <p:nvSpPr>
          <p:cNvPr id="10" name="Line 8"/>
          <p:cNvSpPr>
            <a:spLocks noChangeShapeType="1"/>
          </p:cNvSpPr>
          <p:nvPr/>
        </p:nvSpPr>
        <p:spPr bwMode="auto">
          <a:xfrm>
            <a:off x="4216400" y="3652838"/>
            <a:ext cx="1588" cy="784225"/>
          </a:xfrm>
          <a:prstGeom prst="line">
            <a:avLst/>
          </a:prstGeom>
          <a:noFill/>
          <a:ln w="12600">
            <a:solidFill>
              <a:srgbClr val="0000FF"/>
            </a:solidFill>
            <a:round/>
            <a:headEnd/>
            <a:tailEnd/>
          </a:ln>
        </p:spPr>
        <p:txBody>
          <a:bodyPr/>
          <a:lstStyle/>
          <a:p>
            <a:endParaRPr lang="en-US"/>
          </a:p>
        </p:txBody>
      </p:sp>
      <p:sp>
        <p:nvSpPr>
          <p:cNvPr id="11" name="Line 9"/>
          <p:cNvSpPr>
            <a:spLocks noChangeShapeType="1"/>
          </p:cNvSpPr>
          <p:nvPr/>
        </p:nvSpPr>
        <p:spPr bwMode="auto">
          <a:xfrm>
            <a:off x="5130800" y="3652838"/>
            <a:ext cx="1588" cy="784225"/>
          </a:xfrm>
          <a:prstGeom prst="line">
            <a:avLst/>
          </a:prstGeom>
          <a:noFill/>
          <a:ln w="12600">
            <a:solidFill>
              <a:srgbClr val="0000FF"/>
            </a:solidFill>
            <a:round/>
            <a:headEnd/>
            <a:tailEnd/>
          </a:ln>
        </p:spPr>
        <p:txBody>
          <a:bodyPr/>
          <a:lstStyle/>
          <a:p>
            <a:endParaRPr lang="en-US"/>
          </a:p>
        </p:txBody>
      </p:sp>
      <p:sp>
        <p:nvSpPr>
          <p:cNvPr id="12" name="AutoShape 10"/>
          <p:cNvSpPr>
            <a:spLocks noChangeArrowheads="1"/>
          </p:cNvSpPr>
          <p:nvPr/>
        </p:nvSpPr>
        <p:spPr bwMode="auto">
          <a:xfrm>
            <a:off x="681038" y="32004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13" name="AutoShape 11"/>
          <p:cNvSpPr>
            <a:spLocks noChangeArrowheads="1"/>
          </p:cNvSpPr>
          <p:nvPr/>
        </p:nvSpPr>
        <p:spPr bwMode="auto">
          <a:xfrm>
            <a:off x="1633538" y="32004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14" name="AutoShape 12"/>
          <p:cNvSpPr>
            <a:spLocks noChangeArrowheads="1"/>
          </p:cNvSpPr>
          <p:nvPr/>
        </p:nvSpPr>
        <p:spPr bwMode="auto">
          <a:xfrm>
            <a:off x="2471738" y="32004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cs typeface="+mn-cs"/>
              </a:rPr>
              <a:t>[ 2 ]</a:t>
            </a:r>
          </a:p>
        </p:txBody>
      </p:sp>
      <p:sp>
        <p:nvSpPr>
          <p:cNvPr id="15" name="AutoShape 13"/>
          <p:cNvSpPr>
            <a:spLocks noChangeArrowheads="1"/>
          </p:cNvSpPr>
          <p:nvPr/>
        </p:nvSpPr>
        <p:spPr bwMode="auto">
          <a:xfrm>
            <a:off x="3352800" y="32004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16" name="AutoShape 14"/>
          <p:cNvSpPr>
            <a:spLocks noChangeArrowheads="1"/>
          </p:cNvSpPr>
          <p:nvPr/>
        </p:nvSpPr>
        <p:spPr bwMode="auto">
          <a:xfrm>
            <a:off x="4267200" y="32004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17" name="AutoShape 15"/>
          <p:cNvSpPr>
            <a:spLocks noChangeArrowheads="1"/>
          </p:cNvSpPr>
          <p:nvPr/>
        </p:nvSpPr>
        <p:spPr bwMode="auto">
          <a:xfrm>
            <a:off x="5238750" y="32004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8" name="AutoShape 16"/>
          <p:cNvSpPr>
            <a:spLocks noChangeArrowheads="1"/>
          </p:cNvSpPr>
          <p:nvPr/>
        </p:nvSpPr>
        <p:spPr bwMode="auto">
          <a:xfrm>
            <a:off x="3581400" y="38100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19" name="AutoShape 17"/>
          <p:cNvSpPr>
            <a:spLocks noChangeArrowheads="1"/>
          </p:cNvSpPr>
          <p:nvPr/>
        </p:nvSpPr>
        <p:spPr bwMode="auto">
          <a:xfrm>
            <a:off x="5410200" y="38100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sp>
        <p:nvSpPr>
          <p:cNvPr id="20" name="AutoShape 18"/>
          <p:cNvSpPr>
            <a:spLocks noChangeArrowheads="1"/>
          </p:cNvSpPr>
          <p:nvPr/>
        </p:nvSpPr>
        <p:spPr bwMode="auto">
          <a:xfrm>
            <a:off x="4495800" y="38100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1" name="Freeform 19"/>
          <p:cNvSpPr>
            <a:spLocks noChangeArrowheads="1"/>
          </p:cNvSpPr>
          <p:nvPr/>
        </p:nvSpPr>
        <p:spPr bwMode="auto">
          <a:xfrm>
            <a:off x="6316663" y="31432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20"/>
          <p:cNvGrpSpPr>
            <a:grpSpLocks/>
          </p:cNvGrpSpPr>
          <p:nvPr/>
        </p:nvGrpSpPr>
        <p:grpSpPr bwMode="auto">
          <a:xfrm>
            <a:off x="6248400" y="304800"/>
            <a:ext cx="1579563" cy="785813"/>
            <a:chOff x="4656" y="1200"/>
            <a:chExt cx="995" cy="495"/>
          </a:xfrm>
        </p:grpSpPr>
        <p:sp>
          <p:nvSpPr>
            <p:cNvPr id="23" name="AutoShape 21"/>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24" name="AutoShape 2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5" name="AutoShape 23"/>
          <p:cNvSpPr>
            <a:spLocks noChangeArrowheads="1"/>
          </p:cNvSpPr>
          <p:nvPr/>
        </p:nvSpPr>
        <p:spPr bwMode="auto">
          <a:xfrm>
            <a:off x="6545263" y="468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grpSp>
        <p:nvGrpSpPr>
          <p:cNvPr id="3" name="Group 24"/>
          <p:cNvGrpSpPr>
            <a:grpSpLocks/>
          </p:cNvGrpSpPr>
          <p:nvPr/>
        </p:nvGrpSpPr>
        <p:grpSpPr bwMode="auto">
          <a:xfrm>
            <a:off x="6248400" y="1219200"/>
            <a:ext cx="1597025" cy="785813"/>
            <a:chOff x="4656" y="1200"/>
            <a:chExt cx="1006" cy="495"/>
          </a:xfrm>
        </p:grpSpPr>
        <p:sp>
          <p:nvSpPr>
            <p:cNvPr id="27" name="AutoShape 25"/>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28" name="AutoShape 26"/>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9" name="AutoShape 27"/>
          <p:cNvSpPr>
            <a:spLocks noChangeArrowheads="1"/>
          </p:cNvSpPr>
          <p:nvPr/>
        </p:nvSpPr>
        <p:spPr bwMode="auto">
          <a:xfrm>
            <a:off x="6545263" y="13827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22" name="Group 28"/>
          <p:cNvGrpSpPr>
            <a:grpSpLocks/>
          </p:cNvGrpSpPr>
          <p:nvPr/>
        </p:nvGrpSpPr>
        <p:grpSpPr bwMode="auto">
          <a:xfrm>
            <a:off x="6248400" y="2133600"/>
            <a:ext cx="1528763" cy="785813"/>
            <a:chOff x="4656" y="1200"/>
            <a:chExt cx="963" cy="495"/>
          </a:xfrm>
        </p:grpSpPr>
        <p:sp>
          <p:nvSpPr>
            <p:cNvPr id="31" name="AutoShape 29"/>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32" name="AutoShape 30"/>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3" name="AutoShape 31"/>
          <p:cNvSpPr>
            <a:spLocks noChangeArrowheads="1"/>
          </p:cNvSpPr>
          <p:nvPr/>
        </p:nvSpPr>
        <p:spPr bwMode="auto">
          <a:xfrm>
            <a:off x="6545263" y="22971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0</a:t>
            </a:r>
          </a:p>
        </p:txBody>
      </p:sp>
      <p:sp>
        <p:nvSpPr>
          <p:cNvPr id="34" name="Line 32"/>
          <p:cNvSpPr>
            <a:spLocks noChangeShapeType="1"/>
          </p:cNvSpPr>
          <p:nvPr/>
        </p:nvSpPr>
        <p:spPr bwMode="auto">
          <a:xfrm flipV="1">
            <a:off x="-762000" y="4343400"/>
            <a:ext cx="1524000" cy="457200"/>
          </a:xfrm>
          <a:prstGeom prst="line">
            <a:avLst/>
          </a:prstGeom>
          <a:noFill/>
          <a:ln w="76200">
            <a:solidFill>
              <a:schemeClr val="tx1"/>
            </a:solidFill>
            <a:round/>
            <a:headEnd/>
            <a:tailEnd type="triangle" w="med" len="med"/>
          </a:ln>
        </p:spPr>
        <p:txBody>
          <a:bodyPr/>
          <a:lstStyle/>
          <a:p>
            <a:endParaRPr lang="en-US"/>
          </a:p>
        </p:txBody>
      </p:sp>
      <p:sp>
        <p:nvSpPr>
          <p:cNvPr id="35" name="AutoShape 34"/>
          <p:cNvSpPr>
            <a:spLocks noChangeArrowheads="1"/>
          </p:cNvSpPr>
          <p:nvPr/>
        </p:nvSpPr>
        <p:spPr bwMode="auto">
          <a:xfrm>
            <a:off x="838200" y="38100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pic>
        <p:nvPicPr>
          <p:cNvPr id="38" name="Picture 37" descr="images (3).jpg"/>
          <p:cNvPicPr>
            <a:picLocks noChangeAspect="1"/>
          </p:cNvPicPr>
          <p:nvPr/>
        </p:nvPicPr>
        <p:blipFill>
          <a:blip r:embed="rId2" cstate="print"/>
          <a:stretch>
            <a:fillRect/>
          </a:stretch>
        </p:blipFill>
        <p:spPr>
          <a:xfrm>
            <a:off x="6096001" y="3276600"/>
            <a:ext cx="3047999" cy="3581400"/>
          </a:xfrm>
          <a:prstGeom prst="rect">
            <a:avLst/>
          </a:prstGeom>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b="1"/>
              <a:t>How </a:t>
            </a:r>
            <a:r>
              <a:rPr lang="en-US" b="1">
                <a:solidFill>
                  <a:srgbClr val="CC0000"/>
                </a:solidFill>
              </a:rPr>
              <a:t>head</a:t>
            </a:r>
            <a:r>
              <a:rPr lang="en-US" b="1"/>
              <a:t> and </a:t>
            </a:r>
            <a:r>
              <a:rPr lang="en-US" b="1">
                <a:solidFill>
                  <a:srgbClr val="CC0000"/>
                </a:solidFill>
              </a:rPr>
              <a:t>tail</a:t>
            </a:r>
            <a:r>
              <a:rPr lang="en-US" b="1"/>
              <a:t> Change</a:t>
            </a:r>
          </a:p>
        </p:txBody>
      </p:sp>
      <p:sp>
        <p:nvSpPr>
          <p:cNvPr id="123907" name="Rectangle 3"/>
          <p:cNvSpPr>
            <a:spLocks noGrp="1" noChangeArrowheads="1"/>
          </p:cNvSpPr>
          <p:nvPr>
            <p:ph type="body" idx="1"/>
          </p:nvPr>
        </p:nvSpPr>
        <p:spPr/>
        <p:txBody>
          <a:bodyPr/>
          <a:lstStyle/>
          <a:p>
            <a:r>
              <a:rPr lang="en-US" b="1">
                <a:solidFill>
                  <a:srgbClr val="CC0000"/>
                </a:solidFill>
              </a:rPr>
              <a:t>head</a:t>
            </a:r>
            <a:r>
              <a:rPr lang="en-US" b="1"/>
              <a:t> </a:t>
            </a:r>
            <a:r>
              <a:rPr lang="en-US"/>
              <a:t>increases by 1 after each dequeue( )</a:t>
            </a:r>
          </a:p>
          <a:p>
            <a:r>
              <a:rPr lang="en-US" b="1">
                <a:solidFill>
                  <a:srgbClr val="CC0000"/>
                </a:solidFill>
              </a:rPr>
              <a:t>tail</a:t>
            </a:r>
            <a:r>
              <a:rPr lang="en-US" b="1"/>
              <a:t> </a:t>
            </a:r>
            <a:r>
              <a:rPr lang="en-US"/>
              <a:t>increases by 1 after each enqueue( )</a:t>
            </a:r>
          </a:p>
          <a:p>
            <a:endParaRPr lang="en-US"/>
          </a:p>
          <a:p>
            <a:pPr>
              <a:buFontTx/>
              <a:buNone/>
            </a:pPr>
            <a:endParaRPr lang="en-US"/>
          </a:p>
        </p:txBody>
      </p:sp>
      <p:grpSp>
        <p:nvGrpSpPr>
          <p:cNvPr id="2" name="Group 22"/>
          <p:cNvGrpSpPr>
            <a:grpSpLocks/>
          </p:cNvGrpSpPr>
          <p:nvPr/>
        </p:nvGrpSpPr>
        <p:grpSpPr bwMode="auto">
          <a:xfrm>
            <a:off x="2286000" y="3581400"/>
            <a:ext cx="6203950" cy="685800"/>
            <a:chOff x="720" y="2592"/>
            <a:chExt cx="3908" cy="432"/>
          </a:xfrm>
        </p:grpSpPr>
        <p:grpSp>
          <p:nvGrpSpPr>
            <p:cNvPr id="3" name="Group 4"/>
            <p:cNvGrpSpPr>
              <a:grpSpLocks/>
            </p:cNvGrpSpPr>
            <p:nvPr/>
          </p:nvGrpSpPr>
          <p:grpSpPr bwMode="auto">
            <a:xfrm>
              <a:off x="720" y="2592"/>
              <a:ext cx="3908" cy="432"/>
              <a:chOff x="720" y="2592"/>
              <a:chExt cx="3908" cy="432"/>
            </a:xfrm>
          </p:grpSpPr>
          <p:sp>
            <p:nvSpPr>
              <p:cNvPr id="123909" name="Rectangle 5"/>
              <p:cNvSpPr>
                <a:spLocks noChangeArrowheads="1"/>
              </p:cNvSpPr>
              <p:nvPr/>
            </p:nvSpPr>
            <p:spPr bwMode="auto">
              <a:xfrm>
                <a:off x="720"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10" name="Rectangle 6"/>
              <p:cNvSpPr>
                <a:spLocks noChangeArrowheads="1"/>
              </p:cNvSpPr>
              <p:nvPr/>
            </p:nvSpPr>
            <p:spPr bwMode="auto">
              <a:xfrm>
                <a:off x="1152"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11" name="Rectangle 7"/>
              <p:cNvSpPr>
                <a:spLocks noChangeArrowheads="1"/>
              </p:cNvSpPr>
              <p:nvPr/>
            </p:nvSpPr>
            <p:spPr bwMode="auto">
              <a:xfrm>
                <a:off x="158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12" name="Rectangle 8"/>
              <p:cNvSpPr>
                <a:spLocks noChangeArrowheads="1"/>
              </p:cNvSpPr>
              <p:nvPr/>
            </p:nvSpPr>
            <p:spPr bwMode="auto">
              <a:xfrm>
                <a:off x="3936"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13" name="Rectangle 9"/>
              <p:cNvSpPr>
                <a:spLocks noChangeArrowheads="1"/>
              </p:cNvSpPr>
              <p:nvPr/>
            </p:nvSpPr>
            <p:spPr bwMode="auto">
              <a:xfrm>
                <a:off x="4368"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14" name="Text Box 10"/>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3915" name="Text Box 11"/>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3916" name="Rectangle 12"/>
              <p:cNvSpPr>
                <a:spLocks noChangeArrowheads="1"/>
              </p:cNvSpPr>
              <p:nvPr/>
            </p:nvSpPr>
            <p:spPr bwMode="auto">
              <a:xfrm>
                <a:off x="350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17" name="Text Box 13"/>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3918" name="Text Box 14"/>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3919" name="Text Box 15"/>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3920" name="Text Box 16"/>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3921" name="Line 17"/>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3922" name="Rectangle 18"/>
            <p:cNvSpPr>
              <a:spLocks noChangeArrowheads="1"/>
            </p:cNvSpPr>
            <p:nvPr/>
          </p:nvSpPr>
          <p:spPr bwMode="auto">
            <a:xfrm>
              <a:off x="3120"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23" name="Rectangle 19"/>
            <p:cNvSpPr>
              <a:spLocks noChangeArrowheads="1"/>
            </p:cNvSpPr>
            <p:nvPr/>
          </p:nvSpPr>
          <p:spPr bwMode="auto">
            <a:xfrm>
              <a:off x="2736"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24" name="Text Box 20"/>
            <p:cNvSpPr txBox="1">
              <a:spLocks noChangeArrowheads="1"/>
            </p:cNvSpPr>
            <p:nvPr/>
          </p:nvSpPr>
          <p:spPr bwMode="auto">
            <a:xfrm>
              <a:off x="2784" y="2736"/>
              <a:ext cx="212" cy="288"/>
            </a:xfrm>
            <a:prstGeom prst="rect">
              <a:avLst/>
            </a:prstGeom>
            <a:noFill/>
            <a:ln w="9525">
              <a:noFill/>
              <a:miter lim="800000"/>
              <a:headEnd/>
              <a:tailEnd/>
            </a:ln>
            <a:effectLst/>
          </p:spPr>
          <p:txBody>
            <a:bodyPr wrap="none">
              <a:spAutoFit/>
            </a:bodyPr>
            <a:lstStyle/>
            <a:p>
              <a:r>
                <a:rPr lang="en-US"/>
                <a:t>4</a:t>
              </a:r>
            </a:p>
          </p:txBody>
        </p:sp>
        <p:sp>
          <p:nvSpPr>
            <p:cNvPr id="123925" name="Text Box 21"/>
            <p:cNvSpPr txBox="1">
              <a:spLocks noChangeArrowheads="1"/>
            </p:cNvSpPr>
            <p:nvPr/>
          </p:nvSpPr>
          <p:spPr bwMode="auto">
            <a:xfrm>
              <a:off x="3168" y="2736"/>
              <a:ext cx="212" cy="288"/>
            </a:xfrm>
            <a:prstGeom prst="rect">
              <a:avLst/>
            </a:prstGeom>
            <a:noFill/>
            <a:ln w="9525">
              <a:noFill/>
              <a:miter lim="800000"/>
              <a:headEnd/>
              <a:tailEnd/>
            </a:ln>
            <a:effectLst/>
          </p:spPr>
          <p:txBody>
            <a:bodyPr wrap="none">
              <a:spAutoFit/>
            </a:bodyPr>
            <a:lstStyle/>
            <a:p>
              <a:r>
                <a:rPr lang="en-US"/>
                <a:t>3</a:t>
              </a:r>
            </a:p>
          </p:txBody>
        </p:sp>
      </p:grpSp>
      <p:grpSp>
        <p:nvGrpSpPr>
          <p:cNvPr id="4" name="Group 23"/>
          <p:cNvGrpSpPr>
            <a:grpSpLocks/>
          </p:cNvGrpSpPr>
          <p:nvPr/>
        </p:nvGrpSpPr>
        <p:grpSpPr bwMode="auto">
          <a:xfrm>
            <a:off x="2286000" y="4648200"/>
            <a:ext cx="6203950" cy="685800"/>
            <a:chOff x="720" y="2592"/>
            <a:chExt cx="3908" cy="432"/>
          </a:xfrm>
        </p:grpSpPr>
        <p:grpSp>
          <p:nvGrpSpPr>
            <p:cNvPr id="5" name="Group 24"/>
            <p:cNvGrpSpPr>
              <a:grpSpLocks/>
            </p:cNvGrpSpPr>
            <p:nvPr/>
          </p:nvGrpSpPr>
          <p:grpSpPr bwMode="auto">
            <a:xfrm>
              <a:off x="720" y="2592"/>
              <a:ext cx="3908" cy="432"/>
              <a:chOff x="720" y="2592"/>
              <a:chExt cx="3908" cy="432"/>
            </a:xfrm>
          </p:grpSpPr>
          <p:sp>
            <p:nvSpPr>
              <p:cNvPr id="123929" name="Rectangle 25"/>
              <p:cNvSpPr>
                <a:spLocks noChangeArrowheads="1"/>
              </p:cNvSpPr>
              <p:nvPr/>
            </p:nvSpPr>
            <p:spPr bwMode="auto">
              <a:xfrm>
                <a:off x="720"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30" name="Rectangle 26"/>
              <p:cNvSpPr>
                <a:spLocks noChangeArrowheads="1"/>
              </p:cNvSpPr>
              <p:nvPr/>
            </p:nvSpPr>
            <p:spPr bwMode="auto">
              <a:xfrm>
                <a:off x="1152"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31" name="Rectangle 27"/>
              <p:cNvSpPr>
                <a:spLocks noChangeArrowheads="1"/>
              </p:cNvSpPr>
              <p:nvPr/>
            </p:nvSpPr>
            <p:spPr bwMode="auto">
              <a:xfrm>
                <a:off x="158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32" name="Rectangle 28"/>
              <p:cNvSpPr>
                <a:spLocks noChangeArrowheads="1"/>
              </p:cNvSpPr>
              <p:nvPr/>
            </p:nvSpPr>
            <p:spPr bwMode="auto">
              <a:xfrm>
                <a:off x="3936"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33" name="Rectangle 29"/>
              <p:cNvSpPr>
                <a:spLocks noChangeArrowheads="1"/>
              </p:cNvSpPr>
              <p:nvPr/>
            </p:nvSpPr>
            <p:spPr bwMode="auto">
              <a:xfrm>
                <a:off x="4368"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34" name="Text Box 30"/>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3935" name="Text Box 31"/>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3936" name="Rectangle 32"/>
              <p:cNvSpPr>
                <a:spLocks noChangeArrowheads="1"/>
              </p:cNvSpPr>
              <p:nvPr/>
            </p:nvSpPr>
            <p:spPr bwMode="auto">
              <a:xfrm>
                <a:off x="350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37" name="Text Box 33"/>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3938" name="Text Box 34"/>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3939" name="Text Box 35"/>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3940" name="Text Box 36"/>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3941" name="Line 37"/>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3942" name="Rectangle 38"/>
            <p:cNvSpPr>
              <a:spLocks noChangeArrowheads="1"/>
            </p:cNvSpPr>
            <p:nvPr/>
          </p:nvSpPr>
          <p:spPr bwMode="auto">
            <a:xfrm>
              <a:off x="3120"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43" name="Rectangle 39"/>
            <p:cNvSpPr>
              <a:spLocks noChangeArrowheads="1"/>
            </p:cNvSpPr>
            <p:nvPr/>
          </p:nvSpPr>
          <p:spPr bwMode="auto">
            <a:xfrm>
              <a:off x="2736"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44" name="Text Box 40"/>
            <p:cNvSpPr txBox="1">
              <a:spLocks noChangeArrowheads="1"/>
            </p:cNvSpPr>
            <p:nvPr/>
          </p:nvSpPr>
          <p:spPr bwMode="auto">
            <a:xfrm>
              <a:off x="2784" y="2736"/>
              <a:ext cx="212" cy="288"/>
            </a:xfrm>
            <a:prstGeom prst="rect">
              <a:avLst/>
            </a:prstGeom>
            <a:noFill/>
            <a:ln w="9525">
              <a:noFill/>
              <a:miter lim="800000"/>
              <a:headEnd/>
              <a:tailEnd/>
            </a:ln>
            <a:effectLst/>
          </p:spPr>
          <p:txBody>
            <a:bodyPr wrap="none">
              <a:spAutoFit/>
            </a:bodyPr>
            <a:lstStyle/>
            <a:p>
              <a:r>
                <a:rPr lang="en-US"/>
                <a:t>4</a:t>
              </a:r>
            </a:p>
          </p:txBody>
        </p:sp>
        <p:sp>
          <p:nvSpPr>
            <p:cNvPr id="123945" name="Text Box 41"/>
            <p:cNvSpPr txBox="1">
              <a:spLocks noChangeArrowheads="1"/>
            </p:cNvSpPr>
            <p:nvPr/>
          </p:nvSpPr>
          <p:spPr bwMode="auto">
            <a:xfrm>
              <a:off x="3168" y="2736"/>
              <a:ext cx="212" cy="288"/>
            </a:xfrm>
            <a:prstGeom prst="rect">
              <a:avLst/>
            </a:prstGeom>
            <a:noFill/>
            <a:ln w="9525">
              <a:noFill/>
              <a:miter lim="800000"/>
              <a:headEnd/>
              <a:tailEnd/>
            </a:ln>
            <a:effectLst/>
          </p:spPr>
          <p:txBody>
            <a:bodyPr wrap="none">
              <a:spAutoFit/>
            </a:bodyPr>
            <a:lstStyle/>
            <a:p>
              <a:r>
                <a:rPr lang="en-US"/>
                <a:t>3</a:t>
              </a:r>
            </a:p>
          </p:txBody>
        </p:sp>
      </p:grpSp>
      <p:grpSp>
        <p:nvGrpSpPr>
          <p:cNvPr id="6" name="Group 42"/>
          <p:cNvGrpSpPr>
            <a:grpSpLocks/>
          </p:cNvGrpSpPr>
          <p:nvPr/>
        </p:nvGrpSpPr>
        <p:grpSpPr bwMode="auto">
          <a:xfrm>
            <a:off x="2286000" y="5791200"/>
            <a:ext cx="6203950" cy="685800"/>
            <a:chOff x="720" y="2592"/>
            <a:chExt cx="3908" cy="432"/>
          </a:xfrm>
        </p:grpSpPr>
        <p:grpSp>
          <p:nvGrpSpPr>
            <p:cNvPr id="7" name="Group 43"/>
            <p:cNvGrpSpPr>
              <a:grpSpLocks/>
            </p:cNvGrpSpPr>
            <p:nvPr/>
          </p:nvGrpSpPr>
          <p:grpSpPr bwMode="auto">
            <a:xfrm>
              <a:off x="720" y="2592"/>
              <a:ext cx="3908" cy="432"/>
              <a:chOff x="720" y="2592"/>
              <a:chExt cx="3908" cy="432"/>
            </a:xfrm>
          </p:grpSpPr>
          <p:sp>
            <p:nvSpPr>
              <p:cNvPr id="123948" name="Rectangle 44"/>
              <p:cNvSpPr>
                <a:spLocks noChangeArrowheads="1"/>
              </p:cNvSpPr>
              <p:nvPr/>
            </p:nvSpPr>
            <p:spPr bwMode="auto">
              <a:xfrm>
                <a:off x="720"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49" name="Rectangle 45"/>
              <p:cNvSpPr>
                <a:spLocks noChangeArrowheads="1"/>
              </p:cNvSpPr>
              <p:nvPr/>
            </p:nvSpPr>
            <p:spPr bwMode="auto">
              <a:xfrm>
                <a:off x="1152"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50" name="Rectangle 46"/>
              <p:cNvSpPr>
                <a:spLocks noChangeArrowheads="1"/>
              </p:cNvSpPr>
              <p:nvPr/>
            </p:nvSpPr>
            <p:spPr bwMode="auto">
              <a:xfrm>
                <a:off x="158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51" name="Rectangle 47"/>
              <p:cNvSpPr>
                <a:spLocks noChangeArrowheads="1"/>
              </p:cNvSpPr>
              <p:nvPr/>
            </p:nvSpPr>
            <p:spPr bwMode="auto">
              <a:xfrm>
                <a:off x="3936"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52" name="Rectangle 48"/>
              <p:cNvSpPr>
                <a:spLocks noChangeArrowheads="1"/>
              </p:cNvSpPr>
              <p:nvPr/>
            </p:nvSpPr>
            <p:spPr bwMode="auto">
              <a:xfrm>
                <a:off x="4368"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53" name="Text Box 49"/>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3954" name="Text Box 50"/>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3955" name="Rectangle 51"/>
              <p:cNvSpPr>
                <a:spLocks noChangeArrowheads="1"/>
              </p:cNvSpPr>
              <p:nvPr/>
            </p:nvSpPr>
            <p:spPr bwMode="auto">
              <a:xfrm>
                <a:off x="350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56" name="Text Box 52"/>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3957" name="Text Box 53"/>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3958" name="Text Box 54"/>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3959" name="Text Box 55"/>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3960" name="Line 56"/>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3961" name="Rectangle 57"/>
            <p:cNvSpPr>
              <a:spLocks noChangeArrowheads="1"/>
            </p:cNvSpPr>
            <p:nvPr/>
          </p:nvSpPr>
          <p:spPr bwMode="auto">
            <a:xfrm>
              <a:off x="3120"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62" name="Rectangle 58"/>
            <p:cNvSpPr>
              <a:spLocks noChangeArrowheads="1"/>
            </p:cNvSpPr>
            <p:nvPr/>
          </p:nvSpPr>
          <p:spPr bwMode="auto">
            <a:xfrm>
              <a:off x="2736"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3963" name="Text Box 59"/>
            <p:cNvSpPr txBox="1">
              <a:spLocks noChangeArrowheads="1"/>
            </p:cNvSpPr>
            <p:nvPr/>
          </p:nvSpPr>
          <p:spPr bwMode="auto">
            <a:xfrm>
              <a:off x="2784" y="2736"/>
              <a:ext cx="212" cy="288"/>
            </a:xfrm>
            <a:prstGeom prst="rect">
              <a:avLst/>
            </a:prstGeom>
            <a:noFill/>
            <a:ln w="9525">
              <a:noFill/>
              <a:miter lim="800000"/>
              <a:headEnd/>
              <a:tailEnd/>
            </a:ln>
            <a:effectLst/>
          </p:spPr>
          <p:txBody>
            <a:bodyPr wrap="none">
              <a:spAutoFit/>
            </a:bodyPr>
            <a:lstStyle/>
            <a:p>
              <a:r>
                <a:rPr lang="en-US"/>
                <a:t>4</a:t>
              </a:r>
            </a:p>
          </p:txBody>
        </p:sp>
        <p:sp>
          <p:nvSpPr>
            <p:cNvPr id="123964" name="Text Box 60"/>
            <p:cNvSpPr txBox="1">
              <a:spLocks noChangeArrowheads="1"/>
            </p:cNvSpPr>
            <p:nvPr/>
          </p:nvSpPr>
          <p:spPr bwMode="auto">
            <a:xfrm>
              <a:off x="3168" y="2736"/>
              <a:ext cx="212" cy="288"/>
            </a:xfrm>
            <a:prstGeom prst="rect">
              <a:avLst/>
            </a:prstGeom>
            <a:noFill/>
            <a:ln w="9525">
              <a:noFill/>
              <a:miter lim="800000"/>
              <a:headEnd/>
              <a:tailEnd/>
            </a:ln>
            <a:effectLst/>
          </p:spPr>
          <p:txBody>
            <a:bodyPr wrap="none">
              <a:spAutoFit/>
            </a:bodyPr>
            <a:lstStyle/>
            <a:p>
              <a:r>
                <a:rPr lang="en-US"/>
                <a:t>3</a:t>
              </a:r>
            </a:p>
          </p:txBody>
        </p:sp>
      </p:grpSp>
      <p:sp>
        <p:nvSpPr>
          <p:cNvPr id="123965" name="Text Box 61"/>
          <p:cNvSpPr txBox="1">
            <a:spLocks noChangeArrowheads="1"/>
          </p:cNvSpPr>
          <p:nvPr/>
        </p:nvSpPr>
        <p:spPr bwMode="auto">
          <a:xfrm>
            <a:off x="974725" y="3470275"/>
            <a:ext cx="862013" cy="457200"/>
          </a:xfrm>
          <a:prstGeom prst="rect">
            <a:avLst/>
          </a:prstGeom>
          <a:noFill/>
          <a:ln w="9525">
            <a:noFill/>
            <a:miter lim="800000"/>
            <a:headEnd/>
            <a:tailEnd/>
          </a:ln>
          <a:effectLst/>
        </p:spPr>
        <p:txBody>
          <a:bodyPr wrap="none">
            <a:spAutoFit/>
          </a:bodyPr>
          <a:lstStyle/>
          <a:p>
            <a:r>
              <a:rPr lang="en-US"/>
              <a:t>Now:</a:t>
            </a:r>
          </a:p>
        </p:txBody>
      </p:sp>
      <p:sp>
        <p:nvSpPr>
          <p:cNvPr id="123966" name="Text Box 62"/>
          <p:cNvSpPr txBox="1">
            <a:spLocks noChangeArrowheads="1"/>
          </p:cNvSpPr>
          <p:nvPr/>
        </p:nvSpPr>
        <p:spPr bwMode="auto">
          <a:xfrm>
            <a:off x="304800" y="4572000"/>
            <a:ext cx="2001838" cy="457200"/>
          </a:xfrm>
          <a:prstGeom prst="rect">
            <a:avLst/>
          </a:prstGeom>
          <a:noFill/>
          <a:ln w="9525">
            <a:noFill/>
            <a:miter lim="800000"/>
            <a:headEnd/>
            <a:tailEnd/>
          </a:ln>
          <a:effectLst/>
        </p:spPr>
        <p:txBody>
          <a:bodyPr wrap="none">
            <a:spAutoFit/>
          </a:bodyPr>
          <a:lstStyle/>
          <a:p>
            <a:r>
              <a:rPr lang="en-US"/>
              <a:t>After enqueue:</a:t>
            </a:r>
          </a:p>
        </p:txBody>
      </p:sp>
      <p:sp>
        <p:nvSpPr>
          <p:cNvPr id="123967" name="Text Box 63"/>
          <p:cNvSpPr txBox="1">
            <a:spLocks noChangeArrowheads="1"/>
          </p:cNvSpPr>
          <p:nvPr/>
        </p:nvSpPr>
        <p:spPr bwMode="auto">
          <a:xfrm>
            <a:off x="304800" y="5715000"/>
            <a:ext cx="2001838" cy="457200"/>
          </a:xfrm>
          <a:prstGeom prst="rect">
            <a:avLst/>
          </a:prstGeom>
          <a:noFill/>
          <a:ln w="9525">
            <a:noFill/>
            <a:miter lim="800000"/>
            <a:headEnd/>
            <a:tailEnd/>
          </a:ln>
          <a:effectLst/>
        </p:spPr>
        <p:txBody>
          <a:bodyPr wrap="none">
            <a:spAutoFit/>
          </a:bodyPr>
          <a:lstStyle/>
          <a:p>
            <a:r>
              <a:rPr lang="en-US"/>
              <a:t>After dequeue:</a:t>
            </a:r>
          </a:p>
        </p:txBody>
      </p:sp>
      <p:sp>
        <p:nvSpPr>
          <p:cNvPr id="123968" name="Text Box 64"/>
          <p:cNvSpPr txBox="1">
            <a:spLocks noChangeArrowheads="1"/>
          </p:cNvSpPr>
          <p:nvPr/>
        </p:nvSpPr>
        <p:spPr bwMode="auto">
          <a:xfrm>
            <a:off x="6477000" y="3124200"/>
            <a:ext cx="606425" cy="457200"/>
          </a:xfrm>
          <a:prstGeom prst="rect">
            <a:avLst/>
          </a:prstGeom>
          <a:noFill/>
          <a:ln w="9525">
            <a:noFill/>
            <a:miter lim="800000"/>
            <a:headEnd/>
            <a:tailEnd/>
          </a:ln>
          <a:effectLst/>
        </p:spPr>
        <p:txBody>
          <a:bodyPr wrap="none">
            <a:spAutoFit/>
          </a:bodyPr>
          <a:lstStyle/>
          <a:p>
            <a:r>
              <a:rPr lang="en-US" b="1">
                <a:solidFill>
                  <a:srgbClr val="CC0000"/>
                </a:solidFill>
              </a:rPr>
              <a:t>tail</a:t>
            </a:r>
          </a:p>
        </p:txBody>
      </p:sp>
      <p:sp>
        <p:nvSpPr>
          <p:cNvPr id="123969" name="Line 65"/>
          <p:cNvSpPr>
            <a:spLocks noChangeShapeType="1"/>
          </p:cNvSpPr>
          <p:nvPr/>
        </p:nvSpPr>
        <p:spPr bwMode="auto">
          <a:xfrm>
            <a:off x="6858000" y="3429000"/>
            <a:ext cx="0" cy="152400"/>
          </a:xfrm>
          <a:prstGeom prst="line">
            <a:avLst/>
          </a:prstGeom>
          <a:noFill/>
          <a:ln w="9525">
            <a:solidFill>
              <a:schemeClr val="tx1"/>
            </a:solidFill>
            <a:round/>
            <a:headEnd/>
            <a:tailEnd type="triangle" w="med" len="med"/>
          </a:ln>
          <a:effectLst/>
        </p:spPr>
        <p:txBody>
          <a:bodyPr/>
          <a:lstStyle/>
          <a:p>
            <a:endParaRPr lang="en-US"/>
          </a:p>
        </p:txBody>
      </p:sp>
      <p:sp>
        <p:nvSpPr>
          <p:cNvPr id="123970" name="Text Box 66"/>
          <p:cNvSpPr txBox="1">
            <a:spLocks noChangeArrowheads="1"/>
          </p:cNvSpPr>
          <p:nvPr/>
        </p:nvSpPr>
        <p:spPr bwMode="auto">
          <a:xfrm>
            <a:off x="7924800" y="3048000"/>
            <a:ext cx="811213" cy="457200"/>
          </a:xfrm>
          <a:prstGeom prst="rect">
            <a:avLst/>
          </a:prstGeom>
          <a:noFill/>
          <a:ln w="9525">
            <a:noFill/>
            <a:miter lim="800000"/>
            <a:headEnd/>
            <a:tailEnd/>
          </a:ln>
          <a:effectLst/>
        </p:spPr>
        <p:txBody>
          <a:bodyPr wrap="none">
            <a:spAutoFit/>
          </a:bodyPr>
          <a:lstStyle/>
          <a:p>
            <a:r>
              <a:rPr lang="en-US" b="1">
                <a:solidFill>
                  <a:srgbClr val="CC0000"/>
                </a:solidFill>
              </a:rPr>
              <a:t>head</a:t>
            </a:r>
          </a:p>
        </p:txBody>
      </p:sp>
      <p:sp>
        <p:nvSpPr>
          <p:cNvPr id="123971" name="Line 67"/>
          <p:cNvSpPr>
            <a:spLocks noChangeShapeType="1"/>
          </p:cNvSpPr>
          <p:nvPr/>
        </p:nvSpPr>
        <p:spPr bwMode="auto">
          <a:xfrm>
            <a:off x="8229600" y="3352800"/>
            <a:ext cx="0" cy="228600"/>
          </a:xfrm>
          <a:prstGeom prst="line">
            <a:avLst/>
          </a:prstGeom>
          <a:noFill/>
          <a:ln w="9525">
            <a:solidFill>
              <a:schemeClr val="tx1"/>
            </a:solidFill>
            <a:round/>
            <a:headEnd/>
            <a:tailEnd type="triangle" w="med" len="med"/>
          </a:ln>
          <a:effectLst/>
        </p:spPr>
        <p:txBody>
          <a:bodyPr/>
          <a:lstStyle/>
          <a:p>
            <a:endParaRPr lang="en-US"/>
          </a:p>
        </p:txBody>
      </p:sp>
      <p:grpSp>
        <p:nvGrpSpPr>
          <p:cNvPr id="8" name="Group 72"/>
          <p:cNvGrpSpPr>
            <a:grpSpLocks/>
          </p:cNvGrpSpPr>
          <p:nvPr/>
        </p:nvGrpSpPr>
        <p:grpSpPr bwMode="auto">
          <a:xfrm>
            <a:off x="5943600" y="4191000"/>
            <a:ext cx="606425" cy="457200"/>
            <a:chOff x="3744" y="2640"/>
            <a:chExt cx="382" cy="288"/>
          </a:xfrm>
        </p:grpSpPr>
        <p:sp>
          <p:nvSpPr>
            <p:cNvPr id="123972" name="Text Box 68"/>
            <p:cNvSpPr txBox="1">
              <a:spLocks noChangeArrowheads="1"/>
            </p:cNvSpPr>
            <p:nvPr/>
          </p:nvSpPr>
          <p:spPr bwMode="auto">
            <a:xfrm>
              <a:off x="3744" y="2640"/>
              <a:ext cx="382" cy="288"/>
            </a:xfrm>
            <a:prstGeom prst="rect">
              <a:avLst/>
            </a:prstGeom>
            <a:noFill/>
            <a:ln w="9525">
              <a:noFill/>
              <a:miter lim="800000"/>
              <a:headEnd/>
              <a:tailEnd/>
            </a:ln>
            <a:effectLst/>
          </p:spPr>
          <p:txBody>
            <a:bodyPr wrap="none">
              <a:spAutoFit/>
            </a:bodyPr>
            <a:lstStyle/>
            <a:p>
              <a:r>
                <a:rPr lang="en-US" b="1">
                  <a:solidFill>
                    <a:srgbClr val="CC0000"/>
                  </a:solidFill>
                </a:rPr>
                <a:t>tail</a:t>
              </a:r>
            </a:p>
          </p:txBody>
        </p:sp>
        <p:sp>
          <p:nvSpPr>
            <p:cNvPr id="123973" name="Line 69"/>
            <p:cNvSpPr>
              <a:spLocks noChangeShapeType="1"/>
            </p:cNvSpPr>
            <p:nvPr/>
          </p:nvSpPr>
          <p:spPr bwMode="auto">
            <a:xfrm>
              <a:off x="3936" y="2832"/>
              <a:ext cx="0" cy="96"/>
            </a:xfrm>
            <a:prstGeom prst="line">
              <a:avLst/>
            </a:prstGeom>
            <a:noFill/>
            <a:ln w="9525">
              <a:solidFill>
                <a:schemeClr val="tx1"/>
              </a:solidFill>
              <a:round/>
              <a:headEnd/>
              <a:tailEnd type="triangle" w="med" len="med"/>
            </a:ln>
            <a:effectLst/>
          </p:spPr>
          <p:txBody>
            <a:bodyPr/>
            <a:lstStyle/>
            <a:p>
              <a:endParaRPr lang="en-US"/>
            </a:p>
          </p:txBody>
        </p:sp>
      </p:grpSp>
      <p:sp>
        <p:nvSpPr>
          <p:cNvPr id="123974" name="Text Box 70"/>
          <p:cNvSpPr txBox="1">
            <a:spLocks noChangeArrowheads="1"/>
          </p:cNvSpPr>
          <p:nvPr/>
        </p:nvSpPr>
        <p:spPr bwMode="auto">
          <a:xfrm>
            <a:off x="7924800" y="4114800"/>
            <a:ext cx="811213" cy="457200"/>
          </a:xfrm>
          <a:prstGeom prst="rect">
            <a:avLst/>
          </a:prstGeom>
          <a:noFill/>
          <a:ln w="9525">
            <a:noFill/>
            <a:miter lim="800000"/>
            <a:headEnd/>
            <a:tailEnd/>
          </a:ln>
          <a:effectLst/>
        </p:spPr>
        <p:txBody>
          <a:bodyPr wrap="none">
            <a:spAutoFit/>
          </a:bodyPr>
          <a:lstStyle/>
          <a:p>
            <a:r>
              <a:rPr lang="en-US" b="1">
                <a:solidFill>
                  <a:srgbClr val="CC0000"/>
                </a:solidFill>
              </a:rPr>
              <a:t>head</a:t>
            </a:r>
          </a:p>
        </p:txBody>
      </p:sp>
      <p:sp>
        <p:nvSpPr>
          <p:cNvPr id="123975" name="Line 71"/>
          <p:cNvSpPr>
            <a:spLocks noChangeShapeType="1"/>
          </p:cNvSpPr>
          <p:nvPr/>
        </p:nvSpPr>
        <p:spPr bwMode="auto">
          <a:xfrm>
            <a:off x="8229600" y="4419600"/>
            <a:ext cx="0" cy="228600"/>
          </a:xfrm>
          <a:prstGeom prst="line">
            <a:avLst/>
          </a:prstGeom>
          <a:noFill/>
          <a:ln w="9525">
            <a:solidFill>
              <a:schemeClr val="tx1"/>
            </a:solidFill>
            <a:round/>
            <a:headEnd/>
            <a:tailEnd type="triangle" w="med" len="med"/>
          </a:ln>
          <a:effectLst/>
        </p:spPr>
        <p:txBody>
          <a:bodyPr/>
          <a:lstStyle/>
          <a:p>
            <a:endParaRPr lang="en-US"/>
          </a:p>
        </p:txBody>
      </p:sp>
      <p:grpSp>
        <p:nvGrpSpPr>
          <p:cNvPr id="9" name="Group 73"/>
          <p:cNvGrpSpPr>
            <a:grpSpLocks/>
          </p:cNvGrpSpPr>
          <p:nvPr/>
        </p:nvGrpSpPr>
        <p:grpSpPr bwMode="auto">
          <a:xfrm>
            <a:off x="5943600" y="5334000"/>
            <a:ext cx="606425" cy="457200"/>
            <a:chOff x="3744" y="2640"/>
            <a:chExt cx="382" cy="288"/>
          </a:xfrm>
        </p:grpSpPr>
        <p:sp>
          <p:nvSpPr>
            <p:cNvPr id="123978" name="Text Box 74"/>
            <p:cNvSpPr txBox="1">
              <a:spLocks noChangeArrowheads="1"/>
            </p:cNvSpPr>
            <p:nvPr/>
          </p:nvSpPr>
          <p:spPr bwMode="auto">
            <a:xfrm>
              <a:off x="3744" y="2640"/>
              <a:ext cx="382" cy="288"/>
            </a:xfrm>
            <a:prstGeom prst="rect">
              <a:avLst/>
            </a:prstGeom>
            <a:noFill/>
            <a:ln w="9525">
              <a:noFill/>
              <a:miter lim="800000"/>
              <a:headEnd/>
              <a:tailEnd/>
            </a:ln>
            <a:effectLst/>
          </p:spPr>
          <p:txBody>
            <a:bodyPr wrap="none">
              <a:spAutoFit/>
            </a:bodyPr>
            <a:lstStyle/>
            <a:p>
              <a:r>
                <a:rPr lang="en-US" b="1">
                  <a:solidFill>
                    <a:srgbClr val="CC0000"/>
                  </a:solidFill>
                </a:rPr>
                <a:t>tail</a:t>
              </a:r>
            </a:p>
          </p:txBody>
        </p:sp>
        <p:sp>
          <p:nvSpPr>
            <p:cNvPr id="123979" name="Line 75"/>
            <p:cNvSpPr>
              <a:spLocks noChangeShapeType="1"/>
            </p:cNvSpPr>
            <p:nvPr/>
          </p:nvSpPr>
          <p:spPr bwMode="auto">
            <a:xfrm>
              <a:off x="3936" y="2832"/>
              <a:ext cx="0" cy="96"/>
            </a:xfrm>
            <a:prstGeom prst="line">
              <a:avLst/>
            </a:prstGeom>
            <a:noFill/>
            <a:ln w="9525">
              <a:solidFill>
                <a:schemeClr val="tx1"/>
              </a:solidFill>
              <a:round/>
              <a:headEnd/>
              <a:tailEnd type="triangle" w="med" len="med"/>
            </a:ln>
            <a:effectLst/>
          </p:spPr>
          <p:txBody>
            <a:bodyPr/>
            <a:lstStyle/>
            <a:p>
              <a:endParaRPr lang="en-US"/>
            </a:p>
          </p:txBody>
        </p:sp>
      </p:grpSp>
      <p:sp>
        <p:nvSpPr>
          <p:cNvPr id="123980" name="Text Box 76"/>
          <p:cNvSpPr txBox="1">
            <a:spLocks noChangeArrowheads="1"/>
          </p:cNvSpPr>
          <p:nvPr/>
        </p:nvSpPr>
        <p:spPr bwMode="auto">
          <a:xfrm>
            <a:off x="7239000" y="5257800"/>
            <a:ext cx="811213" cy="457200"/>
          </a:xfrm>
          <a:prstGeom prst="rect">
            <a:avLst/>
          </a:prstGeom>
          <a:noFill/>
          <a:ln w="9525">
            <a:noFill/>
            <a:miter lim="800000"/>
            <a:headEnd/>
            <a:tailEnd/>
          </a:ln>
          <a:effectLst/>
        </p:spPr>
        <p:txBody>
          <a:bodyPr wrap="none">
            <a:spAutoFit/>
          </a:bodyPr>
          <a:lstStyle/>
          <a:p>
            <a:r>
              <a:rPr lang="en-US" b="1">
                <a:solidFill>
                  <a:srgbClr val="CC0000"/>
                </a:solidFill>
              </a:rPr>
              <a:t>head</a:t>
            </a:r>
          </a:p>
        </p:txBody>
      </p:sp>
      <p:sp>
        <p:nvSpPr>
          <p:cNvPr id="123981" name="Line 77"/>
          <p:cNvSpPr>
            <a:spLocks noChangeShapeType="1"/>
          </p:cNvSpPr>
          <p:nvPr/>
        </p:nvSpPr>
        <p:spPr bwMode="auto">
          <a:xfrm>
            <a:off x="7620000" y="5638800"/>
            <a:ext cx="0" cy="152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609600"/>
            <a:ext cx="7772400" cy="838200"/>
          </a:xfrm>
        </p:spPr>
        <p:txBody>
          <a:bodyPr/>
          <a:lstStyle/>
          <a:p>
            <a:r>
              <a:rPr lang="en-US" b="1"/>
              <a:t>False-Overflow Issue First</a:t>
            </a:r>
          </a:p>
        </p:txBody>
      </p:sp>
      <p:sp>
        <p:nvSpPr>
          <p:cNvPr id="119811" name="Rectangle 3"/>
          <p:cNvSpPr>
            <a:spLocks noGrp="1" noChangeArrowheads="1"/>
          </p:cNvSpPr>
          <p:nvPr>
            <p:ph type="body" idx="1"/>
          </p:nvPr>
        </p:nvSpPr>
        <p:spPr>
          <a:xfrm>
            <a:off x="685800" y="1600200"/>
            <a:ext cx="7772400" cy="4495800"/>
          </a:xfrm>
        </p:spPr>
        <p:txBody>
          <a:bodyPr/>
          <a:lstStyle/>
          <a:p>
            <a:pPr>
              <a:lnSpc>
                <a:spcPct val="90000"/>
              </a:lnSpc>
            </a:pPr>
            <a:r>
              <a:rPr lang="en-US" sz="2800" dirty="0"/>
              <a:t>Suppose 50 calls to </a:t>
            </a:r>
            <a:r>
              <a:rPr lang="en-US" sz="2800" dirty="0" err="1"/>
              <a:t>enqueue</a:t>
            </a:r>
            <a:r>
              <a:rPr lang="en-US" sz="2800" dirty="0"/>
              <a:t> have been made, so now the queue array is full</a:t>
            </a:r>
          </a:p>
          <a:p>
            <a:pPr>
              <a:lnSpc>
                <a:spcPct val="90000"/>
              </a:lnSpc>
              <a:buFontTx/>
              <a:buNone/>
            </a:pPr>
            <a:r>
              <a:rPr lang="en-US" sz="2800" dirty="0"/>
              <a:t>   </a:t>
            </a:r>
          </a:p>
          <a:p>
            <a:pPr>
              <a:lnSpc>
                <a:spcPct val="90000"/>
              </a:lnSpc>
            </a:pPr>
            <a:endParaRPr lang="en-US" sz="2800" dirty="0"/>
          </a:p>
          <a:p>
            <a:pPr>
              <a:lnSpc>
                <a:spcPct val="90000"/>
              </a:lnSpc>
            </a:pPr>
            <a:r>
              <a:rPr lang="en-US" sz="2800" dirty="0"/>
              <a:t>Assume 4 calls to </a:t>
            </a:r>
            <a:r>
              <a:rPr lang="en-US" sz="2800" dirty="0" err="1"/>
              <a:t>dequeue</a:t>
            </a:r>
            <a:r>
              <a:rPr lang="en-US" sz="2800" dirty="0"/>
              <a:t>( ) are made</a:t>
            </a:r>
          </a:p>
          <a:p>
            <a:pPr>
              <a:lnSpc>
                <a:spcPct val="90000"/>
              </a:lnSpc>
            </a:pPr>
            <a:endParaRPr lang="en-US" sz="2800" dirty="0"/>
          </a:p>
          <a:p>
            <a:pPr>
              <a:lnSpc>
                <a:spcPct val="90000"/>
              </a:lnSpc>
            </a:pPr>
            <a:endParaRPr lang="en-US" sz="2800" dirty="0"/>
          </a:p>
          <a:p>
            <a:pPr>
              <a:lnSpc>
                <a:spcPct val="90000"/>
              </a:lnSpc>
            </a:pPr>
            <a:r>
              <a:rPr lang="en-US" sz="2800" dirty="0"/>
              <a:t>Assume a call to </a:t>
            </a:r>
            <a:r>
              <a:rPr lang="en-US" sz="2800" dirty="0" err="1"/>
              <a:t>enqueue</a:t>
            </a:r>
            <a:r>
              <a:rPr lang="en-US" sz="2800" dirty="0"/>
              <a:t>( ) is made now. The tail part seems to have no space, but the </a:t>
            </a:r>
            <a:r>
              <a:rPr lang="en-US" sz="2800" dirty="0" smtClean="0"/>
              <a:t>head </a:t>
            </a:r>
            <a:r>
              <a:rPr lang="en-US" sz="2800" dirty="0"/>
              <a:t>has 4 unused spaces; if never used, they are wasted.</a:t>
            </a:r>
          </a:p>
        </p:txBody>
      </p:sp>
      <p:sp>
        <p:nvSpPr>
          <p:cNvPr id="119812" name="Rectangle 4"/>
          <p:cNvSpPr>
            <a:spLocks noChangeArrowheads="1"/>
          </p:cNvSpPr>
          <p:nvPr/>
        </p:nvSpPr>
        <p:spPr bwMode="auto">
          <a:xfrm>
            <a:off x="11430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3" name="Rectangle 5"/>
          <p:cNvSpPr>
            <a:spLocks noChangeArrowheads="1"/>
          </p:cNvSpPr>
          <p:nvPr/>
        </p:nvSpPr>
        <p:spPr bwMode="auto">
          <a:xfrm>
            <a:off x="18288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4" name="Rectangle 6"/>
          <p:cNvSpPr>
            <a:spLocks noChangeArrowheads="1"/>
          </p:cNvSpPr>
          <p:nvPr/>
        </p:nvSpPr>
        <p:spPr bwMode="auto">
          <a:xfrm>
            <a:off x="25146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Rectangle 7"/>
          <p:cNvSpPr>
            <a:spLocks noChangeArrowheads="1"/>
          </p:cNvSpPr>
          <p:nvPr/>
        </p:nvSpPr>
        <p:spPr bwMode="auto">
          <a:xfrm>
            <a:off x="62484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6" name="Rectangle 8"/>
          <p:cNvSpPr>
            <a:spLocks noChangeArrowheads="1"/>
          </p:cNvSpPr>
          <p:nvPr/>
        </p:nvSpPr>
        <p:spPr bwMode="auto">
          <a:xfrm>
            <a:off x="69342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7" name="Text Box 9"/>
          <p:cNvSpPr txBox="1">
            <a:spLocks noChangeArrowheads="1"/>
          </p:cNvSpPr>
          <p:nvPr/>
        </p:nvSpPr>
        <p:spPr bwMode="auto">
          <a:xfrm>
            <a:off x="7010400" y="2819400"/>
            <a:ext cx="336550" cy="457200"/>
          </a:xfrm>
          <a:prstGeom prst="rect">
            <a:avLst/>
          </a:prstGeom>
          <a:noFill/>
          <a:ln w="9525">
            <a:noFill/>
            <a:miter lim="800000"/>
            <a:headEnd/>
            <a:tailEnd/>
          </a:ln>
          <a:effectLst/>
        </p:spPr>
        <p:txBody>
          <a:bodyPr>
            <a:spAutoFit/>
          </a:bodyPr>
          <a:lstStyle/>
          <a:p>
            <a:r>
              <a:rPr lang="en-US"/>
              <a:t>0</a:t>
            </a:r>
          </a:p>
        </p:txBody>
      </p:sp>
      <p:sp>
        <p:nvSpPr>
          <p:cNvPr id="119818" name="Text Box 10"/>
          <p:cNvSpPr txBox="1">
            <a:spLocks noChangeArrowheads="1"/>
          </p:cNvSpPr>
          <p:nvPr/>
        </p:nvSpPr>
        <p:spPr bwMode="auto">
          <a:xfrm>
            <a:off x="6324600" y="2819400"/>
            <a:ext cx="336550" cy="457200"/>
          </a:xfrm>
          <a:prstGeom prst="rect">
            <a:avLst/>
          </a:prstGeom>
          <a:noFill/>
          <a:ln w="9525">
            <a:noFill/>
            <a:miter lim="800000"/>
            <a:headEnd/>
            <a:tailEnd/>
          </a:ln>
          <a:effectLst/>
        </p:spPr>
        <p:txBody>
          <a:bodyPr>
            <a:spAutoFit/>
          </a:bodyPr>
          <a:lstStyle/>
          <a:p>
            <a:r>
              <a:rPr lang="en-US"/>
              <a:t>1</a:t>
            </a:r>
          </a:p>
        </p:txBody>
      </p:sp>
      <p:sp>
        <p:nvSpPr>
          <p:cNvPr id="119820" name="Rectangle 12"/>
          <p:cNvSpPr>
            <a:spLocks noChangeArrowheads="1"/>
          </p:cNvSpPr>
          <p:nvPr/>
        </p:nvSpPr>
        <p:spPr bwMode="auto">
          <a:xfrm>
            <a:off x="55626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5638800" y="2819400"/>
            <a:ext cx="336550" cy="457200"/>
          </a:xfrm>
          <a:prstGeom prst="rect">
            <a:avLst/>
          </a:prstGeom>
          <a:noFill/>
          <a:ln w="9525">
            <a:noFill/>
            <a:miter lim="800000"/>
            <a:headEnd/>
            <a:tailEnd/>
          </a:ln>
          <a:effectLst/>
        </p:spPr>
        <p:txBody>
          <a:bodyPr>
            <a:spAutoFit/>
          </a:bodyPr>
          <a:lstStyle/>
          <a:p>
            <a:r>
              <a:rPr lang="en-US"/>
              <a:t>2</a:t>
            </a:r>
          </a:p>
        </p:txBody>
      </p:sp>
      <p:sp>
        <p:nvSpPr>
          <p:cNvPr id="119822" name="Text Box 14"/>
          <p:cNvSpPr txBox="1">
            <a:spLocks noChangeArrowheads="1"/>
          </p:cNvSpPr>
          <p:nvPr/>
        </p:nvSpPr>
        <p:spPr bwMode="auto">
          <a:xfrm>
            <a:off x="2514600" y="2819400"/>
            <a:ext cx="533400" cy="457200"/>
          </a:xfrm>
          <a:prstGeom prst="rect">
            <a:avLst/>
          </a:prstGeom>
          <a:noFill/>
          <a:ln w="9525">
            <a:noFill/>
            <a:miter lim="800000"/>
            <a:headEnd/>
            <a:tailEnd/>
          </a:ln>
          <a:effectLst/>
        </p:spPr>
        <p:txBody>
          <a:bodyPr>
            <a:spAutoFit/>
          </a:bodyPr>
          <a:lstStyle/>
          <a:p>
            <a:r>
              <a:rPr lang="en-US"/>
              <a:t>47</a:t>
            </a:r>
          </a:p>
        </p:txBody>
      </p:sp>
      <p:sp>
        <p:nvSpPr>
          <p:cNvPr id="119823" name="Text Box 15"/>
          <p:cNvSpPr txBox="1">
            <a:spLocks noChangeArrowheads="1"/>
          </p:cNvSpPr>
          <p:nvPr/>
        </p:nvSpPr>
        <p:spPr bwMode="auto">
          <a:xfrm>
            <a:off x="1828800" y="2819400"/>
            <a:ext cx="533400" cy="457200"/>
          </a:xfrm>
          <a:prstGeom prst="rect">
            <a:avLst/>
          </a:prstGeom>
          <a:noFill/>
          <a:ln w="9525">
            <a:noFill/>
            <a:miter lim="800000"/>
            <a:headEnd/>
            <a:tailEnd/>
          </a:ln>
          <a:effectLst/>
        </p:spPr>
        <p:txBody>
          <a:bodyPr>
            <a:spAutoFit/>
          </a:bodyPr>
          <a:lstStyle/>
          <a:p>
            <a:r>
              <a:rPr lang="en-US"/>
              <a:t>48</a:t>
            </a:r>
          </a:p>
        </p:txBody>
      </p:sp>
      <p:sp>
        <p:nvSpPr>
          <p:cNvPr id="119824" name="Text Box 16"/>
          <p:cNvSpPr txBox="1">
            <a:spLocks noChangeArrowheads="1"/>
          </p:cNvSpPr>
          <p:nvPr/>
        </p:nvSpPr>
        <p:spPr bwMode="auto">
          <a:xfrm>
            <a:off x="1143000" y="2819400"/>
            <a:ext cx="533400" cy="457200"/>
          </a:xfrm>
          <a:prstGeom prst="rect">
            <a:avLst/>
          </a:prstGeom>
          <a:noFill/>
          <a:ln w="9525">
            <a:noFill/>
            <a:miter lim="800000"/>
            <a:headEnd/>
            <a:tailEnd/>
          </a:ln>
          <a:effectLst/>
        </p:spPr>
        <p:txBody>
          <a:bodyPr>
            <a:spAutoFit/>
          </a:bodyPr>
          <a:lstStyle/>
          <a:p>
            <a:r>
              <a:rPr lang="en-US"/>
              <a:t>49</a:t>
            </a:r>
          </a:p>
        </p:txBody>
      </p:sp>
      <p:sp>
        <p:nvSpPr>
          <p:cNvPr id="119825" name="Line 17"/>
          <p:cNvSpPr>
            <a:spLocks noChangeShapeType="1"/>
          </p:cNvSpPr>
          <p:nvPr/>
        </p:nvSpPr>
        <p:spPr bwMode="auto">
          <a:xfrm>
            <a:off x="3124200" y="2743200"/>
            <a:ext cx="1066800" cy="0"/>
          </a:xfrm>
          <a:prstGeom prst="line">
            <a:avLst/>
          </a:prstGeom>
          <a:noFill/>
          <a:ln w="9525">
            <a:solidFill>
              <a:schemeClr val="tx1"/>
            </a:solidFill>
            <a:round/>
            <a:headEnd/>
            <a:tailEnd/>
          </a:ln>
          <a:effectLst/>
        </p:spPr>
        <p:txBody>
          <a:bodyPr/>
          <a:lstStyle/>
          <a:p>
            <a:endParaRPr lang="en-US"/>
          </a:p>
        </p:txBody>
      </p:sp>
      <p:sp>
        <p:nvSpPr>
          <p:cNvPr id="119828" name="Rectangle 20"/>
          <p:cNvSpPr>
            <a:spLocks noChangeArrowheads="1"/>
          </p:cNvSpPr>
          <p:nvPr/>
        </p:nvSpPr>
        <p:spPr bwMode="auto">
          <a:xfrm>
            <a:off x="1143000" y="39624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9" name="Rectangle 21"/>
          <p:cNvSpPr>
            <a:spLocks noChangeArrowheads="1"/>
          </p:cNvSpPr>
          <p:nvPr/>
        </p:nvSpPr>
        <p:spPr bwMode="auto">
          <a:xfrm>
            <a:off x="1828800" y="39624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0" name="Rectangle 22"/>
          <p:cNvSpPr>
            <a:spLocks noChangeArrowheads="1"/>
          </p:cNvSpPr>
          <p:nvPr/>
        </p:nvSpPr>
        <p:spPr bwMode="auto">
          <a:xfrm>
            <a:off x="2514600" y="39624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1" name="Rectangle 23"/>
          <p:cNvSpPr>
            <a:spLocks noChangeArrowheads="1"/>
          </p:cNvSpPr>
          <p:nvPr/>
        </p:nvSpPr>
        <p:spPr bwMode="auto">
          <a:xfrm>
            <a:off x="6248400" y="3962400"/>
            <a:ext cx="381000" cy="304800"/>
          </a:xfrm>
          <a:prstGeom prst="rect">
            <a:avLst/>
          </a:prstGeom>
          <a:noFill/>
          <a:ln w="9525">
            <a:solidFill>
              <a:schemeClr val="tx1"/>
            </a:solidFill>
            <a:miter lim="800000"/>
            <a:headEnd/>
            <a:tailEnd/>
          </a:ln>
          <a:effectLst/>
        </p:spPr>
        <p:txBody>
          <a:bodyPr wrap="none" anchor="ctr"/>
          <a:lstStyle/>
          <a:p>
            <a:endParaRPr lang="en-US"/>
          </a:p>
        </p:txBody>
      </p:sp>
      <p:sp>
        <p:nvSpPr>
          <p:cNvPr id="119832" name="Rectangle 24"/>
          <p:cNvSpPr>
            <a:spLocks noChangeArrowheads="1"/>
          </p:cNvSpPr>
          <p:nvPr/>
        </p:nvSpPr>
        <p:spPr bwMode="auto">
          <a:xfrm>
            <a:off x="6934200" y="3962400"/>
            <a:ext cx="381000" cy="304800"/>
          </a:xfrm>
          <a:prstGeom prst="rect">
            <a:avLst/>
          </a:prstGeom>
          <a:noFill/>
          <a:ln w="9525">
            <a:solidFill>
              <a:schemeClr val="tx1"/>
            </a:solidFill>
            <a:miter lim="800000"/>
            <a:headEnd/>
            <a:tailEnd/>
          </a:ln>
          <a:effectLst/>
        </p:spPr>
        <p:txBody>
          <a:bodyPr wrap="none" anchor="ctr"/>
          <a:lstStyle/>
          <a:p>
            <a:endParaRPr lang="en-US"/>
          </a:p>
        </p:txBody>
      </p:sp>
      <p:sp>
        <p:nvSpPr>
          <p:cNvPr id="119833" name="Text Box 25"/>
          <p:cNvSpPr txBox="1">
            <a:spLocks noChangeArrowheads="1"/>
          </p:cNvSpPr>
          <p:nvPr/>
        </p:nvSpPr>
        <p:spPr bwMode="auto">
          <a:xfrm>
            <a:off x="7010400" y="4191000"/>
            <a:ext cx="336550" cy="457200"/>
          </a:xfrm>
          <a:prstGeom prst="rect">
            <a:avLst/>
          </a:prstGeom>
          <a:noFill/>
          <a:ln w="9525">
            <a:noFill/>
            <a:miter lim="800000"/>
            <a:headEnd/>
            <a:tailEnd/>
          </a:ln>
          <a:effectLst/>
        </p:spPr>
        <p:txBody>
          <a:bodyPr>
            <a:spAutoFit/>
          </a:bodyPr>
          <a:lstStyle/>
          <a:p>
            <a:r>
              <a:rPr lang="en-US"/>
              <a:t>0</a:t>
            </a:r>
          </a:p>
        </p:txBody>
      </p:sp>
      <p:sp>
        <p:nvSpPr>
          <p:cNvPr id="119834" name="Text Box 26"/>
          <p:cNvSpPr txBox="1">
            <a:spLocks noChangeArrowheads="1"/>
          </p:cNvSpPr>
          <p:nvPr/>
        </p:nvSpPr>
        <p:spPr bwMode="auto">
          <a:xfrm>
            <a:off x="6324600" y="4191000"/>
            <a:ext cx="336550" cy="457200"/>
          </a:xfrm>
          <a:prstGeom prst="rect">
            <a:avLst/>
          </a:prstGeom>
          <a:noFill/>
          <a:ln w="9525">
            <a:noFill/>
            <a:miter lim="800000"/>
            <a:headEnd/>
            <a:tailEnd/>
          </a:ln>
          <a:effectLst/>
        </p:spPr>
        <p:txBody>
          <a:bodyPr>
            <a:spAutoFit/>
          </a:bodyPr>
          <a:lstStyle/>
          <a:p>
            <a:r>
              <a:rPr lang="en-US"/>
              <a:t>1</a:t>
            </a:r>
          </a:p>
        </p:txBody>
      </p:sp>
      <p:sp>
        <p:nvSpPr>
          <p:cNvPr id="119835" name="Rectangle 27"/>
          <p:cNvSpPr>
            <a:spLocks noChangeArrowheads="1"/>
          </p:cNvSpPr>
          <p:nvPr/>
        </p:nvSpPr>
        <p:spPr bwMode="auto">
          <a:xfrm>
            <a:off x="4343400" y="39624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6" name="Text Box 28"/>
          <p:cNvSpPr txBox="1">
            <a:spLocks noChangeArrowheads="1"/>
          </p:cNvSpPr>
          <p:nvPr/>
        </p:nvSpPr>
        <p:spPr bwMode="auto">
          <a:xfrm>
            <a:off x="5638800" y="4191000"/>
            <a:ext cx="336550" cy="457200"/>
          </a:xfrm>
          <a:prstGeom prst="rect">
            <a:avLst/>
          </a:prstGeom>
          <a:noFill/>
          <a:ln w="9525">
            <a:noFill/>
            <a:miter lim="800000"/>
            <a:headEnd/>
            <a:tailEnd/>
          </a:ln>
          <a:effectLst/>
        </p:spPr>
        <p:txBody>
          <a:bodyPr>
            <a:spAutoFit/>
          </a:bodyPr>
          <a:lstStyle/>
          <a:p>
            <a:r>
              <a:rPr lang="en-US"/>
              <a:t>2</a:t>
            </a:r>
          </a:p>
        </p:txBody>
      </p:sp>
      <p:sp>
        <p:nvSpPr>
          <p:cNvPr id="119837" name="Text Box 29"/>
          <p:cNvSpPr txBox="1">
            <a:spLocks noChangeArrowheads="1"/>
          </p:cNvSpPr>
          <p:nvPr/>
        </p:nvSpPr>
        <p:spPr bwMode="auto">
          <a:xfrm>
            <a:off x="2514600" y="4191000"/>
            <a:ext cx="533400" cy="457200"/>
          </a:xfrm>
          <a:prstGeom prst="rect">
            <a:avLst/>
          </a:prstGeom>
          <a:noFill/>
          <a:ln w="9525">
            <a:noFill/>
            <a:miter lim="800000"/>
            <a:headEnd/>
            <a:tailEnd/>
          </a:ln>
          <a:effectLst/>
        </p:spPr>
        <p:txBody>
          <a:bodyPr>
            <a:spAutoFit/>
          </a:bodyPr>
          <a:lstStyle/>
          <a:p>
            <a:r>
              <a:rPr lang="en-US"/>
              <a:t>47</a:t>
            </a:r>
          </a:p>
        </p:txBody>
      </p:sp>
      <p:sp>
        <p:nvSpPr>
          <p:cNvPr id="119838" name="Text Box 30"/>
          <p:cNvSpPr txBox="1">
            <a:spLocks noChangeArrowheads="1"/>
          </p:cNvSpPr>
          <p:nvPr/>
        </p:nvSpPr>
        <p:spPr bwMode="auto">
          <a:xfrm>
            <a:off x="1828800" y="4191000"/>
            <a:ext cx="533400" cy="457200"/>
          </a:xfrm>
          <a:prstGeom prst="rect">
            <a:avLst/>
          </a:prstGeom>
          <a:noFill/>
          <a:ln w="9525">
            <a:noFill/>
            <a:miter lim="800000"/>
            <a:headEnd/>
            <a:tailEnd/>
          </a:ln>
          <a:effectLst/>
        </p:spPr>
        <p:txBody>
          <a:bodyPr>
            <a:spAutoFit/>
          </a:bodyPr>
          <a:lstStyle/>
          <a:p>
            <a:r>
              <a:rPr lang="en-US"/>
              <a:t>48</a:t>
            </a:r>
          </a:p>
        </p:txBody>
      </p:sp>
      <p:sp>
        <p:nvSpPr>
          <p:cNvPr id="119839" name="Text Box 31"/>
          <p:cNvSpPr txBox="1">
            <a:spLocks noChangeArrowheads="1"/>
          </p:cNvSpPr>
          <p:nvPr/>
        </p:nvSpPr>
        <p:spPr bwMode="auto">
          <a:xfrm>
            <a:off x="1143000" y="4191000"/>
            <a:ext cx="533400" cy="457200"/>
          </a:xfrm>
          <a:prstGeom prst="rect">
            <a:avLst/>
          </a:prstGeom>
          <a:noFill/>
          <a:ln w="9525">
            <a:noFill/>
            <a:miter lim="800000"/>
            <a:headEnd/>
            <a:tailEnd/>
          </a:ln>
          <a:effectLst/>
        </p:spPr>
        <p:txBody>
          <a:bodyPr>
            <a:spAutoFit/>
          </a:bodyPr>
          <a:lstStyle/>
          <a:p>
            <a:r>
              <a:rPr lang="en-US"/>
              <a:t>49</a:t>
            </a:r>
          </a:p>
        </p:txBody>
      </p:sp>
      <p:sp>
        <p:nvSpPr>
          <p:cNvPr id="119840" name="Line 32"/>
          <p:cNvSpPr>
            <a:spLocks noChangeShapeType="1"/>
          </p:cNvSpPr>
          <p:nvPr/>
        </p:nvSpPr>
        <p:spPr bwMode="auto">
          <a:xfrm>
            <a:off x="3124200" y="4114800"/>
            <a:ext cx="990600" cy="0"/>
          </a:xfrm>
          <a:prstGeom prst="line">
            <a:avLst/>
          </a:prstGeom>
          <a:noFill/>
          <a:ln w="9525">
            <a:solidFill>
              <a:schemeClr val="tx1"/>
            </a:solidFill>
            <a:round/>
            <a:headEnd/>
            <a:tailEnd/>
          </a:ln>
          <a:effectLst/>
        </p:spPr>
        <p:txBody>
          <a:bodyPr/>
          <a:lstStyle/>
          <a:p>
            <a:endParaRPr lang="en-US"/>
          </a:p>
        </p:txBody>
      </p:sp>
      <p:sp>
        <p:nvSpPr>
          <p:cNvPr id="119841" name="Rectangle 33"/>
          <p:cNvSpPr>
            <a:spLocks noChangeArrowheads="1"/>
          </p:cNvSpPr>
          <p:nvPr/>
        </p:nvSpPr>
        <p:spPr bwMode="auto">
          <a:xfrm>
            <a:off x="49530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2" name="Rectangle 34"/>
          <p:cNvSpPr>
            <a:spLocks noChangeArrowheads="1"/>
          </p:cNvSpPr>
          <p:nvPr/>
        </p:nvSpPr>
        <p:spPr bwMode="auto">
          <a:xfrm>
            <a:off x="4343400" y="2590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5029200" y="2819400"/>
            <a:ext cx="336550" cy="457200"/>
          </a:xfrm>
          <a:prstGeom prst="rect">
            <a:avLst/>
          </a:prstGeom>
          <a:noFill/>
          <a:ln w="9525">
            <a:noFill/>
            <a:miter lim="800000"/>
            <a:headEnd/>
            <a:tailEnd/>
          </a:ln>
          <a:effectLst/>
        </p:spPr>
        <p:txBody>
          <a:bodyPr wrap="none">
            <a:spAutoFit/>
          </a:bodyPr>
          <a:lstStyle/>
          <a:p>
            <a:r>
              <a:rPr lang="en-US"/>
              <a:t>3</a:t>
            </a:r>
          </a:p>
        </p:txBody>
      </p:sp>
      <p:sp>
        <p:nvSpPr>
          <p:cNvPr id="119844" name="Text Box 36"/>
          <p:cNvSpPr txBox="1">
            <a:spLocks noChangeArrowheads="1"/>
          </p:cNvSpPr>
          <p:nvPr/>
        </p:nvSpPr>
        <p:spPr bwMode="auto">
          <a:xfrm>
            <a:off x="4419600" y="2819400"/>
            <a:ext cx="336550" cy="457200"/>
          </a:xfrm>
          <a:prstGeom prst="rect">
            <a:avLst/>
          </a:prstGeom>
          <a:noFill/>
          <a:ln w="9525">
            <a:noFill/>
            <a:miter lim="800000"/>
            <a:headEnd/>
            <a:tailEnd/>
          </a:ln>
          <a:effectLst/>
        </p:spPr>
        <p:txBody>
          <a:bodyPr wrap="none">
            <a:spAutoFit/>
          </a:bodyPr>
          <a:lstStyle/>
          <a:p>
            <a:r>
              <a:rPr lang="en-US"/>
              <a:t>4</a:t>
            </a:r>
          </a:p>
        </p:txBody>
      </p:sp>
      <p:sp>
        <p:nvSpPr>
          <p:cNvPr id="119845" name="Rectangle 37"/>
          <p:cNvSpPr>
            <a:spLocks noChangeArrowheads="1"/>
          </p:cNvSpPr>
          <p:nvPr/>
        </p:nvSpPr>
        <p:spPr bwMode="auto">
          <a:xfrm>
            <a:off x="5562600" y="3962400"/>
            <a:ext cx="381000" cy="304800"/>
          </a:xfrm>
          <a:prstGeom prst="rect">
            <a:avLst/>
          </a:prstGeom>
          <a:noFill/>
          <a:ln w="9525">
            <a:solidFill>
              <a:schemeClr val="tx1"/>
            </a:solidFill>
            <a:miter lim="800000"/>
            <a:headEnd/>
            <a:tailEnd/>
          </a:ln>
          <a:effectLst/>
        </p:spPr>
        <p:txBody>
          <a:bodyPr wrap="none" anchor="ctr"/>
          <a:lstStyle/>
          <a:p>
            <a:endParaRPr lang="en-US"/>
          </a:p>
        </p:txBody>
      </p:sp>
      <p:sp>
        <p:nvSpPr>
          <p:cNvPr id="119846" name="Rectangle 38"/>
          <p:cNvSpPr>
            <a:spLocks noChangeArrowheads="1"/>
          </p:cNvSpPr>
          <p:nvPr/>
        </p:nvSpPr>
        <p:spPr bwMode="auto">
          <a:xfrm>
            <a:off x="4953000" y="3962400"/>
            <a:ext cx="381000" cy="304800"/>
          </a:xfrm>
          <a:prstGeom prst="rect">
            <a:avLst/>
          </a:prstGeom>
          <a:no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5029200" y="4191000"/>
            <a:ext cx="336550" cy="457200"/>
          </a:xfrm>
          <a:prstGeom prst="rect">
            <a:avLst/>
          </a:prstGeom>
          <a:noFill/>
          <a:ln w="9525">
            <a:noFill/>
            <a:miter lim="800000"/>
            <a:headEnd/>
            <a:tailEnd/>
          </a:ln>
          <a:effectLst/>
        </p:spPr>
        <p:txBody>
          <a:bodyPr wrap="none">
            <a:spAutoFit/>
          </a:bodyPr>
          <a:lstStyle/>
          <a:p>
            <a:r>
              <a:rPr lang="en-US"/>
              <a:t>3</a:t>
            </a:r>
          </a:p>
        </p:txBody>
      </p:sp>
      <p:sp>
        <p:nvSpPr>
          <p:cNvPr id="119848" name="Text Box 40"/>
          <p:cNvSpPr txBox="1">
            <a:spLocks noChangeArrowheads="1"/>
          </p:cNvSpPr>
          <p:nvPr/>
        </p:nvSpPr>
        <p:spPr bwMode="auto">
          <a:xfrm>
            <a:off x="4419600" y="4191000"/>
            <a:ext cx="336550" cy="457200"/>
          </a:xfrm>
          <a:prstGeom prst="rect">
            <a:avLst/>
          </a:prstGeom>
          <a:noFill/>
          <a:ln w="9525">
            <a:noFill/>
            <a:miter lim="800000"/>
            <a:headEnd/>
            <a:tailEnd/>
          </a:ln>
          <a:effectLst/>
        </p:spPr>
        <p:txBody>
          <a:bodyPr wrap="none">
            <a:spAutoFit/>
          </a:bodyPr>
          <a:lstStyle/>
          <a:p>
            <a:r>
              <a:rPr lang="en-US"/>
              <a:t>4</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b="1"/>
              <a:t>Solution: A Circular Queue</a:t>
            </a:r>
          </a:p>
        </p:txBody>
      </p:sp>
      <p:sp>
        <p:nvSpPr>
          <p:cNvPr id="120835" name="Rectangle 3"/>
          <p:cNvSpPr>
            <a:spLocks noGrp="1" noChangeArrowheads="1"/>
          </p:cNvSpPr>
          <p:nvPr>
            <p:ph type="body" idx="1"/>
          </p:nvPr>
        </p:nvSpPr>
        <p:spPr/>
        <p:txBody>
          <a:bodyPr/>
          <a:lstStyle/>
          <a:p>
            <a:r>
              <a:rPr lang="en-US" sz="2800" dirty="0"/>
              <a:t>Allow the head (and the tail) to be moving targets</a:t>
            </a:r>
          </a:p>
          <a:p>
            <a:r>
              <a:rPr lang="en-US" sz="2800" dirty="0"/>
              <a:t>When the tail end fills up and </a:t>
            </a:r>
            <a:r>
              <a:rPr lang="en-US" sz="2800" dirty="0" smtClean="0"/>
              <a:t>head </a:t>
            </a:r>
            <a:r>
              <a:rPr lang="en-US" sz="2800" dirty="0"/>
              <a:t>part of the array has empty slots, new insertions should go into the </a:t>
            </a:r>
            <a:r>
              <a:rPr lang="en-US" sz="2800" dirty="0" smtClean="0"/>
              <a:t>head </a:t>
            </a:r>
            <a:r>
              <a:rPr lang="en-US" sz="2800" dirty="0"/>
              <a:t>end</a:t>
            </a:r>
          </a:p>
          <a:p>
            <a:endParaRPr lang="en-US" sz="2800" dirty="0"/>
          </a:p>
          <a:p>
            <a:endParaRPr lang="en-US" sz="2800" dirty="0"/>
          </a:p>
          <a:p>
            <a:r>
              <a:rPr lang="en-US" sz="2800" dirty="0"/>
              <a:t>Next insertion goes into slot 0, and tail tracks it. The insertion after that goes into a lot 1, etc. </a:t>
            </a:r>
          </a:p>
          <a:p>
            <a:endParaRPr lang="en-US" dirty="0"/>
          </a:p>
        </p:txBody>
      </p:sp>
      <p:grpSp>
        <p:nvGrpSpPr>
          <p:cNvPr id="2" name="Group 26"/>
          <p:cNvGrpSpPr>
            <a:grpSpLocks/>
          </p:cNvGrpSpPr>
          <p:nvPr/>
        </p:nvGrpSpPr>
        <p:grpSpPr bwMode="auto">
          <a:xfrm>
            <a:off x="1143000" y="4114800"/>
            <a:ext cx="6203950" cy="685800"/>
            <a:chOff x="720" y="2592"/>
            <a:chExt cx="3908" cy="432"/>
          </a:xfrm>
        </p:grpSpPr>
        <p:sp>
          <p:nvSpPr>
            <p:cNvPr id="120837" name="Rectangle 5"/>
            <p:cNvSpPr>
              <a:spLocks noChangeArrowheads="1"/>
            </p:cNvSpPr>
            <p:nvPr/>
          </p:nvSpPr>
          <p:spPr bwMode="auto">
            <a:xfrm>
              <a:off x="720"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0838" name="Rectangle 6"/>
            <p:cNvSpPr>
              <a:spLocks noChangeArrowheads="1"/>
            </p:cNvSpPr>
            <p:nvPr/>
          </p:nvSpPr>
          <p:spPr bwMode="auto">
            <a:xfrm>
              <a:off x="1152"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0839" name="Rectangle 7"/>
            <p:cNvSpPr>
              <a:spLocks noChangeArrowheads="1"/>
            </p:cNvSpPr>
            <p:nvPr/>
          </p:nvSpPr>
          <p:spPr bwMode="auto">
            <a:xfrm>
              <a:off x="158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0840" name="Rectangle 8"/>
            <p:cNvSpPr>
              <a:spLocks noChangeArrowheads="1"/>
            </p:cNvSpPr>
            <p:nvPr/>
          </p:nvSpPr>
          <p:spPr bwMode="auto">
            <a:xfrm>
              <a:off x="3936"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0841" name="Rectangle 9"/>
            <p:cNvSpPr>
              <a:spLocks noChangeArrowheads="1"/>
            </p:cNvSpPr>
            <p:nvPr/>
          </p:nvSpPr>
          <p:spPr bwMode="auto">
            <a:xfrm>
              <a:off x="4368"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0842" name="Text Box 10"/>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0843" name="Text Box 11"/>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0844" name="Rectangle 12"/>
            <p:cNvSpPr>
              <a:spLocks noChangeArrowheads="1"/>
            </p:cNvSpPr>
            <p:nvPr/>
          </p:nvSpPr>
          <p:spPr bwMode="auto">
            <a:xfrm>
              <a:off x="350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0845" name="Text Box 13"/>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0846" name="Text Box 14"/>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0847" name="Text Box 15"/>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0848" name="Text Box 16"/>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0849" name="Line 17"/>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0850" name="Text Box 18"/>
          <p:cNvSpPr txBox="1">
            <a:spLocks noChangeArrowheads="1"/>
          </p:cNvSpPr>
          <p:nvPr/>
        </p:nvSpPr>
        <p:spPr bwMode="auto">
          <a:xfrm>
            <a:off x="4191000" y="3581400"/>
            <a:ext cx="838200" cy="457200"/>
          </a:xfrm>
          <a:prstGeom prst="rect">
            <a:avLst/>
          </a:prstGeom>
          <a:noFill/>
          <a:ln w="9525">
            <a:noFill/>
            <a:miter lim="800000"/>
            <a:headEnd/>
            <a:tailEnd/>
          </a:ln>
          <a:effectLst/>
        </p:spPr>
        <p:txBody>
          <a:bodyPr>
            <a:spAutoFit/>
          </a:bodyPr>
          <a:lstStyle/>
          <a:p>
            <a:pPr>
              <a:spcBef>
                <a:spcPct val="50000"/>
              </a:spcBef>
            </a:pPr>
            <a:r>
              <a:rPr lang="en-US" b="1">
                <a:solidFill>
                  <a:srgbClr val="CC0000"/>
                </a:solidFill>
              </a:rPr>
              <a:t>head</a:t>
            </a:r>
          </a:p>
        </p:txBody>
      </p:sp>
      <p:sp>
        <p:nvSpPr>
          <p:cNvPr id="120851" name="Line 19"/>
          <p:cNvSpPr>
            <a:spLocks noChangeShapeType="1"/>
          </p:cNvSpPr>
          <p:nvPr/>
        </p:nvSpPr>
        <p:spPr bwMode="auto">
          <a:xfrm>
            <a:off x="4572000" y="3962400"/>
            <a:ext cx="0" cy="152400"/>
          </a:xfrm>
          <a:prstGeom prst="line">
            <a:avLst/>
          </a:prstGeom>
          <a:noFill/>
          <a:ln w="9525">
            <a:solidFill>
              <a:schemeClr val="tx1"/>
            </a:solidFill>
            <a:round/>
            <a:headEnd/>
            <a:tailEnd type="triangle" w="med" len="med"/>
          </a:ln>
          <a:effectLst/>
        </p:spPr>
        <p:txBody>
          <a:bodyPr/>
          <a:lstStyle/>
          <a:p>
            <a:endParaRPr lang="en-US"/>
          </a:p>
        </p:txBody>
      </p:sp>
      <p:sp>
        <p:nvSpPr>
          <p:cNvPr id="120852" name="Text Box 20"/>
          <p:cNvSpPr txBox="1">
            <a:spLocks noChangeArrowheads="1"/>
          </p:cNvSpPr>
          <p:nvPr/>
        </p:nvSpPr>
        <p:spPr bwMode="auto">
          <a:xfrm>
            <a:off x="762000" y="3657600"/>
            <a:ext cx="606425" cy="457200"/>
          </a:xfrm>
          <a:prstGeom prst="rect">
            <a:avLst/>
          </a:prstGeom>
          <a:noFill/>
          <a:ln w="9525">
            <a:noFill/>
            <a:miter lim="800000"/>
            <a:headEnd/>
            <a:tailEnd/>
          </a:ln>
          <a:effectLst/>
        </p:spPr>
        <p:txBody>
          <a:bodyPr wrap="none">
            <a:spAutoFit/>
          </a:bodyPr>
          <a:lstStyle/>
          <a:p>
            <a:r>
              <a:rPr lang="en-US" b="1">
                <a:solidFill>
                  <a:srgbClr val="CC0000"/>
                </a:solidFill>
              </a:rPr>
              <a:t>tail</a:t>
            </a:r>
          </a:p>
        </p:txBody>
      </p:sp>
      <p:sp>
        <p:nvSpPr>
          <p:cNvPr id="120853" name="Line 21"/>
          <p:cNvSpPr>
            <a:spLocks noChangeShapeType="1"/>
          </p:cNvSpPr>
          <p:nvPr/>
        </p:nvSpPr>
        <p:spPr bwMode="auto">
          <a:xfrm>
            <a:off x="1143000" y="4038600"/>
            <a:ext cx="152400" cy="76200"/>
          </a:xfrm>
          <a:prstGeom prst="line">
            <a:avLst/>
          </a:prstGeom>
          <a:noFill/>
          <a:ln w="9525">
            <a:solidFill>
              <a:schemeClr val="tx1"/>
            </a:solidFill>
            <a:round/>
            <a:headEnd/>
            <a:tailEnd type="triangle" w="med" len="med"/>
          </a:ln>
          <a:effectLst/>
        </p:spPr>
        <p:txBody>
          <a:bodyPr/>
          <a:lstStyle/>
          <a:p>
            <a:endParaRPr lang="en-US"/>
          </a:p>
        </p:txBody>
      </p:sp>
      <p:sp>
        <p:nvSpPr>
          <p:cNvPr id="120854" name="Rectangle 22"/>
          <p:cNvSpPr>
            <a:spLocks noChangeArrowheads="1"/>
          </p:cNvSpPr>
          <p:nvPr/>
        </p:nvSpPr>
        <p:spPr bwMode="auto">
          <a:xfrm>
            <a:off x="4953000" y="4114800"/>
            <a:ext cx="381000" cy="304800"/>
          </a:xfrm>
          <a:prstGeom prst="rect">
            <a:avLst/>
          </a:prstGeom>
          <a:noFill/>
          <a:ln w="9525">
            <a:solidFill>
              <a:schemeClr val="tx1"/>
            </a:solidFill>
            <a:miter lim="800000"/>
            <a:headEnd/>
            <a:tailEnd/>
          </a:ln>
          <a:effectLst/>
        </p:spPr>
        <p:txBody>
          <a:bodyPr wrap="none" anchor="ctr"/>
          <a:lstStyle/>
          <a:p>
            <a:endParaRPr lang="en-US"/>
          </a:p>
        </p:txBody>
      </p:sp>
      <p:sp>
        <p:nvSpPr>
          <p:cNvPr id="120855" name="Text Box 23"/>
          <p:cNvSpPr txBox="1">
            <a:spLocks noChangeArrowheads="1"/>
          </p:cNvSpPr>
          <p:nvPr/>
        </p:nvSpPr>
        <p:spPr bwMode="auto">
          <a:xfrm>
            <a:off x="5029200" y="4343400"/>
            <a:ext cx="336550" cy="457200"/>
          </a:xfrm>
          <a:prstGeom prst="rect">
            <a:avLst/>
          </a:prstGeom>
          <a:noFill/>
          <a:ln w="9525">
            <a:noFill/>
            <a:miter lim="800000"/>
            <a:headEnd/>
            <a:tailEnd/>
          </a:ln>
          <a:effectLst/>
        </p:spPr>
        <p:txBody>
          <a:bodyPr wrap="none">
            <a:spAutoFit/>
          </a:bodyPr>
          <a:lstStyle/>
          <a:p>
            <a:r>
              <a:rPr lang="en-US"/>
              <a:t>3</a:t>
            </a:r>
          </a:p>
        </p:txBody>
      </p:sp>
      <p:sp>
        <p:nvSpPr>
          <p:cNvPr id="120856" name="Rectangle 24"/>
          <p:cNvSpPr>
            <a:spLocks noChangeArrowheads="1"/>
          </p:cNvSpPr>
          <p:nvPr/>
        </p:nvSpPr>
        <p:spPr bwMode="auto">
          <a:xfrm>
            <a:off x="4343400" y="41148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0857" name="Text Box 25"/>
          <p:cNvSpPr txBox="1">
            <a:spLocks noChangeArrowheads="1"/>
          </p:cNvSpPr>
          <p:nvPr/>
        </p:nvSpPr>
        <p:spPr bwMode="auto">
          <a:xfrm>
            <a:off x="4343400" y="4343400"/>
            <a:ext cx="336550" cy="457200"/>
          </a:xfrm>
          <a:prstGeom prst="rect">
            <a:avLst/>
          </a:prstGeom>
          <a:noFill/>
          <a:ln w="9525">
            <a:noFill/>
            <a:miter lim="800000"/>
            <a:headEnd/>
            <a:tailEnd/>
          </a:ln>
          <a:effectLst/>
        </p:spPr>
        <p:txBody>
          <a:bodyPr wrap="none">
            <a:spAutoFit/>
          </a:bodyPr>
          <a:lstStyle/>
          <a:p>
            <a:r>
              <a:rPr lang="en-US"/>
              <a:t>4</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5800" y="609600"/>
            <a:ext cx="7772400" cy="762000"/>
          </a:xfrm>
        </p:spPr>
        <p:txBody>
          <a:bodyPr/>
          <a:lstStyle/>
          <a:p>
            <a:r>
              <a:rPr lang="en-US" b="1"/>
              <a:t>Illustration of Circular Queues</a:t>
            </a:r>
          </a:p>
        </p:txBody>
      </p:sp>
      <p:sp>
        <p:nvSpPr>
          <p:cNvPr id="121859" name="Rectangle 3"/>
          <p:cNvSpPr>
            <a:spLocks noGrp="1" noChangeArrowheads="1"/>
          </p:cNvSpPr>
          <p:nvPr>
            <p:ph type="body" idx="1"/>
          </p:nvPr>
        </p:nvSpPr>
        <p:spPr>
          <a:xfrm>
            <a:off x="685800" y="1447800"/>
            <a:ext cx="7772400" cy="4648200"/>
          </a:xfrm>
        </p:spPr>
        <p:txBody>
          <a:bodyPr/>
          <a:lstStyle/>
          <a:p>
            <a:r>
              <a:rPr lang="en-US" sz="2400"/>
              <a:t>Current state:</a:t>
            </a:r>
          </a:p>
          <a:p>
            <a:endParaRPr lang="en-US" sz="2800"/>
          </a:p>
          <a:p>
            <a:endParaRPr lang="en-US"/>
          </a:p>
          <a:p>
            <a:r>
              <a:rPr lang="en-US" sz="2400"/>
              <a:t>After One Call to enqueue()</a:t>
            </a:r>
          </a:p>
          <a:p>
            <a:endParaRPr lang="en-US" sz="2800"/>
          </a:p>
          <a:p>
            <a:endParaRPr lang="en-US" sz="2800"/>
          </a:p>
          <a:p>
            <a:pPr>
              <a:buFontTx/>
              <a:buNone/>
            </a:pPr>
            <a:endParaRPr lang="en-US" sz="2400"/>
          </a:p>
          <a:p>
            <a:r>
              <a:rPr lang="en-US" sz="2400"/>
              <a:t>After One Call to enqueue()</a:t>
            </a:r>
          </a:p>
        </p:txBody>
      </p:sp>
      <p:grpSp>
        <p:nvGrpSpPr>
          <p:cNvPr id="2" name="Group 41"/>
          <p:cNvGrpSpPr>
            <a:grpSpLocks/>
          </p:cNvGrpSpPr>
          <p:nvPr/>
        </p:nvGrpSpPr>
        <p:grpSpPr bwMode="auto">
          <a:xfrm>
            <a:off x="1143000" y="2057400"/>
            <a:ext cx="6203950" cy="685800"/>
            <a:chOff x="672" y="1680"/>
            <a:chExt cx="3908" cy="432"/>
          </a:xfrm>
        </p:grpSpPr>
        <p:grpSp>
          <p:nvGrpSpPr>
            <p:cNvPr id="3" name="Group 18"/>
            <p:cNvGrpSpPr>
              <a:grpSpLocks/>
            </p:cNvGrpSpPr>
            <p:nvPr/>
          </p:nvGrpSpPr>
          <p:grpSpPr bwMode="auto">
            <a:xfrm>
              <a:off x="672" y="1680"/>
              <a:ext cx="3908" cy="432"/>
              <a:chOff x="720" y="2592"/>
              <a:chExt cx="3908" cy="432"/>
            </a:xfrm>
          </p:grpSpPr>
          <p:sp>
            <p:nvSpPr>
              <p:cNvPr id="121875" name="Rectangle 19"/>
              <p:cNvSpPr>
                <a:spLocks noChangeArrowheads="1"/>
              </p:cNvSpPr>
              <p:nvPr/>
            </p:nvSpPr>
            <p:spPr bwMode="auto">
              <a:xfrm>
                <a:off x="720"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876" name="Rectangle 20"/>
              <p:cNvSpPr>
                <a:spLocks noChangeArrowheads="1"/>
              </p:cNvSpPr>
              <p:nvPr/>
            </p:nvSpPr>
            <p:spPr bwMode="auto">
              <a:xfrm>
                <a:off x="1152"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877" name="Rectangle 21"/>
              <p:cNvSpPr>
                <a:spLocks noChangeArrowheads="1"/>
              </p:cNvSpPr>
              <p:nvPr/>
            </p:nvSpPr>
            <p:spPr bwMode="auto">
              <a:xfrm>
                <a:off x="158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878" name="Rectangle 22"/>
              <p:cNvSpPr>
                <a:spLocks noChangeArrowheads="1"/>
              </p:cNvSpPr>
              <p:nvPr/>
            </p:nvSpPr>
            <p:spPr bwMode="auto">
              <a:xfrm>
                <a:off x="3936"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879" name="Rectangle 23"/>
              <p:cNvSpPr>
                <a:spLocks noChangeArrowheads="1"/>
              </p:cNvSpPr>
              <p:nvPr/>
            </p:nvSpPr>
            <p:spPr bwMode="auto">
              <a:xfrm>
                <a:off x="4368"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880" name="Text Box 24"/>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1881" name="Text Box 25"/>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1882" name="Rectangle 26"/>
              <p:cNvSpPr>
                <a:spLocks noChangeArrowheads="1"/>
              </p:cNvSpPr>
              <p:nvPr/>
            </p:nvSpPr>
            <p:spPr bwMode="auto">
              <a:xfrm>
                <a:off x="350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883" name="Text Box 27"/>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1884" name="Text Box 28"/>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1885" name="Text Box 29"/>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1886" name="Text Box 30"/>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1887" name="Line 31"/>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1888" name="Rectangle 32"/>
            <p:cNvSpPr>
              <a:spLocks noChangeArrowheads="1"/>
            </p:cNvSpPr>
            <p:nvPr/>
          </p:nvSpPr>
          <p:spPr bwMode="auto">
            <a:xfrm>
              <a:off x="2640" y="1680"/>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889" name="Rectangle 33"/>
            <p:cNvSpPr>
              <a:spLocks noChangeArrowheads="1"/>
            </p:cNvSpPr>
            <p:nvPr/>
          </p:nvSpPr>
          <p:spPr bwMode="auto">
            <a:xfrm>
              <a:off x="3072" y="1680"/>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890" name="Text Box 34"/>
            <p:cNvSpPr txBox="1">
              <a:spLocks noChangeArrowheads="1"/>
            </p:cNvSpPr>
            <p:nvPr/>
          </p:nvSpPr>
          <p:spPr bwMode="auto">
            <a:xfrm>
              <a:off x="3120" y="1824"/>
              <a:ext cx="212" cy="288"/>
            </a:xfrm>
            <a:prstGeom prst="rect">
              <a:avLst/>
            </a:prstGeom>
            <a:noFill/>
            <a:ln w="9525">
              <a:noFill/>
              <a:miter lim="800000"/>
              <a:headEnd/>
              <a:tailEnd/>
            </a:ln>
            <a:effectLst/>
          </p:spPr>
          <p:txBody>
            <a:bodyPr wrap="none">
              <a:spAutoFit/>
            </a:bodyPr>
            <a:lstStyle/>
            <a:p>
              <a:r>
                <a:rPr lang="en-US"/>
                <a:t>3</a:t>
              </a:r>
            </a:p>
          </p:txBody>
        </p:sp>
        <p:sp>
          <p:nvSpPr>
            <p:cNvPr id="121891" name="Text Box 35"/>
            <p:cNvSpPr txBox="1">
              <a:spLocks noChangeArrowheads="1"/>
            </p:cNvSpPr>
            <p:nvPr/>
          </p:nvSpPr>
          <p:spPr bwMode="auto">
            <a:xfrm>
              <a:off x="2688" y="1824"/>
              <a:ext cx="212" cy="288"/>
            </a:xfrm>
            <a:prstGeom prst="rect">
              <a:avLst/>
            </a:prstGeom>
            <a:noFill/>
            <a:ln w="9525">
              <a:noFill/>
              <a:miter lim="800000"/>
              <a:headEnd/>
              <a:tailEnd/>
            </a:ln>
            <a:effectLst/>
          </p:spPr>
          <p:txBody>
            <a:bodyPr wrap="none">
              <a:spAutoFit/>
            </a:bodyPr>
            <a:lstStyle/>
            <a:p>
              <a:r>
                <a:rPr lang="en-US"/>
                <a:t>4</a:t>
              </a:r>
            </a:p>
          </p:txBody>
        </p:sp>
      </p:grpSp>
      <p:sp>
        <p:nvSpPr>
          <p:cNvPr id="121893" name="Text Box 37"/>
          <p:cNvSpPr txBox="1">
            <a:spLocks noChangeArrowheads="1"/>
          </p:cNvSpPr>
          <p:nvPr/>
        </p:nvSpPr>
        <p:spPr bwMode="auto">
          <a:xfrm>
            <a:off x="762000" y="2590800"/>
            <a:ext cx="606425" cy="457200"/>
          </a:xfrm>
          <a:prstGeom prst="rect">
            <a:avLst/>
          </a:prstGeom>
          <a:noFill/>
          <a:ln w="9525">
            <a:noFill/>
            <a:miter lim="800000"/>
            <a:headEnd/>
            <a:tailEnd/>
          </a:ln>
          <a:effectLst/>
        </p:spPr>
        <p:txBody>
          <a:bodyPr wrap="none">
            <a:spAutoFit/>
          </a:bodyPr>
          <a:lstStyle/>
          <a:p>
            <a:r>
              <a:rPr lang="en-US" b="1">
                <a:solidFill>
                  <a:srgbClr val="CC0000"/>
                </a:solidFill>
              </a:rPr>
              <a:t>tail</a:t>
            </a:r>
          </a:p>
        </p:txBody>
      </p:sp>
      <p:sp>
        <p:nvSpPr>
          <p:cNvPr id="121894" name="Line 38"/>
          <p:cNvSpPr>
            <a:spLocks noChangeShapeType="1"/>
          </p:cNvSpPr>
          <p:nvPr/>
        </p:nvSpPr>
        <p:spPr bwMode="auto">
          <a:xfrm flipV="1">
            <a:off x="1066800" y="23622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121895" name="Text Box 39"/>
          <p:cNvSpPr txBox="1">
            <a:spLocks noChangeArrowheads="1"/>
          </p:cNvSpPr>
          <p:nvPr/>
        </p:nvSpPr>
        <p:spPr bwMode="auto">
          <a:xfrm>
            <a:off x="4572000" y="1524000"/>
            <a:ext cx="811213" cy="457200"/>
          </a:xfrm>
          <a:prstGeom prst="rect">
            <a:avLst/>
          </a:prstGeom>
          <a:noFill/>
          <a:ln w="9525">
            <a:noFill/>
            <a:miter lim="800000"/>
            <a:headEnd/>
            <a:tailEnd/>
          </a:ln>
          <a:effectLst/>
        </p:spPr>
        <p:txBody>
          <a:bodyPr wrap="none">
            <a:spAutoFit/>
          </a:bodyPr>
          <a:lstStyle/>
          <a:p>
            <a:r>
              <a:rPr lang="en-US" b="1">
                <a:solidFill>
                  <a:srgbClr val="CC0000"/>
                </a:solidFill>
              </a:rPr>
              <a:t>head</a:t>
            </a:r>
          </a:p>
        </p:txBody>
      </p:sp>
      <p:grpSp>
        <p:nvGrpSpPr>
          <p:cNvPr id="4" name="Group 42"/>
          <p:cNvGrpSpPr>
            <a:grpSpLocks/>
          </p:cNvGrpSpPr>
          <p:nvPr/>
        </p:nvGrpSpPr>
        <p:grpSpPr bwMode="auto">
          <a:xfrm>
            <a:off x="1066800" y="3962400"/>
            <a:ext cx="6203950" cy="685800"/>
            <a:chOff x="672" y="1680"/>
            <a:chExt cx="3908" cy="432"/>
          </a:xfrm>
        </p:grpSpPr>
        <p:grpSp>
          <p:nvGrpSpPr>
            <p:cNvPr id="5" name="Group 43"/>
            <p:cNvGrpSpPr>
              <a:grpSpLocks/>
            </p:cNvGrpSpPr>
            <p:nvPr/>
          </p:nvGrpSpPr>
          <p:grpSpPr bwMode="auto">
            <a:xfrm>
              <a:off x="672" y="1680"/>
              <a:ext cx="3908" cy="432"/>
              <a:chOff x="720" y="2592"/>
              <a:chExt cx="3908" cy="432"/>
            </a:xfrm>
          </p:grpSpPr>
          <p:sp>
            <p:nvSpPr>
              <p:cNvPr id="121900" name="Rectangle 44"/>
              <p:cNvSpPr>
                <a:spLocks noChangeArrowheads="1"/>
              </p:cNvSpPr>
              <p:nvPr/>
            </p:nvSpPr>
            <p:spPr bwMode="auto">
              <a:xfrm>
                <a:off x="720"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01" name="Rectangle 45"/>
              <p:cNvSpPr>
                <a:spLocks noChangeArrowheads="1"/>
              </p:cNvSpPr>
              <p:nvPr/>
            </p:nvSpPr>
            <p:spPr bwMode="auto">
              <a:xfrm>
                <a:off x="1152"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02" name="Rectangle 46"/>
              <p:cNvSpPr>
                <a:spLocks noChangeArrowheads="1"/>
              </p:cNvSpPr>
              <p:nvPr/>
            </p:nvSpPr>
            <p:spPr bwMode="auto">
              <a:xfrm>
                <a:off x="158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03" name="Rectangle 47"/>
              <p:cNvSpPr>
                <a:spLocks noChangeArrowheads="1"/>
              </p:cNvSpPr>
              <p:nvPr/>
            </p:nvSpPr>
            <p:spPr bwMode="auto">
              <a:xfrm>
                <a:off x="3936"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904" name="Rectangle 48"/>
              <p:cNvSpPr>
                <a:spLocks noChangeArrowheads="1"/>
              </p:cNvSpPr>
              <p:nvPr/>
            </p:nvSpPr>
            <p:spPr bwMode="auto">
              <a:xfrm>
                <a:off x="4368"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05" name="Text Box 49"/>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1906" name="Text Box 50"/>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1907" name="Rectangle 51"/>
              <p:cNvSpPr>
                <a:spLocks noChangeArrowheads="1"/>
              </p:cNvSpPr>
              <p:nvPr/>
            </p:nvSpPr>
            <p:spPr bwMode="auto">
              <a:xfrm>
                <a:off x="350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908" name="Text Box 52"/>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1909" name="Text Box 53"/>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1910" name="Text Box 54"/>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1911" name="Text Box 55"/>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1912" name="Line 56"/>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1913" name="Rectangle 57"/>
            <p:cNvSpPr>
              <a:spLocks noChangeArrowheads="1"/>
            </p:cNvSpPr>
            <p:nvPr/>
          </p:nvSpPr>
          <p:spPr bwMode="auto">
            <a:xfrm>
              <a:off x="2640" y="1680"/>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14" name="Rectangle 58"/>
            <p:cNvSpPr>
              <a:spLocks noChangeArrowheads="1"/>
            </p:cNvSpPr>
            <p:nvPr/>
          </p:nvSpPr>
          <p:spPr bwMode="auto">
            <a:xfrm>
              <a:off x="3072" y="1680"/>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915" name="Text Box 59"/>
            <p:cNvSpPr txBox="1">
              <a:spLocks noChangeArrowheads="1"/>
            </p:cNvSpPr>
            <p:nvPr/>
          </p:nvSpPr>
          <p:spPr bwMode="auto">
            <a:xfrm>
              <a:off x="3120" y="1824"/>
              <a:ext cx="212" cy="288"/>
            </a:xfrm>
            <a:prstGeom prst="rect">
              <a:avLst/>
            </a:prstGeom>
            <a:noFill/>
            <a:ln w="9525">
              <a:noFill/>
              <a:miter lim="800000"/>
              <a:headEnd/>
              <a:tailEnd/>
            </a:ln>
            <a:effectLst/>
          </p:spPr>
          <p:txBody>
            <a:bodyPr wrap="none">
              <a:spAutoFit/>
            </a:bodyPr>
            <a:lstStyle/>
            <a:p>
              <a:r>
                <a:rPr lang="en-US"/>
                <a:t>3</a:t>
              </a:r>
            </a:p>
          </p:txBody>
        </p:sp>
        <p:sp>
          <p:nvSpPr>
            <p:cNvPr id="121916" name="Text Box 60"/>
            <p:cNvSpPr txBox="1">
              <a:spLocks noChangeArrowheads="1"/>
            </p:cNvSpPr>
            <p:nvPr/>
          </p:nvSpPr>
          <p:spPr bwMode="auto">
            <a:xfrm>
              <a:off x="2688" y="1824"/>
              <a:ext cx="212" cy="288"/>
            </a:xfrm>
            <a:prstGeom prst="rect">
              <a:avLst/>
            </a:prstGeom>
            <a:noFill/>
            <a:ln w="9525">
              <a:noFill/>
              <a:miter lim="800000"/>
              <a:headEnd/>
              <a:tailEnd/>
            </a:ln>
            <a:effectLst/>
          </p:spPr>
          <p:txBody>
            <a:bodyPr wrap="none">
              <a:spAutoFit/>
            </a:bodyPr>
            <a:lstStyle/>
            <a:p>
              <a:r>
                <a:rPr lang="en-US"/>
                <a:t>4</a:t>
              </a:r>
            </a:p>
          </p:txBody>
        </p:sp>
      </p:grpSp>
      <p:sp>
        <p:nvSpPr>
          <p:cNvPr id="121917" name="Text Box 61"/>
          <p:cNvSpPr txBox="1">
            <a:spLocks noChangeArrowheads="1"/>
          </p:cNvSpPr>
          <p:nvPr/>
        </p:nvSpPr>
        <p:spPr bwMode="auto">
          <a:xfrm>
            <a:off x="6781800" y="3429000"/>
            <a:ext cx="762000" cy="457200"/>
          </a:xfrm>
          <a:prstGeom prst="rect">
            <a:avLst/>
          </a:prstGeom>
          <a:noFill/>
          <a:ln w="9525">
            <a:noFill/>
            <a:miter lim="800000"/>
            <a:headEnd/>
            <a:tailEnd/>
          </a:ln>
          <a:effectLst/>
        </p:spPr>
        <p:txBody>
          <a:bodyPr>
            <a:spAutoFit/>
          </a:bodyPr>
          <a:lstStyle/>
          <a:p>
            <a:r>
              <a:rPr lang="en-US" b="1">
                <a:solidFill>
                  <a:srgbClr val="CC0000"/>
                </a:solidFill>
              </a:rPr>
              <a:t>tail</a:t>
            </a:r>
          </a:p>
        </p:txBody>
      </p:sp>
      <p:sp>
        <p:nvSpPr>
          <p:cNvPr id="121918" name="Line 62"/>
          <p:cNvSpPr>
            <a:spLocks noChangeShapeType="1"/>
          </p:cNvSpPr>
          <p:nvPr/>
        </p:nvSpPr>
        <p:spPr bwMode="auto">
          <a:xfrm>
            <a:off x="7086600" y="3810000"/>
            <a:ext cx="0" cy="152400"/>
          </a:xfrm>
          <a:prstGeom prst="line">
            <a:avLst/>
          </a:prstGeom>
          <a:noFill/>
          <a:ln w="9525">
            <a:solidFill>
              <a:schemeClr val="tx1"/>
            </a:solidFill>
            <a:round/>
            <a:headEnd/>
            <a:tailEnd type="triangle" w="med" len="med"/>
          </a:ln>
          <a:effectLst/>
        </p:spPr>
        <p:txBody>
          <a:bodyPr/>
          <a:lstStyle/>
          <a:p>
            <a:endParaRPr lang="en-US"/>
          </a:p>
        </p:txBody>
      </p:sp>
      <p:sp>
        <p:nvSpPr>
          <p:cNvPr id="121919" name="Text Box 63"/>
          <p:cNvSpPr txBox="1">
            <a:spLocks noChangeArrowheads="1"/>
          </p:cNvSpPr>
          <p:nvPr/>
        </p:nvSpPr>
        <p:spPr bwMode="auto">
          <a:xfrm>
            <a:off x="4495800" y="3429000"/>
            <a:ext cx="811213" cy="457200"/>
          </a:xfrm>
          <a:prstGeom prst="rect">
            <a:avLst/>
          </a:prstGeom>
          <a:noFill/>
          <a:ln w="9525">
            <a:noFill/>
            <a:miter lim="800000"/>
            <a:headEnd/>
            <a:tailEnd/>
          </a:ln>
          <a:effectLst/>
        </p:spPr>
        <p:txBody>
          <a:bodyPr wrap="none">
            <a:spAutoFit/>
          </a:bodyPr>
          <a:lstStyle/>
          <a:p>
            <a:r>
              <a:rPr lang="en-US" b="1">
                <a:solidFill>
                  <a:srgbClr val="CC0000"/>
                </a:solidFill>
              </a:rPr>
              <a:t>head</a:t>
            </a:r>
          </a:p>
        </p:txBody>
      </p:sp>
      <p:grpSp>
        <p:nvGrpSpPr>
          <p:cNvPr id="6" name="Group 65"/>
          <p:cNvGrpSpPr>
            <a:grpSpLocks/>
          </p:cNvGrpSpPr>
          <p:nvPr/>
        </p:nvGrpSpPr>
        <p:grpSpPr bwMode="auto">
          <a:xfrm>
            <a:off x="1066800" y="5638800"/>
            <a:ext cx="6203950" cy="685800"/>
            <a:chOff x="672" y="1680"/>
            <a:chExt cx="3908" cy="432"/>
          </a:xfrm>
        </p:grpSpPr>
        <p:grpSp>
          <p:nvGrpSpPr>
            <p:cNvPr id="7" name="Group 66"/>
            <p:cNvGrpSpPr>
              <a:grpSpLocks/>
            </p:cNvGrpSpPr>
            <p:nvPr/>
          </p:nvGrpSpPr>
          <p:grpSpPr bwMode="auto">
            <a:xfrm>
              <a:off x="672" y="1680"/>
              <a:ext cx="3908" cy="432"/>
              <a:chOff x="720" y="2592"/>
              <a:chExt cx="3908" cy="432"/>
            </a:xfrm>
          </p:grpSpPr>
          <p:sp>
            <p:nvSpPr>
              <p:cNvPr id="121923" name="Rectangle 67"/>
              <p:cNvSpPr>
                <a:spLocks noChangeArrowheads="1"/>
              </p:cNvSpPr>
              <p:nvPr/>
            </p:nvSpPr>
            <p:spPr bwMode="auto">
              <a:xfrm>
                <a:off x="720"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24" name="Rectangle 68"/>
              <p:cNvSpPr>
                <a:spLocks noChangeArrowheads="1"/>
              </p:cNvSpPr>
              <p:nvPr/>
            </p:nvSpPr>
            <p:spPr bwMode="auto">
              <a:xfrm>
                <a:off x="1152"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25" name="Rectangle 69"/>
              <p:cNvSpPr>
                <a:spLocks noChangeArrowheads="1"/>
              </p:cNvSpPr>
              <p:nvPr/>
            </p:nvSpPr>
            <p:spPr bwMode="auto">
              <a:xfrm>
                <a:off x="1584"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26" name="Rectangle 70"/>
              <p:cNvSpPr>
                <a:spLocks noChangeArrowheads="1"/>
              </p:cNvSpPr>
              <p:nvPr/>
            </p:nvSpPr>
            <p:spPr bwMode="auto">
              <a:xfrm>
                <a:off x="3936"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27" name="Rectangle 71"/>
              <p:cNvSpPr>
                <a:spLocks noChangeArrowheads="1"/>
              </p:cNvSpPr>
              <p:nvPr/>
            </p:nvSpPr>
            <p:spPr bwMode="auto">
              <a:xfrm>
                <a:off x="4368" y="2592"/>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28" name="Text Box 72"/>
              <p:cNvSpPr txBox="1">
                <a:spLocks noChangeArrowheads="1"/>
              </p:cNvSpPr>
              <p:nvPr/>
            </p:nvSpPr>
            <p:spPr bwMode="auto">
              <a:xfrm>
                <a:off x="4416" y="2736"/>
                <a:ext cx="212" cy="288"/>
              </a:xfrm>
              <a:prstGeom prst="rect">
                <a:avLst/>
              </a:prstGeom>
              <a:noFill/>
              <a:ln w="9525">
                <a:noFill/>
                <a:miter lim="800000"/>
                <a:headEnd/>
                <a:tailEnd/>
              </a:ln>
              <a:effectLst/>
            </p:spPr>
            <p:txBody>
              <a:bodyPr>
                <a:spAutoFit/>
              </a:bodyPr>
              <a:lstStyle/>
              <a:p>
                <a:r>
                  <a:rPr lang="en-US"/>
                  <a:t>0</a:t>
                </a:r>
              </a:p>
            </p:txBody>
          </p:sp>
          <p:sp>
            <p:nvSpPr>
              <p:cNvPr id="121929" name="Text Box 73"/>
              <p:cNvSpPr txBox="1">
                <a:spLocks noChangeArrowheads="1"/>
              </p:cNvSpPr>
              <p:nvPr/>
            </p:nvSpPr>
            <p:spPr bwMode="auto">
              <a:xfrm>
                <a:off x="3984" y="2736"/>
                <a:ext cx="212" cy="288"/>
              </a:xfrm>
              <a:prstGeom prst="rect">
                <a:avLst/>
              </a:prstGeom>
              <a:noFill/>
              <a:ln w="9525">
                <a:noFill/>
                <a:miter lim="800000"/>
                <a:headEnd/>
                <a:tailEnd/>
              </a:ln>
              <a:effectLst/>
            </p:spPr>
            <p:txBody>
              <a:bodyPr>
                <a:spAutoFit/>
              </a:bodyPr>
              <a:lstStyle/>
              <a:p>
                <a:r>
                  <a:rPr lang="en-US"/>
                  <a:t>1</a:t>
                </a:r>
              </a:p>
            </p:txBody>
          </p:sp>
          <p:sp>
            <p:nvSpPr>
              <p:cNvPr id="121930" name="Rectangle 74"/>
              <p:cNvSpPr>
                <a:spLocks noChangeArrowheads="1"/>
              </p:cNvSpPr>
              <p:nvPr/>
            </p:nvSpPr>
            <p:spPr bwMode="auto">
              <a:xfrm>
                <a:off x="3504" y="2592"/>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931" name="Text Box 75"/>
              <p:cNvSpPr txBox="1">
                <a:spLocks noChangeArrowheads="1"/>
              </p:cNvSpPr>
              <p:nvPr/>
            </p:nvSpPr>
            <p:spPr bwMode="auto">
              <a:xfrm>
                <a:off x="3552" y="2736"/>
                <a:ext cx="212" cy="288"/>
              </a:xfrm>
              <a:prstGeom prst="rect">
                <a:avLst/>
              </a:prstGeom>
              <a:noFill/>
              <a:ln w="9525">
                <a:noFill/>
                <a:miter lim="800000"/>
                <a:headEnd/>
                <a:tailEnd/>
              </a:ln>
              <a:effectLst/>
            </p:spPr>
            <p:txBody>
              <a:bodyPr>
                <a:spAutoFit/>
              </a:bodyPr>
              <a:lstStyle/>
              <a:p>
                <a:r>
                  <a:rPr lang="en-US"/>
                  <a:t>2</a:t>
                </a:r>
              </a:p>
            </p:txBody>
          </p:sp>
          <p:sp>
            <p:nvSpPr>
              <p:cNvPr id="121932" name="Text Box 76"/>
              <p:cNvSpPr txBox="1">
                <a:spLocks noChangeArrowheads="1"/>
              </p:cNvSpPr>
              <p:nvPr/>
            </p:nvSpPr>
            <p:spPr bwMode="auto">
              <a:xfrm>
                <a:off x="1584" y="2736"/>
                <a:ext cx="336" cy="288"/>
              </a:xfrm>
              <a:prstGeom prst="rect">
                <a:avLst/>
              </a:prstGeom>
              <a:noFill/>
              <a:ln w="9525">
                <a:noFill/>
                <a:miter lim="800000"/>
                <a:headEnd/>
                <a:tailEnd/>
              </a:ln>
              <a:effectLst/>
            </p:spPr>
            <p:txBody>
              <a:bodyPr>
                <a:spAutoFit/>
              </a:bodyPr>
              <a:lstStyle/>
              <a:p>
                <a:r>
                  <a:rPr lang="en-US"/>
                  <a:t>47</a:t>
                </a:r>
              </a:p>
            </p:txBody>
          </p:sp>
          <p:sp>
            <p:nvSpPr>
              <p:cNvPr id="121933" name="Text Box 77"/>
              <p:cNvSpPr txBox="1">
                <a:spLocks noChangeArrowheads="1"/>
              </p:cNvSpPr>
              <p:nvPr/>
            </p:nvSpPr>
            <p:spPr bwMode="auto">
              <a:xfrm>
                <a:off x="1152" y="2736"/>
                <a:ext cx="336" cy="288"/>
              </a:xfrm>
              <a:prstGeom prst="rect">
                <a:avLst/>
              </a:prstGeom>
              <a:noFill/>
              <a:ln w="9525">
                <a:noFill/>
                <a:miter lim="800000"/>
                <a:headEnd/>
                <a:tailEnd/>
              </a:ln>
              <a:effectLst/>
            </p:spPr>
            <p:txBody>
              <a:bodyPr>
                <a:spAutoFit/>
              </a:bodyPr>
              <a:lstStyle/>
              <a:p>
                <a:r>
                  <a:rPr lang="en-US"/>
                  <a:t>48</a:t>
                </a:r>
              </a:p>
            </p:txBody>
          </p:sp>
          <p:sp>
            <p:nvSpPr>
              <p:cNvPr id="121934" name="Text Box 78"/>
              <p:cNvSpPr txBox="1">
                <a:spLocks noChangeArrowheads="1"/>
              </p:cNvSpPr>
              <p:nvPr/>
            </p:nvSpPr>
            <p:spPr bwMode="auto">
              <a:xfrm>
                <a:off x="720" y="2736"/>
                <a:ext cx="336" cy="288"/>
              </a:xfrm>
              <a:prstGeom prst="rect">
                <a:avLst/>
              </a:prstGeom>
              <a:noFill/>
              <a:ln w="9525">
                <a:noFill/>
                <a:miter lim="800000"/>
                <a:headEnd/>
                <a:tailEnd/>
              </a:ln>
              <a:effectLst/>
            </p:spPr>
            <p:txBody>
              <a:bodyPr>
                <a:spAutoFit/>
              </a:bodyPr>
              <a:lstStyle/>
              <a:p>
                <a:r>
                  <a:rPr lang="en-US"/>
                  <a:t>49</a:t>
                </a:r>
              </a:p>
            </p:txBody>
          </p:sp>
          <p:sp>
            <p:nvSpPr>
              <p:cNvPr id="121935" name="Line 79"/>
              <p:cNvSpPr>
                <a:spLocks noChangeShapeType="1"/>
              </p:cNvSpPr>
              <p:nvPr/>
            </p:nvSpPr>
            <p:spPr bwMode="auto">
              <a:xfrm>
                <a:off x="1968" y="2688"/>
                <a:ext cx="624" cy="0"/>
              </a:xfrm>
              <a:prstGeom prst="line">
                <a:avLst/>
              </a:prstGeom>
              <a:noFill/>
              <a:ln w="9525">
                <a:solidFill>
                  <a:schemeClr val="tx1"/>
                </a:solidFill>
                <a:round/>
                <a:headEnd/>
                <a:tailEnd/>
              </a:ln>
              <a:effectLst/>
            </p:spPr>
            <p:txBody>
              <a:bodyPr/>
              <a:lstStyle/>
              <a:p>
                <a:endParaRPr lang="en-US"/>
              </a:p>
            </p:txBody>
          </p:sp>
        </p:grpSp>
        <p:sp>
          <p:nvSpPr>
            <p:cNvPr id="121936" name="Rectangle 80"/>
            <p:cNvSpPr>
              <a:spLocks noChangeArrowheads="1"/>
            </p:cNvSpPr>
            <p:nvPr/>
          </p:nvSpPr>
          <p:spPr bwMode="auto">
            <a:xfrm>
              <a:off x="2640" y="1680"/>
              <a:ext cx="240"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1937" name="Rectangle 81"/>
            <p:cNvSpPr>
              <a:spLocks noChangeArrowheads="1"/>
            </p:cNvSpPr>
            <p:nvPr/>
          </p:nvSpPr>
          <p:spPr bwMode="auto">
            <a:xfrm>
              <a:off x="3072" y="1680"/>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1938" name="Text Box 82"/>
            <p:cNvSpPr txBox="1">
              <a:spLocks noChangeArrowheads="1"/>
            </p:cNvSpPr>
            <p:nvPr/>
          </p:nvSpPr>
          <p:spPr bwMode="auto">
            <a:xfrm>
              <a:off x="3120" y="1824"/>
              <a:ext cx="212" cy="288"/>
            </a:xfrm>
            <a:prstGeom prst="rect">
              <a:avLst/>
            </a:prstGeom>
            <a:noFill/>
            <a:ln w="9525">
              <a:noFill/>
              <a:miter lim="800000"/>
              <a:headEnd/>
              <a:tailEnd/>
            </a:ln>
            <a:effectLst/>
          </p:spPr>
          <p:txBody>
            <a:bodyPr wrap="none">
              <a:spAutoFit/>
            </a:bodyPr>
            <a:lstStyle/>
            <a:p>
              <a:r>
                <a:rPr lang="en-US"/>
                <a:t>3</a:t>
              </a:r>
            </a:p>
          </p:txBody>
        </p:sp>
        <p:sp>
          <p:nvSpPr>
            <p:cNvPr id="121939" name="Text Box 83"/>
            <p:cNvSpPr txBox="1">
              <a:spLocks noChangeArrowheads="1"/>
            </p:cNvSpPr>
            <p:nvPr/>
          </p:nvSpPr>
          <p:spPr bwMode="auto">
            <a:xfrm>
              <a:off x="2688" y="1824"/>
              <a:ext cx="212" cy="288"/>
            </a:xfrm>
            <a:prstGeom prst="rect">
              <a:avLst/>
            </a:prstGeom>
            <a:noFill/>
            <a:ln w="9525">
              <a:noFill/>
              <a:miter lim="800000"/>
              <a:headEnd/>
              <a:tailEnd/>
            </a:ln>
            <a:effectLst/>
          </p:spPr>
          <p:txBody>
            <a:bodyPr wrap="none">
              <a:spAutoFit/>
            </a:bodyPr>
            <a:lstStyle/>
            <a:p>
              <a:r>
                <a:rPr lang="en-US"/>
                <a:t>4</a:t>
              </a:r>
            </a:p>
          </p:txBody>
        </p:sp>
      </p:grpSp>
      <p:sp>
        <p:nvSpPr>
          <p:cNvPr id="121940" name="Text Box 84"/>
          <p:cNvSpPr txBox="1">
            <a:spLocks noChangeArrowheads="1"/>
          </p:cNvSpPr>
          <p:nvPr/>
        </p:nvSpPr>
        <p:spPr bwMode="auto">
          <a:xfrm>
            <a:off x="4495800" y="5105400"/>
            <a:ext cx="811213" cy="457200"/>
          </a:xfrm>
          <a:prstGeom prst="rect">
            <a:avLst/>
          </a:prstGeom>
          <a:noFill/>
          <a:ln w="9525">
            <a:noFill/>
            <a:miter lim="800000"/>
            <a:headEnd/>
            <a:tailEnd/>
          </a:ln>
          <a:effectLst/>
        </p:spPr>
        <p:txBody>
          <a:bodyPr wrap="none">
            <a:spAutoFit/>
          </a:bodyPr>
          <a:lstStyle/>
          <a:p>
            <a:r>
              <a:rPr lang="en-US" b="1">
                <a:solidFill>
                  <a:srgbClr val="CC0000"/>
                </a:solidFill>
              </a:rPr>
              <a:t>head</a:t>
            </a:r>
          </a:p>
        </p:txBody>
      </p:sp>
      <p:sp>
        <p:nvSpPr>
          <p:cNvPr id="121942" name="Text Box 86"/>
          <p:cNvSpPr txBox="1">
            <a:spLocks noChangeArrowheads="1"/>
          </p:cNvSpPr>
          <p:nvPr/>
        </p:nvSpPr>
        <p:spPr bwMode="auto">
          <a:xfrm>
            <a:off x="6096000" y="5105400"/>
            <a:ext cx="606425" cy="457200"/>
          </a:xfrm>
          <a:prstGeom prst="rect">
            <a:avLst/>
          </a:prstGeom>
          <a:noFill/>
          <a:ln w="9525">
            <a:noFill/>
            <a:miter lim="800000"/>
            <a:headEnd/>
            <a:tailEnd/>
          </a:ln>
          <a:effectLst/>
        </p:spPr>
        <p:txBody>
          <a:bodyPr wrap="none">
            <a:spAutoFit/>
          </a:bodyPr>
          <a:lstStyle/>
          <a:p>
            <a:r>
              <a:rPr lang="en-US" b="1">
                <a:solidFill>
                  <a:srgbClr val="CC0000"/>
                </a:solidFill>
              </a:rPr>
              <a:t>tail</a:t>
            </a:r>
          </a:p>
        </p:txBody>
      </p:sp>
      <p:sp>
        <p:nvSpPr>
          <p:cNvPr id="121943" name="Line 87"/>
          <p:cNvSpPr>
            <a:spLocks noChangeShapeType="1"/>
          </p:cNvSpPr>
          <p:nvPr/>
        </p:nvSpPr>
        <p:spPr bwMode="auto">
          <a:xfrm>
            <a:off x="6400800" y="5486400"/>
            <a:ext cx="0" cy="152400"/>
          </a:xfrm>
          <a:prstGeom prst="line">
            <a:avLst/>
          </a:prstGeom>
          <a:noFill/>
          <a:ln w="9525">
            <a:solidFill>
              <a:schemeClr val="tx1"/>
            </a:solidFill>
            <a:round/>
            <a:headEnd/>
            <a:tailEnd type="triangle" w="med" len="med"/>
          </a:ln>
          <a:effectLst/>
        </p:spPr>
        <p:txBody>
          <a:bodyPr/>
          <a:lstStyle/>
          <a:p>
            <a:endParaRPr lang="en-US"/>
          </a:p>
        </p:txBody>
      </p:sp>
      <p:sp>
        <p:nvSpPr>
          <p:cNvPr id="121944" name="Line 88"/>
          <p:cNvSpPr>
            <a:spLocks noChangeShapeType="1"/>
          </p:cNvSpPr>
          <p:nvPr/>
        </p:nvSpPr>
        <p:spPr bwMode="auto">
          <a:xfrm flipH="1">
            <a:off x="4419600" y="5410200"/>
            <a:ext cx="152400" cy="228600"/>
          </a:xfrm>
          <a:prstGeom prst="line">
            <a:avLst/>
          </a:prstGeom>
          <a:noFill/>
          <a:ln w="9525">
            <a:solidFill>
              <a:schemeClr val="tx1"/>
            </a:solidFill>
            <a:round/>
            <a:headEnd/>
            <a:tailEnd type="triangle" w="med" len="med"/>
          </a:ln>
          <a:effectLst/>
        </p:spPr>
        <p:txBody>
          <a:bodyPr/>
          <a:lstStyle/>
          <a:p>
            <a:endParaRPr lang="en-US"/>
          </a:p>
        </p:txBody>
      </p:sp>
      <p:sp>
        <p:nvSpPr>
          <p:cNvPr id="121945" name="Line 89"/>
          <p:cNvSpPr>
            <a:spLocks noChangeShapeType="1"/>
          </p:cNvSpPr>
          <p:nvPr/>
        </p:nvSpPr>
        <p:spPr bwMode="auto">
          <a:xfrm flipH="1">
            <a:off x="4495800" y="1828800"/>
            <a:ext cx="152400" cy="228600"/>
          </a:xfrm>
          <a:prstGeom prst="line">
            <a:avLst/>
          </a:prstGeom>
          <a:noFill/>
          <a:ln w="9525">
            <a:solidFill>
              <a:schemeClr val="tx1"/>
            </a:solidFill>
            <a:round/>
            <a:headEnd/>
            <a:tailEnd type="triangle" w="med" len="med"/>
          </a:ln>
          <a:effectLst/>
        </p:spPr>
        <p:txBody>
          <a:bodyPr/>
          <a:lstStyle/>
          <a:p>
            <a:endParaRPr lang="en-US"/>
          </a:p>
        </p:txBody>
      </p:sp>
      <p:sp>
        <p:nvSpPr>
          <p:cNvPr id="121946" name="Line 90"/>
          <p:cNvSpPr>
            <a:spLocks noChangeShapeType="1"/>
          </p:cNvSpPr>
          <p:nvPr/>
        </p:nvSpPr>
        <p:spPr bwMode="auto">
          <a:xfrm flipH="1">
            <a:off x="4419600" y="3733800"/>
            <a:ext cx="1524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304800"/>
            <a:ext cx="8229600" cy="1143000"/>
          </a:xfrm>
        </p:spPr>
        <p:txBody>
          <a:bodyPr/>
          <a:lstStyle/>
          <a:p>
            <a:r>
              <a:rPr lang="en-US" smtClean="0"/>
              <a:t>FULL STACK</a:t>
            </a:r>
          </a:p>
        </p:txBody>
      </p:sp>
      <p:pic>
        <p:nvPicPr>
          <p:cNvPr id="15363" name="Picture 11" descr="Alg03-06"/>
          <p:cNvPicPr>
            <a:picLocks noGrp="1" noChangeAspect="1" noChangeArrowheads="1"/>
          </p:cNvPicPr>
          <p:nvPr>
            <p:ph idx="1"/>
          </p:nvPr>
        </p:nvPicPr>
        <p:blipFill>
          <a:blip r:embed="rId2" cstate="print"/>
          <a:srcRect l="20178" b="5440"/>
          <a:stretch>
            <a:fillRect/>
          </a:stretch>
        </p:blipFill>
        <p:spPr>
          <a:xfrm>
            <a:off x="0" y="1905000"/>
            <a:ext cx="5943600" cy="3429000"/>
          </a:xfrm>
          <a:noFill/>
        </p:spPr>
      </p:pic>
      <p:pic>
        <p:nvPicPr>
          <p:cNvPr id="15364" name="Picture 4" descr="download.jpg"/>
          <p:cNvPicPr>
            <a:picLocks noChangeAspect="1"/>
          </p:cNvPicPr>
          <p:nvPr/>
        </p:nvPicPr>
        <p:blipFill>
          <a:blip r:embed="rId3" cstate="print"/>
          <a:srcRect/>
          <a:stretch>
            <a:fillRect/>
          </a:stretch>
        </p:blipFill>
        <p:spPr bwMode="auto">
          <a:xfrm>
            <a:off x="6019800" y="0"/>
            <a:ext cx="3124200" cy="6858000"/>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E5EB8DD9-363C-49A2-8A91-F096E0247D62}" type="slidenum">
              <a:rPr lang="en-US" smtClean="0"/>
              <a:pPr>
                <a:defRPr/>
              </a:pPr>
              <a:t>14</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b="1"/>
              <a:t>Numerics for Circular Queues</a:t>
            </a:r>
          </a:p>
        </p:txBody>
      </p:sp>
      <p:sp>
        <p:nvSpPr>
          <p:cNvPr id="122883" name="Rectangle 3"/>
          <p:cNvSpPr>
            <a:spLocks noGrp="1" noChangeArrowheads="1"/>
          </p:cNvSpPr>
          <p:nvPr>
            <p:ph type="body" idx="1"/>
          </p:nvPr>
        </p:nvSpPr>
        <p:spPr>
          <a:xfrm>
            <a:off x="457200" y="1600200"/>
            <a:ext cx="4572000" cy="4525963"/>
          </a:xfrm>
        </p:spPr>
        <p:txBody>
          <a:bodyPr>
            <a:normAutofit fontScale="92500" lnSpcReduction="20000"/>
          </a:bodyPr>
          <a:lstStyle/>
          <a:p>
            <a:r>
              <a:rPr lang="en-US" b="1" dirty="0">
                <a:solidFill>
                  <a:srgbClr val="CC0000"/>
                </a:solidFill>
              </a:rPr>
              <a:t>head</a:t>
            </a:r>
            <a:r>
              <a:rPr lang="en-US" b="1" dirty="0"/>
              <a:t> </a:t>
            </a:r>
            <a:r>
              <a:rPr lang="en-US" dirty="0"/>
              <a:t>increases by (1 modulo capacity) after each </a:t>
            </a:r>
            <a:r>
              <a:rPr lang="en-US" dirty="0" err="1"/>
              <a:t>dequeue</a:t>
            </a:r>
            <a:r>
              <a:rPr lang="en-US" dirty="0"/>
              <a:t>( ): </a:t>
            </a:r>
          </a:p>
          <a:p>
            <a:pPr algn="ctr">
              <a:buFontTx/>
              <a:buNone/>
            </a:pPr>
            <a:r>
              <a:rPr lang="en-US" b="1" dirty="0">
                <a:solidFill>
                  <a:srgbClr val="CC0000"/>
                </a:solidFill>
              </a:rPr>
              <a:t>head</a:t>
            </a:r>
            <a:r>
              <a:rPr lang="en-US" b="1" dirty="0"/>
              <a:t> </a:t>
            </a:r>
            <a:r>
              <a:rPr lang="en-US" dirty="0"/>
              <a:t>= (</a:t>
            </a:r>
            <a:r>
              <a:rPr lang="en-US" b="1" dirty="0">
                <a:solidFill>
                  <a:srgbClr val="CC0000"/>
                </a:solidFill>
              </a:rPr>
              <a:t>head</a:t>
            </a:r>
            <a:r>
              <a:rPr lang="en-US" b="1" dirty="0"/>
              <a:t> </a:t>
            </a:r>
            <a:r>
              <a:rPr lang="en-US" dirty="0"/>
              <a:t>+1) % capacity</a:t>
            </a:r>
            <a:r>
              <a:rPr lang="en-US" dirty="0" smtClean="0"/>
              <a:t>;</a:t>
            </a:r>
          </a:p>
          <a:p>
            <a:pPr algn="ctr">
              <a:buFontTx/>
              <a:buNone/>
            </a:pPr>
            <a:endParaRPr lang="en-US" dirty="0"/>
          </a:p>
          <a:p>
            <a:r>
              <a:rPr lang="en-US" b="1" dirty="0">
                <a:solidFill>
                  <a:srgbClr val="CC0000"/>
                </a:solidFill>
              </a:rPr>
              <a:t>tail</a:t>
            </a:r>
            <a:r>
              <a:rPr lang="en-US" b="1" dirty="0"/>
              <a:t> </a:t>
            </a:r>
            <a:r>
              <a:rPr lang="en-US" dirty="0"/>
              <a:t>increases by (1 modulo capacity) after each </a:t>
            </a:r>
            <a:r>
              <a:rPr lang="en-US" dirty="0" err="1"/>
              <a:t>enqueue</a:t>
            </a:r>
            <a:r>
              <a:rPr lang="en-US" dirty="0"/>
              <a:t>( ):</a:t>
            </a:r>
          </a:p>
          <a:p>
            <a:pPr algn="ctr">
              <a:buFontTx/>
              <a:buNone/>
            </a:pPr>
            <a:r>
              <a:rPr lang="en-US" b="1" dirty="0">
                <a:solidFill>
                  <a:srgbClr val="CC0000"/>
                </a:solidFill>
              </a:rPr>
              <a:t>tail</a:t>
            </a:r>
            <a:r>
              <a:rPr lang="en-US" b="1" dirty="0"/>
              <a:t> </a:t>
            </a:r>
            <a:r>
              <a:rPr lang="en-US" dirty="0"/>
              <a:t>= (</a:t>
            </a:r>
            <a:r>
              <a:rPr lang="en-US" b="1" dirty="0">
                <a:solidFill>
                  <a:srgbClr val="CC0000"/>
                </a:solidFill>
              </a:rPr>
              <a:t>tail</a:t>
            </a:r>
            <a:r>
              <a:rPr lang="en-US" b="1" dirty="0"/>
              <a:t> </a:t>
            </a:r>
            <a:r>
              <a:rPr lang="en-US" dirty="0"/>
              <a:t>+1) % capacity;</a:t>
            </a:r>
          </a:p>
        </p:txBody>
      </p:sp>
      <p:pic>
        <p:nvPicPr>
          <p:cNvPr id="4" name="Picture 3" descr="17fig08.gif"/>
          <p:cNvPicPr>
            <a:picLocks noChangeAspect="1"/>
          </p:cNvPicPr>
          <p:nvPr/>
        </p:nvPicPr>
        <p:blipFill>
          <a:blip r:embed="rId3" cstate="print"/>
          <a:stretch>
            <a:fillRect/>
          </a:stretch>
        </p:blipFill>
        <p:spPr>
          <a:xfrm>
            <a:off x="5334000" y="1447800"/>
            <a:ext cx="3810000" cy="5415534"/>
          </a:xfrm>
          <a:prstGeom prst="rect">
            <a:avLst/>
          </a:prstGeom>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8195"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19F2184-B7D3-4374-B3CE-2BBD4852CDFA}"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141</a:t>
            </a:fld>
            <a:endParaRPr lang="en-GB" sz="1200">
              <a:solidFill>
                <a:srgbClr val="898989"/>
              </a:solidFill>
              <a:latin typeface="Calibri" pitchFamily="32" charset="0"/>
            </a:endParaRPr>
          </a:p>
        </p:txBody>
      </p:sp>
      <p:sp>
        <p:nvSpPr>
          <p:cNvPr id="8196" name="Text Box 4"/>
          <p:cNvSpPr txBox="1">
            <a:spLocks noChangeArrowheads="1"/>
          </p:cNvSpPr>
          <p:nvPr/>
        </p:nvSpPr>
        <p:spPr bwMode="auto">
          <a:xfrm>
            <a:off x="234950" y="158750"/>
            <a:ext cx="8534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u="sng">
                <a:solidFill>
                  <a:srgbClr val="000000"/>
                </a:solidFill>
              </a:rPr>
              <a:t>Drawback of Linear Queue</a:t>
            </a:r>
          </a:p>
        </p:txBody>
      </p:sp>
      <p:sp>
        <p:nvSpPr>
          <p:cNvPr id="8197" name="Text Box 5"/>
          <p:cNvSpPr txBox="1">
            <a:spLocks noChangeArrowheads="1"/>
          </p:cNvSpPr>
          <p:nvPr/>
        </p:nvSpPr>
        <p:spPr bwMode="auto">
          <a:xfrm>
            <a:off x="304800" y="436563"/>
            <a:ext cx="8763000" cy="1328737"/>
          </a:xfrm>
          <a:prstGeom prst="rect">
            <a:avLst/>
          </a:prstGeom>
          <a:noFill/>
          <a:ln w="9525">
            <a:noFill/>
            <a:round/>
            <a:headEnd/>
            <a:tailEnd/>
          </a:ln>
          <a:effectLst/>
        </p:spPr>
        <p:txBody>
          <a:bodyPr lIns="90000" tIns="46800" rIns="90000" bIns="46800">
            <a:spAutoFit/>
          </a:bodyPr>
          <a:lstStyle/>
          <a:p>
            <a:pPr>
              <a:lnSpc>
                <a:spcPct val="15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Once the queue is full, even though few elements from the front are deleted and</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some occupied space is relieved, it is not possible to add anymore new elements,  </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as the rear has already reached the Queue’s rear most position.  </a:t>
            </a:r>
          </a:p>
        </p:txBody>
      </p:sp>
      <p:sp>
        <p:nvSpPr>
          <p:cNvPr id="8198" name="Text Box 6"/>
          <p:cNvSpPr txBox="1">
            <a:spLocks noChangeArrowheads="1"/>
          </p:cNvSpPr>
          <p:nvPr/>
        </p:nvSpPr>
        <p:spPr bwMode="auto">
          <a:xfrm>
            <a:off x="304800" y="1981200"/>
            <a:ext cx="3276600" cy="398463"/>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u="sng">
                <a:solidFill>
                  <a:srgbClr val="000000"/>
                </a:solidFill>
              </a:rPr>
              <a:t>Circular Queue</a:t>
            </a:r>
          </a:p>
        </p:txBody>
      </p:sp>
      <p:sp>
        <p:nvSpPr>
          <p:cNvPr id="8199" name="Text Box 7"/>
          <p:cNvSpPr txBox="1">
            <a:spLocks noChangeArrowheads="1"/>
          </p:cNvSpPr>
          <p:nvPr/>
        </p:nvSpPr>
        <p:spPr bwMode="auto">
          <a:xfrm>
            <a:off x="304800" y="2209800"/>
            <a:ext cx="8229600" cy="1192213"/>
          </a:xfrm>
          <a:prstGeom prst="rect">
            <a:avLst/>
          </a:prstGeom>
          <a:noFill/>
          <a:ln w="9525">
            <a:noFill/>
            <a:round/>
            <a:headEnd/>
            <a:tailEnd/>
          </a:ln>
          <a:effectLst/>
        </p:spPr>
        <p:txBody>
          <a:bodyPr lIns="90000" tIns="46800" rIns="90000" bIns="46800">
            <a:spAutoFit/>
          </a:bodyPr>
          <a:lstStyle/>
          <a:p>
            <a:pPr>
              <a:lnSpc>
                <a:spcPct val="20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This queue is not linear but circular.</a:t>
            </a:r>
          </a:p>
          <a:p>
            <a:pPr>
              <a:lnSpc>
                <a:spcPct val="20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Its structure can be like the following figure:</a:t>
            </a:r>
          </a:p>
        </p:txBody>
      </p:sp>
      <p:pic>
        <p:nvPicPr>
          <p:cNvPr id="8200" name="Picture 8"/>
          <p:cNvPicPr>
            <a:picLocks noChangeAspect="1" noChangeArrowheads="1"/>
          </p:cNvPicPr>
          <p:nvPr/>
        </p:nvPicPr>
        <p:blipFill>
          <a:blip r:embed="rId3" cstate="print"/>
          <a:srcRect/>
          <a:stretch>
            <a:fillRect/>
          </a:stretch>
        </p:blipFill>
        <p:spPr bwMode="auto">
          <a:xfrm>
            <a:off x="5562600" y="2590800"/>
            <a:ext cx="2895600" cy="1828800"/>
          </a:xfrm>
          <a:prstGeom prst="rect">
            <a:avLst/>
          </a:prstGeom>
          <a:solidFill>
            <a:srgbClr val="4F81BD"/>
          </a:solidFill>
          <a:ln w="9360">
            <a:solidFill>
              <a:srgbClr val="000000"/>
            </a:solidFill>
            <a:miter lim="800000"/>
            <a:headEnd/>
            <a:tailEnd/>
          </a:ln>
          <a:effectLst/>
        </p:spPr>
      </p:pic>
      <p:sp>
        <p:nvSpPr>
          <p:cNvPr id="8201" name="Text Box 9"/>
          <p:cNvSpPr txBox="1">
            <a:spLocks noChangeArrowheads="1"/>
          </p:cNvSpPr>
          <p:nvPr/>
        </p:nvSpPr>
        <p:spPr bwMode="auto">
          <a:xfrm>
            <a:off x="5486400" y="4572000"/>
            <a:ext cx="34290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Figure: Circular Queue  having </a:t>
            </a: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Rear = 5 and Front = 0  </a:t>
            </a:r>
          </a:p>
        </p:txBody>
      </p:sp>
      <p:sp>
        <p:nvSpPr>
          <p:cNvPr id="8202" name="Text Box 10"/>
          <p:cNvSpPr txBox="1">
            <a:spLocks noChangeArrowheads="1"/>
          </p:cNvSpPr>
          <p:nvPr/>
        </p:nvSpPr>
        <p:spPr bwMode="auto">
          <a:xfrm>
            <a:off x="304800" y="3206750"/>
            <a:ext cx="5056188" cy="2836863"/>
          </a:xfrm>
          <a:prstGeom prst="rect">
            <a:avLst/>
          </a:prstGeom>
          <a:noFill/>
          <a:ln w="9525">
            <a:noFill/>
            <a:round/>
            <a:headEnd/>
            <a:tailEnd/>
          </a:ln>
          <a:effectLst/>
        </p:spPr>
        <p:txBody>
          <a:bodyPr lIns="90000" tIns="46800" rIns="90000" bIns="46800">
            <a:spAutoFit/>
          </a:bodyPr>
          <a:lstStyle/>
          <a:p>
            <a:pPr algn="just">
              <a:lnSpc>
                <a:spcPct val="20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 In circular queue, once the Queue is full the</a:t>
            </a:r>
          </a:p>
          <a:p>
            <a:pPr algn="just">
              <a:lnSpc>
                <a:spcPct val="2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  "First" element of the Queue becomes the </a:t>
            </a:r>
          </a:p>
          <a:p>
            <a:pPr algn="just">
              <a:lnSpc>
                <a:spcPct val="2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  "Rear" most element, if and only if the "Front" </a:t>
            </a:r>
          </a:p>
          <a:p>
            <a:pPr algn="just">
              <a:lnSpc>
                <a:spcPct val="2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  has moved forward. otherwise it will again be </a:t>
            </a:r>
          </a:p>
          <a:p>
            <a:pPr algn="just">
              <a:lnSpc>
                <a:spcPct val="2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  a "Queue overflow" state.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9219"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C778B53-152D-4977-B76F-54D0FE1CC3F7}"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142</a:t>
            </a:fld>
            <a:endParaRPr lang="en-GB" sz="1200">
              <a:solidFill>
                <a:srgbClr val="898989"/>
              </a:solidFill>
              <a:latin typeface="Calibri" pitchFamily="32" charset="0"/>
            </a:endParaRPr>
          </a:p>
        </p:txBody>
      </p:sp>
      <p:sp>
        <p:nvSpPr>
          <p:cNvPr id="9220" name="Text Box 4"/>
          <p:cNvSpPr txBox="1">
            <a:spLocks noChangeArrowheads="1"/>
          </p:cNvSpPr>
          <p:nvPr/>
        </p:nvSpPr>
        <p:spPr bwMode="auto">
          <a:xfrm>
            <a:off x="276225" y="84138"/>
            <a:ext cx="8458200" cy="398462"/>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u="sng">
                <a:solidFill>
                  <a:srgbClr val="000000"/>
                </a:solidFill>
                <a:cs typeface="Arial" charset="0"/>
              </a:rPr>
              <a:t>Algorithms for Insert and Delete Operations in Circular Queue</a:t>
            </a:r>
          </a:p>
        </p:txBody>
      </p:sp>
      <p:sp>
        <p:nvSpPr>
          <p:cNvPr id="9221" name="Text Box 5"/>
          <p:cNvSpPr txBox="1">
            <a:spLocks noChangeArrowheads="1"/>
          </p:cNvSpPr>
          <p:nvPr/>
        </p:nvSpPr>
        <p:spPr bwMode="auto">
          <a:xfrm>
            <a:off x="290513" y="457200"/>
            <a:ext cx="8534400" cy="6511655"/>
          </a:xfrm>
          <a:prstGeom prst="rect">
            <a:avLst/>
          </a:prstGeom>
          <a:noFill/>
          <a:ln w="9525">
            <a:noFill/>
            <a:round/>
            <a:headEnd/>
            <a:tailEnd/>
          </a:ln>
          <a:effectLst/>
        </p:spPr>
        <p:txBody>
          <a:bodyPr wrap="square" lIns="90000" tIns="46800" rIns="90000" bIns="46800">
            <a:spAutoFit/>
          </a:bodyPr>
          <a:lstStyle/>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u="sng" dirty="0">
                <a:solidFill>
                  <a:srgbClr val="000000"/>
                </a:solidFill>
                <a:cs typeface="Arial" charset="0"/>
              </a:rPr>
              <a:t>For Insert Operation</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void  </a:t>
            </a:r>
            <a:r>
              <a:rPr lang="en-GB" sz="2000" dirty="0" err="1" smtClean="0">
                <a:solidFill>
                  <a:srgbClr val="000000"/>
                </a:solidFill>
                <a:cs typeface="Arial" charset="0"/>
              </a:rPr>
              <a:t>cEnqueue</a:t>
            </a:r>
            <a:r>
              <a:rPr lang="en-GB" sz="2000" dirty="0" smtClean="0">
                <a:solidFill>
                  <a:srgbClr val="000000"/>
                </a:solidFill>
                <a:cs typeface="Arial" charset="0"/>
              </a:rPr>
              <a:t> (</a:t>
            </a:r>
            <a:r>
              <a:rPr lang="en-GB" sz="2000" dirty="0" err="1" smtClean="0">
                <a:solidFill>
                  <a:srgbClr val="000000"/>
                </a:solidFill>
                <a:cs typeface="Arial" charset="0"/>
              </a:rPr>
              <a:t>int</a:t>
            </a:r>
            <a:r>
              <a:rPr lang="en-GB" sz="2000" dirty="0" smtClean="0">
                <a:solidFill>
                  <a:srgbClr val="000000"/>
                </a:solidFill>
                <a:cs typeface="Arial" charset="0"/>
              </a:rPr>
              <a:t> x)</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if (front==(rear+1)%</a:t>
            </a:r>
            <a:r>
              <a:rPr lang="en-GB" sz="2000" dirty="0" err="1" smtClean="0">
                <a:solidFill>
                  <a:srgbClr val="000000"/>
                </a:solidFill>
                <a:cs typeface="Arial" charset="0"/>
              </a:rPr>
              <a:t>maxsize</a:t>
            </a:r>
            <a:r>
              <a:rPr lang="en-GB" sz="2000" dirty="0" smtClean="0">
                <a:solidFill>
                  <a:srgbClr val="000000"/>
                </a:solidFill>
                <a:cs typeface="Arial" charset="0"/>
              </a:rPr>
              <a:t>)</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smtClean="0">
                <a:solidFill>
                  <a:srgbClr val="000000"/>
                </a:solidFill>
                <a:cs typeface="Arial" charset="0"/>
              </a:rPr>
              <a:t>Printf</a:t>
            </a:r>
            <a:r>
              <a:rPr lang="en-GB" sz="2000" dirty="0" smtClean="0">
                <a:solidFill>
                  <a:srgbClr val="000000"/>
                </a:solidFill>
                <a:cs typeface="Arial" charset="0"/>
              </a:rPr>
              <a:t>(“queue overflow”);</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else</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if(front==-1)</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front=rear=0;</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else</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rear=(rear+1)%</a:t>
            </a:r>
            <a:r>
              <a:rPr lang="en-GB" sz="2000" dirty="0" err="1" smtClean="0">
                <a:solidFill>
                  <a:srgbClr val="000000"/>
                </a:solidFill>
                <a:cs typeface="Arial" charset="0"/>
              </a:rPr>
              <a:t>maxsize</a:t>
            </a:r>
            <a:r>
              <a:rPr lang="en-GB" sz="2000" dirty="0" smtClean="0">
                <a:solidFill>
                  <a:srgbClr val="000000"/>
                </a:solidFill>
                <a:cs typeface="Arial" charset="0"/>
              </a:rPr>
              <a:t>;</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smtClean="0">
                <a:solidFill>
                  <a:srgbClr val="000000"/>
                </a:solidFill>
                <a:cs typeface="Arial" charset="0"/>
              </a:rPr>
              <a:t>cQueue</a:t>
            </a:r>
            <a:r>
              <a:rPr lang="en-GB" sz="2000" dirty="0" smtClean="0">
                <a:solidFill>
                  <a:srgbClr val="000000"/>
                </a:solidFill>
                <a:cs typeface="Arial" charset="0"/>
              </a:rPr>
              <a:t>[rear]=x;</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cs typeface="Arial" charset="0"/>
              </a:rPr>
              <a:t>}</a:t>
            </a:r>
            <a:endParaRPr lang="en-GB" sz="2000" dirty="0">
              <a:solidFill>
                <a:srgbClr val="000000"/>
              </a:solidFill>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10243"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F3F3374-8E50-43BA-B45F-8A51BB00D147}"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143</a:t>
            </a:fld>
            <a:endParaRPr lang="en-GB" sz="1200">
              <a:solidFill>
                <a:srgbClr val="898989"/>
              </a:solidFill>
              <a:latin typeface="Calibri" pitchFamily="32" charset="0"/>
            </a:endParaRPr>
          </a:p>
        </p:txBody>
      </p:sp>
      <p:sp>
        <p:nvSpPr>
          <p:cNvPr id="10244" name="Text Box 4"/>
          <p:cNvSpPr txBox="1">
            <a:spLocks noChangeArrowheads="1"/>
          </p:cNvSpPr>
          <p:nvPr/>
        </p:nvSpPr>
        <p:spPr bwMode="auto">
          <a:xfrm>
            <a:off x="277813" y="217488"/>
            <a:ext cx="8458200" cy="7204153"/>
          </a:xfrm>
          <a:prstGeom prst="rect">
            <a:avLst/>
          </a:prstGeom>
          <a:noFill/>
          <a:ln w="9525">
            <a:noFill/>
            <a:round/>
            <a:headEnd/>
            <a:tailEnd/>
          </a:ln>
          <a:effectLst/>
        </p:spPr>
        <p:txBody>
          <a:bodyPr lIns="90000" tIns="46800" rIns="90000" bIns="46800">
            <a:spAutoFit/>
          </a:bodyPr>
          <a:lstStyle/>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u="sng" dirty="0">
                <a:solidFill>
                  <a:srgbClr val="000000"/>
                </a:solidFill>
                <a:cs typeface="Arial" charset="0"/>
              </a:rPr>
              <a:t>For Delete Operation</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000000"/>
                </a:solidFill>
                <a:cs typeface="Arial" charset="0"/>
              </a:rPr>
              <a:t>int</a:t>
            </a:r>
            <a:r>
              <a:rPr lang="en-GB" dirty="0" smtClean="0">
                <a:solidFill>
                  <a:srgbClr val="000000"/>
                </a:solidFill>
                <a:cs typeface="Arial" charset="0"/>
              </a:rPr>
              <a:t> </a:t>
            </a:r>
            <a:r>
              <a:rPr lang="en-GB" dirty="0" err="1" smtClean="0">
                <a:solidFill>
                  <a:srgbClr val="000000"/>
                </a:solidFill>
                <a:cs typeface="Arial" charset="0"/>
              </a:rPr>
              <a:t>cDequeue</a:t>
            </a:r>
            <a:r>
              <a:rPr lang="en-GB" dirty="0" smtClean="0">
                <a:solidFill>
                  <a:srgbClr val="000000"/>
                </a:solidFill>
                <a:cs typeface="Arial" charset="0"/>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if (front==-1)</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000000"/>
                </a:solidFill>
                <a:cs typeface="Arial" charset="0"/>
              </a:rPr>
              <a:t>printf</a:t>
            </a:r>
            <a:r>
              <a:rPr lang="en-GB" dirty="0" smtClean="0">
                <a:solidFill>
                  <a:srgbClr val="000000"/>
                </a:solidFill>
                <a:cs typeface="Arial" charset="0"/>
              </a:rPr>
              <a:t>(“queue underflow”);</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Else</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x=</a:t>
            </a:r>
            <a:r>
              <a:rPr lang="en-GB" dirty="0" err="1" smtClean="0">
                <a:solidFill>
                  <a:srgbClr val="000000"/>
                </a:solidFill>
                <a:cs typeface="Arial" charset="0"/>
              </a:rPr>
              <a:t>cQueue</a:t>
            </a:r>
            <a:r>
              <a:rPr lang="en-GB" dirty="0" smtClean="0">
                <a:solidFill>
                  <a:srgbClr val="000000"/>
                </a:solidFill>
                <a:cs typeface="Arial" charset="0"/>
              </a:rPr>
              <a:t>[front];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if(front==rear)</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front=rear=-1;</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else</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front=(front+1) % </a:t>
            </a:r>
            <a:r>
              <a:rPr lang="en-GB" dirty="0" err="1" smtClean="0">
                <a:solidFill>
                  <a:srgbClr val="000000"/>
                </a:solidFill>
                <a:cs typeface="Arial" charset="0"/>
              </a:rPr>
              <a:t>maxsize</a:t>
            </a:r>
            <a:r>
              <a:rPr lang="en-GB" dirty="0" smtClean="0">
                <a:solidFill>
                  <a:srgbClr val="000000"/>
                </a:solidFill>
                <a:cs typeface="Arial" charset="0"/>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return x;</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solidFill>
                <a:srgbClr val="000000"/>
              </a:solidFill>
              <a:cs typeface="Arial" charset="0"/>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u="sng" dirty="0">
              <a:solidFill>
                <a:srgbClr val="000000"/>
              </a:solidFill>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11267"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28CFCF8-4E81-49E6-A655-10BD16951288}"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144</a:t>
            </a:fld>
            <a:endParaRPr lang="en-GB" sz="1200">
              <a:solidFill>
                <a:srgbClr val="898989"/>
              </a:solidFill>
              <a:latin typeface="Calibri" pitchFamily="32" charset="0"/>
            </a:endParaRPr>
          </a:p>
        </p:txBody>
      </p:sp>
      <p:sp>
        <p:nvSpPr>
          <p:cNvPr id="11268" name="Text Box 4"/>
          <p:cNvSpPr txBox="1">
            <a:spLocks noChangeArrowheads="1"/>
          </p:cNvSpPr>
          <p:nvPr/>
        </p:nvSpPr>
        <p:spPr bwMode="auto">
          <a:xfrm>
            <a:off x="304800" y="166688"/>
            <a:ext cx="8534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Example: Consider the following circular queue with N = 5.</a:t>
            </a:r>
          </a:p>
        </p:txBody>
      </p:sp>
      <p:pic>
        <p:nvPicPr>
          <p:cNvPr id="11269" name="Picture 5"/>
          <p:cNvPicPr>
            <a:picLocks noChangeAspect="1" noChangeArrowheads="1"/>
          </p:cNvPicPr>
          <p:nvPr/>
        </p:nvPicPr>
        <p:blipFill>
          <a:blip r:embed="rId3" cstate="print"/>
          <a:srcRect/>
          <a:stretch>
            <a:fillRect/>
          </a:stretch>
        </p:blipFill>
        <p:spPr bwMode="auto">
          <a:xfrm>
            <a:off x="995363" y="969963"/>
            <a:ext cx="1581150" cy="1485900"/>
          </a:xfrm>
          <a:prstGeom prst="rect">
            <a:avLst/>
          </a:prstGeom>
          <a:noFill/>
          <a:ln w="9525">
            <a:noFill/>
            <a:round/>
            <a:headEnd/>
            <a:tailEnd/>
          </a:ln>
          <a:effectLst/>
        </p:spPr>
      </p:pic>
      <p:sp>
        <p:nvSpPr>
          <p:cNvPr id="11270" name="Text Box 6"/>
          <p:cNvSpPr txBox="1">
            <a:spLocks noChangeArrowheads="1"/>
          </p:cNvSpPr>
          <p:nvPr/>
        </p:nvSpPr>
        <p:spPr bwMode="auto">
          <a:xfrm>
            <a:off x="366713" y="574675"/>
            <a:ext cx="3367087"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 Initially, Rear = 0, Front = 0.</a:t>
            </a:r>
          </a:p>
        </p:txBody>
      </p:sp>
      <p:sp>
        <p:nvSpPr>
          <p:cNvPr id="11271" name="Text Box 7"/>
          <p:cNvSpPr txBox="1">
            <a:spLocks noChangeArrowheads="1"/>
          </p:cNvSpPr>
          <p:nvPr/>
        </p:nvSpPr>
        <p:spPr bwMode="auto">
          <a:xfrm>
            <a:off x="354013" y="2500313"/>
            <a:ext cx="35052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2. Insert 10, Rear = 1, Front = 1.</a:t>
            </a:r>
          </a:p>
        </p:txBody>
      </p:sp>
      <p:pic>
        <p:nvPicPr>
          <p:cNvPr id="11272" name="Picture 8"/>
          <p:cNvPicPr>
            <a:picLocks noChangeAspect="1" noChangeArrowheads="1"/>
          </p:cNvPicPr>
          <p:nvPr/>
        </p:nvPicPr>
        <p:blipFill>
          <a:blip r:embed="rId4" cstate="print"/>
          <a:srcRect/>
          <a:stretch>
            <a:fillRect/>
          </a:stretch>
        </p:blipFill>
        <p:spPr bwMode="auto">
          <a:xfrm>
            <a:off x="1084263" y="2854325"/>
            <a:ext cx="1600200" cy="1476375"/>
          </a:xfrm>
          <a:prstGeom prst="rect">
            <a:avLst/>
          </a:prstGeom>
          <a:noFill/>
          <a:ln w="9525">
            <a:noFill/>
            <a:round/>
            <a:headEnd/>
            <a:tailEnd/>
          </a:ln>
          <a:effectLst/>
        </p:spPr>
      </p:pic>
      <p:sp>
        <p:nvSpPr>
          <p:cNvPr id="11273" name="Text Box 9"/>
          <p:cNvSpPr txBox="1">
            <a:spLocks noChangeArrowheads="1"/>
          </p:cNvSpPr>
          <p:nvPr/>
        </p:nvSpPr>
        <p:spPr bwMode="auto">
          <a:xfrm>
            <a:off x="381000" y="4314825"/>
            <a:ext cx="35052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3. Insert 50, Rear = 2, Front = 1.</a:t>
            </a:r>
          </a:p>
        </p:txBody>
      </p:sp>
      <p:pic>
        <p:nvPicPr>
          <p:cNvPr id="11274" name="Picture 10"/>
          <p:cNvPicPr>
            <a:picLocks noChangeAspect="1" noChangeArrowheads="1"/>
          </p:cNvPicPr>
          <p:nvPr/>
        </p:nvPicPr>
        <p:blipFill>
          <a:blip r:embed="rId5" cstate="print"/>
          <a:srcRect/>
          <a:stretch>
            <a:fillRect/>
          </a:stretch>
        </p:blipFill>
        <p:spPr bwMode="auto">
          <a:xfrm>
            <a:off x="1133475" y="4724400"/>
            <a:ext cx="1609725" cy="1485900"/>
          </a:xfrm>
          <a:prstGeom prst="rect">
            <a:avLst/>
          </a:prstGeom>
          <a:noFill/>
          <a:ln w="9525">
            <a:noFill/>
            <a:round/>
            <a:headEnd/>
            <a:tailEnd/>
          </a:ln>
          <a:effectLst/>
        </p:spPr>
      </p:pic>
      <p:sp>
        <p:nvSpPr>
          <p:cNvPr id="11275" name="Text Box 11"/>
          <p:cNvSpPr txBox="1">
            <a:spLocks noChangeArrowheads="1"/>
          </p:cNvSpPr>
          <p:nvPr/>
        </p:nvSpPr>
        <p:spPr bwMode="auto">
          <a:xfrm>
            <a:off x="4405313" y="603250"/>
            <a:ext cx="3900487"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4. Insert 20, Rear = 3, Front = </a:t>
            </a:r>
            <a:r>
              <a:rPr lang="en-GB" dirty="0" smtClean="0">
                <a:solidFill>
                  <a:srgbClr val="000000"/>
                </a:solidFill>
              </a:rPr>
              <a:t>1.</a:t>
            </a:r>
            <a:endParaRPr lang="en-GB" dirty="0">
              <a:solidFill>
                <a:srgbClr val="000000"/>
              </a:solidFill>
            </a:endParaRPr>
          </a:p>
        </p:txBody>
      </p:sp>
      <p:pic>
        <p:nvPicPr>
          <p:cNvPr id="11276" name="Picture 12"/>
          <p:cNvPicPr>
            <a:picLocks noChangeAspect="1" noChangeArrowheads="1"/>
          </p:cNvPicPr>
          <p:nvPr/>
        </p:nvPicPr>
        <p:blipFill>
          <a:blip r:embed="rId6" cstate="print"/>
          <a:srcRect/>
          <a:stretch>
            <a:fillRect/>
          </a:stretch>
        </p:blipFill>
        <p:spPr bwMode="auto">
          <a:xfrm>
            <a:off x="5257800" y="969963"/>
            <a:ext cx="1466850" cy="1514475"/>
          </a:xfrm>
          <a:prstGeom prst="rect">
            <a:avLst/>
          </a:prstGeom>
          <a:noFill/>
          <a:ln w="9525">
            <a:noFill/>
            <a:round/>
            <a:headEnd/>
            <a:tailEnd/>
          </a:ln>
          <a:effectLst/>
        </p:spPr>
      </p:pic>
      <p:sp>
        <p:nvSpPr>
          <p:cNvPr id="11277" name="Text Box 13"/>
          <p:cNvSpPr txBox="1">
            <a:spLocks noChangeArrowheads="1"/>
          </p:cNvSpPr>
          <p:nvPr/>
        </p:nvSpPr>
        <p:spPr bwMode="auto">
          <a:xfrm>
            <a:off x="4343400" y="2514600"/>
            <a:ext cx="36576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5. Insert 70, Rear = 4, Front = 1.</a:t>
            </a:r>
          </a:p>
        </p:txBody>
      </p:sp>
      <p:pic>
        <p:nvPicPr>
          <p:cNvPr id="11278" name="Picture 14"/>
          <p:cNvPicPr>
            <a:picLocks noChangeAspect="1" noChangeArrowheads="1"/>
          </p:cNvPicPr>
          <p:nvPr/>
        </p:nvPicPr>
        <p:blipFill>
          <a:blip r:embed="rId7" cstate="print"/>
          <a:srcRect/>
          <a:stretch>
            <a:fillRect/>
          </a:stretch>
        </p:blipFill>
        <p:spPr bwMode="auto">
          <a:xfrm>
            <a:off x="5187950" y="2895600"/>
            <a:ext cx="1714500" cy="1514475"/>
          </a:xfrm>
          <a:prstGeom prst="rect">
            <a:avLst/>
          </a:prstGeom>
          <a:noFill/>
          <a:ln w="9525">
            <a:noFill/>
            <a:round/>
            <a:headEnd/>
            <a:tailEnd/>
          </a:ln>
          <a:effectLst/>
        </p:spPr>
      </p:pic>
      <p:sp>
        <p:nvSpPr>
          <p:cNvPr id="11279" name="Text Box 15"/>
          <p:cNvSpPr txBox="1">
            <a:spLocks noChangeArrowheads="1"/>
          </p:cNvSpPr>
          <p:nvPr/>
        </p:nvSpPr>
        <p:spPr bwMode="auto">
          <a:xfrm>
            <a:off x="4419600" y="4267200"/>
            <a:ext cx="38862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6. Delete front, Rear = 4, Front = 2.</a:t>
            </a:r>
          </a:p>
        </p:txBody>
      </p:sp>
      <p:pic>
        <p:nvPicPr>
          <p:cNvPr id="11280" name="Picture 16"/>
          <p:cNvPicPr>
            <a:picLocks noChangeAspect="1" noChangeArrowheads="1"/>
          </p:cNvPicPr>
          <p:nvPr/>
        </p:nvPicPr>
        <p:blipFill>
          <a:blip r:embed="rId8" cstate="print"/>
          <a:srcRect/>
          <a:stretch>
            <a:fillRect/>
          </a:stretch>
        </p:blipFill>
        <p:spPr bwMode="auto">
          <a:xfrm>
            <a:off x="5264150" y="4606925"/>
            <a:ext cx="1676400" cy="1533525"/>
          </a:xfrm>
          <a:prstGeom prst="rect">
            <a:avLst/>
          </a:prstGeom>
          <a:noFill/>
          <a:ln w="9525">
            <a:noFill/>
            <a:round/>
            <a:headEnd/>
            <a:tailEnd/>
          </a:ln>
          <a:effectLst/>
        </p:spPr>
      </p:pic>
      <p:sp>
        <p:nvSpPr>
          <p:cNvPr id="11281" name="Text Box 17"/>
          <p:cNvSpPr txBox="1">
            <a:spLocks noChangeArrowheads="1"/>
          </p:cNvSpPr>
          <p:nvPr/>
        </p:nvSpPr>
        <p:spPr bwMode="auto">
          <a:xfrm>
            <a:off x="692150" y="282575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2" name="Text Box 18"/>
          <p:cNvSpPr txBox="1">
            <a:spLocks noChangeArrowheads="1"/>
          </p:cNvSpPr>
          <p:nvPr/>
        </p:nvSpPr>
        <p:spPr bwMode="auto">
          <a:xfrm>
            <a:off x="2438400" y="47244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3" name="Text Box 19"/>
          <p:cNvSpPr txBox="1">
            <a:spLocks noChangeArrowheads="1"/>
          </p:cNvSpPr>
          <p:nvPr/>
        </p:nvSpPr>
        <p:spPr bwMode="auto">
          <a:xfrm>
            <a:off x="6705600" y="18145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4" name="Text Box 20"/>
          <p:cNvSpPr txBox="1">
            <a:spLocks noChangeArrowheads="1"/>
          </p:cNvSpPr>
          <p:nvPr/>
        </p:nvSpPr>
        <p:spPr bwMode="auto">
          <a:xfrm>
            <a:off x="5430838" y="41005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5" name="Text Box 21"/>
          <p:cNvSpPr txBox="1">
            <a:spLocks noChangeArrowheads="1"/>
          </p:cNvSpPr>
          <p:nvPr/>
        </p:nvSpPr>
        <p:spPr bwMode="auto">
          <a:xfrm>
            <a:off x="5486400" y="58959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6" name="Text Box 22"/>
          <p:cNvSpPr txBox="1">
            <a:spLocks noChangeArrowheads="1"/>
          </p:cNvSpPr>
          <p:nvPr/>
        </p:nvSpPr>
        <p:spPr bwMode="auto">
          <a:xfrm>
            <a:off x="685800" y="30130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87" name="Text Box 23"/>
          <p:cNvSpPr txBox="1">
            <a:spLocks noChangeArrowheads="1"/>
          </p:cNvSpPr>
          <p:nvPr/>
        </p:nvSpPr>
        <p:spPr bwMode="auto">
          <a:xfrm>
            <a:off x="838200" y="46767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88" name="Text Box 24"/>
          <p:cNvSpPr txBox="1">
            <a:spLocks noChangeArrowheads="1"/>
          </p:cNvSpPr>
          <p:nvPr/>
        </p:nvSpPr>
        <p:spPr bwMode="auto">
          <a:xfrm>
            <a:off x="4841875" y="9763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89" name="Text Box 25"/>
          <p:cNvSpPr txBox="1">
            <a:spLocks noChangeArrowheads="1"/>
          </p:cNvSpPr>
          <p:nvPr/>
        </p:nvSpPr>
        <p:spPr bwMode="auto">
          <a:xfrm>
            <a:off x="4953000" y="28813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90" name="Text Box 26"/>
          <p:cNvSpPr txBox="1">
            <a:spLocks noChangeArrowheads="1"/>
          </p:cNvSpPr>
          <p:nvPr/>
        </p:nvSpPr>
        <p:spPr bwMode="auto">
          <a:xfrm>
            <a:off x="6629400" y="465455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12291"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2696D37-F159-44D8-B749-FB4B3867F2E3}"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145</a:t>
            </a:fld>
            <a:endParaRPr lang="en-GB" sz="1200">
              <a:solidFill>
                <a:srgbClr val="898989"/>
              </a:solidFill>
              <a:latin typeface="Calibri" pitchFamily="32" charset="0"/>
            </a:endParaRPr>
          </a:p>
        </p:txBody>
      </p:sp>
      <p:sp>
        <p:nvSpPr>
          <p:cNvPr id="12292" name="Text Box 4"/>
          <p:cNvSpPr txBox="1">
            <a:spLocks noChangeArrowheads="1"/>
          </p:cNvSpPr>
          <p:nvPr/>
        </p:nvSpPr>
        <p:spPr bwMode="auto">
          <a:xfrm>
            <a:off x="304800" y="381000"/>
            <a:ext cx="37338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7. Insert 100, Rear = 5, Front = 2.</a:t>
            </a:r>
          </a:p>
        </p:txBody>
      </p:sp>
      <p:pic>
        <p:nvPicPr>
          <p:cNvPr id="12293" name="Picture 5"/>
          <p:cNvPicPr>
            <a:picLocks noChangeAspect="1" noChangeArrowheads="1"/>
          </p:cNvPicPr>
          <p:nvPr/>
        </p:nvPicPr>
        <p:blipFill>
          <a:blip r:embed="rId3" cstate="print"/>
          <a:srcRect/>
          <a:stretch>
            <a:fillRect/>
          </a:stretch>
        </p:blipFill>
        <p:spPr bwMode="auto">
          <a:xfrm>
            <a:off x="762000" y="768350"/>
            <a:ext cx="1676400" cy="1514475"/>
          </a:xfrm>
          <a:prstGeom prst="rect">
            <a:avLst/>
          </a:prstGeom>
          <a:noFill/>
          <a:ln w="9525">
            <a:noFill/>
            <a:round/>
            <a:headEnd/>
            <a:tailEnd/>
          </a:ln>
          <a:effectLst/>
        </p:spPr>
      </p:pic>
      <p:sp>
        <p:nvSpPr>
          <p:cNvPr id="12294" name="Text Box 6"/>
          <p:cNvSpPr txBox="1">
            <a:spLocks noChangeArrowheads="1"/>
          </p:cNvSpPr>
          <p:nvPr/>
        </p:nvSpPr>
        <p:spPr bwMode="auto">
          <a:xfrm>
            <a:off x="304800" y="2251075"/>
            <a:ext cx="37338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8. Insert 40, Rear = 1, Front = 2.</a:t>
            </a:r>
          </a:p>
        </p:txBody>
      </p:sp>
      <p:pic>
        <p:nvPicPr>
          <p:cNvPr id="12295" name="Picture 7"/>
          <p:cNvPicPr>
            <a:picLocks noChangeAspect="1" noChangeArrowheads="1"/>
          </p:cNvPicPr>
          <p:nvPr/>
        </p:nvPicPr>
        <p:blipFill>
          <a:blip r:embed="rId4" cstate="print"/>
          <a:srcRect/>
          <a:stretch>
            <a:fillRect/>
          </a:stretch>
        </p:blipFill>
        <p:spPr bwMode="auto">
          <a:xfrm>
            <a:off x="838200" y="2687638"/>
            <a:ext cx="1600200" cy="1495425"/>
          </a:xfrm>
          <a:prstGeom prst="rect">
            <a:avLst/>
          </a:prstGeom>
          <a:noFill/>
          <a:ln w="9525">
            <a:noFill/>
            <a:round/>
            <a:headEnd/>
            <a:tailEnd/>
          </a:ln>
          <a:effectLst/>
        </p:spPr>
      </p:pic>
      <p:sp>
        <p:nvSpPr>
          <p:cNvPr id="12296" name="Text Box 8"/>
          <p:cNvSpPr txBox="1">
            <a:spLocks noChangeArrowheads="1"/>
          </p:cNvSpPr>
          <p:nvPr/>
        </p:nvSpPr>
        <p:spPr bwMode="auto">
          <a:xfrm>
            <a:off x="325438" y="4164013"/>
            <a:ext cx="4981575" cy="642937"/>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9. Insert 140, Rear = 1, Front = 2.</a:t>
            </a: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As Front = Rear + 1, so Queue overflow.</a:t>
            </a:r>
          </a:p>
        </p:txBody>
      </p:sp>
      <p:pic>
        <p:nvPicPr>
          <p:cNvPr id="12297" name="Picture 9"/>
          <p:cNvPicPr>
            <a:picLocks noChangeAspect="1" noChangeArrowheads="1"/>
          </p:cNvPicPr>
          <p:nvPr/>
        </p:nvPicPr>
        <p:blipFill>
          <a:blip r:embed="rId4" cstate="print"/>
          <a:srcRect/>
          <a:stretch>
            <a:fillRect/>
          </a:stretch>
        </p:blipFill>
        <p:spPr bwMode="auto">
          <a:xfrm>
            <a:off x="914400" y="4800600"/>
            <a:ext cx="1600200" cy="1495425"/>
          </a:xfrm>
          <a:prstGeom prst="rect">
            <a:avLst/>
          </a:prstGeom>
          <a:noFill/>
          <a:ln w="9525">
            <a:noFill/>
            <a:round/>
            <a:headEnd/>
            <a:tailEnd/>
          </a:ln>
          <a:effectLst/>
        </p:spPr>
      </p:pic>
      <p:sp>
        <p:nvSpPr>
          <p:cNvPr id="12298" name="Text Box 10"/>
          <p:cNvSpPr txBox="1">
            <a:spLocks noChangeArrowheads="1"/>
          </p:cNvSpPr>
          <p:nvPr/>
        </p:nvSpPr>
        <p:spPr bwMode="auto">
          <a:xfrm>
            <a:off x="4648200" y="381000"/>
            <a:ext cx="3962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10. Delete front, Rear = 1, Front = 3.</a:t>
            </a:r>
          </a:p>
        </p:txBody>
      </p:sp>
      <p:pic>
        <p:nvPicPr>
          <p:cNvPr id="12299" name="Picture 11"/>
          <p:cNvPicPr>
            <a:picLocks noChangeAspect="1" noChangeArrowheads="1"/>
          </p:cNvPicPr>
          <p:nvPr/>
        </p:nvPicPr>
        <p:blipFill>
          <a:blip r:embed="rId5" cstate="print"/>
          <a:srcRect/>
          <a:stretch>
            <a:fillRect/>
          </a:stretch>
        </p:blipFill>
        <p:spPr bwMode="auto">
          <a:xfrm>
            <a:off x="5562600" y="706438"/>
            <a:ext cx="1676400" cy="1552575"/>
          </a:xfrm>
          <a:prstGeom prst="rect">
            <a:avLst/>
          </a:prstGeom>
          <a:noFill/>
          <a:ln w="9525">
            <a:noFill/>
            <a:round/>
            <a:headEnd/>
            <a:tailEnd/>
          </a:ln>
          <a:effectLst/>
        </p:spPr>
      </p:pic>
      <p:sp>
        <p:nvSpPr>
          <p:cNvPr id="12300" name="Text Box 12"/>
          <p:cNvSpPr txBox="1">
            <a:spLocks noChangeArrowheads="1"/>
          </p:cNvSpPr>
          <p:nvPr/>
        </p:nvSpPr>
        <p:spPr bwMode="auto">
          <a:xfrm>
            <a:off x="2084388" y="838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1" name="Text Box 13"/>
          <p:cNvSpPr txBox="1">
            <a:spLocks noChangeArrowheads="1"/>
          </p:cNvSpPr>
          <p:nvPr/>
        </p:nvSpPr>
        <p:spPr bwMode="auto">
          <a:xfrm>
            <a:off x="527050" y="18145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2" name="Text Box 14"/>
          <p:cNvSpPr txBox="1">
            <a:spLocks noChangeArrowheads="1"/>
          </p:cNvSpPr>
          <p:nvPr/>
        </p:nvSpPr>
        <p:spPr bwMode="auto">
          <a:xfrm>
            <a:off x="2209800" y="2743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3" name="Text Box 15"/>
          <p:cNvSpPr txBox="1">
            <a:spLocks noChangeArrowheads="1"/>
          </p:cNvSpPr>
          <p:nvPr/>
        </p:nvSpPr>
        <p:spPr bwMode="auto">
          <a:xfrm>
            <a:off x="533400" y="2743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4" name="Text Box 16"/>
          <p:cNvSpPr txBox="1">
            <a:spLocks noChangeArrowheads="1"/>
          </p:cNvSpPr>
          <p:nvPr/>
        </p:nvSpPr>
        <p:spPr bwMode="auto">
          <a:xfrm>
            <a:off x="679450" y="48291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5" name="Text Box 17"/>
          <p:cNvSpPr txBox="1">
            <a:spLocks noChangeArrowheads="1"/>
          </p:cNvSpPr>
          <p:nvPr/>
        </p:nvSpPr>
        <p:spPr bwMode="auto">
          <a:xfrm>
            <a:off x="5334000" y="7620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6" name="Text Box 18"/>
          <p:cNvSpPr txBox="1">
            <a:spLocks noChangeArrowheads="1"/>
          </p:cNvSpPr>
          <p:nvPr/>
        </p:nvSpPr>
        <p:spPr bwMode="auto">
          <a:xfrm>
            <a:off x="2236788" y="49053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7" name="Text Box 19"/>
          <p:cNvSpPr txBox="1">
            <a:spLocks noChangeArrowheads="1"/>
          </p:cNvSpPr>
          <p:nvPr/>
        </p:nvSpPr>
        <p:spPr bwMode="auto">
          <a:xfrm>
            <a:off x="7086600" y="14763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8" name="Text Box 20"/>
          <p:cNvSpPr txBox="1">
            <a:spLocks noChangeArrowheads="1"/>
          </p:cNvSpPr>
          <p:nvPr/>
        </p:nvSpPr>
        <p:spPr bwMode="auto">
          <a:xfrm>
            <a:off x="4724400" y="2209800"/>
            <a:ext cx="3962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11. Delete front, Rear = 1, Front = 4.</a:t>
            </a:r>
          </a:p>
        </p:txBody>
      </p:sp>
      <p:pic>
        <p:nvPicPr>
          <p:cNvPr id="12309" name="Picture 21"/>
          <p:cNvPicPr>
            <a:picLocks noChangeAspect="1" noChangeArrowheads="1"/>
          </p:cNvPicPr>
          <p:nvPr/>
        </p:nvPicPr>
        <p:blipFill>
          <a:blip r:embed="rId6" cstate="print"/>
          <a:srcRect/>
          <a:stretch>
            <a:fillRect/>
          </a:stretch>
        </p:blipFill>
        <p:spPr bwMode="auto">
          <a:xfrm>
            <a:off x="5562600" y="2590800"/>
            <a:ext cx="1695450" cy="1552575"/>
          </a:xfrm>
          <a:prstGeom prst="rect">
            <a:avLst/>
          </a:prstGeom>
          <a:noFill/>
          <a:ln w="9525">
            <a:noFill/>
            <a:round/>
            <a:headEnd/>
            <a:tailEnd/>
          </a:ln>
          <a:effectLst/>
        </p:spPr>
      </p:pic>
      <p:sp>
        <p:nvSpPr>
          <p:cNvPr id="12310" name="Text Box 22"/>
          <p:cNvSpPr txBox="1">
            <a:spLocks noChangeArrowheads="1"/>
          </p:cNvSpPr>
          <p:nvPr/>
        </p:nvSpPr>
        <p:spPr bwMode="auto">
          <a:xfrm>
            <a:off x="4800600" y="4114800"/>
            <a:ext cx="40386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12. Delete front, Rear = 1, Front = 5.</a:t>
            </a:r>
          </a:p>
        </p:txBody>
      </p:sp>
      <p:pic>
        <p:nvPicPr>
          <p:cNvPr id="12311" name="Picture 23"/>
          <p:cNvPicPr>
            <a:picLocks noChangeAspect="1" noChangeArrowheads="1"/>
          </p:cNvPicPr>
          <p:nvPr/>
        </p:nvPicPr>
        <p:blipFill>
          <a:blip r:embed="rId7" cstate="print"/>
          <a:srcRect/>
          <a:stretch>
            <a:fillRect/>
          </a:stretch>
        </p:blipFill>
        <p:spPr bwMode="auto">
          <a:xfrm>
            <a:off x="5638800" y="4419600"/>
            <a:ext cx="1752600" cy="1552575"/>
          </a:xfrm>
          <a:prstGeom prst="rect">
            <a:avLst/>
          </a:prstGeom>
          <a:noFill/>
          <a:ln w="9525">
            <a:noFill/>
            <a:round/>
            <a:headEnd/>
            <a:tailEnd/>
          </a:ln>
          <a:effectLst/>
        </p:spPr>
      </p:pic>
      <p:sp>
        <p:nvSpPr>
          <p:cNvPr id="12312" name="Text Box 24"/>
          <p:cNvSpPr txBox="1">
            <a:spLocks noChangeArrowheads="1"/>
          </p:cNvSpPr>
          <p:nvPr/>
        </p:nvSpPr>
        <p:spPr bwMode="auto">
          <a:xfrm>
            <a:off x="5348288" y="25638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13" name="Text Box 25"/>
          <p:cNvSpPr txBox="1">
            <a:spLocks noChangeArrowheads="1"/>
          </p:cNvSpPr>
          <p:nvPr/>
        </p:nvSpPr>
        <p:spPr bwMode="auto">
          <a:xfrm>
            <a:off x="5445125" y="445452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14" name="Text Box 26"/>
          <p:cNvSpPr txBox="1">
            <a:spLocks noChangeArrowheads="1"/>
          </p:cNvSpPr>
          <p:nvPr/>
        </p:nvSpPr>
        <p:spPr bwMode="auto">
          <a:xfrm>
            <a:off x="5791200" y="38592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15" name="Text Box 27"/>
          <p:cNvSpPr txBox="1">
            <a:spLocks noChangeArrowheads="1"/>
          </p:cNvSpPr>
          <p:nvPr/>
        </p:nvSpPr>
        <p:spPr bwMode="auto">
          <a:xfrm>
            <a:off x="5395913" y="5410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7239000" y="6400800"/>
            <a:ext cx="1905000" cy="457200"/>
          </a:xfrm>
        </p:spPr>
        <p:txBody>
          <a:bodyPr/>
          <a:lstStyle/>
          <a:p>
            <a:fld id="{0777ABC1-9AA0-469F-B6FF-538543F011BF}" type="slidenum">
              <a:rPr lang="en-US"/>
              <a:pPr/>
              <a:t>146</a:t>
            </a:fld>
            <a:endParaRPr lang="en-US"/>
          </a:p>
        </p:txBody>
      </p:sp>
      <p:sp>
        <p:nvSpPr>
          <p:cNvPr id="5" name="Rectangle 2"/>
          <p:cNvSpPr txBox="1">
            <a:spLocks noChangeArrowheads="1"/>
          </p:cNvSpPr>
          <p:nvPr/>
        </p:nvSpPr>
        <p:spPr>
          <a:xfrm>
            <a:off x="1295400" y="228600"/>
            <a:ext cx="73152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Full and empty queues</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6" name="Rectangle 3"/>
          <p:cNvSpPr txBox="1">
            <a:spLocks noChangeArrowheads="1"/>
          </p:cNvSpPr>
          <p:nvPr/>
        </p:nvSpPr>
        <p:spPr>
          <a:xfrm>
            <a:off x="685800" y="1295400"/>
            <a:ext cx="7772400" cy="83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If the queue were to become completely full, it would look like this:</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4"/>
          <p:cNvSpPr txBox="1">
            <a:spLocks noChangeArrowheads="1"/>
          </p:cNvSpPr>
          <p:nvPr/>
        </p:nvSpPr>
        <p:spPr>
          <a:xfrm>
            <a:off x="381000" y="3733800"/>
            <a:ext cx="8574088" cy="904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we were then to remove all eight elements, making the queue completely empty, it would look like this: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2" name="Group 46"/>
          <p:cNvGrpSpPr>
            <a:grpSpLocks/>
          </p:cNvGrpSpPr>
          <p:nvPr/>
        </p:nvGrpSpPr>
        <p:grpSpPr bwMode="auto">
          <a:xfrm>
            <a:off x="609600" y="1981201"/>
            <a:ext cx="7696200" cy="1589088"/>
            <a:chOff x="384" y="1248"/>
            <a:chExt cx="4848" cy="1001"/>
          </a:xfrm>
        </p:grpSpPr>
        <p:sp>
          <p:nvSpPr>
            <p:cNvPr id="9" name="Rectangle 6"/>
            <p:cNvSpPr>
              <a:spLocks noChangeArrowheads="1"/>
            </p:cNvSpPr>
            <p:nvPr/>
          </p:nvSpPr>
          <p:spPr bwMode="auto">
            <a:xfrm>
              <a:off x="1549"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44</a:t>
              </a:r>
            </a:p>
          </p:txBody>
        </p:sp>
        <p:sp>
          <p:nvSpPr>
            <p:cNvPr id="10" name="Rectangle 7"/>
            <p:cNvSpPr>
              <a:spLocks noChangeArrowheads="1"/>
            </p:cNvSpPr>
            <p:nvPr/>
          </p:nvSpPr>
          <p:spPr bwMode="auto">
            <a:xfrm>
              <a:off x="1981"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55</a:t>
              </a:r>
            </a:p>
          </p:txBody>
        </p:sp>
        <p:sp>
          <p:nvSpPr>
            <p:cNvPr id="11" name="Rectangle 8"/>
            <p:cNvSpPr>
              <a:spLocks noChangeArrowheads="1"/>
            </p:cNvSpPr>
            <p:nvPr/>
          </p:nvSpPr>
          <p:spPr bwMode="auto">
            <a:xfrm>
              <a:off x="2413"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66</a:t>
              </a:r>
            </a:p>
          </p:txBody>
        </p:sp>
        <p:sp>
          <p:nvSpPr>
            <p:cNvPr id="12" name="Rectangle 9"/>
            <p:cNvSpPr>
              <a:spLocks noChangeArrowheads="1"/>
            </p:cNvSpPr>
            <p:nvPr/>
          </p:nvSpPr>
          <p:spPr bwMode="auto">
            <a:xfrm>
              <a:off x="2845"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77</a:t>
              </a:r>
            </a:p>
          </p:txBody>
        </p:sp>
        <p:sp>
          <p:nvSpPr>
            <p:cNvPr id="13" name="Rectangle 10"/>
            <p:cNvSpPr>
              <a:spLocks noChangeArrowheads="1"/>
            </p:cNvSpPr>
            <p:nvPr/>
          </p:nvSpPr>
          <p:spPr bwMode="auto">
            <a:xfrm>
              <a:off x="3277"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88</a:t>
              </a:r>
            </a:p>
          </p:txBody>
        </p:sp>
        <p:sp>
          <p:nvSpPr>
            <p:cNvPr id="14" name="Rectangle 11"/>
            <p:cNvSpPr>
              <a:spLocks noChangeArrowheads="1"/>
            </p:cNvSpPr>
            <p:nvPr/>
          </p:nvSpPr>
          <p:spPr bwMode="auto">
            <a:xfrm>
              <a:off x="3709"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11</a:t>
              </a:r>
            </a:p>
          </p:txBody>
        </p:sp>
        <p:sp>
          <p:nvSpPr>
            <p:cNvPr id="15" name="Rectangle 12"/>
            <p:cNvSpPr>
              <a:spLocks noChangeArrowheads="1"/>
            </p:cNvSpPr>
            <p:nvPr/>
          </p:nvSpPr>
          <p:spPr bwMode="auto">
            <a:xfrm>
              <a:off x="4141"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22</a:t>
              </a:r>
            </a:p>
          </p:txBody>
        </p:sp>
        <p:sp>
          <p:nvSpPr>
            <p:cNvPr id="16" name="Rectangle 13"/>
            <p:cNvSpPr>
              <a:spLocks noChangeArrowheads="1"/>
            </p:cNvSpPr>
            <p:nvPr/>
          </p:nvSpPr>
          <p:spPr bwMode="auto">
            <a:xfrm>
              <a:off x="4573"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33</a:t>
              </a:r>
            </a:p>
          </p:txBody>
        </p:sp>
        <p:sp>
          <p:nvSpPr>
            <p:cNvPr id="17" name="Text Box 14"/>
            <p:cNvSpPr txBox="1">
              <a:spLocks noChangeArrowheads="1"/>
            </p:cNvSpPr>
            <p:nvPr/>
          </p:nvSpPr>
          <p:spPr bwMode="auto">
            <a:xfrm>
              <a:off x="1693" y="1248"/>
              <a:ext cx="3347" cy="250"/>
            </a:xfrm>
            <a:prstGeom prst="rect">
              <a:avLst/>
            </a:prstGeom>
            <a:noFill/>
            <a:ln w="19050">
              <a:noFill/>
              <a:miter lim="800000"/>
              <a:headEnd/>
              <a:tailEnd/>
            </a:ln>
            <a:effectLst/>
          </p:spPr>
          <p:txBody>
            <a:bodyPr>
              <a:spAutoFit/>
            </a:bodyPr>
            <a:lstStyle/>
            <a:p>
              <a:pPr>
                <a:spcBef>
                  <a:spcPct val="50000"/>
                </a:spcBef>
              </a:pPr>
              <a:r>
                <a:rPr lang="en-US" sz="2000">
                  <a:latin typeface="Verdana" pitchFamily="34" charset="0"/>
                </a:rPr>
                <a:t>0      1      2      3      4      5      6     7</a:t>
              </a:r>
              <a:endParaRPr lang="en-US" sz="2000">
                <a:latin typeface="Times New Roman" pitchFamily="18" charset="0"/>
              </a:endParaRPr>
            </a:p>
          </p:txBody>
        </p:sp>
        <p:sp>
          <p:nvSpPr>
            <p:cNvPr id="18" name="Text Box 15"/>
            <p:cNvSpPr txBox="1">
              <a:spLocks noChangeArrowheads="1"/>
            </p:cNvSpPr>
            <p:nvPr/>
          </p:nvSpPr>
          <p:spPr bwMode="auto">
            <a:xfrm>
              <a:off x="384" y="1488"/>
              <a:ext cx="879" cy="233"/>
            </a:xfrm>
            <a:prstGeom prst="rect">
              <a:avLst/>
            </a:prstGeom>
            <a:noFill/>
            <a:ln w="19050">
              <a:noFill/>
              <a:miter lim="800000"/>
              <a:headEnd/>
              <a:tailEnd type="none" w="lg" len="lg"/>
            </a:ln>
            <a:effectLst/>
          </p:spPr>
          <p:txBody>
            <a:bodyPr wrap="none">
              <a:spAutoFit/>
            </a:bodyPr>
            <a:lstStyle/>
            <a:p>
              <a:r>
                <a:rPr lang="en-US" dirty="0" err="1">
                  <a:solidFill>
                    <a:srgbClr val="FF0000"/>
                  </a:solidFill>
                  <a:latin typeface="Verdana" pitchFamily="34" charset="0"/>
                </a:rPr>
                <a:t>myQueue</a:t>
              </a:r>
              <a:r>
                <a:rPr lang="en-US" dirty="0">
                  <a:solidFill>
                    <a:srgbClr val="FF0000"/>
                  </a:solidFill>
                  <a:latin typeface="Verdana" pitchFamily="34" charset="0"/>
                </a:rPr>
                <a:t>:</a:t>
              </a:r>
            </a:p>
          </p:txBody>
        </p:sp>
        <p:grpSp>
          <p:nvGrpSpPr>
            <p:cNvPr id="3" name="Group 18"/>
            <p:cNvGrpSpPr>
              <a:grpSpLocks/>
            </p:cNvGrpSpPr>
            <p:nvPr/>
          </p:nvGrpSpPr>
          <p:grpSpPr bwMode="auto">
            <a:xfrm>
              <a:off x="2355" y="1921"/>
              <a:ext cx="1149" cy="328"/>
              <a:chOff x="2499" y="2785"/>
              <a:chExt cx="1149" cy="328"/>
            </a:xfrm>
          </p:grpSpPr>
          <p:sp>
            <p:nvSpPr>
              <p:cNvPr id="22" name="Text Box 17"/>
              <p:cNvSpPr txBox="1">
                <a:spLocks noChangeArrowheads="1"/>
              </p:cNvSpPr>
              <p:nvPr/>
            </p:nvSpPr>
            <p:spPr bwMode="auto">
              <a:xfrm>
                <a:off x="2499" y="2880"/>
                <a:ext cx="1056" cy="233"/>
              </a:xfrm>
              <a:prstGeom prst="rect">
                <a:avLst/>
              </a:prstGeom>
              <a:noFill/>
              <a:ln w="19050">
                <a:noFill/>
                <a:miter lim="800000"/>
                <a:headEnd/>
                <a:tailEnd/>
              </a:ln>
              <a:effectLst/>
            </p:spPr>
            <p:txBody>
              <a:bodyPr>
                <a:spAutoFit/>
              </a:bodyPr>
              <a:lstStyle/>
              <a:p>
                <a:pPr>
                  <a:spcBef>
                    <a:spcPct val="50000"/>
                  </a:spcBef>
                </a:pPr>
                <a:r>
                  <a:rPr lang="en-US" dirty="0" smtClean="0">
                    <a:solidFill>
                      <a:srgbClr val="FF0000"/>
                    </a:solidFill>
                    <a:latin typeface="Verdana" pitchFamily="34" charset="0"/>
                  </a:rPr>
                  <a:t>tail </a:t>
                </a:r>
                <a:r>
                  <a:rPr lang="en-US" dirty="0">
                    <a:solidFill>
                      <a:srgbClr val="FF0000"/>
                    </a:solidFill>
                    <a:latin typeface="Verdana" pitchFamily="34" charset="0"/>
                  </a:rPr>
                  <a:t>= 4</a:t>
                </a:r>
              </a:p>
            </p:txBody>
          </p:sp>
          <p:sp>
            <p:nvSpPr>
              <p:cNvPr id="23" name="Freeform 18"/>
              <p:cNvSpPr>
                <a:spLocks/>
              </p:cNvSpPr>
              <p:nvPr/>
            </p:nvSpPr>
            <p:spPr bwMode="auto">
              <a:xfrm flipH="1">
                <a:off x="3406" y="2785"/>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sp>
          <p:nvSpPr>
            <p:cNvPr id="20" name="Text Box 20"/>
            <p:cNvSpPr txBox="1">
              <a:spLocks noChangeArrowheads="1"/>
            </p:cNvSpPr>
            <p:nvPr/>
          </p:nvSpPr>
          <p:spPr bwMode="auto">
            <a:xfrm>
              <a:off x="4176" y="2016"/>
              <a:ext cx="1056" cy="233"/>
            </a:xfrm>
            <a:prstGeom prst="rect">
              <a:avLst/>
            </a:prstGeom>
            <a:noFill/>
            <a:ln w="19050">
              <a:noFill/>
              <a:miter lim="800000"/>
              <a:headEnd/>
              <a:tailEnd/>
            </a:ln>
            <a:effectLst/>
          </p:spPr>
          <p:txBody>
            <a:bodyPr>
              <a:spAutoFit/>
            </a:bodyPr>
            <a:lstStyle/>
            <a:p>
              <a:pPr>
                <a:spcBef>
                  <a:spcPct val="50000"/>
                </a:spcBef>
              </a:pPr>
              <a:r>
                <a:rPr lang="en-US" dirty="0" smtClean="0">
                  <a:solidFill>
                    <a:srgbClr val="FF0000"/>
                  </a:solidFill>
                  <a:latin typeface="Verdana" pitchFamily="34" charset="0"/>
                </a:rPr>
                <a:t>head </a:t>
              </a:r>
              <a:r>
                <a:rPr lang="en-US" dirty="0">
                  <a:solidFill>
                    <a:srgbClr val="FF0000"/>
                  </a:solidFill>
                  <a:latin typeface="Verdana" pitchFamily="34" charset="0"/>
                </a:rPr>
                <a:t>= 5</a:t>
              </a:r>
            </a:p>
          </p:txBody>
        </p:sp>
        <p:sp>
          <p:nvSpPr>
            <p:cNvPr id="21" name="Freeform 21"/>
            <p:cNvSpPr>
              <a:spLocks/>
            </p:cNvSpPr>
            <p:nvPr/>
          </p:nvSpPr>
          <p:spPr bwMode="auto">
            <a:xfrm>
              <a:off x="3934" y="1920"/>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grpSp>
        <p:nvGrpSpPr>
          <p:cNvPr id="8" name="Group 45"/>
          <p:cNvGrpSpPr>
            <a:grpSpLocks/>
          </p:cNvGrpSpPr>
          <p:nvPr/>
        </p:nvGrpSpPr>
        <p:grpSpPr bwMode="auto">
          <a:xfrm>
            <a:off x="609600" y="4724401"/>
            <a:ext cx="7696200" cy="1589088"/>
            <a:chOff x="384" y="2976"/>
            <a:chExt cx="4848" cy="1001"/>
          </a:xfrm>
        </p:grpSpPr>
        <p:sp>
          <p:nvSpPr>
            <p:cNvPr id="25" name="Rectangle 26"/>
            <p:cNvSpPr>
              <a:spLocks noChangeArrowheads="1"/>
            </p:cNvSpPr>
            <p:nvPr/>
          </p:nvSpPr>
          <p:spPr bwMode="auto">
            <a:xfrm>
              <a:off x="1549"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26" name="Rectangle 27"/>
            <p:cNvSpPr>
              <a:spLocks noChangeArrowheads="1"/>
            </p:cNvSpPr>
            <p:nvPr/>
          </p:nvSpPr>
          <p:spPr bwMode="auto">
            <a:xfrm>
              <a:off x="1981"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27" name="Rectangle 28"/>
            <p:cNvSpPr>
              <a:spLocks noChangeArrowheads="1"/>
            </p:cNvSpPr>
            <p:nvPr/>
          </p:nvSpPr>
          <p:spPr bwMode="auto">
            <a:xfrm>
              <a:off x="2413"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28" name="Rectangle 29"/>
            <p:cNvSpPr>
              <a:spLocks noChangeArrowheads="1"/>
            </p:cNvSpPr>
            <p:nvPr/>
          </p:nvSpPr>
          <p:spPr bwMode="auto">
            <a:xfrm>
              <a:off x="2845"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29" name="Rectangle 30"/>
            <p:cNvSpPr>
              <a:spLocks noChangeArrowheads="1"/>
            </p:cNvSpPr>
            <p:nvPr/>
          </p:nvSpPr>
          <p:spPr bwMode="auto">
            <a:xfrm>
              <a:off x="3277"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30" name="Rectangle 31"/>
            <p:cNvSpPr>
              <a:spLocks noChangeArrowheads="1"/>
            </p:cNvSpPr>
            <p:nvPr/>
          </p:nvSpPr>
          <p:spPr bwMode="auto">
            <a:xfrm>
              <a:off x="3709"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31" name="Rectangle 32"/>
            <p:cNvSpPr>
              <a:spLocks noChangeArrowheads="1"/>
            </p:cNvSpPr>
            <p:nvPr/>
          </p:nvSpPr>
          <p:spPr bwMode="auto">
            <a:xfrm>
              <a:off x="4141"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32" name="Rectangle 33"/>
            <p:cNvSpPr>
              <a:spLocks noChangeArrowheads="1"/>
            </p:cNvSpPr>
            <p:nvPr/>
          </p:nvSpPr>
          <p:spPr bwMode="auto">
            <a:xfrm>
              <a:off x="4573"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33" name="Text Box 34"/>
            <p:cNvSpPr txBox="1">
              <a:spLocks noChangeArrowheads="1"/>
            </p:cNvSpPr>
            <p:nvPr/>
          </p:nvSpPr>
          <p:spPr bwMode="auto">
            <a:xfrm>
              <a:off x="1693" y="2976"/>
              <a:ext cx="3347" cy="250"/>
            </a:xfrm>
            <a:prstGeom prst="rect">
              <a:avLst/>
            </a:prstGeom>
            <a:noFill/>
            <a:ln w="19050">
              <a:noFill/>
              <a:miter lim="800000"/>
              <a:headEnd/>
              <a:tailEnd/>
            </a:ln>
            <a:effectLst/>
          </p:spPr>
          <p:txBody>
            <a:bodyPr>
              <a:spAutoFit/>
            </a:bodyPr>
            <a:lstStyle/>
            <a:p>
              <a:pPr>
                <a:spcBef>
                  <a:spcPct val="50000"/>
                </a:spcBef>
              </a:pPr>
              <a:r>
                <a:rPr lang="en-US" sz="2000">
                  <a:latin typeface="Verdana" pitchFamily="34" charset="0"/>
                </a:rPr>
                <a:t>0      1      2      3      4      5      6     7</a:t>
              </a:r>
              <a:endParaRPr lang="en-US" sz="2000">
                <a:latin typeface="Times New Roman" pitchFamily="18" charset="0"/>
              </a:endParaRPr>
            </a:p>
          </p:txBody>
        </p:sp>
        <p:sp>
          <p:nvSpPr>
            <p:cNvPr id="34" name="Text Box 35"/>
            <p:cNvSpPr txBox="1">
              <a:spLocks noChangeArrowheads="1"/>
            </p:cNvSpPr>
            <p:nvPr/>
          </p:nvSpPr>
          <p:spPr bwMode="auto">
            <a:xfrm>
              <a:off x="384" y="3216"/>
              <a:ext cx="879" cy="233"/>
            </a:xfrm>
            <a:prstGeom prst="rect">
              <a:avLst/>
            </a:prstGeom>
            <a:noFill/>
            <a:ln w="19050">
              <a:noFill/>
              <a:miter lim="800000"/>
              <a:headEnd/>
              <a:tailEnd type="none" w="lg" len="lg"/>
            </a:ln>
            <a:effectLst/>
          </p:spPr>
          <p:txBody>
            <a:bodyPr wrap="none">
              <a:spAutoFit/>
            </a:bodyPr>
            <a:lstStyle/>
            <a:p>
              <a:r>
                <a:rPr lang="en-US" dirty="0" err="1">
                  <a:solidFill>
                    <a:srgbClr val="FF0000"/>
                  </a:solidFill>
                  <a:latin typeface="Verdana" pitchFamily="34" charset="0"/>
                </a:rPr>
                <a:t>myQueue</a:t>
              </a:r>
              <a:r>
                <a:rPr lang="en-US" dirty="0">
                  <a:solidFill>
                    <a:srgbClr val="FF0000"/>
                  </a:solidFill>
                  <a:latin typeface="Verdana" pitchFamily="34" charset="0"/>
                </a:rPr>
                <a:t>:</a:t>
              </a:r>
            </a:p>
          </p:txBody>
        </p:sp>
        <p:grpSp>
          <p:nvGrpSpPr>
            <p:cNvPr id="19" name="Group 36"/>
            <p:cNvGrpSpPr>
              <a:grpSpLocks/>
            </p:cNvGrpSpPr>
            <p:nvPr/>
          </p:nvGrpSpPr>
          <p:grpSpPr bwMode="auto">
            <a:xfrm>
              <a:off x="2307" y="3649"/>
              <a:ext cx="1149" cy="328"/>
              <a:chOff x="2499" y="2785"/>
              <a:chExt cx="1149" cy="328"/>
            </a:xfrm>
          </p:grpSpPr>
          <p:sp>
            <p:nvSpPr>
              <p:cNvPr id="38" name="Text Box 37"/>
              <p:cNvSpPr txBox="1">
                <a:spLocks noChangeArrowheads="1"/>
              </p:cNvSpPr>
              <p:nvPr/>
            </p:nvSpPr>
            <p:spPr bwMode="auto">
              <a:xfrm>
                <a:off x="2499" y="2880"/>
                <a:ext cx="1056" cy="233"/>
              </a:xfrm>
              <a:prstGeom prst="rect">
                <a:avLst/>
              </a:prstGeom>
              <a:noFill/>
              <a:ln w="19050">
                <a:noFill/>
                <a:miter lim="800000"/>
                <a:headEnd/>
                <a:tailEnd/>
              </a:ln>
              <a:effectLst/>
            </p:spPr>
            <p:txBody>
              <a:bodyPr>
                <a:spAutoFit/>
              </a:bodyPr>
              <a:lstStyle/>
              <a:p>
                <a:pPr>
                  <a:spcBef>
                    <a:spcPct val="50000"/>
                  </a:spcBef>
                </a:pPr>
                <a:r>
                  <a:rPr lang="en-US" dirty="0" smtClean="0">
                    <a:solidFill>
                      <a:srgbClr val="FF0000"/>
                    </a:solidFill>
                    <a:latin typeface="Verdana" pitchFamily="34" charset="0"/>
                  </a:rPr>
                  <a:t>tail </a:t>
                </a:r>
                <a:r>
                  <a:rPr lang="en-US" dirty="0">
                    <a:solidFill>
                      <a:srgbClr val="FF0000"/>
                    </a:solidFill>
                    <a:latin typeface="Verdana" pitchFamily="34" charset="0"/>
                  </a:rPr>
                  <a:t>= 4</a:t>
                </a:r>
              </a:p>
            </p:txBody>
          </p:sp>
          <p:sp>
            <p:nvSpPr>
              <p:cNvPr id="39" name="Freeform 38"/>
              <p:cNvSpPr>
                <a:spLocks/>
              </p:cNvSpPr>
              <p:nvPr/>
            </p:nvSpPr>
            <p:spPr bwMode="auto">
              <a:xfrm flipH="1">
                <a:off x="3406" y="2785"/>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sp>
          <p:nvSpPr>
            <p:cNvPr id="36" name="Text Box 39"/>
            <p:cNvSpPr txBox="1">
              <a:spLocks noChangeArrowheads="1"/>
            </p:cNvSpPr>
            <p:nvPr/>
          </p:nvSpPr>
          <p:spPr bwMode="auto">
            <a:xfrm>
              <a:off x="4176" y="3744"/>
              <a:ext cx="1056" cy="233"/>
            </a:xfrm>
            <a:prstGeom prst="rect">
              <a:avLst/>
            </a:prstGeom>
            <a:noFill/>
            <a:ln w="19050">
              <a:noFill/>
              <a:miter lim="800000"/>
              <a:headEnd/>
              <a:tailEnd/>
            </a:ln>
            <a:effectLst/>
          </p:spPr>
          <p:txBody>
            <a:bodyPr>
              <a:spAutoFit/>
            </a:bodyPr>
            <a:lstStyle/>
            <a:p>
              <a:pPr>
                <a:spcBef>
                  <a:spcPct val="50000"/>
                </a:spcBef>
              </a:pPr>
              <a:r>
                <a:rPr lang="en-US" dirty="0" smtClean="0">
                  <a:solidFill>
                    <a:srgbClr val="FF0000"/>
                  </a:solidFill>
                  <a:latin typeface="Verdana" pitchFamily="34" charset="0"/>
                </a:rPr>
                <a:t>head </a:t>
              </a:r>
              <a:r>
                <a:rPr lang="en-US" dirty="0">
                  <a:solidFill>
                    <a:srgbClr val="FF0000"/>
                  </a:solidFill>
                  <a:latin typeface="Verdana" pitchFamily="34" charset="0"/>
                </a:rPr>
                <a:t>= 5</a:t>
              </a:r>
            </a:p>
          </p:txBody>
        </p:sp>
        <p:sp>
          <p:nvSpPr>
            <p:cNvPr id="37" name="Freeform 40"/>
            <p:cNvSpPr>
              <a:spLocks/>
            </p:cNvSpPr>
            <p:nvPr/>
          </p:nvSpPr>
          <p:spPr bwMode="auto">
            <a:xfrm>
              <a:off x="3934" y="3648"/>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sp>
        <p:nvSpPr>
          <p:cNvPr id="40" name="Text Box 41"/>
          <p:cNvSpPr txBox="1">
            <a:spLocks noChangeArrowheads="1"/>
          </p:cNvSpPr>
          <p:nvPr/>
        </p:nvSpPr>
        <p:spPr bwMode="auto">
          <a:xfrm>
            <a:off x="609600" y="6172200"/>
            <a:ext cx="3200400" cy="519113"/>
          </a:xfrm>
          <a:prstGeom prst="rect">
            <a:avLst/>
          </a:prstGeom>
          <a:noFill/>
          <a:ln w="19050">
            <a:noFill/>
            <a:miter lim="800000"/>
            <a:headEnd/>
            <a:tailEnd type="none" w="lg" len="lg"/>
          </a:ln>
          <a:effectLst/>
        </p:spPr>
        <p:txBody>
          <a:bodyPr>
            <a:spAutoFit/>
          </a:bodyPr>
          <a:lstStyle/>
          <a:p>
            <a:pPr>
              <a:spcBef>
                <a:spcPct val="50000"/>
              </a:spcBef>
            </a:pPr>
            <a:r>
              <a:rPr lang="en-US" sz="2800">
                <a:latin typeface="Times New Roman" pitchFamily="18" charset="0"/>
              </a:rPr>
              <a:t>This is a problem!</a:t>
            </a: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P spid="7" grpId="0" build="p" bldLvl="4" autoUpdateAnimBg="0"/>
      <p:bldP spid="40"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7239000" y="6400800"/>
            <a:ext cx="1905000" cy="457200"/>
          </a:xfrm>
        </p:spPr>
        <p:txBody>
          <a:bodyPr/>
          <a:lstStyle/>
          <a:p>
            <a:fld id="{6E7A3F31-3961-4F2F-94EF-72BFCB5EBA69}" type="slidenum">
              <a:rPr lang="en-US"/>
              <a:pPr/>
              <a:t>147</a:t>
            </a:fld>
            <a:endParaRPr lang="en-US"/>
          </a:p>
        </p:txBody>
      </p:sp>
      <p:sp>
        <p:nvSpPr>
          <p:cNvPr id="5" name="Rectangle 2"/>
          <p:cNvSpPr>
            <a:spLocks noGrp="1" noChangeArrowheads="1"/>
          </p:cNvSpPr>
          <p:nvPr>
            <p:ph type="title"/>
          </p:nvPr>
        </p:nvSpPr>
        <p:spPr>
          <a:xfrm>
            <a:off x="1295400" y="228600"/>
            <a:ext cx="7315200" cy="838200"/>
          </a:xfrm>
        </p:spPr>
        <p:txBody>
          <a:bodyPr>
            <a:normAutofit fontScale="90000"/>
          </a:bodyPr>
          <a:lstStyle/>
          <a:p>
            <a:r>
              <a:rPr lang="en-US"/>
              <a:t>Full and empty queues: solutions</a:t>
            </a:r>
          </a:p>
        </p:txBody>
      </p:sp>
      <p:sp>
        <p:nvSpPr>
          <p:cNvPr id="6" name="Rectangle 3"/>
          <p:cNvSpPr txBox="1">
            <a:spLocks noChangeArrowheads="1"/>
          </p:cNvSpPr>
          <p:nvPr/>
        </p:nvSpPr>
        <p:spPr>
          <a:xfrm>
            <a:off x="685800" y="1295400"/>
            <a:ext cx="77724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Solution #1:</a:t>
            </a:r>
            <a:r>
              <a:rPr kumimoji="0" lang="en-US" sz="2400" b="0" i="0" u="none" strike="noStrike" kern="1200" cap="none" spc="0" normalizeH="0" baseline="0" noProof="0" smtClean="0">
                <a:ln>
                  <a:noFill/>
                </a:ln>
                <a:solidFill>
                  <a:schemeClr val="tx1"/>
                </a:solidFill>
                <a:effectLst/>
                <a:uLnTx/>
                <a:uFillTx/>
                <a:latin typeface="+mn-lt"/>
                <a:ea typeface="+mn-ea"/>
                <a:cs typeface="+mn-cs"/>
              </a:rPr>
              <a:t> Keep an additional variable</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4"/>
          <p:cNvSpPr txBox="1">
            <a:spLocks noChangeArrowheads="1"/>
          </p:cNvSpPr>
          <p:nvPr/>
        </p:nvSpPr>
        <p:spPr>
          <a:xfrm>
            <a:off x="381000" y="3635375"/>
            <a:ext cx="8574088" cy="11350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Solution #2:</a:t>
            </a:r>
            <a:r>
              <a:rPr kumimoji="0" lang="en-US" sz="2400" b="0" i="0" u="none" strike="noStrike" kern="1200" cap="none" spc="0" normalizeH="0" baseline="0" noProof="0" smtClean="0">
                <a:ln>
                  <a:noFill/>
                </a:ln>
                <a:solidFill>
                  <a:schemeClr val="tx1"/>
                </a:solidFill>
                <a:effectLst/>
                <a:uLnTx/>
                <a:uFillTx/>
                <a:latin typeface="+mn-lt"/>
                <a:ea typeface="+mn-ea"/>
                <a:cs typeface="+mn-cs"/>
              </a:rPr>
              <a:t> (Slightly more efficient) Keep a gap between elements: consider the queue full when it has </a:t>
            </a:r>
            <a:r>
              <a:rPr kumimoji="0" lang="en-US" sz="2400" b="0" i="0" u="none" strike="noStrike" kern="1200" cap="none" spc="0" normalizeH="0" baseline="0" noProof="0" smtClean="0">
                <a:ln>
                  <a:noFill/>
                </a:ln>
                <a:solidFill>
                  <a:schemeClr val="tx1"/>
                </a:solidFill>
                <a:effectLst/>
                <a:uLnTx/>
                <a:uFillTx/>
                <a:latin typeface="Verdana" pitchFamily="34" charset="0"/>
                <a:ea typeface="+mn-ea"/>
                <a:cs typeface="+mn-cs"/>
              </a:rPr>
              <a:t>n-1</a:t>
            </a:r>
            <a:r>
              <a:rPr kumimoji="0" lang="en-US" sz="2400" b="0" i="0" u="none" strike="noStrike" kern="1200" cap="none" spc="0" normalizeH="0" baseline="0" noProof="0" smtClean="0">
                <a:ln>
                  <a:noFill/>
                </a:ln>
                <a:solidFill>
                  <a:schemeClr val="tx1"/>
                </a:solidFill>
                <a:effectLst/>
                <a:uLnTx/>
                <a:uFillTx/>
                <a:latin typeface="+mn-lt"/>
                <a:ea typeface="+mn-ea"/>
                <a:cs typeface="+mn-cs"/>
              </a:rPr>
              <a:t> elements</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Group 62"/>
          <p:cNvGrpSpPr>
            <a:grpSpLocks/>
          </p:cNvGrpSpPr>
          <p:nvPr/>
        </p:nvGrpSpPr>
        <p:grpSpPr bwMode="auto">
          <a:xfrm>
            <a:off x="609600" y="1981200"/>
            <a:ext cx="7696200" cy="1676400"/>
            <a:chOff x="384" y="1248"/>
            <a:chExt cx="4848" cy="1056"/>
          </a:xfrm>
        </p:grpSpPr>
        <p:sp>
          <p:nvSpPr>
            <p:cNvPr id="9" name="Rectangle 6"/>
            <p:cNvSpPr>
              <a:spLocks noChangeArrowheads="1"/>
            </p:cNvSpPr>
            <p:nvPr/>
          </p:nvSpPr>
          <p:spPr bwMode="auto">
            <a:xfrm>
              <a:off x="1549"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dirty="0">
                  <a:latin typeface="Verdana" pitchFamily="34" charset="0"/>
                </a:rPr>
                <a:t>44</a:t>
              </a:r>
            </a:p>
          </p:txBody>
        </p:sp>
        <p:sp>
          <p:nvSpPr>
            <p:cNvPr id="10" name="Rectangle 7"/>
            <p:cNvSpPr>
              <a:spLocks noChangeArrowheads="1"/>
            </p:cNvSpPr>
            <p:nvPr/>
          </p:nvSpPr>
          <p:spPr bwMode="auto">
            <a:xfrm>
              <a:off x="1981"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dirty="0">
                  <a:latin typeface="Verdana" pitchFamily="34" charset="0"/>
                </a:rPr>
                <a:t>55</a:t>
              </a:r>
            </a:p>
          </p:txBody>
        </p:sp>
        <p:sp>
          <p:nvSpPr>
            <p:cNvPr id="11" name="Rectangle 8"/>
            <p:cNvSpPr>
              <a:spLocks noChangeArrowheads="1"/>
            </p:cNvSpPr>
            <p:nvPr/>
          </p:nvSpPr>
          <p:spPr bwMode="auto">
            <a:xfrm>
              <a:off x="2413"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dirty="0">
                  <a:latin typeface="Verdana" pitchFamily="34" charset="0"/>
                </a:rPr>
                <a:t>66</a:t>
              </a:r>
            </a:p>
          </p:txBody>
        </p:sp>
        <p:sp>
          <p:nvSpPr>
            <p:cNvPr id="12" name="Rectangle 9"/>
            <p:cNvSpPr>
              <a:spLocks noChangeArrowheads="1"/>
            </p:cNvSpPr>
            <p:nvPr/>
          </p:nvSpPr>
          <p:spPr bwMode="auto">
            <a:xfrm>
              <a:off x="2845"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dirty="0">
                  <a:latin typeface="Verdana" pitchFamily="34" charset="0"/>
                </a:rPr>
                <a:t>77</a:t>
              </a:r>
            </a:p>
          </p:txBody>
        </p:sp>
        <p:sp>
          <p:nvSpPr>
            <p:cNvPr id="13" name="Rectangle 10"/>
            <p:cNvSpPr>
              <a:spLocks noChangeArrowheads="1"/>
            </p:cNvSpPr>
            <p:nvPr/>
          </p:nvSpPr>
          <p:spPr bwMode="auto">
            <a:xfrm>
              <a:off x="3277"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88</a:t>
              </a:r>
            </a:p>
          </p:txBody>
        </p:sp>
        <p:sp>
          <p:nvSpPr>
            <p:cNvPr id="14" name="Rectangle 11"/>
            <p:cNvSpPr>
              <a:spLocks noChangeArrowheads="1"/>
            </p:cNvSpPr>
            <p:nvPr/>
          </p:nvSpPr>
          <p:spPr bwMode="auto">
            <a:xfrm>
              <a:off x="3709"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11</a:t>
              </a:r>
            </a:p>
          </p:txBody>
        </p:sp>
        <p:sp>
          <p:nvSpPr>
            <p:cNvPr id="15" name="Rectangle 12"/>
            <p:cNvSpPr>
              <a:spLocks noChangeArrowheads="1"/>
            </p:cNvSpPr>
            <p:nvPr/>
          </p:nvSpPr>
          <p:spPr bwMode="auto">
            <a:xfrm>
              <a:off x="4141"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dirty="0">
                  <a:latin typeface="Verdana" pitchFamily="34" charset="0"/>
                </a:rPr>
                <a:t>22</a:t>
              </a:r>
            </a:p>
          </p:txBody>
        </p:sp>
        <p:sp>
          <p:nvSpPr>
            <p:cNvPr id="16" name="Rectangle 13"/>
            <p:cNvSpPr>
              <a:spLocks noChangeArrowheads="1"/>
            </p:cNvSpPr>
            <p:nvPr/>
          </p:nvSpPr>
          <p:spPr bwMode="auto">
            <a:xfrm>
              <a:off x="4573" y="1488"/>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dirty="0">
                  <a:latin typeface="Verdana" pitchFamily="34" charset="0"/>
                </a:rPr>
                <a:t>33</a:t>
              </a:r>
            </a:p>
          </p:txBody>
        </p:sp>
        <p:sp>
          <p:nvSpPr>
            <p:cNvPr id="17" name="Text Box 14"/>
            <p:cNvSpPr txBox="1">
              <a:spLocks noChangeArrowheads="1"/>
            </p:cNvSpPr>
            <p:nvPr/>
          </p:nvSpPr>
          <p:spPr bwMode="auto">
            <a:xfrm>
              <a:off x="1693" y="1248"/>
              <a:ext cx="3347" cy="250"/>
            </a:xfrm>
            <a:prstGeom prst="rect">
              <a:avLst/>
            </a:prstGeom>
            <a:noFill/>
            <a:ln w="19050">
              <a:noFill/>
              <a:miter lim="800000"/>
              <a:headEnd/>
              <a:tailEnd/>
            </a:ln>
            <a:effectLst/>
          </p:spPr>
          <p:txBody>
            <a:bodyPr>
              <a:spAutoFit/>
            </a:bodyPr>
            <a:lstStyle/>
            <a:p>
              <a:pPr>
                <a:spcBef>
                  <a:spcPct val="50000"/>
                </a:spcBef>
              </a:pPr>
              <a:r>
                <a:rPr lang="en-US" sz="2000">
                  <a:latin typeface="Verdana" pitchFamily="34" charset="0"/>
                </a:rPr>
                <a:t>0      1      2      3      4      5      6     7</a:t>
              </a:r>
              <a:endParaRPr lang="en-US" sz="2000">
                <a:latin typeface="Times New Roman" pitchFamily="18" charset="0"/>
              </a:endParaRPr>
            </a:p>
          </p:txBody>
        </p:sp>
        <p:sp>
          <p:nvSpPr>
            <p:cNvPr id="18" name="Text Box 15"/>
            <p:cNvSpPr txBox="1">
              <a:spLocks noChangeArrowheads="1"/>
            </p:cNvSpPr>
            <p:nvPr/>
          </p:nvSpPr>
          <p:spPr bwMode="auto">
            <a:xfrm>
              <a:off x="384" y="1488"/>
              <a:ext cx="1127" cy="288"/>
            </a:xfrm>
            <a:prstGeom prst="rect">
              <a:avLst/>
            </a:prstGeom>
            <a:noFill/>
            <a:ln w="19050">
              <a:noFill/>
              <a:miter lim="800000"/>
              <a:headEnd/>
              <a:tailEnd type="none" w="lg" len="lg"/>
            </a:ln>
            <a:effectLst/>
          </p:spPr>
          <p:txBody>
            <a:bodyPr wrap="none">
              <a:spAutoFit/>
            </a:bodyPr>
            <a:lstStyle/>
            <a:p>
              <a:r>
                <a:rPr lang="en-US">
                  <a:solidFill>
                    <a:schemeClr val="accent2"/>
                  </a:solidFill>
                  <a:latin typeface="Verdana" pitchFamily="34" charset="0"/>
                </a:rPr>
                <a:t>myQueue:</a:t>
              </a:r>
            </a:p>
          </p:txBody>
        </p:sp>
        <p:grpSp>
          <p:nvGrpSpPr>
            <p:cNvPr id="3" name="Group 18"/>
            <p:cNvGrpSpPr>
              <a:grpSpLocks/>
            </p:cNvGrpSpPr>
            <p:nvPr/>
          </p:nvGrpSpPr>
          <p:grpSpPr bwMode="auto">
            <a:xfrm>
              <a:off x="2355" y="1921"/>
              <a:ext cx="1149" cy="383"/>
              <a:chOff x="2499" y="2785"/>
              <a:chExt cx="1149" cy="383"/>
            </a:xfrm>
          </p:grpSpPr>
          <p:sp>
            <p:nvSpPr>
              <p:cNvPr id="24" name="Text Box 17"/>
              <p:cNvSpPr txBox="1">
                <a:spLocks noChangeArrowheads="1"/>
              </p:cNvSpPr>
              <p:nvPr/>
            </p:nvSpPr>
            <p:spPr bwMode="auto">
              <a:xfrm>
                <a:off x="2499" y="2880"/>
                <a:ext cx="1056" cy="288"/>
              </a:xfrm>
              <a:prstGeom prst="rect">
                <a:avLst/>
              </a:prstGeom>
              <a:noFill/>
              <a:ln w="19050">
                <a:noFill/>
                <a:miter lim="800000"/>
                <a:headEnd/>
                <a:tailEnd/>
              </a:ln>
              <a:effectLst/>
            </p:spPr>
            <p:txBody>
              <a:bodyPr>
                <a:spAutoFit/>
              </a:bodyPr>
              <a:lstStyle/>
              <a:p>
                <a:pPr>
                  <a:spcBef>
                    <a:spcPct val="50000"/>
                  </a:spcBef>
                </a:pPr>
                <a:r>
                  <a:rPr lang="en-US">
                    <a:solidFill>
                      <a:schemeClr val="accent2"/>
                    </a:solidFill>
                    <a:latin typeface="Verdana" pitchFamily="34" charset="0"/>
                  </a:rPr>
                  <a:t>rear = 4</a:t>
                </a:r>
              </a:p>
            </p:txBody>
          </p:sp>
          <p:sp>
            <p:nvSpPr>
              <p:cNvPr id="25" name="Freeform 18"/>
              <p:cNvSpPr>
                <a:spLocks/>
              </p:cNvSpPr>
              <p:nvPr/>
            </p:nvSpPr>
            <p:spPr bwMode="auto">
              <a:xfrm flipH="1">
                <a:off x="3406" y="2785"/>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grpSp>
          <p:nvGrpSpPr>
            <p:cNvPr id="8" name="Group 58"/>
            <p:cNvGrpSpPr>
              <a:grpSpLocks/>
            </p:cNvGrpSpPr>
            <p:nvPr/>
          </p:nvGrpSpPr>
          <p:grpSpPr bwMode="auto">
            <a:xfrm>
              <a:off x="3934" y="1920"/>
              <a:ext cx="1298" cy="384"/>
              <a:chOff x="3552" y="1920"/>
              <a:chExt cx="1298" cy="384"/>
            </a:xfrm>
          </p:grpSpPr>
          <p:sp>
            <p:nvSpPr>
              <p:cNvPr id="22" name="Text Box 19"/>
              <p:cNvSpPr txBox="1">
                <a:spLocks noChangeArrowheads="1"/>
              </p:cNvSpPr>
              <p:nvPr/>
            </p:nvSpPr>
            <p:spPr bwMode="auto">
              <a:xfrm>
                <a:off x="3794" y="2016"/>
                <a:ext cx="1056" cy="288"/>
              </a:xfrm>
              <a:prstGeom prst="rect">
                <a:avLst/>
              </a:prstGeom>
              <a:noFill/>
              <a:ln w="19050">
                <a:noFill/>
                <a:miter lim="800000"/>
                <a:headEnd/>
                <a:tailEnd/>
              </a:ln>
              <a:effectLst/>
            </p:spPr>
            <p:txBody>
              <a:bodyPr>
                <a:spAutoFit/>
              </a:bodyPr>
              <a:lstStyle/>
              <a:p>
                <a:pPr>
                  <a:spcBef>
                    <a:spcPct val="50000"/>
                  </a:spcBef>
                </a:pPr>
                <a:r>
                  <a:rPr lang="en-US">
                    <a:solidFill>
                      <a:schemeClr val="accent2"/>
                    </a:solidFill>
                    <a:latin typeface="Verdana" pitchFamily="34" charset="0"/>
                  </a:rPr>
                  <a:t>front = 5</a:t>
                </a:r>
              </a:p>
            </p:txBody>
          </p:sp>
          <p:sp>
            <p:nvSpPr>
              <p:cNvPr id="23" name="Freeform 20"/>
              <p:cNvSpPr>
                <a:spLocks/>
              </p:cNvSpPr>
              <p:nvPr/>
            </p:nvSpPr>
            <p:spPr bwMode="auto">
              <a:xfrm>
                <a:off x="3552" y="1920"/>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sp>
          <p:nvSpPr>
            <p:cNvPr id="21" name="Text Box 38"/>
            <p:cNvSpPr txBox="1">
              <a:spLocks noChangeArrowheads="1"/>
            </p:cNvSpPr>
            <p:nvPr/>
          </p:nvSpPr>
          <p:spPr bwMode="auto">
            <a:xfrm>
              <a:off x="912" y="2016"/>
              <a:ext cx="1440" cy="288"/>
            </a:xfrm>
            <a:prstGeom prst="rect">
              <a:avLst/>
            </a:prstGeom>
            <a:noFill/>
            <a:ln w="19050">
              <a:noFill/>
              <a:miter lim="800000"/>
              <a:headEnd/>
              <a:tailEnd type="none" w="lg" len="lg"/>
            </a:ln>
            <a:effectLst/>
          </p:spPr>
          <p:txBody>
            <a:bodyPr>
              <a:spAutoFit/>
            </a:bodyPr>
            <a:lstStyle/>
            <a:p>
              <a:pPr>
                <a:spcBef>
                  <a:spcPct val="50000"/>
                </a:spcBef>
              </a:pPr>
              <a:r>
                <a:rPr lang="en-US">
                  <a:solidFill>
                    <a:schemeClr val="accent2"/>
                  </a:solidFill>
                  <a:latin typeface="Verdana" pitchFamily="34" charset="0"/>
                </a:rPr>
                <a:t>count = 8</a:t>
              </a:r>
            </a:p>
          </p:txBody>
        </p:sp>
      </p:grpSp>
      <p:grpSp>
        <p:nvGrpSpPr>
          <p:cNvPr id="19" name="Group 63"/>
          <p:cNvGrpSpPr>
            <a:grpSpLocks/>
          </p:cNvGrpSpPr>
          <p:nvPr/>
        </p:nvGrpSpPr>
        <p:grpSpPr bwMode="auto">
          <a:xfrm>
            <a:off x="609600" y="4724400"/>
            <a:ext cx="7696200" cy="1676400"/>
            <a:chOff x="384" y="2976"/>
            <a:chExt cx="4848" cy="1056"/>
          </a:xfrm>
        </p:grpSpPr>
        <p:sp>
          <p:nvSpPr>
            <p:cNvPr id="27" name="Rectangle 42"/>
            <p:cNvSpPr>
              <a:spLocks noChangeArrowheads="1"/>
            </p:cNvSpPr>
            <p:nvPr/>
          </p:nvSpPr>
          <p:spPr bwMode="auto">
            <a:xfrm>
              <a:off x="1549"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44</a:t>
              </a:r>
            </a:p>
          </p:txBody>
        </p:sp>
        <p:sp>
          <p:nvSpPr>
            <p:cNvPr id="28" name="Rectangle 43"/>
            <p:cNvSpPr>
              <a:spLocks noChangeArrowheads="1"/>
            </p:cNvSpPr>
            <p:nvPr/>
          </p:nvSpPr>
          <p:spPr bwMode="auto">
            <a:xfrm>
              <a:off x="1981"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55</a:t>
              </a:r>
            </a:p>
          </p:txBody>
        </p:sp>
        <p:sp>
          <p:nvSpPr>
            <p:cNvPr id="29" name="Rectangle 44"/>
            <p:cNvSpPr>
              <a:spLocks noChangeArrowheads="1"/>
            </p:cNvSpPr>
            <p:nvPr/>
          </p:nvSpPr>
          <p:spPr bwMode="auto">
            <a:xfrm>
              <a:off x="2413"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66</a:t>
              </a:r>
            </a:p>
          </p:txBody>
        </p:sp>
        <p:sp>
          <p:nvSpPr>
            <p:cNvPr id="30" name="Rectangle 45"/>
            <p:cNvSpPr>
              <a:spLocks noChangeArrowheads="1"/>
            </p:cNvSpPr>
            <p:nvPr/>
          </p:nvSpPr>
          <p:spPr bwMode="auto">
            <a:xfrm>
              <a:off x="2845"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77</a:t>
              </a:r>
            </a:p>
          </p:txBody>
        </p:sp>
        <p:sp>
          <p:nvSpPr>
            <p:cNvPr id="31" name="Rectangle 46"/>
            <p:cNvSpPr>
              <a:spLocks noChangeArrowheads="1"/>
            </p:cNvSpPr>
            <p:nvPr/>
          </p:nvSpPr>
          <p:spPr bwMode="auto">
            <a:xfrm>
              <a:off x="3277" y="3216"/>
              <a:ext cx="431" cy="384"/>
            </a:xfrm>
            <a:prstGeom prst="rect">
              <a:avLst/>
            </a:prstGeom>
            <a:noFill/>
            <a:ln w="19050">
              <a:solidFill>
                <a:schemeClr val="tx1"/>
              </a:solidFill>
              <a:miter lim="800000"/>
              <a:headEnd/>
              <a:tailEnd/>
            </a:ln>
            <a:effectLst/>
          </p:spPr>
          <p:txBody>
            <a:bodyPr wrap="none" anchor="ctr"/>
            <a:lstStyle/>
            <a:p>
              <a:pPr algn="ctr"/>
              <a:endParaRPr lang="en-US">
                <a:latin typeface="Verdana" pitchFamily="34" charset="0"/>
              </a:endParaRPr>
            </a:p>
          </p:txBody>
        </p:sp>
        <p:sp>
          <p:nvSpPr>
            <p:cNvPr id="32" name="Rectangle 47"/>
            <p:cNvSpPr>
              <a:spLocks noChangeArrowheads="1"/>
            </p:cNvSpPr>
            <p:nvPr/>
          </p:nvSpPr>
          <p:spPr bwMode="auto">
            <a:xfrm>
              <a:off x="3709"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11</a:t>
              </a:r>
            </a:p>
          </p:txBody>
        </p:sp>
        <p:sp>
          <p:nvSpPr>
            <p:cNvPr id="33" name="Rectangle 48"/>
            <p:cNvSpPr>
              <a:spLocks noChangeArrowheads="1"/>
            </p:cNvSpPr>
            <p:nvPr/>
          </p:nvSpPr>
          <p:spPr bwMode="auto">
            <a:xfrm>
              <a:off x="4141"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22</a:t>
              </a:r>
            </a:p>
          </p:txBody>
        </p:sp>
        <p:sp>
          <p:nvSpPr>
            <p:cNvPr id="34" name="Rectangle 49"/>
            <p:cNvSpPr>
              <a:spLocks noChangeArrowheads="1"/>
            </p:cNvSpPr>
            <p:nvPr/>
          </p:nvSpPr>
          <p:spPr bwMode="auto">
            <a:xfrm>
              <a:off x="4573" y="3216"/>
              <a:ext cx="431" cy="384"/>
            </a:xfrm>
            <a:prstGeom prst="rect">
              <a:avLst/>
            </a:prstGeom>
            <a:solidFill>
              <a:srgbClr val="FFFF99"/>
            </a:solidFill>
            <a:ln w="19050">
              <a:solidFill>
                <a:schemeClr val="tx1"/>
              </a:solidFill>
              <a:miter lim="800000"/>
              <a:headEnd/>
              <a:tailEnd/>
            </a:ln>
            <a:effectLst/>
          </p:spPr>
          <p:txBody>
            <a:bodyPr wrap="none" anchor="ctr"/>
            <a:lstStyle/>
            <a:p>
              <a:pPr algn="ctr"/>
              <a:r>
                <a:rPr lang="en-US">
                  <a:latin typeface="Verdana" pitchFamily="34" charset="0"/>
                </a:rPr>
                <a:t>33</a:t>
              </a:r>
            </a:p>
          </p:txBody>
        </p:sp>
        <p:sp>
          <p:nvSpPr>
            <p:cNvPr id="35" name="Text Box 50"/>
            <p:cNvSpPr txBox="1">
              <a:spLocks noChangeArrowheads="1"/>
            </p:cNvSpPr>
            <p:nvPr/>
          </p:nvSpPr>
          <p:spPr bwMode="auto">
            <a:xfrm>
              <a:off x="1693" y="2976"/>
              <a:ext cx="3347" cy="250"/>
            </a:xfrm>
            <a:prstGeom prst="rect">
              <a:avLst/>
            </a:prstGeom>
            <a:noFill/>
            <a:ln w="19050">
              <a:noFill/>
              <a:miter lim="800000"/>
              <a:headEnd/>
              <a:tailEnd/>
            </a:ln>
            <a:effectLst/>
          </p:spPr>
          <p:txBody>
            <a:bodyPr>
              <a:spAutoFit/>
            </a:bodyPr>
            <a:lstStyle/>
            <a:p>
              <a:pPr>
                <a:spcBef>
                  <a:spcPct val="50000"/>
                </a:spcBef>
              </a:pPr>
              <a:r>
                <a:rPr lang="en-US" sz="2000">
                  <a:latin typeface="Verdana" pitchFamily="34" charset="0"/>
                </a:rPr>
                <a:t>0      1      2      3      4      5      6     7</a:t>
              </a:r>
              <a:endParaRPr lang="en-US" sz="2000">
                <a:latin typeface="Times New Roman" pitchFamily="18" charset="0"/>
              </a:endParaRPr>
            </a:p>
          </p:txBody>
        </p:sp>
        <p:sp>
          <p:nvSpPr>
            <p:cNvPr id="36" name="Text Box 51"/>
            <p:cNvSpPr txBox="1">
              <a:spLocks noChangeArrowheads="1"/>
            </p:cNvSpPr>
            <p:nvPr/>
          </p:nvSpPr>
          <p:spPr bwMode="auto">
            <a:xfrm>
              <a:off x="384" y="3216"/>
              <a:ext cx="1127" cy="288"/>
            </a:xfrm>
            <a:prstGeom prst="rect">
              <a:avLst/>
            </a:prstGeom>
            <a:noFill/>
            <a:ln w="19050">
              <a:noFill/>
              <a:miter lim="800000"/>
              <a:headEnd/>
              <a:tailEnd type="none" w="lg" len="lg"/>
            </a:ln>
            <a:effectLst/>
          </p:spPr>
          <p:txBody>
            <a:bodyPr wrap="none">
              <a:spAutoFit/>
            </a:bodyPr>
            <a:lstStyle/>
            <a:p>
              <a:r>
                <a:rPr lang="en-US">
                  <a:solidFill>
                    <a:schemeClr val="accent2"/>
                  </a:solidFill>
                  <a:latin typeface="Verdana" pitchFamily="34" charset="0"/>
                </a:rPr>
                <a:t>myQueue:</a:t>
              </a:r>
            </a:p>
          </p:txBody>
        </p:sp>
        <p:grpSp>
          <p:nvGrpSpPr>
            <p:cNvPr id="20" name="Group 52"/>
            <p:cNvGrpSpPr>
              <a:grpSpLocks/>
            </p:cNvGrpSpPr>
            <p:nvPr/>
          </p:nvGrpSpPr>
          <p:grpSpPr bwMode="auto">
            <a:xfrm>
              <a:off x="1872" y="3649"/>
              <a:ext cx="1149" cy="383"/>
              <a:chOff x="2499" y="2785"/>
              <a:chExt cx="1149" cy="383"/>
            </a:xfrm>
          </p:grpSpPr>
          <p:sp>
            <p:nvSpPr>
              <p:cNvPr id="41" name="Text Box 53"/>
              <p:cNvSpPr txBox="1">
                <a:spLocks noChangeArrowheads="1"/>
              </p:cNvSpPr>
              <p:nvPr/>
            </p:nvSpPr>
            <p:spPr bwMode="auto">
              <a:xfrm>
                <a:off x="2499" y="2880"/>
                <a:ext cx="1056" cy="288"/>
              </a:xfrm>
              <a:prstGeom prst="rect">
                <a:avLst/>
              </a:prstGeom>
              <a:noFill/>
              <a:ln w="19050">
                <a:noFill/>
                <a:miter lim="800000"/>
                <a:headEnd/>
                <a:tailEnd/>
              </a:ln>
              <a:effectLst/>
            </p:spPr>
            <p:txBody>
              <a:bodyPr>
                <a:spAutoFit/>
              </a:bodyPr>
              <a:lstStyle/>
              <a:p>
                <a:pPr>
                  <a:spcBef>
                    <a:spcPct val="50000"/>
                  </a:spcBef>
                </a:pPr>
                <a:r>
                  <a:rPr lang="en-US">
                    <a:solidFill>
                      <a:schemeClr val="accent2"/>
                    </a:solidFill>
                    <a:latin typeface="Verdana" pitchFamily="34" charset="0"/>
                  </a:rPr>
                  <a:t>rear = 3</a:t>
                </a:r>
              </a:p>
            </p:txBody>
          </p:sp>
          <p:sp>
            <p:nvSpPr>
              <p:cNvPr id="42" name="Freeform 54"/>
              <p:cNvSpPr>
                <a:spLocks/>
              </p:cNvSpPr>
              <p:nvPr/>
            </p:nvSpPr>
            <p:spPr bwMode="auto">
              <a:xfrm flipH="1">
                <a:off x="3406" y="2785"/>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grpSp>
          <p:nvGrpSpPr>
            <p:cNvPr id="26" name="Group 59"/>
            <p:cNvGrpSpPr>
              <a:grpSpLocks/>
            </p:cNvGrpSpPr>
            <p:nvPr/>
          </p:nvGrpSpPr>
          <p:grpSpPr bwMode="auto">
            <a:xfrm>
              <a:off x="3934" y="3648"/>
              <a:ext cx="1298" cy="384"/>
              <a:chOff x="3504" y="3648"/>
              <a:chExt cx="1298" cy="384"/>
            </a:xfrm>
          </p:grpSpPr>
          <p:sp>
            <p:nvSpPr>
              <p:cNvPr id="39" name="Text Box 55"/>
              <p:cNvSpPr txBox="1">
                <a:spLocks noChangeArrowheads="1"/>
              </p:cNvSpPr>
              <p:nvPr/>
            </p:nvSpPr>
            <p:spPr bwMode="auto">
              <a:xfrm>
                <a:off x="3746" y="3744"/>
                <a:ext cx="1056" cy="288"/>
              </a:xfrm>
              <a:prstGeom prst="rect">
                <a:avLst/>
              </a:prstGeom>
              <a:noFill/>
              <a:ln w="19050">
                <a:noFill/>
                <a:miter lim="800000"/>
                <a:headEnd/>
                <a:tailEnd/>
              </a:ln>
              <a:effectLst/>
            </p:spPr>
            <p:txBody>
              <a:bodyPr>
                <a:spAutoFit/>
              </a:bodyPr>
              <a:lstStyle/>
              <a:p>
                <a:pPr>
                  <a:spcBef>
                    <a:spcPct val="50000"/>
                  </a:spcBef>
                </a:pPr>
                <a:r>
                  <a:rPr lang="en-US">
                    <a:solidFill>
                      <a:schemeClr val="accent2"/>
                    </a:solidFill>
                    <a:latin typeface="Verdana" pitchFamily="34" charset="0"/>
                  </a:rPr>
                  <a:t>front = 5</a:t>
                </a:r>
              </a:p>
            </p:txBody>
          </p:sp>
          <p:sp>
            <p:nvSpPr>
              <p:cNvPr id="40" name="Freeform 56"/>
              <p:cNvSpPr>
                <a:spLocks/>
              </p:cNvSpPr>
              <p:nvPr/>
            </p:nvSpPr>
            <p:spPr bwMode="auto">
              <a:xfrm>
                <a:off x="3504" y="3648"/>
                <a:ext cx="242" cy="242"/>
              </a:xfrm>
              <a:custGeom>
                <a:avLst/>
                <a:gdLst/>
                <a:ahLst/>
                <a:cxnLst>
                  <a:cxn ang="0">
                    <a:pos x="240" y="240"/>
                  </a:cxn>
                  <a:cxn ang="0">
                    <a:pos x="48" y="192"/>
                  </a:cxn>
                  <a:cxn ang="0">
                    <a:pos x="0" y="0"/>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P spid="7" grpId="0" build="p" bldLvl="4"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Applications of Queue</a:t>
            </a:r>
            <a:endParaRPr lang="en-US" dirty="0"/>
          </a:p>
        </p:txBody>
      </p:sp>
      <p:sp>
        <p:nvSpPr>
          <p:cNvPr id="3" name="Content Placeholder 2"/>
          <p:cNvSpPr>
            <a:spLocks noGrp="1"/>
          </p:cNvSpPr>
          <p:nvPr>
            <p:ph idx="1"/>
          </p:nvPr>
        </p:nvSpPr>
        <p:spPr>
          <a:xfrm>
            <a:off x="457200" y="914401"/>
            <a:ext cx="8229600" cy="3810000"/>
          </a:xfrm>
        </p:spPr>
        <p:txBody>
          <a:bodyPr>
            <a:normAutofit fontScale="47500" lnSpcReduction="20000"/>
          </a:bodyPr>
          <a:lstStyle/>
          <a:p>
            <a:r>
              <a:rPr lang="en-US" dirty="0" smtClean="0"/>
              <a:t>Operating systems often maintain a queue of processes that are ready to execute or that are waiting for a particular event to occur.</a:t>
            </a:r>
          </a:p>
          <a:p>
            <a:pPr>
              <a:buNone/>
            </a:pPr>
            <a:endParaRPr lang="en-US" dirty="0" smtClean="0"/>
          </a:p>
          <a:p>
            <a:r>
              <a:rPr lang="en-US" dirty="0" smtClean="0"/>
              <a:t>Computer systems must often provide a “holding area” for messages between two processes, two programs, or even two systems. This holding area is usually called a “buffer” and is often implemented as a queue.</a:t>
            </a:r>
          </a:p>
          <a:p>
            <a:pPr>
              <a:buNone/>
            </a:pPr>
            <a:endParaRPr lang="en-US" dirty="0" smtClean="0"/>
          </a:p>
          <a:p>
            <a:r>
              <a:rPr lang="en-US" dirty="0" smtClean="0"/>
              <a:t>Serving requests on a single shared resource, like a printer, CPU task scheduling etc.</a:t>
            </a:r>
          </a:p>
          <a:p>
            <a:pPr>
              <a:buNone/>
            </a:pPr>
            <a:endParaRPr lang="en-US" dirty="0" smtClean="0"/>
          </a:p>
          <a:p>
            <a:r>
              <a:rPr lang="en-US" dirty="0" smtClean="0"/>
              <a:t>In real life, Call Center phone systems will use Queues, to hold people calling them in an order, until a service representative is free.</a:t>
            </a:r>
          </a:p>
          <a:p>
            <a:pPr>
              <a:buNone/>
            </a:pPr>
            <a:endParaRPr lang="en-US" dirty="0" smtClean="0"/>
          </a:p>
          <a:p>
            <a:r>
              <a:rPr lang="en-US" dirty="0" smtClean="0"/>
              <a:t>Handling of interrupts in real-time systems. The interrupts are handled in the same order as they arrive, First come first served.</a:t>
            </a:r>
          </a:p>
          <a:p>
            <a:pPr>
              <a:buNone/>
            </a:pPr>
            <a:endParaRPr lang="en-US" dirty="0" smtClean="0"/>
          </a:p>
          <a:p>
            <a:pPr>
              <a:buNone/>
            </a:pPr>
            <a:endParaRPr lang="en-US" dirty="0"/>
          </a:p>
        </p:txBody>
      </p:sp>
      <p:pic>
        <p:nvPicPr>
          <p:cNvPr id="4" name="Picture 3" descr="images (4).jpg"/>
          <p:cNvPicPr>
            <a:picLocks noChangeAspect="1"/>
          </p:cNvPicPr>
          <p:nvPr/>
        </p:nvPicPr>
        <p:blipFill>
          <a:blip r:embed="rId2" cstate="print"/>
          <a:stretch>
            <a:fillRect/>
          </a:stretch>
        </p:blipFill>
        <p:spPr>
          <a:xfrm>
            <a:off x="304800" y="3962400"/>
            <a:ext cx="8610600" cy="2628900"/>
          </a:xfrm>
          <a:prstGeom prst="rect">
            <a:avLst/>
          </a:prstGeom>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4724400"/>
            <a:ext cx="5638800" cy="1754326"/>
          </a:xfrm>
          <a:prstGeom prst="rect">
            <a:avLst/>
          </a:prstGeom>
        </p:spPr>
        <p:txBody>
          <a:bodyPr wrap="square">
            <a:spAutoFit/>
          </a:bodyPr>
          <a:lstStyle/>
          <a:p>
            <a:pPr>
              <a:buFont typeface="Wingdings" pitchFamily="2" charset="2"/>
              <a:buChar char="Ø"/>
            </a:pPr>
            <a:r>
              <a:rPr lang="en-US" dirty="0" smtClean="0"/>
              <a:t>  A standard queue suffers from a </a:t>
            </a:r>
            <a:r>
              <a:rPr lang="en-US" dirty="0" err="1" smtClean="0"/>
              <a:t>rebuffering</a:t>
            </a:r>
            <a:r>
              <a:rPr lang="en-US" dirty="0" smtClean="0"/>
              <a:t> problem during </a:t>
            </a:r>
            <a:r>
              <a:rPr lang="en-US" dirty="0" err="1" smtClean="0"/>
              <a:t>dequeue</a:t>
            </a:r>
            <a:r>
              <a:rPr lang="en-US" dirty="0" smtClean="0"/>
              <a:t> operations.</a:t>
            </a:r>
          </a:p>
          <a:p>
            <a:pPr>
              <a:buFont typeface="Wingdings" pitchFamily="2" charset="2"/>
              <a:buChar char="Ø"/>
            </a:pPr>
            <a:endParaRPr lang="en-US" dirty="0" smtClean="0"/>
          </a:p>
          <a:p>
            <a:pPr>
              <a:buFont typeface="Wingdings" pitchFamily="2" charset="2"/>
              <a:buChar char="Ø"/>
            </a:pPr>
            <a:r>
              <a:rPr lang="en-US" dirty="0" smtClean="0"/>
              <a:t>  By making the queue circular and linking the head to the tail, this alleviates the problem and allows insertion and deletion in constant time.</a:t>
            </a:r>
            <a:endParaRPr lang="en-US" dirty="0"/>
          </a:p>
        </p:txBody>
      </p:sp>
      <p:sp>
        <p:nvSpPr>
          <p:cNvPr id="6" name="TextBox 5"/>
          <p:cNvSpPr txBox="1"/>
          <p:nvPr/>
        </p:nvSpPr>
        <p:spPr>
          <a:xfrm>
            <a:off x="3200400" y="4038600"/>
            <a:ext cx="5410200" cy="369332"/>
          </a:xfrm>
          <a:prstGeom prst="rect">
            <a:avLst/>
          </a:prstGeom>
          <a:noFill/>
        </p:spPr>
        <p:txBody>
          <a:bodyPr wrap="square" rtlCol="0">
            <a:spAutoFit/>
          </a:bodyPr>
          <a:lstStyle/>
          <a:p>
            <a:r>
              <a:rPr lang="en-US" b="1" dirty="0" smtClean="0"/>
              <a:t>ADVANTAGES OF CIRCULAR QUEUES</a:t>
            </a:r>
            <a:endParaRPr lang="en-US" b="1" dirty="0"/>
          </a:p>
        </p:txBody>
      </p:sp>
      <p:sp>
        <p:nvSpPr>
          <p:cNvPr id="5" name="Rectangle 4"/>
          <p:cNvSpPr/>
          <p:nvPr/>
        </p:nvSpPr>
        <p:spPr>
          <a:xfrm>
            <a:off x="381000" y="609600"/>
            <a:ext cx="5638800" cy="2646365"/>
          </a:xfrm>
          <a:prstGeom prst="rect">
            <a:avLst/>
          </a:prstGeom>
        </p:spPr>
        <p:txBody>
          <a:bodyPr wrap="square">
            <a:sp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smtClean="0"/>
              <a:t>PROS AND CONS OF QUEUES</a:t>
            </a: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b="1" dirty="0" smtClean="0"/>
          </a:p>
          <a:p>
            <a:pPr>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Easy to implement</a:t>
            </a:r>
          </a:p>
          <a:p>
            <a:pPr>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But it has a limited capacity with a fixed array</a:t>
            </a:r>
          </a:p>
          <a:p>
            <a:pPr>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Or you must use a dynamic array for an unbounded capacity</a:t>
            </a:r>
          </a:p>
          <a:p>
            <a:pPr>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Special behaviour is needed when the rear reaches the end of the array. (</a:t>
            </a:r>
            <a:r>
              <a:rPr lang="en-GB" b="1" i="1" dirty="0" smtClean="0"/>
              <a:t>Over come by CIRCULAR QUEUES</a:t>
            </a:r>
            <a:r>
              <a:rPr lang="en-GB" dirty="0" smtClean="0"/>
              <a:t>)</a:t>
            </a:r>
          </a:p>
        </p:txBody>
      </p:sp>
      <p:pic>
        <p:nvPicPr>
          <p:cNvPr id="7" name="Picture 6" descr="images (6).jpg"/>
          <p:cNvPicPr>
            <a:picLocks noChangeAspect="1"/>
          </p:cNvPicPr>
          <p:nvPr/>
        </p:nvPicPr>
        <p:blipFill>
          <a:blip r:embed="rId2" cstate="print"/>
          <a:stretch>
            <a:fillRect/>
          </a:stretch>
        </p:blipFill>
        <p:spPr>
          <a:xfrm>
            <a:off x="7048500" y="0"/>
            <a:ext cx="2095500" cy="2181225"/>
          </a:xfrm>
          <a:prstGeom prst="rect">
            <a:avLst/>
          </a:prstGeom>
        </p:spPr>
      </p:pic>
      <p:pic>
        <p:nvPicPr>
          <p:cNvPr id="8" name="Picture 7" descr="images (5).jpg"/>
          <p:cNvPicPr>
            <a:picLocks noChangeAspect="1"/>
          </p:cNvPicPr>
          <p:nvPr/>
        </p:nvPicPr>
        <p:blipFill>
          <a:blip r:embed="rId3" cstate="print"/>
          <a:stretch>
            <a:fillRect/>
          </a:stretch>
        </p:blipFill>
        <p:spPr>
          <a:xfrm>
            <a:off x="228600" y="4572000"/>
            <a:ext cx="2209800" cy="20669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Last In First Out</a:t>
            </a:r>
          </a:p>
        </p:txBody>
      </p:sp>
      <p:sp>
        <p:nvSpPr>
          <p:cNvPr id="15363" name="Text Box 4"/>
          <p:cNvSpPr txBox="1">
            <a:spLocks noChangeArrowheads="1"/>
          </p:cNvSpPr>
          <p:nvPr/>
        </p:nvSpPr>
        <p:spPr bwMode="auto">
          <a:xfrm>
            <a:off x="1050925" y="4841875"/>
            <a:ext cx="946150" cy="457200"/>
          </a:xfrm>
          <a:prstGeom prst="rect">
            <a:avLst/>
          </a:prstGeom>
          <a:noFill/>
          <a:ln w="9525">
            <a:noFill/>
            <a:miter lim="800000"/>
            <a:headEnd/>
            <a:tailEnd/>
          </a:ln>
        </p:spPr>
        <p:txBody>
          <a:bodyPr wrap="none">
            <a:spAutoFit/>
          </a:bodyPr>
          <a:lstStyle/>
          <a:p>
            <a:r>
              <a:rPr kumimoji="1" lang="zh-TW" altLang="zh-TW">
                <a:ea typeface="新細明體" pitchFamily="18" charset="-120"/>
              </a:rPr>
              <a:t>          </a:t>
            </a:r>
          </a:p>
        </p:txBody>
      </p:sp>
      <p:sp>
        <p:nvSpPr>
          <p:cNvPr id="15364" name="Rectangle 5"/>
          <p:cNvSpPr>
            <a:spLocks noChangeArrowheads="1"/>
          </p:cNvSpPr>
          <p:nvPr/>
        </p:nvSpPr>
        <p:spPr bwMode="auto">
          <a:xfrm>
            <a:off x="1371600" y="3733800"/>
            <a:ext cx="457200" cy="1905000"/>
          </a:xfrm>
          <a:prstGeom prst="rect">
            <a:avLst/>
          </a:prstGeom>
          <a:noFill/>
          <a:ln w="9525">
            <a:solidFill>
              <a:schemeClr val="tx1"/>
            </a:solidFill>
            <a:miter lim="800000"/>
            <a:headEnd/>
            <a:tailEnd/>
          </a:ln>
        </p:spPr>
        <p:txBody>
          <a:bodyPr wrap="none" anchor="ctr"/>
          <a:lstStyle/>
          <a:p>
            <a:endParaRPr lang="en-US"/>
          </a:p>
        </p:txBody>
      </p:sp>
      <p:sp>
        <p:nvSpPr>
          <p:cNvPr id="15365" name="Rectangle 6"/>
          <p:cNvSpPr>
            <a:spLocks noChangeArrowheads="1"/>
          </p:cNvSpPr>
          <p:nvPr/>
        </p:nvSpPr>
        <p:spPr bwMode="auto">
          <a:xfrm>
            <a:off x="2743200" y="3733800"/>
            <a:ext cx="457200" cy="1905000"/>
          </a:xfrm>
          <a:prstGeom prst="rect">
            <a:avLst/>
          </a:prstGeom>
          <a:noFill/>
          <a:ln w="9525">
            <a:solidFill>
              <a:schemeClr val="tx1"/>
            </a:solidFill>
            <a:miter lim="800000"/>
            <a:headEnd/>
            <a:tailEnd/>
          </a:ln>
        </p:spPr>
        <p:txBody>
          <a:bodyPr wrap="none" anchor="ctr"/>
          <a:lstStyle/>
          <a:p>
            <a:pPr algn="ctr"/>
            <a:endParaRPr kumimoji="1" lang="zh-TW" altLang="zh-TW">
              <a:ea typeface="新細明體" pitchFamily="18" charset="-120"/>
            </a:endParaRPr>
          </a:p>
          <a:p>
            <a:pPr algn="ctr"/>
            <a:endParaRPr kumimoji="1" lang="zh-TW" altLang="zh-TW">
              <a:ea typeface="新細明體" pitchFamily="18" charset="-120"/>
            </a:endParaRPr>
          </a:p>
          <a:p>
            <a:pPr algn="ctr"/>
            <a:endParaRPr kumimoji="1" lang="zh-TW" altLang="zh-TW">
              <a:ea typeface="新細明體" pitchFamily="18" charset="-120"/>
            </a:endParaRPr>
          </a:p>
          <a:p>
            <a:pPr algn="ctr"/>
            <a:r>
              <a:rPr kumimoji="1" lang="en-US" altLang="zh-TW">
                <a:ea typeface="新細明體" pitchFamily="18" charset="-120"/>
              </a:rPr>
              <a:t>B</a:t>
            </a:r>
          </a:p>
          <a:p>
            <a:pPr algn="ctr"/>
            <a:r>
              <a:rPr kumimoji="1" lang="en-US" altLang="zh-TW">
                <a:ea typeface="新細明體" pitchFamily="18" charset="-120"/>
              </a:rPr>
              <a:t>A</a:t>
            </a:r>
          </a:p>
        </p:txBody>
      </p:sp>
      <p:sp>
        <p:nvSpPr>
          <p:cNvPr id="15366" name="Rectangle 7"/>
          <p:cNvSpPr>
            <a:spLocks noChangeArrowheads="1"/>
          </p:cNvSpPr>
          <p:nvPr/>
        </p:nvSpPr>
        <p:spPr bwMode="auto">
          <a:xfrm>
            <a:off x="5257800" y="3733800"/>
            <a:ext cx="457200" cy="1905000"/>
          </a:xfrm>
          <a:prstGeom prst="rect">
            <a:avLst/>
          </a:prstGeom>
          <a:noFill/>
          <a:ln w="9525">
            <a:solidFill>
              <a:schemeClr val="tx1"/>
            </a:solidFill>
            <a:miter lim="800000"/>
            <a:headEnd/>
            <a:tailEnd/>
          </a:ln>
        </p:spPr>
        <p:txBody>
          <a:bodyPr wrap="none" anchor="ctr"/>
          <a:lstStyle/>
          <a:p>
            <a:pPr algn="ctr"/>
            <a:endParaRPr kumimoji="1" lang="zh-TW" altLang="zh-TW">
              <a:ea typeface="新細明體" pitchFamily="18" charset="-120"/>
            </a:endParaRPr>
          </a:p>
          <a:p>
            <a:pPr algn="ctr"/>
            <a:r>
              <a:rPr kumimoji="1" lang="en-US" altLang="zh-TW">
                <a:ea typeface="新細明體" pitchFamily="18" charset="-120"/>
              </a:rPr>
              <a:t>D</a:t>
            </a:r>
          </a:p>
          <a:p>
            <a:pPr algn="ctr"/>
            <a:r>
              <a:rPr kumimoji="1" lang="en-US" altLang="zh-TW">
                <a:ea typeface="新細明體" pitchFamily="18" charset="-120"/>
              </a:rPr>
              <a:t>C</a:t>
            </a:r>
          </a:p>
          <a:p>
            <a:pPr algn="ctr"/>
            <a:r>
              <a:rPr kumimoji="1" lang="en-US" altLang="zh-TW">
                <a:ea typeface="新細明體" pitchFamily="18" charset="-120"/>
              </a:rPr>
              <a:t>B</a:t>
            </a:r>
          </a:p>
          <a:p>
            <a:pPr algn="ctr"/>
            <a:r>
              <a:rPr kumimoji="1" lang="en-US" altLang="zh-TW">
                <a:ea typeface="新細明體" pitchFamily="18" charset="-120"/>
              </a:rPr>
              <a:t>A</a:t>
            </a:r>
          </a:p>
        </p:txBody>
      </p:sp>
      <p:sp>
        <p:nvSpPr>
          <p:cNvPr id="15367" name="Rectangle 8"/>
          <p:cNvSpPr>
            <a:spLocks noChangeArrowheads="1"/>
          </p:cNvSpPr>
          <p:nvPr/>
        </p:nvSpPr>
        <p:spPr bwMode="auto">
          <a:xfrm>
            <a:off x="4038600" y="3733800"/>
            <a:ext cx="533400" cy="1905000"/>
          </a:xfrm>
          <a:prstGeom prst="rect">
            <a:avLst/>
          </a:prstGeom>
          <a:noFill/>
          <a:ln w="9525">
            <a:solidFill>
              <a:schemeClr val="tx1"/>
            </a:solidFill>
            <a:miter lim="800000"/>
            <a:headEnd/>
            <a:tailEnd/>
          </a:ln>
        </p:spPr>
        <p:txBody>
          <a:bodyPr wrap="none" anchor="ctr"/>
          <a:lstStyle/>
          <a:p>
            <a:pPr algn="ctr"/>
            <a:endParaRPr kumimoji="1" lang="zh-TW" altLang="zh-TW">
              <a:ea typeface="新細明體" pitchFamily="18" charset="-120"/>
            </a:endParaRPr>
          </a:p>
          <a:p>
            <a:pPr algn="ctr"/>
            <a:endParaRPr kumimoji="1" lang="zh-TW" altLang="zh-TW">
              <a:ea typeface="新細明體" pitchFamily="18" charset="-120"/>
            </a:endParaRPr>
          </a:p>
          <a:p>
            <a:pPr algn="ctr"/>
            <a:r>
              <a:rPr kumimoji="1" lang="en-US" altLang="zh-TW">
                <a:ea typeface="新細明體" pitchFamily="18" charset="-120"/>
              </a:rPr>
              <a:t>C</a:t>
            </a:r>
          </a:p>
          <a:p>
            <a:pPr algn="ctr"/>
            <a:r>
              <a:rPr kumimoji="1" lang="en-US" altLang="zh-TW">
                <a:ea typeface="新細明體" pitchFamily="18" charset="-120"/>
              </a:rPr>
              <a:t>B</a:t>
            </a:r>
          </a:p>
          <a:p>
            <a:pPr algn="ctr"/>
            <a:r>
              <a:rPr kumimoji="1" lang="en-US" altLang="zh-TW">
                <a:ea typeface="新細明體" pitchFamily="18" charset="-120"/>
              </a:rPr>
              <a:t>A</a:t>
            </a:r>
          </a:p>
        </p:txBody>
      </p:sp>
      <p:sp>
        <p:nvSpPr>
          <p:cNvPr id="15368" name="Rectangle 9"/>
          <p:cNvSpPr>
            <a:spLocks noChangeArrowheads="1"/>
          </p:cNvSpPr>
          <p:nvPr/>
        </p:nvSpPr>
        <p:spPr bwMode="auto">
          <a:xfrm>
            <a:off x="7772400" y="3733800"/>
            <a:ext cx="457200" cy="1905000"/>
          </a:xfrm>
          <a:prstGeom prst="rect">
            <a:avLst/>
          </a:prstGeom>
          <a:noFill/>
          <a:ln w="9525">
            <a:solidFill>
              <a:schemeClr val="tx1"/>
            </a:solidFill>
            <a:miter lim="800000"/>
            <a:headEnd/>
            <a:tailEnd/>
          </a:ln>
        </p:spPr>
        <p:txBody>
          <a:bodyPr wrap="none" anchor="ctr"/>
          <a:lstStyle/>
          <a:p>
            <a:pPr algn="ctr"/>
            <a:endParaRPr kumimoji="1" lang="zh-TW" altLang="zh-TW">
              <a:ea typeface="新細明體" pitchFamily="18" charset="-120"/>
            </a:endParaRPr>
          </a:p>
          <a:p>
            <a:pPr algn="ctr"/>
            <a:r>
              <a:rPr kumimoji="1" lang="en-US" altLang="zh-TW">
                <a:ea typeface="新細明體" pitchFamily="18" charset="-120"/>
              </a:rPr>
              <a:t>D</a:t>
            </a:r>
          </a:p>
          <a:p>
            <a:pPr algn="ctr"/>
            <a:r>
              <a:rPr kumimoji="1" lang="en-US" altLang="zh-TW">
                <a:ea typeface="新細明體" pitchFamily="18" charset="-120"/>
              </a:rPr>
              <a:t>C</a:t>
            </a:r>
          </a:p>
          <a:p>
            <a:pPr algn="ctr"/>
            <a:r>
              <a:rPr kumimoji="1" lang="en-US" altLang="zh-TW">
                <a:ea typeface="新細明體" pitchFamily="18" charset="-120"/>
              </a:rPr>
              <a:t>B</a:t>
            </a:r>
          </a:p>
          <a:p>
            <a:pPr algn="ctr"/>
            <a:r>
              <a:rPr kumimoji="1" lang="en-US" altLang="zh-TW">
                <a:ea typeface="新細明體" pitchFamily="18" charset="-120"/>
              </a:rPr>
              <a:t>A</a:t>
            </a:r>
          </a:p>
        </p:txBody>
      </p:sp>
      <p:sp>
        <p:nvSpPr>
          <p:cNvPr id="15369" name="Rectangle 10"/>
          <p:cNvSpPr>
            <a:spLocks noChangeArrowheads="1"/>
          </p:cNvSpPr>
          <p:nvPr/>
        </p:nvSpPr>
        <p:spPr bwMode="auto">
          <a:xfrm>
            <a:off x="6553200" y="3733800"/>
            <a:ext cx="457200" cy="1905000"/>
          </a:xfrm>
          <a:prstGeom prst="rect">
            <a:avLst/>
          </a:prstGeom>
          <a:noFill/>
          <a:ln w="9525">
            <a:solidFill>
              <a:schemeClr val="tx1"/>
            </a:solidFill>
            <a:miter lim="800000"/>
            <a:headEnd/>
            <a:tailEnd/>
          </a:ln>
        </p:spPr>
        <p:txBody>
          <a:bodyPr wrap="none" anchor="ctr"/>
          <a:lstStyle/>
          <a:p>
            <a:pPr algn="ctr"/>
            <a:r>
              <a:rPr kumimoji="1" lang="en-US" altLang="zh-TW">
                <a:ea typeface="新細明體" pitchFamily="18" charset="-120"/>
              </a:rPr>
              <a:t>E</a:t>
            </a:r>
          </a:p>
          <a:p>
            <a:pPr algn="ctr"/>
            <a:r>
              <a:rPr kumimoji="1" lang="en-US" altLang="zh-TW">
                <a:ea typeface="新細明體" pitchFamily="18" charset="-120"/>
              </a:rPr>
              <a:t>D</a:t>
            </a:r>
          </a:p>
          <a:p>
            <a:pPr algn="ctr"/>
            <a:r>
              <a:rPr kumimoji="1" lang="en-US" altLang="zh-TW">
                <a:ea typeface="新細明體" pitchFamily="18" charset="-120"/>
              </a:rPr>
              <a:t>C</a:t>
            </a:r>
          </a:p>
          <a:p>
            <a:pPr algn="ctr"/>
            <a:r>
              <a:rPr kumimoji="1" lang="en-US" altLang="zh-TW">
                <a:ea typeface="新細明體" pitchFamily="18" charset="-120"/>
              </a:rPr>
              <a:t>B</a:t>
            </a:r>
          </a:p>
          <a:p>
            <a:pPr algn="ctr"/>
            <a:r>
              <a:rPr kumimoji="1" lang="en-US" altLang="zh-TW">
                <a:ea typeface="新細明體" pitchFamily="18" charset="-120"/>
              </a:rPr>
              <a:t>A</a:t>
            </a:r>
          </a:p>
        </p:txBody>
      </p:sp>
      <p:sp>
        <p:nvSpPr>
          <p:cNvPr id="15370" name="Line 11"/>
          <p:cNvSpPr>
            <a:spLocks noChangeShapeType="1"/>
          </p:cNvSpPr>
          <p:nvPr/>
        </p:nvSpPr>
        <p:spPr bwMode="auto">
          <a:xfrm flipH="1">
            <a:off x="1905000" y="54102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5371" name="Text Box 12"/>
          <p:cNvSpPr txBox="1">
            <a:spLocks noChangeArrowheads="1"/>
          </p:cNvSpPr>
          <p:nvPr/>
        </p:nvSpPr>
        <p:spPr bwMode="auto">
          <a:xfrm>
            <a:off x="2133600" y="5181600"/>
            <a:ext cx="573088" cy="457200"/>
          </a:xfrm>
          <a:prstGeom prst="rect">
            <a:avLst/>
          </a:prstGeom>
          <a:noFill/>
          <a:ln w="9525">
            <a:noFill/>
            <a:miter lim="800000"/>
            <a:headEnd/>
            <a:tailEnd/>
          </a:ln>
        </p:spPr>
        <p:txBody>
          <a:bodyPr wrap="none">
            <a:spAutoFit/>
          </a:bodyPr>
          <a:lstStyle/>
          <a:p>
            <a:r>
              <a:rPr kumimoji="1" lang="en-US" altLang="zh-TW">
                <a:ea typeface="新細明體" pitchFamily="18" charset="-120"/>
              </a:rPr>
              <a:t>top</a:t>
            </a:r>
          </a:p>
        </p:txBody>
      </p:sp>
      <p:sp>
        <p:nvSpPr>
          <p:cNvPr id="15372" name="Line 13"/>
          <p:cNvSpPr>
            <a:spLocks noChangeShapeType="1"/>
          </p:cNvSpPr>
          <p:nvPr/>
        </p:nvSpPr>
        <p:spPr bwMode="auto">
          <a:xfrm>
            <a:off x="1371600" y="3733800"/>
            <a:ext cx="457200" cy="0"/>
          </a:xfrm>
          <a:prstGeom prst="line">
            <a:avLst/>
          </a:prstGeom>
          <a:noFill/>
          <a:ln w="9525">
            <a:solidFill>
              <a:schemeClr val="bg1"/>
            </a:solidFill>
            <a:round/>
            <a:headEnd/>
            <a:tailEnd/>
          </a:ln>
        </p:spPr>
        <p:txBody>
          <a:bodyPr wrap="none" anchor="ctr"/>
          <a:lstStyle/>
          <a:p>
            <a:endParaRPr lang="en-US"/>
          </a:p>
        </p:txBody>
      </p:sp>
      <p:sp>
        <p:nvSpPr>
          <p:cNvPr id="15373" name="Line 14"/>
          <p:cNvSpPr>
            <a:spLocks noChangeShapeType="1"/>
          </p:cNvSpPr>
          <p:nvPr/>
        </p:nvSpPr>
        <p:spPr bwMode="auto">
          <a:xfrm>
            <a:off x="2743200" y="3733800"/>
            <a:ext cx="457200" cy="0"/>
          </a:xfrm>
          <a:prstGeom prst="line">
            <a:avLst/>
          </a:prstGeom>
          <a:noFill/>
          <a:ln w="9525">
            <a:solidFill>
              <a:schemeClr val="bg1"/>
            </a:solidFill>
            <a:round/>
            <a:headEnd/>
            <a:tailEnd/>
          </a:ln>
        </p:spPr>
        <p:txBody>
          <a:bodyPr wrap="none" anchor="ctr"/>
          <a:lstStyle/>
          <a:p>
            <a:endParaRPr lang="en-US"/>
          </a:p>
        </p:txBody>
      </p:sp>
      <p:sp>
        <p:nvSpPr>
          <p:cNvPr id="15374" name="Line 15"/>
          <p:cNvSpPr>
            <a:spLocks noChangeShapeType="1"/>
          </p:cNvSpPr>
          <p:nvPr/>
        </p:nvSpPr>
        <p:spPr bwMode="auto">
          <a:xfrm>
            <a:off x="4038600" y="3733800"/>
            <a:ext cx="533400" cy="0"/>
          </a:xfrm>
          <a:prstGeom prst="line">
            <a:avLst/>
          </a:prstGeom>
          <a:noFill/>
          <a:ln w="9525">
            <a:solidFill>
              <a:schemeClr val="bg1"/>
            </a:solidFill>
            <a:round/>
            <a:headEnd/>
            <a:tailEnd/>
          </a:ln>
        </p:spPr>
        <p:txBody>
          <a:bodyPr wrap="none" anchor="ctr"/>
          <a:lstStyle/>
          <a:p>
            <a:endParaRPr lang="en-US"/>
          </a:p>
        </p:txBody>
      </p:sp>
      <p:sp>
        <p:nvSpPr>
          <p:cNvPr id="15375" name="Line 16"/>
          <p:cNvSpPr>
            <a:spLocks noChangeShapeType="1"/>
          </p:cNvSpPr>
          <p:nvPr/>
        </p:nvSpPr>
        <p:spPr bwMode="auto">
          <a:xfrm>
            <a:off x="5257800" y="3733800"/>
            <a:ext cx="457200" cy="0"/>
          </a:xfrm>
          <a:prstGeom prst="line">
            <a:avLst/>
          </a:prstGeom>
          <a:noFill/>
          <a:ln w="9525">
            <a:solidFill>
              <a:schemeClr val="bg1"/>
            </a:solidFill>
            <a:round/>
            <a:headEnd/>
            <a:tailEnd/>
          </a:ln>
        </p:spPr>
        <p:txBody>
          <a:bodyPr wrap="none" anchor="ctr"/>
          <a:lstStyle/>
          <a:p>
            <a:endParaRPr lang="en-US"/>
          </a:p>
        </p:txBody>
      </p:sp>
      <p:sp>
        <p:nvSpPr>
          <p:cNvPr id="15376" name="Line 17"/>
          <p:cNvSpPr>
            <a:spLocks noChangeShapeType="1"/>
          </p:cNvSpPr>
          <p:nvPr/>
        </p:nvSpPr>
        <p:spPr bwMode="auto">
          <a:xfrm>
            <a:off x="6553200" y="3733800"/>
            <a:ext cx="457200" cy="0"/>
          </a:xfrm>
          <a:prstGeom prst="line">
            <a:avLst/>
          </a:prstGeom>
          <a:noFill/>
          <a:ln w="9525">
            <a:solidFill>
              <a:schemeClr val="bg1"/>
            </a:solidFill>
            <a:round/>
            <a:headEnd/>
            <a:tailEnd/>
          </a:ln>
        </p:spPr>
        <p:txBody>
          <a:bodyPr wrap="none" anchor="ctr"/>
          <a:lstStyle/>
          <a:p>
            <a:endParaRPr lang="en-US"/>
          </a:p>
        </p:txBody>
      </p:sp>
      <p:sp>
        <p:nvSpPr>
          <p:cNvPr id="15377" name="Line 18"/>
          <p:cNvSpPr>
            <a:spLocks noChangeShapeType="1"/>
          </p:cNvSpPr>
          <p:nvPr/>
        </p:nvSpPr>
        <p:spPr bwMode="auto">
          <a:xfrm>
            <a:off x="7772400" y="3733800"/>
            <a:ext cx="457200" cy="0"/>
          </a:xfrm>
          <a:prstGeom prst="line">
            <a:avLst/>
          </a:prstGeom>
          <a:noFill/>
          <a:ln w="9525">
            <a:solidFill>
              <a:schemeClr val="bg1"/>
            </a:solidFill>
            <a:round/>
            <a:headEnd/>
            <a:tailEnd/>
          </a:ln>
        </p:spPr>
        <p:txBody>
          <a:bodyPr wrap="none" anchor="ctr"/>
          <a:lstStyle/>
          <a:p>
            <a:endParaRPr lang="en-US"/>
          </a:p>
        </p:txBody>
      </p:sp>
      <p:sp>
        <p:nvSpPr>
          <p:cNvPr id="15378" name="Line 19"/>
          <p:cNvSpPr>
            <a:spLocks noChangeShapeType="1"/>
          </p:cNvSpPr>
          <p:nvPr/>
        </p:nvSpPr>
        <p:spPr bwMode="auto">
          <a:xfrm flipH="1">
            <a:off x="3200400" y="51054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5379" name="Line 20"/>
          <p:cNvSpPr>
            <a:spLocks noChangeShapeType="1"/>
          </p:cNvSpPr>
          <p:nvPr/>
        </p:nvSpPr>
        <p:spPr bwMode="auto">
          <a:xfrm flipH="1">
            <a:off x="4572000" y="46482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5380" name="Line 21"/>
          <p:cNvSpPr>
            <a:spLocks noChangeShapeType="1"/>
          </p:cNvSpPr>
          <p:nvPr/>
        </p:nvSpPr>
        <p:spPr bwMode="auto">
          <a:xfrm flipH="1">
            <a:off x="5715000" y="42672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5381" name="Line 22"/>
          <p:cNvSpPr>
            <a:spLocks noChangeShapeType="1"/>
          </p:cNvSpPr>
          <p:nvPr/>
        </p:nvSpPr>
        <p:spPr bwMode="auto">
          <a:xfrm flipH="1">
            <a:off x="7010400" y="38862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5382" name="Line 23"/>
          <p:cNvSpPr>
            <a:spLocks noChangeShapeType="1"/>
          </p:cNvSpPr>
          <p:nvPr/>
        </p:nvSpPr>
        <p:spPr bwMode="auto">
          <a:xfrm flipH="1">
            <a:off x="8229600" y="4267200"/>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15383" name="Text Box 24"/>
          <p:cNvSpPr txBox="1">
            <a:spLocks noChangeArrowheads="1"/>
          </p:cNvSpPr>
          <p:nvPr/>
        </p:nvSpPr>
        <p:spPr bwMode="auto">
          <a:xfrm>
            <a:off x="3413125" y="4841875"/>
            <a:ext cx="573088" cy="457200"/>
          </a:xfrm>
          <a:prstGeom prst="rect">
            <a:avLst/>
          </a:prstGeom>
          <a:noFill/>
          <a:ln w="9525">
            <a:noFill/>
            <a:miter lim="800000"/>
            <a:headEnd/>
            <a:tailEnd/>
          </a:ln>
        </p:spPr>
        <p:txBody>
          <a:bodyPr wrap="none">
            <a:spAutoFit/>
          </a:bodyPr>
          <a:lstStyle/>
          <a:p>
            <a:r>
              <a:rPr kumimoji="1" lang="en-US" altLang="zh-TW">
                <a:ea typeface="新細明體" pitchFamily="18" charset="-120"/>
              </a:rPr>
              <a:t>top</a:t>
            </a:r>
          </a:p>
        </p:txBody>
      </p:sp>
      <p:sp>
        <p:nvSpPr>
          <p:cNvPr id="15384" name="Text Box 25"/>
          <p:cNvSpPr txBox="1">
            <a:spLocks noChangeArrowheads="1"/>
          </p:cNvSpPr>
          <p:nvPr/>
        </p:nvSpPr>
        <p:spPr bwMode="auto">
          <a:xfrm>
            <a:off x="4708525" y="4460875"/>
            <a:ext cx="573088" cy="457200"/>
          </a:xfrm>
          <a:prstGeom prst="rect">
            <a:avLst/>
          </a:prstGeom>
          <a:noFill/>
          <a:ln w="9525">
            <a:noFill/>
            <a:miter lim="800000"/>
            <a:headEnd/>
            <a:tailEnd/>
          </a:ln>
        </p:spPr>
        <p:txBody>
          <a:bodyPr wrap="none">
            <a:spAutoFit/>
          </a:bodyPr>
          <a:lstStyle/>
          <a:p>
            <a:r>
              <a:rPr kumimoji="1" lang="en-US" altLang="zh-TW">
                <a:ea typeface="新細明體" pitchFamily="18" charset="-120"/>
              </a:rPr>
              <a:t>top</a:t>
            </a:r>
          </a:p>
        </p:txBody>
      </p:sp>
      <p:sp>
        <p:nvSpPr>
          <p:cNvPr id="15385" name="Text Box 26"/>
          <p:cNvSpPr txBox="1">
            <a:spLocks noChangeArrowheads="1"/>
          </p:cNvSpPr>
          <p:nvPr/>
        </p:nvSpPr>
        <p:spPr bwMode="auto">
          <a:xfrm>
            <a:off x="5851525" y="4003675"/>
            <a:ext cx="573088" cy="457200"/>
          </a:xfrm>
          <a:prstGeom prst="rect">
            <a:avLst/>
          </a:prstGeom>
          <a:noFill/>
          <a:ln w="9525">
            <a:noFill/>
            <a:miter lim="800000"/>
            <a:headEnd/>
            <a:tailEnd/>
          </a:ln>
        </p:spPr>
        <p:txBody>
          <a:bodyPr wrap="none">
            <a:spAutoFit/>
          </a:bodyPr>
          <a:lstStyle/>
          <a:p>
            <a:r>
              <a:rPr kumimoji="1" lang="en-US" altLang="zh-TW">
                <a:ea typeface="新細明體" pitchFamily="18" charset="-120"/>
              </a:rPr>
              <a:t>top</a:t>
            </a:r>
          </a:p>
        </p:txBody>
      </p:sp>
      <p:sp>
        <p:nvSpPr>
          <p:cNvPr id="15386" name="Text Box 27"/>
          <p:cNvSpPr txBox="1">
            <a:spLocks noChangeArrowheads="1"/>
          </p:cNvSpPr>
          <p:nvPr/>
        </p:nvSpPr>
        <p:spPr bwMode="auto">
          <a:xfrm>
            <a:off x="7223125" y="3698875"/>
            <a:ext cx="573088" cy="457200"/>
          </a:xfrm>
          <a:prstGeom prst="rect">
            <a:avLst/>
          </a:prstGeom>
          <a:noFill/>
          <a:ln w="9525">
            <a:noFill/>
            <a:miter lim="800000"/>
            <a:headEnd/>
            <a:tailEnd/>
          </a:ln>
        </p:spPr>
        <p:txBody>
          <a:bodyPr wrap="none">
            <a:spAutoFit/>
          </a:bodyPr>
          <a:lstStyle/>
          <a:p>
            <a:r>
              <a:rPr kumimoji="1" lang="en-US" altLang="zh-TW">
                <a:ea typeface="新細明體" pitchFamily="18" charset="-120"/>
              </a:rPr>
              <a:t>top</a:t>
            </a:r>
          </a:p>
        </p:txBody>
      </p:sp>
      <p:sp>
        <p:nvSpPr>
          <p:cNvPr id="15387" name="Text Box 29"/>
          <p:cNvSpPr txBox="1">
            <a:spLocks noChangeArrowheads="1"/>
          </p:cNvSpPr>
          <p:nvPr/>
        </p:nvSpPr>
        <p:spPr bwMode="auto">
          <a:xfrm>
            <a:off x="1431925" y="5222875"/>
            <a:ext cx="404813" cy="457200"/>
          </a:xfrm>
          <a:prstGeom prst="rect">
            <a:avLst/>
          </a:prstGeom>
          <a:noFill/>
          <a:ln w="9525">
            <a:noFill/>
            <a:miter lim="800000"/>
            <a:headEnd/>
            <a:tailEnd/>
          </a:ln>
        </p:spPr>
        <p:txBody>
          <a:bodyPr wrap="none">
            <a:spAutoFit/>
          </a:bodyPr>
          <a:lstStyle/>
          <a:p>
            <a:r>
              <a:rPr lang="en-US"/>
              <a:t>A</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Queue </a:t>
            </a:r>
            <a:r>
              <a:rPr lang="en-US" dirty="0" smtClean="0"/>
              <a:t>Linked List Implementation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Implementation</a:t>
            </a:r>
            <a:endParaRPr lang="en-US" dirty="0"/>
          </a:p>
        </p:txBody>
      </p:sp>
      <p:sp>
        <p:nvSpPr>
          <p:cNvPr id="3" name="Content Placeholder 2"/>
          <p:cNvSpPr>
            <a:spLocks noGrp="1"/>
          </p:cNvSpPr>
          <p:nvPr>
            <p:ph idx="1"/>
          </p:nvPr>
        </p:nvSpPr>
        <p:spPr/>
        <p:txBody>
          <a:bodyPr>
            <a:normAutofit/>
          </a:bodyPr>
          <a:lstStyle/>
          <a:p>
            <a:pPr>
              <a:buNone/>
            </a:pPr>
            <a:r>
              <a:rPr lang="en-US" dirty="0" err="1" smtClean="0"/>
              <a:t>struct</a:t>
            </a:r>
            <a:r>
              <a:rPr lang="en-US" dirty="0" smtClean="0"/>
              <a:t> Node</a:t>
            </a:r>
          </a:p>
          <a:p>
            <a:pPr>
              <a:buNone/>
            </a:pPr>
            <a:r>
              <a:rPr lang="en-US" dirty="0" smtClean="0"/>
              <a:t>{</a:t>
            </a:r>
          </a:p>
          <a:p>
            <a:pPr>
              <a:buNone/>
            </a:pPr>
            <a:r>
              <a:rPr lang="en-US" dirty="0" smtClean="0"/>
              <a:t>   </a:t>
            </a:r>
            <a:r>
              <a:rPr lang="en-US" dirty="0" err="1" smtClean="0"/>
              <a:t>int</a:t>
            </a:r>
            <a:r>
              <a:rPr lang="en-US" dirty="0" smtClean="0"/>
              <a:t> data;</a:t>
            </a:r>
          </a:p>
          <a:p>
            <a:pPr>
              <a:buNone/>
            </a:pPr>
            <a:r>
              <a:rPr lang="en-US" dirty="0" smtClean="0"/>
              <a:t>   </a:t>
            </a:r>
            <a:r>
              <a:rPr lang="en-US" dirty="0" err="1" smtClean="0"/>
              <a:t>struct</a:t>
            </a:r>
            <a:r>
              <a:rPr lang="en-US" dirty="0" smtClean="0"/>
              <a:t> Node *next;</a:t>
            </a:r>
          </a:p>
          <a:p>
            <a:pPr>
              <a:buNone/>
            </a:pPr>
            <a:r>
              <a:rPr lang="en-US" dirty="0" smtClean="0"/>
              <a:t>}*front = NULL,*rear = NULL;</a:t>
            </a:r>
          </a:p>
          <a:p>
            <a:pPr>
              <a:buNone/>
            </a:pP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Implementation</a:t>
            </a:r>
            <a:endParaRPr lang="en-US" dirty="0"/>
          </a:p>
        </p:txBody>
      </p:sp>
      <p:sp>
        <p:nvSpPr>
          <p:cNvPr id="3" name="Content Placeholder 2"/>
          <p:cNvSpPr>
            <a:spLocks noGrp="1"/>
          </p:cNvSpPr>
          <p:nvPr>
            <p:ph idx="1"/>
          </p:nvPr>
        </p:nvSpPr>
        <p:spPr>
          <a:xfrm>
            <a:off x="457200" y="1600201"/>
            <a:ext cx="8229600" cy="685800"/>
          </a:xfrm>
        </p:spPr>
        <p:txBody>
          <a:bodyPr/>
          <a:lstStyle/>
          <a:p>
            <a:pPr>
              <a:buNone/>
            </a:pPr>
            <a:r>
              <a:rPr lang="en-US" dirty="0" err="1" smtClean="0"/>
              <a:t>Enqueue</a:t>
            </a:r>
            <a:endParaRPr lang="en-US" dirty="0" smtClean="0"/>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00200" y="2579688"/>
            <a:ext cx="3733800" cy="1230312"/>
          </a:xfrm>
          <a:prstGeom prst="rect">
            <a:avLst/>
          </a:prstGeom>
          <a:noFill/>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1447800"/>
            <a:ext cx="4010025" cy="2133600"/>
          </a:xfrm>
          <a:prstGeom prst="rect">
            <a:avLst/>
          </a:prstGeom>
          <a:noFill/>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Enqueue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 y="1066800"/>
            <a:ext cx="3164418" cy="1752600"/>
          </a:xfrm>
          <a:prstGeom prst="rect">
            <a:avLst/>
          </a:prstGeom>
          <a:noFill/>
        </p:spPr>
      </p:pic>
      <p:sp>
        <p:nvSpPr>
          <p:cNvPr id="5" name="TextBox 4"/>
          <p:cNvSpPr txBox="1"/>
          <p:nvPr/>
        </p:nvSpPr>
        <p:spPr>
          <a:xfrm>
            <a:off x="4114800" y="1219200"/>
            <a:ext cx="5943600" cy="6001643"/>
          </a:xfrm>
          <a:prstGeom prst="rect">
            <a:avLst/>
          </a:prstGeom>
          <a:noFill/>
        </p:spPr>
        <p:txBody>
          <a:bodyPr wrap="square" rtlCol="0">
            <a:spAutoFit/>
          </a:bodyPr>
          <a:lstStyle/>
          <a:p>
            <a:r>
              <a:rPr lang="en-US" sz="2400" dirty="0" smtClean="0"/>
              <a:t>void insert(</a:t>
            </a:r>
            <a:r>
              <a:rPr lang="en-US" sz="2400" dirty="0" err="1" smtClean="0"/>
              <a:t>int</a:t>
            </a:r>
            <a:r>
              <a:rPr lang="en-US" sz="2400" dirty="0" smtClean="0"/>
              <a:t> value)</a:t>
            </a:r>
          </a:p>
          <a:p>
            <a:r>
              <a:rPr lang="en-US" sz="2400" dirty="0" smtClean="0"/>
              <a:t>{</a:t>
            </a:r>
          </a:p>
          <a:p>
            <a:r>
              <a:rPr lang="en-US" sz="2400" dirty="0" smtClean="0"/>
              <a:t>   </a:t>
            </a:r>
            <a:r>
              <a:rPr lang="en-US" sz="2400" dirty="0" err="1" smtClean="0"/>
              <a:t>struct</a:t>
            </a:r>
            <a:r>
              <a:rPr lang="en-US" sz="2400" dirty="0" smtClean="0"/>
              <a:t> Node *</a:t>
            </a:r>
            <a:r>
              <a:rPr lang="en-US" sz="2400" dirty="0" err="1" smtClean="0"/>
              <a:t>newNode</a:t>
            </a:r>
            <a:r>
              <a:rPr lang="en-US" sz="2400" dirty="0" smtClean="0"/>
              <a:t>;</a:t>
            </a:r>
          </a:p>
          <a:p>
            <a:r>
              <a:rPr lang="en-US" sz="2400" dirty="0" smtClean="0"/>
              <a:t>   </a:t>
            </a:r>
            <a:r>
              <a:rPr lang="en-US" sz="2400" dirty="0" err="1" smtClean="0"/>
              <a:t>newNode</a:t>
            </a:r>
            <a:r>
              <a:rPr lang="en-US" sz="2400" dirty="0" smtClean="0"/>
              <a:t> = (</a:t>
            </a:r>
            <a:r>
              <a:rPr lang="en-US" sz="2400" dirty="0" err="1" smtClean="0"/>
              <a:t>struct</a:t>
            </a:r>
            <a:r>
              <a:rPr lang="en-US" sz="2400" dirty="0" smtClean="0"/>
              <a:t> Node*)</a:t>
            </a:r>
            <a:r>
              <a:rPr lang="en-US" sz="2400" dirty="0" err="1" smtClean="0"/>
              <a:t>malloc</a:t>
            </a:r>
            <a:r>
              <a:rPr lang="en-US" sz="2400" dirty="0" smtClean="0"/>
              <a:t>(</a:t>
            </a:r>
            <a:r>
              <a:rPr lang="en-US" sz="2400" dirty="0" err="1" smtClean="0"/>
              <a:t>sizeof</a:t>
            </a:r>
            <a:r>
              <a:rPr lang="en-US" sz="2400" dirty="0" smtClean="0"/>
              <a:t>(</a:t>
            </a:r>
            <a:r>
              <a:rPr lang="en-US" sz="2400" dirty="0" err="1" smtClean="0"/>
              <a:t>struct</a:t>
            </a:r>
            <a:r>
              <a:rPr lang="en-US" sz="2400" dirty="0" smtClean="0"/>
              <a:t> Node));</a:t>
            </a:r>
          </a:p>
          <a:p>
            <a:r>
              <a:rPr lang="en-US" sz="2400" dirty="0" smtClean="0"/>
              <a:t>   </a:t>
            </a:r>
            <a:r>
              <a:rPr lang="en-US" sz="2400" dirty="0" err="1" smtClean="0"/>
              <a:t>newNode</a:t>
            </a:r>
            <a:r>
              <a:rPr lang="en-US" sz="2400" dirty="0" smtClean="0"/>
              <a:t>-&gt;data = value;</a:t>
            </a:r>
          </a:p>
          <a:p>
            <a:r>
              <a:rPr lang="en-US" sz="2400" dirty="0" smtClean="0"/>
              <a:t>   </a:t>
            </a:r>
            <a:r>
              <a:rPr lang="en-US" sz="2400" dirty="0" err="1" smtClean="0"/>
              <a:t>newNode</a:t>
            </a:r>
            <a:r>
              <a:rPr lang="en-US" sz="2400" dirty="0" smtClean="0"/>
              <a:t> -&gt; next = NULL;</a:t>
            </a:r>
          </a:p>
          <a:p>
            <a:r>
              <a:rPr lang="en-US" sz="2400" dirty="0" smtClean="0"/>
              <a:t>   if(front == NULL)</a:t>
            </a:r>
          </a:p>
          <a:p>
            <a:r>
              <a:rPr lang="en-US" sz="2400" dirty="0" smtClean="0"/>
              <a:t>      front = rear = </a:t>
            </a:r>
            <a:r>
              <a:rPr lang="en-US" sz="2400" dirty="0" err="1" smtClean="0"/>
              <a:t>newNode</a:t>
            </a:r>
            <a:r>
              <a:rPr lang="en-US" sz="2400" dirty="0" smtClean="0"/>
              <a:t>;</a:t>
            </a:r>
          </a:p>
          <a:p>
            <a:r>
              <a:rPr lang="en-US" sz="2400" dirty="0" smtClean="0"/>
              <a:t>   else{</a:t>
            </a:r>
          </a:p>
          <a:p>
            <a:r>
              <a:rPr lang="en-US" sz="2400" dirty="0" smtClean="0"/>
              <a:t>      rear -&gt; next = </a:t>
            </a:r>
            <a:r>
              <a:rPr lang="en-US" sz="2400" dirty="0" err="1" smtClean="0"/>
              <a:t>newNode</a:t>
            </a:r>
            <a:r>
              <a:rPr lang="en-US" sz="2400" dirty="0" smtClean="0"/>
              <a:t>;</a:t>
            </a:r>
          </a:p>
          <a:p>
            <a:r>
              <a:rPr lang="en-US" sz="2400" dirty="0" smtClean="0"/>
              <a:t>      rear = </a:t>
            </a:r>
            <a:r>
              <a:rPr lang="en-US" sz="2400" dirty="0" err="1" smtClean="0"/>
              <a:t>newNode</a:t>
            </a:r>
            <a:r>
              <a:rPr lang="en-US" sz="2400" dirty="0" smtClean="0"/>
              <a:t>;</a:t>
            </a:r>
          </a:p>
          <a:p>
            <a:r>
              <a:rPr lang="en-US" sz="2400" dirty="0" smtClean="0"/>
              <a:t>   }</a:t>
            </a:r>
          </a:p>
          <a:p>
            <a:r>
              <a:rPr lang="en-US" sz="2400" dirty="0" smtClean="0"/>
              <a:t>   </a:t>
            </a:r>
            <a:r>
              <a:rPr lang="en-US" sz="2400" dirty="0" err="1" smtClean="0"/>
              <a:t>printf</a:t>
            </a:r>
            <a:r>
              <a:rPr lang="en-US" sz="2400" dirty="0" smtClean="0"/>
              <a:t>("\</a:t>
            </a:r>
            <a:r>
              <a:rPr lang="en-US" sz="2400" dirty="0" err="1" smtClean="0"/>
              <a:t>nInsertion</a:t>
            </a:r>
            <a:r>
              <a:rPr lang="en-US" sz="2400" dirty="0" smtClean="0"/>
              <a:t> is Success!!!\n");</a:t>
            </a:r>
          </a:p>
          <a:p>
            <a:r>
              <a:rPr lang="en-US" sz="2400" dirty="0" smtClean="0"/>
              <a:t>}</a:t>
            </a:r>
          </a:p>
          <a:p>
            <a:endParaRPr lang="en-US" sz="2400" dirty="0"/>
          </a:p>
        </p:txBody>
      </p:sp>
      <p:pic>
        <p:nvPicPr>
          <p:cNvPr id="6" name="Picture 2"/>
          <p:cNvPicPr>
            <a:picLocks noChangeAspect="1" noChangeArrowheads="1"/>
          </p:cNvPicPr>
          <p:nvPr/>
        </p:nvPicPr>
        <p:blipFill>
          <a:blip r:embed="rId3" cstate="print"/>
          <a:srcRect/>
          <a:stretch>
            <a:fillRect/>
          </a:stretch>
        </p:blipFill>
        <p:spPr bwMode="auto">
          <a:xfrm>
            <a:off x="533400" y="4343400"/>
            <a:ext cx="3625304" cy="1535112"/>
          </a:xfrm>
          <a:prstGeom prst="rect">
            <a:avLst/>
          </a:prstGeom>
          <a:noFill/>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Dequeue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flipH="1">
            <a:off x="304800" y="1981200"/>
            <a:ext cx="3528528" cy="1752600"/>
          </a:xfrm>
          <a:prstGeom prst="rect">
            <a:avLst/>
          </a:prstGeom>
          <a:noFill/>
        </p:spPr>
      </p:pic>
      <p:sp>
        <p:nvSpPr>
          <p:cNvPr id="540673" name="Rectangle 1"/>
          <p:cNvSpPr>
            <a:spLocks noChangeArrowheads="1"/>
          </p:cNvSpPr>
          <p:nvPr/>
        </p:nvSpPr>
        <p:spPr bwMode="auto">
          <a:xfrm>
            <a:off x="3886200" y="1447800"/>
            <a:ext cx="5257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void delete()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if(front == NULL)     </a:t>
            </a:r>
            <a:r>
              <a:rPr kumimoji="0" lang="en-US" sz="20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printf</a:t>
            </a: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nQueue</a:t>
            </a: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is Empty!!!\n");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else{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struct</a:t>
            </a: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Node *temp = front;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front = front -&gt; next;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printf</a:t>
            </a: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nDeleted</a:t>
            </a: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element: %d\n", temp-&gt;data);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free(temp);</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8013" cy="2360612"/>
          </a:xfrm>
        </p:spPr>
        <p:txBody>
          <a:bodyPr>
            <a:normAutofit/>
          </a:bodyPr>
          <a:lstStyle/>
          <a:p>
            <a:r>
              <a:rPr lang="en-US" sz="6000" dirty="0" smtClean="0"/>
              <a:t>Applications of Queue</a:t>
            </a:r>
            <a:br>
              <a:rPr lang="en-US" sz="6000" dirty="0" smtClean="0"/>
            </a:br>
            <a:r>
              <a:rPr lang="en-US" sz="6000" dirty="0" smtClean="0"/>
              <a:t>Priority Queue</a:t>
            </a:r>
            <a:endParaRPr lang="en-US" sz="60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1"/>
          <p:cNvSpPr>
            <a:spLocks/>
          </p:cNvSpPr>
          <p:nvPr/>
        </p:nvSpPr>
        <p:spPr bwMode="auto">
          <a:xfrm>
            <a:off x="3124200" y="6384925"/>
            <a:ext cx="2895600" cy="4231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algn="ctr" defTabSz="914400"/>
            <a:fld id="{D60D74F8-5C68-4E7A-9872-1B2A85964881}" type="slidenum">
              <a:rPr lang="en-US" sz="1800">
                <a:latin typeface="Book Antiqua" pitchFamily="18" charset="0"/>
                <a:cs typeface="Arial" pitchFamily="34" charset="0"/>
                <a:sym typeface="Arial" pitchFamily="34" charset="0"/>
              </a:rPr>
              <a:pPr algn="ctr" defTabSz="914400"/>
              <a:t>157</a:t>
            </a:fld>
            <a:endParaRPr lang="en-US">
              <a:latin typeface="Book Antiqua" pitchFamily="18" charset="0"/>
            </a:endParaRPr>
          </a:p>
        </p:txBody>
      </p:sp>
      <p:sp>
        <p:nvSpPr>
          <p:cNvPr id="4098" name="Rectangle 2"/>
          <p:cNvSpPr>
            <a:spLocks noGrp="1"/>
          </p:cNvSpPr>
          <p:nvPr>
            <p:ph type="title"/>
          </p:nvPr>
        </p:nvSpPr>
        <p:spPr bwMode="auto">
          <a:xfrm>
            <a:off x="87313" y="123825"/>
            <a:ext cx="8999537" cy="533400"/>
          </a:xfrm>
          <a:noFill/>
          <a:ln w="12700" cap="flat">
            <a:miter lim="0"/>
            <a:headEnd/>
            <a:tailEnd/>
          </a:ln>
        </p:spPr>
        <p:txBody>
          <a:bodyPr vert="horz" wrap="square" lIns="50800" tIns="50800" rIns="50800" bIns="50800" numCol="1" anchor="ctr" anchorCtr="0" compatLnSpc="1">
            <a:prstTxWarp prst="textNoShape">
              <a:avLst/>
            </a:prstTxWarp>
            <a:normAutofit fontScale="90000"/>
          </a:bodyPr>
          <a:lstStyle/>
          <a:p>
            <a:pPr algn="ctr" defTabSz="914400"/>
            <a:r>
              <a:rPr lang="en-US" dirty="0" smtClean="0">
                <a:latin typeface="Book Antiqua" pitchFamily="18" charset="0"/>
              </a:rPr>
              <a:t>Priority Queue</a:t>
            </a:r>
            <a:endParaRPr lang="en-US" dirty="0">
              <a:latin typeface="Book Antiqua" pitchFamily="18" charset="0"/>
            </a:endParaRPr>
          </a:p>
        </p:txBody>
      </p:sp>
      <p:sp>
        <p:nvSpPr>
          <p:cNvPr id="4099" name="Rectangle 3"/>
          <p:cNvSpPr>
            <a:spLocks noGrp="1"/>
          </p:cNvSpPr>
          <p:nvPr>
            <p:ph type="body" idx="1"/>
          </p:nvPr>
        </p:nvSpPr>
        <p:spPr bwMode="auto">
          <a:xfrm>
            <a:off x="361950" y="762000"/>
            <a:ext cx="8782050" cy="5867400"/>
          </a:xfrm>
          <a:noFill/>
          <a:ln w="12700" cap="flat">
            <a:miter lim="0"/>
            <a:headEnd/>
            <a:tailEnd/>
          </a:ln>
        </p:spPr>
        <p:txBody>
          <a:bodyPr vert="horz" wrap="square" lIns="50800" tIns="50800" rIns="50800" bIns="50800" numCol="1" anchor="t" anchorCtr="0" compatLnSpc="1">
            <a:prstTxWarp prst="textNoShape">
              <a:avLst/>
            </a:prstTxWarp>
          </a:bodyPr>
          <a:lstStyle/>
          <a:p>
            <a:pPr marL="222250" indent="-222250">
              <a:lnSpc>
                <a:spcPct val="60000"/>
              </a:lnSpc>
              <a:spcBef>
                <a:spcPts val="1000"/>
              </a:spcBef>
              <a:buClr>
                <a:srgbClr val="FFFFFF"/>
              </a:buClr>
              <a:buNone/>
            </a:pPr>
            <a:r>
              <a:rPr lang="en-US" sz="2400" dirty="0">
                <a:solidFill>
                  <a:srgbClr val="000000"/>
                </a:solidFill>
                <a:latin typeface="Book Antiqua" pitchFamily="18" charset="0"/>
              </a:rPr>
              <a:t>A Priority Queue – a different kind of queue.</a:t>
            </a:r>
          </a:p>
          <a:p>
            <a:pPr marL="222250" indent="-222250">
              <a:lnSpc>
                <a:spcPct val="60000"/>
              </a:lnSpc>
              <a:spcBef>
                <a:spcPts val="1000"/>
              </a:spcBef>
              <a:buClr>
                <a:srgbClr val="FFFFFF"/>
              </a:buClr>
              <a:buNone/>
            </a:pPr>
            <a:r>
              <a:rPr lang="en-US" sz="2400" dirty="0">
                <a:solidFill>
                  <a:srgbClr val="000000"/>
                </a:solidFill>
                <a:latin typeface="Book Antiqua" pitchFamily="18" charset="0"/>
              </a:rPr>
              <a:t>Similar to a regular queue:  </a:t>
            </a:r>
          </a:p>
          <a:p>
            <a:pPr marL="749300" lvl="1" indent="-293688">
              <a:lnSpc>
                <a:spcPct val="70000"/>
              </a:lnSpc>
              <a:spcBef>
                <a:spcPts val="800"/>
              </a:spcBef>
              <a:buClr>
                <a:srgbClr val="FFFFFF"/>
              </a:buClr>
              <a:buFont typeface="Wingdings" pitchFamily="2" charset="2"/>
              <a:buChar char="•"/>
            </a:pPr>
            <a:endParaRPr lang="en-US" sz="2400" dirty="0" smtClean="0">
              <a:solidFill>
                <a:srgbClr val="000000"/>
              </a:solidFill>
              <a:latin typeface="Book Antiqua" pitchFamily="18" charset="0"/>
            </a:endParaRPr>
          </a:p>
          <a:p>
            <a:pPr marL="749300" lvl="1" indent="-293688">
              <a:lnSpc>
                <a:spcPct val="70000"/>
              </a:lnSpc>
              <a:spcBef>
                <a:spcPts val="800"/>
              </a:spcBef>
              <a:buClr>
                <a:srgbClr val="FFFFFF"/>
              </a:buClr>
              <a:buFont typeface="Wingdings" pitchFamily="2" charset="2"/>
              <a:buChar char="•"/>
            </a:pPr>
            <a:r>
              <a:rPr lang="en-US" sz="2400" dirty="0" smtClean="0">
                <a:solidFill>
                  <a:srgbClr val="FF0000"/>
                </a:solidFill>
                <a:latin typeface="Book Antiqua" pitchFamily="18" charset="0"/>
              </a:rPr>
              <a:t>insert </a:t>
            </a:r>
            <a:r>
              <a:rPr lang="en-US" sz="2400" dirty="0">
                <a:solidFill>
                  <a:srgbClr val="FF0000"/>
                </a:solidFill>
                <a:latin typeface="Book Antiqua" pitchFamily="18" charset="0"/>
              </a:rPr>
              <a:t>in rear, </a:t>
            </a:r>
          </a:p>
          <a:p>
            <a:pPr marL="749300" lvl="1" indent="-293688">
              <a:lnSpc>
                <a:spcPct val="70000"/>
              </a:lnSpc>
              <a:spcBef>
                <a:spcPts val="800"/>
              </a:spcBef>
              <a:buClr>
                <a:srgbClr val="FFFFFF"/>
              </a:buClr>
              <a:buFont typeface="Wingdings" pitchFamily="2" charset="2"/>
              <a:buChar char="•"/>
            </a:pPr>
            <a:r>
              <a:rPr lang="en-US" sz="2400" dirty="0">
                <a:solidFill>
                  <a:srgbClr val="FF0000"/>
                </a:solidFill>
                <a:latin typeface="Book Antiqua" pitchFamily="18" charset="0"/>
              </a:rPr>
              <a:t>remove from front.</a:t>
            </a:r>
          </a:p>
          <a:p>
            <a:pPr marL="222250" indent="-222250">
              <a:lnSpc>
                <a:spcPct val="60000"/>
              </a:lnSpc>
              <a:spcBef>
                <a:spcPts val="1000"/>
              </a:spcBef>
              <a:buClr>
                <a:srgbClr val="FFFFFF"/>
              </a:buClr>
              <a:buNone/>
            </a:pPr>
            <a:endParaRPr lang="en-US" sz="2400" dirty="0" smtClean="0">
              <a:solidFill>
                <a:srgbClr val="000000"/>
              </a:solidFill>
              <a:latin typeface="Book Antiqua" pitchFamily="18" charset="0"/>
            </a:endParaRPr>
          </a:p>
          <a:p>
            <a:pPr marL="222250" indent="-222250">
              <a:lnSpc>
                <a:spcPct val="60000"/>
              </a:lnSpc>
              <a:spcBef>
                <a:spcPts val="1000"/>
              </a:spcBef>
              <a:buClr>
                <a:srgbClr val="FFFFFF"/>
              </a:buClr>
              <a:buNone/>
            </a:pPr>
            <a:r>
              <a:rPr lang="en-US" sz="2400" dirty="0" smtClean="0">
                <a:solidFill>
                  <a:srgbClr val="000000"/>
                </a:solidFill>
                <a:latin typeface="Book Antiqua" pitchFamily="18" charset="0"/>
              </a:rPr>
              <a:t>Items </a:t>
            </a:r>
            <a:r>
              <a:rPr lang="en-US" sz="2400" dirty="0">
                <a:solidFill>
                  <a:srgbClr val="000000"/>
                </a:solidFill>
                <a:latin typeface="Book Antiqua" pitchFamily="18" charset="0"/>
              </a:rPr>
              <a:t>in priority queue are </a:t>
            </a:r>
            <a:r>
              <a:rPr lang="en-US" sz="2400" b="1" u="sng" dirty="0">
                <a:solidFill>
                  <a:srgbClr val="000000"/>
                </a:solidFill>
                <a:latin typeface="Book Antiqua" pitchFamily="18" charset="0"/>
              </a:rPr>
              <a:t>ordered</a:t>
            </a:r>
            <a:r>
              <a:rPr lang="en-US" sz="2400" u="sng" dirty="0">
                <a:solidFill>
                  <a:srgbClr val="000000"/>
                </a:solidFill>
                <a:latin typeface="Book Antiqua" pitchFamily="18" charset="0"/>
              </a:rPr>
              <a:t> by </a:t>
            </a:r>
            <a:r>
              <a:rPr lang="en-US" sz="2400" b="1" u="sng" dirty="0">
                <a:solidFill>
                  <a:srgbClr val="000000"/>
                </a:solidFill>
                <a:latin typeface="Book Antiqua" pitchFamily="18" charset="0"/>
              </a:rPr>
              <a:t>some</a:t>
            </a:r>
            <a:r>
              <a:rPr lang="en-US" sz="2400" u="sng" dirty="0">
                <a:solidFill>
                  <a:srgbClr val="000000"/>
                </a:solidFill>
                <a:latin typeface="Book Antiqua" pitchFamily="18" charset="0"/>
              </a:rPr>
              <a:t> </a:t>
            </a:r>
            <a:r>
              <a:rPr lang="en-US" sz="2400" b="1" u="sng" dirty="0">
                <a:solidFill>
                  <a:srgbClr val="000000"/>
                </a:solidFill>
                <a:latin typeface="Book Antiqua" pitchFamily="18" charset="0"/>
              </a:rPr>
              <a:t>key</a:t>
            </a:r>
          </a:p>
          <a:p>
            <a:pPr marL="222250" indent="-222250">
              <a:lnSpc>
                <a:spcPct val="60000"/>
              </a:lnSpc>
              <a:spcBef>
                <a:spcPts val="1000"/>
              </a:spcBef>
              <a:buClr>
                <a:srgbClr val="FFFFFF"/>
              </a:buClr>
              <a:buNone/>
            </a:pPr>
            <a:r>
              <a:rPr lang="en-US" sz="2400" dirty="0">
                <a:solidFill>
                  <a:srgbClr val="000000"/>
                </a:solidFill>
                <a:latin typeface="Book Antiqua" pitchFamily="18" charset="0"/>
              </a:rPr>
              <a:t>Item with the lowest key / highest key is always at the </a:t>
            </a:r>
            <a:r>
              <a:rPr lang="en-US" sz="2400" u="sng" dirty="0">
                <a:solidFill>
                  <a:srgbClr val="000000"/>
                </a:solidFill>
                <a:latin typeface="Book Antiqua" pitchFamily="18" charset="0"/>
              </a:rPr>
              <a:t>front from where they are removed.</a:t>
            </a:r>
          </a:p>
          <a:p>
            <a:pPr marL="222250" indent="-222250">
              <a:lnSpc>
                <a:spcPct val="60000"/>
              </a:lnSpc>
              <a:spcBef>
                <a:spcPts val="1100"/>
              </a:spcBef>
              <a:buClr>
                <a:srgbClr val="FFFFFF"/>
              </a:buClr>
              <a:buFont typeface="Wingdings" pitchFamily="2" charset="2"/>
              <a:buNone/>
            </a:pPr>
            <a:endParaRPr lang="en-US" sz="2400" dirty="0">
              <a:solidFill>
                <a:srgbClr val="000000"/>
              </a:solidFill>
              <a:latin typeface="Book Antiqua" pitchFamily="18" charset="0"/>
            </a:endParaRPr>
          </a:p>
          <a:p>
            <a:pPr marL="222250" indent="-222250">
              <a:lnSpc>
                <a:spcPct val="60000"/>
              </a:lnSpc>
              <a:spcBef>
                <a:spcPts val="1000"/>
              </a:spcBef>
              <a:buClr>
                <a:srgbClr val="FFFFFF"/>
              </a:buClr>
              <a:buNone/>
            </a:pPr>
            <a:r>
              <a:rPr lang="en-US" sz="2400" dirty="0">
                <a:solidFill>
                  <a:srgbClr val="000000"/>
                </a:solidFill>
                <a:latin typeface="Book Antiqua" pitchFamily="18" charset="0"/>
              </a:rPr>
              <a:t>Items </a:t>
            </a:r>
            <a:r>
              <a:rPr lang="en-US" sz="2400" b="1" u="sng" dirty="0">
                <a:solidFill>
                  <a:srgbClr val="000000"/>
                </a:solidFill>
                <a:latin typeface="Book Antiqua" pitchFamily="18" charset="0"/>
              </a:rPr>
              <a:t>then</a:t>
            </a:r>
            <a:r>
              <a:rPr lang="en-US" sz="2400" dirty="0">
                <a:solidFill>
                  <a:srgbClr val="000000"/>
                </a:solidFill>
                <a:latin typeface="Book Antiqua" pitchFamily="18" charset="0"/>
              </a:rPr>
              <a:t> ‘inserted’ in ‘proper’ position</a:t>
            </a:r>
          </a:p>
          <a:p>
            <a:pPr marL="222250" indent="-222250">
              <a:lnSpc>
                <a:spcPct val="60000"/>
              </a:lnSpc>
              <a:spcBef>
                <a:spcPts val="1000"/>
              </a:spcBef>
              <a:buClr>
                <a:srgbClr val="FFFFFF"/>
              </a:buClr>
              <a:buFont typeface="Wingdings" pitchFamily="2" charset="2"/>
              <a:buNone/>
            </a:pPr>
            <a:r>
              <a:rPr lang="en-US" sz="2400" dirty="0">
                <a:solidFill>
                  <a:srgbClr val="000000"/>
                </a:solidFill>
                <a:latin typeface="Book Antiqua" pitchFamily="18" charset="0"/>
              </a:rPr>
              <a:t> </a:t>
            </a:r>
          </a:p>
          <a:p>
            <a:pPr marL="222250" indent="-222250">
              <a:lnSpc>
                <a:spcPct val="60000"/>
              </a:lnSpc>
              <a:spcBef>
                <a:spcPts val="1000"/>
              </a:spcBef>
              <a:buClr>
                <a:srgbClr val="FFFFFF"/>
              </a:buClr>
              <a:buNone/>
            </a:pPr>
            <a:r>
              <a:rPr lang="en-US" sz="2400" dirty="0">
                <a:solidFill>
                  <a:srgbClr val="000000"/>
                </a:solidFill>
                <a:latin typeface="Book Antiqua" pitchFamily="18" charset="0"/>
              </a:rPr>
              <a:t>Idea behind the Priority Queue is simple:  </a:t>
            </a:r>
          </a:p>
          <a:p>
            <a:pPr marL="749300" lvl="1" indent="-293688">
              <a:lnSpc>
                <a:spcPct val="67000"/>
              </a:lnSpc>
              <a:spcBef>
                <a:spcPts val="800"/>
              </a:spcBef>
              <a:buClr>
                <a:srgbClr val="FFFFFF"/>
              </a:buClr>
              <a:buFont typeface="Wingdings" pitchFamily="2" charset="2"/>
              <a:buChar char="•"/>
            </a:pPr>
            <a:r>
              <a:rPr lang="en-US" sz="2400" dirty="0">
                <a:solidFill>
                  <a:srgbClr val="000000"/>
                </a:solidFill>
                <a:latin typeface="Book Antiqua" pitchFamily="18" charset="0"/>
              </a:rPr>
              <a:t>Is a queue</a:t>
            </a:r>
          </a:p>
          <a:p>
            <a:pPr marL="749300" lvl="1" indent="-293688">
              <a:lnSpc>
                <a:spcPct val="67000"/>
              </a:lnSpc>
              <a:spcBef>
                <a:spcPts val="800"/>
              </a:spcBef>
              <a:buClr>
                <a:srgbClr val="FFFFFF"/>
              </a:buClr>
              <a:buFont typeface="Wingdings" pitchFamily="2" charset="2"/>
              <a:buChar char="•"/>
            </a:pPr>
            <a:r>
              <a:rPr lang="en-US" sz="2400" b="1" u="sng" dirty="0">
                <a:solidFill>
                  <a:srgbClr val="000000"/>
                </a:solidFill>
                <a:latin typeface="Book Antiqua" pitchFamily="18" charset="0"/>
              </a:rPr>
              <a:t>But</a:t>
            </a:r>
            <a:r>
              <a:rPr lang="en-US" sz="2400" u="sng" dirty="0">
                <a:solidFill>
                  <a:srgbClr val="000000"/>
                </a:solidFill>
                <a:latin typeface="Book Antiqua" pitchFamily="18" charset="0"/>
              </a:rPr>
              <a:t> the items are </a:t>
            </a:r>
            <a:r>
              <a:rPr lang="en-US" sz="2400" b="1" u="sng" dirty="0">
                <a:solidFill>
                  <a:srgbClr val="000000"/>
                </a:solidFill>
                <a:latin typeface="Book Antiqua" pitchFamily="18" charset="0"/>
              </a:rPr>
              <a:t>ordered</a:t>
            </a:r>
            <a:r>
              <a:rPr lang="en-US" sz="2400" u="sng" dirty="0">
                <a:solidFill>
                  <a:srgbClr val="000000"/>
                </a:solidFill>
                <a:latin typeface="Book Antiqua" pitchFamily="18" charset="0"/>
              </a:rPr>
              <a:t> by a </a:t>
            </a:r>
            <a:r>
              <a:rPr lang="en-US" sz="2400" b="1" u="sng" dirty="0">
                <a:solidFill>
                  <a:srgbClr val="000000"/>
                </a:solidFill>
                <a:latin typeface="Book Antiqua" pitchFamily="18" charset="0"/>
              </a:rPr>
              <a:t>key</a:t>
            </a:r>
            <a:r>
              <a:rPr lang="en-US" sz="2400" dirty="0">
                <a:solidFill>
                  <a:srgbClr val="000000"/>
                </a:solidFill>
                <a:latin typeface="Book Antiqua" pitchFamily="18" charset="0"/>
              </a:rPr>
              <a:t>.  </a:t>
            </a:r>
          </a:p>
          <a:p>
            <a:pPr marL="749300" lvl="1" indent="-293688">
              <a:lnSpc>
                <a:spcPct val="67000"/>
              </a:lnSpc>
              <a:spcBef>
                <a:spcPts val="800"/>
              </a:spcBef>
              <a:buClr>
                <a:srgbClr val="FFFFFF"/>
              </a:buClr>
              <a:buFont typeface="Wingdings" pitchFamily="2" charset="2"/>
              <a:buChar char="•"/>
            </a:pPr>
            <a:r>
              <a:rPr lang="en-US" sz="2400" b="1" dirty="0">
                <a:solidFill>
                  <a:srgbClr val="000000"/>
                </a:solidFill>
                <a:latin typeface="Book Antiqua" pitchFamily="18" charset="0"/>
              </a:rPr>
              <a:t>Implies</a:t>
            </a:r>
            <a:r>
              <a:rPr lang="en-US" sz="2400" dirty="0">
                <a:solidFill>
                  <a:srgbClr val="000000"/>
                </a:solidFill>
                <a:latin typeface="Book Antiqua" pitchFamily="18" charset="0"/>
              </a:rPr>
              <a:t> </a:t>
            </a:r>
            <a:r>
              <a:rPr lang="en-US" sz="2400" b="1" u="sng" dirty="0">
                <a:solidFill>
                  <a:srgbClr val="000000"/>
                </a:solidFill>
                <a:latin typeface="Book Antiqua" pitchFamily="18" charset="0"/>
              </a:rPr>
              <a:t>your ‘position’ in the queue may be changed</a:t>
            </a:r>
            <a:r>
              <a:rPr lang="en-US" sz="2400" dirty="0">
                <a:solidFill>
                  <a:srgbClr val="000000"/>
                </a:solidFill>
                <a:latin typeface="Book Antiqua" pitchFamily="18" charset="0"/>
              </a:rPr>
              <a:t> by the arrival of a new item.</a:t>
            </a:r>
            <a:endParaRPr lang="en-US" sz="2400" dirty="0">
              <a:latin typeface="Book Antiqua" pitchFamily="18" charset="0"/>
            </a:endParaRPr>
          </a:p>
        </p:txBody>
      </p:sp>
    </p:spTree>
  </p:cSld>
  <p:clrMapOvr>
    <a:masterClrMapping/>
  </p:clrMapOvr>
  <p:transition spd="med"/>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p:cNvSpPr>
          <p:nvPr/>
        </p:nvSpPr>
        <p:spPr bwMode="auto">
          <a:xfrm>
            <a:off x="3124200" y="6384925"/>
            <a:ext cx="2895600" cy="4231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algn="ctr" defTabSz="914400"/>
            <a:fld id="{E332E641-D64B-41BB-AF18-198535B8091D}" type="slidenum">
              <a:rPr lang="en-US" sz="1800">
                <a:latin typeface="Book Antiqua" pitchFamily="18" charset="0"/>
                <a:cs typeface="Arial" pitchFamily="34" charset="0"/>
                <a:sym typeface="Arial" pitchFamily="34" charset="0"/>
              </a:rPr>
              <a:pPr algn="ctr" defTabSz="914400"/>
              <a:t>158</a:t>
            </a:fld>
            <a:endParaRPr lang="en-US">
              <a:latin typeface="Book Antiqua" pitchFamily="18" charset="0"/>
            </a:endParaRPr>
          </a:p>
        </p:txBody>
      </p:sp>
      <p:sp>
        <p:nvSpPr>
          <p:cNvPr id="5122" name="Rectangle 2"/>
          <p:cNvSpPr>
            <a:spLocks noGrp="1"/>
          </p:cNvSpPr>
          <p:nvPr>
            <p:ph type="title"/>
          </p:nvPr>
        </p:nvSpPr>
        <p:spPr bwMode="auto">
          <a:xfrm>
            <a:off x="87313" y="123825"/>
            <a:ext cx="8999537" cy="533400"/>
          </a:xfrm>
          <a:noFill/>
          <a:ln w="12700" cap="flat">
            <a:miter lim="0"/>
            <a:headEnd/>
            <a:tailEnd/>
          </a:ln>
        </p:spPr>
        <p:txBody>
          <a:bodyPr vert="horz" wrap="square" lIns="50800" tIns="50800" rIns="50800" bIns="50800" numCol="1" anchor="ctr" anchorCtr="0" compatLnSpc="1">
            <a:prstTxWarp prst="textNoShape">
              <a:avLst/>
            </a:prstTxWarp>
          </a:bodyPr>
          <a:lstStyle/>
          <a:p>
            <a:pPr defTabSz="914400"/>
            <a:r>
              <a:rPr lang="en-US" sz="2800">
                <a:latin typeface="Book Antiqua" pitchFamily="18" charset="0"/>
              </a:rPr>
              <a:t>Applications of Priority Queues</a:t>
            </a:r>
            <a:endParaRPr lang="en-US">
              <a:latin typeface="Book Antiqua" pitchFamily="18" charset="0"/>
            </a:endParaRPr>
          </a:p>
        </p:txBody>
      </p:sp>
      <p:sp>
        <p:nvSpPr>
          <p:cNvPr id="5123" name="Rectangle 3"/>
          <p:cNvSpPr>
            <a:spLocks noGrp="1"/>
          </p:cNvSpPr>
          <p:nvPr>
            <p:ph type="body" idx="1"/>
          </p:nvPr>
        </p:nvSpPr>
        <p:spPr bwMode="auto">
          <a:xfrm>
            <a:off x="361950" y="1052513"/>
            <a:ext cx="8782050" cy="5043487"/>
          </a:xfrm>
          <a:noFill/>
          <a:ln w="12700" cap="flat">
            <a:miter lim="0"/>
            <a:headEnd/>
            <a:tailEnd/>
          </a:ln>
        </p:spPr>
        <p:txBody>
          <a:bodyPr vert="horz" wrap="square" lIns="50800" tIns="50800" rIns="50800" bIns="50800" numCol="1" anchor="t" anchorCtr="0" compatLnSpc="1">
            <a:prstTxWarp prst="textNoShape">
              <a:avLst/>
            </a:prstTxWarp>
          </a:bodyPr>
          <a:lstStyle/>
          <a:p>
            <a:pPr marL="307975" indent="-307975">
              <a:lnSpc>
                <a:spcPct val="80000"/>
              </a:lnSpc>
              <a:spcBef>
                <a:spcPts val="1000"/>
              </a:spcBef>
              <a:buClr>
                <a:srgbClr val="FFFFFF"/>
              </a:buClr>
              <a:buNone/>
            </a:pPr>
            <a:r>
              <a:rPr lang="en-US" sz="2800" dirty="0" smtClean="0">
                <a:solidFill>
                  <a:srgbClr val="000000"/>
                </a:solidFill>
                <a:latin typeface="Book Antiqua" pitchFamily="18" charset="0"/>
              </a:rPr>
              <a:t>Many</a:t>
            </a:r>
            <a:r>
              <a:rPr lang="en-US" sz="2800" dirty="0">
                <a:solidFill>
                  <a:srgbClr val="000000"/>
                </a:solidFill>
                <a:latin typeface="Book Antiqua" pitchFamily="18" charset="0"/>
              </a:rPr>
              <a:t>, many </a:t>
            </a:r>
            <a:r>
              <a:rPr lang="en-US" sz="2800" dirty="0" smtClean="0">
                <a:solidFill>
                  <a:srgbClr val="000000"/>
                </a:solidFill>
                <a:latin typeface="Book Antiqua" pitchFamily="18" charset="0"/>
              </a:rPr>
              <a:t>applications.</a:t>
            </a:r>
          </a:p>
          <a:p>
            <a:pPr marL="307975" indent="-307975">
              <a:lnSpc>
                <a:spcPct val="80000"/>
              </a:lnSpc>
              <a:spcBef>
                <a:spcPts val="1000"/>
              </a:spcBef>
              <a:buClr>
                <a:srgbClr val="FFFFFF"/>
              </a:buClr>
              <a:buNone/>
            </a:pPr>
            <a:endParaRPr lang="en-US" sz="2800" dirty="0">
              <a:latin typeface="Book Antiqua" pitchFamily="18" charset="0"/>
            </a:endParaRPr>
          </a:p>
          <a:p>
            <a:pPr marL="307975" indent="-307975">
              <a:lnSpc>
                <a:spcPct val="80000"/>
              </a:lnSpc>
              <a:spcBef>
                <a:spcPts val="1000"/>
              </a:spcBef>
              <a:buClr>
                <a:srgbClr val="FFFFFF"/>
              </a:buClr>
              <a:buNone/>
            </a:pPr>
            <a:r>
              <a:rPr lang="en-US" sz="2400" dirty="0" smtClean="0">
                <a:solidFill>
                  <a:srgbClr val="000000"/>
                </a:solidFill>
                <a:latin typeface="Book Antiqua" pitchFamily="18" charset="0"/>
              </a:rPr>
              <a:t>Scheduling </a:t>
            </a:r>
            <a:r>
              <a:rPr lang="en-US" sz="2400" dirty="0">
                <a:solidFill>
                  <a:srgbClr val="000000"/>
                </a:solidFill>
                <a:latin typeface="Book Antiqua" pitchFamily="18" charset="0"/>
              </a:rPr>
              <a:t>queue</a:t>
            </a:r>
            <a:r>
              <a:rPr lang="en-US" sz="2400" b="1" u="sng" dirty="0">
                <a:solidFill>
                  <a:srgbClr val="000000"/>
                </a:solidFill>
                <a:latin typeface="Book Antiqua" pitchFamily="18" charset="0"/>
              </a:rPr>
              <a:t>s</a:t>
            </a:r>
            <a:r>
              <a:rPr lang="en-US" sz="2400" dirty="0">
                <a:solidFill>
                  <a:srgbClr val="000000"/>
                </a:solidFill>
                <a:latin typeface="Book Antiqua" pitchFamily="18" charset="0"/>
              </a:rPr>
              <a:t> for a processor, print queues, transmit queues, backlogs, etc.….</a:t>
            </a:r>
          </a:p>
          <a:p>
            <a:pPr marL="307975" indent="-307975">
              <a:lnSpc>
                <a:spcPct val="80000"/>
              </a:lnSpc>
              <a:spcBef>
                <a:spcPts val="1100"/>
              </a:spcBef>
              <a:buClr>
                <a:srgbClr val="FFFFFF"/>
              </a:buClr>
              <a:buFont typeface="Wingdings" pitchFamily="2" charset="2"/>
              <a:buChar char="•"/>
            </a:pPr>
            <a:endParaRPr lang="en-US" sz="2800" dirty="0">
              <a:solidFill>
                <a:srgbClr val="000000"/>
              </a:solidFill>
              <a:latin typeface="Book Antiqua" pitchFamily="18" charset="0"/>
            </a:endParaRPr>
          </a:p>
          <a:p>
            <a:pPr marL="307975" indent="-307975">
              <a:lnSpc>
                <a:spcPct val="80000"/>
              </a:lnSpc>
              <a:spcBef>
                <a:spcPts val="1000"/>
              </a:spcBef>
              <a:buClr>
                <a:srgbClr val="FFFFFF"/>
              </a:buClr>
              <a:buNone/>
            </a:pPr>
            <a:r>
              <a:rPr lang="en-US" sz="2800" dirty="0" smtClean="0">
                <a:solidFill>
                  <a:srgbClr val="000000"/>
                </a:solidFill>
                <a:latin typeface="Book Antiqua" pitchFamily="18" charset="0"/>
              </a:rPr>
              <a:t>This </a:t>
            </a:r>
            <a:r>
              <a:rPr lang="en-US" sz="2800" dirty="0">
                <a:solidFill>
                  <a:srgbClr val="000000"/>
                </a:solidFill>
                <a:latin typeface="Book Antiqua" pitchFamily="18" charset="0"/>
              </a:rPr>
              <a:t>means this item will be in the </a:t>
            </a:r>
            <a:r>
              <a:rPr lang="en-US" sz="2800" b="1" u="sng" dirty="0">
                <a:solidFill>
                  <a:srgbClr val="000000"/>
                </a:solidFill>
                <a:latin typeface="Book Antiqua" pitchFamily="18" charset="0"/>
              </a:rPr>
              <a:t>front</a:t>
            </a:r>
            <a:r>
              <a:rPr lang="en-US" sz="2800" dirty="0">
                <a:solidFill>
                  <a:srgbClr val="000000"/>
                </a:solidFill>
                <a:latin typeface="Book Antiqua" pitchFamily="18" charset="0"/>
              </a:rPr>
              <a:t> of queue </a:t>
            </a:r>
          </a:p>
          <a:p>
            <a:pPr marL="307975" indent="-307975">
              <a:lnSpc>
                <a:spcPct val="80000"/>
              </a:lnSpc>
              <a:spcBef>
                <a:spcPts val="1000"/>
              </a:spcBef>
              <a:buClr>
                <a:srgbClr val="FFFFFF"/>
              </a:buClr>
              <a:buNone/>
            </a:pPr>
            <a:r>
              <a:rPr lang="en-US" sz="2800" dirty="0">
                <a:solidFill>
                  <a:srgbClr val="000000"/>
                </a:solidFill>
                <a:latin typeface="Book Antiqua" pitchFamily="18" charset="0"/>
              </a:rPr>
              <a:t>“Obtained” via a </a:t>
            </a:r>
            <a:r>
              <a:rPr lang="en-US" sz="2800" b="1" dirty="0">
                <a:solidFill>
                  <a:srgbClr val="000000"/>
                </a:solidFill>
                <a:latin typeface="Book Antiqua" pitchFamily="18" charset="0"/>
              </a:rPr>
              <a:t>remove</a:t>
            </a:r>
            <a:r>
              <a:rPr lang="en-US" sz="2800" dirty="0">
                <a:solidFill>
                  <a:srgbClr val="000000"/>
                </a:solidFill>
                <a:latin typeface="Book Antiqua" pitchFamily="18" charset="0"/>
              </a:rPr>
              <a:t>(). </a:t>
            </a:r>
          </a:p>
          <a:p>
            <a:pPr marL="307975" indent="-307975">
              <a:lnSpc>
                <a:spcPct val="80000"/>
              </a:lnSpc>
              <a:spcBef>
                <a:spcPts val="1100"/>
              </a:spcBef>
              <a:buClr>
                <a:srgbClr val="FFFFFF"/>
              </a:buClr>
              <a:buFont typeface="Wingdings" pitchFamily="2" charset="2"/>
              <a:buChar char="•"/>
            </a:pPr>
            <a:endParaRPr lang="en-US" sz="2800" dirty="0">
              <a:solidFill>
                <a:srgbClr val="000000"/>
              </a:solidFill>
              <a:latin typeface="Book Antiqua" pitchFamily="18" charset="0"/>
            </a:endParaRPr>
          </a:p>
          <a:p>
            <a:pPr marL="307975" indent="-307975">
              <a:lnSpc>
                <a:spcPct val="80000"/>
              </a:lnSpc>
              <a:spcBef>
                <a:spcPts val="1000"/>
              </a:spcBef>
              <a:buClr>
                <a:srgbClr val="FFFFFF"/>
              </a:buClr>
              <a:buNone/>
            </a:pPr>
            <a:r>
              <a:rPr lang="en-US" sz="2800" dirty="0" smtClean="0">
                <a:solidFill>
                  <a:srgbClr val="000000"/>
                </a:solidFill>
                <a:latin typeface="Book Antiqua" pitchFamily="18" charset="0"/>
              </a:rPr>
              <a:t>Note</a:t>
            </a:r>
            <a:r>
              <a:rPr lang="en-US" sz="2800" dirty="0">
                <a:solidFill>
                  <a:srgbClr val="000000"/>
                </a:solidFill>
                <a:latin typeface="Book Antiqua" pitchFamily="18" charset="0"/>
              </a:rPr>
              <a:t>:  a priority queue is </a:t>
            </a:r>
            <a:r>
              <a:rPr lang="en-US" sz="2800" u="sng" dirty="0">
                <a:solidFill>
                  <a:srgbClr val="000000"/>
                </a:solidFill>
                <a:latin typeface="Book Antiqua" pitchFamily="18" charset="0"/>
              </a:rPr>
              <a:t>no</a:t>
            </a:r>
            <a:r>
              <a:rPr lang="en-US" sz="2800" dirty="0">
                <a:solidFill>
                  <a:srgbClr val="000000"/>
                </a:solidFill>
                <a:latin typeface="Book Antiqua" pitchFamily="18" charset="0"/>
              </a:rPr>
              <a:t> </a:t>
            </a:r>
            <a:r>
              <a:rPr lang="en-US" sz="2800" u="sng" dirty="0">
                <a:solidFill>
                  <a:srgbClr val="000000"/>
                </a:solidFill>
                <a:latin typeface="Book Antiqua" pitchFamily="18" charset="0"/>
              </a:rPr>
              <a:t>longer</a:t>
            </a:r>
            <a:r>
              <a:rPr lang="en-US" sz="2800" dirty="0">
                <a:solidFill>
                  <a:srgbClr val="000000"/>
                </a:solidFill>
                <a:latin typeface="Book Antiqua" pitchFamily="18" charset="0"/>
              </a:rPr>
              <a:t> FIFO!</a:t>
            </a:r>
          </a:p>
          <a:p>
            <a:pPr marL="307975" indent="-307975">
              <a:lnSpc>
                <a:spcPct val="80000"/>
              </a:lnSpc>
              <a:spcBef>
                <a:spcPts val="1000"/>
              </a:spcBef>
              <a:buClr>
                <a:srgbClr val="FFFFFF"/>
              </a:buClr>
              <a:buNone/>
            </a:pPr>
            <a:r>
              <a:rPr lang="en-US" sz="2800" dirty="0" smtClean="0">
                <a:solidFill>
                  <a:srgbClr val="000000"/>
                </a:solidFill>
                <a:latin typeface="Book Antiqua" pitchFamily="18" charset="0"/>
              </a:rPr>
              <a:t>You </a:t>
            </a:r>
            <a:r>
              <a:rPr lang="en-US" sz="2800" dirty="0">
                <a:solidFill>
                  <a:srgbClr val="000000"/>
                </a:solidFill>
                <a:latin typeface="Book Antiqua" pitchFamily="18" charset="0"/>
              </a:rPr>
              <a:t>will still </a:t>
            </a:r>
            <a:r>
              <a:rPr lang="en-US" sz="2800" b="1" u="sng" dirty="0">
                <a:solidFill>
                  <a:srgbClr val="000000"/>
                </a:solidFill>
                <a:latin typeface="Book Antiqua" pitchFamily="18" charset="0"/>
              </a:rPr>
              <a:t>remove</a:t>
            </a:r>
            <a:r>
              <a:rPr lang="en-US" sz="2800" dirty="0">
                <a:solidFill>
                  <a:srgbClr val="000000"/>
                </a:solidFill>
                <a:latin typeface="Book Antiqua" pitchFamily="18" charset="0"/>
              </a:rPr>
              <a:t> from front of queue, </a:t>
            </a:r>
            <a:r>
              <a:rPr lang="en-US" sz="2800" dirty="0" smtClean="0">
                <a:solidFill>
                  <a:srgbClr val="000000"/>
                </a:solidFill>
                <a:latin typeface="Book Antiqua" pitchFamily="18" charset="0"/>
              </a:rPr>
              <a:t>but </a:t>
            </a:r>
            <a:r>
              <a:rPr lang="en-US" sz="2800" b="1" u="sng" dirty="0" smtClean="0">
                <a:solidFill>
                  <a:srgbClr val="000000"/>
                </a:solidFill>
                <a:latin typeface="Book Antiqua" pitchFamily="18" charset="0"/>
              </a:rPr>
              <a:t>insertions</a:t>
            </a:r>
            <a:r>
              <a:rPr lang="en-US" sz="2800" dirty="0" smtClean="0">
                <a:solidFill>
                  <a:srgbClr val="000000"/>
                </a:solidFill>
                <a:latin typeface="Book Antiqua" pitchFamily="18" charset="0"/>
              </a:rPr>
              <a:t> </a:t>
            </a:r>
            <a:r>
              <a:rPr lang="en-US" sz="2800" dirty="0">
                <a:solidFill>
                  <a:srgbClr val="000000"/>
                </a:solidFill>
                <a:latin typeface="Book Antiqua" pitchFamily="18" charset="0"/>
              </a:rPr>
              <a:t>are governed by a </a:t>
            </a:r>
            <a:r>
              <a:rPr lang="en-US" sz="2800" u="sng" dirty="0">
                <a:solidFill>
                  <a:srgbClr val="000000"/>
                </a:solidFill>
                <a:latin typeface="Book Antiqua" pitchFamily="18" charset="0"/>
              </a:rPr>
              <a:t>priority</a:t>
            </a:r>
            <a:r>
              <a:rPr lang="en-US" sz="2800" dirty="0">
                <a:solidFill>
                  <a:srgbClr val="000000"/>
                </a:solidFill>
                <a:latin typeface="Book Antiqua" pitchFamily="18" charset="0"/>
              </a:rPr>
              <a:t>.</a:t>
            </a:r>
            <a:endParaRPr lang="en-US" dirty="0">
              <a:latin typeface="Book Antiqua" pitchFamily="18" charset="0"/>
            </a:endParaRPr>
          </a:p>
        </p:txBody>
      </p:sp>
    </p:spTree>
  </p:cSld>
  <p:clrMapOvr>
    <a:masterClrMapping/>
  </p:clrMapOvr>
  <p:transition spd="med"/>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p:cNvSpPr>
          <p:nvPr/>
        </p:nvSpPr>
        <p:spPr bwMode="auto">
          <a:xfrm>
            <a:off x="3124200" y="6384925"/>
            <a:ext cx="2895600" cy="4231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algn="ctr" defTabSz="914400"/>
            <a:fld id="{328632A4-19FC-47B8-B3BA-48391F8825DE}" type="slidenum">
              <a:rPr lang="en-US" sz="1800">
                <a:latin typeface="Book Antiqua" pitchFamily="18" charset="0"/>
                <a:cs typeface="Arial" pitchFamily="34" charset="0"/>
                <a:sym typeface="Arial" pitchFamily="34" charset="0"/>
              </a:rPr>
              <a:pPr algn="ctr" defTabSz="914400"/>
              <a:t>159</a:t>
            </a:fld>
            <a:endParaRPr lang="en-US">
              <a:latin typeface="Book Antiqua" pitchFamily="18" charset="0"/>
            </a:endParaRPr>
          </a:p>
        </p:txBody>
      </p:sp>
      <p:sp>
        <p:nvSpPr>
          <p:cNvPr id="6146" name="Rectangle 2"/>
          <p:cNvSpPr>
            <a:spLocks noGrp="1"/>
          </p:cNvSpPr>
          <p:nvPr>
            <p:ph type="title"/>
          </p:nvPr>
        </p:nvSpPr>
        <p:spPr bwMode="auto">
          <a:xfrm>
            <a:off x="87313" y="123825"/>
            <a:ext cx="8999537" cy="533400"/>
          </a:xfrm>
          <a:noFill/>
          <a:ln w="12700" cap="flat">
            <a:miter lim="0"/>
            <a:headEnd/>
            <a:tailEnd/>
          </a:ln>
        </p:spPr>
        <p:txBody>
          <a:bodyPr vert="horz" wrap="square" lIns="50800" tIns="50800" rIns="50800" bIns="50800" numCol="1" anchor="ctr" anchorCtr="0" compatLnSpc="1">
            <a:prstTxWarp prst="textNoShape">
              <a:avLst/>
            </a:prstTxWarp>
          </a:bodyPr>
          <a:lstStyle/>
          <a:p>
            <a:pPr defTabSz="914400"/>
            <a:r>
              <a:rPr lang="en-US" sz="2800">
                <a:latin typeface="Book Antiqua" pitchFamily="18" charset="0"/>
              </a:rPr>
              <a:t>Priority Queues:  Access</a:t>
            </a:r>
            <a:endParaRPr lang="en-US">
              <a:latin typeface="Book Antiqua" pitchFamily="18" charset="0"/>
            </a:endParaRPr>
          </a:p>
        </p:txBody>
      </p:sp>
      <p:sp>
        <p:nvSpPr>
          <p:cNvPr id="6147" name="Rectangle 3"/>
          <p:cNvSpPr>
            <a:spLocks noGrp="1"/>
          </p:cNvSpPr>
          <p:nvPr>
            <p:ph type="body" idx="1"/>
          </p:nvPr>
        </p:nvSpPr>
        <p:spPr bwMode="auto">
          <a:xfrm>
            <a:off x="76200" y="760413"/>
            <a:ext cx="9067800" cy="5807075"/>
          </a:xfrm>
          <a:noFill/>
          <a:ln w="12700" cap="flat">
            <a:miter lim="0"/>
            <a:headEnd/>
            <a:tailEnd/>
          </a:ln>
        </p:spPr>
        <p:txBody>
          <a:bodyPr vert="horz" wrap="square" lIns="50800" tIns="50800" rIns="50800" bIns="50800" numCol="1" anchor="t" anchorCtr="0" compatLnSpc="1">
            <a:prstTxWarp prst="textNoShape">
              <a:avLst/>
            </a:prstTxWarp>
          </a:bodyPr>
          <a:lstStyle/>
          <a:p>
            <a:pPr marL="254000" indent="-254000">
              <a:lnSpc>
                <a:spcPct val="70000"/>
              </a:lnSpc>
              <a:spcBef>
                <a:spcPts val="800"/>
              </a:spcBef>
              <a:buClr>
                <a:srgbClr val="FFFFFF"/>
              </a:buClr>
              <a:buNone/>
            </a:pPr>
            <a:r>
              <a:rPr lang="en-US" sz="2400" b="1" dirty="0" smtClean="0">
                <a:solidFill>
                  <a:srgbClr val="000000"/>
                </a:solidFill>
                <a:latin typeface="Book Antiqua" pitchFamily="18" charset="0"/>
              </a:rPr>
              <a:t>remove</a:t>
            </a:r>
            <a:r>
              <a:rPr lang="en-US" sz="2400" dirty="0">
                <a:solidFill>
                  <a:srgbClr val="000000"/>
                </a:solidFill>
                <a:latin typeface="Book Antiqua" pitchFamily="18" charset="0"/>
              </a:rPr>
              <a:t>()</a:t>
            </a:r>
          </a:p>
          <a:p>
            <a:pPr marL="692150" lvl="1" indent="-236538">
              <a:lnSpc>
                <a:spcPct val="77000"/>
              </a:lnSpc>
              <a:spcBef>
                <a:spcPts val="700"/>
              </a:spcBef>
              <a:buClr>
                <a:srgbClr val="FFFFFF"/>
              </a:buClr>
              <a:buNone/>
            </a:pPr>
            <a:r>
              <a:rPr lang="en-US" sz="2000" dirty="0" smtClean="0">
                <a:solidFill>
                  <a:srgbClr val="000000"/>
                </a:solidFill>
                <a:latin typeface="Book Antiqua" pitchFamily="18" charset="0"/>
              </a:rPr>
              <a:t>So, the first item has priority and can be retrieved (removed)  </a:t>
            </a:r>
            <a:r>
              <a:rPr lang="en-US" sz="2000" b="1" dirty="0" smtClean="0">
                <a:solidFill>
                  <a:srgbClr val="000000"/>
                </a:solidFill>
                <a:latin typeface="Book Antiqua" pitchFamily="18" charset="0"/>
              </a:rPr>
              <a:t>quickly</a:t>
            </a:r>
            <a:r>
              <a:rPr lang="en-US" sz="2000" dirty="0" smtClean="0">
                <a:solidFill>
                  <a:srgbClr val="000000"/>
                </a:solidFill>
                <a:latin typeface="Book Antiqua" pitchFamily="18" charset="0"/>
              </a:rPr>
              <a:t> and returned to calling environment.</a:t>
            </a:r>
          </a:p>
          <a:p>
            <a:pPr marL="692150" lvl="1" indent="-236538">
              <a:lnSpc>
                <a:spcPct val="77000"/>
              </a:lnSpc>
              <a:spcBef>
                <a:spcPts val="700"/>
              </a:spcBef>
              <a:buClr>
                <a:srgbClr val="FFFFFF"/>
              </a:buClr>
              <a:buFont typeface="Wingdings" pitchFamily="2" charset="2"/>
              <a:buChar char="•"/>
            </a:pPr>
            <a:r>
              <a:rPr lang="en-US" sz="2000" dirty="0" smtClean="0">
                <a:solidFill>
                  <a:srgbClr val="000000"/>
                </a:solidFill>
                <a:latin typeface="Book Antiqua" pitchFamily="18" charset="0"/>
              </a:rPr>
              <a:t>Hence</a:t>
            </a:r>
            <a:r>
              <a:rPr lang="en-US" sz="2000" dirty="0">
                <a:solidFill>
                  <a:srgbClr val="000000"/>
                </a:solidFill>
                <a:latin typeface="Book Antiqua" pitchFamily="18" charset="0"/>
              </a:rPr>
              <a:t>, ‘remove()’ is easy (and will take O(1) time)</a:t>
            </a:r>
          </a:p>
          <a:p>
            <a:pPr marL="692150" lvl="1" indent="-236538">
              <a:lnSpc>
                <a:spcPct val="77000"/>
              </a:lnSpc>
              <a:spcBef>
                <a:spcPts val="1000"/>
              </a:spcBef>
              <a:buClr>
                <a:srgbClr val="FFFFFF"/>
              </a:buClr>
              <a:buFont typeface="Wingdings" pitchFamily="2" charset="2"/>
              <a:buNone/>
            </a:pPr>
            <a:endParaRPr lang="en-US" sz="2000" dirty="0">
              <a:solidFill>
                <a:srgbClr val="000000"/>
              </a:solidFill>
              <a:latin typeface="Book Antiqua" pitchFamily="18" charset="0"/>
            </a:endParaRPr>
          </a:p>
          <a:p>
            <a:pPr marL="254000" indent="-254000">
              <a:lnSpc>
                <a:spcPct val="70000"/>
              </a:lnSpc>
              <a:spcBef>
                <a:spcPts val="800"/>
              </a:spcBef>
              <a:buClr>
                <a:srgbClr val="FFFFFF"/>
              </a:buClr>
              <a:buNone/>
            </a:pPr>
            <a:r>
              <a:rPr lang="en-US" sz="2400" b="1" dirty="0">
                <a:solidFill>
                  <a:srgbClr val="000000"/>
                </a:solidFill>
                <a:latin typeface="Book Antiqua" pitchFamily="18" charset="0"/>
              </a:rPr>
              <a:t>insert</a:t>
            </a:r>
            <a:r>
              <a:rPr lang="en-US" sz="2400" dirty="0" smtClean="0">
                <a:solidFill>
                  <a:srgbClr val="000000"/>
                </a:solidFill>
                <a:latin typeface="Book Antiqua" pitchFamily="18" charset="0"/>
              </a:rPr>
              <a:t>()</a:t>
            </a:r>
          </a:p>
          <a:p>
            <a:pPr marL="254000" indent="-254000">
              <a:lnSpc>
                <a:spcPct val="70000"/>
              </a:lnSpc>
              <a:spcBef>
                <a:spcPts val="800"/>
              </a:spcBef>
              <a:buClr>
                <a:srgbClr val="FFFFFF"/>
              </a:buClr>
              <a:buNone/>
            </a:pPr>
            <a:endParaRPr lang="en-US" sz="2400" b="1" dirty="0">
              <a:latin typeface="Book Antiqua" pitchFamily="18" charset="0"/>
            </a:endParaRPr>
          </a:p>
          <a:p>
            <a:pPr marL="254000" indent="-254000">
              <a:lnSpc>
                <a:spcPct val="70000"/>
              </a:lnSpc>
              <a:spcBef>
                <a:spcPts val="800"/>
              </a:spcBef>
              <a:buClr>
                <a:srgbClr val="FFFFFF"/>
              </a:buClr>
              <a:buNone/>
            </a:pPr>
            <a:r>
              <a:rPr lang="en-US" sz="2000" b="1" dirty="0" smtClean="0">
                <a:solidFill>
                  <a:srgbClr val="000000"/>
                </a:solidFill>
                <a:latin typeface="Book Antiqua" pitchFamily="18" charset="0"/>
              </a:rPr>
              <a:t>But</a:t>
            </a:r>
            <a:r>
              <a:rPr lang="en-US" sz="2000" dirty="0">
                <a:solidFill>
                  <a:srgbClr val="000000"/>
                </a:solidFill>
                <a:latin typeface="Book Antiqua" pitchFamily="18" charset="0"/>
              </a:rPr>
              <a:t>, we want to </a:t>
            </a:r>
            <a:r>
              <a:rPr lang="en-US" sz="2000" b="1" u="sng" dirty="0">
                <a:solidFill>
                  <a:srgbClr val="000000"/>
                </a:solidFill>
                <a:latin typeface="Book Antiqua" pitchFamily="18" charset="0"/>
              </a:rPr>
              <a:t>insert</a:t>
            </a:r>
            <a:r>
              <a:rPr lang="en-US" sz="2000" dirty="0">
                <a:solidFill>
                  <a:srgbClr val="000000"/>
                </a:solidFill>
                <a:latin typeface="Book Antiqua" pitchFamily="18" charset="0"/>
              </a:rPr>
              <a:t> quickly.  Must go into proper </a:t>
            </a:r>
            <a:r>
              <a:rPr lang="en-US" sz="2000" dirty="0" smtClean="0">
                <a:solidFill>
                  <a:srgbClr val="000000"/>
                </a:solidFill>
                <a:latin typeface="Book Antiqua" pitchFamily="18" charset="0"/>
              </a:rPr>
              <a:t>position.</a:t>
            </a:r>
          </a:p>
          <a:p>
            <a:pPr marL="254000" indent="-254000">
              <a:lnSpc>
                <a:spcPct val="70000"/>
              </a:lnSpc>
              <a:spcBef>
                <a:spcPts val="800"/>
              </a:spcBef>
              <a:buClr>
                <a:srgbClr val="FFFFFF"/>
              </a:buClr>
              <a:buNone/>
            </a:pPr>
            <a:r>
              <a:rPr lang="en-US" sz="2000" u="sng" dirty="0" smtClean="0">
                <a:solidFill>
                  <a:srgbClr val="000000"/>
                </a:solidFill>
                <a:latin typeface="Book Antiqua" pitchFamily="18" charset="0"/>
              </a:rPr>
              <a:t>For </a:t>
            </a:r>
            <a:r>
              <a:rPr lang="en-US" sz="2000" u="sng" dirty="0">
                <a:solidFill>
                  <a:srgbClr val="000000"/>
                </a:solidFill>
                <a:latin typeface="Book Antiqua" pitchFamily="18" charset="0"/>
              </a:rPr>
              <a:t>our </a:t>
            </a:r>
            <a:r>
              <a:rPr lang="en-US" sz="2000" u="sng" dirty="0" smtClean="0">
                <a:solidFill>
                  <a:srgbClr val="000000"/>
                </a:solidFill>
                <a:latin typeface="Book Antiqua" pitchFamily="18" charset="0"/>
              </a:rPr>
              <a:t>purposes here</a:t>
            </a:r>
            <a:r>
              <a:rPr lang="en-US" sz="2000" u="sng" dirty="0">
                <a:solidFill>
                  <a:srgbClr val="000000"/>
                </a:solidFill>
                <a:latin typeface="Book Antiqua" pitchFamily="18" charset="0"/>
              </a:rPr>
              <a:t>:  Implementing data structure</a:t>
            </a:r>
            <a:r>
              <a:rPr lang="en-US" sz="2000" dirty="0">
                <a:solidFill>
                  <a:srgbClr val="000000"/>
                </a:solidFill>
                <a:latin typeface="Book Antiqua" pitchFamily="18" charset="0"/>
              </a:rPr>
              <a:t>:  </a:t>
            </a:r>
            <a:r>
              <a:rPr lang="en-US" sz="2000" b="1" dirty="0">
                <a:solidFill>
                  <a:srgbClr val="000000"/>
                </a:solidFill>
                <a:latin typeface="Book Antiqua" pitchFamily="18" charset="0"/>
              </a:rPr>
              <a:t>array</a:t>
            </a:r>
            <a:r>
              <a:rPr lang="en-US" sz="2000" dirty="0">
                <a:solidFill>
                  <a:srgbClr val="000000"/>
                </a:solidFill>
                <a:latin typeface="Book Antiqua" pitchFamily="18" charset="0"/>
              </a:rPr>
              <a:t>;  </a:t>
            </a:r>
          </a:p>
          <a:p>
            <a:pPr marL="1117600" lvl="2" indent="-204788">
              <a:lnSpc>
                <a:spcPct val="90000"/>
              </a:lnSpc>
              <a:spcBef>
                <a:spcPts val="600"/>
              </a:spcBef>
              <a:buFontTx/>
              <a:buChar char="•"/>
            </a:pPr>
            <a:r>
              <a:rPr lang="en-US" sz="2000" b="1" dirty="0">
                <a:solidFill>
                  <a:srgbClr val="000000"/>
                </a:solidFill>
                <a:latin typeface="Book Antiqua" pitchFamily="18" charset="0"/>
              </a:rPr>
              <a:t>slow</a:t>
            </a:r>
            <a:r>
              <a:rPr lang="en-US" sz="2000" dirty="0">
                <a:solidFill>
                  <a:srgbClr val="000000"/>
                </a:solidFill>
                <a:latin typeface="Book Antiqua" pitchFamily="18" charset="0"/>
              </a:rPr>
              <a:t> </a:t>
            </a:r>
            <a:r>
              <a:rPr lang="en-US" sz="2000" b="1" dirty="0">
                <a:solidFill>
                  <a:srgbClr val="000000"/>
                </a:solidFill>
                <a:latin typeface="Book Antiqua" pitchFamily="18" charset="0"/>
              </a:rPr>
              <a:t>to</a:t>
            </a:r>
            <a:r>
              <a:rPr lang="en-US" sz="2000" dirty="0">
                <a:solidFill>
                  <a:srgbClr val="000000"/>
                </a:solidFill>
                <a:latin typeface="Book Antiqua" pitchFamily="18" charset="0"/>
              </a:rPr>
              <a:t> </a:t>
            </a:r>
            <a:r>
              <a:rPr lang="en-US" sz="2000" b="1" dirty="0">
                <a:solidFill>
                  <a:srgbClr val="000000"/>
                </a:solidFill>
                <a:latin typeface="Book Antiqua" pitchFamily="18" charset="0"/>
              </a:rPr>
              <a:t>insert</a:t>
            </a:r>
            <a:r>
              <a:rPr lang="en-US" sz="2000" dirty="0">
                <a:solidFill>
                  <a:srgbClr val="000000"/>
                </a:solidFill>
                <a:latin typeface="Book Antiqua" pitchFamily="18" charset="0"/>
              </a:rPr>
              <a:t>(), </a:t>
            </a:r>
            <a:r>
              <a:rPr lang="en-US" sz="2800" b="1" dirty="0">
                <a:solidFill>
                  <a:srgbClr val="000000"/>
                </a:solidFill>
                <a:latin typeface="Book Antiqua" pitchFamily="18" charset="0"/>
              </a:rPr>
              <a:t>but</a:t>
            </a:r>
            <a:r>
              <a:rPr lang="en-US" sz="2000" dirty="0">
                <a:solidFill>
                  <a:srgbClr val="000000"/>
                </a:solidFill>
                <a:latin typeface="Book Antiqua" pitchFamily="18" charset="0"/>
              </a:rPr>
              <a:t> for </a:t>
            </a:r>
          </a:p>
          <a:p>
            <a:pPr marL="1524000" lvl="3" indent="-152400">
              <a:lnSpc>
                <a:spcPct val="90000"/>
              </a:lnSpc>
              <a:spcBef>
                <a:spcPts val="300"/>
              </a:spcBef>
              <a:buFont typeface="Wingdings" pitchFamily="2" charset="2"/>
              <a:buChar char="•"/>
            </a:pPr>
            <a:r>
              <a:rPr lang="en-US" sz="1600" u="sng" dirty="0">
                <a:solidFill>
                  <a:srgbClr val="000000"/>
                </a:solidFill>
                <a:latin typeface="Book Antiqua" pitchFamily="18" charset="0"/>
              </a:rPr>
              <a:t>small</a:t>
            </a:r>
            <a:r>
              <a:rPr lang="en-US" sz="1600" dirty="0">
                <a:solidFill>
                  <a:srgbClr val="000000"/>
                </a:solidFill>
                <a:latin typeface="Book Antiqua" pitchFamily="18" charset="0"/>
              </a:rPr>
              <a:t> number of items </a:t>
            </a:r>
            <a:r>
              <a:rPr lang="en-US" sz="1600" u="sng" dirty="0">
                <a:solidFill>
                  <a:srgbClr val="000000"/>
                </a:solidFill>
                <a:latin typeface="Book Antiqua" pitchFamily="18" charset="0"/>
              </a:rPr>
              <a:t>in the </a:t>
            </a:r>
            <a:r>
              <a:rPr lang="en-US" sz="1600" u="sng" dirty="0" err="1">
                <a:solidFill>
                  <a:srgbClr val="000000"/>
                </a:solidFill>
                <a:latin typeface="Book Antiqua" pitchFamily="18" charset="0"/>
              </a:rPr>
              <a:t>pqueue</a:t>
            </a:r>
            <a:r>
              <a:rPr lang="en-US" sz="1600" u="sng" dirty="0">
                <a:solidFill>
                  <a:srgbClr val="000000"/>
                </a:solidFill>
                <a:latin typeface="Book Antiqua" pitchFamily="18" charset="0"/>
              </a:rPr>
              <a:t>, </a:t>
            </a:r>
            <a:r>
              <a:rPr lang="en-US" sz="1600" b="1" u="sng" dirty="0">
                <a:solidFill>
                  <a:srgbClr val="000000"/>
                </a:solidFill>
                <a:latin typeface="Book Antiqua" pitchFamily="18" charset="0"/>
              </a:rPr>
              <a:t>and</a:t>
            </a:r>
            <a:r>
              <a:rPr lang="en-US" sz="1600" dirty="0">
                <a:solidFill>
                  <a:srgbClr val="000000"/>
                </a:solidFill>
                <a:latin typeface="Book Antiqua" pitchFamily="18" charset="0"/>
              </a:rPr>
              <a:t> </a:t>
            </a:r>
          </a:p>
          <a:p>
            <a:pPr marL="1524000" lvl="3" indent="-152400">
              <a:lnSpc>
                <a:spcPct val="90000"/>
              </a:lnSpc>
              <a:spcBef>
                <a:spcPts val="300"/>
              </a:spcBef>
              <a:buFont typeface="Wingdings" pitchFamily="2" charset="2"/>
              <a:buChar char="•"/>
            </a:pPr>
            <a:r>
              <a:rPr lang="en-US" sz="1600" dirty="0">
                <a:solidFill>
                  <a:srgbClr val="000000"/>
                </a:solidFill>
                <a:latin typeface="Book Antiqua" pitchFamily="18" charset="0"/>
              </a:rPr>
              <a:t>where </a:t>
            </a:r>
            <a:r>
              <a:rPr lang="en-US" sz="1600" u="sng" dirty="0">
                <a:solidFill>
                  <a:srgbClr val="000000"/>
                </a:solidFill>
                <a:latin typeface="Book Antiqua" pitchFamily="18" charset="0"/>
              </a:rPr>
              <a:t>insertion</a:t>
            </a:r>
            <a:r>
              <a:rPr lang="en-US" sz="1600" dirty="0">
                <a:solidFill>
                  <a:srgbClr val="000000"/>
                </a:solidFill>
                <a:latin typeface="Book Antiqua" pitchFamily="18" charset="0"/>
              </a:rPr>
              <a:t> </a:t>
            </a:r>
            <a:r>
              <a:rPr lang="en-US" sz="1600" u="sng" dirty="0">
                <a:solidFill>
                  <a:srgbClr val="000000"/>
                </a:solidFill>
                <a:latin typeface="Book Antiqua" pitchFamily="18" charset="0"/>
              </a:rPr>
              <a:t>speed</a:t>
            </a:r>
            <a:r>
              <a:rPr lang="en-US" sz="1600" dirty="0">
                <a:solidFill>
                  <a:srgbClr val="000000"/>
                </a:solidFill>
                <a:latin typeface="Book Antiqua" pitchFamily="18" charset="0"/>
              </a:rPr>
              <a:t> is not critical, </a:t>
            </a:r>
          </a:p>
          <a:p>
            <a:pPr marL="1117600" lvl="2" indent="-204788">
              <a:lnSpc>
                <a:spcPct val="90000"/>
              </a:lnSpc>
              <a:spcBef>
                <a:spcPts val="400"/>
              </a:spcBef>
              <a:buFontTx/>
              <a:buChar char="•"/>
            </a:pPr>
            <a:r>
              <a:rPr lang="en-US" sz="2000" dirty="0">
                <a:solidFill>
                  <a:srgbClr val="000000"/>
                </a:solidFill>
                <a:latin typeface="Book Antiqua" pitchFamily="18" charset="0"/>
              </a:rPr>
              <a:t>this is the simplest and best approach.</a:t>
            </a:r>
          </a:p>
          <a:p>
            <a:pPr marL="692150" lvl="1" indent="-236538">
              <a:lnSpc>
                <a:spcPct val="77000"/>
              </a:lnSpc>
              <a:spcBef>
                <a:spcPts val="1000"/>
              </a:spcBef>
              <a:buClr>
                <a:srgbClr val="FFFFFF"/>
              </a:buClr>
              <a:buFont typeface="Wingdings" pitchFamily="2" charset="2"/>
              <a:buChar char="•"/>
            </a:pPr>
            <a:endParaRPr lang="en-US" sz="2000" dirty="0">
              <a:solidFill>
                <a:srgbClr val="000000"/>
              </a:solidFill>
              <a:latin typeface="Book Antiqua" pitchFamily="18"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Stack Implementations</a:t>
            </a:r>
          </a:p>
        </p:txBody>
      </p:sp>
      <p:sp>
        <p:nvSpPr>
          <p:cNvPr id="16387" name="Content Placeholder 2"/>
          <p:cNvSpPr>
            <a:spLocks noGrp="1"/>
          </p:cNvSpPr>
          <p:nvPr>
            <p:ph idx="1"/>
          </p:nvPr>
        </p:nvSpPr>
        <p:spPr/>
        <p:txBody>
          <a:bodyPr/>
          <a:lstStyle/>
          <a:p>
            <a:pPr eaLnBrk="1" hangingPunct="1">
              <a:buFont typeface="Wingdings" pitchFamily="2" charset="2"/>
              <a:buChar char="Ø"/>
            </a:pPr>
            <a:r>
              <a:rPr lang="en-US" smtClean="0"/>
              <a:t>Array based</a:t>
            </a:r>
          </a:p>
          <a:p>
            <a:pPr lvl="1" eaLnBrk="1" hangingPunct="1"/>
            <a:r>
              <a:rPr lang="en-US" smtClean="0"/>
              <a:t>Where is top?</a:t>
            </a:r>
          </a:p>
          <a:p>
            <a:pPr lvl="1" eaLnBrk="1" hangingPunct="1"/>
            <a:r>
              <a:rPr lang="en-US" smtClean="0"/>
              <a:t>How are elements added, removed?</a:t>
            </a:r>
          </a:p>
          <a:p>
            <a:pPr lvl="1" eaLnBrk="1" hangingPunct="1">
              <a:buFont typeface="Arial" pitchFamily="34" charset="0"/>
              <a:buNone/>
            </a:pPr>
            <a:endParaRPr lang="en-US" smtClean="0"/>
          </a:p>
          <a:p>
            <a:pPr eaLnBrk="1" hangingPunct="1">
              <a:buFont typeface="Wingdings" pitchFamily="2" charset="2"/>
              <a:buChar char="Ø"/>
            </a:pPr>
            <a:r>
              <a:rPr lang="en-US" smtClean="0"/>
              <a:t>Linked List based</a:t>
            </a:r>
          </a:p>
          <a:p>
            <a:pPr lvl="1" eaLnBrk="1" hangingPunct="1"/>
            <a:r>
              <a:rPr lang="en-US" smtClean="0"/>
              <a:t>Where is top?</a:t>
            </a:r>
          </a:p>
          <a:p>
            <a:pPr lvl="1" eaLnBrk="1" hangingPunct="1"/>
            <a:r>
              <a:rPr lang="en-US" smtClean="0"/>
              <a:t>How are elements added, removed?</a:t>
            </a:r>
          </a:p>
          <a:p>
            <a:pPr eaLnBrk="1" hangingPunct="1">
              <a:buFont typeface="Arial" pitchFamily="34" charset="0"/>
              <a:buNone/>
            </a:pPr>
            <a:endParaRPr lang="en-US" smtClean="0"/>
          </a:p>
          <a:p>
            <a:pPr eaLnBrk="1" hangingPunct="1">
              <a:buFont typeface="Arial" pitchFamily="34" charset="0"/>
              <a:buNone/>
            </a:pPr>
            <a:endParaRPr lang="en-US" smtClean="0"/>
          </a:p>
        </p:txBody>
      </p:sp>
      <p:pic>
        <p:nvPicPr>
          <p:cNvPr id="16388" name="Picture 3" descr="download.png"/>
          <p:cNvPicPr>
            <a:picLocks noChangeAspect="1"/>
          </p:cNvPicPr>
          <p:nvPr/>
        </p:nvPicPr>
        <p:blipFill>
          <a:blip r:embed="rId2" cstate="print"/>
          <a:srcRect/>
          <a:stretch>
            <a:fillRect/>
          </a:stretch>
        </p:blipFill>
        <p:spPr bwMode="auto">
          <a:xfrm>
            <a:off x="4800600" y="1371600"/>
            <a:ext cx="3600450" cy="1457325"/>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D6907EDE-0ACD-4202-A48C-C3DB6FE3A2C3}"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39416515-BC26-4AA5-BFE6-CE8415916CCA}" type="slidenum">
              <a:rPr lang="en-US" altLang="ko-KR">
                <a:latin typeface="Book Antiqua" pitchFamily="18" charset="0"/>
              </a:rPr>
              <a:pPr/>
              <a:t>160</a:t>
            </a:fld>
            <a:endParaRPr lang="en-US" altLang="ko-KR">
              <a:latin typeface="Book Antiqua" pitchFamily="18" charset="0"/>
            </a:endParaRPr>
          </a:p>
        </p:txBody>
      </p:sp>
      <p:sp>
        <p:nvSpPr>
          <p:cNvPr id="5123" name="Rectangle 2"/>
          <p:cNvSpPr>
            <a:spLocks noGrp="1" noChangeArrowheads="1"/>
          </p:cNvSpPr>
          <p:nvPr>
            <p:ph type="title"/>
          </p:nvPr>
        </p:nvSpPr>
        <p:spPr/>
        <p:txBody>
          <a:bodyPr/>
          <a:lstStyle/>
          <a:p>
            <a:pPr eaLnBrk="1" hangingPunct="1"/>
            <a:r>
              <a:rPr lang="en-US" altLang="ko-KR" dirty="0" smtClean="0">
                <a:latin typeface="Book Antiqua" pitchFamily="18" charset="0"/>
              </a:rPr>
              <a:t>Priority Queues</a:t>
            </a:r>
          </a:p>
        </p:txBody>
      </p:sp>
      <p:sp>
        <p:nvSpPr>
          <p:cNvPr id="443395" name="Rectangle 3"/>
          <p:cNvSpPr>
            <a:spLocks noGrp="1" noChangeArrowheads="1"/>
          </p:cNvSpPr>
          <p:nvPr>
            <p:ph type="body" idx="1"/>
          </p:nvPr>
        </p:nvSpPr>
        <p:spPr>
          <a:xfrm>
            <a:off x="152400" y="1600200"/>
            <a:ext cx="8991600" cy="5257800"/>
          </a:xfrm>
        </p:spPr>
        <p:txBody>
          <a:bodyPr/>
          <a:lstStyle/>
          <a:p>
            <a:pPr eaLnBrk="1" hangingPunct="1">
              <a:buNone/>
            </a:pPr>
            <a:r>
              <a:rPr lang="en-US" altLang="ko-KR" sz="2200" dirty="0" smtClean="0">
                <a:latin typeface="Book Antiqua" pitchFamily="18" charset="0"/>
              </a:rPr>
              <a:t>Operations performed on priority queues</a:t>
            </a:r>
          </a:p>
          <a:p>
            <a:pPr marL="914400" lvl="1" indent="-457200" eaLnBrk="1" hangingPunct="1">
              <a:buFontTx/>
              <a:buAutoNum type="arabicParenR"/>
            </a:pPr>
            <a:r>
              <a:rPr lang="en-US" altLang="ko-KR" sz="2200" dirty="0" smtClean="0">
                <a:latin typeface="Book Antiqua" pitchFamily="18" charset="0"/>
              </a:rPr>
              <a:t>Find an element,</a:t>
            </a:r>
          </a:p>
          <a:p>
            <a:pPr marL="914400" lvl="1" indent="-457200" eaLnBrk="1" hangingPunct="1">
              <a:buFontTx/>
              <a:buAutoNum type="arabicParenR"/>
            </a:pPr>
            <a:r>
              <a:rPr lang="en-US" altLang="ko-KR" sz="2200" dirty="0" smtClean="0">
                <a:latin typeface="Book Antiqua" pitchFamily="18" charset="0"/>
              </a:rPr>
              <a:t>Insert a new element</a:t>
            </a:r>
          </a:p>
          <a:p>
            <a:pPr marL="914400" lvl="1" indent="-457200" eaLnBrk="1" hangingPunct="1">
              <a:buFontTx/>
              <a:buAutoNum type="arabicParenR"/>
            </a:pPr>
            <a:r>
              <a:rPr lang="en-US" altLang="ko-KR" sz="2200" dirty="0" smtClean="0">
                <a:latin typeface="Book Antiqua" pitchFamily="18" charset="0"/>
              </a:rPr>
              <a:t>Delete an element, etc.</a:t>
            </a:r>
          </a:p>
          <a:p>
            <a:pPr eaLnBrk="1" hangingPunct="1">
              <a:buNone/>
            </a:pPr>
            <a:r>
              <a:rPr lang="en-US" altLang="ko-KR" sz="2200" dirty="0" smtClean="0">
                <a:latin typeface="Book Antiqua" pitchFamily="18" charset="0"/>
              </a:rPr>
              <a:t>Two kinds of (Min, Max) priority queues exist:</a:t>
            </a:r>
          </a:p>
          <a:p>
            <a:pPr eaLnBrk="1" hangingPunct="1"/>
            <a:r>
              <a:rPr lang="en-US" altLang="ko-KR" sz="2200" dirty="0" smtClean="0">
                <a:latin typeface="Book Antiqua" pitchFamily="18" charset="0"/>
              </a:rPr>
              <a:t>In a </a:t>
            </a:r>
            <a:r>
              <a:rPr lang="en-US" altLang="ko-KR" sz="2200" dirty="0" smtClean="0">
                <a:solidFill>
                  <a:srgbClr val="0000FF"/>
                </a:solidFill>
                <a:latin typeface="Book Antiqua" pitchFamily="18" charset="0"/>
              </a:rPr>
              <a:t>Min priority queue</a:t>
            </a:r>
            <a:r>
              <a:rPr lang="en-US" altLang="ko-KR" sz="2200" dirty="0" smtClean="0">
                <a:latin typeface="Book Antiqua" pitchFamily="18" charset="0"/>
              </a:rPr>
              <a:t>, find/delete operation finds/deletes the element with minimum priority</a:t>
            </a:r>
          </a:p>
          <a:p>
            <a:pPr eaLnBrk="1" hangingPunct="1"/>
            <a:r>
              <a:rPr lang="en-US" altLang="ko-KR" sz="2200" dirty="0" smtClean="0">
                <a:latin typeface="Book Antiqua" pitchFamily="18" charset="0"/>
              </a:rPr>
              <a:t>In a </a:t>
            </a:r>
            <a:r>
              <a:rPr lang="en-US" altLang="ko-KR" sz="2200" dirty="0" smtClean="0">
                <a:solidFill>
                  <a:srgbClr val="0000FF"/>
                </a:solidFill>
                <a:latin typeface="Book Antiqua" pitchFamily="18" charset="0"/>
              </a:rPr>
              <a:t>Max priority queue</a:t>
            </a:r>
            <a:r>
              <a:rPr lang="en-US" altLang="ko-KR" sz="2200" dirty="0" smtClean="0">
                <a:latin typeface="Book Antiqua" pitchFamily="18" charset="0"/>
              </a:rPr>
              <a:t>, find/delete operation finds/deletes the element with maximum priority</a:t>
            </a:r>
          </a:p>
          <a:p>
            <a:pPr eaLnBrk="1" hangingPunct="1"/>
            <a:r>
              <a:rPr lang="en-US" altLang="ko-KR" sz="2200" dirty="0" smtClean="0">
                <a:latin typeface="Book Antiqua" pitchFamily="18" charset="0"/>
              </a:rPr>
              <a:t>Two or more elements can have the same priority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3395">
                                            <p:txEl>
                                              <p:pRg st="1" end="1"/>
                                            </p:txEl>
                                          </p:spTgt>
                                        </p:tgtEl>
                                        <p:attrNameLst>
                                          <p:attrName>style.visibility</p:attrName>
                                        </p:attrNameLst>
                                      </p:cBhvr>
                                      <p:to>
                                        <p:strVal val="visible"/>
                                      </p:to>
                                    </p:set>
                                    <p:anim calcmode="lin" valueType="num">
                                      <p:cBhvr additive="base">
                                        <p:cTn id="13" dur="500" fill="hold"/>
                                        <p:tgtEl>
                                          <p:spTgt spid="443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3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3395">
                                            <p:txEl>
                                              <p:pRg st="2" end="2"/>
                                            </p:txEl>
                                          </p:spTgt>
                                        </p:tgtEl>
                                        <p:attrNameLst>
                                          <p:attrName>style.visibility</p:attrName>
                                        </p:attrNameLst>
                                      </p:cBhvr>
                                      <p:to>
                                        <p:strVal val="visible"/>
                                      </p:to>
                                    </p:set>
                                    <p:anim calcmode="lin" valueType="num">
                                      <p:cBhvr additive="base">
                                        <p:cTn id="19" dur="500" fill="hold"/>
                                        <p:tgtEl>
                                          <p:spTgt spid="443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3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3395">
                                            <p:txEl>
                                              <p:pRg st="3" end="3"/>
                                            </p:txEl>
                                          </p:spTgt>
                                        </p:tgtEl>
                                        <p:attrNameLst>
                                          <p:attrName>style.visibility</p:attrName>
                                        </p:attrNameLst>
                                      </p:cBhvr>
                                      <p:to>
                                        <p:strVal val="visible"/>
                                      </p:to>
                                    </p:set>
                                    <p:anim calcmode="lin" valueType="num">
                                      <p:cBhvr additive="base">
                                        <p:cTn id="25" dur="500" fill="hold"/>
                                        <p:tgtEl>
                                          <p:spTgt spid="443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3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3395">
                                            <p:txEl>
                                              <p:pRg st="4" end="4"/>
                                            </p:txEl>
                                          </p:spTgt>
                                        </p:tgtEl>
                                        <p:attrNameLst>
                                          <p:attrName>style.visibility</p:attrName>
                                        </p:attrNameLst>
                                      </p:cBhvr>
                                      <p:to>
                                        <p:strVal val="visible"/>
                                      </p:to>
                                    </p:set>
                                    <p:anim calcmode="lin" valueType="num">
                                      <p:cBhvr additive="base">
                                        <p:cTn id="31" dur="500" fill="hold"/>
                                        <p:tgtEl>
                                          <p:spTgt spid="4433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3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3395">
                                            <p:txEl>
                                              <p:pRg st="5" end="5"/>
                                            </p:txEl>
                                          </p:spTgt>
                                        </p:tgtEl>
                                        <p:attrNameLst>
                                          <p:attrName>style.visibility</p:attrName>
                                        </p:attrNameLst>
                                      </p:cBhvr>
                                      <p:to>
                                        <p:strVal val="visible"/>
                                      </p:to>
                                    </p:set>
                                    <p:anim calcmode="lin" valueType="num">
                                      <p:cBhvr additive="base">
                                        <p:cTn id="37" dur="500" fill="hold"/>
                                        <p:tgtEl>
                                          <p:spTgt spid="4433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43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3395">
                                            <p:txEl>
                                              <p:pRg st="6" end="6"/>
                                            </p:txEl>
                                          </p:spTgt>
                                        </p:tgtEl>
                                        <p:attrNameLst>
                                          <p:attrName>style.visibility</p:attrName>
                                        </p:attrNameLst>
                                      </p:cBhvr>
                                      <p:to>
                                        <p:strVal val="visible"/>
                                      </p:to>
                                    </p:set>
                                    <p:anim calcmode="lin" valueType="num">
                                      <p:cBhvr additive="base">
                                        <p:cTn id="43" dur="500" fill="hold"/>
                                        <p:tgtEl>
                                          <p:spTgt spid="4433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43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43395">
                                            <p:txEl>
                                              <p:pRg st="7" end="7"/>
                                            </p:txEl>
                                          </p:spTgt>
                                        </p:tgtEl>
                                        <p:attrNameLst>
                                          <p:attrName>style.visibility</p:attrName>
                                        </p:attrNameLst>
                                      </p:cBhvr>
                                      <p:to>
                                        <p:strVal val="visible"/>
                                      </p:to>
                                    </p:set>
                                    <p:anim calcmode="lin" valueType="num">
                                      <p:cBhvr additive="base">
                                        <p:cTn id="49" dur="500" fill="hold"/>
                                        <p:tgtEl>
                                          <p:spTgt spid="4433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433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bldLvl="2"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1C689BD1-37EC-407B-B204-8B37F77C9CF9}" type="slidenum">
              <a:rPr lang="en-US" altLang="ko-KR">
                <a:latin typeface="Book Antiqua" pitchFamily="18" charset="0"/>
              </a:rPr>
              <a:pPr/>
              <a:t>161</a:t>
            </a:fld>
            <a:endParaRPr lang="en-US" altLang="ko-KR">
              <a:latin typeface="Book Antiqua" pitchFamily="18" charset="0"/>
            </a:endParaRPr>
          </a:p>
        </p:txBody>
      </p:sp>
      <p:sp>
        <p:nvSpPr>
          <p:cNvPr id="7171" name="Rectangle 2"/>
          <p:cNvSpPr>
            <a:spLocks noGrp="1" noChangeArrowheads="1"/>
          </p:cNvSpPr>
          <p:nvPr>
            <p:ph type="title"/>
          </p:nvPr>
        </p:nvSpPr>
        <p:spPr>
          <a:xfrm>
            <a:off x="0" y="274638"/>
            <a:ext cx="9144000" cy="1141412"/>
          </a:xfrm>
        </p:spPr>
        <p:txBody>
          <a:bodyPr/>
          <a:lstStyle/>
          <a:p>
            <a:pPr eaLnBrk="1" hangingPunct="1"/>
            <a:r>
              <a:rPr lang="en-US" altLang="ko-KR" dirty="0" smtClean="0">
                <a:latin typeface="Book Antiqua" pitchFamily="18" charset="0"/>
              </a:rPr>
              <a:t>Implementation of Priority Queues</a:t>
            </a:r>
          </a:p>
        </p:txBody>
      </p:sp>
      <p:sp>
        <p:nvSpPr>
          <p:cNvPr id="348163" name="Rectangle 3"/>
          <p:cNvSpPr>
            <a:spLocks noGrp="1" noChangeArrowheads="1"/>
          </p:cNvSpPr>
          <p:nvPr>
            <p:ph type="body" idx="1"/>
          </p:nvPr>
        </p:nvSpPr>
        <p:spPr>
          <a:xfrm>
            <a:off x="228600" y="1600200"/>
            <a:ext cx="8763000" cy="4524375"/>
          </a:xfrm>
        </p:spPr>
        <p:txBody>
          <a:bodyPr/>
          <a:lstStyle/>
          <a:p>
            <a:pPr eaLnBrk="1" hangingPunct="1">
              <a:buNone/>
            </a:pPr>
            <a:r>
              <a:rPr lang="en-US" altLang="ko-KR" sz="2400" dirty="0" smtClean="0">
                <a:latin typeface="Book Antiqua" pitchFamily="18" charset="0"/>
              </a:rPr>
              <a:t>Implemented using </a:t>
            </a:r>
            <a:r>
              <a:rPr lang="en-US" altLang="ko-KR" sz="2400" b="1" dirty="0" smtClean="0">
                <a:solidFill>
                  <a:srgbClr val="0000FF"/>
                </a:solidFill>
                <a:latin typeface="Book Antiqua" pitchFamily="18" charset="0"/>
              </a:rPr>
              <a:t>heaps</a:t>
            </a:r>
            <a:r>
              <a:rPr lang="en-US" altLang="ko-KR" sz="2400" dirty="0" smtClean="0">
                <a:latin typeface="Book Antiqua" pitchFamily="18" charset="0"/>
              </a:rPr>
              <a:t> and </a:t>
            </a:r>
            <a:r>
              <a:rPr lang="en-US" altLang="ko-KR" sz="2400" b="1" dirty="0" smtClean="0">
                <a:solidFill>
                  <a:srgbClr val="0000FF"/>
                </a:solidFill>
                <a:latin typeface="Book Antiqua" pitchFamily="18" charset="0"/>
              </a:rPr>
              <a:t>leftist trees</a:t>
            </a:r>
          </a:p>
          <a:p>
            <a:pPr eaLnBrk="1" hangingPunct="1"/>
            <a:endParaRPr lang="en-US" altLang="ko-KR" sz="2400" dirty="0" smtClean="0">
              <a:latin typeface="Book Antiqua" pitchFamily="18" charset="0"/>
            </a:endParaRPr>
          </a:p>
          <a:p>
            <a:pPr eaLnBrk="1" hangingPunct="1"/>
            <a:r>
              <a:rPr lang="en-US" altLang="ko-KR" sz="2400" b="1" dirty="0" smtClean="0">
                <a:solidFill>
                  <a:srgbClr val="0000FF"/>
                </a:solidFill>
                <a:latin typeface="Book Antiqua" pitchFamily="18" charset="0"/>
              </a:rPr>
              <a:t>Heap</a:t>
            </a:r>
            <a:r>
              <a:rPr lang="en-US" altLang="ko-KR" sz="2400" dirty="0" smtClean="0">
                <a:latin typeface="Book Antiqua" pitchFamily="18" charset="0"/>
              </a:rPr>
              <a:t> is a complete binary tree that is efficiently stored using the array-based representation</a:t>
            </a:r>
          </a:p>
          <a:p>
            <a:pPr eaLnBrk="1" hangingPunct="1"/>
            <a:r>
              <a:rPr lang="en-US" altLang="ko-KR" sz="2400" b="1" dirty="0" smtClean="0">
                <a:solidFill>
                  <a:srgbClr val="0000FF"/>
                </a:solidFill>
                <a:latin typeface="Book Antiqua" pitchFamily="18" charset="0"/>
              </a:rPr>
              <a:t>Leftist tree</a:t>
            </a:r>
            <a:r>
              <a:rPr lang="en-US" altLang="ko-KR" sz="2400" dirty="0" smtClean="0">
                <a:latin typeface="Book Antiqua" pitchFamily="18" charset="0"/>
              </a:rPr>
              <a:t> is a linked data structure suitable for the implementation of a priority queue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2" end="2"/>
                                            </p:txEl>
                                          </p:spTgt>
                                        </p:tgtEl>
                                        <p:attrNameLst>
                                          <p:attrName>style.visibility</p:attrName>
                                        </p:attrNameLst>
                                      </p:cBhvr>
                                      <p:to>
                                        <p:strVal val="visible"/>
                                      </p:to>
                                    </p:set>
                                    <p:anim calcmode="lin" valueType="num">
                                      <p:cBhvr additive="base">
                                        <p:cTn id="13"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3" end="3"/>
                                            </p:txEl>
                                          </p:spTgt>
                                        </p:tgtEl>
                                        <p:attrNameLst>
                                          <p:attrName>style.visibility</p:attrName>
                                        </p:attrNameLst>
                                      </p:cBhvr>
                                      <p:to>
                                        <p:strVal val="visible"/>
                                      </p:to>
                                    </p:set>
                                    <p:anim calcmode="lin" valueType="num">
                                      <p:cBhvr additive="base">
                                        <p:cTn id="19"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4DC71262-258F-483E-8C42-E9B026D3CEAA}" type="slidenum">
              <a:rPr lang="en-US" altLang="ko-KR"/>
              <a:pPr/>
              <a:t>162</a:t>
            </a:fld>
            <a:endParaRPr lang="en-US" altLang="ko-KR"/>
          </a:p>
        </p:txBody>
      </p:sp>
      <p:sp>
        <p:nvSpPr>
          <p:cNvPr id="15363" name="Rectangle 2"/>
          <p:cNvSpPr>
            <a:spLocks noGrp="1" noChangeArrowheads="1"/>
          </p:cNvSpPr>
          <p:nvPr>
            <p:ph type="title"/>
          </p:nvPr>
        </p:nvSpPr>
        <p:spPr/>
        <p:txBody>
          <a:bodyPr/>
          <a:lstStyle/>
          <a:p>
            <a:pPr eaLnBrk="1" hangingPunct="1"/>
            <a:r>
              <a:rPr lang="en-US" altLang="ko-KR" smtClean="0"/>
              <a:t>Heap Operations</a:t>
            </a:r>
          </a:p>
        </p:txBody>
      </p:sp>
      <p:sp>
        <p:nvSpPr>
          <p:cNvPr id="439299" name="Rectangle 3"/>
          <p:cNvSpPr>
            <a:spLocks noGrp="1" noChangeArrowheads="1"/>
          </p:cNvSpPr>
          <p:nvPr>
            <p:ph type="body" idx="1"/>
          </p:nvPr>
        </p:nvSpPr>
        <p:spPr/>
        <p:txBody>
          <a:bodyPr/>
          <a:lstStyle/>
          <a:p>
            <a:pPr eaLnBrk="1" hangingPunct="1">
              <a:buFont typeface="Wingdings" pitchFamily="2" charset="2"/>
              <a:buNone/>
            </a:pPr>
            <a:r>
              <a:rPr lang="en-US" altLang="ko-KR" dirty="0" smtClean="0"/>
              <a:t>When </a:t>
            </a:r>
            <a:r>
              <a:rPr lang="en-US" altLang="ko-KR" i="1" dirty="0" smtClean="0"/>
              <a:t>n</a:t>
            </a:r>
            <a:r>
              <a:rPr lang="en-US" altLang="ko-KR" dirty="0" smtClean="0"/>
              <a:t> is the number of elements (heap size),</a:t>
            </a:r>
          </a:p>
          <a:p>
            <a:pPr eaLnBrk="1" hangingPunct="1"/>
            <a:r>
              <a:rPr lang="en-US" altLang="ko-KR" dirty="0" smtClean="0"/>
              <a:t>Insertion		</a:t>
            </a:r>
            <a:r>
              <a:rPr lang="en-US" altLang="ko-KR" dirty="0" smtClean="0">
                <a:sym typeface="Wingdings" pitchFamily="2" charset="2"/>
              </a:rPr>
              <a:t></a:t>
            </a:r>
            <a:r>
              <a:rPr lang="en-US" altLang="ko-KR" dirty="0" smtClean="0"/>
              <a:t> O(log</a:t>
            </a:r>
            <a:r>
              <a:rPr lang="en-US" altLang="ko-KR" baseline="-25000" dirty="0" smtClean="0"/>
              <a:t>2</a:t>
            </a:r>
            <a:r>
              <a:rPr lang="en-US" altLang="ko-KR" dirty="0" smtClean="0"/>
              <a:t>n)</a:t>
            </a:r>
          </a:p>
          <a:p>
            <a:pPr eaLnBrk="1" hangingPunct="1"/>
            <a:r>
              <a:rPr lang="en-US" altLang="ko-KR" dirty="0" smtClean="0"/>
              <a:t>Deletion		</a:t>
            </a:r>
            <a:r>
              <a:rPr lang="en-US" altLang="ko-KR" dirty="0" smtClean="0">
                <a:sym typeface="Wingdings" pitchFamily="2" charset="2"/>
              </a:rPr>
              <a:t></a:t>
            </a:r>
            <a:r>
              <a:rPr lang="en-US" altLang="ko-KR" dirty="0" smtClean="0"/>
              <a:t> O(log</a:t>
            </a:r>
            <a:r>
              <a:rPr lang="en-US" altLang="ko-KR" baseline="-25000" dirty="0" smtClean="0"/>
              <a:t>2</a:t>
            </a:r>
            <a:r>
              <a:rPr lang="en-US" altLang="ko-KR" dirty="0" smtClean="0"/>
              <a:t>n)</a:t>
            </a:r>
          </a:p>
          <a:p>
            <a:pPr eaLnBrk="1" hangingPunct="1"/>
            <a:r>
              <a:rPr lang="en-US" altLang="ko-KR" dirty="0" smtClean="0"/>
              <a:t>Initialization	</a:t>
            </a:r>
            <a:r>
              <a:rPr lang="en-US" altLang="ko-KR" dirty="0" smtClean="0">
                <a:sym typeface="Wingdings" pitchFamily="2" charset="2"/>
              </a:rPr>
              <a:t></a:t>
            </a:r>
            <a:r>
              <a:rPr lang="en-US" altLang="ko-KR" dirty="0" smtClean="0"/>
              <a:t>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9299">
                                            <p:txEl>
                                              <p:pRg st="1" end="1"/>
                                            </p:txEl>
                                          </p:spTgt>
                                        </p:tgtEl>
                                        <p:attrNameLst>
                                          <p:attrName>style.visibility</p:attrName>
                                        </p:attrNameLst>
                                      </p:cBhvr>
                                      <p:to>
                                        <p:strVal val="visible"/>
                                      </p:to>
                                    </p:set>
                                    <p:anim calcmode="lin" valueType="num">
                                      <p:cBhvr additive="base">
                                        <p:cTn id="13" dur="500" fill="hold"/>
                                        <p:tgtEl>
                                          <p:spTgt spid="439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9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9299">
                                            <p:txEl>
                                              <p:pRg st="2" end="2"/>
                                            </p:txEl>
                                          </p:spTgt>
                                        </p:tgtEl>
                                        <p:attrNameLst>
                                          <p:attrName>style.visibility</p:attrName>
                                        </p:attrNameLst>
                                      </p:cBhvr>
                                      <p:to>
                                        <p:strVal val="visible"/>
                                      </p:to>
                                    </p:set>
                                    <p:anim calcmode="lin" valueType="num">
                                      <p:cBhvr additive="base">
                                        <p:cTn id="19" dur="500" fill="hold"/>
                                        <p:tgtEl>
                                          <p:spTgt spid="439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9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9299">
                                            <p:txEl>
                                              <p:pRg st="3" end="3"/>
                                            </p:txEl>
                                          </p:spTgt>
                                        </p:tgtEl>
                                        <p:attrNameLst>
                                          <p:attrName>style.visibility</p:attrName>
                                        </p:attrNameLst>
                                      </p:cBhvr>
                                      <p:to>
                                        <p:strVal val="visible"/>
                                      </p:to>
                                    </p:set>
                                    <p:anim calcmode="lin" valueType="num">
                                      <p:cBhvr additive="base">
                                        <p:cTn id="25" dur="500" fill="hold"/>
                                        <p:tgtEl>
                                          <p:spTgt spid="439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92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bldLvl="2"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D19EE0FE-896F-476D-AF3A-378748FCFB40}" type="slidenum">
              <a:rPr lang="en-US" altLang="ko-KR"/>
              <a:pPr/>
              <a:t>163</a:t>
            </a:fld>
            <a:endParaRPr lang="en-US" altLang="ko-KR"/>
          </a:p>
        </p:txBody>
      </p:sp>
      <p:sp>
        <p:nvSpPr>
          <p:cNvPr id="28675" name="Rectangle 2"/>
          <p:cNvSpPr>
            <a:spLocks noGrp="1" noChangeArrowheads="1"/>
          </p:cNvSpPr>
          <p:nvPr>
            <p:ph type="title"/>
          </p:nvPr>
        </p:nvSpPr>
        <p:spPr>
          <a:xfrm>
            <a:off x="228600" y="333375"/>
            <a:ext cx="8534400" cy="609600"/>
          </a:xfrm>
        </p:spPr>
        <p:txBody>
          <a:bodyPr>
            <a:normAutofit fontScale="90000"/>
          </a:bodyPr>
          <a:lstStyle/>
          <a:p>
            <a:pPr eaLnBrk="1" hangingPunct="1"/>
            <a:r>
              <a:rPr lang="en-US" altLang="ko-KR" smtClean="0"/>
              <a:t>Complexity of Deletion</a:t>
            </a:r>
          </a:p>
        </p:txBody>
      </p:sp>
      <p:sp>
        <p:nvSpPr>
          <p:cNvPr id="426025" name="Rectangle 41"/>
          <p:cNvSpPr>
            <a:spLocks noGrp="1" noChangeArrowheads="1"/>
          </p:cNvSpPr>
          <p:nvPr>
            <p:ph type="body" idx="1"/>
          </p:nvPr>
        </p:nvSpPr>
        <p:spPr>
          <a:xfrm>
            <a:off x="152400" y="1600200"/>
            <a:ext cx="8991600" cy="4524375"/>
          </a:xfrm>
          <a:noFill/>
        </p:spPr>
        <p:txBody>
          <a:bodyPr/>
          <a:lstStyle/>
          <a:p>
            <a:pPr eaLnBrk="1" hangingPunct="1"/>
            <a:r>
              <a:rPr lang="en-US" altLang="ko-KR" sz="2800" dirty="0" smtClean="0">
                <a:latin typeface="Book Antiqua" pitchFamily="18" charset="0"/>
              </a:rPr>
              <a:t>The time complexity of deletion is the same as insertion</a:t>
            </a:r>
          </a:p>
          <a:p>
            <a:pPr eaLnBrk="1" hangingPunct="1"/>
            <a:r>
              <a:rPr lang="en-US" altLang="ko-KR" sz="2800" dirty="0" smtClean="0">
                <a:latin typeface="Book Antiqua" pitchFamily="18" charset="0"/>
              </a:rPr>
              <a:t>At each level, we do </a:t>
            </a:r>
            <a:r>
              <a:rPr lang="en-US" altLang="ko-KR" sz="2800" dirty="0" smtClean="0">
                <a:latin typeface="Book Antiqua" pitchFamily="18" charset="0"/>
                <a:sym typeface="Symbol" pitchFamily="18" charset="2"/>
              </a:rPr>
              <a:t></a:t>
            </a:r>
            <a:r>
              <a:rPr lang="en-US" altLang="ko-KR" sz="2800" dirty="0" smtClean="0">
                <a:latin typeface="Book Antiqua" pitchFamily="18" charset="0"/>
              </a:rPr>
              <a:t>(1) work</a:t>
            </a:r>
          </a:p>
          <a:p>
            <a:pPr eaLnBrk="1" hangingPunct="1"/>
            <a:r>
              <a:rPr lang="en-US" altLang="ko-KR" sz="2800" dirty="0" smtClean="0">
                <a:latin typeface="Book Antiqua" pitchFamily="18" charset="0"/>
              </a:rPr>
              <a:t>Thus the time complexity is </a:t>
            </a:r>
            <a:r>
              <a:rPr lang="en-US" altLang="ko-KR" sz="2800" b="1" dirty="0" smtClean="0">
                <a:solidFill>
                  <a:srgbClr val="0000FF"/>
                </a:solidFill>
                <a:latin typeface="Book Antiqua" pitchFamily="18" charset="0"/>
              </a:rPr>
              <a:t>O(height) = O(</a:t>
            </a:r>
            <a:r>
              <a:rPr lang="en-US" altLang="ko-KR" sz="2800" b="1" i="1" dirty="0" smtClean="0">
                <a:solidFill>
                  <a:srgbClr val="0000FF"/>
                </a:solidFill>
                <a:latin typeface="Book Antiqua" pitchFamily="18" charset="0"/>
              </a:rPr>
              <a:t>log</a:t>
            </a:r>
            <a:r>
              <a:rPr lang="en-US" altLang="ko-KR" sz="2800" b="1" i="1" baseline="-25000" dirty="0" smtClean="0">
                <a:solidFill>
                  <a:srgbClr val="0000FF"/>
                </a:solidFill>
                <a:latin typeface="Book Antiqua" pitchFamily="18" charset="0"/>
              </a:rPr>
              <a:t>2</a:t>
            </a:r>
            <a:r>
              <a:rPr lang="en-US" altLang="ko-KR" sz="2800" b="1" i="1" dirty="0" smtClean="0">
                <a:solidFill>
                  <a:srgbClr val="0000FF"/>
                </a:solidFill>
                <a:latin typeface="Book Antiqua" pitchFamily="18" charset="0"/>
              </a:rPr>
              <a:t>n</a:t>
            </a:r>
            <a:r>
              <a:rPr lang="en-US" altLang="ko-KR" sz="2800" b="1" dirty="0" smtClean="0">
                <a:solidFill>
                  <a:srgbClr val="0000FF"/>
                </a:solidFill>
                <a:latin typeface="Book Antiqua" pitchFamily="18" charset="0"/>
              </a:rPr>
              <a:t>)</a:t>
            </a:r>
            <a:r>
              <a:rPr lang="en-US" altLang="ko-KR" sz="2800" dirty="0" smtClean="0">
                <a:latin typeface="Book Antiqua" pitchFamily="18" charset="0"/>
              </a:rPr>
              <a:t>, where </a:t>
            </a:r>
            <a:r>
              <a:rPr lang="en-US" altLang="ko-KR" sz="2800" i="1" dirty="0" smtClean="0">
                <a:latin typeface="Book Antiqua" pitchFamily="18" charset="0"/>
              </a:rPr>
              <a:t>n</a:t>
            </a:r>
            <a:r>
              <a:rPr lang="en-US" altLang="ko-KR" sz="2800" dirty="0" smtClean="0">
                <a:latin typeface="Book Antiqua" pitchFamily="18" charset="0"/>
              </a:rPr>
              <a:t> is the heap size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6025">
                                            <p:txEl>
                                              <p:pRg st="0" end="0"/>
                                            </p:txEl>
                                          </p:spTgt>
                                        </p:tgtEl>
                                        <p:attrNameLst>
                                          <p:attrName>style.visibility</p:attrName>
                                        </p:attrNameLst>
                                      </p:cBhvr>
                                      <p:to>
                                        <p:strVal val="visible"/>
                                      </p:to>
                                    </p:set>
                                    <p:anim calcmode="lin" valueType="num">
                                      <p:cBhvr additive="base">
                                        <p:cTn id="7" dur="500" fill="hold"/>
                                        <p:tgtEl>
                                          <p:spTgt spid="4260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60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6025">
                                            <p:txEl>
                                              <p:pRg st="1" end="1"/>
                                            </p:txEl>
                                          </p:spTgt>
                                        </p:tgtEl>
                                        <p:attrNameLst>
                                          <p:attrName>style.visibility</p:attrName>
                                        </p:attrNameLst>
                                      </p:cBhvr>
                                      <p:to>
                                        <p:strVal val="visible"/>
                                      </p:to>
                                    </p:set>
                                    <p:anim calcmode="lin" valueType="num">
                                      <p:cBhvr additive="base">
                                        <p:cTn id="13" dur="500" fill="hold"/>
                                        <p:tgtEl>
                                          <p:spTgt spid="4260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60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6025">
                                            <p:txEl>
                                              <p:pRg st="2" end="2"/>
                                            </p:txEl>
                                          </p:spTgt>
                                        </p:tgtEl>
                                        <p:attrNameLst>
                                          <p:attrName>style.visibility</p:attrName>
                                        </p:attrNameLst>
                                      </p:cBhvr>
                                      <p:to>
                                        <p:strVal val="visible"/>
                                      </p:to>
                                    </p:set>
                                    <p:anim calcmode="lin" valueType="num">
                                      <p:cBhvr additive="base">
                                        <p:cTn id="19" dur="500" fill="hold"/>
                                        <p:tgtEl>
                                          <p:spTgt spid="42602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602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25"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DEQUES (Double Ended Queue)</a:t>
            </a:r>
            <a:endParaRPr lang="en-US" dirty="0"/>
          </a:p>
        </p:txBody>
      </p:sp>
      <p:sp>
        <p:nvSpPr>
          <p:cNvPr id="3" name="Content Placeholder 2"/>
          <p:cNvSpPr>
            <a:spLocks noGrp="1"/>
          </p:cNvSpPr>
          <p:nvPr>
            <p:ph idx="1"/>
          </p:nvPr>
        </p:nvSpPr>
        <p:spPr/>
        <p:txBody>
          <a:bodyPr/>
          <a:lstStyle/>
          <a:p>
            <a:r>
              <a:rPr lang="en-US" dirty="0" smtClean="0"/>
              <a:t>Elements can be added or removed at either end but not in the middle</a:t>
            </a:r>
          </a:p>
          <a:p>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smtClean="0"/>
              <a:t>Double Ended Queue</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pPr algn="ctr"/>
            <a:r>
              <a:rPr lang="en-US" sz="2800" b="1" dirty="0" smtClean="0">
                <a:latin typeface="Times New Roman" pitchFamily="18" charset="0"/>
                <a:cs typeface="Times New Roman" pitchFamily="18" charset="0"/>
              </a:rPr>
              <a:t>Double-Ended Queue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2800" dirty="0">
                <a:latin typeface="Times New Roman" pitchFamily="18" charset="0"/>
                <a:cs typeface="Times New Roman" pitchFamily="18" charset="0"/>
              </a:rPr>
              <a:t>A </a:t>
            </a:r>
            <a:r>
              <a:rPr lang="en-IN" sz="2800" dirty="0" err="1" smtClean="0">
                <a:latin typeface="Times New Roman" pitchFamily="18" charset="0"/>
                <a:cs typeface="Times New Roman" pitchFamily="18" charset="0"/>
              </a:rPr>
              <a:t>Deque</a:t>
            </a:r>
            <a:r>
              <a:rPr lang="en-IN" sz="2800" dirty="0" smtClean="0">
                <a:latin typeface="Times New Roman" pitchFamily="18" charset="0"/>
                <a:cs typeface="Times New Roman" pitchFamily="18" charset="0"/>
              </a:rPr>
              <a:t> or deck </a:t>
            </a:r>
            <a:r>
              <a:rPr lang="en-IN" sz="2800" dirty="0">
                <a:latin typeface="Times New Roman" pitchFamily="18" charset="0"/>
                <a:cs typeface="Times New Roman" pitchFamily="18" charset="0"/>
              </a:rPr>
              <a:t>is a double-ended </a:t>
            </a:r>
            <a:r>
              <a:rPr lang="en-IN" sz="2800" dirty="0" smtClean="0">
                <a:latin typeface="Times New Roman" pitchFamily="18" charset="0"/>
                <a:cs typeface="Times New Roman" pitchFamily="18" charset="0"/>
              </a:rPr>
              <a:t>queue.</a:t>
            </a:r>
            <a:endParaRPr lang="en-US" sz="2800" dirty="0">
              <a:latin typeface="Times New Roman" pitchFamily="18" charset="0"/>
              <a:cs typeface="Times New Roman" pitchFamily="18" charset="0"/>
            </a:endParaRPr>
          </a:p>
          <a:p>
            <a:pPr>
              <a:lnSpc>
                <a:spcPct val="150000"/>
              </a:lnSpc>
            </a:pPr>
            <a:r>
              <a:rPr lang="en-US" altLang="zh-TW" sz="2800" dirty="0" smtClean="0">
                <a:latin typeface="Times New Roman" pitchFamily="18" charset="0"/>
                <a:ea typeface="新細明體" pitchFamily="18" charset="-120"/>
                <a:cs typeface="Times New Roman" pitchFamily="18" charset="0"/>
              </a:rPr>
              <a:t>Allows elements to be added or removed on either the ends.</a:t>
            </a:r>
          </a:p>
          <a:p>
            <a:pPr>
              <a:lnSpc>
                <a:spcPct val="150000"/>
              </a:lnSpc>
            </a:pPr>
            <a:endParaRPr lang="en-US" altLang="zh-TW" sz="2800" dirty="0" smtClean="0">
              <a:latin typeface="Times New Roman" pitchFamily="18" charset="0"/>
              <a:ea typeface="新細明體" pitchFamily="18" charset="-120"/>
              <a:cs typeface="Times New Roman" pitchFamily="18" charset="0"/>
            </a:endParaRPr>
          </a:p>
          <a:p>
            <a:pPr>
              <a:lnSpc>
                <a:spcPct val="150000"/>
              </a:lnSpc>
            </a:pPr>
            <a:endParaRPr lang="en-US" altLang="zh-TW" sz="2800" dirty="0" smtClean="0">
              <a:latin typeface="Times New Roman" pitchFamily="18" charset="0"/>
              <a:ea typeface="新細明體" pitchFamily="18" charset="-120"/>
              <a:cs typeface="Times New Roman" pitchFamily="18" charset="0"/>
            </a:endParaRPr>
          </a:p>
        </p:txBody>
      </p:sp>
      <p:pic>
        <p:nvPicPr>
          <p:cNvPr id="4" name="Picture 5" descr="C:\Users\dwharder\Desktop\deq.png"/>
          <p:cNvPicPr>
            <a:picLocks noChangeAspect="1" noChangeArrowheads="1"/>
          </p:cNvPicPr>
          <p:nvPr/>
        </p:nvPicPr>
        <p:blipFill>
          <a:blip r:embed="rId2" cstate="print"/>
          <a:srcRect/>
          <a:stretch>
            <a:fillRect/>
          </a:stretch>
        </p:blipFill>
        <p:spPr bwMode="auto">
          <a:xfrm>
            <a:off x="1643042" y="4429132"/>
            <a:ext cx="5572125" cy="108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329642" cy="5197493"/>
          </a:xfrm>
        </p:spPr>
        <p:txBody>
          <a:bodyPr>
            <a:normAutofit lnSpcReduction="10000"/>
          </a:bodyPr>
          <a:lstStyle/>
          <a:p>
            <a:pPr algn="ctr">
              <a:lnSpc>
                <a:spcPct val="150000"/>
              </a:lnSpc>
              <a:buNone/>
            </a:pPr>
            <a:r>
              <a:rPr lang="en-US" sz="2800" b="1" dirty="0" smtClean="0">
                <a:latin typeface="Times New Roman" pitchFamily="18" charset="0"/>
                <a:cs typeface="Times New Roman" pitchFamily="18" charset="0"/>
              </a:rPr>
              <a:t>TYPES OF DEQUE</a:t>
            </a:r>
          </a:p>
          <a:p>
            <a:pPr marL="514350" indent="-514350">
              <a:lnSpc>
                <a:spcPct val="150000"/>
              </a:lnSpc>
              <a:buFont typeface="Wingdings" pitchFamily="2" charset="2"/>
              <a:buChar char="q"/>
            </a:pPr>
            <a:r>
              <a:rPr lang="en-US" sz="2800" b="1" dirty="0" smtClean="0">
                <a:latin typeface="Times New Roman" pitchFamily="18" charset="0"/>
                <a:cs typeface="Times New Roman" pitchFamily="18" charset="0"/>
              </a:rPr>
              <a:t>Input restricted </a:t>
            </a:r>
            <a:r>
              <a:rPr lang="en-US" sz="2800" b="1" dirty="0" err="1" smtClean="0">
                <a:latin typeface="Times New Roman" pitchFamily="18" charset="0"/>
                <a:cs typeface="Times New Roman" pitchFamily="18" charset="0"/>
              </a:rPr>
              <a:t>Deque</a:t>
            </a:r>
            <a:endParaRPr lang="en-US" sz="2800" b="1"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Elements can be inserted only at one end.</a:t>
            </a:r>
          </a:p>
          <a:p>
            <a:pPr>
              <a:lnSpc>
                <a:spcPct val="150000"/>
              </a:lnSpc>
            </a:pPr>
            <a:r>
              <a:rPr lang="en-US" sz="2400" dirty="0" smtClean="0">
                <a:latin typeface="Times New Roman" pitchFamily="18" charset="0"/>
                <a:cs typeface="Times New Roman" pitchFamily="18" charset="0"/>
              </a:rPr>
              <a:t>Elements can be removed from both the ends.</a:t>
            </a:r>
          </a:p>
          <a:p>
            <a:pPr>
              <a:lnSpc>
                <a:spcPct val="150000"/>
              </a:lnSpc>
              <a:buNone/>
            </a:pPr>
            <a:endParaRPr lang="en-US" sz="2800" dirty="0">
              <a:latin typeface="Times New Roman" pitchFamily="18" charset="0"/>
              <a:cs typeface="Times New Roman" pitchFamily="18" charset="0"/>
            </a:endParaRPr>
          </a:p>
          <a:p>
            <a:pPr marL="514350" indent="-514350">
              <a:lnSpc>
                <a:spcPct val="150000"/>
              </a:lnSpc>
              <a:buFont typeface="Wingdings" pitchFamily="2" charset="2"/>
              <a:buChar char="q"/>
            </a:pPr>
            <a:r>
              <a:rPr lang="en-US" sz="2800" b="1" dirty="0" smtClean="0">
                <a:latin typeface="Times New Roman" pitchFamily="18" charset="0"/>
                <a:cs typeface="Times New Roman" pitchFamily="18" charset="0"/>
              </a:rPr>
              <a:t>Output restricted </a:t>
            </a:r>
            <a:r>
              <a:rPr lang="en-US" sz="2800" b="1" dirty="0" err="1" smtClean="0">
                <a:latin typeface="Times New Roman" pitchFamily="18" charset="0"/>
                <a:cs typeface="Times New Roman" pitchFamily="18" charset="0"/>
              </a:rPr>
              <a:t>Deque</a:t>
            </a:r>
            <a:endParaRPr lang="en-US" sz="2800" b="1"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Elements can be removed only at one end.</a:t>
            </a:r>
          </a:p>
          <a:p>
            <a:pPr>
              <a:lnSpc>
                <a:spcPct val="150000"/>
              </a:lnSpc>
            </a:pPr>
            <a:r>
              <a:rPr lang="en-US" sz="2400" dirty="0" smtClean="0">
                <a:latin typeface="Times New Roman" pitchFamily="18" charset="0"/>
                <a:cs typeface="Times New Roman" pitchFamily="18" charset="0"/>
              </a:rPr>
              <a:t>Elements can be inserted from both the ends.</a:t>
            </a:r>
          </a:p>
          <a:p>
            <a:pPr>
              <a:buNone/>
            </a:pPr>
            <a:endParaRPr lang="en-US" dirty="0" smtClean="0">
              <a:latin typeface="Times New Roman" pitchFamily="18" charset="0"/>
              <a:cs typeface="Times New Roman" pitchFamily="18" charset="0"/>
            </a:endParaRPr>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697559"/>
          </a:xfrm>
        </p:spPr>
        <p:txBody>
          <a:bodyPr>
            <a:normAutofit/>
          </a:bodyPr>
          <a:lstStyle/>
          <a:p>
            <a:pPr>
              <a:buNone/>
            </a:pPr>
            <a:r>
              <a:rPr lang="en-US" dirty="0" smtClean="0"/>
              <a:t>			</a:t>
            </a:r>
            <a:r>
              <a:rPr lang="en-US" sz="2800" b="1" dirty="0" err="1" smtClean="0">
                <a:latin typeface="Times New Roman" pitchFamily="18" charset="0"/>
                <a:cs typeface="Times New Roman" pitchFamily="18" charset="0"/>
              </a:rPr>
              <a:t>Deque</a:t>
            </a:r>
            <a:r>
              <a:rPr lang="en-US" sz="2800" b="1" dirty="0" smtClean="0">
                <a:latin typeface="Times New Roman" pitchFamily="18" charset="0"/>
                <a:cs typeface="Times New Roman" pitchFamily="18" charset="0"/>
              </a:rPr>
              <a:t> as Stack and Queue</a:t>
            </a:r>
          </a:p>
          <a:p>
            <a:pPr>
              <a:lnSpc>
                <a:spcPct val="150000"/>
              </a:lnSpc>
              <a:buNone/>
            </a:pPr>
            <a:r>
              <a:rPr lang="en-US" sz="2400" b="1" dirty="0" smtClean="0">
                <a:latin typeface="Times New Roman" pitchFamily="18" charset="0"/>
                <a:cs typeface="Times New Roman" pitchFamily="18" charset="0"/>
              </a:rPr>
              <a:t>As STACK</a:t>
            </a:r>
          </a:p>
          <a:p>
            <a:pPr>
              <a:lnSpc>
                <a:spcPct val="150000"/>
              </a:lnSpc>
            </a:pPr>
            <a:r>
              <a:rPr lang="en-US" sz="2400" dirty="0" smtClean="0">
                <a:latin typeface="Times New Roman" pitchFamily="18" charset="0"/>
                <a:cs typeface="Times New Roman" pitchFamily="18" charset="0"/>
              </a:rPr>
              <a:t>When insertion and deletion is made at the same side.</a:t>
            </a:r>
          </a:p>
          <a:p>
            <a:pPr>
              <a:lnSpc>
                <a:spcPct val="150000"/>
              </a:lnSpc>
              <a:buNone/>
            </a:pPr>
            <a:endParaRPr lang="en-US" sz="2400" dirty="0" smtClean="0">
              <a:latin typeface="Times New Roman" pitchFamily="18" charset="0"/>
              <a:cs typeface="Times New Roman" pitchFamily="18" charset="0"/>
            </a:endParaRPr>
          </a:p>
          <a:p>
            <a:pPr>
              <a:lnSpc>
                <a:spcPct val="150000"/>
              </a:lnSpc>
              <a:buNone/>
            </a:pPr>
            <a:r>
              <a:rPr lang="en-US" sz="2400" b="1" dirty="0" smtClean="0">
                <a:latin typeface="Times New Roman" pitchFamily="18" charset="0"/>
                <a:cs typeface="Times New Roman" pitchFamily="18" charset="0"/>
              </a:rPr>
              <a:t>As Queue</a:t>
            </a:r>
          </a:p>
          <a:p>
            <a:pPr>
              <a:lnSpc>
                <a:spcPct val="150000"/>
              </a:lnSpc>
            </a:pPr>
            <a:r>
              <a:rPr lang="en-US" sz="2400" dirty="0" smtClean="0">
                <a:latin typeface="Times New Roman" pitchFamily="18" charset="0"/>
                <a:cs typeface="Times New Roman" pitchFamily="18" charset="0"/>
              </a:rPr>
              <a:t>When items are inserted at one end and removed at the other end.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85794"/>
            <a:ext cx="6929486" cy="704104"/>
          </a:xfrm>
        </p:spPr>
        <p:txBody>
          <a:bodyPr>
            <a:normAutofit/>
          </a:bodyPr>
          <a:lstStyle/>
          <a:p>
            <a:pPr algn="ctr"/>
            <a:r>
              <a:rPr lang="en-US" sz="3200" b="1" dirty="0" smtClean="0">
                <a:solidFill>
                  <a:schemeClr val="tx1"/>
                </a:solidFill>
                <a:latin typeface="Times New Roman" pitchFamily="18" charset="0"/>
                <a:cs typeface="Times New Roman" pitchFamily="18" charset="0"/>
              </a:rPr>
              <a:t>OPERATIONS IN DEQUE</a:t>
            </a:r>
            <a:endParaRPr lang="en-IN"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IN" dirty="0" smtClean="0"/>
              <a:t>Insert </a:t>
            </a:r>
            <a:r>
              <a:rPr lang="en-IN" dirty="0"/>
              <a:t>element at </a:t>
            </a:r>
            <a:r>
              <a:rPr lang="en-IN" dirty="0" smtClean="0"/>
              <a:t>back</a:t>
            </a:r>
          </a:p>
          <a:p>
            <a:pPr>
              <a:lnSpc>
                <a:spcPct val="150000"/>
              </a:lnSpc>
            </a:pPr>
            <a:r>
              <a:rPr lang="en-IN" dirty="0" smtClean="0"/>
              <a:t>Insert </a:t>
            </a:r>
            <a:r>
              <a:rPr lang="en-IN" dirty="0"/>
              <a:t>element at </a:t>
            </a:r>
            <a:r>
              <a:rPr lang="en-IN" dirty="0" smtClean="0"/>
              <a:t>front</a:t>
            </a:r>
          </a:p>
          <a:p>
            <a:pPr>
              <a:lnSpc>
                <a:spcPct val="150000"/>
              </a:lnSpc>
            </a:pPr>
            <a:r>
              <a:rPr lang="en-IN" dirty="0" smtClean="0"/>
              <a:t>Remove element at front</a:t>
            </a:r>
          </a:p>
          <a:p>
            <a:pPr>
              <a:lnSpc>
                <a:spcPct val="150000"/>
              </a:lnSpc>
            </a:pPr>
            <a:r>
              <a:rPr lang="en-IN" dirty="0" smtClean="0"/>
              <a:t>Remove element at back</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APPLICATIONS OF STACK</a:t>
            </a:r>
          </a:p>
        </p:txBody>
      </p:sp>
      <p:sp>
        <p:nvSpPr>
          <p:cNvPr id="17411" name="Rectangle 3"/>
          <p:cNvSpPr>
            <a:spLocks noGrp="1" noChangeArrowheads="1"/>
          </p:cNvSpPr>
          <p:nvPr>
            <p:ph idx="1"/>
            <p:custDataLst>
              <p:tags r:id="rId1"/>
            </p:custDataLst>
          </p:nvPr>
        </p:nvSpPr>
        <p:spPr/>
        <p:txBody>
          <a:bodyPr>
            <a:normAutofit lnSpcReduction="10000"/>
          </a:bodyPr>
          <a:lstStyle/>
          <a:p>
            <a:pPr eaLnBrk="1" hangingPunct="1"/>
            <a:r>
              <a:rPr lang="en-US" sz="2600" smtClean="0"/>
              <a:t>Direct applications</a:t>
            </a:r>
          </a:p>
          <a:p>
            <a:pPr lvl="1" eaLnBrk="1" hangingPunct="1"/>
            <a:r>
              <a:rPr lang="en-US" sz="2200" smtClean="0"/>
              <a:t>Page-visited history in a Web browser</a:t>
            </a:r>
          </a:p>
          <a:p>
            <a:pPr lvl="1" eaLnBrk="1" hangingPunct="1"/>
            <a:r>
              <a:rPr lang="en-US" sz="2200" smtClean="0"/>
              <a:t>Undo sequence in a text editor</a:t>
            </a:r>
          </a:p>
          <a:p>
            <a:pPr lvl="1" eaLnBrk="1" hangingPunct="1"/>
            <a:r>
              <a:rPr lang="en-US" sz="2200" smtClean="0"/>
              <a:t>Saving local variables when one function calls another, and this one calls another, and so on. </a:t>
            </a:r>
          </a:p>
          <a:p>
            <a:pPr lvl="1" eaLnBrk="1" hangingPunct="1"/>
            <a:r>
              <a:rPr lang="en-US" sz="2200" smtClean="0"/>
              <a:t>Expression evaluation and syntax parsing</a:t>
            </a:r>
          </a:p>
          <a:p>
            <a:pPr lvl="1" eaLnBrk="1" hangingPunct="1"/>
            <a:r>
              <a:rPr lang="en-US" sz="2200" smtClean="0"/>
              <a:t>Backtracking</a:t>
            </a:r>
          </a:p>
          <a:p>
            <a:pPr eaLnBrk="1" hangingPunct="1"/>
            <a:endParaRPr lang="en-US" sz="2600" smtClean="0"/>
          </a:p>
          <a:p>
            <a:pPr eaLnBrk="1" hangingPunct="1"/>
            <a:r>
              <a:rPr lang="en-US" sz="2600" smtClean="0"/>
              <a:t>Indirect applications</a:t>
            </a:r>
          </a:p>
          <a:p>
            <a:pPr lvl="1" eaLnBrk="1" hangingPunct="1"/>
            <a:r>
              <a:rPr lang="en-US" sz="2200" smtClean="0"/>
              <a:t>Auxiliary data structure for algorithms</a:t>
            </a:r>
          </a:p>
          <a:p>
            <a:pPr lvl="1" eaLnBrk="1" hangingPunct="1"/>
            <a:r>
              <a:rPr lang="en-US" sz="2200" smtClean="0"/>
              <a:t>Component of other data structures</a:t>
            </a:r>
          </a:p>
        </p:txBody>
      </p:sp>
      <p:pic>
        <p:nvPicPr>
          <p:cNvPr id="17412" name="Picture 3" descr="download (1).jpg"/>
          <p:cNvPicPr>
            <a:picLocks noChangeAspect="1"/>
          </p:cNvPicPr>
          <p:nvPr/>
        </p:nvPicPr>
        <p:blipFill>
          <a:blip r:embed="rId3" cstate="print">
            <a:clrChange>
              <a:clrFrom>
                <a:srgbClr val="FEFEFE"/>
              </a:clrFrom>
              <a:clrTo>
                <a:srgbClr val="FEFEFE">
                  <a:alpha val="0"/>
                </a:srgbClr>
              </a:clrTo>
            </a:clrChange>
          </a:blip>
          <a:srcRect/>
          <a:stretch>
            <a:fillRect/>
          </a:stretch>
        </p:blipFill>
        <p:spPr bwMode="auto">
          <a:xfrm>
            <a:off x="6477000" y="2895600"/>
            <a:ext cx="1981200" cy="4016375"/>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496E380C-50EE-473C-8EDF-98634FB99B4B}"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785810"/>
          </a:xfrm>
        </p:spPr>
        <p:txBody>
          <a:bodyPr>
            <a:normAutofit/>
          </a:bodyPr>
          <a:lstStyle/>
          <a:p>
            <a:pPr algn="ctr"/>
            <a:r>
              <a:rPr lang="en-US" sz="3600" b="1" dirty="0" err="1" smtClean="0">
                <a:solidFill>
                  <a:schemeClr val="tx1"/>
                </a:solidFill>
                <a:latin typeface="Times New Roman" pitchFamily="18" charset="0"/>
                <a:cs typeface="Times New Roman" pitchFamily="18" charset="0"/>
              </a:rPr>
              <a:t>Insert_front</a:t>
            </a:r>
            <a:r>
              <a:rPr lang="en-US" dirty="0" smtClean="0">
                <a:solidFill>
                  <a:schemeClr val="tx1"/>
                </a:solidFill>
              </a:rPr>
              <a:t> </a:t>
            </a:r>
            <a:endParaRPr lang="en-US" dirty="0">
              <a:solidFill>
                <a:schemeClr val="tx1"/>
              </a:solidFill>
            </a:endParaRPr>
          </a:p>
        </p:txBody>
      </p:sp>
      <p:sp>
        <p:nvSpPr>
          <p:cNvPr id="3" name="Content Placeholder 2"/>
          <p:cNvSpPr>
            <a:spLocks noGrp="1"/>
          </p:cNvSpPr>
          <p:nvPr>
            <p:ph idx="1"/>
          </p:nvPr>
        </p:nvSpPr>
        <p:spPr>
          <a:xfrm>
            <a:off x="714348" y="1571612"/>
            <a:ext cx="8001056" cy="4800600"/>
          </a:xfrm>
        </p:spPr>
        <p:txBody>
          <a:bodyPr>
            <a:normAutofit/>
          </a:bodyPr>
          <a:lstStyle/>
          <a:p>
            <a:pPr>
              <a:lnSpc>
                <a:spcPct val="150000"/>
              </a:lnSpc>
            </a:pPr>
            <a:r>
              <a:rPr lang="en-US" sz="2400" dirty="0" err="1" smtClean="0">
                <a:latin typeface="Times New Roman" pitchFamily="18" charset="0"/>
                <a:cs typeface="Times New Roman" pitchFamily="18" charset="0"/>
              </a:rPr>
              <a:t>insert_front</a:t>
            </a:r>
            <a:r>
              <a:rPr lang="en-US" sz="2400" dirty="0" smtClean="0">
                <a:latin typeface="Times New Roman" pitchFamily="18" charset="0"/>
                <a:cs typeface="Times New Roman" pitchFamily="18" charset="0"/>
              </a:rPr>
              <a:t>() is a operation used to push an element into the front of the </a:t>
            </a:r>
            <a:r>
              <a:rPr lang="en-US" sz="2400" i="1" dirty="0" err="1" smtClean="0">
                <a:latin typeface="Times New Roman" pitchFamily="18" charset="0"/>
                <a:cs typeface="Times New Roman" pitchFamily="18" charset="0"/>
              </a:rPr>
              <a:t>Deque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276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p:cNvCxnSpPr/>
          <p:nvPr/>
        </p:nvCxnSpPr>
        <p:spPr>
          <a:xfrm rot="5400000">
            <a:off x="3467894" y="32385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40012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5400000">
            <a:off x="45346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50680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5601494" y="3237706"/>
            <a:ext cx="532606" cy="794"/>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362200" y="4419600"/>
            <a:ext cx="1371600" cy="369332"/>
          </a:xfrm>
          <a:prstGeom prst="rect">
            <a:avLst/>
          </a:prstGeom>
          <a:noFill/>
        </p:spPr>
        <p:txBody>
          <a:bodyPr wrap="square" rtlCol="0">
            <a:spAutoFit/>
          </a:bodyPr>
          <a:lstStyle/>
          <a:p>
            <a:r>
              <a:rPr lang="en-US" dirty="0" smtClean="0"/>
              <a:t>FRONT</a:t>
            </a:r>
            <a:endParaRPr lang="en-US" dirty="0"/>
          </a:p>
        </p:txBody>
      </p:sp>
      <p:sp>
        <p:nvSpPr>
          <p:cNvPr id="11" name="TextBox 10"/>
          <p:cNvSpPr txBox="1"/>
          <p:nvPr/>
        </p:nvSpPr>
        <p:spPr>
          <a:xfrm>
            <a:off x="5181600" y="4495800"/>
            <a:ext cx="1524000" cy="369332"/>
          </a:xfrm>
          <a:prstGeom prst="rect">
            <a:avLst/>
          </a:prstGeom>
          <a:noFill/>
        </p:spPr>
        <p:txBody>
          <a:bodyPr wrap="square" rtlCol="0">
            <a:spAutoFit/>
          </a:bodyPr>
          <a:lstStyle/>
          <a:p>
            <a:r>
              <a:rPr lang="en-US" dirty="0" smtClean="0"/>
              <a:t>REAR</a:t>
            </a:r>
            <a:endParaRPr lang="en-US" dirty="0"/>
          </a:p>
        </p:txBody>
      </p:sp>
      <p:cxnSp>
        <p:nvCxnSpPr>
          <p:cNvPr id="12" name="Straight Arrow Connector 11"/>
          <p:cNvCxnSpPr>
            <a:stCxn id="10" idx="0"/>
          </p:cNvCxnSpPr>
          <p:nvPr/>
        </p:nvCxnSpPr>
        <p:spPr>
          <a:xfrm rot="5400000" flipH="1" flipV="1">
            <a:off x="2819400" y="38100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5562600" y="38862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1"/>
          </p:cNvCxnSpPr>
          <p:nvPr/>
        </p:nvCxnSpPr>
        <p:spPr>
          <a:xfrm flipV="1">
            <a:off x="2514600" y="323850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24000" y="3124200"/>
            <a:ext cx="1143000" cy="369332"/>
          </a:xfrm>
          <a:prstGeom prst="rect">
            <a:avLst/>
          </a:prstGeom>
        </p:spPr>
        <p:txBody>
          <a:bodyPr wrap="square">
            <a:spAutoFit/>
          </a:bodyPr>
          <a:lstStyle/>
          <a:p>
            <a:r>
              <a:rPr lang="en-US" dirty="0" smtClean="0"/>
              <a:t>PUSH 0</a:t>
            </a:r>
          </a:p>
        </p:txBody>
      </p:sp>
      <p:sp>
        <p:nvSpPr>
          <p:cNvPr id="50" name="TextBox 49"/>
          <p:cNvSpPr txBox="1"/>
          <p:nvPr/>
        </p:nvSpPr>
        <p:spPr>
          <a:xfrm>
            <a:off x="3276600" y="3048000"/>
            <a:ext cx="3124200" cy="369332"/>
          </a:xfrm>
          <a:prstGeom prst="rect">
            <a:avLst/>
          </a:prstGeom>
          <a:noFill/>
        </p:spPr>
        <p:txBody>
          <a:bodyPr wrap="square" rtlCol="0">
            <a:spAutoFit/>
          </a:bodyPr>
          <a:lstStyle/>
          <a:p>
            <a:r>
              <a:rPr lang="en-US" dirty="0" smtClean="0"/>
              <a:t>1       2	   3      4	     5        7</a:t>
            </a:r>
            <a:endParaRPr lang="en-US" dirty="0"/>
          </a:p>
        </p:txBody>
      </p:sp>
      <p:sp>
        <p:nvSpPr>
          <p:cNvPr id="51" name="Rectangle 50"/>
          <p:cNvSpPr/>
          <p:nvPr/>
        </p:nvSpPr>
        <p:spPr>
          <a:xfrm>
            <a:off x="3124200" y="5638800"/>
            <a:ext cx="3505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p:cNvCxnSpPr/>
          <p:nvPr/>
        </p:nvCxnSpPr>
        <p:spPr>
          <a:xfrm rot="5400000">
            <a:off x="3315495" y="5905499"/>
            <a:ext cx="532607" cy="79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3848499" y="5905101"/>
            <a:ext cx="533401" cy="796"/>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4381899" y="5905101"/>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4839097" y="5905103"/>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5372495" y="5905105"/>
            <a:ext cx="533404" cy="794"/>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5400000">
            <a:off x="5905895" y="5905105"/>
            <a:ext cx="533404" cy="794"/>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5400000">
            <a:off x="6363095" y="5905105"/>
            <a:ext cx="533404" cy="794"/>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rot="16200000" flipH="1">
            <a:off x="2705100" y="49911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16200000" flipH="1">
            <a:off x="5324472" y="5038728"/>
            <a:ext cx="842978" cy="36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124200" y="5715000"/>
            <a:ext cx="3505200" cy="369332"/>
          </a:xfrm>
          <a:prstGeom prst="rect">
            <a:avLst/>
          </a:prstGeom>
          <a:noFill/>
        </p:spPr>
        <p:txBody>
          <a:bodyPr wrap="square" rtlCol="0">
            <a:spAutoFit/>
          </a:bodyPr>
          <a:lstStyle/>
          <a:p>
            <a:r>
              <a:rPr lang="en-US" dirty="0" smtClean="0"/>
              <a:t> 0          1       2     3       4      5      7      </a:t>
            </a:r>
            <a:endParaRPr lang="en-US" dirty="0"/>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tx1"/>
                </a:solidFill>
                <a:latin typeface="Times New Roman" pitchFamily="18" charset="0"/>
                <a:cs typeface="Times New Roman" pitchFamily="18" charset="0"/>
              </a:rPr>
              <a:t>Algorithm </a:t>
            </a:r>
            <a:r>
              <a:rPr lang="en-US" sz="3200" b="1" dirty="0" err="1" smtClean="0">
                <a:solidFill>
                  <a:schemeClr val="tx1"/>
                </a:solidFill>
                <a:latin typeface="Times New Roman" pitchFamily="18" charset="0"/>
                <a:cs typeface="Times New Roman" pitchFamily="18" charset="0"/>
              </a:rPr>
              <a:t>Insert_front</a:t>
            </a:r>
            <a:endParaRPr lang="en-IN" sz="3200" dirty="0">
              <a:solidFill>
                <a:schemeClr val="tx1"/>
              </a:solidFill>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step1. Start</a:t>
            </a:r>
          </a:p>
          <a:p>
            <a:pPr>
              <a:buNone/>
            </a:pPr>
            <a:r>
              <a:rPr lang="en-US" sz="2400" dirty="0" smtClean="0">
                <a:latin typeface="Times New Roman" pitchFamily="18" charset="0"/>
                <a:cs typeface="Times New Roman" pitchFamily="18" charset="0"/>
              </a:rPr>
              <a:t>step2. Check the queue is full or not as if (r == max-1) &amp;&amp;(f==0)</a:t>
            </a:r>
          </a:p>
          <a:p>
            <a:pPr>
              <a:buNone/>
            </a:pPr>
            <a:r>
              <a:rPr lang="en-US" sz="2400" dirty="0" smtClean="0">
                <a:latin typeface="Times New Roman" pitchFamily="18" charset="0"/>
                <a:cs typeface="Times New Roman" pitchFamily="18" charset="0"/>
              </a:rPr>
              <a:t>step3. If false update the pointer f as f= f-1</a:t>
            </a:r>
          </a:p>
          <a:p>
            <a:pPr>
              <a:buNone/>
            </a:pPr>
            <a:r>
              <a:rPr lang="en-US" sz="2400" dirty="0" smtClean="0">
                <a:latin typeface="Times New Roman" pitchFamily="18" charset="0"/>
                <a:cs typeface="Times New Roman" pitchFamily="18" charset="0"/>
              </a:rPr>
              <a:t>step4. Insert the element at pointer f as Q[f] = element</a:t>
            </a:r>
          </a:p>
          <a:p>
            <a:pPr>
              <a:buNone/>
            </a:pPr>
            <a:r>
              <a:rPr lang="en-US" sz="2400" dirty="0" smtClean="0">
                <a:latin typeface="Times New Roman" pitchFamily="18" charset="0"/>
                <a:cs typeface="Times New Roman" pitchFamily="18" charset="0"/>
              </a:rPr>
              <a:t>step5. Stop</a:t>
            </a:r>
          </a:p>
          <a:p>
            <a:pPr>
              <a:buNone/>
            </a:pPr>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785810"/>
          </a:xfrm>
        </p:spPr>
        <p:txBody>
          <a:bodyPr>
            <a:normAutofit/>
          </a:bodyPr>
          <a:lstStyle/>
          <a:p>
            <a:pPr algn="ctr"/>
            <a:r>
              <a:rPr lang="en-US" sz="3200" b="1" dirty="0" err="1" smtClean="0">
                <a:solidFill>
                  <a:schemeClr val="tx1"/>
                </a:solidFill>
                <a:latin typeface="Times New Roman" pitchFamily="18" charset="0"/>
                <a:cs typeface="Times New Roman" pitchFamily="18" charset="0"/>
              </a:rPr>
              <a:t>Insert_back</a:t>
            </a:r>
            <a:endParaRPr lang="en-US" sz="3200" b="1" dirty="0">
              <a:solidFill>
                <a:schemeClr val="tx1"/>
              </a:solidFill>
              <a:latin typeface="Times New Roman" pitchFamily="18" charset="0"/>
              <a:cs typeface="Times New Roman" pitchFamily="18" charset="0"/>
            </a:endParaRPr>
          </a:p>
        </p:txBody>
      </p:sp>
      <p:sp>
        <p:nvSpPr>
          <p:cNvPr id="23" name="Content Placeholder 2"/>
          <p:cNvSpPr>
            <a:spLocks noGrp="1"/>
          </p:cNvSpPr>
          <p:nvPr>
            <p:ph idx="1"/>
          </p:nvPr>
        </p:nvSpPr>
        <p:spPr>
          <a:xfrm>
            <a:off x="714348" y="1428736"/>
            <a:ext cx="7858180" cy="4800600"/>
          </a:xfrm>
        </p:spPr>
        <p:txBody>
          <a:bodyPr>
            <a:normAutofit/>
          </a:bodyPr>
          <a:lstStyle/>
          <a:p>
            <a:pPr>
              <a:lnSpc>
                <a:spcPct val="150000"/>
              </a:lnSpc>
            </a:pPr>
            <a:r>
              <a:rPr lang="en-US" sz="2400" dirty="0" err="1" smtClean="0">
                <a:latin typeface="Times New Roman" pitchFamily="18" charset="0"/>
                <a:cs typeface="Times New Roman" pitchFamily="18" charset="0"/>
              </a:rPr>
              <a:t>insert_back</a:t>
            </a:r>
            <a:r>
              <a:rPr lang="en-US" sz="2400" dirty="0" smtClean="0">
                <a:latin typeface="Times New Roman" pitchFamily="18" charset="0"/>
                <a:cs typeface="Times New Roman" pitchFamily="18" charset="0"/>
              </a:rPr>
              <a:t>() is a operation used to push an element at the back of a </a:t>
            </a:r>
            <a:r>
              <a:rPr lang="en-US" sz="2400" i="1" dirty="0" err="1" smtClean="0">
                <a:latin typeface="Times New Roman" pitchFamily="18" charset="0"/>
                <a:cs typeface="Times New Roman" pitchFamily="18" charset="0"/>
              </a:rPr>
              <a:t>Deque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1" name="Rectangle 50"/>
          <p:cNvSpPr/>
          <p:nvPr/>
        </p:nvSpPr>
        <p:spPr>
          <a:xfrm>
            <a:off x="3276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p:cNvCxnSpPr/>
          <p:nvPr/>
        </p:nvCxnSpPr>
        <p:spPr>
          <a:xfrm rot="5400000">
            <a:off x="3467894" y="32385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40012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45346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50680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5601494" y="3237706"/>
            <a:ext cx="532606" cy="794"/>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2362200" y="4419600"/>
            <a:ext cx="1371600" cy="369332"/>
          </a:xfrm>
          <a:prstGeom prst="rect">
            <a:avLst/>
          </a:prstGeom>
          <a:noFill/>
        </p:spPr>
        <p:txBody>
          <a:bodyPr wrap="square" rtlCol="0">
            <a:spAutoFit/>
          </a:bodyPr>
          <a:lstStyle/>
          <a:p>
            <a:r>
              <a:rPr lang="en-US" dirty="0" smtClean="0"/>
              <a:t>FRONT</a:t>
            </a:r>
            <a:endParaRPr lang="en-US" dirty="0"/>
          </a:p>
        </p:txBody>
      </p:sp>
      <p:sp>
        <p:nvSpPr>
          <p:cNvPr id="58" name="TextBox 57"/>
          <p:cNvSpPr txBox="1"/>
          <p:nvPr/>
        </p:nvSpPr>
        <p:spPr>
          <a:xfrm>
            <a:off x="5181600" y="4495800"/>
            <a:ext cx="1524000" cy="369332"/>
          </a:xfrm>
          <a:prstGeom prst="rect">
            <a:avLst/>
          </a:prstGeom>
          <a:noFill/>
        </p:spPr>
        <p:txBody>
          <a:bodyPr wrap="square" rtlCol="0">
            <a:spAutoFit/>
          </a:bodyPr>
          <a:lstStyle/>
          <a:p>
            <a:r>
              <a:rPr lang="en-US" dirty="0" smtClean="0"/>
              <a:t>REAR</a:t>
            </a:r>
            <a:endParaRPr lang="en-US" dirty="0"/>
          </a:p>
        </p:txBody>
      </p:sp>
      <p:cxnSp>
        <p:nvCxnSpPr>
          <p:cNvPr id="59" name="Straight Arrow Connector 58"/>
          <p:cNvCxnSpPr>
            <a:stCxn id="57" idx="0"/>
          </p:cNvCxnSpPr>
          <p:nvPr/>
        </p:nvCxnSpPr>
        <p:spPr>
          <a:xfrm rot="5400000" flipH="1" flipV="1">
            <a:off x="2819400" y="38100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flipH="1" flipV="1">
            <a:off x="5562600" y="38862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flipV="1">
            <a:off x="6477000" y="3162300"/>
            <a:ext cx="990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467600" y="2971800"/>
            <a:ext cx="1143000" cy="369332"/>
          </a:xfrm>
          <a:prstGeom prst="rect">
            <a:avLst/>
          </a:prstGeom>
        </p:spPr>
        <p:txBody>
          <a:bodyPr wrap="square">
            <a:spAutoFit/>
          </a:bodyPr>
          <a:lstStyle/>
          <a:p>
            <a:r>
              <a:rPr lang="en-US" dirty="0" smtClean="0"/>
              <a:t>PUSH 9</a:t>
            </a:r>
          </a:p>
        </p:txBody>
      </p:sp>
      <p:sp>
        <p:nvSpPr>
          <p:cNvPr id="63" name="TextBox 62"/>
          <p:cNvSpPr txBox="1"/>
          <p:nvPr/>
        </p:nvSpPr>
        <p:spPr>
          <a:xfrm>
            <a:off x="3276600" y="3048000"/>
            <a:ext cx="3124200" cy="369332"/>
          </a:xfrm>
          <a:prstGeom prst="rect">
            <a:avLst/>
          </a:prstGeom>
          <a:noFill/>
        </p:spPr>
        <p:txBody>
          <a:bodyPr wrap="square" rtlCol="0">
            <a:spAutoFit/>
          </a:bodyPr>
          <a:lstStyle/>
          <a:p>
            <a:r>
              <a:rPr lang="en-US" dirty="0" smtClean="0"/>
              <a:t>1       2	   3      4	     5        7</a:t>
            </a:r>
            <a:endParaRPr lang="en-US" dirty="0"/>
          </a:p>
        </p:txBody>
      </p:sp>
      <p:sp>
        <p:nvSpPr>
          <p:cNvPr id="64" name="Rectangle 63"/>
          <p:cNvSpPr/>
          <p:nvPr/>
        </p:nvSpPr>
        <p:spPr>
          <a:xfrm>
            <a:off x="3124200" y="5638800"/>
            <a:ext cx="3200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5" name="Straight Connector 64"/>
          <p:cNvCxnSpPr/>
          <p:nvPr/>
        </p:nvCxnSpPr>
        <p:spPr>
          <a:xfrm rot="5400000">
            <a:off x="3315495" y="5905499"/>
            <a:ext cx="532607" cy="79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a:off x="3848499" y="5905101"/>
            <a:ext cx="533401" cy="79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5400000">
            <a:off x="4381899" y="5905101"/>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a:off x="4839097" y="5905103"/>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5400000">
            <a:off x="5372495" y="5905105"/>
            <a:ext cx="533404" cy="79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16200000" flipH="1">
            <a:off x="2705100" y="49911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H="1">
            <a:off x="5410200" y="49530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124200" y="5715000"/>
            <a:ext cx="3048000" cy="369332"/>
          </a:xfrm>
          <a:prstGeom prst="rect">
            <a:avLst/>
          </a:prstGeom>
          <a:noFill/>
        </p:spPr>
        <p:txBody>
          <a:bodyPr wrap="square" rtlCol="0">
            <a:spAutoFit/>
          </a:bodyPr>
          <a:lstStyle/>
          <a:p>
            <a:r>
              <a:rPr lang="en-US" dirty="0" smtClean="0"/>
              <a:t>  1       2     3       4      5          7      </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85794"/>
            <a:ext cx="8143932" cy="5786478"/>
          </a:xfrm>
        </p:spPr>
        <p:txBody>
          <a:bodyPr>
            <a:normAutofit/>
          </a:bodyPr>
          <a:lstStyle/>
          <a:p>
            <a:pPr algn="ctr">
              <a:lnSpc>
                <a:spcPct val="150000"/>
              </a:lnSpc>
              <a:buNone/>
            </a:pPr>
            <a:r>
              <a:rPr lang="en-US" sz="2400" b="1" dirty="0" err="1" smtClean="0">
                <a:latin typeface="Times New Roman" pitchFamily="18" charset="0"/>
                <a:cs typeface="Times New Roman" pitchFamily="18" charset="0"/>
              </a:rPr>
              <a:t>Alogrithm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insert_back</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Step1:	 Start</a:t>
            </a:r>
          </a:p>
          <a:p>
            <a:pPr>
              <a:lnSpc>
                <a:spcPct val="150000"/>
              </a:lnSpc>
              <a:buNone/>
            </a:pPr>
            <a:r>
              <a:rPr lang="en-US" sz="2400" dirty="0" smtClean="0">
                <a:latin typeface="Times New Roman" pitchFamily="18" charset="0"/>
                <a:cs typeface="Times New Roman" pitchFamily="18" charset="0"/>
              </a:rPr>
              <a:t>Step2:	 Check the queue is full or not as if (r == max-1)         	&amp;&amp;(f==0) if yes queue is full</a:t>
            </a:r>
          </a:p>
          <a:p>
            <a:pPr>
              <a:lnSpc>
                <a:spcPct val="150000"/>
              </a:lnSpc>
              <a:buNone/>
            </a:pPr>
            <a:r>
              <a:rPr lang="en-US" sz="2400" dirty="0" smtClean="0">
                <a:latin typeface="Times New Roman" pitchFamily="18" charset="0"/>
                <a:cs typeface="Times New Roman" pitchFamily="18" charset="0"/>
              </a:rPr>
              <a:t>Step3: 	If false update the pointer r as r= r+1</a:t>
            </a:r>
          </a:p>
          <a:p>
            <a:pPr>
              <a:lnSpc>
                <a:spcPct val="150000"/>
              </a:lnSpc>
              <a:buNone/>
            </a:pPr>
            <a:r>
              <a:rPr lang="en-US" sz="2400" dirty="0" smtClean="0">
                <a:latin typeface="Times New Roman" pitchFamily="18" charset="0"/>
                <a:cs typeface="Times New Roman" pitchFamily="18" charset="0"/>
              </a:rPr>
              <a:t>Step4: 	Insert the element at pointer r as Q[r] = element</a:t>
            </a:r>
          </a:p>
          <a:p>
            <a:pPr>
              <a:lnSpc>
                <a:spcPct val="150000"/>
              </a:lnSpc>
              <a:buNone/>
            </a:pPr>
            <a:r>
              <a:rPr lang="en-US" sz="2400" dirty="0" smtClean="0">
                <a:latin typeface="Times New Roman" pitchFamily="18" charset="0"/>
                <a:cs typeface="Times New Roman" pitchFamily="18" charset="0"/>
              </a:rPr>
              <a:t>Step5: 	Stop</a:t>
            </a:r>
          </a:p>
          <a:p>
            <a:pPr>
              <a:lnSpc>
                <a:spcPct val="150000"/>
              </a:lnSpc>
              <a:buNone/>
            </a:pP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229600" cy="714372"/>
          </a:xfrm>
        </p:spPr>
        <p:txBody>
          <a:bodyPr>
            <a:normAutofit/>
          </a:bodyPr>
          <a:lstStyle/>
          <a:p>
            <a:pPr algn="ctr"/>
            <a:r>
              <a:rPr lang="en-US" sz="3200" b="1" dirty="0" err="1" smtClean="0">
                <a:solidFill>
                  <a:schemeClr val="tx1"/>
                </a:solidFill>
                <a:latin typeface="Times New Roman" pitchFamily="18" charset="0"/>
                <a:cs typeface="Times New Roman" pitchFamily="18" charset="0"/>
              </a:rPr>
              <a:t>Remove_front</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3050"/>
            <a:ext cx="8229600" cy="4681550"/>
          </a:xfrm>
        </p:spPr>
        <p:txBody>
          <a:bodyPr>
            <a:normAutofit/>
          </a:bodyPr>
          <a:lstStyle/>
          <a:p>
            <a:pPr>
              <a:lnSpc>
                <a:spcPct val="150000"/>
              </a:lnSpc>
            </a:pPr>
            <a:r>
              <a:rPr lang="en-US" sz="2400" dirty="0" err="1" smtClean="0">
                <a:latin typeface="Times New Roman" pitchFamily="18" charset="0"/>
                <a:cs typeface="Times New Roman" pitchFamily="18" charset="0"/>
              </a:rPr>
              <a:t>remove_front</a:t>
            </a:r>
            <a:r>
              <a:rPr lang="en-US" sz="2400" dirty="0" smtClean="0">
                <a:latin typeface="Times New Roman" pitchFamily="18" charset="0"/>
                <a:cs typeface="Times New Roman" pitchFamily="18" charset="0"/>
              </a:rPr>
              <a:t>() is a operation used to pop an element on front of the </a:t>
            </a:r>
            <a:r>
              <a:rPr lang="en-US" sz="2400" i="1" dirty="0" err="1" smtClean="0">
                <a:latin typeface="Times New Roman" pitchFamily="18" charset="0"/>
                <a:cs typeface="Times New Roman" pitchFamily="18" charset="0"/>
              </a:rPr>
              <a:t>Deque</a:t>
            </a:r>
            <a:r>
              <a:rPr lang="en-US" sz="2400" dirty="0" smtClean="0">
                <a:latin typeface="Times New Roman" pitchFamily="18" charset="0"/>
                <a:cs typeface="Times New Roman" pitchFamily="18" charset="0"/>
              </a:rPr>
              <a:t>.</a:t>
            </a:r>
          </a:p>
        </p:txBody>
      </p:sp>
      <p:sp>
        <p:nvSpPr>
          <p:cNvPr id="4" name="Rectangle 3"/>
          <p:cNvSpPr/>
          <p:nvPr/>
        </p:nvSpPr>
        <p:spPr>
          <a:xfrm>
            <a:off x="3276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p:cNvCxnSpPr/>
          <p:nvPr/>
        </p:nvCxnSpPr>
        <p:spPr>
          <a:xfrm rot="5400000">
            <a:off x="3467894" y="32385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40012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5400000">
            <a:off x="45346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50680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5601494" y="3237706"/>
            <a:ext cx="532606" cy="794"/>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124200" y="4419600"/>
            <a:ext cx="990600" cy="369332"/>
          </a:xfrm>
          <a:prstGeom prst="rect">
            <a:avLst/>
          </a:prstGeom>
          <a:noFill/>
        </p:spPr>
        <p:txBody>
          <a:bodyPr wrap="square" rtlCol="0">
            <a:spAutoFit/>
          </a:bodyPr>
          <a:lstStyle/>
          <a:p>
            <a:r>
              <a:rPr lang="en-US" dirty="0" smtClean="0"/>
              <a:t>FRONT</a:t>
            </a:r>
            <a:endParaRPr lang="en-US" dirty="0"/>
          </a:p>
        </p:txBody>
      </p:sp>
      <p:sp>
        <p:nvSpPr>
          <p:cNvPr id="11" name="TextBox 10"/>
          <p:cNvSpPr txBox="1"/>
          <p:nvPr/>
        </p:nvSpPr>
        <p:spPr>
          <a:xfrm>
            <a:off x="5638800" y="4343400"/>
            <a:ext cx="838200" cy="369332"/>
          </a:xfrm>
          <a:prstGeom prst="rect">
            <a:avLst/>
          </a:prstGeom>
          <a:noFill/>
        </p:spPr>
        <p:txBody>
          <a:bodyPr wrap="square" rtlCol="0">
            <a:spAutoFit/>
          </a:bodyPr>
          <a:lstStyle/>
          <a:p>
            <a:r>
              <a:rPr lang="en-US" dirty="0" smtClean="0"/>
              <a:t>REAR</a:t>
            </a:r>
            <a:endParaRPr lang="en-US" dirty="0"/>
          </a:p>
        </p:txBody>
      </p:sp>
      <p:cxnSp>
        <p:nvCxnSpPr>
          <p:cNvPr id="12" name="Straight Arrow Connector 11"/>
          <p:cNvCxnSpPr>
            <a:stCxn id="10" idx="0"/>
          </p:cNvCxnSpPr>
          <p:nvPr/>
        </p:nvCxnSpPr>
        <p:spPr>
          <a:xfrm rot="16200000" flipV="1">
            <a:off x="3143250" y="3943350"/>
            <a:ext cx="838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p:cNvCxnSpPr>
          <p:nvPr/>
        </p:nvCxnSpPr>
        <p:spPr>
          <a:xfrm rot="5400000" flipH="1" flipV="1">
            <a:off x="5734050" y="3905250"/>
            <a:ext cx="762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1"/>
          </p:cNvCxnSpPr>
          <p:nvPr/>
        </p:nvCxnSpPr>
        <p:spPr>
          <a:xfrm rot="10800000">
            <a:off x="2514600" y="3200400"/>
            <a:ext cx="7620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981200" y="2971800"/>
            <a:ext cx="685800" cy="369332"/>
          </a:xfrm>
          <a:prstGeom prst="rect">
            <a:avLst/>
          </a:prstGeom>
        </p:spPr>
        <p:txBody>
          <a:bodyPr wrap="square">
            <a:spAutoFit/>
          </a:bodyPr>
          <a:lstStyle/>
          <a:p>
            <a:r>
              <a:rPr lang="en-US" dirty="0" smtClean="0"/>
              <a:t>POP</a:t>
            </a:r>
          </a:p>
        </p:txBody>
      </p:sp>
      <p:sp>
        <p:nvSpPr>
          <p:cNvPr id="18" name="TextBox 17"/>
          <p:cNvSpPr txBox="1"/>
          <p:nvPr/>
        </p:nvSpPr>
        <p:spPr>
          <a:xfrm>
            <a:off x="3276600" y="3048000"/>
            <a:ext cx="3124200" cy="369332"/>
          </a:xfrm>
          <a:prstGeom prst="rect">
            <a:avLst/>
          </a:prstGeom>
          <a:noFill/>
        </p:spPr>
        <p:txBody>
          <a:bodyPr wrap="square" rtlCol="0">
            <a:spAutoFit/>
          </a:bodyPr>
          <a:lstStyle/>
          <a:p>
            <a:r>
              <a:rPr lang="en-US" dirty="0" smtClean="0"/>
              <a:t>1       2	   3      4	     5        7</a:t>
            </a:r>
            <a:endParaRPr lang="en-US" dirty="0"/>
          </a:p>
        </p:txBody>
      </p:sp>
      <p:sp>
        <p:nvSpPr>
          <p:cNvPr id="19" name="Rectangle 18"/>
          <p:cNvSpPr/>
          <p:nvPr/>
        </p:nvSpPr>
        <p:spPr>
          <a:xfrm>
            <a:off x="3886200" y="5562600"/>
            <a:ext cx="2438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Straight Connector 19"/>
          <p:cNvCxnSpPr/>
          <p:nvPr/>
        </p:nvCxnSpPr>
        <p:spPr>
          <a:xfrm rot="5400000">
            <a:off x="4077495" y="5829299"/>
            <a:ext cx="532607" cy="79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4610499" y="5828901"/>
            <a:ext cx="533401" cy="7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5143899" y="5828901"/>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5601097" y="5828903"/>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16200000" flipH="1">
            <a:off x="3505200" y="5029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5" idx="0"/>
          </p:cNvCxnSpPr>
          <p:nvPr/>
        </p:nvCxnSpPr>
        <p:spPr>
          <a:xfrm rot="16200000" flipH="1">
            <a:off x="5941227" y="4836327"/>
            <a:ext cx="919154" cy="533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86200" y="5638800"/>
            <a:ext cx="2895600" cy="369332"/>
          </a:xfrm>
          <a:prstGeom prst="rect">
            <a:avLst/>
          </a:prstGeom>
          <a:noFill/>
        </p:spPr>
        <p:txBody>
          <a:bodyPr wrap="square" rtlCol="0">
            <a:spAutoFit/>
          </a:bodyPr>
          <a:lstStyle/>
          <a:p>
            <a:r>
              <a:rPr lang="en-US" dirty="0" smtClean="0"/>
              <a:t>  2     3       4          5      7</a:t>
            </a:r>
            <a:endParaRPr lang="en-US" dirty="0"/>
          </a:p>
        </p:txBody>
      </p:sp>
      <p:sp>
        <p:nvSpPr>
          <p:cNvPr id="25" name="Rectangle 24"/>
          <p:cNvSpPr/>
          <p:nvPr/>
        </p:nvSpPr>
        <p:spPr>
          <a:xfrm>
            <a:off x="6324600" y="5562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a:t>
            </a:r>
            <a:endParaRPr lang="en-US" dirty="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576530" cy="5319730"/>
          </a:xfrm>
        </p:spPr>
        <p:txBody>
          <a:bodyPr>
            <a:normAutofit/>
          </a:bodyPr>
          <a:lstStyle/>
          <a:p>
            <a:pPr algn="ctr">
              <a:lnSpc>
                <a:spcPct val="150000"/>
              </a:lnSpc>
              <a:buNone/>
            </a:pPr>
            <a:r>
              <a:rPr lang="en-US" sz="2400" b="1" dirty="0" err="1" smtClean="0">
                <a:latin typeface="Times New Roman" pitchFamily="18" charset="0"/>
                <a:cs typeface="Times New Roman" pitchFamily="18" charset="0"/>
              </a:rPr>
              <a:t>Alogrithm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Remove_front</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Step1: 	Start</a:t>
            </a:r>
          </a:p>
          <a:p>
            <a:pPr>
              <a:lnSpc>
                <a:spcPct val="150000"/>
              </a:lnSpc>
              <a:buNone/>
            </a:pPr>
            <a:r>
              <a:rPr lang="en-US" sz="2400" dirty="0" smtClean="0">
                <a:latin typeface="Times New Roman" pitchFamily="18" charset="0"/>
                <a:cs typeface="Times New Roman" pitchFamily="18" charset="0"/>
              </a:rPr>
              <a:t>Step2: 	Check the queue is empty or not as if (f == r) if yes queue is 	empty.</a:t>
            </a:r>
          </a:p>
          <a:p>
            <a:pPr>
              <a:lnSpc>
                <a:spcPct val="150000"/>
              </a:lnSpc>
              <a:buNone/>
            </a:pPr>
            <a:r>
              <a:rPr lang="en-US" sz="2400" dirty="0" smtClean="0">
                <a:latin typeface="Times New Roman" pitchFamily="18" charset="0"/>
                <a:cs typeface="Times New Roman" pitchFamily="18" charset="0"/>
              </a:rPr>
              <a:t>Step3: 	If false update pointer f as f = f+1 and delete element at 	position f as element = Q[f]</a:t>
            </a:r>
          </a:p>
          <a:p>
            <a:pPr>
              <a:lnSpc>
                <a:spcPct val="150000"/>
              </a:lnSpc>
              <a:buNone/>
            </a:pPr>
            <a:r>
              <a:rPr lang="en-US" sz="2400" dirty="0" smtClean="0">
                <a:latin typeface="Times New Roman" pitchFamily="18" charset="0"/>
                <a:cs typeface="Times New Roman" pitchFamily="18" charset="0"/>
              </a:rPr>
              <a:t>Step4: 	If ( f== r) reset pointer f and r as f = r = -1</a:t>
            </a:r>
          </a:p>
          <a:p>
            <a:pPr>
              <a:lnSpc>
                <a:spcPct val="150000"/>
              </a:lnSpc>
              <a:buNone/>
            </a:pPr>
            <a:r>
              <a:rPr lang="en-US" sz="2400" dirty="0" smtClean="0">
                <a:latin typeface="Times New Roman" pitchFamily="18" charset="0"/>
                <a:cs typeface="Times New Roman" pitchFamily="18" charset="0"/>
              </a:rPr>
              <a:t>Step5:	Stop</a:t>
            </a:r>
          </a:p>
          <a:p>
            <a:pPr>
              <a:lnSpc>
                <a:spcPct val="150000"/>
              </a:lnSpc>
              <a:buNone/>
            </a:pP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356"/>
            <a:ext cx="8229600" cy="642934"/>
          </a:xfrm>
        </p:spPr>
        <p:txBody>
          <a:bodyPr>
            <a:normAutofit/>
          </a:bodyPr>
          <a:lstStyle/>
          <a:p>
            <a:pPr algn="ctr"/>
            <a:r>
              <a:rPr lang="en-US" sz="3200" b="1" dirty="0" err="1" smtClean="0">
                <a:solidFill>
                  <a:schemeClr val="tx1"/>
                </a:solidFill>
                <a:latin typeface="Times New Roman" pitchFamily="18" charset="0"/>
                <a:cs typeface="Times New Roman" pitchFamily="18" charset="0"/>
              </a:rPr>
              <a:t>Remove_back</a:t>
            </a:r>
            <a:endParaRPr lang="en-US" sz="3200" b="1" dirty="0">
              <a:solidFill>
                <a:schemeClr val="tx1"/>
              </a:solidFill>
              <a:latin typeface="Times New Roman" pitchFamily="18" charset="0"/>
              <a:cs typeface="Times New Roman" pitchFamily="18" charset="0"/>
            </a:endParaRPr>
          </a:p>
        </p:txBody>
      </p:sp>
      <p:sp>
        <p:nvSpPr>
          <p:cNvPr id="4" name="Rectangle 3"/>
          <p:cNvSpPr/>
          <p:nvPr/>
        </p:nvSpPr>
        <p:spPr>
          <a:xfrm>
            <a:off x="3276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p:cNvCxnSpPr/>
          <p:nvPr/>
        </p:nvCxnSpPr>
        <p:spPr>
          <a:xfrm rot="5400000">
            <a:off x="3467894" y="32385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40012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5400000">
            <a:off x="45346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5068094" y="323770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5601494" y="3237706"/>
            <a:ext cx="532606" cy="794"/>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124200" y="4419600"/>
            <a:ext cx="990600" cy="369332"/>
          </a:xfrm>
          <a:prstGeom prst="rect">
            <a:avLst/>
          </a:prstGeom>
          <a:noFill/>
        </p:spPr>
        <p:txBody>
          <a:bodyPr wrap="square" rtlCol="0">
            <a:spAutoFit/>
          </a:bodyPr>
          <a:lstStyle/>
          <a:p>
            <a:r>
              <a:rPr lang="en-US" dirty="0" smtClean="0"/>
              <a:t>FRONT</a:t>
            </a:r>
            <a:endParaRPr lang="en-US" dirty="0"/>
          </a:p>
        </p:txBody>
      </p:sp>
      <p:sp>
        <p:nvSpPr>
          <p:cNvPr id="11" name="TextBox 10"/>
          <p:cNvSpPr txBox="1"/>
          <p:nvPr/>
        </p:nvSpPr>
        <p:spPr>
          <a:xfrm>
            <a:off x="5638800" y="4343400"/>
            <a:ext cx="838200" cy="369332"/>
          </a:xfrm>
          <a:prstGeom prst="rect">
            <a:avLst/>
          </a:prstGeom>
          <a:noFill/>
        </p:spPr>
        <p:txBody>
          <a:bodyPr wrap="square" rtlCol="0">
            <a:spAutoFit/>
          </a:bodyPr>
          <a:lstStyle/>
          <a:p>
            <a:r>
              <a:rPr lang="en-US" dirty="0" smtClean="0"/>
              <a:t>REAR</a:t>
            </a:r>
            <a:endParaRPr lang="en-US" dirty="0"/>
          </a:p>
        </p:txBody>
      </p:sp>
      <p:cxnSp>
        <p:nvCxnSpPr>
          <p:cNvPr id="12" name="Straight Arrow Connector 11"/>
          <p:cNvCxnSpPr>
            <a:stCxn id="10" idx="0"/>
          </p:cNvCxnSpPr>
          <p:nvPr/>
        </p:nvCxnSpPr>
        <p:spPr>
          <a:xfrm rot="16200000" flipV="1">
            <a:off x="3143250" y="3943350"/>
            <a:ext cx="838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p:cNvCxnSpPr>
          <p:nvPr/>
        </p:nvCxnSpPr>
        <p:spPr>
          <a:xfrm rot="5400000" flipH="1" flipV="1">
            <a:off x="5734050" y="3905250"/>
            <a:ext cx="762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7" idx="1"/>
          </p:cNvCxnSpPr>
          <p:nvPr/>
        </p:nvCxnSpPr>
        <p:spPr>
          <a:xfrm flipV="1">
            <a:off x="6477000" y="3156466"/>
            <a:ext cx="6858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62800" y="2971800"/>
            <a:ext cx="609462" cy="369332"/>
          </a:xfrm>
          <a:prstGeom prst="rect">
            <a:avLst/>
          </a:prstGeom>
        </p:spPr>
        <p:txBody>
          <a:bodyPr wrap="none">
            <a:spAutoFit/>
          </a:bodyPr>
          <a:lstStyle/>
          <a:p>
            <a:r>
              <a:rPr lang="en-US" dirty="0" smtClean="0"/>
              <a:t>POP</a:t>
            </a:r>
            <a:endParaRPr lang="en-US" dirty="0"/>
          </a:p>
        </p:txBody>
      </p:sp>
      <p:sp>
        <p:nvSpPr>
          <p:cNvPr id="18" name="TextBox 17"/>
          <p:cNvSpPr txBox="1"/>
          <p:nvPr/>
        </p:nvSpPr>
        <p:spPr>
          <a:xfrm>
            <a:off x="3276600" y="3048000"/>
            <a:ext cx="3124200" cy="369332"/>
          </a:xfrm>
          <a:prstGeom prst="rect">
            <a:avLst/>
          </a:prstGeom>
          <a:noFill/>
        </p:spPr>
        <p:txBody>
          <a:bodyPr wrap="square" rtlCol="0">
            <a:spAutoFit/>
          </a:bodyPr>
          <a:lstStyle/>
          <a:p>
            <a:r>
              <a:rPr lang="en-US" dirty="0" smtClean="0"/>
              <a:t>1       2	   3      4	     5        7</a:t>
            </a:r>
            <a:endParaRPr lang="en-US" dirty="0"/>
          </a:p>
        </p:txBody>
      </p:sp>
      <p:sp>
        <p:nvSpPr>
          <p:cNvPr id="19" name="Rectangle 18"/>
          <p:cNvSpPr/>
          <p:nvPr/>
        </p:nvSpPr>
        <p:spPr>
          <a:xfrm>
            <a:off x="3276600" y="5562600"/>
            <a:ext cx="2590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Straight Connector 19"/>
          <p:cNvCxnSpPr/>
          <p:nvPr/>
        </p:nvCxnSpPr>
        <p:spPr>
          <a:xfrm rot="5400000">
            <a:off x="4077495" y="5829299"/>
            <a:ext cx="532607" cy="79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4610499" y="5828901"/>
            <a:ext cx="533401" cy="7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5143899" y="5828901"/>
            <a:ext cx="533402" cy="79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2"/>
          </p:cNvCxnSpPr>
          <p:nvPr/>
        </p:nvCxnSpPr>
        <p:spPr>
          <a:xfrm rot="5400000">
            <a:off x="3251716" y="5118616"/>
            <a:ext cx="697468"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p:cNvCxnSpPr>
          <p:nvPr/>
        </p:nvCxnSpPr>
        <p:spPr>
          <a:xfrm rot="5400000">
            <a:off x="5537716" y="4966216"/>
            <a:ext cx="773668"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76600" y="5638800"/>
            <a:ext cx="2590800" cy="369332"/>
          </a:xfrm>
          <a:prstGeom prst="rect">
            <a:avLst/>
          </a:prstGeom>
          <a:noFill/>
        </p:spPr>
        <p:txBody>
          <a:bodyPr wrap="square" rtlCol="0">
            <a:spAutoFit/>
          </a:bodyPr>
          <a:lstStyle/>
          <a:p>
            <a:r>
              <a:rPr lang="en-US" dirty="0" smtClean="0"/>
              <a:t> 1         2      3       4         5</a:t>
            </a:r>
            <a:endParaRPr lang="en-US" dirty="0"/>
          </a:p>
        </p:txBody>
      </p:sp>
      <p:sp>
        <p:nvSpPr>
          <p:cNvPr id="27" name="TextBox 26"/>
          <p:cNvSpPr txBox="1"/>
          <p:nvPr/>
        </p:nvSpPr>
        <p:spPr>
          <a:xfrm>
            <a:off x="214282" y="1524000"/>
            <a:ext cx="8624918" cy="1200329"/>
          </a:xfrm>
          <a:prstGeom prst="rect">
            <a:avLst/>
          </a:prstGeom>
          <a:noFill/>
        </p:spPr>
        <p:txBody>
          <a:bodyPr wrap="square" rtlCol="0">
            <a:spAutoFit/>
          </a:bodyPr>
          <a:lstStyle/>
          <a:p>
            <a:pPr lvl="1">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remove_front</a:t>
            </a:r>
            <a:r>
              <a:rPr lang="en-US" sz="2400" dirty="0" smtClean="0">
                <a:latin typeface="Times New Roman" pitchFamily="18" charset="0"/>
                <a:cs typeface="Times New Roman" pitchFamily="18" charset="0"/>
              </a:rPr>
              <a:t>() is a operation used to pop an element on front of the </a:t>
            </a:r>
            <a:r>
              <a:rPr lang="en-US" sz="2400" i="1" dirty="0" err="1" smtClean="0">
                <a:latin typeface="Times New Roman" pitchFamily="18" charset="0"/>
                <a:cs typeface="Times New Roman" pitchFamily="18" charset="0"/>
              </a:rPr>
              <a:t>Deque</a:t>
            </a:r>
            <a:r>
              <a:rPr lang="en-US" sz="2400" dirty="0" smtClean="0">
                <a:latin typeface="Times New Roman" pitchFamily="18" charset="0"/>
                <a:cs typeface="Times New Roman" pitchFamily="18" charset="0"/>
              </a:rPr>
              <a:t>.</a:t>
            </a:r>
          </a:p>
        </p:txBody>
      </p:sp>
      <p:cxnSp>
        <p:nvCxnSpPr>
          <p:cNvPr id="28" name="Straight Connector 27"/>
          <p:cNvCxnSpPr/>
          <p:nvPr/>
        </p:nvCxnSpPr>
        <p:spPr>
          <a:xfrm rot="5400000">
            <a:off x="3544094" y="5828506"/>
            <a:ext cx="532607" cy="79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smtClean="0">
                <a:solidFill>
                  <a:schemeClr val="tx1"/>
                </a:solidFill>
                <a:latin typeface="Times New Roman" pitchFamily="18" charset="0"/>
                <a:cs typeface="Times New Roman" pitchFamily="18" charset="0"/>
              </a:rPr>
              <a:t>Alogrithm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Remove_back</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IN" sz="3200" dirty="0">
              <a:solidFill>
                <a:schemeClr val="tx1"/>
              </a:solidFill>
            </a:endParaRPr>
          </a:p>
        </p:txBody>
      </p:sp>
      <p:sp>
        <p:nvSpPr>
          <p:cNvPr id="3" name="Content Placeholder 2"/>
          <p:cNvSpPr>
            <a:spLocks noGrp="1"/>
          </p:cNvSpPr>
          <p:nvPr>
            <p:ph idx="1"/>
          </p:nvPr>
        </p:nvSpPr>
        <p:spPr>
          <a:xfrm>
            <a:off x="342928" y="1968838"/>
            <a:ext cx="8229600" cy="4389120"/>
          </a:xfrm>
        </p:spPr>
        <p:txBody>
          <a:bodyPr>
            <a:normAutofit/>
          </a:bodyPr>
          <a:lstStyle/>
          <a:p>
            <a:pPr>
              <a:buNone/>
            </a:pPr>
            <a:r>
              <a:rPr lang="en-US" sz="2400" dirty="0" smtClean="0">
                <a:latin typeface="Times New Roman" pitchFamily="18" charset="0"/>
                <a:cs typeface="Times New Roman" pitchFamily="18" charset="0"/>
              </a:rPr>
              <a:t>step1. Start</a:t>
            </a:r>
          </a:p>
          <a:p>
            <a:pPr>
              <a:buNone/>
            </a:pPr>
            <a:r>
              <a:rPr lang="en-US" sz="2400" dirty="0" smtClean="0">
                <a:latin typeface="Times New Roman" pitchFamily="18" charset="0"/>
                <a:cs typeface="Times New Roman" pitchFamily="18" charset="0"/>
              </a:rPr>
              <a:t>step2. Check the queue is empty or not as if (f == r) if yes queue 							is empty</a:t>
            </a:r>
          </a:p>
          <a:p>
            <a:pPr>
              <a:buNone/>
            </a:pPr>
            <a:r>
              <a:rPr lang="en-US" sz="2400" dirty="0" smtClean="0">
                <a:latin typeface="Times New Roman" pitchFamily="18" charset="0"/>
                <a:cs typeface="Times New Roman" pitchFamily="18" charset="0"/>
              </a:rPr>
              <a:t>step3. If false delete element at position r as element = Q[r]</a:t>
            </a:r>
          </a:p>
          <a:p>
            <a:pPr>
              <a:buNone/>
            </a:pPr>
            <a:r>
              <a:rPr lang="en-US" sz="2400" dirty="0" smtClean="0">
                <a:latin typeface="Times New Roman" pitchFamily="18" charset="0"/>
                <a:cs typeface="Times New Roman" pitchFamily="18" charset="0"/>
              </a:rPr>
              <a:t>step4. Update pointer r as r = r-1</a:t>
            </a:r>
          </a:p>
          <a:p>
            <a:pPr>
              <a:buNone/>
            </a:pPr>
            <a:r>
              <a:rPr lang="en-US" sz="2400" dirty="0" smtClean="0">
                <a:latin typeface="Times New Roman" pitchFamily="18" charset="0"/>
                <a:cs typeface="Times New Roman" pitchFamily="18" charset="0"/>
              </a:rPr>
              <a:t>step5. If (f == r ) reset pointer f and r as f = r= -1</a:t>
            </a:r>
          </a:p>
          <a:p>
            <a:pPr>
              <a:buNone/>
            </a:pPr>
            <a:r>
              <a:rPr lang="en-US" sz="2400" dirty="0" smtClean="0">
                <a:latin typeface="Times New Roman" pitchFamily="18" charset="0"/>
                <a:cs typeface="Times New Roman" pitchFamily="18" charset="0"/>
              </a:rPr>
              <a:t>step6. Stop</a:t>
            </a:r>
          </a:p>
          <a:p>
            <a:pPr>
              <a:buNone/>
            </a:pPr>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642934"/>
          </a:xfrm>
        </p:spPr>
        <p:txBody>
          <a:bodyPr>
            <a:normAutofit/>
          </a:bodyPr>
          <a:lstStyle/>
          <a:p>
            <a:pPr algn="ctr"/>
            <a:r>
              <a:rPr lang="en-US" sz="3200" b="1" dirty="0" smtClean="0">
                <a:solidFill>
                  <a:schemeClr val="tx1"/>
                </a:solidFill>
                <a:latin typeface="Times New Roman" pitchFamily="18" charset="0"/>
                <a:cs typeface="Times New Roman" pitchFamily="18" charset="0"/>
              </a:rPr>
              <a:t>Empty</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used to test weather the </a:t>
            </a:r>
            <a:r>
              <a:rPr lang="en-US" sz="2400" dirty="0" err="1" smtClean="0">
                <a:latin typeface="Times New Roman" pitchFamily="18" charset="0"/>
                <a:cs typeface="Times New Roman" pitchFamily="18" charset="0"/>
              </a:rPr>
              <a:t>Deque</a:t>
            </a:r>
            <a:r>
              <a:rPr lang="en-US" sz="2400" dirty="0" smtClean="0">
                <a:latin typeface="Times New Roman" pitchFamily="18" charset="0"/>
                <a:cs typeface="Times New Roman" pitchFamily="18" charset="0"/>
              </a:rPr>
              <a:t> is empty or not.</a:t>
            </a: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301038" cy="846980"/>
          </a:xfrm>
        </p:spPr>
        <p:txBody>
          <a:bodyPr>
            <a:normAutofit/>
          </a:bodyPr>
          <a:lstStyle/>
          <a:p>
            <a:pPr algn="ctr"/>
            <a:r>
              <a:rPr lang="en-US" sz="3200" b="1" dirty="0" smtClean="0">
                <a:solidFill>
                  <a:schemeClr val="tx1"/>
                </a:solidFill>
                <a:latin typeface="Times New Roman" pitchFamily="18" charset="0"/>
                <a:cs typeface="Times New Roman" pitchFamily="18" charset="0"/>
              </a:rPr>
              <a:t>APPLICATIONS OF DEQUE</a:t>
            </a:r>
            <a:endParaRPr lang="en-IN"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57158" y="1571612"/>
            <a:ext cx="8329642" cy="4752988"/>
          </a:xfrm>
        </p:spPr>
        <p:txBody>
          <a:bodyPr/>
          <a:lstStyle/>
          <a:p>
            <a:pPr>
              <a:buNone/>
            </a:pPr>
            <a:r>
              <a:rPr lang="en-US" sz="2400" b="1" dirty="0" smtClean="0">
                <a:latin typeface="Times New Roman" pitchFamily="18" charset="0"/>
                <a:cs typeface="Times New Roman" pitchFamily="18" charset="0"/>
              </a:rPr>
              <a:t>Palindrome-checker</a:t>
            </a:r>
          </a:p>
          <a:p>
            <a:endParaRPr lang="en-US" dirty="0" smtClean="0"/>
          </a:p>
          <a:p>
            <a:pPr>
              <a:buNone/>
            </a:pPr>
            <a:r>
              <a:rPr lang="en-US" dirty="0" smtClean="0"/>
              <a:t>      </a:t>
            </a:r>
          </a:p>
          <a:p>
            <a:pPr>
              <a:buNone/>
            </a:pPr>
            <a:endParaRPr lang="en-US" dirty="0" smtClean="0"/>
          </a:p>
          <a:p>
            <a:pPr>
              <a:buNone/>
            </a:pP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571472" y="2214554"/>
            <a:ext cx="7858180" cy="3898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Some uses of stacks</a:t>
            </a:r>
          </a:p>
        </p:txBody>
      </p:sp>
      <p:sp>
        <p:nvSpPr>
          <p:cNvPr id="18435" name="Content Placeholder 2"/>
          <p:cNvSpPr>
            <a:spLocks noGrp="1"/>
          </p:cNvSpPr>
          <p:nvPr>
            <p:ph idx="1"/>
          </p:nvPr>
        </p:nvSpPr>
        <p:spPr/>
        <p:txBody>
          <a:bodyPr/>
          <a:lstStyle/>
          <a:p>
            <a:pPr eaLnBrk="1" hangingPunct="1"/>
            <a:r>
              <a:rPr lang="en-US" smtClean="0"/>
              <a:t>Stacks are used for:</a:t>
            </a:r>
          </a:p>
          <a:p>
            <a:pPr lvl="1" eaLnBrk="1" hangingPunct="1"/>
            <a:r>
              <a:rPr lang="en-US" smtClean="0"/>
              <a:t>Any sort of nesting (such as parentheses)</a:t>
            </a:r>
          </a:p>
          <a:p>
            <a:pPr lvl="1" eaLnBrk="1" hangingPunct="1"/>
            <a:r>
              <a:rPr lang="en-US" smtClean="0"/>
              <a:t>Evaluating arithmetic expressions (and other sorts of expression)</a:t>
            </a:r>
          </a:p>
          <a:p>
            <a:pPr lvl="1" eaLnBrk="1" hangingPunct="1"/>
            <a:r>
              <a:rPr lang="en-US" smtClean="0"/>
              <a:t>Implementing function or method calls</a:t>
            </a:r>
          </a:p>
          <a:p>
            <a:pPr lvl="1" eaLnBrk="1" hangingPunct="1"/>
            <a:r>
              <a:rPr lang="en-US" smtClean="0"/>
              <a:t>Keeping track of previous choices (as in backtracking)</a:t>
            </a:r>
          </a:p>
          <a:p>
            <a:pPr lvl="1" eaLnBrk="1" hangingPunct="1"/>
            <a:r>
              <a:rPr lang="en-US" smtClean="0"/>
              <a:t>Keeping track of choices yet to be made (as in creating a maze)</a:t>
            </a:r>
          </a:p>
          <a:p>
            <a:pPr eaLnBrk="1" hangingPunct="1"/>
            <a:endParaRPr lang="en-US" smtClean="0"/>
          </a:p>
        </p:txBody>
      </p:sp>
      <p:pic>
        <p:nvPicPr>
          <p:cNvPr id="18436" name="Picture 3" descr="images.pn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4343400" y="5448300"/>
            <a:ext cx="4572000" cy="1409700"/>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BABA18FA-DF5C-4AEB-AED7-3A3FACA74F43}" type="slidenum">
              <a:rPr lang="en-US" smtClean="0"/>
              <a:pPr>
                <a:defRPr/>
              </a:pPr>
              <a:t>18</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ctr"/>
            <a:r>
              <a:rPr lang="en-US" sz="3200" b="1" dirty="0" smtClean="0">
                <a:solidFill>
                  <a:schemeClr val="tx1"/>
                </a:solidFill>
                <a:latin typeface="Times New Roman" pitchFamily="18" charset="0"/>
                <a:cs typeface="Times New Roman" pitchFamily="18" charset="0"/>
              </a:rPr>
              <a:t>APPLICATIONS OF DEQUE</a:t>
            </a:r>
            <a:endParaRPr lang="en-IN"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072494" cy="5357850"/>
          </a:xfrm>
        </p:spPr>
        <p:txBody>
          <a:bodyPr>
            <a:normAutofit/>
          </a:bodyPr>
          <a:lstStyle/>
          <a:p>
            <a:pPr>
              <a:lnSpc>
                <a:spcPct val="150000"/>
              </a:lnSpc>
              <a:buNone/>
            </a:pPr>
            <a:r>
              <a:rPr lang="en-IN" sz="2400" b="1" dirty="0" smtClean="0">
                <a:latin typeface="Times New Roman" pitchFamily="18" charset="0"/>
                <a:cs typeface="Times New Roman" pitchFamily="18" charset="0"/>
              </a:rPr>
              <a:t>A-Steal job scheduling algorithm</a:t>
            </a:r>
          </a:p>
          <a:p>
            <a:pPr>
              <a:lnSpc>
                <a:spcPct val="150000"/>
              </a:lnSpc>
            </a:pPr>
            <a:r>
              <a:rPr lang="en-IN" sz="2400" dirty="0" smtClean="0">
                <a:latin typeface="Times New Roman" pitchFamily="18" charset="0"/>
                <a:cs typeface="Times New Roman" pitchFamily="18" charset="0"/>
              </a:rPr>
              <a:t>The A-Steal algorithm implements task scheduling for several processors(multiprocessor scheduling).</a:t>
            </a:r>
          </a:p>
          <a:p>
            <a:pPr>
              <a:lnSpc>
                <a:spcPct val="150000"/>
              </a:lnSpc>
            </a:pPr>
            <a:r>
              <a:rPr lang="en-IN" sz="2400" dirty="0" smtClean="0">
                <a:latin typeface="Times New Roman" pitchFamily="18" charset="0"/>
                <a:cs typeface="Times New Roman" pitchFamily="18" charset="0"/>
              </a:rPr>
              <a:t>The processor gets the </a:t>
            </a:r>
            <a:r>
              <a:rPr lang="en-IN" sz="2400" dirty="0" err="1" smtClean="0">
                <a:latin typeface="Times New Roman" pitchFamily="18" charset="0"/>
                <a:cs typeface="Times New Roman" pitchFamily="18" charset="0"/>
              </a:rPr>
              <a:t>ﬁrst</a:t>
            </a:r>
            <a:r>
              <a:rPr lang="en-IN" sz="2400" dirty="0" smtClean="0">
                <a:latin typeface="Times New Roman" pitchFamily="18" charset="0"/>
                <a:cs typeface="Times New Roman" pitchFamily="18" charset="0"/>
              </a:rPr>
              <a:t> element from the </a:t>
            </a:r>
            <a:r>
              <a:rPr lang="en-IN" sz="2400" dirty="0" err="1" smtClean="0">
                <a:latin typeface="Times New Roman" pitchFamily="18" charset="0"/>
                <a:cs typeface="Times New Roman" pitchFamily="18" charset="0"/>
              </a:rPr>
              <a:t>deque</a:t>
            </a:r>
            <a:r>
              <a:rPr lang="en-IN" sz="2400" dirty="0" smtClean="0">
                <a:latin typeface="Times New Roman" pitchFamily="18" charset="0"/>
                <a:cs typeface="Times New Roman" pitchFamily="18" charset="0"/>
              </a:rPr>
              <a:t>.</a:t>
            </a:r>
          </a:p>
          <a:p>
            <a:pPr>
              <a:lnSpc>
                <a:spcPct val="150000"/>
              </a:lnSpc>
            </a:pPr>
            <a:r>
              <a:rPr lang="en-IN" sz="2400" dirty="0" smtClean="0">
                <a:latin typeface="Times New Roman" pitchFamily="18" charset="0"/>
                <a:cs typeface="Times New Roman" pitchFamily="18" charset="0"/>
              </a:rPr>
              <a:t>When one of the processor completes execution of its own threads it can steal a thread from another processor.</a:t>
            </a:r>
          </a:p>
          <a:p>
            <a:pPr>
              <a:lnSpc>
                <a:spcPct val="150000"/>
              </a:lnSpc>
            </a:pPr>
            <a:r>
              <a:rPr lang="en-IN" sz="2400" dirty="0" smtClean="0">
                <a:latin typeface="Times New Roman" pitchFamily="18" charset="0"/>
                <a:cs typeface="Times New Roman" pitchFamily="18" charset="0"/>
              </a:rPr>
              <a:t> It gets the last element from the </a:t>
            </a:r>
            <a:r>
              <a:rPr lang="en-IN" sz="2400" dirty="0" err="1" smtClean="0">
                <a:latin typeface="Times New Roman" pitchFamily="18" charset="0"/>
                <a:cs typeface="Times New Roman" pitchFamily="18" charset="0"/>
              </a:rPr>
              <a:t>deque</a:t>
            </a:r>
            <a:r>
              <a:rPr lang="en-IN" sz="2400" dirty="0" smtClean="0">
                <a:latin typeface="Times New Roman" pitchFamily="18" charset="0"/>
                <a:cs typeface="Times New Roman" pitchFamily="18" charset="0"/>
              </a:rPr>
              <a:t> of another processor and executes it.</a:t>
            </a:r>
          </a:p>
          <a:p>
            <a:pPr>
              <a:lnSpc>
                <a:spcPct val="150000"/>
              </a:lnSpc>
              <a:buNone/>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 </a:t>
            </a:r>
            <a:r>
              <a:rPr lang="en-US" sz="2200" b="1" dirty="0" smtClean="0">
                <a:solidFill>
                  <a:schemeClr val="tx1"/>
                </a:solidFill>
                <a:latin typeface="Times New Roman" pitchFamily="18" charset="0"/>
                <a:cs typeface="Times New Roman" pitchFamily="18" charset="0"/>
              </a:rPr>
              <a:t>OTHER APPLICATIONS OF DEQUE</a:t>
            </a:r>
            <a:endParaRPr lang="en-IN" sz="2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Undo-Redo</a:t>
            </a:r>
            <a:r>
              <a:rPr lang="en-US" dirty="0" smtClean="0">
                <a:latin typeface="Times New Roman" pitchFamily="18" charset="0"/>
                <a:cs typeface="Times New Roman" pitchFamily="18" charset="0"/>
              </a:rPr>
              <a:t> operations in Software applications.</a:t>
            </a:r>
          </a:p>
          <a:p>
            <a:pPr algn="just"/>
            <a:r>
              <a:rPr lang="en-US" b="1" dirty="0" smtClean="0"/>
              <a:t>Storing a web browser's history</a:t>
            </a:r>
            <a:r>
              <a:rPr lang="en-US" dirty="0" smtClean="0"/>
              <a:t>. Recently visited URLs are added to the front of the </a:t>
            </a:r>
            <a:r>
              <a:rPr lang="en-US" dirty="0" err="1" smtClean="0"/>
              <a:t>deque</a:t>
            </a:r>
            <a:r>
              <a:rPr lang="en-US" dirty="0" smtClean="0"/>
              <a:t>, and the URL at the back of the </a:t>
            </a:r>
            <a:r>
              <a:rPr lang="en-US" dirty="0" err="1" smtClean="0"/>
              <a:t>deque</a:t>
            </a:r>
            <a:r>
              <a:rPr lang="en-US" dirty="0" smtClean="0"/>
              <a:t> is removed after some specified number of insertions at the front.</a:t>
            </a:r>
            <a:endParaRPr lang="en-US" dirty="0" smtClean="0">
              <a:latin typeface="Times New Roman" pitchFamily="18" charset="0"/>
              <a:cs typeface="Times New Roman" pitchFamily="18" charset="0"/>
            </a:endParaRPr>
          </a:p>
          <a:p>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Implementation</a:t>
            </a:r>
            <a:endParaRPr lang="en-US" dirty="0"/>
          </a:p>
        </p:txBody>
      </p:sp>
      <p:sp>
        <p:nvSpPr>
          <p:cNvPr id="3" name="Content Placeholder 2"/>
          <p:cNvSpPr>
            <a:spLocks noGrp="1"/>
          </p:cNvSpPr>
          <p:nvPr>
            <p:ph idx="1"/>
          </p:nvPr>
        </p:nvSpPr>
        <p:spPr>
          <a:xfrm>
            <a:off x="0" y="1600200"/>
            <a:ext cx="8763000" cy="4525963"/>
          </a:xfrm>
        </p:spPr>
        <p:txBody>
          <a:bodyPr/>
          <a:lstStyle/>
          <a:p>
            <a:pPr algn="just">
              <a:buNone/>
            </a:pPr>
            <a:r>
              <a:rPr lang="en-US" dirty="0" smtClean="0"/>
              <a:t>	There are pile of dinner plates that you encounter when you eat at the local cafeteria: When you remove a plate from the pile, you take the plate on the top of the pile. But this is exactly the plate that was added ("inserted'') most recently to the pile by the dishwasher. If you want the plate at the bottom of the pile, how could u do that. Demonstrate using animation.</a:t>
            </a:r>
          </a:p>
          <a:p>
            <a:pPr>
              <a:buNone/>
            </a:pPr>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3256"/>
            <a:ext cx="8229600" cy="1143000"/>
          </a:xfrm>
        </p:spPr>
        <p:txBody>
          <a:bodyPr/>
          <a:lstStyle/>
          <a:p>
            <a:pPr algn="ctr"/>
            <a:r>
              <a:rPr lang="en-US" dirty="0" smtClean="0"/>
              <a:t>Thank You</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Array-based Stack Implementation</a:t>
            </a:r>
          </a:p>
        </p:txBody>
      </p:sp>
      <p:sp>
        <p:nvSpPr>
          <p:cNvPr id="19459" name="Rectangle 3"/>
          <p:cNvSpPr>
            <a:spLocks noGrp="1" noChangeArrowheads="1"/>
          </p:cNvSpPr>
          <p:nvPr>
            <p:ph type="body" idx="1"/>
          </p:nvPr>
        </p:nvSpPr>
        <p:spPr/>
        <p:txBody>
          <a:bodyPr/>
          <a:lstStyle/>
          <a:p>
            <a:pPr eaLnBrk="1" hangingPunct="1"/>
            <a:r>
              <a:rPr lang="en-US" smtClean="0"/>
              <a:t>Allocate an array of some size (pre-defined)</a:t>
            </a:r>
          </a:p>
          <a:p>
            <a:pPr lvl="1" eaLnBrk="1" hangingPunct="1"/>
            <a:r>
              <a:rPr lang="en-US" smtClean="0"/>
              <a:t>Maximum N elements in stack</a:t>
            </a:r>
          </a:p>
          <a:p>
            <a:pPr eaLnBrk="1" hangingPunct="1"/>
            <a:r>
              <a:rPr lang="en-US" smtClean="0"/>
              <a:t>Bottom stack element stored at element 0</a:t>
            </a:r>
          </a:p>
          <a:p>
            <a:pPr eaLnBrk="1" hangingPunct="1"/>
            <a:r>
              <a:rPr lang="en-US" smtClean="0"/>
              <a:t>last index in the array is the </a:t>
            </a:r>
            <a:r>
              <a:rPr lang="en-US" i="1" smtClean="0"/>
              <a:t>top</a:t>
            </a:r>
          </a:p>
          <a:p>
            <a:pPr eaLnBrk="1" hangingPunct="1"/>
            <a:r>
              <a:rPr lang="en-US" smtClean="0"/>
              <a:t>Increment </a:t>
            </a:r>
            <a:r>
              <a:rPr lang="en-US" i="1" smtClean="0"/>
              <a:t>top </a:t>
            </a:r>
            <a:r>
              <a:rPr lang="en-US" smtClean="0"/>
              <a:t>when one element is pushed, decrement after pop</a:t>
            </a:r>
            <a:endParaRPr lang="en-US" i="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custDataLst>
              <p:tags r:id="rId1"/>
            </p:custDataLst>
          </p:nvPr>
        </p:nvSpPr>
        <p:spPr>
          <a:xfrm>
            <a:off x="152400" y="-152400"/>
            <a:ext cx="8229600" cy="1139825"/>
          </a:xfrm>
          <a:prstGeom prst="rect">
            <a:avLst/>
          </a:prstGeom>
        </p:spPr>
        <p:txBody>
          <a:bodyPr anchor="ctr">
            <a:normAutofit/>
          </a:bodyPr>
          <a:lstStyle/>
          <a:p>
            <a:pPr algn="ctr" fontAlgn="auto">
              <a:spcAft>
                <a:spcPts val="0"/>
              </a:spcAft>
              <a:defRPr/>
            </a:pPr>
            <a:r>
              <a:rPr lang="en-US" sz="4400" dirty="0">
                <a:latin typeface="+mj-lt"/>
                <a:ea typeface="+mj-ea"/>
                <a:cs typeface="+mj-cs"/>
              </a:rPr>
              <a:t>Stacks</a:t>
            </a:r>
          </a:p>
        </p:txBody>
      </p:sp>
      <p:sp>
        <p:nvSpPr>
          <p:cNvPr id="3075" name="Rectangle 3"/>
          <p:cNvSpPr txBox="1">
            <a:spLocks noChangeArrowheads="1"/>
          </p:cNvSpPr>
          <p:nvPr>
            <p:custDataLst>
              <p:tags r:id="rId2"/>
            </p:custDataLst>
          </p:nvPr>
        </p:nvSpPr>
        <p:spPr bwMode="auto">
          <a:xfrm>
            <a:off x="533400" y="1066800"/>
            <a:ext cx="8229600" cy="990600"/>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a:latin typeface="Calibri" pitchFamily="34" charset="0"/>
              </a:rPr>
              <a:t>A stack is a sequence of items that are accessible at only one end of the sequence. </a:t>
            </a:r>
          </a:p>
        </p:txBody>
      </p:sp>
      <p:pic>
        <p:nvPicPr>
          <p:cNvPr id="3076" name="Picture 4"/>
          <p:cNvPicPr>
            <a:picLocks noChangeAspect="1" noChangeArrowheads="1"/>
          </p:cNvPicPr>
          <p:nvPr>
            <p:custDataLst>
              <p:tags r:id="rId3"/>
            </p:custDataLst>
          </p:nvPr>
        </p:nvPicPr>
        <p:blipFill>
          <a:blip r:embed="rId5" cstate="print"/>
          <a:srcRect/>
          <a:stretch>
            <a:fillRect/>
          </a:stretch>
        </p:blipFill>
        <p:spPr bwMode="auto">
          <a:xfrm>
            <a:off x="1676400" y="2590800"/>
            <a:ext cx="4549775" cy="2166938"/>
          </a:xfrm>
          <a:prstGeom prst="rect">
            <a:avLst/>
          </a:prstGeom>
          <a:noFill/>
          <a:ln w="9525">
            <a:noFill/>
            <a:miter lim="800000"/>
            <a:headEnd/>
            <a:tailEnd/>
          </a:ln>
        </p:spPr>
      </p:pic>
      <p:pic>
        <p:nvPicPr>
          <p:cNvPr id="3077" name="Picture 9" descr="images (5).jpg"/>
          <p:cNvPicPr>
            <a:picLocks noChangeAspect="1"/>
          </p:cNvPicPr>
          <p:nvPr/>
        </p:nvPicPr>
        <p:blipFill>
          <a:blip r:embed="rId6" cstate="print"/>
          <a:srcRect/>
          <a:stretch>
            <a:fillRect/>
          </a:stretch>
        </p:blipFill>
        <p:spPr bwMode="auto">
          <a:xfrm>
            <a:off x="6553200" y="1981200"/>
            <a:ext cx="2466975" cy="1847850"/>
          </a:xfrm>
          <a:prstGeom prst="rect">
            <a:avLst/>
          </a:prstGeom>
          <a:noFill/>
          <a:ln w="9525">
            <a:noFill/>
            <a:miter lim="800000"/>
            <a:headEnd/>
            <a:tailEnd/>
          </a:ln>
        </p:spPr>
      </p:pic>
      <p:pic>
        <p:nvPicPr>
          <p:cNvPr id="3078" name="Picture 10" descr="images (10).jpg"/>
          <p:cNvPicPr>
            <a:picLocks noChangeAspect="1"/>
          </p:cNvPicPr>
          <p:nvPr/>
        </p:nvPicPr>
        <p:blipFill>
          <a:blip r:embed="rId7" cstate="print"/>
          <a:srcRect/>
          <a:stretch>
            <a:fillRect/>
          </a:stretch>
        </p:blipFill>
        <p:spPr bwMode="auto">
          <a:xfrm>
            <a:off x="0" y="5038725"/>
            <a:ext cx="2514600" cy="1819275"/>
          </a:xfrm>
          <a:prstGeom prst="rect">
            <a:avLst/>
          </a:prstGeom>
          <a:noFill/>
          <a:ln w="9525">
            <a:noFill/>
            <a:miter lim="800000"/>
            <a:headEnd/>
            <a:tailEnd/>
          </a:ln>
        </p:spPr>
      </p:pic>
      <p:sp>
        <p:nvSpPr>
          <p:cNvPr id="7" name="Date Placeholder 6"/>
          <p:cNvSpPr>
            <a:spLocks noGrp="1"/>
          </p:cNvSpPr>
          <p:nvPr>
            <p:ph type="dt" sz="quarter" idx="10"/>
          </p:nvPr>
        </p:nvSpPr>
        <p:spPr/>
        <p:txBody>
          <a:bodyPr/>
          <a:lstStyle/>
          <a:p>
            <a:pPr>
              <a:defRPr/>
            </a:pPr>
            <a:r>
              <a:rPr lang="en-US"/>
              <a:t>03/07/2015</a:t>
            </a:r>
          </a:p>
        </p:txBody>
      </p:sp>
      <p:sp>
        <p:nvSpPr>
          <p:cNvPr id="8" name="Slide Number Placeholder 7"/>
          <p:cNvSpPr>
            <a:spLocks noGrp="1"/>
          </p:cNvSpPr>
          <p:nvPr>
            <p:ph type="sldNum" sz="quarter" idx="12"/>
          </p:nvPr>
        </p:nvSpPr>
        <p:spPr/>
        <p:txBody>
          <a:bodyPr/>
          <a:lstStyle/>
          <a:p>
            <a:pPr>
              <a:defRPr/>
            </a:pPr>
            <a:fld id="{F6C4CA4C-86FD-44E4-AE6A-79A23C6768E9}" type="slidenum">
              <a:rPr lang="en-US" smtClean="0"/>
              <a:pPr>
                <a:defRPr/>
              </a:pPr>
              <a:t>2</a:t>
            </a:fld>
            <a:endParaRPr lang="en-US"/>
          </a:p>
        </p:txBody>
      </p:sp>
      <p:sp>
        <p:nvSpPr>
          <p:cNvPr id="9" name="Footer Placeholder 8"/>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5486400" y="858838"/>
          <a:ext cx="1068388" cy="1027112"/>
        </p:xfrm>
        <a:graphic>
          <a:graphicData uri="http://schemas.openxmlformats.org/presentationml/2006/ole">
            <p:oleObj spid="_x0000_s166914" name="文件" r:id="rId4" imgW="1068120" imgH="1027440" progId="Word.Document.8">
              <p:embed/>
            </p:oleObj>
          </a:graphicData>
        </a:graphic>
      </p:graphicFrame>
      <p:graphicFrame>
        <p:nvGraphicFramePr>
          <p:cNvPr id="2051" name="Object 3"/>
          <p:cNvGraphicFramePr>
            <a:graphicFrameLocks noChangeAspect="1"/>
          </p:cNvGraphicFramePr>
          <p:nvPr/>
        </p:nvGraphicFramePr>
        <p:xfrm>
          <a:off x="2060575" y="5029200"/>
          <a:ext cx="374650" cy="762000"/>
        </p:xfrm>
        <a:graphic>
          <a:graphicData uri="http://schemas.openxmlformats.org/presentationml/2006/ole">
            <p:oleObj spid="_x0000_s166915" name="文件" r:id="rId5" imgW="374760" imgH="762120" progId="Word.Document.8">
              <p:embed/>
            </p:oleObj>
          </a:graphicData>
        </a:graphic>
      </p:graphicFrame>
      <p:sp>
        <p:nvSpPr>
          <p:cNvPr id="2052" name="Rectangle 4"/>
          <p:cNvSpPr>
            <a:spLocks noGrp="1" noChangeArrowheads="1"/>
          </p:cNvSpPr>
          <p:nvPr>
            <p:ph type="title"/>
          </p:nvPr>
        </p:nvSpPr>
        <p:spPr>
          <a:xfrm>
            <a:off x="685800" y="1828800"/>
            <a:ext cx="7970838" cy="4679950"/>
          </a:xfrm>
        </p:spPr>
        <p:txBody>
          <a:bodyPr>
            <a:normAutofit/>
          </a:bodyPr>
          <a:lstStyle/>
          <a:p>
            <a:pPr algn="l"/>
            <a:r>
              <a:rPr lang="en-US" altLang="zh-TW" sz="2000" dirty="0" smtClean="0">
                <a:ea typeface="新細明體" pitchFamily="18" charset="-120"/>
              </a:rPr>
              <a:t>              </a:t>
            </a:r>
          </a:p>
        </p:txBody>
      </p:sp>
      <p:sp>
        <p:nvSpPr>
          <p:cNvPr id="2053" name="Rectangle 7"/>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2400" i="1" dirty="0">
                <a:solidFill>
                  <a:schemeClr val="hlink"/>
                </a:solidFill>
                <a:latin typeface="Georgia" pitchFamily="18" charset="0"/>
              </a:rPr>
              <a:t>Stack  </a:t>
            </a:r>
            <a:r>
              <a:rPr lang="en-US" sz="2400" i="1" dirty="0" err="1" smtClean="0">
                <a:solidFill>
                  <a:schemeClr val="hlink"/>
                </a:solidFill>
                <a:latin typeface="Georgia" pitchFamily="18" charset="0"/>
              </a:rPr>
              <a:t>Implementation:CreateS</a:t>
            </a:r>
            <a:r>
              <a:rPr lang="en-US" sz="2400" i="1" dirty="0">
                <a:solidFill>
                  <a:schemeClr val="hlink"/>
                </a:solidFill>
                <a:latin typeface="Georgia" pitchFamily="18" charset="0"/>
              </a:rPr>
              <a:t>, </a:t>
            </a:r>
            <a:r>
              <a:rPr lang="en-US" sz="2400" i="1" dirty="0" err="1">
                <a:solidFill>
                  <a:schemeClr val="hlink"/>
                </a:solidFill>
                <a:latin typeface="Georgia" pitchFamily="18" charset="0"/>
              </a:rPr>
              <a:t>isEmpty</a:t>
            </a:r>
            <a:r>
              <a:rPr lang="en-US" sz="2400" i="1" dirty="0">
                <a:solidFill>
                  <a:schemeClr val="hlink"/>
                </a:solidFill>
                <a:latin typeface="Georgia" pitchFamily="18" charset="0"/>
              </a:rPr>
              <a:t>, </a:t>
            </a:r>
            <a:r>
              <a:rPr lang="en-US" sz="2400" i="1" dirty="0" err="1">
                <a:solidFill>
                  <a:schemeClr val="hlink"/>
                </a:solidFill>
                <a:latin typeface="Georgia" pitchFamily="18" charset="0"/>
              </a:rPr>
              <a:t>isFull</a:t>
            </a:r>
            <a:endParaRPr lang="en-US" sz="2400" i="1" dirty="0">
              <a:solidFill>
                <a:schemeClr val="hlink"/>
              </a:solidFill>
              <a:latin typeface="Georgia" pitchFamily="18" charset="0"/>
            </a:endParaRPr>
          </a:p>
        </p:txBody>
      </p:sp>
      <p:sp>
        <p:nvSpPr>
          <p:cNvPr id="6" name="Rectangle 5"/>
          <p:cNvSpPr/>
          <p:nvPr/>
        </p:nvSpPr>
        <p:spPr>
          <a:xfrm>
            <a:off x="457200" y="1295400"/>
            <a:ext cx="8305800" cy="4678204"/>
          </a:xfrm>
          <a:prstGeom prst="rect">
            <a:avLst/>
          </a:prstGeom>
        </p:spPr>
        <p:txBody>
          <a:bodyPr wrap="square">
            <a:spAutoFit/>
          </a:bodyPr>
          <a:lstStyle/>
          <a:p>
            <a:r>
              <a:rPr lang="en-US" dirty="0" smtClean="0"/>
              <a:t>// </a:t>
            </a:r>
            <a:r>
              <a:rPr lang="en-US" sz="2000" b="1" dirty="0" smtClean="0"/>
              <a:t>Top operation to return element at top of stack.</a:t>
            </a:r>
          </a:p>
          <a:p>
            <a:endParaRPr lang="en-US" sz="2000" dirty="0" smtClean="0"/>
          </a:p>
          <a:p>
            <a:r>
              <a:rPr lang="en-US" altLang="zh-TW" sz="2000" dirty="0" err="1" smtClean="0"/>
              <a:t>Int</a:t>
            </a:r>
            <a:r>
              <a:rPr lang="en-US" altLang="zh-TW" sz="2000" dirty="0" smtClean="0"/>
              <a:t> Top() </a:t>
            </a:r>
            <a:br>
              <a:rPr lang="en-US" altLang="zh-TW" sz="2000" dirty="0" smtClean="0"/>
            </a:br>
            <a:r>
              <a:rPr lang="en-US" altLang="zh-TW" sz="2000" dirty="0" smtClean="0"/>
              <a:t>{</a:t>
            </a:r>
            <a:br>
              <a:rPr lang="en-US" altLang="zh-TW" sz="2000" dirty="0" smtClean="0"/>
            </a:br>
            <a:r>
              <a:rPr lang="en-US" altLang="zh-TW" sz="2000" dirty="0" smtClean="0"/>
              <a:t>	return A[top];</a:t>
            </a:r>
            <a:br>
              <a:rPr lang="en-US" altLang="zh-TW" sz="2000" dirty="0" smtClean="0"/>
            </a:br>
            <a:r>
              <a:rPr lang="en-US" altLang="zh-TW" sz="2000" dirty="0" smtClean="0"/>
              <a:t>}</a:t>
            </a:r>
            <a:r>
              <a:rPr lang="en-US" altLang="zh-TW" sz="2000" b="1" dirty="0" smtClean="0">
                <a:ea typeface="新細明體" pitchFamily="18" charset="-120"/>
              </a:rPr>
              <a:t/>
            </a:r>
            <a:br>
              <a:rPr lang="en-US" altLang="zh-TW" sz="2000" b="1" dirty="0" smtClean="0">
                <a:ea typeface="新細明體" pitchFamily="18" charset="-120"/>
              </a:rPr>
            </a:br>
            <a:r>
              <a:rPr lang="en-US" altLang="zh-TW" sz="2000" dirty="0" smtClean="0">
                <a:ea typeface="新細明體" pitchFamily="18" charset="-120"/>
              </a:rPr>
              <a:t/>
            </a:r>
            <a:br>
              <a:rPr lang="en-US" altLang="zh-TW" sz="2000" dirty="0" smtClean="0">
                <a:ea typeface="新細明體" pitchFamily="18" charset="-120"/>
              </a:rPr>
            </a:br>
            <a:r>
              <a:rPr lang="en-US" sz="2000" dirty="0" smtClean="0"/>
              <a:t> </a:t>
            </a:r>
          </a:p>
          <a:p>
            <a:r>
              <a:rPr lang="en-US" sz="2000" dirty="0" smtClean="0"/>
              <a:t>// </a:t>
            </a:r>
            <a:r>
              <a:rPr lang="en-US" sz="2000" b="1" dirty="0" smtClean="0"/>
              <a:t>This function will return 1 (true) if stack is empty, 0 (false) otherwise</a:t>
            </a:r>
          </a:p>
          <a:p>
            <a:r>
              <a:rPr lang="en-US" sz="2000" dirty="0" err="1" smtClean="0"/>
              <a:t>int</a:t>
            </a:r>
            <a:r>
              <a:rPr lang="en-US" sz="2000" dirty="0" smtClean="0"/>
              <a:t> </a:t>
            </a:r>
            <a:r>
              <a:rPr lang="en-US" sz="2000" dirty="0" err="1" smtClean="0"/>
              <a:t>IsEmpty</a:t>
            </a:r>
            <a:r>
              <a:rPr lang="en-US" sz="2000" dirty="0" smtClean="0"/>
              <a:t>()</a:t>
            </a:r>
          </a:p>
          <a:p>
            <a:r>
              <a:rPr lang="en-US" sz="2000" dirty="0" smtClean="0"/>
              <a:t>{</a:t>
            </a:r>
          </a:p>
          <a:p>
            <a:r>
              <a:rPr lang="en-US" sz="2000" dirty="0" smtClean="0"/>
              <a:t>    if(top == -1) return 1;</a:t>
            </a:r>
          </a:p>
          <a:p>
            <a:r>
              <a:rPr lang="en-US" sz="2000" dirty="0" smtClean="0"/>
              <a:t>    return 0;</a:t>
            </a:r>
          </a:p>
          <a:p>
            <a:r>
              <a:rPr lang="en-US" sz="2000" dirty="0" smtClean="0"/>
              <a:t>}</a:t>
            </a:r>
          </a:p>
          <a:p>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1981200"/>
            <a:ext cx="7589838" cy="3657600"/>
          </a:xfrm>
        </p:spPr>
        <p:txBody>
          <a:bodyPr/>
          <a:lstStyle/>
          <a:p>
            <a:pPr algn="l"/>
            <a:r>
              <a:rPr lang="en-US" sz="2000" b="1" dirty="0" smtClean="0"/>
              <a:t>// Push operation to insert an element on top of stack. </a:t>
            </a:r>
            <a:r>
              <a:rPr lang="en-US" sz="2000" dirty="0" smtClean="0"/>
              <a:t/>
            </a:r>
            <a:br>
              <a:rPr lang="en-US" sz="2000" dirty="0" smtClean="0"/>
            </a:br>
            <a:r>
              <a:rPr lang="en-US" sz="2000" dirty="0" smtClean="0"/>
              <a:t/>
            </a:r>
            <a:br>
              <a:rPr lang="en-US" sz="2000" dirty="0" smtClean="0"/>
            </a:br>
            <a:r>
              <a:rPr lang="en-US" sz="2000" dirty="0" smtClean="0"/>
              <a:t>void Push(</a:t>
            </a:r>
            <a:r>
              <a:rPr lang="en-US" sz="2000" dirty="0" err="1" smtClean="0"/>
              <a:t>int</a:t>
            </a:r>
            <a:r>
              <a:rPr lang="en-US" sz="2000" dirty="0" smtClean="0"/>
              <a:t> x) </a:t>
            </a:r>
            <a:br>
              <a:rPr lang="en-US" sz="2000" dirty="0" smtClean="0"/>
            </a:br>
            <a:r>
              <a:rPr lang="en-US" sz="2000" dirty="0" smtClean="0"/>
              <a:t>{</a:t>
            </a:r>
            <a:br>
              <a:rPr lang="en-US" sz="2000" dirty="0" smtClean="0"/>
            </a:br>
            <a:r>
              <a:rPr lang="en-US" sz="2000" dirty="0" smtClean="0"/>
              <a:t>  if(top == MAX_SIZE -1) </a:t>
            </a:r>
            <a:br>
              <a:rPr lang="en-US" sz="2000" dirty="0" smtClean="0"/>
            </a:br>
            <a:r>
              <a:rPr lang="en-US" sz="2000" dirty="0" smtClean="0"/>
              <a:t>          {                                                                              // overflow case. </a:t>
            </a:r>
            <a:br>
              <a:rPr lang="en-US" sz="2000" dirty="0" smtClean="0"/>
            </a:br>
            <a:r>
              <a:rPr lang="en-US" sz="2000" dirty="0" smtClean="0"/>
              <a:t>		</a:t>
            </a:r>
            <a:r>
              <a:rPr lang="en-US" sz="2000" dirty="0" err="1" smtClean="0"/>
              <a:t>printf</a:t>
            </a:r>
            <a:r>
              <a:rPr lang="en-US" sz="2000" dirty="0" smtClean="0"/>
              <a:t>("Error: stack overflow\n");</a:t>
            </a:r>
            <a:br>
              <a:rPr lang="en-US" sz="2000" dirty="0" smtClean="0"/>
            </a:br>
            <a:r>
              <a:rPr lang="en-US" sz="2000" dirty="0" smtClean="0"/>
              <a:t>		return;</a:t>
            </a:r>
            <a:br>
              <a:rPr lang="en-US" sz="2000" dirty="0" smtClean="0"/>
            </a:br>
            <a:r>
              <a:rPr lang="en-US" sz="2000" dirty="0" smtClean="0"/>
              <a:t>           }</a:t>
            </a:r>
            <a:br>
              <a:rPr lang="en-US" sz="2000" dirty="0" smtClean="0"/>
            </a:br>
            <a:r>
              <a:rPr lang="en-US" sz="2000" dirty="0" smtClean="0"/>
              <a:t>	A[++top] = x;</a:t>
            </a:r>
            <a:br>
              <a:rPr lang="en-US" sz="2000" dirty="0" smtClean="0"/>
            </a:br>
            <a:r>
              <a:rPr lang="en-US" sz="2000" dirty="0" smtClean="0"/>
              <a:t>}</a:t>
            </a:r>
            <a:endParaRPr lang="en-US" sz="2000" dirty="0"/>
          </a:p>
        </p:txBody>
      </p:sp>
      <p:sp>
        <p:nvSpPr>
          <p:cNvPr id="20483" name="Rectangle 4"/>
          <p:cNvSpPr>
            <a:spLocks noChangeArrowheads="1"/>
          </p:cNvSpPr>
          <p:nvPr/>
        </p:nvSpPr>
        <p:spPr bwMode="auto">
          <a:xfrm>
            <a:off x="1219200" y="685800"/>
            <a:ext cx="7772400" cy="1143000"/>
          </a:xfrm>
          <a:prstGeom prst="rect">
            <a:avLst/>
          </a:prstGeom>
          <a:noFill/>
          <a:ln w="9525">
            <a:noFill/>
            <a:miter lim="800000"/>
            <a:headEnd/>
            <a:tailEnd/>
          </a:ln>
        </p:spPr>
        <p:txBody>
          <a:bodyPr anchor="ctr"/>
          <a:lstStyle/>
          <a:p>
            <a:r>
              <a:rPr lang="en-US" sz="4000" i="1">
                <a:solidFill>
                  <a:schemeClr val="hlink"/>
                </a:solidFill>
                <a:latin typeface="Georgia" pitchFamily="18" charset="0"/>
              </a:rPr>
              <a:t>Push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43000" y="1905000"/>
            <a:ext cx="7772400" cy="3886200"/>
          </a:xfrm>
        </p:spPr>
        <p:txBody>
          <a:bodyPr>
            <a:normAutofit fontScale="90000"/>
          </a:bodyPr>
          <a:lstStyle/>
          <a:p>
            <a:pPr algn="l"/>
            <a:r>
              <a:rPr lang="en-US" sz="2000" b="1" dirty="0" smtClean="0"/>
              <a:t>// Pop operation to remove an element from top of stack.</a:t>
            </a:r>
            <a:br>
              <a:rPr lang="en-US" sz="2000" b="1" dirty="0" smtClean="0"/>
            </a:br>
            <a:r>
              <a:rPr lang="en-US" sz="2000" dirty="0" smtClean="0"/>
              <a:t/>
            </a:r>
            <a:br>
              <a:rPr lang="en-US" sz="2000" dirty="0" smtClean="0"/>
            </a:br>
            <a:r>
              <a:rPr lang="en-US" sz="2000" dirty="0" smtClean="0"/>
              <a:t>void Pop() </a:t>
            </a:r>
            <a:br>
              <a:rPr lang="en-US" sz="2000" dirty="0" smtClean="0"/>
            </a:br>
            <a:r>
              <a:rPr lang="en-US" sz="2000" dirty="0" smtClean="0"/>
              <a:t>{</a:t>
            </a:r>
            <a:br>
              <a:rPr lang="en-US" sz="2000" dirty="0" smtClean="0"/>
            </a:br>
            <a:r>
              <a:rPr lang="en-US" sz="2000" dirty="0" smtClean="0"/>
              <a:t>	if(top == -1) </a:t>
            </a:r>
            <a:br>
              <a:rPr lang="en-US" sz="2000" dirty="0" smtClean="0"/>
            </a:br>
            <a:r>
              <a:rPr lang="en-US" sz="2000" dirty="0" smtClean="0"/>
              <a:t>       {                                                    // If stack is empty, pop should throw error. </a:t>
            </a:r>
            <a:br>
              <a:rPr lang="en-US" sz="2000" dirty="0" smtClean="0"/>
            </a:br>
            <a:r>
              <a:rPr lang="en-US" sz="2000" dirty="0" smtClean="0"/>
              <a:t>		</a:t>
            </a:r>
            <a:br>
              <a:rPr lang="en-US" sz="2000" dirty="0" smtClean="0"/>
            </a:br>
            <a:r>
              <a:rPr lang="en-US" sz="2000" dirty="0" smtClean="0"/>
              <a:t>               </a:t>
            </a:r>
            <a:r>
              <a:rPr lang="en-US" sz="2000" dirty="0" err="1" smtClean="0"/>
              <a:t>printf</a:t>
            </a:r>
            <a:r>
              <a:rPr lang="en-US" sz="2000" dirty="0" smtClean="0"/>
              <a:t>("Error: No element to pop\n");</a:t>
            </a:r>
            <a:br>
              <a:rPr lang="en-US" sz="2000" dirty="0" smtClean="0"/>
            </a:br>
            <a:r>
              <a:rPr lang="en-US" sz="2000" dirty="0" smtClean="0"/>
              <a:t>              return;</a:t>
            </a:r>
            <a:br>
              <a:rPr lang="en-US" sz="2000" dirty="0" smtClean="0"/>
            </a:br>
            <a:r>
              <a:rPr lang="en-US" sz="2000" dirty="0" smtClean="0"/>
              <a:t>       }</a:t>
            </a:r>
            <a:br>
              <a:rPr lang="en-US" sz="2000" dirty="0" smtClean="0"/>
            </a:br>
            <a:r>
              <a:rPr lang="en-US" sz="2000" dirty="0" smtClean="0"/>
              <a:t>	top--;</a:t>
            </a:r>
            <a:br>
              <a:rPr lang="en-US" sz="2000" dirty="0" smtClean="0"/>
            </a:br>
            <a:r>
              <a:rPr lang="en-US" sz="2000" dirty="0" smtClean="0"/>
              <a:t>}</a:t>
            </a:r>
            <a:endParaRPr lang="en-US" sz="2000" dirty="0"/>
          </a:p>
        </p:txBody>
      </p:sp>
      <p:sp>
        <p:nvSpPr>
          <p:cNvPr id="21507" name="Rectangle 4"/>
          <p:cNvSpPr>
            <a:spLocks noChangeArrowheads="1"/>
          </p:cNvSpPr>
          <p:nvPr/>
        </p:nvSpPr>
        <p:spPr bwMode="auto">
          <a:xfrm>
            <a:off x="1219200" y="685800"/>
            <a:ext cx="7772400" cy="1143000"/>
          </a:xfrm>
          <a:prstGeom prst="rect">
            <a:avLst/>
          </a:prstGeom>
          <a:noFill/>
          <a:ln w="9525">
            <a:noFill/>
            <a:miter lim="800000"/>
            <a:headEnd/>
            <a:tailEnd/>
          </a:ln>
        </p:spPr>
        <p:txBody>
          <a:bodyPr anchor="ctr"/>
          <a:lstStyle/>
          <a:p>
            <a:r>
              <a:rPr lang="en-US" sz="4000" i="1">
                <a:solidFill>
                  <a:schemeClr val="hlink"/>
                </a:solidFill>
                <a:latin typeface="Georgia" pitchFamily="18" charset="0"/>
              </a:rPr>
              <a:t>Pop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mtClean="0"/>
              <a:t>LINKED LIST REPRESENTATION OF STACKS</a:t>
            </a:r>
          </a:p>
        </p:txBody>
      </p:sp>
      <p:sp>
        <p:nvSpPr>
          <p:cNvPr id="35843" name="Content Placeholder 2"/>
          <p:cNvSpPr>
            <a:spLocks noGrp="1"/>
          </p:cNvSpPr>
          <p:nvPr>
            <p:ph idx="1"/>
          </p:nvPr>
        </p:nvSpPr>
        <p:spPr/>
        <p:txBody>
          <a:bodyPr>
            <a:normAutofit lnSpcReduction="10000"/>
          </a:bodyPr>
          <a:lstStyle/>
          <a:p>
            <a:r>
              <a:rPr lang="en-US" dirty="0" smtClean="0"/>
              <a:t>Stacks can be represented using singly link list</a:t>
            </a:r>
          </a:p>
          <a:p>
            <a:r>
              <a:rPr lang="en-US" dirty="0" smtClean="0"/>
              <a:t>Advantages of using linked list are</a:t>
            </a:r>
          </a:p>
          <a:p>
            <a:pPr lvl="1">
              <a:buFont typeface="Wingdings" pitchFamily="2" charset="2"/>
              <a:buChar char="Ø"/>
            </a:pPr>
            <a:r>
              <a:rPr lang="en-US" dirty="0" smtClean="0"/>
              <a:t>  Dynamic size </a:t>
            </a:r>
          </a:p>
          <a:p>
            <a:pPr lvl="1">
              <a:buFont typeface="Wingdings" pitchFamily="2" charset="2"/>
              <a:buChar char="Ø"/>
            </a:pPr>
            <a:r>
              <a:rPr lang="en-US" dirty="0" smtClean="0"/>
              <a:t>  Ease of insertion and deletion</a:t>
            </a:r>
          </a:p>
          <a:p>
            <a:r>
              <a:rPr lang="en-US" dirty="0" smtClean="0">
                <a:cs typeface="Times New Roman" pitchFamily="18" charset="0"/>
              </a:rPr>
              <a:t>Each node in the stack should contain two parts:</a:t>
            </a:r>
            <a:endParaRPr lang="en-US" dirty="0" smtClean="0">
              <a:latin typeface="Courier New" pitchFamily="49" charset="0"/>
              <a:cs typeface="Courier New" pitchFamily="49" charset="0"/>
            </a:endParaRPr>
          </a:p>
          <a:p>
            <a:pPr lvl="1"/>
            <a:r>
              <a:rPr lang="en-US" u="sng" dirty="0" smtClean="0">
                <a:cs typeface="Times New Roman" pitchFamily="18" charset="0"/>
              </a:rPr>
              <a:t>INFO</a:t>
            </a:r>
            <a:r>
              <a:rPr lang="en-US" dirty="0" smtClean="0">
                <a:cs typeface="Times New Roman" pitchFamily="18" charset="0"/>
              </a:rPr>
              <a:t>: the user's data</a:t>
            </a:r>
            <a:endParaRPr lang="en-US" dirty="0" smtClean="0">
              <a:latin typeface="Courier New" pitchFamily="49" charset="0"/>
              <a:cs typeface="Courier New" pitchFamily="49" charset="0"/>
            </a:endParaRPr>
          </a:p>
          <a:p>
            <a:pPr lvl="1"/>
            <a:r>
              <a:rPr lang="en-US" u="sng" dirty="0" smtClean="0">
                <a:cs typeface="Times New Roman" pitchFamily="18" charset="0"/>
              </a:rPr>
              <a:t>NEXT</a:t>
            </a:r>
            <a:r>
              <a:rPr lang="en-US" dirty="0" smtClean="0">
                <a:cs typeface="Times New Roman" pitchFamily="18" charset="0"/>
              </a:rPr>
              <a:t>: hold pointers to the neighboring element</a:t>
            </a:r>
            <a:endParaRPr lang="en-US" dirty="0" smtClean="0"/>
          </a:p>
          <a:p>
            <a:pPr>
              <a:buNone/>
            </a:pPr>
            <a:r>
              <a:rPr lang="en-US" dirty="0" smtClean="0"/>
              <a:t>           </a:t>
            </a:r>
          </a:p>
        </p:txBody>
      </p:sp>
      <p:sp>
        <p:nvSpPr>
          <p:cNvPr id="4" name="Date Placeholder 3"/>
          <p:cNvSpPr>
            <a:spLocks noGrp="1"/>
          </p:cNvSpPr>
          <p:nvPr>
            <p:ph type="dt" sz="quarter" idx="10"/>
          </p:nvPr>
        </p:nvSpPr>
        <p:spPr/>
        <p:txBody>
          <a:bodyPr/>
          <a:lstStyle/>
          <a:p>
            <a:pPr>
              <a:defRPr/>
            </a:pPr>
            <a:r>
              <a:rPr lang="en-US" smtClean="0"/>
              <a:t>03/07/2015</a:t>
            </a:r>
            <a:endParaRPr lang="en-US"/>
          </a:p>
        </p:txBody>
      </p:sp>
      <p:sp>
        <p:nvSpPr>
          <p:cNvPr id="5" name="Footer Placeholder 4"/>
          <p:cNvSpPr>
            <a:spLocks noGrp="1"/>
          </p:cNvSpPr>
          <p:nvPr>
            <p:ph type="ftr" sz="quarter" idx="11"/>
          </p:nvPr>
        </p:nvSpPr>
        <p:spPr/>
        <p:txBody>
          <a:bodyPr/>
          <a:lstStyle/>
          <a:p>
            <a:pPr>
              <a:defRPr/>
            </a:pPr>
            <a:r>
              <a:rPr lang="en-US" smtClean="0"/>
              <a:t>DEPARTMENT OF SWE (SE1003 - DS &amp; A)</a:t>
            </a:r>
            <a:endParaRPr lang="en-US"/>
          </a:p>
        </p:txBody>
      </p:sp>
      <p:sp>
        <p:nvSpPr>
          <p:cNvPr id="6" name="Slide Number Placeholder 5"/>
          <p:cNvSpPr>
            <a:spLocks noGrp="1"/>
          </p:cNvSpPr>
          <p:nvPr>
            <p:ph type="sldNum" sz="quarter" idx="12"/>
          </p:nvPr>
        </p:nvSpPr>
        <p:spPr/>
        <p:txBody>
          <a:bodyPr/>
          <a:lstStyle/>
          <a:p>
            <a:pPr>
              <a:defRPr/>
            </a:pPr>
            <a:fld id="{496C4D1A-B9F5-46B3-85D0-BD9B6FDC864B}"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Linked Representation of Stack</a:t>
            </a:r>
          </a:p>
        </p:txBody>
      </p:sp>
      <p:sp>
        <p:nvSpPr>
          <p:cNvPr id="4" name="Date Placeholder 3"/>
          <p:cNvSpPr>
            <a:spLocks noGrp="1"/>
          </p:cNvSpPr>
          <p:nvPr>
            <p:ph type="dt" sz="quarter" idx="10"/>
          </p:nvPr>
        </p:nvSpPr>
        <p:spPr/>
        <p:txBody>
          <a:bodyPr/>
          <a:lstStyle/>
          <a:p>
            <a:pPr>
              <a:defRPr/>
            </a:pPr>
            <a:r>
              <a:rPr lang="en-US" smtClean="0"/>
              <a:t>03/07/2015</a:t>
            </a:r>
            <a:endParaRPr lang="en-US"/>
          </a:p>
        </p:txBody>
      </p:sp>
      <p:sp>
        <p:nvSpPr>
          <p:cNvPr id="5" name="Footer Placeholder 4"/>
          <p:cNvSpPr>
            <a:spLocks noGrp="1"/>
          </p:cNvSpPr>
          <p:nvPr>
            <p:ph type="ftr" sz="quarter" idx="11"/>
          </p:nvPr>
        </p:nvSpPr>
        <p:spPr/>
        <p:txBody>
          <a:bodyPr/>
          <a:lstStyle/>
          <a:p>
            <a:pPr>
              <a:defRPr/>
            </a:pPr>
            <a:r>
              <a:rPr lang="en-US" smtClean="0"/>
              <a:t>DEPARTMENT OF SWE (SE1003 - DS &amp; A)</a:t>
            </a:r>
            <a:endParaRPr lang="en-US"/>
          </a:p>
        </p:txBody>
      </p:sp>
      <p:sp>
        <p:nvSpPr>
          <p:cNvPr id="6" name="Slide Number Placeholder 5"/>
          <p:cNvSpPr>
            <a:spLocks noGrp="1"/>
          </p:cNvSpPr>
          <p:nvPr>
            <p:ph type="sldNum" sz="quarter" idx="12"/>
          </p:nvPr>
        </p:nvSpPr>
        <p:spPr/>
        <p:txBody>
          <a:bodyPr/>
          <a:lstStyle/>
          <a:p>
            <a:pPr>
              <a:defRPr/>
            </a:pPr>
            <a:fld id="{C1168391-DF59-41EE-AF24-78BEA502FAB7}" type="slidenum">
              <a:rPr lang="en-US" smtClean="0"/>
              <a:pPr>
                <a:defRPr/>
              </a:pPr>
              <a:t>24</a:t>
            </a:fld>
            <a:endParaRPr lang="en-US"/>
          </a:p>
        </p:txBody>
      </p:sp>
      <p:pic>
        <p:nvPicPr>
          <p:cNvPr id="36870" name="Picture 5" descr="C:\WINDOWS\TEMP\MACJOBS\JPEGS\CHAP05\P269c.jpg"/>
          <p:cNvPicPr>
            <a:picLocks noGrp="1" noChangeAspect="1" noChangeArrowheads="1"/>
          </p:cNvPicPr>
          <p:nvPr>
            <p:ph idx="1"/>
          </p:nvPr>
        </p:nvPicPr>
        <p:blipFill>
          <a:blip r:embed="rId2" cstate="print">
            <a:lum bright="-18000"/>
          </a:blip>
          <a:srcRect/>
          <a:stretch>
            <a:fillRect/>
          </a:stretch>
        </p:blipFill>
        <p:spPr>
          <a:xfrm>
            <a:off x="1371600" y="1676400"/>
            <a:ext cx="6400800" cy="1371600"/>
          </a:xfrm>
          <a:noFill/>
        </p:spPr>
      </p:pic>
      <p:sp>
        <p:nvSpPr>
          <p:cNvPr id="10" name="Content Placeholder 2"/>
          <p:cNvSpPr txBox="1">
            <a:spLocks/>
          </p:cNvSpPr>
          <p:nvPr/>
        </p:nvSpPr>
        <p:spPr bwMode="auto">
          <a:xfrm>
            <a:off x="457200" y="3276600"/>
            <a:ext cx="8229600" cy="25908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3200" dirty="0">
                <a:latin typeface="+mn-lt"/>
                <a:cs typeface="+mn-cs"/>
              </a:rPr>
              <a:t>Top pointer – Top of Stack</a:t>
            </a:r>
          </a:p>
          <a:p>
            <a:pPr marL="342900" indent="-342900" eaLnBrk="0" hangingPunct="0">
              <a:spcBef>
                <a:spcPct val="20000"/>
              </a:spcBef>
              <a:buFont typeface="Arial" pitchFamily="34" charset="0"/>
              <a:buChar char="•"/>
              <a:defRPr/>
            </a:pPr>
            <a:r>
              <a:rPr lang="en-US" sz="3200" dirty="0">
                <a:latin typeface="+mn-lt"/>
                <a:cs typeface="+mn-cs"/>
              </a:rPr>
              <a:t>Null pointer – Bottom of Stack</a:t>
            </a:r>
          </a:p>
          <a:p>
            <a:pPr marL="342900" indent="-342900" eaLnBrk="0" hangingPunct="0">
              <a:spcBef>
                <a:spcPct val="20000"/>
              </a:spcBef>
              <a:buFont typeface="Arial" pitchFamily="34" charset="0"/>
              <a:buChar char="•"/>
              <a:defRPr/>
            </a:pPr>
            <a:r>
              <a:rPr lang="en-US" sz="3200" dirty="0">
                <a:latin typeface="+mn-lt"/>
                <a:cs typeface="+mn-cs"/>
              </a:rPr>
              <a:t>Push operation – Inserting a node to the top</a:t>
            </a:r>
          </a:p>
          <a:p>
            <a:pPr marL="342900" indent="-342900" eaLnBrk="0" hangingPunct="0">
              <a:spcBef>
                <a:spcPct val="20000"/>
              </a:spcBef>
              <a:buFont typeface="Arial" pitchFamily="34" charset="0"/>
              <a:buChar char="•"/>
              <a:defRPr/>
            </a:pPr>
            <a:r>
              <a:rPr lang="en-US" sz="3200" dirty="0">
                <a:latin typeface="+mn-lt"/>
                <a:cs typeface="+mn-cs"/>
              </a:rPr>
              <a:t>Pop operation – Deleting a node from the top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List Stack Example</a:t>
            </a:r>
          </a:p>
        </p:txBody>
      </p:sp>
      <p:sp>
        <p:nvSpPr>
          <p:cNvPr id="37891" name="Text Box 3"/>
          <p:cNvSpPr txBox="1">
            <a:spLocks noChangeArrowheads="1"/>
          </p:cNvSpPr>
          <p:nvPr/>
        </p:nvSpPr>
        <p:spPr bwMode="auto">
          <a:xfrm>
            <a:off x="3924300" y="3644900"/>
            <a:ext cx="647700" cy="457200"/>
          </a:xfrm>
          <a:prstGeom prst="rect">
            <a:avLst/>
          </a:prstGeom>
          <a:noFill/>
          <a:ln w="9525">
            <a:noFill/>
            <a:miter lim="800000"/>
            <a:headEnd/>
            <a:tailEnd/>
          </a:ln>
        </p:spPr>
        <p:txBody>
          <a:bodyPr>
            <a:spAutoFit/>
          </a:bodyPr>
          <a:lstStyle/>
          <a:p>
            <a:pPr algn="ctr" eaLnBrk="0" hangingPunct="0">
              <a:spcBef>
                <a:spcPct val="50000"/>
              </a:spcBef>
            </a:pPr>
            <a:endParaRPr lang="en-CA" sz="2400"/>
          </a:p>
        </p:txBody>
      </p:sp>
      <p:sp>
        <p:nvSpPr>
          <p:cNvPr id="37892" name="Text Box 5"/>
          <p:cNvSpPr txBox="1">
            <a:spLocks noChangeArrowheads="1"/>
          </p:cNvSpPr>
          <p:nvPr/>
        </p:nvSpPr>
        <p:spPr bwMode="auto">
          <a:xfrm>
            <a:off x="468313" y="3068638"/>
            <a:ext cx="755650" cy="457200"/>
          </a:xfrm>
          <a:prstGeom prst="rect">
            <a:avLst/>
          </a:prstGeom>
          <a:noFill/>
          <a:ln w="9525">
            <a:noFill/>
            <a:miter lim="800000"/>
            <a:headEnd/>
            <a:tailEnd/>
          </a:ln>
        </p:spPr>
        <p:txBody>
          <a:bodyPr>
            <a:spAutoFit/>
          </a:bodyPr>
          <a:lstStyle/>
          <a:p>
            <a:pPr eaLnBrk="0" hangingPunct="0"/>
            <a:r>
              <a:rPr lang="en-US" sz="2400" b="1">
                <a:latin typeface="Courier New" pitchFamily="49" charset="0"/>
              </a:rPr>
              <a:t>top</a:t>
            </a:r>
          </a:p>
        </p:txBody>
      </p:sp>
      <p:grpSp>
        <p:nvGrpSpPr>
          <p:cNvPr id="2" name="Group 6"/>
          <p:cNvGrpSpPr>
            <a:grpSpLocks/>
          </p:cNvGrpSpPr>
          <p:nvPr/>
        </p:nvGrpSpPr>
        <p:grpSpPr bwMode="auto">
          <a:xfrm>
            <a:off x="2195513" y="4652963"/>
            <a:ext cx="1079500" cy="466725"/>
            <a:chOff x="1383" y="2659"/>
            <a:chExt cx="680" cy="294"/>
          </a:xfrm>
        </p:grpSpPr>
        <p:sp>
          <p:nvSpPr>
            <p:cNvPr id="37906" name="Text Box 7"/>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6</a:t>
              </a:r>
            </a:p>
          </p:txBody>
        </p:sp>
        <p:sp>
          <p:nvSpPr>
            <p:cNvPr id="37907" name="Text Box 8"/>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65545" name="Line 9"/>
          <p:cNvSpPr>
            <a:spLocks noChangeShapeType="1"/>
          </p:cNvSpPr>
          <p:nvPr/>
        </p:nvSpPr>
        <p:spPr bwMode="auto">
          <a:xfrm>
            <a:off x="1116013" y="3357563"/>
            <a:ext cx="1008062" cy="1511300"/>
          </a:xfrm>
          <a:prstGeom prst="line">
            <a:avLst/>
          </a:prstGeom>
          <a:noFill/>
          <a:ln w="9525">
            <a:solidFill>
              <a:schemeClr val="tx1"/>
            </a:solidFill>
            <a:round/>
            <a:headEnd/>
            <a:tailEnd type="triangle" w="med" len="med"/>
          </a:ln>
        </p:spPr>
        <p:txBody>
          <a:bodyPr/>
          <a:lstStyle/>
          <a:p>
            <a:endParaRPr lang="en-US"/>
          </a:p>
        </p:txBody>
      </p:sp>
      <p:grpSp>
        <p:nvGrpSpPr>
          <p:cNvPr id="3" name="Group 10"/>
          <p:cNvGrpSpPr>
            <a:grpSpLocks/>
          </p:cNvGrpSpPr>
          <p:nvPr/>
        </p:nvGrpSpPr>
        <p:grpSpPr bwMode="auto">
          <a:xfrm>
            <a:off x="3203575" y="4652963"/>
            <a:ext cx="647700" cy="433387"/>
            <a:chOff x="1429" y="3339"/>
            <a:chExt cx="408" cy="273"/>
          </a:xfrm>
        </p:grpSpPr>
        <p:sp>
          <p:nvSpPr>
            <p:cNvPr id="37902" name="Line 11"/>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37903" name="Line 12"/>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37904" name="Line 13"/>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37905" name="Line 14"/>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grpSp>
        <p:nvGrpSpPr>
          <p:cNvPr id="4" name="Group 15"/>
          <p:cNvGrpSpPr>
            <a:grpSpLocks/>
          </p:cNvGrpSpPr>
          <p:nvPr/>
        </p:nvGrpSpPr>
        <p:grpSpPr bwMode="auto">
          <a:xfrm>
            <a:off x="1116013" y="3141663"/>
            <a:ext cx="647700" cy="433387"/>
            <a:chOff x="1429" y="3339"/>
            <a:chExt cx="408" cy="273"/>
          </a:xfrm>
        </p:grpSpPr>
        <p:sp>
          <p:nvSpPr>
            <p:cNvPr id="37898" name="Line 16"/>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37899" name="Line 17"/>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37900" name="Line 18"/>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37901" name="Line 19"/>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sp>
        <p:nvSpPr>
          <p:cNvPr id="37897" name="Text Box 4"/>
          <p:cNvSpPr txBox="1">
            <a:spLocks noChangeArrowheads="1"/>
          </p:cNvSpPr>
          <p:nvPr/>
        </p:nvSpPr>
        <p:spPr bwMode="auto">
          <a:xfrm>
            <a:off x="4787900" y="1773238"/>
            <a:ext cx="3816350" cy="1016000"/>
          </a:xfrm>
          <a:prstGeom prst="rect">
            <a:avLst/>
          </a:prstGeom>
          <a:solidFill>
            <a:schemeClr val="bg1"/>
          </a:solidFill>
          <a:ln w="19050">
            <a:solidFill>
              <a:schemeClr val="hlink"/>
            </a:solidFill>
            <a:miter lim="800000"/>
            <a:headEnd/>
            <a:tailEnd/>
          </a:ln>
        </p:spPr>
        <p:txBody>
          <a:bodyPr>
            <a:spAutoFit/>
          </a:bodyPr>
          <a:lstStyle/>
          <a:p>
            <a:pPr algn="ctr" eaLnBrk="0" hangingPunct="0"/>
            <a:endParaRPr lang="en-US" sz="2000" b="1">
              <a:latin typeface="Courier New" pitchFamily="49" charset="0"/>
            </a:endParaRPr>
          </a:p>
          <a:p>
            <a:pPr eaLnBrk="0" hangingPunct="0"/>
            <a:r>
              <a:rPr lang="en-US" sz="2000">
                <a:latin typeface="Courier New" pitchFamily="49" charset="0"/>
              </a:rPr>
              <a:t>push(6); </a:t>
            </a:r>
          </a:p>
          <a:p>
            <a:pPr eaLnBrk="0" hangingPunct="0"/>
            <a:r>
              <a:rPr lang="en-US" sz="200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5545"/>
                                        </p:tgtEl>
                                        <p:attrNameLst>
                                          <p:attrName>style.visibility</p:attrName>
                                        </p:attrNameLst>
                                      </p:cBhvr>
                                      <p:to>
                                        <p:strVal val="visible"/>
                                      </p:to>
                                    </p:set>
                                    <p:animEffect transition="in" filter="wipe(left)">
                                      <p:cBhvr>
                                        <p:cTn id="15" dur="500"/>
                                        <p:tgtEl>
                                          <p:spTgt spid="65545"/>
                                        </p:tgtEl>
                                      </p:cBhvr>
                                    </p:animEffect>
                                  </p:childTnLst>
                                </p:cTn>
                              </p:par>
                              <p:par>
                                <p:cTn id="16" presetID="9" presetClass="exit" presetSubtype="0" fill="hold" nodeType="withEffect">
                                  <p:stCondLst>
                                    <p:cond delay="0"/>
                                  </p:stCondLst>
                                  <p:childTnLst>
                                    <p:animEffect transition="out" filter="dissolv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List Stack Example</a:t>
            </a:r>
          </a:p>
        </p:txBody>
      </p:sp>
      <p:sp>
        <p:nvSpPr>
          <p:cNvPr id="38915" name="Text Box 3"/>
          <p:cNvSpPr txBox="1">
            <a:spLocks noChangeArrowheads="1"/>
          </p:cNvSpPr>
          <p:nvPr/>
        </p:nvSpPr>
        <p:spPr bwMode="auto">
          <a:xfrm>
            <a:off x="3924300" y="3644900"/>
            <a:ext cx="647700" cy="457200"/>
          </a:xfrm>
          <a:prstGeom prst="rect">
            <a:avLst/>
          </a:prstGeom>
          <a:noFill/>
          <a:ln w="9525">
            <a:noFill/>
            <a:miter lim="800000"/>
            <a:headEnd/>
            <a:tailEnd/>
          </a:ln>
        </p:spPr>
        <p:txBody>
          <a:bodyPr>
            <a:spAutoFit/>
          </a:bodyPr>
          <a:lstStyle/>
          <a:p>
            <a:pPr algn="ctr" eaLnBrk="0" hangingPunct="0">
              <a:spcBef>
                <a:spcPct val="50000"/>
              </a:spcBef>
            </a:pPr>
            <a:endParaRPr lang="en-CA" sz="2400"/>
          </a:p>
        </p:txBody>
      </p:sp>
      <p:sp>
        <p:nvSpPr>
          <p:cNvPr id="38916" name="Text Box 5"/>
          <p:cNvSpPr txBox="1">
            <a:spLocks noChangeArrowheads="1"/>
          </p:cNvSpPr>
          <p:nvPr/>
        </p:nvSpPr>
        <p:spPr bwMode="auto">
          <a:xfrm>
            <a:off x="468313" y="3068638"/>
            <a:ext cx="755650" cy="457200"/>
          </a:xfrm>
          <a:prstGeom prst="rect">
            <a:avLst/>
          </a:prstGeom>
          <a:noFill/>
          <a:ln w="9525">
            <a:noFill/>
            <a:miter lim="800000"/>
            <a:headEnd/>
            <a:tailEnd/>
          </a:ln>
        </p:spPr>
        <p:txBody>
          <a:bodyPr>
            <a:spAutoFit/>
          </a:bodyPr>
          <a:lstStyle/>
          <a:p>
            <a:pPr eaLnBrk="0" hangingPunct="0"/>
            <a:r>
              <a:rPr lang="en-US" sz="2400" b="1">
                <a:latin typeface="Courier New" pitchFamily="49" charset="0"/>
              </a:rPr>
              <a:t>top</a:t>
            </a:r>
          </a:p>
        </p:txBody>
      </p:sp>
      <p:grpSp>
        <p:nvGrpSpPr>
          <p:cNvPr id="2" name="Group 6"/>
          <p:cNvGrpSpPr>
            <a:grpSpLocks/>
          </p:cNvGrpSpPr>
          <p:nvPr/>
        </p:nvGrpSpPr>
        <p:grpSpPr bwMode="auto">
          <a:xfrm>
            <a:off x="2195513" y="4652963"/>
            <a:ext cx="1079500" cy="466725"/>
            <a:chOff x="1383" y="2659"/>
            <a:chExt cx="680" cy="294"/>
          </a:xfrm>
        </p:grpSpPr>
        <p:sp>
          <p:nvSpPr>
            <p:cNvPr id="38930" name="Text Box 7"/>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6</a:t>
              </a:r>
            </a:p>
          </p:txBody>
        </p:sp>
        <p:sp>
          <p:nvSpPr>
            <p:cNvPr id="38931" name="Text Box 8"/>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67593" name="Line 9"/>
          <p:cNvSpPr>
            <a:spLocks noChangeShapeType="1"/>
          </p:cNvSpPr>
          <p:nvPr/>
        </p:nvSpPr>
        <p:spPr bwMode="auto">
          <a:xfrm>
            <a:off x="1116013" y="3357563"/>
            <a:ext cx="1008062" cy="1511300"/>
          </a:xfrm>
          <a:prstGeom prst="line">
            <a:avLst/>
          </a:prstGeom>
          <a:noFill/>
          <a:ln w="9525">
            <a:solidFill>
              <a:schemeClr val="tx1"/>
            </a:solidFill>
            <a:round/>
            <a:headEnd/>
            <a:tailEnd type="triangle" w="med" len="med"/>
          </a:ln>
        </p:spPr>
        <p:txBody>
          <a:bodyPr/>
          <a:lstStyle/>
          <a:p>
            <a:endParaRPr lang="en-US"/>
          </a:p>
        </p:txBody>
      </p:sp>
      <p:grpSp>
        <p:nvGrpSpPr>
          <p:cNvPr id="3" name="Group 10"/>
          <p:cNvGrpSpPr>
            <a:grpSpLocks/>
          </p:cNvGrpSpPr>
          <p:nvPr/>
        </p:nvGrpSpPr>
        <p:grpSpPr bwMode="auto">
          <a:xfrm>
            <a:off x="2195513" y="3789363"/>
            <a:ext cx="1079500" cy="466725"/>
            <a:chOff x="1383" y="2659"/>
            <a:chExt cx="680" cy="294"/>
          </a:xfrm>
        </p:grpSpPr>
        <p:sp>
          <p:nvSpPr>
            <p:cNvPr id="38928" name="Text Box 11"/>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1</a:t>
              </a:r>
            </a:p>
          </p:txBody>
        </p:sp>
        <p:sp>
          <p:nvSpPr>
            <p:cNvPr id="38929" name="Text Box 12"/>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67597" name="Line 13"/>
          <p:cNvSpPr>
            <a:spLocks noChangeShapeType="1"/>
          </p:cNvSpPr>
          <p:nvPr/>
        </p:nvSpPr>
        <p:spPr bwMode="auto">
          <a:xfrm>
            <a:off x="1116013" y="3357563"/>
            <a:ext cx="1008062" cy="576262"/>
          </a:xfrm>
          <a:prstGeom prst="line">
            <a:avLst/>
          </a:prstGeom>
          <a:noFill/>
          <a:ln w="9525">
            <a:solidFill>
              <a:schemeClr val="tx1"/>
            </a:solidFill>
            <a:round/>
            <a:headEnd/>
            <a:tailEnd type="triangle" w="med" len="med"/>
          </a:ln>
        </p:spPr>
        <p:txBody>
          <a:bodyPr/>
          <a:lstStyle/>
          <a:p>
            <a:endParaRPr lang="en-US"/>
          </a:p>
        </p:txBody>
      </p:sp>
      <p:sp>
        <p:nvSpPr>
          <p:cNvPr id="67598" name="Freeform 14"/>
          <p:cNvSpPr>
            <a:spLocks/>
          </p:cNvSpPr>
          <p:nvPr/>
        </p:nvSpPr>
        <p:spPr bwMode="auto">
          <a:xfrm>
            <a:off x="2051050" y="40052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grpSp>
        <p:nvGrpSpPr>
          <p:cNvPr id="4" name="Group 15"/>
          <p:cNvGrpSpPr>
            <a:grpSpLocks/>
          </p:cNvGrpSpPr>
          <p:nvPr/>
        </p:nvGrpSpPr>
        <p:grpSpPr bwMode="auto">
          <a:xfrm>
            <a:off x="3203575" y="4652963"/>
            <a:ext cx="647700" cy="433387"/>
            <a:chOff x="1429" y="3339"/>
            <a:chExt cx="408" cy="273"/>
          </a:xfrm>
        </p:grpSpPr>
        <p:sp>
          <p:nvSpPr>
            <p:cNvPr id="38924" name="Line 16"/>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38925" name="Line 17"/>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38926" name="Line 18"/>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38927" name="Line 19"/>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sp>
        <p:nvSpPr>
          <p:cNvPr id="38923" name="Text Box 4"/>
          <p:cNvSpPr txBox="1">
            <a:spLocks noChangeArrowheads="1"/>
          </p:cNvSpPr>
          <p:nvPr/>
        </p:nvSpPr>
        <p:spPr bwMode="auto">
          <a:xfrm>
            <a:off x="4787900" y="1773238"/>
            <a:ext cx="3816350" cy="1016000"/>
          </a:xfrm>
          <a:prstGeom prst="rect">
            <a:avLst/>
          </a:prstGeom>
          <a:solidFill>
            <a:schemeClr val="bg1"/>
          </a:solidFill>
          <a:ln w="19050">
            <a:solidFill>
              <a:schemeClr val="hlink"/>
            </a:solidFill>
            <a:miter lim="800000"/>
            <a:headEnd/>
            <a:tailEnd/>
          </a:ln>
        </p:spPr>
        <p:txBody>
          <a:bodyPr>
            <a:spAutoFit/>
          </a:bodyPr>
          <a:lstStyle/>
          <a:p>
            <a:pPr algn="ctr" eaLnBrk="0" hangingPunct="0"/>
            <a:endParaRPr lang="en-US">
              <a:solidFill>
                <a:srgbClr val="008000"/>
              </a:solidFill>
            </a:endParaRPr>
          </a:p>
          <a:p>
            <a:pPr eaLnBrk="0" hangingPunct="0"/>
            <a:r>
              <a:rPr lang="en-US" sz="2000">
                <a:latin typeface="Courier New" pitchFamily="49" charset="0"/>
              </a:rPr>
              <a:t>push(6); </a:t>
            </a:r>
            <a:endParaRPr lang="en-US" sz="2000">
              <a:solidFill>
                <a:srgbClr val="008000"/>
              </a:solidFill>
              <a:latin typeface="Courier New" pitchFamily="49" charset="0"/>
            </a:endParaRPr>
          </a:p>
          <a:p>
            <a:pPr eaLnBrk="0" hangingPunct="0"/>
            <a:r>
              <a:rPr lang="en-US" sz="2000">
                <a:latin typeface="Courier New" pitchFamily="49" charset="0"/>
              </a:rPr>
              <a:t>push(1); </a:t>
            </a:r>
            <a:endParaRPr lang="en-US" sz="2000">
              <a:solidFill>
                <a:srgbClr val="008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598"/>
                                        </p:tgtEl>
                                        <p:attrNameLst>
                                          <p:attrName>style.visibility</p:attrName>
                                        </p:attrNameLst>
                                      </p:cBhvr>
                                      <p:to>
                                        <p:strVal val="visible"/>
                                      </p:to>
                                    </p:set>
                                    <p:animEffect transition="in" filter="wipe(up)">
                                      <p:cBhvr>
                                        <p:cTn id="12" dur="500"/>
                                        <p:tgtEl>
                                          <p:spTgt spid="675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7"/>
                                        </p:tgtEl>
                                        <p:attrNameLst>
                                          <p:attrName>style.visibility</p:attrName>
                                        </p:attrNameLst>
                                      </p:cBhvr>
                                      <p:to>
                                        <p:strVal val="visible"/>
                                      </p:to>
                                    </p:set>
                                    <p:animEffect transition="in" filter="wipe(left)">
                                      <p:cBhvr>
                                        <p:cTn id="17" dur="500"/>
                                        <p:tgtEl>
                                          <p:spTgt spid="67597"/>
                                        </p:tgtEl>
                                      </p:cBhvr>
                                    </p:animEffect>
                                  </p:childTnLst>
                                </p:cTn>
                              </p:par>
                              <p:par>
                                <p:cTn id="18" presetID="9" presetClass="exit" presetSubtype="0" fill="hold" grpId="0" nodeType="withEffect">
                                  <p:stCondLst>
                                    <p:cond delay="0"/>
                                  </p:stCondLst>
                                  <p:childTnLst>
                                    <p:animEffect transition="out" filter="dissolve">
                                      <p:cBhvr>
                                        <p:cTn id="19" dur="500"/>
                                        <p:tgtEl>
                                          <p:spTgt spid="67593"/>
                                        </p:tgtEl>
                                      </p:cBhvr>
                                    </p:animEffect>
                                    <p:set>
                                      <p:cBhvr>
                                        <p:cTn id="20" dur="1" fill="hold">
                                          <p:stCondLst>
                                            <p:cond delay="499"/>
                                          </p:stCondLst>
                                        </p:cTn>
                                        <p:tgtEl>
                                          <p:spTgt spid="675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7" grpId="0" animBg="1"/>
      <p:bldP spid="675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List Stack Example</a:t>
            </a:r>
          </a:p>
        </p:txBody>
      </p:sp>
      <p:sp>
        <p:nvSpPr>
          <p:cNvPr id="39939" name="Text Box 3"/>
          <p:cNvSpPr txBox="1">
            <a:spLocks noChangeArrowheads="1"/>
          </p:cNvSpPr>
          <p:nvPr/>
        </p:nvSpPr>
        <p:spPr bwMode="auto">
          <a:xfrm>
            <a:off x="3924300" y="3644900"/>
            <a:ext cx="647700" cy="457200"/>
          </a:xfrm>
          <a:prstGeom prst="rect">
            <a:avLst/>
          </a:prstGeom>
          <a:noFill/>
          <a:ln w="9525">
            <a:noFill/>
            <a:miter lim="800000"/>
            <a:headEnd/>
            <a:tailEnd/>
          </a:ln>
        </p:spPr>
        <p:txBody>
          <a:bodyPr>
            <a:spAutoFit/>
          </a:bodyPr>
          <a:lstStyle/>
          <a:p>
            <a:pPr algn="ctr" eaLnBrk="0" hangingPunct="0">
              <a:spcBef>
                <a:spcPct val="50000"/>
              </a:spcBef>
            </a:pPr>
            <a:endParaRPr lang="en-CA" sz="2400"/>
          </a:p>
        </p:txBody>
      </p:sp>
      <p:sp>
        <p:nvSpPr>
          <p:cNvPr id="39940" name="Text Box 4"/>
          <p:cNvSpPr txBox="1">
            <a:spLocks noChangeArrowheads="1"/>
          </p:cNvSpPr>
          <p:nvPr/>
        </p:nvSpPr>
        <p:spPr bwMode="auto">
          <a:xfrm>
            <a:off x="4787900" y="1773238"/>
            <a:ext cx="3816350" cy="1323975"/>
          </a:xfrm>
          <a:prstGeom prst="rect">
            <a:avLst/>
          </a:prstGeom>
          <a:solidFill>
            <a:schemeClr val="bg1"/>
          </a:solidFill>
          <a:ln w="19050">
            <a:solidFill>
              <a:schemeClr val="hlink"/>
            </a:solidFill>
            <a:miter lim="800000"/>
            <a:headEnd/>
            <a:tailEnd/>
          </a:ln>
        </p:spPr>
        <p:txBody>
          <a:bodyPr>
            <a:spAutoFit/>
          </a:bodyPr>
          <a:lstStyle/>
          <a:p>
            <a:pPr algn="ctr" eaLnBrk="0" hangingPunct="0"/>
            <a:endParaRPr lang="en-US">
              <a:solidFill>
                <a:srgbClr val="008000"/>
              </a:solidFill>
            </a:endParaRPr>
          </a:p>
          <a:p>
            <a:pPr eaLnBrk="0" hangingPunct="0"/>
            <a:r>
              <a:rPr lang="en-US" sz="2000">
                <a:latin typeface="Courier New" pitchFamily="49" charset="0"/>
              </a:rPr>
              <a:t>push(6); </a:t>
            </a:r>
            <a:endParaRPr lang="en-US" sz="2000">
              <a:solidFill>
                <a:srgbClr val="008000"/>
              </a:solidFill>
              <a:latin typeface="Courier New" pitchFamily="49" charset="0"/>
            </a:endParaRPr>
          </a:p>
          <a:p>
            <a:pPr eaLnBrk="0" hangingPunct="0"/>
            <a:r>
              <a:rPr lang="en-US" sz="2000">
                <a:latin typeface="Courier New" pitchFamily="49" charset="0"/>
              </a:rPr>
              <a:t>push(1); </a:t>
            </a:r>
          </a:p>
          <a:p>
            <a:pPr eaLnBrk="0" hangingPunct="0"/>
            <a:r>
              <a:rPr lang="en-US" sz="2000">
                <a:latin typeface="Courier New" pitchFamily="49" charset="0"/>
              </a:rPr>
              <a:t>push(7);</a:t>
            </a:r>
            <a:endParaRPr lang="en-US" sz="2000">
              <a:solidFill>
                <a:srgbClr val="008000"/>
              </a:solidFill>
              <a:latin typeface="Courier New" pitchFamily="49" charset="0"/>
            </a:endParaRPr>
          </a:p>
        </p:txBody>
      </p:sp>
      <p:sp>
        <p:nvSpPr>
          <p:cNvPr id="39941" name="Text Box 5"/>
          <p:cNvSpPr txBox="1">
            <a:spLocks noChangeArrowheads="1"/>
          </p:cNvSpPr>
          <p:nvPr/>
        </p:nvSpPr>
        <p:spPr bwMode="auto">
          <a:xfrm>
            <a:off x="468313" y="3068638"/>
            <a:ext cx="755650" cy="457200"/>
          </a:xfrm>
          <a:prstGeom prst="rect">
            <a:avLst/>
          </a:prstGeom>
          <a:noFill/>
          <a:ln w="9525">
            <a:noFill/>
            <a:miter lim="800000"/>
            <a:headEnd/>
            <a:tailEnd/>
          </a:ln>
        </p:spPr>
        <p:txBody>
          <a:bodyPr>
            <a:spAutoFit/>
          </a:bodyPr>
          <a:lstStyle/>
          <a:p>
            <a:pPr eaLnBrk="0" hangingPunct="0"/>
            <a:r>
              <a:rPr lang="en-US" sz="2400" b="1">
                <a:latin typeface="Courier New" pitchFamily="49" charset="0"/>
              </a:rPr>
              <a:t>top</a:t>
            </a:r>
          </a:p>
        </p:txBody>
      </p:sp>
      <p:grpSp>
        <p:nvGrpSpPr>
          <p:cNvPr id="2" name="Group 6"/>
          <p:cNvGrpSpPr>
            <a:grpSpLocks/>
          </p:cNvGrpSpPr>
          <p:nvPr/>
        </p:nvGrpSpPr>
        <p:grpSpPr bwMode="auto">
          <a:xfrm>
            <a:off x="2195513" y="4652963"/>
            <a:ext cx="1079500" cy="466725"/>
            <a:chOff x="1383" y="2659"/>
            <a:chExt cx="680" cy="294"/>
          </a:xfrm>
        </p:grpSpPr>
        <p:sp>
          <p:nvSpPr>
            <p:cNvPr id="39958" name="Text Box 7"/>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6</a:t>
              </a:r>
            </a:p>
          </p:txBody>
        </p:sp>
        <p:sp>
          <p:nvSpPr>
            <p:cNvPr id="39959" name="Text Box 8"/>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3" name="Group 9"/>
          <p:cNvGrpSpPr>
            <a:grpSpLocks/>
          </p:cNvGrpSpPr>
          <p:nvPr/>
        </p:nvGrpSpPr>
        <p:grpSpPr bwMode="auto">
          <a:xfrm>
            <a:off x="2195513" y="3789363"/>
            <a:ext cx="1079500" cy="466725"/>
            <a:chOff x="1383" y="2659"/>
            <a:chExt cx="680" cy="294"/>
          </a:xfrm>
        </p:grpSpPr>
        <p:sp>
          <p:nvSpPr>
            <p:cNvPr id="39956" name="Text Box 10"/>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1</a:t>
              </a:r>
            </a:p>
          </p:txBody>
        </p:sp>
        <p:sp>
          <p:nvSpPr>
            <p:cNvPr id="39957" name="Text Box 11"/>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4" name="Group 12"/>
          <p:cNvGrpSpPr>
            <a:grpSpLocks/>
          </p:cNvGrpSpPr>
          <p:nvPr/>
        </p:nvGrpSpPr>
        <p:grpSpPr bwMode="auto">
          <a:xfrm>
            <a:off x="2195513" y="2924175"/>
            <a:ext cx="1079500" cy="466725"/>
            <a:chOff x="1383" y="2659"/>
            <a:chExt cx="680" cy="294"/>
          </a:xfrm>
        </p:grpSpPr>
        <p:sp>
          <p:nvSpPr>
            <p:cNvPr id="39954" name="Text Box 13"/>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7</a:t>
              </a:r>
            </a:p>
          </p:txBody>
        </p:sp>
        <p:sp>
          <p:nvSpPr>
            <p:cNvPr id="39955" name="Text Box 14"/>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69647" name="Line 15"/>
          <p:cNvSpPr>
            <a:spLocks noChangeShapeType="1"/>
          </p:cNvSpPr>
          <p:nvPr/>
        </p:nvSpPr>
        <p:spPr bwMode="auto">
          <a:xfrm>
            <a:off x="1116013" y="3357563"/>
            <a:ext cx="1008062" cy="576262"/>
          </a:xfrm>
          <a:prstGeom prst="line">
            <a:avLst/>
          </a:prstGeom>
          <a:noFill/>
          <a:ln w="9525">
            <a:solidFill>
              <a:schemeClr val="tx1"/>
            </a:solidFill>
            <a:round/>
            <a:headEnd/>
            <a:tailEnd type="triangle" w="med" len="med"/>
          </a:ln>
        </p:spPr>
        <p:txBody>
          <a:bodyPr/>
          <a:lstStyle/>
          <a:p>
            <a:endParaRPr lang="en-US"/>
          </a:p>
        </p:txBody>
      </p:sp>
      <p:sp>
        <p:nvSpPr>
          <p:cNvPr id="69648" name="Line 16"/>
          <p:cNvSpPr>
            <a:spLocks noChangeShapeType="1"/>
          </p:cNvSpPr>
          <p:nvPr/>
        </p:nvSpPr>
        <p:spPr bwMode="auto">
          <a:xfrm flipV="1">
            <a:off x="1116013" y="3141663"/>
            <a:ext cx="1008062" cy="215900"/>
          </a:xfrm>
          <a:prstGeom prst="line">
            <a:avLst/>
          </a:prstGeom>
          <a:noFill/>
          <a:ln w="9525">
            <a:solidFill>
              <a:schemeClr val="tx1"/>
            </a:solidFill>
            <a:round/>
            <a:headEnd/>
            <a:tailEnd type="triangle" w="med" len="med"/>
          </a:ln>
        </p:spPr>
        <p:txBody>
          <a:bodyPr/>
          <a:lstStyle/>
          <a:p>
            <a:endParaRPr lang="en-US"/>
          </a:p>
        </p:txBody>
      </p:sp>
      <p:sp>
        <p:nvSpPr>
          <p:cNvPr id="69649" name="Freeform 17"/>
          <p:cNvSpPr>
            <a:spLocks/>
          </p:cNvSpPr>
          <p:nvPr/>
        </p:nvSpPr>
        <p:spPr bwMode="auto">
          <a:xfrm>
            <a:off x="2051050" y="31416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sp>
        <p:nvSpPr>
          <p:cNvPr id="39948" name="Freeform 18"/>
          <p:cNvSpPr>
            <a:spLocks/>
          </p:cNvSpPr>
          <p:nvPr/>
        </p:nvSpPr>
        <p:spPr bwMode="auto">
          <a:xfrm>
            <a:off x="2051050" y="40052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grpSp>
        <p:nvGrpSpPr>
          <p:cNvPr id="5" name="Group 19"/>
          <p:cNvGrpSpPr>
            <a:grpSpLocks/>
          </p:cNvGrpSpPr>
          <p:nvPr/>
        </p:nvGrpSpPr>
        <p:grpSpPr bwMode="auto">
          <a:xfrm>
            <a:off x="3203575" y="4652963"/>
            <a:ext cx="647700" cy="433387"/>
            <a:chOff x="1429" y="3339"/>
            <a:chExt cx="408" cy="273"/>
          </a:xfrm>
        </p:grpSpPr>
        <p:sp>
          <p:nvSpPr>
            <p:cNvPr id="39950" name="Line 20"/>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39951" name="Line 21"/>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39952" name="Line 22"/>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39953" name="Line 23"/>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9649"/>
                                        </p:tgtEl>
                                        <p:attrNameLst>
                                          <p:attrName>style.visibility</p:attrName>
                                        </p:attrNameLst>
                                      </p:cBhvr>
                                      <p:to>
                                        <p:strVal val="visible"/>
                                      </p:to>
                                    </p:set>
                                    <p:animEffect transition="in" filter="wipe(up)">
                                      <p:cBhvr>
                                        <p:cTn id="11" dur="500"/>
                                        <p:tgtEl>
                                          <p:spTgt spid="696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9648"/>
                                        </p:tgtEl>
                                        <p:attrNameLst>
                                          <p:attrName>style.visibility</p:attrName>
                                        </p:attrNameLst>
                                      </p:cBhvr>
                                      <p:to>
                                        <p:strVal val="visible"/>
                                      </p:to>
                                    </p:set>
                                    <p:animEffect transition="in" filter="wipe(left)">
                                      <p:cBhvr>
                                        <p:cTn id="16" dur="500"/>
                                        <p:tgtEl>
                                          <p:spTgt spid="69648"/>
                                        </p:tgtEl>
                                      </p:cBhvr>
                                    </p:animEffect>
                                  </p:childTnLst>
                                </p:cTn>
                              </p:par>
                              <p:par>
                                <p:cTn id="17" presetID="9" presetClass="exit" presetSubtype="0" fill="hold" grpId="0" nodeType="withEffect">
                                  <p:stCondLst>
                                    <p:cond delay="0"/>
                                  </p:stCondLst>
                                  <p:childTnLst>
                                    <p:animEffect transition="out" filter="dissolve">
                                      <p:cBhvr>
                                        <p:cTn id="18" dur="500"/>
                                        <p:tgtEl>
                                          <p:spTgt spid="69647"/>
                                        </p:tgtEl>
                                      </p:cBhvr>
                                    </p:animEffect>
                                    <p:set>
                                      <p:cBhvr>
                                        <p:cTn id="19" dur="1" fill="hold">
                                          <p:stCondLst>
                                            <p:cond delay="499"/>
                                          </p:stCondLst>
                                        </p:cTn>
                                        <p:tgtEl>
                                          <p:spTgt spid="696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7" grpId="0" animBg="1"/>
      <p:bldP spid="69648" grpId="0" animBg="1"/>
      <p:bldP spid="696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List Stack Example</a:t>
            </a:r>
          </a:p>
        </p:txBody>
      </p:sp>
      <p:sp>
        <p:nvSpPr>
          <p:cNvPr id="40963" name="Text Box 3"/>
          <p:cNvSpPr txBox="1">
            <a:spLocks noChangeArrowheads="1"/>
          </p:cNvSpPr>
          <p:nvPr/>
        </p:nvSpPr>
        <p:spPr bwMode="auto">
          <a:xfrm>
            <a:off x="3924300" y="3644900"/>
            <a:ext cx="647700" cy="457200"/>
          </a:xfrm>
          <a:prstGeom prst="rect">
            <a:avLst/>
          </a:prstGeom>
          <a:noFill/>
          <a:ln w="9525">
            <a:noFill/>
            <a:miter lim="800000"/>
            <a:headEnd/>
            <a:tailEnd/>
          </a:ln>
        </p:spPr>
        <p:txBody>
          <a:bodyPr>
            <a:spAutoFit/>
          </a:bodyPr>
          <a:lstStyle/>
          <a:p>
            <a:pPr algn="ctr" eaLnBrk="0" hangingPunct="0">
              <a:spcBef>
                <a:spcPct val="50000"/>
              </a:spcBef>
            </a:pPr>
            <a:endParaRPr lang="en-CA" sz="2400"/>
          </a:p>
        </p:txBody>
      </p:sp>
      <p:sp>
        <p:nvSpPr>
          <p:cNvPr id="40964" name="Text Box 4"/>
          <p:cNvSpPr txBox="1">
            <a:spLocks noChangeArrowheads="1"/>
          </p:cNvSpPr>
          <p:nvPr/>
        </p:nvSpPr>
        <p:spPr bwMode="auto">
          <a:xfrm>
            <a:off x="4787900" y="1773238"/>
            <a:ext cx="3816350" cy="1631950"/>
          </a:xfrm>
          <a:prstGeom prst="rect">
            <a:avLst/>
          </a:prstGeom>
          <a:solidFill>
            <a:schemeClr val="bg1"/>
          </a:solidFill>
          <a:ln w="19050">
            <a:solidFill>
              <a:schemeClr val="hlink"/>
            </a:solidFill>
            <a:miter lim="800000"/>
            <a:headEnd/>
            <a:tailEnd/>
          </a:ln>
        </p:spPr>
        <p:txBody>
          <a:bodyPr>
            <a:spAutoFit/>
          </a:bodyPr>
          <a:lstStyle/>
          <a:p>
            <a:pPr algn="ctr" eaLnBrk="0" hangingPunct="0"/>
            <a:endParaRPr lang="en-US">
              <a:solidFill>
                <a:srgbClr val="008000"/>
              </a:solidFill>
            </a:endParaRPr>
          </a:p>
          <a:p>
            <a:pPr eaLnBrk="0" hangingPunct="0"/>
            <a:r>
              <a:rPr lang="en-US" sz="2000">
                <a:latin typeface="Courier New" pitchFamily="49" charset="0"/>
              </a:rPr>
              <a:t>push(6); </a:t>
            </a:r>
            <a:endParaRPr lang="en-US" sz="2000">
              <a:solidFill>
                <a:srgbClr val="008000"/>
              </a:solidFill>
              <a:latin typeface="Courier New" pitchFamily="49" charset="0"/>
            </a:endParaRPr>
          </a:p>
          <a:p>
            <a:pPr eaLnBrk="0" hangingPunct="0"/>
            <a:r>
              <a:rPr lang="en-US" sz="2000">
                <a:latin typeface="Courier New" pitchFamily="49" charset="0"/>
              </a:rPr>
              <a:t>push(1); </a:t>
            </a:r>
          </a:p>
          <a:p>
            <a:pPr eaLnBrk="0" hangingPunct="0"/>
            <a:r>
              <a:rPr lang="en-US" sz="2000">
                <a:latin typeface="Courier New" pitchFamily="49" charset="0"/>
              </a:rPr>
              <a:t>push(7); </a:t>
            </a:r>
          </a:p>
          <a:p>
            <a:pPr eaLnBrk="0" hangingPunct="0"/>
            <a:r>
              <a:rPr lang="en-US" sz="2000">
                <a:latin typeface="Courier New" pitchFamily="49" charset="0"/>
              </a:rPr>
              <a:t>push(8); </a:t>
            </a:r>
            <a:endParaRPr lang="en-US" sz="2000">
              <a:solidFill>
                <a:srgbClr val="008000"/>
              </a:solidFill>
              <a:latin typeface="Courier New" pitchFamily="49" charset="0"/>
            </a:endParaRPr>
          </a:p>
        </p:txBody>
      </p:sp>
      <p:sp>
        <p:nvSpPr>
          <p:cNvPr id="40965" name="Text Box 5"/>
          <p:cNvSpPr txBox="1">
            <a:spLocks noChangeArrowheads="1"/>
          </p:cNvSpPr>
          <p:nvPr/>
        </p:nvSpPr>
        <p:spPr bwMode="auto">
          <a:xfrm>
            <a:off x="468313" y="3068638"/>
            <a:ext cx="755650" cy="457200"/>
          </a:xfrm>
          <a:prstGeom prst="rect">
            <a:avLst/>
          </a:prstGeom>
          <a:noFill/>
          <a:ln w="9525">
            <a:noFill/>
            <a:miter lim="800000"/>
            <a:headEnd/>
            <a:tailEnd/>
          </a:ln>
        </p:spPr>
        <p:txBody>
          <a:bodyPr>
            <a:spAutoFit/>
          </a:bodyPr>
          <a:lstStyle/>
          <a:p>
            <a:pPr eaLnBrk="0" hangingPunct="0"/>
            <a:r>
              <a:rPr lang="en-US" sz="2400" b="1">
                <a:latin typeface="Courier New" pitchFamily="49" charset="0"/>
              </a:rPr>
              <a:t>top</a:t>
            </a:r>
          </a:p>
        </p:txBody>
      </p:sp>
      <p:grpSp>
        <p:nvGrpSpPr>
          <p:cNvPr id="2" name="Group 6"/>
          <p:cNvGrpSpPr>
            <a:grpSpLocks/>
          </p:cNvGrpSpPr>
          <p:nvPr/>
        </p:nvGrpSpPr>
        <p:grpSpPr bwMode="auto">
          <a:xfrm>
            <a:off x="2195513" y="4652963"/>
            <a:ext cx="1079500" cy="466725"/>
            <a:chOff x="1383" y="2659"/>
            <a:chExt cx="680" cy="294"/>
          </a:xfrm>
        </p:grpSpPr>
        <p:sp>
          <p:nvSpPr>
            <p:cNvPr id="40986" name="Text Box 7"/>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6</a:t>
              </a:r>
            </a:p>
          </p:txBody>
        </p:sp>
        <p:sp>
          <p:nvSpPr>
            <p:cNvPr id="40987" name="Text Box 8"/>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3" name="Group 9"/>
          <p:cNvGrpSpPr>
            <a:grpSpLocks/>
          </p:cNvGrpSpPr>
          <p:nvPr/>
        </p:nvGrpSpPr>
        <p:grpSpPr bwMode="auto">
          <a:xfrm>
            <a:off x="2195513" y="3789363"/>
            <a:ext cx="1079500" cy="466725"/>
            <a:chOff x="1383" y="2659"/>
            <a:chExt cx="680" cy="294"/>
          </a:xfrm>
        </p:grpSpPr>
        <p:sp>
          <p:nvSpPr>
            <p:cNvPr id="40984" name="Text Box 10"/>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1</a:t>
              </a:r>
            </a:p>
          </p:txBody>
        </p:sp>
        <p:sp>
          <p:nvSpPr>
            <p:cNvPr id="40985" name="Text Box 11"/>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4" name="Group 12"/>
          <p:cNvGrpSpPr>
            <a:grpSpLocks/>
          </p:cNvGrpSpPr>
          <p:nvPr/>
        </p:nvGrpSpPr>
        <p:grpSpPr bwMode="auto">
          <a:xfrm>
            <a:off x="2195513" y="2924175"/>
            <a:ext cx="1079500" cy="466725"/>
            <a:chOff x="1383" y="2659"/>
            <a:chExt cx="680" cy="294"/>
          </a:xfrm>
        </p:grpSpPr>
        <p:sp>
          <p:nvSpPr>
            <p:cNvPr id="40982" name="Text Box 13"/>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7</a:t>
              </a:r>
            </a:p>
          </p:txBody>
        </p:sp>
        <p:sp>
          <p:nvSpPr>
            <p:cNvPr id="40983" name="Text Box 14"/>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5" name="Group 15"/>
          <p:cNvGrpSpPr>
            <a:grpSpLocks/>
          </p:cNvGrpSpPr>
          <p:nvPr/>
        </p:nvGrpSpPr>
        <p:grpSpPr bwMode="auto">
          <a:xfrm>
            <a:off x="2195513" y="2132013"/>
            <a:ext cx="1079500" cy="466725"/>
            <a:chOff x="1383" y="2659"/>
            <a:chExt cx="680" cy="294"/>
          </a:xfrm>
        </p:grpSpPr>
        <p:sp>
          <p:nvSpPr>
            <p:cNvPr id="40980" name="Text Box 16"/>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8</a:t>
              </a:r>
            </a:p>
          </p:txBody>
        </p:sp>
        <p:sp>
          <p:nvSpPr>
            <p:cNvPr id="40981" name="Text Box 17"/>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71698" name="Line 18"/>
          <p:cNvSpPr>
            <a:spLocks noChangeShapeType="1"/>
          </p:cNvSpPr>
          <p:nvPr/>
        </p:nvSpPr>
        <p:spPr bwMode="auto">
          <a:xfrm flipV="1">
            <a:off x="1116013" y="3141663"/>
            <a:ext cx="1008062" cy="215900"/>
          </a:xfrm>
          <a:prstGeom prst="line">
            <a:avLst/>
          </a:prstGeom>
          <a:noFill/>
          <a:ln w="9525">
            <a:solidFill>
              <a:schemeClr val="tx1"/>
            </a:solidFill>
            <a:round/>
            <a:headEnd/>
            <a:tailEnd type="triangle" w="med" len="med"/>
          </a:ln>
        </p:spPr>
        <p:txBody>
          <a:bodyPr/>
          <a:lstStyle/>
          <a:p>
            <a:endParaRPr lang="en-US"/>
          </a:p>
        </p:txBody>
      </p:sp>
      <p:sp>
        <p:nvSpPr>
          <p:cNvPr id="71699" name="Line 19"/>
          <p:cNvSpPr>
            <a:spLocks noChangeShapeType="1"/>
          </p:cNvSpPr>
          <p:nvPr/>
        </p:nvSpPr>
        <p:spPr bwMode="auto">
          <a:xfrm flipV="1">
            <a:off x="1116013" y="2349500"/>
            <a:ext cx="1008062" cy="1008063"/>
          </a:xfrm>
          <a:prstGeom prst="line">
            <a:avLst/>
          </a:prstGeom>
          <a:noFill/>
          <a:ln w="9525">
            <a:solidFill>
              <a:schemeClr val="tx1"/>
            </a:solidFill>
            <a:round/>
            <a:headEnd/>
            <a:tailEnd type="triangle" w="med" len="med"/>
          </a:ln>
        </p:spPr>
        <p:txBody>
          <a:bodyPr/>
          <a:lstStyle/>
          <a:p>
            <a:endParaRPr lang="en-US"/>
          </a:p>
        </p:txBody>
      </p:sp>
      <p:sp>
        <p:nvSpPr>
          <p:cNvPr id="71700" name="Freeform 20"/>
          <p:cNvSpPr>
            <a:spLocks/>
          </p:cNvSpPr>
          <p:nvPr/>
        </p:nvSpPr>
        <p:spPr bwMode="auto">
          <a:xfrm>
            <a:off x="2003425" y="2349500"/>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sp>
        <p:nvSpPr>
          <p:cNvPr id="40973" name="Freeform 21"/>
          <p:cNvSpPr>
            <a:spLocks/>
          </p:cNvSpPr>
          <p:nvPr/>
        </p:nvSpPr>
        <p:spPr bwMode="auto">
          <a:xfrm>
            <a:off x="2051050" y="31416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sp>
        <p:nvSpPr>
          <p:cNvPr id="40974" name="Freeform 22"/>
          <p:cNvSpPr>
            <a:spLocks/>
          </p:cNvSpPr>
          <p:nvPr/>
        </p:nvSpPr>
        <p:spPr bwMode="auto">
          <a:xfrm>
            <a:off x="2051050" y="40052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grpSp>
        <p:nvGrpSpPr>
          <p:cNvPr id="6" name="Group 23"/>
          <p:cNvGrpSpPr>
            <a:grpSpLocks/>
          </p:cNvGrpSpPr>
          <p:nvPr/>
        </p:nvGrpSpPr>
        <p:grpSpPr bwMode="auto">
          <a:xfrm>
            <a:off x="3203575" y="4652963"/>
            <a:ext cx="647700" cy="433387"/>
            <a:chOff x="1429" y="3339"/>
            <a:chExt cx="408" cy="273"/>
          </a:xfrm>
        </p:grpSpPr>
        <p:sp>
          <p:nvSpPr>
            <p:cNvPr id="40976" name="Line 24"/>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40977" name="Line 25"/>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40978" name="Line 26"/>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40979" name="Line 27"/>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1700"/>
                                        </p:tgtEl>
                                        <p:attrNameLst>
                                          <p:attrName>style.visibility</p:attrName>
                                        </p:attrNameLst>
                                      </p:cBhvr>
                                      <p:to>
                                        <p:strVal val="visible"/>
                                      </p:to>
                                    </p:set>
                                    <p:animEffect transition="in" filter="wipe(up)">
                                      <p:cBhvr>
                                        <p:cTn id="11" dur="500"/>
                                        <p:tgtEl>
                                          <p:spTgt spid="717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699"/>
                                        </p:tgtEl>
                                        <p:attrNameLst>
                                          <p:attrName>style.visibility</p:attrName>
                                        </p:attrNameLst>
                                      </p:cBhvr>
                                      <p:to>
                                        <p:strVal val="visible"/>
                                      </p:to>
                                    </p:set>
                                    <p:animEffect transition="in" filter="wipe(left)">
                                      <p:cBhvr>
                                        <p:cTn id="16" dur="500"/>
                                        <p:tgtEl>
                                          <p:spTgt spid="71699"/>
                                        </p:tgtEl>
                                      </p:cBhvr>
                                    </p:animEffect>
                                  </p:childTnLst>
                                </p:cTn>
                              </p:par>
                              <p:par>
                                <p:cTn id="17" presetID="9" presetClass="exit" presetSubtype="0" fill="hold" grpId="0" nodeType="withEffect">
                                  <p:stCondLst>
                                    <p:cond delay="0"/>
                                  </p:stCondLst>
                                  <p:childTnLst>
                                    <p:animEffect transition="out" filter="dissolve">
                                      <p:cBhvr>
                                        <p:cTn id="18" dur="500"/>
                                        <p:tgtEl>
                                          <p:spTgt spid="71698"/>
                                        </p:tgtEl>
                                      </p:cBhvr>
                                    </p:animEffect>
                                    <p:set>
                                      <p:cBhvr>
                                        <p:cTn id="19" dur="1" fill="hold">
                                          <p:stCondLst>
                                            <p:cond delay="499"/>
                                          </p:stCondLst>
                                        </p:cTn>
                                        <p:tgtEl>
                                          <p:spTgt spid="716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8" grpId="0" animBg="1"/>
      <p:bldP spid="71699" grpId="0" animBg="1"/>
      <p:bldP spid="717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List Stack Example</a:t>
            </a:r>
          </a:p>
        </p:txBody>
      </p:sp>
      <p:sp>
        <p:nvSpPr>
          <p:cNvPr id="41987" name="Text Box 3"/>
          <p:cNvSpPr txBox="1">
            <a:spLocks noChangeArrowheads="1"/>
          </p:cNvSpPr>
          <p:nvPr/>
        </p:nvSpPr>
        <p:spPr bwMode="auto">
          <a:xfrm>
            <a:off x="3924300" y="3644900"/>
            <a:ext cx="647700" cy="457200"/>
          </a:xfrm>
          <a:prstGeom prst="rect">
            <a:avLst/>
          </a:prstGeom>
          <a:noFill/>
          <a:ln w="9525">
            <a:noFill/>
            <a:miter lim="800000"/>
            <a:headEnd/>
            <a:tailEnd/>
          </a:ln>
        </p:spPr>
        <p:txBody>
          <a:bodyPr>
            <a:spAutoFit/>
          </a:bodyPr>
          <a:lstStyle/>
          <a:p>
            <a:pPr algn="ctr" eaLnBrk="0" hangingPunct="0">
              <a:spcBef>
                <a:spcPct val="50000"/>
              </a:spcBef>
            </a:pPr>
            <a:endParaRPr lang="en-CA" sz="2400"/>
          </a:p>
        </p:txBody>
      </p:sp>
      <p:sp>
        <p:nvSpPr>
          <p:cNvPr id="41988" name="Text Box 4"/>
          <p:cNvSpPr txBox="1">
            <a:spLocks noChangeArrowheads="1"/>
          </p:cNvSpPr>
          <p:nvPr/>
        </p:nvSpPr>
        <p:spPr bwMode="auto">
          <a:xfrm>
            <a:off x="4787900" y="1773238"/>
            <a:ext cx="3816350" cy="1938337"/>
          </a:xfrm>
          <a:prstGeom prst="rect">
            <a:avLst/>
          </a:prstGeom>
          <a:solidFill>
            <a:schemeClr val="bg1"/>
          </a:solidFill>
          <a:ln w="19050">
            <a:solidFill>
              <a:schemeClr val="hlink"/>
            </a:solidFill>
            <a:miter lim="800000"/>
            <a:headEnd/>
            <a:tailEnd/>
          </a:ln>
        </p:spPr>
        <p:txBody>
          <a:bodyPr>
            <a:spAutoFit/>
          </a:bodyPr>
          <a:lstStyle/>
          <a:p>
            <a:pPr algn="ctr" eaLnBrk="0" hangingPunct="0"/>
            <a:endParaRPr lang="en-US">
              <a:solidFill>
                <a:srgbClr val="008000"/>
              </a:solidFill>
            </a:endParaRPr>
          </a:p>
          <a:p>
            <a:pPr eaLnBrk="0" hangingPunct="0"/>
            <a:r>
              <a:rPr lang="en-US" sz="2000">
                <a:latin typeface="Courier New" pitchFamily="49" charset="0"/>
              </a:rPr>
              <a:t>push(6); </a:t>
            </a:r>
            <a:endParaRPr lang="en-US" sz="2000">
              <a:solidFill>
                <a:srgbClr val="008000"/>
              </a:solidFill>
              <a:latin typeface="Courier New" pitchFamily="49" charset="0"/>
            </a:endParaRPr>
          </a:p>
          <a:p>
            <a:pPr eaLnBrk="0" hangingPunct="0"/>
            <a:r>
              <a:rPr lang="en-US" sz="2000">
                <a:latin typeface="Courier New" pitchFamily="49" charset="0"/>
              </a:rPr>
              <a:t>push(1); </a:t>
            </a:r>
          </a:p>
          <a:p>
            <a:pPr eaLnBrk="0" hangingPunct="0"/>
            <a:r>
              <a:rPr lang="en-US" sz="2000">
                <a:latin typeface="Courier New" pitchFamily="49" charset="0"/>
              </a:rPr>
              <a:t>push(7); </a:t>
            </a:r>
          </a:p>
          <a:p>
            <a:pPr eaLnBrk="0" hangingPunct="0"/>
            <a:r>
              <a:rPr lang="en-US" sz="2000">
                <a:latin typeface="Courier New" pitchFamily="49" charset="0"/>
              </a:rPr>
              <a:t>push(8); </a:t>
            </a:r>
          </a:p>
          <a:p>
            <a:pPr eaLnBrk="0" hangingPunct="0"/>
            <a:r>
              <a:rPr lang="en-US" sz="2000">
                <a:latin typeface="Courier New" pitchFamily="49" charset="0"/>
              </a:rPr>
              <a:t>pop(); </a:t>
            </a:r>
            <a:endParaRPr lang="en-US" sz="2000">
              <a:solidFill>
                <a:srgbClr val="008000"/>
              </a:solidFill>
              <a:latin typeface="Courier New" pitchFamily="49" charset="0"/>
            </a:endParaRPr>
          </a:p>
        </p:txBody>
      </p:sp>
      <p:sp>
        <p:nvSpPr>
          <p:cNvPr id="41989" name="Text Box 5"/>
          <p:cNvSpPr txBox="1">
            <a:spLocks noChangeArrowheads="1"/>
          </p:cNvSpPr>
          <p:nvPr/>
        </p:nvSpPr>
        <p:spPr bwMode="auto">
          <a:xfrm>
            <a:off x="468313" y="3068638"/>
            <a:ext cx="755650" cy="457200"/>
          </a:xfrm>
          <a:prstGeom prst="rect">
            <a:avLst/>
          </a:prstGeom>
          <a:noFill/>
          <a:ln w="9525">
            <a:noFill/>
            <a:miter lim="800000"/>
            <a:headEnd/>
            <a:tailEnd/>
          </a:ln>
        </p:spPr>
        <p:txBody>
          <a:bodyPr>
            <a:spAutoFit/>
          </a:bodyPr>
          <a:lstStyle/>
          <a:p>
            <a:pPr eaLnBrk="0" hangingPunct="0"/>
            <a:r>
              <a:rPr lang="en-US" sz="2400" b="1">
                <a:latin typeface="Courier New" pitchFamily="49" charset="0"/>
              </a:rPr>
              <a:t>top</a:t>
            </a:r>
          </a:p>
        </p:txBody>
      </p:sp>
      <p:grpSp>
        <p:nvGrpSpPr>
          <p:cNvPr id="2" name="Group 6"/>
          <p:cNvGrpSpPr>
            <a:grpSpLocks/>
          </p:cNvGrpSpPr>
          <p:nvPr/>
        </p:nvGrpSpPr>
        <p:grpSpPr bwMode="auto">
          <a:xfrm>
            <a:off x="2195513" y="4652963"/>
            <a:ext cx="1079500" cy="466725"/>
            <a:chOff x="1383" y="2659"/>
            <a:chExt cx="680" cy="294"/>
          </a:xfrm>
        </p:grpSpPr>
        <p:sp>
          <p:nvSpPr>
            <p:cNvPr id="42010" name="Text Box 7"/>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6</a:t>
              </a:r>
            </a:p>
          </p:txBody>
        </p:sp>
        <p:sp>
          <p:nvSpPr>
            <p:cNvPr id="42011" name="Text Box 8"/>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3" name="Group 9"/>
          <p:cNvGrpSpPr>
            <a:grpSpLocks/>
          </p:cNvGrpSpPr>
          <p:nvPr/>
        </p:nvGrpSpPr>
        <p:grpSpPr bwMode="auto">
          <a:xfrm>
            <a:off x="2195513" y="3789363"/>
            <a:ext cx="1079500" cy="466725"/>
            <a:chOff x="1383" y="2659"/>
            <a:chExt cx="680" cy="294"/>
          </a:xfrm>
        </p:grpSpPr>
        <p:sp>
          <p:nvSpPr>
            <p:cNvPr id="42008" name="Text Box 10"/>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1</a:t>
              </a:r>
            </a:p>
          </p:txBody>
        </p:sp>
        <p:sp>
          <p:nvSpPr>
            <p:cNvPr id="42009" name="Text Box 11"/>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4" name="Group 12"/>
          <p:cNvGrpSpPr>
            <a:grpSpLocks/>
          </p:cNvGrpSpPr>
          <p:nvPr/>
        </p:nvGrpSpPr>
        <p:grpSpPr bwMode="auto">
          <a:xfrm>
            <a:off x="2195513" y="2924175"/>
            <a:ext cx="1079500" cy="466725"/>
            <a:chOff x="1383" y="2659"/>
            <a:chExt cx="680" cy="294"/>
          </a:xfrm>
        </p:grpSpPr>
        <p:sp>
          <p:nvSpPr>
            <p:cNvPr id="42006" name="Text Box 13"/>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7</a:t>
              </a:r>
            </a:p>
          </p:txBody>
        </p:sp>
        <p:sp>
          <p:nvSpPr>
            <p:cNvPr id="42007" name="Text Box 14"/>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5" name="Group 15"/>
          <p:cNvGrpSpPr>
            <a:grpSpLocks/>
          </p:cNvGrpSpPr>
          <p:nvPr/>
        </p:nvGrpSpPr>
        <p:grpSpPr bwMode="auto">
          <a:xfrm>
            <a:off x="2195513" y="2132013"/>
            <a:ext cx="1079500" cy="466725"/>
            <a:chOff x="1383" y="2659"/>
            <a:chExt cx="680" cy="294"/>
          </a:xfrm>
        </p:grpSpPr>
        <p:sp>
          <p:nvSpPr>
            <p:cNvPr id="42004" name="Text Box 16"/>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8</a:t>
              </a:r>
            </a:p>
          </p:txBody>
        </p:sp>
        <p:sp>
          <p:nvSpPr>
            <p:cNvPr id="42005" name="Text Box 17"/>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73746" name="Line 18"/>
          <p:cNvSpPr>
            <a:spLocks noChangeShapeType="1"/>
          </p:cNvSpPr>
          <p:nvPr/>
        </p:nvSpPr>
        <p:spPr bwMode="auto">
          <a:xfrm flipV="1">
            <a:off x="1116013" y="3141663"/>
            <a:ext cx="1008062" cy="215900"/>
          </a:xfrm>
          <a:prstGeom prst="line">
            <a:avLst/>
          </a:prstGeom>
          <a:noFill/>
          <a:ln w="9525">
            <a:solidFill>
              <a:schemeClr val="tx1"/>
            </a:solidFill>
            <a:round/>
            <a:headEnd/>
            <a:tailEnd type="triangle" w="med" len="med"/>
          </a:ln>
        </p:spPr>
        <p:txBody>
          <a:bodyPr/>
          <a:lstStyle/>
          <a:p>
            <a:endParaRPr lang="en-US"/>
          </a:p>
        </p:txBody>
      </p:sp>
      <p:sp>
        <p:nvSpPr>
          <p:cNvPr id="73747" name="Line 19"/>
          <p:cNvSpPr>
            <a:spLocks noChangeShapeType="1"/>
          </p:cNvSpPr>
          <p:nvPr/>
        </p:nvSpPr>
        <p:spPr bwMode="auto">
          <a:xfrm flipV="1">
            <a:off x="1116013" y="2349500"/>
            <a:ext cx="1008062" cy="1008063"/>
          </a:xfrm>
          <a:prstGeom prst="line">
            <a:avLst/>
          </a:prstGeom>
          <a:noFill/>
          <a:ln w="9525">
            <a:solidFill>
              <a:schemeClr val="tx1"/>
            </a:solidFill>
            <a:round/>
            <a:headEnd/>
            <a:tailEnd type="triangle" w="med" len="med"/>
          </a:ln>
        </p:spPr>
        <p:txBody>
          <a:bodyPr/>
          <a:lstStyle/>
          <a:p>
            <a:endParaRPr lang="en-US"/>
          </a:p>
        </p:txBody>
      </p:sp>
      <p:sp>
        <p:nvSpPr>
          <p:cNvPr id="73748" name="Freeform 20"/>
          <p:cNvSpPr>
            <a:spLocks/>
          </p:cNvSpPr>
          <p:nvPr/>
        </p:nvSpPr>
        <p:spPr bwMode="auto">
          <a:xfrm>
            <a:off x="2003425" y="2349500"/>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sp>
        <p:nvSpPr>
          <p:cNvPr id="41997" name="Freeform 21"/>
          <p:cNvSpPr>
            <a:spLocks/>
          </p:cNvSpPr>
          <p:nvPr/>
        </p:nvSpPr>
        <p:spPr bwMode="auto">
          <a:xfrm>
            <a:off x="2051050" y="31416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sp>
        <p:nvSpPr>
          <p:cNvPr id="41998" name="Freeform 22"/>
          <p:cNvSpPr>
            <a:spLocks/>
          </p:cNvSpPr>
          <p:nvPr/>
        </p:nvSpPr>
        <p:spPr bwMode="auto">
          <a:xfrm>
            <a:off x="2051050" y="40052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grpSp>
        <p:nvGrpSpPr>
          <p:cNvPr id="6" name="Group 23"/>
          <p:cNvGrpSpPr>
            <a:grpSpLocks/>
          </p:cNvGrpSpPr>
          <p:nvPr/>
        </p:nvGrpSpPr>
        <p:grpSpPr bwMode="auto">
          <a:xfrm>
            <a:off x="3203575" y="4652963"/>
            <a:ext cx="647700" cy="433387"/>
            <a:chOff x="1429" y="3339"/>
            <a:chExt cx="408" cy="273"/>
          </a:xfrm>
        </p:grpSpPr>
        <p:sp>
          <p:nvSpPr>
            <p:cNvPr id="42000" name="Line 24"/>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42001" name="Line 25"/>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42002" name="Line 26"/>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42003" name="Line 27"/>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3747"/>
                                        </p:tgtEl>
                                      </p:cBhvr>
                                    </p:animEffect>
                                    <p:set>
                                      <p:cBhvr>
                                        <p:cTn id="7" dur="1" fill="hold">
                                          <p:stCondLst>
                                            <p:cond delay="499"/>
                                          </p:stCondLst>
                                        </p:cTn>
                                        <p:tgtEl>
                                          <p:spTgt spid="73747"/>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73746"/>
                                        </p:tgtEl>
                                        <p:attrNameLst>
                                          <p:attrName>style.visibility</p:attrName>
                                        </p:attrNameLst>
                                      </p:cBhvr>
                                      <p:to>
                                        <p:strVal val="visible"/>
                                      </p:to>
                                    </p:set>
                                    <p:animEffect transition="in" filter="wipe(left)">
                                      <p:cBhvr>
                                        <p:cTn id="10" dur="500"/>
                                        <p:tgtEl>
                                          <p:spTgt spid="7374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73748"/>
                                        </p:tgtEl>
                                      </p:cBhvr>
                                    </p:animEffect>
                                    <p:set>
                                      <p:cBhvr>
                                        <p:cTn id="15" dur="1" fill="hold">
                                          <p:stCondLst>
                                            <p:cond delay="499"/>
                                          </p:stCondLst>
                                        </p:cTn>
                                        <p:tgtEl>
                                          <p:spTgt spid="73748"/>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6" grpId="0" animBg="1"/>
      <p:bldP spid="73747" grpId="0" animBg="1"/>
      <p:bldP spid="737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What is a Stack ?????????????????</a:t>
            </a:r>
          </a:p>
        </p:txBody>
      </p:sp>
      <p:sp>
        <p:nvSpPr>
          <p:cNvPr id="4099" name="Content Placeholder 2"/>
          <p:cNvSpPr>
            <a:spLocks noGrp="1"/>
          </p:cNvSpPr>
          <p:nvPr>
            <p:ph idx="1"/>
          </p:nvPr>
        </p:nvSpPr>
        <p:spPr/>
        <p:txBody>
          <a:bodyPr/>
          <a:lstStyle/>
          <a:p>
            <a:pPr eaLnBrk="1" hangingPunct="1"/>
            <a:r>
              <a:rPr lang="en-US" sz="2500" smtClean="0">
                <a:cs typeface="Times New Roman" pitchFamily="18" charset="0"/>
              </a:rPr>
              <a:t>It is an ordered group of homogeneous items of elements.</a:t>
            </a:r>
          </a:p>
          <a:p>
            <a:pPr eaLnBrk="1" hangingPunct="1"/>
            <a:r>
              <a:rPr lang="en-US" sz="2500" smtClean="0">
                <a:cs typeface="Times New Roman" pitchFamily="18" charset="0"/>
              </a:rPr>
              <a:t>Elements are added to and removed from the top of the stack (the most</a:t>
            </a:r>
            <a:r>
              <a:rPr lang="en-US" sz="2500" smtClean="0">
                <a:latin typeface="Courier New" pitchFamily="49" charset="0"/>
                <a:cs typeface="Courier New" pitchFamily="49" charset="0"/>
              </a:rPr>
              <a:t> </a:t>
            </a:r>
            <a:r>
              <a:rPr lang="en-US" sz="2500" smtClean="0">
                <a:cs typeface="Times New Roman" pitchFamily="18" charset="0"/>
              </a:rPr>
              <a:t>recently added items are at the top of the stack).</a:t>
            </a:r>
          </a:p>
          <a:p>
            <a:pPr eaLnBrk="1" hangingPunct="1"/>
            <a:r>
              <a:rPr lang="en-US" sz="2500" smtClean="0">
                <a:cs typeface="Times New Roman" pitchFamily="18" charset="0"/>
              </a:rPr>
              <a:t>The last element to be added is the first to be removed (</a:t>
            </a:r>
            <a:r>
              <a:rPr lang="en-US" sz="2500" b="1" smtClean="0">
                <a:cs typeface="Times New Roman" pitchFamily="18" charset="0"/>
              </a:rPr>
              <a:t>LIFO</a:t>
            </a:r>
            <a:r>
              <a:rPr lang="en-US" sz="2500" smtClean="0">
                <a:cs typeface="Times New Roman" pitchFamily="18" charset="0"/>
              </a:rPr>
              <a:t>: Last In, First Out).</a:t>
            </a:r>
            <a:endParaRPr lang="en-US" sz="2500" smtClean="0">
              <a:latin typeface="Courier New" pitchFamily="49" charset="0"/>
              <a:cs typeface="Courier New" pitchFamily="49" charset="0"/>
            </a:endParaRPr>
          </a:p>
          <a:p>
            <a:pPr eaLnBrk="1" hangingPunct="1"/>
            <a:endParaRPr lang="en-US" smtClean="0"/>
          </a:p>
        </p:txBody>
      </p:sp>
      <p:pic>
        <p:nvPicPr>
          <p:cNvPr id="4100" name="Picture 4" descr="H:\Fig Ch 4\MACJOBS\JPEGS\CHAP04\Fig4-1.jpg"/>
          <p:cNvPicPr>
            <a:picLocks noChangeAspect="1" noChangeArrowheads="1"/>
          </p:cNvPicPr>
          <p:nvPr/>
        </p:nvPicPr>
        <p:blipFill>
          <a:blip r:embed="rId2" cstate="print"/>
          <a:srcRect/>
          <a:stretch>
            <a:fillRect/>
          </a:stretch>
        </p:blipFill>
        <p:spPr bwMode="auto">
          <a:xfrm>
            <a:off x="1371600" y="4189413"/>
            <a:ext cx="6781800" cy="2668587"/>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2FA72109-A49C-4FC7-95E3-BFA14CB85B37}"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List Stack Example</a:t>
            </a:r>
          </a:p>
        </p:txBody>
      </p:sp>
      <p:sp>
        <p:nvSpPr>
          <p:cNvPr id="43011" name="Text Box 3"/>
          <p:cNvSpPr txBox="1">
            <a:spLocks noChangeArrowheads="1"/>
          </p:cNvSpPr>
          <p:nvPr/>
        </p:nvSpPr>
        <p:spPr bwMode="auto">
          <a:xfrm>
            <a:off x="3924300" y="3644900"/>
            <a:ext cx="647700" cy="457200"/>
          </a:xfrm>
          <a:prstGeom prst="rect">
            <a:avLst/>
          </a:prstGeom>
          <a:noFill/>
          <a:ln w="9525">
            <a:noFill/>
            <a:miter lim="800000"/>
            <a:headEnd/>
            <a:tailEnd/>
          </a:ln>
        </p:spPr>
        <p:txBody>
          <a:bodyPr>
            <a:spAutoFit/>
          </a:bodyPr>
          <a:lstStyle/>
          <a:p>
            <a:pPr algn="ctr" eaLnBrk="0" hangingPunct="0">
              <a:spcBef>
                <a:spcPct val="50000"/>
              </a:spcBef>
            </a:pPr>
            <a:endParaRPr lang="en-CA" sz="2400"/>
          </a:p>
        </p:txBody>
      </p:sp>
      <p:sp>
        <p:nvSpPr>
          <p:cNvPr id="43012" name="Text Box 4"/>
          <p:cNvSpPr txBox="1">
            <a:spLocks noChangeArrowheads="1"/>
          </p:cNvSpPr>
          <p:nvPr/>
        </p:nvSpPr>
        <p:spPr bwMode="auto">
          <a:xfrm>
            <a:off x="4787900" y="1773238"/>
            <a:ext cx="3816350" cy="1938337"/>
          </a:xfrm>
          <a:prstGeom prst="rect">
            <a:avLst/>
          </a:prstGeom>
          <a:solidFill>
            <a:schemeClr val="bg1"/>
          </a:solidFill>
          <a:ln w="19050">
            <a:solidFill>
              <a:schemeClr val="hlink"/>
            </a:solidFill>
            <a:miter lim="800000"/>
            <a:headEnd/>
            <a:tailEnd/>
          </a:ln>
        </p:spPr>
        <p:txBody>
          <a:bodyPr>
            <a:spAutoFit/>
          </a:bodyPr>
          <a:lstStyle/>
          <a:p>
            <a:pPr algn="ctr" eaLnBrk="0" hangingPunct="0"/>
            <a:endParaRPr lang="en-US">
              <a:solidFill>
                <a:srgbClr val="008000"/>
              </a:solidFill>
            </a:endParaRPr>
          </a:p>
          <a:p>
            <a:pPr eaLnBrk="0" hangingPunct="0"/>
            <a:r>
              <a:rPr lang="en-US" sz="2000">
                <a:latin typeface="Courier New" pitchFamily="49" charset="0"/>
              </a:rPr>
              <a:t>push(6); </a:t>
            </a:r>
            <a:endParaRPr lang="en-US" sz="2000">
              <a:solidFill>
                <a:srgbClr val="008000"/>
              </a:solidFill>
              <a:latin typeface="Courier New" pitchFamily="49" charset="0"/>
            </a:endParaRPr>
          </a:p>
          <a:p>
            <a:pPr eaLnBrk="0" hangingPunct="0"/>
            <a:r>
              <a:rPr lang="en-US" sz="2000">
                <a:latin typeface="Courier New" pitchFamily="49" charset="0"/>
              </a:rPr>
              <a:t>push(1); </a:t>
            </a:r>
          </a:p>
          <a:p>
            <a:pPr eaLnBrk="0" hangingPunct="0"/>
            <a:r>
              <a:rPr lang="en-US" sz="2000">
                <a:latin typeface="Courier New" pitchFamily="49" charset="0"/>
              </a:rPr>
              <a:t>push(7); </a:t>
            </a:r>
          </a:p>
          <a:p>
            <a:pPr eaLnBrk="0" hangingPunct="0"/>
            <a:r>
              <a:rPr lang="en-US" sz="2000">
                <a:latin typeface="Courier New" pitchFamily="49" charset="0"/>
              </a:rPr>
              <a:t>push(8); </a:t>
            </a:r>
          </a:p>
          <a:p>
            <a:pPr eaLnBrk="0" hangingPunct="0"/>
            <a:r>
              <a:rPr lang="en-US" sz="2000">
                <a:latin typeface="Courier New" pitchFamily="49" charset="0"/>
              </a:rPr>
              <a:t>pop(); </a:t>
            </a:r>
            <a:endParaRPr lang="en-US" sz="2000">
              <a:solidFill>
                <a:srgbClr val="008000"/>
              </a:solidFill>
              <a:latin typeface="Courier New" pitchFamily="49" charset="0"/>
            </a:endParaRPr>
          </a:p>
        </p:txBody>
      </p:sp>
      <p:sp>
        <p:nvSpPr>
          <p:cNvPr id="43013" name="Text Box 5"/>
          <p:cNvSpPr txBox="1">
            <a:spLocks noChangeArrowheads="1"/>
          </p:cNvSpPr>
          <p:nvPr/>
        </p:nvSpPr>
        <p:spPr bwMode="auto">
          <a:xfrm>
            <a:off x="468313" y="3068638"/>
            <a:ext cx="755650" cy="457200"/>
          </a:xfrm>
          <a:prstGeom prst="rect">
            <a:avLst/>
          </a:prstGeom>
          <a:noFill/>
          <a:ln w="9525">
            <a:noFill/>
            <a:miter lim="800000"/>
            <a:headEnd/>
            <a:tailEnd/>
          </a:ln>
        </p:spPr>
        <p:txBody>
          <a:bodyPr>
            <a:spAutoFit/>
          </a:bodyPr>
          <a:lstStyle/>
          <a:p>
            <a:pPr eaLnBrk="0" hangingPunct="0"/>
            <a:r>
              <a:rPr lang="en-US" sz="2400" b="1">
                <a:latin typeface="Courier New" pitchFamily="49" charset="0"/>
              </a:rPr>
              <a:t>top</a:t>
            </a:r>
          </a:p>
        </p:txBody>
      </p:sp>
      <p:grpSp>
        <p:nvGrpSpPr>
          <p:cNvPr id="2" name="Group 6"/>
          <p:cNvGrpSpPr>
            <a:grpSpLocks/>
          </p:cNvGrpSpPr>
          <p:nvPr/>
        </p:nvGrpSpPr>
        <p:grpSpPr bwMode="auto">
          <a:xfrm>
            <a:off x="2195513" y="4652963"/>
            <a:ext cx="1079500" cy="466725"/>
            <a:chOff x="1383" y="2659"/>
            <a:chExt cx="680" cy="294"/>
          </a:xfrm>
        </p:grpSpPr>
        <p:sp>
          <p:nvSpPr>
            <p:cNvPr id="43029" name="Text Box 7"/>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6</a:t>
              </a:r>
            </a:p>
          </p:txBody>
        </p:sp>
        <p:sp>
          <p:nvSpPr>
            <p:cNvPr id="43030" name="Text Box 8"/>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3" name="Group 9"/>
          <p:cNvGrpSpPr>
            <a:grpSpLocks/>
          </p:cNvGrpSpPr>
          <p:nvPr/>
        </p:nvGrpSpPr>
        <p:grpSpPr bwMode="auto">
          <a:xfrm>
            <a:off x="2195513" y="3789363"/>
            <a:ext cx="1079500" cy="466725"/>
            <a:chOff x="1383" y="2659"/>
            <a:chExt cx="680" cy="294"/>
          </a:xfrm>
        </p:grpSpPr>
        <p:sp>
          <p:nvSpPr>
            <p:cNvPr id="43027" name="Text Box 10"/>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1</a:t>
              </a:r>
            </a:p>
          </p:txBody>
        </p:sp>
        <p:sp>
          <p:nvSpPr>
            <p:cNvPr id="43028" name="Text Box 11"/>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grpSp>
        <p:nvGrpSpPr>
          <p:cNvPr id="4" name="Group 12"/>
          <p:cNvGrpSpPr>
            <a:grpSpLocks/>
          </p:cNvGrpSpPr>
          <p:nvPr/>
        </p:nvGrpSpPr>
        <p:grpSpPr bwMode="auto">
          <a:xfrm>
            <a:off x="2195513" y="2924175"/>
            <a:ext cx="1079500" cy="466725"/>
            <a:chOff x="1383" y="2659"/>
            <a:chExt cx="680" cy="294"/>
          </a:xfrm>
        </p:grpSpPr>
        <p:sp>
          <p:nvSpPr>
            <p:cNvPr id="43025" name="Text Box 13"/>
            <p:cNvSpPr txBox="1">
              <a:spLocks noChangeArrowheads="1"/>
            </p:cNvSpPr>
            <p:nvPr/>
          </p:nvSpPr>
          <p:spPr bwMode="auto">
            <a:xfrm>
              <a:off x="1383" y="2659"/>
              <a:ext cx="499"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2400" b="1">
                  <a:latin typeface="Courier New" pitchFamily="49" charset="0"/>
                </a:rPr>
                <a:t>7</a:t>
              </a:r>
            </a:p>
          </p:txBody>
        </p:sp>
        <p:sp>
          <p:nvSpPr>
            <p:cNvPr id="43026" name="Text Box 14"/>
            <p:cNvSpPr txBox="1">
              <a:spLocks noChangeArrowheads="1"/>
            </p:cNvSpPr>
            <p:nvPr/>
          </p:nvSpPr>
          <p:spPr bwMode="auto">
            <a:xfrm>
              <a:off x="1882" y="2659"/>
              <a:ext cx="181" cy="294"/>
            </a:xfrm>
            <a:prstGeom prst="rect">
              <a:avLst/>
            </a:prstGeom>
            <a:noFill/>
            <a:ln w="9525">
              <a:solidFill>
                <a:schemeClr val="tx1"/>
              </a:solidFill>
              <a:miter lim="800000"/>
              <a:headEnd/>
              <a:tailEnd/>
            </a:ln>
          </p:spPr>
          <p:txBody>
            <a:bodyPr>
              <a:spAutoFit/>
            </a:bodyPr>
            <a:lstStyle/>
            <a:p>
              <a:pPr eaLnBrk="0" hangingPunct="0">
                <a:spcBef>
                  <a:spcPct val="50000"/>
                </a:spcBef>
              </a:pPr>
              <a:endParaRPr lang="en-US" sz="2400">
                <a:latin typeface="Courier New" pitchFamily="49" charset="0"/>
              </a:endParaRPr>
            </a:p>
          </p:txBody>
        </p:sp>
      </p:grpSp>
      <p:sp>
        <p:nvSpPr>
          <p:cNvPr id="43017" name="Line 15"/>
          <p:cNvSpPr>
            <a:spLocks noChangeShapeType="1"/>
          </p:cNvSpPr>
          <p:nvPr/>
        </p:nvSpPr>
        <p:spPr bwMode="auto">
          <a:xfrm flipV="1">
            <a:off x="1116013" y="3141663"/>
            <a:ext cx="1008062" cy="215900"/>
          </a:xfrm>
          <a:prstGeom prst="line">
            <a:avLst/>
          </a:prstGeom>
          <a:noFill/>
          <a:ln w="9525">
            <a:solidFill>
              <a:schemeClr val="tx1"/>
            </a:solidFill>
            <a:round/>
            <a:headEnd/>
            <a:tailEnd type="triangle" w="med" len="med"/>
          </a:ln>
        </p:spPr>
        <p:txBody>
          <a:bodyPr/>
          <a:lstStyle/>
          <a:p>
            <a:endParaRPr lang="en-US"/>
          </a:p>
        </p:txBody>
      </p:sp>
      <p:sp>
        <p:nvSpPr>
          <p:cNvPr id="43018" name="Freeform 16"/>
          <p:cNvSpPr>
            <a:spLocks/>
          </p:cNvSpPr>
          <p:nvPr/>
        </p:nvSpPr>
        <p:spPr bwMode="auto">
          <a:xfrm>
            <a:off x="2051050" y="31416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sp>
        <p:nvSpPr>
          <p:cNvPr id="43019" name="Freeform 17"/>
          <p:cNvSpPr>
            <a:spLocks/>
          </p:cNvSpPr>
          <p:nvPr/>
        </p:nvSpPr>
        <p:spPr bwMode="auto">
          <a:xfrm>
            <a:off x="2051050" y="4005263"/>
            <a:ext cx="1525588" cy="574675"/>
          </a:xfrm>
          <a:custGeom>
            <a:avLst/>
            <a:gdLst>
              <a:gd name="T0" fmla="*/ 1128713 w 961"/>
              <a:gd name="T1" fmla="*/ 0 h 362"/>
              <a:gd name="T2" fmla="*/ 1489075 w 961"/>
              <a:gd name="T3" fmla="*/ 142875 h 362"/>
              <a:gd name="T4" fmla="*/ 1344613 w 961"/>
              <a:gd name="T5" fmla="*/ 358775 h 362"/>
              <a:gd name="T6" fmla="*/ 407988 w 961"/>
              <a:gd name="T7" fmla="*/ 358775 h 362"/>
              <a:gd name="T8" fmla="*/ 47625 w 961"/>
              <a:gd name="T9" fmla="*/ 431800 h 362"/>
              <a:gd name="T10" fmla="*/ 120650 w 961"/>
              <a:gd name="T11" fmla="*/ 574675 h 362"/>
              <a:gd name="T12" fmla="*/ 0 60000 65536"/>
              <a:gd name="T13" fmla="*/ 0 60000 65536"/>
              <a:gd name="T14" fmla="*/ 0 60000 65536"/>
              <a:gd name="T15" fmla="*/ 0 60000 65536"/>
              <a:gd name="T16" fmla="*/ 0 60000 65536"/>
              <a:gd name="T17" fmla="*/ 0 60000 65536"/>
              <a:gd name="T18" fmla="*/ 0 w 961"/>
              <a:gd name="T19" fmla="*/ 0 h 362"/>
              <a:gd name="T20" fmla="*/ 961 w 961"/>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961" h="362">
                <a:moveTo>
                  <a:pt x="711" y="0"/>
                </a:moveTo>
                <a:cubicBezTo>
                  <a:pt x="813" y="26"/>
                  <a:pt x="915" y="53"/>
                  <a:pt x="938" y="90"/>
                </a:cubicBezTo>
                <a:cubicBezTo>
                  <a:pt x="961" y="127"/>
                  <a:pt x="960" y="203"/>
                  <a:pt x="847" y="226"/>
                </a:cubicBezTo>
                <a:cubicBezTo>
                  <a:pt x="734" y="249"/>
                  <a:pt x="393" y="218"/>
                  <a:pt x="257" y="226"/>
                </a:cubicBezTo>
                <a:cubicBezTo>
                  <a:pt x="121" y="234"/>
                  <a:pt x="60" y="249"/>
                  <a:pt x="30" y="272"/>
                </a:cubicBezTo>
                <a:cubicBezTo>
                  <a:pt x="0" y="295"/>
                  <a:pt x="68" y="347"/>
                  <a:pt x="76" y="362"/>
                </a:cubicBezTo>
              </a:path>
            </a:pathLst>
          </a:custGeom>
          <a:noFill/>
          <a:ln w="9525">
            <a:solidFill>
              <a:schemeClr val="tx1"/>
            </a:solidFill>
            <a:round/>
            <a:headEnd/>
            <a:tailEnd type="triangle" w="med" len="med"/>
          </a:ln>
        </p:spPr>
        <p:txBody>
          <a:bodyPr/>
          <a:lstStyle/>
          <a:p>
            <a:endParaRPr lang="en-US"/>
          </a:p>
        </p:txBody>
      </p:sp>
      <p:grpSp>
        <p:nvGrpSpPr>
          <p:cNvPr id="5" name="Group 18"/>
          <p:cNvGrpSpPr>
            <a:grpSpLocks/>
          </p:cNvGrpSpPr>
          <p:nvPr/>
        </p:nvGrpSpPr>
        <p:grpSpPr bwMode="auto">
          <a:xfrm>
            <a:off x="3203575" y="4652963"/>
            <a:ext cx="647700" cy="433387"/>
            <a:chOff x="1429" y="3339"/>
            <a:chExt cx="408" cy="273"/>
          </a:xfrm>
        </p:grpSpPr>
        <p:sp>
          <p:nvSpPr>
            <p:cNvPr id="43021" name="Line 19"/>
            <p:cNvSpPr>
              <a:spLocks noChangeShapeType="1"/>
            </p:cNvSpPr>
            <p:nvPr/>
          </p:nvSpPr>
          <p:spPr bwMode="auto">
            <a:xfrm>
              <a:off x="1429" y="3475"/>
              <a:ext cx="408" cy="0"/>
            </a:xfrm>
            <a:prstGeom prst="line">
              <a:avLst/>
            </a:prstGeom>
            <a:noFill/>
            <a:ln w="9525">
              <a:solidFill>
                <a:schemeClr val="tx1"/>
              </a:solidFill>
              <a:round/>
              <a:headEnd/>
              <a:tailEnd/>
            </a:ln>
          </p:spPr>
          <p:txBody>
            <a:bodyPr/>
            <a:lstStyle/>
            <a:p>
              <a:endParaRPr lang="en-US"/>
            </a:p>
          </p:txBody>
        </p:sp>
        <p:sp>
          <p:nvSpPr>
            <p:cNvPr id="43022" name="Line 20"/>
            <p:cNvSpPr>
              <a:spLocks noChangeShapeType="1"/>
            </p:cNvSpPr>
            <p:nvPr/>
          </p:nvSpPr>
          <p:spPr bwMode="auto">
            <a:xfrm>
              <a:off x="1746" y="3339"/>
              <a:ext cx="0" cy="273"/>
            </a:xfrm>
            <a:prstGeom prst="line">
              <a:avLst/>
            </a:prstGeom>
            <a:noFill/>
            <a:ln w="9525">
              <a:solidFill>
                <a:schemeClr val="tx1"/>
              </a:solidFill>
              <a:round/>
              <a:headEnd/>
              <a:tailEnd/>
            </a:ln>
          </p:spPr>
          <p:txBody>
            <a:bodyPr/>
            <a:lstStyle/>
            <a:p>
              <a:endParaRPr lang="en-US"/>
            </a:p>
          </p:txBody>
        </p:sp>
        <p:sp>
          <p:nvSpPr>
            <p:cNvPr id="43023" name="Line 21"/>
            <p:cNvSpPr>
              <a:spLocks noChangeShapeType="1"/>
            </p:cNvSpPr>
            <p:nvPr/>
          </p:nvSpPr>
          <p:spPr bwMode="auto">
            <a:xfrm>
              <a:off x="1791" y="3385"/>
              <a:ext cx="0" cy="181"/>
            </a:xfrm>
            <a:prstGeom prst="line">
              <a:avLst/>
            </a:prstGeom>
            <a:noFill/>
            <a:ln w="9525">
              <a:solidFill>
                <a:schemeClr val="tx1"/>
              </a:solidFill>
              <a:round/>
              <a:headEnd/>
              <a:tailEnd/>
            </a:ln>
          </p:spPr>
          <p:txBody>
            <a:bodyPr/>
            <a:lstStyle/>
            <a:p>
              <a:endParaRPr lang="en-US"/>
            </a:p>
          </p:txBody>
        </p:sp>
        <p:sp>
          <p:nvSpPr>
            <p:cNvPr id="43024" name="Line 22"/>
            <p:cNvSpPr>
              <a:spLocks noChangeShapeType="1"/>
            </p:cNvSpPr>
            <p:nvPr/>
          </p:nvSpPr>
          <p:spPr bwMode="auto">
            <a:xfrm>
              <a:off x="1837" y="3430"/>
              <a:ext cx="0" cy="91"/>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Implementation of linked stacks</a:t>
            </a:r>
          </a:p>
        </p:txBody>
      </p:sp>
      <p:sp>
        <p:nvSpPr>
          <p:cNvPr id="44035" name="Content Placeholder 2"/>
          <p:cNvSpPr>
            <a:spLocks noGrp="1"/>
          </p:cNvSpPr>
          <p:nvPr>
            <p:ph idx="1"/>
          </p:nvPr>
        </p:nvSpPr>
        <p:spPr>
          <a:xfrm>
            <a:off x="228600" y="1295400"/>
            <a:ext cx="8686800" cy="609600"/>
          </a:xfrm>
        </p:spPr>
        <p:txBody>
          <a:bodyPr/>
          <a:lstStyle/>
          <a:p>
            <a:pPr>
              <a:buFont typeface="Arial" pitchFamily="34" charset="0"/>
              <a:buNone/>
            </a:pPr>
            <a:r>
              <a:rPr lang="en-US" sz="2400" smtClean="0">
                <a:solidFill>
                  <a:srgbClr val="0070C0"/>
                </a:solidFill>
              </a:rPr>
              <a:t>1) Declare the element of the stack</a:t>
            </a:r>
          </a:p>
        </p:txBody>
      </p:sp>
      <p:sp>
        <p:nvSpPr>
          <p:cNvPr id="4" name="Date Placeholder 3"/>
          <p:cNvSpPr>
            <a:spLocks noGrp="1"/>
          </p:cNvSpPr>
          <p:nvPr>
            <p:ph type="dt" sz="quarter" idx="10"/>
          </p:nvPr>
        </p:nvSpPr>
        <p:spPr/>
        <p:txBody>
          <a:bodyPr/>
          <a:lstStyle/>
          <a:p>
            <a:pPr>
              <a:defRPr/>
            </a:pPr>
            <a:r>
              <a:rPr lang="en-US" smtClean="0"/>
              <a:t>03/07/2015</a:t>
            </a:r>
            <a:endParaRPr lang="en-US"/>
          </a:p>
        </p:txBody>
      </p:sp>
      <p:sp>
        <p:nvSpPr>
          <p:cNvPr id="5" name="Footer Placeholder 4"/>
          <p:cNvSpPr>
            <a:spLocks noGrp="1"/>
          </p:cNvSpPr>
          <p:nvPr>
            <p:ph type="ftr" sz="quarter" idx="11"/>
          </p:nvPr>
        </p:nvSpPr>
        <p:spPr/>
        <p:txBody>
          <a:bodyPr/>
          <a:lstStyle/>
          <a:p>
            <a:pPr>
              <a:defRPr/>
            </a:pPr>
            <a:r>
              <a:rPr lang="en-US" smtClean="0"/>
              <a:t>DEPARTMENT OF SWE (SE1003 - DS &amp; A)</a:t>
            </a:r>
            <a:endParaRPr lang="en-US"/>
          </a:p>
        </p:txBody>
      </p:sp>
      <p:sp>
        <p:nvSpPr>
          <p:cNvPr id="6" name="Slide Number Placeholder 5"/>
          <p:cNvSpPr>
            <a:spLocks noGrp="1"/>
          </p:cNvSpPr>
          <p:nvPr>
            <p:ph type="sldNum" sz="quarter" idx="12"/>
          </p:nvPr>
        </p:nvSpPr>
        <p:spPr/>
        <p:txBody>
          <a:bodyPr/>
          <a:lstStyle/>
          <a:p>
            <a:pPr>
              <a:defRPr/>
            </a:pPr>
            <a:fld id="{E96CAAD0-75DE-4CAC-89E7-EB4B03C384D2}" type="slidenum">
              <a:rPr lang="en-US" smtClean="0"/>
              <a:pPr>
                <a:defRPr/>
              </a:pPr>
              <a:t>31</a:t>
            </a:fld>
            <a:endParaRPr lang="en-US"/>
          </a:p>
        </p:txBody>
      </p:sp>
      <p:sp>
        <p:nvSpPr>
          <p:cNvPr id="44039" name="TextBox 7"/>
          <p:cNvSpPr txBox="1">
            <a:spLocks noChangeArrowheads="1"/>
          </p:cNvSpPr>
          <p:nvPr/>
        </p:nvSpPr>
        <p:spPr bwMode="auto">
          <a:xfrm>
            <a:off x="2286000" y="1752600"/>
            <a:ext cx="3810000" cy="2246769"/>
          </a:xfrm>
          <a:prstGeom prst="rect">
            <a:avLst/>
          </a:prstGeom>
          <a:solidFill>
            <a:schemeClr val="bg2"/>
          </a:solidFill>
          <a:ln w="9525">
            <a:noFill/>
            <a:miter lim="800000"/>
            <a:headEnd/>
            <a:tailEnd/>
          </a:ln>
        </p:spPr>
        <p:txBody>
          <a:bodyPr>
            <a:spAutoFit/>
          </a:bodyPr>
          <a:lstStyle/>
          <a:p>
            <a:r>
              <a:rPr lang="en-US" sz="2800" dirty="0" err="1"/>
              <a:t>struct</a:t>
            </a:r>
            <a:r>
              <a:rPr lang="en-US" sz="2800" dirty="0"/>
              <a:t> node</a:t>
            </a:r>
          </a:p>
          <a:p>
            <a:r>
              <a:rPr lang="en-US" sz="2800" dirty="0"/>
              <a:t>{</a:t>
            </a:r>
          </a:p>
          <a:p>
            <a:r>
              <a:rPr lang="en-US" sz="2800" dirty="0"/>
              <a:t>    </a:t>
            </a:r>
            <a:r>
              <a:rPr lang="en-US" sz="2800" dirty="0" err="1"/>
              <a:t>int</a:t>
            </a:r>
            <a:r>
              <a:rPr lang="en-US" sz="2800" dirty="0"/>
              <a:t> data;</a:t>
            </a:r>
          </a:p>
          <a:p>
            <a:r>
              <a:rPr lang="en-US" sz="2800" dirty="0"/>
              <a:t>    </a:t>
            </a:r>
            <a:r>
              <a:rPr lang="en-US" sz="2800" dirty="0" err="1"/>
              <a:t>struct</a:t>
            </a:r>
            <a:r>
              <a:rPr lang="en-US" sz="2800" dirty="0"/>
              <a:t> node* next;</a:t>
            </a:r>
          </a:p>
          <a:p>
            <a:r>
              <a:rPr lang="en-US" sz="2800" dirty="0"/>
              <a:t>};</a:t>
            </a:r>
          </a:p>
        </p:txBody>
      </p:sp>
      <p:sp>
        <p:nvSpPr>
          <p:cNvPr id="9" name="Content Placeholder 2"/>
          <p:cNvSpPr txBox="1">
            <a:spLocks/>
          </p:cNvSpPr>
          <p:nvPr/>
        </p:nvSpPr>
        <p:spPr bwMode="auto">
          <a:xfrm>
            <a:off x="304800" y="3733800"/>
            <a:ext cx="8610600" cy="609600"/>
          </a:xfrm>
          <a:prstGeom prst="rect">
            <a:avLst/>
          </a:prstGeom>
          <a:noFill/>
          <a:ln w="9525">
            <a:noFill/>
            <a:miter lim="800000"/>
            <a:headEnd/>
            <a:tailEnd/>
          </a:ln>
        </p:spPr>
        <p:txBody>
          <a:bodyPr/>
          <a:lstStyle/>
          <a:p>
            <a:pPr marL="342900" indent="-342900" algn="just" eaLnBrk="0" hangingPunct="0">
              <a:spcBef>
                <a:spcPct val="20000"/>
              </a:spcBef>
              <a:defRPr/>
            </a:pPr>
            <a:r>
              <a:rPr lang="en-US" sz="2400" dirty="0">
                <a:solidFill>
                  <a:srgbClr val="0070C0"/>
                </a:solidFill>
                <a:latin typeface="+mn-lt"/>
                <a:cs typeface="+mn-cs"/>
              </a:rPr>
              <a:t>2)</a:t>
            </a:r>
            <a:r>
              <a:rPr lang="en-US" sz="2400" dirty="0">
                <a:solidFill>
                  <a:srgbClr val="0070C0"/>
                </a:solidFill>
                <a:latin typeface="Arial" charset="0"/>
                <a:cs typeface="Arial" charset="0"/>
              </a:rPr>
              <a:t> initialize the </a:t>
            </a:r>
            <a:r>
              <a:rPr lang="en-US" sz="2400" dirty="0">
                <a:solidFill>
                  <a:srgbClr val="0070C0"/>
                </a:solidFill>
                <a:latin typeface="+mn-lt"/>
                <a:cs typeface="Arial" charset="0"/>
              </a:rPr>
              <a:t>stack</a:t>
            </a:r>
            <a:r>
              <a:rPr lang="en-US" sz="2400" dirty="0">
                <a:solidFill>
                  <a:srgbClr val="0070C0"/>
                </a:solidFill>
                <a:latin typeface="Arial" charset="0"/>
                <a:cs typeface="Arial" charset="0"/>
              </a:rPr>
              <a:t> by setting the head pointer of the stack to NULL</a:t>
            </a:r>
            <a:endParaRPr lang="en-US" sz="2400" dirty="0">
              <a:solidFill>
                <a:srgbClr val="0070C0"/>
              </a:solidFill>
              <a:latin typeface="+mn-lt"/>
              <a:cs typeface="+mn-cs"/>
            </a:endParaRPr>
          </a:p>
        </p:txBody>
      </p:sp>
      <p:pic>
        <p:nvPicPr>
          <p:cNvPr id="44041" name="Picture 10" descr="c linked stack init"/>
          <p:cNvPicPr>
            <a:picLocks noChangeAspect="1" noChangeArrowheads="1"/>
          </p:cNvPicPr>
          <p:nvPr/>
        </p:nvPicPr>
        <p:blipFill>
          <a:blip r:embed="rId2" cstate="print"/>
          <a:srcRect/>
          <a:stretch>
            <a:fillRect/>
          </a:stretch>
        </p:blipFill>
        <p:spPr bwMode="auto">
          <a:xfrm>
            <a:off x="6477000" y="4343400"/>
            <a:ext cx="1504950" cy="266700"/>
          </a:xfrm>
          <a:prstGeom prst="rect">
            <a:avLst/>
          </a:prstGeom>
          <a:noFill/>
          <a:ln w="9525">
            <a:noFill/>
            <a:miter lim="800000"/>
            <a:headEnd/>
            <a:tailEnd/>
          </a:ln>
        </p:spPr>
      </p:pic>
      <p:graphicFrame>
        <p:nvGraphicFramePr>
          <p:cNvPr id="12" name="Table 11"/>
          <p:cNvGraphicFramePr>
            <a:graphicFrameLocks noGrp="1"/>
          </p:cNvGraphicFramePr>
          <p:nvPr/>
        </p:nvGraphicFramePr>
        <p:xfrm>
          <a:off x="2209800" y="4572000"/>
          <a:ext cx="3886200" cy="1280922"/>
        </p:xfrm>
        <a:graphic>
          <a:graphicData uri="http://schemas.openxmlformats.org/drawingml/2006/table">
            <a:tbl>
              <a:tblPr/>
              <a:tblGrid>
                <a:gridCol w="3886200"/>
              </a:tblGrid>
              <a:tr h="954786">
                <a:tc>
                  <a:txBody>
                    <a:bodyPr/>
                    <a:lstStyle/>
                    <a:p>
                      <a:pPr marL="0" marR="0" fontAlgn="base">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void init(</a:t>
                      </a:r>
                      <a:r>
                        <a:rPr lang="en-US" sz="1800" dirty="0" err="1">
                          <a:solidFill>
                            <a:srgbClr val="000000"/>
                          </a:solidFill>
                          <a:latin typeface="Arial" pitchFamily="34" charset="0"/>
                          <a:ea typeface="Times New Roman"/>
                          <a:cs typeface="Arial" pitchFamily="34" charset="0"/>
                        </a:rPr>
                        <a:t>struct</a:t>
                      </a:r>
                      <a:r>
                        <a:rPr lang="en-US" sz="1800" dirty="0">
                          <a:solidFill>
                            <a:srgbClr val="000000"/>
                          </a:solidFill>
                          <a:latin typeface="Arial" pitchFamily="34" charset="0"/>
                          <a:ea typeface="Times New Roman"/>
                          <a:cs typeface="Arial" pitchFamily="34" charset="0"/>
                        </a:rPr>
                        <a:t> node* head)</a:t>
                      </a:r>
                      <a:endParaRPr lang="en-US" sz="1800" dirty="0">
                        <a:latin typeface="Arial" pitchFamily="34" charset="0"/>
                        <a:ea typeface="Calibri"/>
                        <a:cs typeface="Arial" pitchFamily="34" charset="0"/>
                      </a:endParaRPr>
                    </a:p>
                    <a:p>
                      <a:pPr marL="0" marR="0" fontAlgn="base">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a:t>
                      </a:r>
                      <a:endParaRPr lang="en-US" sz="1800" dirty="0">
                        <a:latin typeface="Arial" pitchFamily="34" charset="0"/>
                        <a:ea typeface="Calibri"/>
                        <a:cs typeface="Arial" pitchFamily="34" charset="0"/>
                      </a:endParaRPr>
                    </a:p>
                    <a:p>
                      <a:pPr marL="0" marR="0" fontAlgn="base">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    head = NULL;</a:t>
                      </a:r>
                      <a:endParaRPr lang="en-US" sz="1800" dirty="0">
                        <a:latin typeface="Arial" pitchFamily="34" charset="0"/>
                        <a:ea typeface="Calibri"/>
                        <a:cs typeface="Arial" pitchFamily="34" charset="0"/>
                      </a:endParaRPr>
                    </a:p>
                    <a:p>
                      <a:pPr marL="0" marR="0" fontAlgn="base">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a:t>
                      </a:r>
                      <a:endParaRPr lang="en-US" sz="1800" dirty="0">
                        <a:latin typeface="Arial" pitchFamily="34" charset="0"/>
                        <a:ea typeface="Calibri"/>
                        <a:cs typeface="Arial" pitchFamily="34" charset="0"/>
                      </a:endParaRPr>
                    </a:p>
                  </a:txBody>
                  <a:tcPr marL="9525" marR="9525" marT="9525" marB="9525" anchor="ctr">
                    <a:lnL>
                      <a:noFill/>
                    </a:lnL>
                    <a:lnR>
                      <a:noFill/>
                    </a:lnR>
                    <a:lnT>
                      <a:noFill/>
                    </a:lnT>
                    <a:lnB>
                      <a:noFill/>
                    </a:lnB>
                    <a:solidFill>
                      <a:schemeClr val="bg2"/>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Creating stack and destroying stack</a:t>
            </a:r>
            <a:endParaRPr lang="en-US" dirty="0"/>
          </a:p>
        </p:txBody>
      </p:sp>
      <p:sp>
        <p:nvSpPr>
          <p:cNvPr id="3" name="Content Placeholder 2"/>
          <p:cNvSpPr>
            <a:spLocks noGrp="1"/>
          </p:cNvSpPr>
          <p:nvPr>
            <p:ph idx="1"/>
          </p:nvPr>
        </p:nvSpPr>
        <p:spPr>
          <a:xfrm>
            <a:off x="457200" y="990600"/>
            <a:ext cx="8229600" cy="5867400"/>
          </a:xfrm>
        </p:spPr>
        <p:txBody>
          <a:bodyPr>
            <a:normAutofit fontScale="25000" lnSpcReduction="20000"/>
          </a:bodyPr>
          <a:lstStyle/>
          <a:p>
            <a:pPr>
              <a:buNone/>
            </a:pPr>
            <a:r>
              <a:rPr lang="en-US" sz="5500" b="1" dirty="0" smtClean="0"/>
              <a:t>/* Create empty stack */</a:t>
            </a:r>
          </a:p>
          <a:p>
            <a:pPr>
              <a:buNone/>
            </a:pPr>
            <a:endParaRPr lang="en-US" sz="5500" b="1" dirty="0" smtClean="0"/>
          </a:p>
          <a:p>
            <a:pPr>
              <a:buNone/>
            </a:pPr>
            <a:r>
              <a:rPr lang="en-US" sz="6400" dirty="0" smtClean="0"/>
              <a:t>void create()</a:t>
            </a:r>
          </a:p>
          <a:p>
            <a:pPr>
              <a:buNone/>
            </a:pPr>
            <a:r>
              <a:rPr lang="en-US" sz="6400" dirty="0" smtClean="0"/>
              <a:t>{</a:t>
            </a:r>
          </a:p>
          <a:p>
            <a:pPr>
              <a:buNone/>
            </a:pPr>
            <a:r>
              <a:rPr lang="en-US" sz="6400" dirty="0" smtClean="0"/>
              <a:t>    top = NULL;</a:t>
            </a:r>
          </a:p>
          <a:p>
            <a:pPr>
              <a:buNone/>
            </a:pPr>
            <a:r>
              <a:rPr lang="en-US" sz="6400" dirty="0" smtClean="0"/>
              <a:t>}</a:t>
            </a:r>
          </a:p>
          <a:p>
            <a:pPr>
              <a:buNone/>
            </a:pPr>
            <a:r>
              <a:rPr lang="en-US" sz="6400" dirty="0" smtClean="0"/>
              <a:t> </a:t>
            </a:r>
          </a:p>
          <a:p>
            <a:pPr latinLnBrk="1">
              <a:buNone/>
            </a:pPr>
            <a:r>
              <a:rPr lang="en-US" sz="5500" b="1" i="1" dirty="0" smtClean="0"/>
              <a:t>/* Destroy entire stack */</a:t>
            </a:r>
          </a:p>
          <a:p>
            <a:pPr latinLnBrk="1">
              <a:buNone/>
            </a:pPr>
            <a:endParaRPr lang="en-US" sz="5500" dirty="0" smtClean="0"/>
          </a:p>
          <a:p>
            <a:pPr latinLnBrk="1">
              <a:buNone/>
            </a:pPr>
            <a:r>
              <a:rPr lang="en-US" sz="6400" dirty="0" smtClean="0"/>
              <a:t>void destroy()</a:t>
            </a:r>
          </a:p>
          <a:p>
            <a:pPr latinLnBrk="1">
              <a:buNone/>
            </a:pPr>
            <a:r>
              <a:rPr lang="en-US" sz="6400" dirty="0" smtClean="0"/>
              <a:t>{</a:t>
            </a:r>
          </a:p>
          <a:p>
            <a:pPr latinLnBrk="1">
              <a:buNone/>
            </a:pPr>
            <a:r>
              <a:rPr lang="en-US" sz="6400" dirty="0" smtClean="0"/>
              <a:t>    top1 = top;</a:t>
            </a:r>
          </a:p>
          <a:p>
            <a:pPr latinLnBrk="1">
              <a:buNone/>
            </a:pPr>
            <a:r>
              <a:rPr lang="en-US" sz="6400" dirty="0" smtClean="0"/>
              <a:t>    while (top1 != NULL)</a:t>
            </a:r>
          </a:p>
          <a:p>
            <a:pPr latinLnBrk="1">
              <a:buNone/>
            </a:pPr>
            <a:r>
              <a:rPr lang="en-US" sz="6400" dirty="0" smtClean="0"/>
              <a:t>    {</a:t>
            </a:r>
          </a:p>
          <a:p>
            <a:pPr latinLnBrk="1">
              <a:buNone/>
            </a:pPr>
            <a:r>
              <a:rPr lang="en-US" sz="6400" dirty="0" smtClean="0"/>
              <a:t>        top1 = top-&gt;</a:t>
            </a:r>
            <a:r>
              <a:rPr lang="en-US" sz="6400" dirty="0" err="1" smtClean="0"/>
              <a:t>ptr</a:t>
            </a:r>
            <a:r>
              <a:rPr lang="en-US" sz="6400" dirty="0" smtClean="0"/>
              <a:t>;</a:t>
            </a:r>
          </a:p>
          <a:p>
            <a:pPr latinLnBrk="1">
              <a:buNone/>
            </a:pPr>
            <a:r>
              <a:rPr lang="en-US" sz="6400" dirty="0" smtClean="0"/>
              <a:t>        free(top);</a:t>
            </a:r>
          </a:p>
          <a:p>
            <a:pPr latinLnBrk="1">
              <a:buNone/>
            </a:pPr>
            <a:r>
              <a:rPr lang="en-US" sz="6400" dirty="0" smtClean="0"/>
              <a:t>        top = top1;</a:t>
            </a:r>
          </a:p>
          <a:p>
            <a:pPr latinLnBrk="1">
              <a:buNone/>
            </a:pPr>
            <a:r>
              <a:rPr lang="en-US" sz="6400" dirty="0" smtClean="0"/>
              <a:t>        top1 = top1-&gt;</a:t>
            </a:r>
            <a:r>
              <a:rPr lang="en-US" sz="6400" dirty="0" err="1" smtClean="0"/>
              <a:t>ptr</a:t>
            </a:r>
            <a:r>
              <a:rPr lang="en-US" sz="6400" dirty="0" smtClean="0"/>
              <a:t>;</a:t>
            </a:r>
          </a:p>
          <a:p>
            <a:pPr latinLnBrk="1">
              <a:buNone/>
            </a:pPr>
            <a:r>
              <a:rPr lang="en-US" sz="6400" dirty="0" smtClean="0"/>
              <a:t>    }</a:t>
            </a:r>
          </a:p>
          <a:p>
            <a:pPr latinLnBrk="1">
              <a:buNone/>
            </a:pPr>
            <a:r>
              <a:rPr lang="en-US" sz="6400" dirty="0" smtClean="0"/>
              <a:t>    free(top1);</a:t>
            </a:r>
          </a:p>
          <a:p>
            <a:pPr latinLnBrk="1">
              <a:buNone/>
            </a:pPr>
            <a:r>
              <a:rPr lang="en-US" sz="6400" dirty="0" smtClean="0"/>
              <a:t>    top = NULL;</a:t>
            </a:r>
          </a:p>
          <a:p>
            <a:pPr latinLnBrk="1">
              <a:buNone/>
            </a:pPr>
            <a:r>
              <a:rPr lang="en-US" sz="6400" dirty="0" smtClean="0"/>
              <a:t> </a:t>
            </a:r>
            <a:r>
              <a:rPr lang="en-US" sz="6400" dirty="0" err="1" smtClean="0"/>
              <a:t>printf</a:t>
            </a:r>
            <a:r>
              <a:rPr lang="en-US" sz="6400" dirty="0" smtClean="0"/>
              <a:t>("\n All stack elements destroyed");</a:t>
            </a:r>
          </a:p>
          <a:p>
            <a:pPr latinLnBrk="1">
              <a:buNone/>
            </a:pPr>
            <a:r>
              <a:rPr lang="en-US" sz="6400" dirty="0" smtClean="0"/>
              <a:t>    count = 0;</a:t>
            </a:r>
          </a:p>
          <a:p>
            <a:pPr latinLnBrk="1">
              <a:buNone/>
            </a:pPr>
            <a:r>
              <a:rPr lang="en-US" sz="6400" dirty="0" smtClean="0"/>
              <a:t>}</a:t>
            </a:r>
          </a:p>
          <a:p>
            <a:pPr>
              <a:buNone/>
            </a:pPr>
            <a:r>
              <a:rPr lang="en-US" sz="5600" dirty="0" smtClean="0"/>
              <a:t> </a:t>
            </a:r>
          </a:p>
          <a:p>
            <a:pPr>
              <a:buNone/>
            </a:pPr>
            <a:endParaRPr lang="en-US" sz="4300"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5486400" y="858838"/>
          <a:ext cx="1068388" cy="1027112"/>
        </p:xfrm>
        <a:graphic>
          <a:graphicData uri="http://schemas.openxmlformats.org/presentationml/2006/ole">
            <p:oleObj spid="_x0000_s346114" name="文件" r:id="rId4" imgW="1068120" imgH="1027440" progId="Word.Document.8">
              <p:embed/>
            </p:oleObj>
          </a:graphicData>
        </a:graphic>
      </p:graphicFrame>
      <p:graphicFrame>
        <p:nvGraphicFramePr>
          <p:cNvPr id="2051" name="Object 3"/>
          <p:cNvGraphicFramePr>
            <a:graphicFrameLocks noChangeAspect="1"/>
          </p:cNvGraphicFramePr>
          <p:nvPr/>
        </p:nvGraphicFramePr>
        <p:xfrm>
          <a:off x="2060575" y="5029200"/>
          <a:ext cx="374650" cy="762000"/>
        </p:xfrm>
        <a:graphic>
          <a:graphicData uri="http://schemas.openxmlformats.org/presentationml/2006/ole">
            <p:oleObj spid="_x0000_s346115" name="文件" r:id="rId5" imgW="374760" imgH="762120" progId="Word.Document.8">
              <p:embed/>
            </p:oleObj>
          </a:graphicData>
        </a:graphic>
      </p:graphicFrame>
      <p:sp>
        <p:nvSpPr>
          <p:cNvPr id="2052" name="Rectangle 4"/>
          <p:cNvSpPr>
            <a:spLocks noGrp="1" noChangeArrowheads="1"/>
          </p:cNvSpPr>
          <p:nvPr>
            <p:ph type="title"/>
          </p:nvPr>
        </p:nvSpPr>
        <p:spPr>
          <a:xfrm>
            <a:off x="685800" y="1828800"/>
            <a:ext cx="7970838" cy="4679950"/>
          </a:xfrm>
        </p:spPr>
        <p:txBody>
          <a:bodyPr>
            <a:normAutofit/>
          </a:bodyPr>
          <a:lstStyle/>
          <a:p>
            <a:pPr algn="l"/>
            <a:r>
              <a:rPr lang="en-US" altLang="zh-TW" sz="2000" dirty="0" smtClean="0">
                <a:ea typeface="新細明體" pitchFamily="18" charset="-120"/>
              </a:rPr>
              <a:t>              </a:t>
            </a:r>
          </a:p>
        </p:txBody>
      </p:sp>
      <p:sp>
        <p:nvSpPr>
          <p:cNvPr id="2053" name="Rectangle 7"/>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2400" i="1" dirty="0">
                <a:solidFill>
                  <a:schemeClr val="hlink"/>
                </a:solidFill>
                <a:latin typeface="Georgia" pitchFamily="18" charset="0"/>
              </a:rPr>
              <a:t>Stack  </a:t>
            </a:r>
            <a:r>
              <a:rPr lang="en-US" sz="2400" i="1" dirty="0" err="1" smtClean="0">
                <a:solidFill>
                  <a:schemeClr val="hlink"/>
                </a:solidFill>
                <a:latin typeface="Georgia" pitchFamily="18" charset="0"/>
              </a:rPr>
              <a:t>Implementation:returnTop</a:t>
            </a:r>
            <a:r>
              <a:rPr lang="en-US" sz="2400" i="1" dirty="0" smtClean="0">
                <a:solidFill>
                  <a:schemeClr val="hlink"/>
                </a:solidFill>
                <a:latin typeface="Georgia" pitchFamily="18" charset="0"/>
              </a:rPr>
              <a:t>, </a:t>
            </a:r>
            <a:r>
              <a:rPr lang="en-US" sz="2400" i="1" dirty="0" err="1">
                <a:solidFill>
                  <a:schemeClr val="hlink"/>
                </a:solidFill>
                <a:latin typeface="Georgia" pitchFamily="18" charset="0"/>
              </a:rPr>
              <a:t>isEmpty</a:t>
            </a:r>
            <a:r>
              <a:rPr lang="en-US" sz="2400" i="1" dirty="0">
                <a:solidFill>
                  <a:schemeClr val="hlink"/>
                </a:solidFill>
                <a:latin typeface="Georgia" pitchFamily="18" charset="0"/>
              </a:rPr>
              <a:t>, </a:t>
            </a:r>
            <a:r>
              <a:rPr lang="en-US" sz="2400" i="1" dirty="0" err="1">
                <a:solidFill>
                  <a:schemeClr val="hlink"/>
                </a:solidFill>
                <a:latin typeface="Georgia" pitchFamily="18" charset="0"/>
              </a:rPr>
              <a:t>isFull</a:t>
            </a:r>
            <a:endParaRPr lang="en-US" sz="2400" i="1" dirty="0">
              <a:solidFill>
                <a:schemeClr val="hlink"/>
              </a:solidFill>
              <a:latin typeface="Georgia" pitchFamily="18" charset="0"/>
            </a:endParaRPr>
          </a:p>
        </p:txBody>
      </p:sp>
      <p:sp>
        <p:nvSpPr>
          <p:cNvPr id="6" name="Rectangle 5"/>
          <p:cNvSpPr/>
          <p:nvPr/>
        </p:nvSpPr>
        <p:spPr>
          <a:xfrm>
            <a:off x="457200" y="1295400"/>
            <a:ext cx="6934200" cy="4524315"/>
          </a:xfrm>
          <a:prstGeom prst="rect">
            <a:avLst/>
          </a:prstGeom>
        </p:spPr>
        <p:txBody>
          <a:bodyPr wrap="square">
            <a:spAutoFit/>
          </a:bodyPr>
          <a:lstStyle/>
          <a:p>
            <a:pPr latinLnBrk="1"/>
            <a:r>
              <a:rPr lang="en-US" i="1" dirty="0" smtClean="0"/>
              <a:t>/* Return top element */</a:t>
            </a:r>
            <a:endParaRPr lang="en-US" dirty="0" smtClean="0"/>
          </a:p>
          <a:p>
            <a:pPr latinLnBrk="1"/>
            <a:r>
              <a:rPr lang="en-US" dirty="0" err="1" smtClean="0"/>
              <a:t>int</a:t>
            </a:r>
            <a:r>
              <a:rPr lang="en-US" dirty="0" smtClean="0"/>
              <a:t> </a:t>
            </a:r>
            <a:r>
              <a:rPr lang="en-US" dirty="0" err="1" smtClean="0"/>
              <a:t>topelement</a:t>
            </a:r>
            <a:r>
              <a:rPr lang="en-US" dirty="0" smtClean="0"/>
              <a:t>()</a:t>
            </a:r>
          </a:p>
          <a:p>
            <a:pPr latinLnBrk="1"/>
            <a:r>
              <a:rPr lang="en-US" dirty="0" smtClean="0"/>
              <a:t>{</a:t>
            </a:r>
          </a:p>
          <a:p>
            <a:pPr latinLnBrk="1"/>
            <a:r>
              <a:rPr lang="en-US" dirty="0" smtClean="0"/>
              <a:t>    return(top-&gt;info);</a:t>
            </a:r>
          </a:p>
          <a:p>
            <a:pPr latinLnBrk="1"/>
            <a:r>
              <a:rPr lang="en-US" dirty="0" smtClean="0"/>
              <a:t>}</a:t>
            </a:r>
          </a:p>
          <a:p>
            <a:pPr latinLnBrk="1"/>
            <a:r>
              <a:rPr lang="en-US" dirty="0" smtClean="0"/>
              <a:t> </a:t>
            </a:r>
          </a:p>
          <a:p>
            <a:pPr latinLnBrk="1"/>
            <a:r>
              <a:rPr lang="en-US" i="1" dirty="0" smtClean="0"/>
              <a:t>/* Check if stack is empty or not */</a:t>
            </a:r>
          </a:p>
          <a:p>
            <a:pPr latinLnBrk="1"/>
            <a:endParaRPr lang="en-US" dirty="0" smtClean="0"/>
          </a:p>
          <a:p>
            <a:pPr latinLnBrk="1"/>
            <a:r>
              <a:rPr lang="en-US" dirty="0" smtClean="0"/>
              <a:t>void empty()</a:t>
            </a:r>
          </a:p>
          <a:p>
            <a:pPr latinLnBrk="1"/>
            <a:r>
              <a:rPr lang="en-US" dirty="0" smtClean="0"/>
              <a:t>{</a:t>
            </a:r>
          </a:p>
          <a:p>
            <a:pPr latinLnBrk="1"/>
            <a:r>
              <a:rPr lang="en-US" dirty="0" smtClean="0"/>
              <a:t>    if (top == NULL)</a:t>
            </a:r>
          </a:p>
          <a:p>
            <a:pPr latinLnBrk="1"/>
            <a:r>
              <a:rPr lang="en-US" dirty="0" smtClean="0"/>
              <a:t>        </a:t>
            </a:r>
            <a:r>
              <a:rPr lang="en-US" dirty="0" err="1" smtClean="0"/>
              <a:t>printf</a:t>
            </a:r>
            <a:r>
              <a:rPr lang="en-US" dirty="0" smtClean="0"/>
              <a:t>("</a:t>
            </a:r>
            <a:r>
              <a:rPr lang="en-US" b="1" dirty="0" smtClean="0"/>
              <a:t>\n</a:t>
            </a:r>
            <a:r>
              <a:rPr lang="en-US" dirty="0" smtClean="0"/>
              <a:t> Stack is empty");</a:t>
            </a:r>
          </a:p>
          <a:p>
            <a:pPr latinLnBrk="1"/>
            <a:r>
              <a:rPr lang="en-US" dirty="0" smtClean="0"/>
              <a:t>    else</a:t>
            </a:r>
          </a:p>
          <a:p>
            <a:pPr latinLnBrk="1"/>
            <a:r>
              <a:rPr lang="en-US" dirty="0" smtClean="0"/>
              <a:t>        </a:t>
            </a:r>
            <a:r>
              <a:rPr lang="en-US" dirty="0" err="1" smtClean="0"/>
              <a:t>printf</a:t>
            </a:r>
            <a:r>
              <a:rPr lang="en-US" dirty="0" smtClean="0"/>
              <a:t>("</a:t>
            </a:r>
            <a:r>
              <a:rPr lang="en-US" b="1" dirty="0" smtClean="0"/>
              <a:t>\n</a:t>
            </a:r>
            <a:r>
              <a:rPr lang="en-US" dirty="0" smtClean="0"/>
              <a:t> Stack is not empty with %d elements", count);</a:t>
            </a:r>
          </a:p>
          <a:p>
            <a:pPr latinLnBrk="1"/>
            <a:r>
              <a:rPr lang="en-US" dirty="0" smtClean="0"/>
              <a:t>}</a:t>
            </a:r>
          </a:p>
          <a:p>
            <a:pPr latinLnBrk="1"/>
            <a:r>
              <a:rPr lang="en-US"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914400"/>
            <a:ext cx="7589838" cy="5715000"/>
          </a:xfrm>
        </p:spPr>
        <p:txBody>
          <a:bodyPr>
            <a:normAutofit fontScale="90000"/>
          </a:bodyPr>
          <a:lstStyle/>
          <a:p>
            <a:pPr algn="l" latinLnBrk="1"/>
            <a:r>
              <a:rPr lang="en-US" sz="2000" b="1" i="1" dirty="0" smtClean="0"/>
              <a:t>/* Push data into stack */</a:t>
            </a:r>
            <a:br>
              <a:rPr lang="en-US" sz="2000" b="1" i="1" dirty="0" smtClean="0"/>
            </a:br>
            <a:r>
              <a:rPr lang="en-US" sz="2000" dirty="0" smtClean="0"/>
              <a:t/>
            </a:r>
            <a:br>
              <a:rPr lang="en-US" sz="2000" dirty="0" smtClean="0"/>
            </a:br>
            <a:r>
              <a:rPr lang="en-US" sz="2000" dirty="0" smtClean="0"/>
              <a:t>void push(</a:t>
            </a:r>
            <a:r>
              <a:rPr lang="en-US" sz="2000" dirty="0" err="1" smtClean="0"/>
              <a:t>int</a:t>
            </a:r>
            <a:r>
              <a:rPr lang="en-US" sz="2000" dirty="0" smtClean="0"/>
              <a:t> data)</a:t>
            </a:r>
            <a:br>
              <a:rPr lang="en-US" sz="2000" dirty="0" smtClean="0"/>
            </a:br>
            <a:r>
              <a:rPr lang="en-US" sz="2000" dirty="0" smtClean="0"/>
              <a:t>{</a:t>
            </a:r>
            <a:br>
              <a:rPr lang="en-US" sz="2000" dirty="0" smtClean="0"/>
            </a:br>
            <a:r>
              <a:rPr lang="en-US" sz="2000" dirty="0" smtClean="0"/>
              <a:t>    if (top == NULL)</a:t>
            </a:r>
            <a:br>
              <a:rPr lang="en-US" sz="2000" dirty="0" smtClean="0"/>
            </a:br>
            <a:r>
              <a:rPr lang="en-US" sz="2000" dirty="0" smtClean="0"/>
              <a:t>    {</a:t>
            </a:r>
            <a:br>
              <a:rPr lang="en-US" sz="2000" dirty="0" smtClean="0"/>
            </a:br>
            <a:r>
              <a:rPr lang="en-US" sz="2000" dirty="0" smtClean="0"/>
              <a:t>        top =(</a:t>
            </a:r>
            <a:r>
              <a:rPr lang="en-US" sz="2000" dirty="0" err="1" smtClean="0"/>
              <a:t>struct</a:t>
            </a:r>
            <a:r>
              <a:rPr lang="en-US" sz="2000" dirty="0" smtClean="0"/>
              <a:t> node *)</a:t>
            </a:r>
            <a:r>
              <a:rPr lang="en-US" sz="2000" dirty="0" err="1" smtClean="0"/>
              <a:t>malloc</a:t>
            </a:r>
            <a:r>
              <a:rPr lang="en-US" sz="2000" dirty="0" smtClean="0"/>
              <a:t>(</a:t>
            </a:r>
            <a:r>
              <a:rPr lang="en-US" sz="2000" dirty="0" err="1" smtClean="0"/>
              <a:t>sizeof</a:t>
            </a:r>
            <a:r>
              <a:rPr lang="en-US" sz="2000" dirty="0" smtClean="0"/>
              <a:t>(</a:t>
            </a:r>
            <a:r>
              <a:rPr lang="en-US" sz="2000" dirty="0" err="1" smtClean="0"/>
              <a:t>struct</a:t>
            </a:r>
            <a:r>
              <a:rPr lang="en-US" sz="2000" dirty="0" smtClean="0"/>
              <a:t> node));</a:t>
            </a:r>
            <a:br>
              <a:rPr lang="en-US" sz="2000" dirty="0" smtClean="0"/>
            </a:br>
            <a:r>
              <a:rPr lang="en-US" sz="2000" dirty="0" smtClean="0"/>
              <a:t>        top-&gt;next = NULL;</a:t>
            </a:r>
            <a:br>
              <a:rPr lang="en-US" sz="2000" dirty="0" smtClean="0"/>
            </a:br>
            <a:r>
              <a:rPr lang="en-US" sz="2000" dirty="0" smtClean="0"/>
              <a:t>        top-&gt;info = data;</a:t>
            </a:r>
            <a:br>
              <a:rPr lang="en-US" sz="2000" dirty="0" smtClean="0"/>
            </a:br>
            <a:r>
              <a:rPr lang="en-US" sz="2000" dirty="0" smtClean="0"/>
              <a:t>    }</a:t>
            </a:r>
            <a:br>
              <a:rPr lang="en-US" sz="2000" dirty="0" smtClean="0"/>
            </a:br>
            <a:r>
              <a:rPr lang="en-US" sz="2000" dirty="0" smtClean="0"/>
              <a:t>    else</a:t>
            </a:r>
            <a:br>
              <a:rPr lang="en-US" sz="2000" dirty="0" smtClean="0"/>
            </a:br>
            <a:r>
              <a:rPr lang="en-US" sz="2000" dirty="0" smtClean="0"/>
              <a:t>    {</a:t>
            </a:r>
            <a:br>
              <a:rPr lang="en-US" sz="2000" dirty="0" smtClean="0"/>
            </a:br>
            <a:r>
              <a:rPr lang="en-US" sz="2000" dirty="0" smtClean="0"/>
              <a:t>        temp =(</a:t>
            </a:r>
            <a:r>
              <a:rPr lang="en-US" sz="2000" dirty="0" err="1" smtClean="0"/>
              <a:t>struct</a:t>
            </a:r>
            <a:r>
              <a:rPr lang="en-US" sz="2000" dirty="0" smtClean="0"/>
              <a:t> node *)</a:t>
            </a:r>
            <a:r>
              <a:rPr lang="en-US" sz="2000" dirty="0" err="1" smtClean="0"/>
              <a:t>malloc</a:t>
            </a:r>
            <a:r>
              <a:rPr lang="en-US" sz="2000" dirty="0" smtClean="0"/>
              <a:t>(</a:t>
            </a:r>
            <a:r>
              <a:rPr lang="en-US" sz="2000" dirty="0" err="1" smtClean="0"/>
              <a:t>sizeof</a:t>
            </a:r>
            <a:r>
              <a:rPr lang="en-US" sz="2000" dirty="0" smtClean="0"/>
              <a:t>(</a:t>
            </a:r>
            <a:r>
              <a:rPr lang="en-US" sz="2000" dirty="0" err="1" smtClean="0"/>
              <a:t>struct</a:t>
            </a:r>
            <a:r>
              <a:rPr lang="en-US" sz="2000" dirty="0" smtClean="0"/>
              <a:t> node));</a:t>
            </a:r>
            <a:br>
              <a:rPr lang="en-US" sz="2000" dirty="0" smtClean="0"/>
            </a:br>
            <a:r>
              <a:rPr lang="en-US" sz="2000" dirty="0" smtClean="0"/>
              <a:t>        temp-&gt;next = top;</a:t>
            </a:r>
            <a:br>
              <a:rPr lang="en-US" sz="2000" dirty="0" smtClean="0"/>
            </a:br>
            <a:r>
              <a:rPr lang="en-US" sz="2000" dirty="0" smtClean="0"/>
              <a:t>        temp-&gt;info = data;</a:t>
            </a:r>
            <a:br>
              <a:rPr lang="en-US" sz="2000" dirty="0" smtClean="0"/>
            </a:br>
            <a:r>
              <a:rPr lang="en-US" sz="2000" dirty="0" smtClean="0"/>
              <a:t>        top = temp;</a:t>
            </a:r>
            <a:br>
              <a:rPr lang="en-US" sz="2000" dirty="0" smtClean="0"/>
            </a:br>
            <a:r>
              <a:rPr lang="en-US" sz="2000" dirty="0" smtClean="0"/>
              <a:t>    }</a:t>
            </a:r>
            <a:br>
              <a:rPr lang="en-US" sz="2000" dirty="0" smtClean="0"/>
            </a:br>
            <a:r>
              <a:rPr lang="en-US" sz="2000" dirty="0" smtClean="0"/>
              <a:t>    count++;</a:t>
            </a:r>
            <a:br>
              <a:rPr lang="en-US" sz="2000" dirty="0" smtClean="0"/>
            </a:br>
            <a:r>
              <a:rPr lang="en-US" sz="2000" dirty="0" smtClean="0"/>
              <a:t>}</a:t>
            </a:r>
            <a:endParaRPr lang="en-US" sz="2000" dirty="0"/>
          </a:p>
        </p:txBody>
      </p:sp>
      <p:sp>
        <p:nvSpPr>
          <p:cNvPr id="20483" name="Rectangle 4"/>
          <p:cNvSpPr>
            <a:spLocks noChangeArrowheads="1"/>
          </p:cNvSpPr>
          <p:nvPr/>
        </p:nvSpPr>
        <p:spPr bwMode="auto">
          <a:xfrm>
            <a:off x="304800" y="152400"/>
            <a:ext cx="7772400" cy="1143000"/>
          </a:xfrm>
          <a:prstGeom prst="rect">
            <a:avLst/>
          </a:prstGeom>
          <a:noFill/>
          <a:ln w="9525">
            <a:noFill/>
            <a:miter lim="800000"/>
            <a:headEnd/>
            <a:tailEnd/>
          </a:ln>
        </p:spPr>
        <p:txBody>
          <a:bodyPr anchor="ctr"/>
          <a:lstStyle/>
          <a:p>
            <a:r>
              <a:rPr lang="en-US" sz="4000" i="1" dirty="0">
                <a:solidFill>
                  <a:schemeClr val="hlink"/>
                </a:solidFill>
                <a:latin typeface="Georgia" pitchFamily="18" charset="0"/>
              </a:rPr>
              <a:t>Push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990600"/>
            <a:ext cx="7772400" cy="5181600"/>
          </a:xfrm>
        </p:spPr>
        <p:txBody>
          <a:bodyPr>
            <a:normAutofit fontScale="90000"/>
          </a:bodyPr>
          <a:lstStyle/>
          <a:p>
            <a:pPr algn="l" latinLnBrk="1"/>
            <a:r>
              <a:rPr lang="en-US" sz="2000" b="1" i="1" dirty="0" smtClean="0"/>
              <a:t>/* Pop Operation on stack */</a:t>
            </a:r>
            <a:br>
              <a:rPr lang="en-US" sz="2000" b="1" i="1" dirty="0" smtClean="0"/>
            </a:br>
            <a:r>
              <a:rPr lang="en-US" sz="2000" dirty="0" smtClean="0"/>
              <a:t/>
            </a:r>
            <a:br>
              <a:rPr lang="en-US" sz="2000" dirty="0" smtClean="0"/>
            </a:br>
            <a:r>
              <a:rPr lang="en-US" sz="2000" dirty="0" smtClean="0"/>
              <a:t>void pop()</a:t>
            </a:r>
            <a:br>
              <a:rPr lang="en-US" sz="2000" dirty="0" smtClean="0"/>
            </a:br>
            <a:r>
              <a:rPr lang="en-US" sz="2000" dirty="0" smtClean="0"/>
              <a:t>{</a:t>
            </a:r>
            <a:br>
              <a:rPr lang="en-US" sz="2000" dirty="0" smtClean="0"/>
            </a:br>
            <a:r>
              <a:rPr lang="en-US" sz="2000" dirty="0" smtClean="0"/>
              <a:t>    top1 = top;</a:t>
            </a:r>
            <a:br>
              <a:rPr lang="en-US" sz="2000" dirty="0" smtClean="0"/>
            </a:br>
            <a:r>
              <a:rPr lang="en-US" sz="2000" dirty="0" smtClean="0"/>
              <a:t> </a:t>
            </a:r>
            <a:br>
              <a:rPr lang="en-US" sz="2000" dirty="0" smtClean="0"/>
            </a:br>
            <a:r>
              <a:rPr lang="en-US" sz="2000" dirty="0" smtClean="0"/>
              <a:t>    if (top1 == NULL)</a:t>
            </a:r>
            <a:br>
              <a:rPr lang="en-US" sz="2000" dirty="0" smtClean="0"/>
            </a:br>
            <a:r>
              <a:rPr lang="en-US" sz="2000" dirty="0" smtClean="0"/>
              <a:t>    {</a:t>
            </a:r>
            <a:br>
              <a:rPr lang="en-US" sz="2000" dirty="0" smtClean="0"/>
            </a:br>
            <a:r>
              <a:rPr lang="en-US" sz="2000" dirty="0" smtClean="0"/>
              <a:t>        </a:t>
            </a:r>
            <a:r>
              <a:rPr lang="en-US" sz="2000" dirty="0" err="1" smtClean="0"/>
              <a:t>printf</a:t>
            </a:r>
            <a:r>
              <a:rPr lang="en-US" sz="2000" dirty="0" smtClean="0"/>
              <a:t>("</a:t>
            </a:r>
            <a:r>
              <a:rPr lang="en-US" sz="2000" b="1" dirty="0" smtClean="0"/>
              <a:t>\n</a:t>
            </a:r>
            <a:r>
              <a:rPr lang="en-US" sz="2000" dirty="0" smtClean="0"/>
              <a:t> Error : Trying to pop from empty stack");</a:t>
            </a:r>
            <a:br>
              <a:rPr lang="en-US" sz="2000" dirty="0" smtClean="0"/>
            </a:br>
            <a:r>
              <a:rPr lang="en-US" sz="2000" dirty="0" smtClean="0"/>
              <a:t>        return;</a:t>
            </a:r>
            <a:br>
              <a:rPr lang="en-US" sz="2000" dirty="0" smtClean="0"/>
            </a:br>
            <a:r>
              <a:rPr lang="en-US" sz="2000" dirty="0" smtClean="0"/>
              <a:t>    }</a:t>
            </a:r>
            <a:br>
              <a:rPr lang="en-US" sz="2000" dirty="0" smtClean="0"/>
            </a:br>
            <a:r>
              <a:rPr lang="en-US" sz="2000" dirty="0" smtClean="0"/>
              <a:t>    else</a:t>
            </a:r>
            <a:br>
              <a:rPr lang="en-US" sz="2000" dirty="0" smtClean="0"/>
            </a:br>
            <a:r>
              <a:rPr lang="en-US" sz="2000" dirty="0" smtClean="0"/>
              <a:t>        top1 = top1-&gt;next;</a:t>
            </a:r>
            <a:br>
              <a:rPr lang="en-US" sz="2000" dirty="0" smtClean="0"/>
            </a:br>
            <a:r>
              <a:rPr lang="en-US" sz="2000" dirty="0" smtClean="0"/>
              <a:t>    </a:t>
            </a:r>
            <a:r>
              <a:rPr lang="en-US" sz="2000" dirty="0" err="1" smtClean="0"/>
              <a:t>printf</a:t>
            </a:r>
            <a:r>
              <a:rPr lang="en-US" sz="2000" dirty="0" smtClean="0"/>
              <a:t>("</a:t>
            </a:r>
            <a:r>
              <a:rPr lang="en-US" sz="2000" b="1" dirty="0" smtClean="0"/>
              <a:t>\n</a:t>
            </a:r>
            <a:r>
              <a:rPr lang="en-US" sz="2000" dirty="0" smtClean="0"/>
              <a:t> Popped value : %d", top-&gt;info);</a:t>
            </a:r>
            <a:br>
              <a:rPr lang="en-US" sz="2000" dirty="0" smtClean="0"/>
            </a:br>
            <a:r>
              <a:rPr lang="en-US" sz="2000" dirty="0" smtClean="0"/>
              <a:t>    free(top);</a:t>
            </a:r>
            <a:br>
              <a:rPr lang="en-US" sz="2000" dirty="0" smtClean="0"/>
            </a:br>
            <a:r>
              <a:rPr lang="en-US" sz="2000" dirty="0" smtClean="0"/>
              <a:t>    top = top1;</a:t>
            </a:r>
            <a:br>
              <a:rPr lang="en-US" sz="2000" dirty="0" smtClean="0"/>
            </a:br>
            <a:r>
              <a:rPr lang="en-US" sz="2000" dirty="0" smtClean="0"/>
              <a:t>    count--;</a:t>
            </a:r>
            <a:br>
              <a:rPr lang="en-US" sz="2000" dirty="0" smtClean="0"/>
            </a:br>
            <a:r>
              <a:rPr lang="en-US" sz="2000" dirty="0" smtClean="0"/>
              <a:t>}</a:t>
            </a:r>
            <a:endParaRPr lang="en-US" sz="2000" dirty="0"/>
          </a:p>
        </p:txBody>
      </p:sp>
      <p:sp>
        <p:nvSpPr>
          <p:cNvPr id="21507" name="Rectangle 4"/>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4000" i="1" dirty="0">
                <a:solidFill>
                  <a:schemeClr val="hlink"/>
                </a:solidFill>
                <a:latin typeface="Georgia" pitchFamily="18" charset="0"/>
              </a:rPr>
              <a:t>Pop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990600"/>
            <a:ext cx="7772400" cy="5181600"/>
          </a:xfrm>
        </p:spPr>
        <p:txBody>
          <a:bodyPr>
            <a:normAutofit/>
          </a:bodyPr>
          <a:lstStyle/>
          <a:p>
            <a:pPr algn="l" latinLnBrk="1"/>
            <a:r>
              <a:rPr lang="en-US" sz="1800" b="1" i="1" dirty="0" smtClean="0"/>
              <a:t>/* Display stack elements */</a:t>
            </a:r>
            <a:br>
              <a:rPr lang="en-US" sz="1800" b="1" i="1" dirty="0" smtClean="0"/>
            </a:br>
            <a:r>
              <a:rPr lang="en-US" sz="1800" b="1" dirty="0" smtClean="0"/>
              <a:t/>
            </a:r>
            <a:br>
              <a:rPr lang="en-US" sz="1800" b="1" dirty="0" smtClean="0"/>
            </a:br>
            <a:r>
              <a:rPr lang="en-US" sz="1800" dirty="0" smtClean="0"/>
              <a:t>void display()</a:t>
            </a:r>
            <a:br>
              <a:rPr lang="en-US" sz="1800" dirty="0" smtClean="0"/>
            </a:br>
            <a:r>
              <a:rPr lang="en-US" sz="1800" dirty="0" smtClean="0"/>
              <a:t>{</a:t>
            </a:r>
            <a:br>
              <a:rPr lang="en-US" sz="1800" dirty="0" smtClean="0"/>
            </a:br>
            <a:r>
              <a:rPr lang="en-US" sz="1800" dirty="0" smtClean="0"/>
              <a:t>    top1 = top;</a:t>
            </a:r>
            <a:br>
              <a:rPr lang="en-US" sz="1800" dirty="0" smtClean="0"/>
            </a:br>
            <a:r>
              <a:rPr lang="en-US" sz="1800" dirty="0" smtClean="0"/>
              <a:t>    if (top1 == NULL)</a:t>
            </a:r>
            <a:br>
              <a:rPr lang="en-US" sz="1800" dirty="0" smtClean="0"/>
            </a:br>
            <a:r>
              <a:rPr lang="en-US" sz="1800" dirty="0" smtClean="0"/>
              <a:t>    {</a:t>
            </a:r>
            <a:br>
              <a:rPr lang="en-US" sz="1800" dirty="0" smtClean="0"/>
            </a:br>
            <a:r>
              <a:rPr lang="en-US" sz="1800" dirty="0" smtClean="0"/>
              <a:t>        </a:t>
            </a:r>
            <a:r>
              <a:rPr lang="en-US" sz="1800" dirty="0" err="1" smtClean="0"/>
              <a:t>printf</a:t>
            </a:r>
            <a:r>
              <a:rPr lang="en-US" sz="1800" dirty="0" smtClean="0"/>
              <a:t>("Stack is empty");</a:t>
            </a:r>
            <a:br>
              <a:rPr lang="en-US" sz="1800" dirty="0" smtClean="0"/>
            </a:br>
            <a:r>
              <a:rPr lang="en-US" sz="1800" dirty="0" smtClean="0"/>
              <a:t>        return;</a:t>
            </a:r>
            <a:br>
              <a:rPr lang="en-US" sz="1800" dirty="0" smtClean="0"/>
            </a:br>
            <a:r>
              <a:rPr lang="en-US" sz="1800" dirty="0" smtClean="0"/>
              <a:t>    }</a:t>
            </a:r>
            <a:br>
              <a:rPr lang="en-US" sz="1800" dirty="0" smtClean="0"/>
            </a:br>
            <a:r>
              <a:rPr lang="en-US" sz="1800" dirty="0" smtClean="0"/>
              <a:t>    while (top1 != NULL)</a:t>
            </a:r>
            <a:br>
              <a:rPr lang="en-US" sz="1800" dirty="0" smtClean="0"/>
            </a:br>
            <a:r>
              <a:rPr lang="en-US" sz="1800" dirty="0" smtClean="0"/>
              <a:t>    {</a:t>
            </a:r>
            <a:br>
              <a:rPr lang="en-US" sz="1800" dirty="0" smtClean="0"/>
            </a:br>
            <a:r>
              <a:rPr lang="en-US" sz="1800" dirty="0" smtClean="0"/>
              <a:t>        </a:t>
            </a:r>
            <a:r>
              <a:rPr lang="en-US" sz="1800" dirty="0" err="1" smtClean="0"/>
              <a:t>printf</a:t>
            </a:r>
            <a:r>
              <a:rPr lang="en-US" sz="1800" dirty="0" smtClean="0"/>
              <a:t>("%d ", top1-&gt;info);</a:t>
            </a:r>
            <a:br>
              <a:rPr lang="en-US" sz="1800" dirty="0" smtClean="0"/>
            </a:br>
            <a:r>
              <a:rPr lang="en-US" sz="1800" dirty="0" smtClean="0"/>
              <a:t>        top1 = top1-&gt;next;</a:t>
            </a:r>
            <a:br>
              <a:rPr lang="en-US" sz="1800" dirty="0" smtClean="0"/>
            </a:br>
            <a:r>
              <a:rPr lang="en-US" sz="1800" dirty="0" smtClean="0"/>
              <a:t>    }</a:t>
            </a:r>
            <a:br>
              <a:rPr lang="en-US" sz="1800" dirty="0" smtClean="0"/>
            </a:br>
            <a:r>
              <a:rPr lang="en-US" sz="1800" dirty="0" smtClean="0"/>
              <a:t> }</a:t>
            </a:r>
            <a:endParaRPr lang="en-US" sz="1800" dirty="0"/>
          </a:p>
        </p:txBody>
      </p:sp>
      <p:sp>
        <p:nvSpPr>
          <p:cNvPr id="21507" name="Rectangle 4"/>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4000" i="1" dirty="0" smtClean="0">
                <a:solidFill>
                  <a:schemeClr val="hlink"/>
                </a:solidFill>
                <a:latin typeface="Georgia" pitchFamily="18" charset="0"/>
              </a:rPr>
              <a:t>Display</a:t>
            </a:r>
            <a:endParaRPr lang="en-US" sz="4000" i="1" dirty="0">
              <a:solidFill>
                <a:schemeClr val="hlink"/>
              </a:solidFill>
              <a:latin typeface="Georgi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Advantages &amp; Disadvantage </a:t>
            </a:r>
          </a:p>
        </p:txBody>
      </p:sp>
      <p:sp>
        <p:nvSpPr>
          <p:cNvPr id="32771" name="Content Placeholder 2"/>
          <p:cNvSpPr>
            <a:spLocks noGrp="1"/>
          </p:cNvSpPr>
          <p:nvPr>
            <p:ph idx="1"/>
          </p:nvPr>
        </p:nvSpPr>
        <p:spPr/>
        <p:txBody>
          <a:bodyPr/>
          <a:lstStyle/>
          <a:p>
            <a:pPr eaLnBrk="1" hangingPunct="1">
              <a:buFont typeface="Arial" pitchFamily="34" charset="0"/>
              <a:buNone/>
            </a:pPr>
            <a:r>
              <a:rPr lang="en-US" b="1" smtClean="0"/>
              <a:t>Advantages (Pros)</a:t>
            </a:r>
            <a:r>
              <a:rPr lang="en-US" smtClean="0"/>
              <a:t/>
            </a:r>
            <a:br>
              <a:rPr lang="en-US" smtClean="0"/>
            </a:br>
            <a:r>
              <a:rPr lang="en-US" smtClean="0"/>
              <a:t>* Easy to get started </a:t>
            </a:r>
            <a:br>
              <a:rPr lang="en-US" smtClean="0"/>
            </a:br>
            <a:r>
              <a:rPr lang="en-US" smtClean="0"/>
              <a:t>* Low Hardware Requirement </a:t>
            </a:r>
            <a:br>
              <a:rPr lang="en-US" smtClean="0"/>
            </a:br>
            <a:r>
              <a:rPr lang="en-US" smtClean="0"/>
              <a:t>* Cross- Platform </a:t>
            </a:r>
            <a:br>
              <a:rPr lang="en-US" smtClean="0"/>
            </a:br>
            <a:endParaRPr lang="en-US" smtClean="0"/>
          </a:p>
          <a:p>
            <a:pPr eaLnBrk="1" hangingPunct="1">
              <a:buFont typeface="Arial" pitchFamily="34" charset="0"/>
              <a:buNone/>
            </a:pPr>
            <a:r>
              <a:rPr lang="en-US" b="1" smtClean="0"/>
              <a:t>Disadvantages (Cons) </a:t>
            </a:r>
            <a:br>
              <a:rPr lang="en-US" b="1" smtClean="0"/>
            </a:br>
            <a:r>
              <a:rPr lang="en-US" smtClean="0"/>
              <a:t>* Inflexible </a:t>
            </a:r>
            <a:br>
              <a:rPr lang="en-US" smtClean="0"/>
            </a:br>
            <a:r>
              <a:rPr lang="en-US" smtClean="0"/>
              <a:t>* Lack of scalability </a:t>
            </a:r>
          </a:p>
        </p:txBody>
      </p:sp>
      <p:pic>
        <p:nvPicPr>
          <p:cNvPr id="32772" name="Picture 3" descr="images (6).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5943600" y="1447800"/>
            <a:ext cx="2524125" cy="5029200"/>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D7617CB3-C4FE-4E73-B515-F46E0A0A021B}"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Stack</a:t>
            </a:r>
            <a:endParaRPr lang="en-US" dirty="0"/>
          </a:p>
        </p:txBody>
      </p:sp>
      <p:sp>
        <p:nvSpPr>
          <p:cNvPr id="3" name="Content Placeholder 2"/>
          <p:cNvSpPr>
            <a:spLocks noGrp="1"/>
          </p:cNvSpPr>
          <p:nvPr>
            <p:ph idx="1"/>
          </p:nvPr>
        </p:nvSpPr>
        <p:spPr/>
        <p:txBody>
          <a:bodyPr/>
          <a:lstStyle/>
          <a:p>
            <a:r>
              <a:rPr lang="en-US" dirty="0" smtClean="0"/>
              <a:t>Infix to postfix Expression</a:t>
            </a:r>
          </a:p>
          <a:p>
            <a:r>
              <a:rPr lang="en-US" dirty="0" smtClean="0"/>
              <a:t>Evaluation of postfix </a:t>
            </a:r>
          </a:p>
          <a:p>
            <a:r>
              <a:rPr lang="en-US" dirty="0" smtClean="0"/>
              <a:t>Balancing Symbols</a:t>
            </a:r>
          </a:p>
          <a:p>
            <a:r>
              <a:rPr lang="en-US" dirty="0" smtClean="0"/>
              <a:t>Recursion-Nested Function Calls</a:t>
            </a:r>
          </a:p>
          <a:p>
            <a:r>
              <a:rPr lang="en-US" dirty="0" smtClean="0"/>
              <a:t>Towers of Hanoi</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1556792"/>
            <a:ext cx="6172200" cy="1894362"/>
          </a:xfrm>
        </p:spPr>
        <p:txBody>
          <a:bodyPr>
            <a:normAutofit/>
          </a:bodyPr>
          <a:lstStyle/>
          <a:p>
            <a:r>
              <a:rPr lang="en-US" sz="3200" b="0" dirty="0" smtClean="0">
                <a:solidFill>
                  <a:srgbClr val="CC00CC"/>
                </a:solidFill>
              </a:rPr>
              <a:t>Infix to Postfix conversion</a:t>
            </a:r>
            <a:endParaRPr lang="en-IN" sz="3200" b="0" dirty="0">
              <a:solidFill>
                <a:srgbClr val="CC00CC"/>
              </a:solidFill>
            </a:endParaRPr>
          </a:p>
        </p:txBody>
      </p:sp>
    </p:spTree>
    <p:extLst>
      <p:ext uri="{BB962C8B-B14F-4D97-AF65-F5344CB8AC3E}">
        <p14:creationId xmlns:p14="http://schemas.microsoft.com/office/powerpoint/2010/main" xmlns="" val="1784268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download (1).png"/>
          <p:cNvPicPr>
            <a:picLocks noChangeAspect="1"/>
          </p:cNvPicPr>
          <p:nvPr/>
        </p:nvPicPr>
        <p:blipFill>
          <a:blip r:embed="rId2" cstate="print"/>
          <a:srcRect/>
          <a:stretch>
            <a:fillRect/>
          </a:stretch>
        </p:blipFill>
        <p:spPr bwMode="auto">
          <a:xfrm>
            <a:off x="1066800" y="1379538"/>
            <a:ext cx="5791200" cy="5192712"/>
          </a:xfrm>
          <a:prstGeom prst="rect">
            <a:avLst/>
          </a:prstGeom>
          <a:noFill/>
          <a:ln w="9525">
            <a:noFill/>
            <a:miter lim="800000"/>
            <a:headEnd/>
            <a:tailEnd/>
          </a:ln>
        </p:spPr>
      </p:pic>
      <p:sp>
        <p:nvSpPr>
          <p:cNvPr id="5123" name="TextBox 4"/>
          <p:cNvSpPr txBox="1">
            <a:spLocks noChangeArrowheads="1"/>
          </p:cNvSpPr>
          <p:nvPr/>
        </p:nvSpPr>
        <p:spPr bwMode="auto">
          <a:xfrm>
            <a:off x="533400" y="2514600"/>
            <a:ext cx="2438400" cy="646113"/>
          </a:xfrm>
          <a:prstGeom prst="rect">
            <a:avLst/>
          </a:prstGeom>
          <a:noFill/>
          <a:ln w="9525">
            <a:noFill/>
            <a:miter lim="800000"/>
            <a:headEnd/>
            <a:tailEnd/>
          </a:ln>
        </p:spPr>
        <p:txBody>
          <a:bodyPr>
            <a:spAutoFit/>
          </a:bodyPr>
          <a:lstStyle/>
          <a:p>
            <a:r>
              <a:rPr lang="en-US" b="1">
                <a:latin typeface="Calibri" pitchFamily="34" charset="0"/>
              </a:rPr>
              <a:t>PUSH – Inserting a value inside stack</a:t>
            </a:r>
          </a:p>
        </p:txBody>
      </p:sp>
      <p:sp>
        <p:nvSpPr>
          <p:cNvPr id="5124" name="TextBox 5"/>
          <p:cNvSpPr txBox="1">
            <a:spLocks noChangeArrowheads="1"/>
          </p:cNvSpPr>
          <p:nvPr/>
        </p:nvSpPr>
        <p:spPr bwMode="auto">
          <a:xfrm>
            <a:off x="6477000" y="2286000"/>
            <a:ext cx="2438400" cy="646113"/>
          </a:xfrm>
          <a:prstGeom prst="rect">
            <a:avLst/>
          </a:prstGeom>
          <a:noFill/>
          <a:ln w="9525">
            <a:noFill/>
            <a:miter lim="800000"/>
            <a:headEnd/>
            <a:tailEnd/>
          </a:ln>
        </p:spPr>
        <p:txBody>
          <a:bodyPr>
            <a:spAutoFit/>
          </a:bodyPr>
          <a:lstStyle/>
          <a:p>
            <a:r>
              <a:rPr lang="en-US" b="1">
                <a:latin typeface="Calibri" pitchFamily="34" charset="0"/>
              </a:rPr>
              <a:t>POP – Deleting the top value of the stack</a:t>
            </a:r>
          </a:p>
        </p:txBody>
      </p:sp>
      <p:sp>
        <p:nvSpPr>
          <p:cNvPr id="5125" name="TextBox 6"/>
          <p:cNvSpPr txBox="1">
            <a:spLocks noChangeArrowheads="1"/>
          </p:cNvSpPr>
          <p:nvPr/>
        </p:nvSpPr>
        <p:spPr bwMode="auto">
          <a:xfrm>
            <a:off x="6019800" y="4419600"/>
            <a:ext cx="2438400" cy="923925"/>
          </a:xfrm>
          <a:prstGeom prst="rect">
            <a:avLst/>
          </a:prstGeom>
          <a:noFill/>
          <a:ln w="9525">
            <a:noFill/>
            <a:miter lim="800000"/>
            <a:headEnd/>
            <a:tailEnd/>
          </a:ln>
        </p:spPr>
        <p:txBody>
          <a:bodyPr>
            <a:spAutoFit/>
          </a:bodyPr>
          <a:lstStyle/>
          <a:p>
            <a:r>
              <a:rPr lang="en-US" b="1">
                <a:latin typeface="Calibri" pitchFamily="34" charset="0"/>
              </a:rPr>
              <a:t>TOP – Location of the last Inserted value inside stack</a:t>
            </a:r>
          </a:p>
        </p:txBody>
      </p:sp>
      <p:sp>
        <p:nvSpPr>
          <p:cNvPr id="5126" name="TextBox 7"/>
          <p:cNvSpPr txBox="1">
            <a:spLocks noChangeArrowheads="1"/>
          </p:cNvSpPr>
          <p:nvPr/>
        </p:nvSpPr>
        <p:spPr bwMode="auto">
          <a:xfrm>
            <a:off x="685800" y="381000"/>
            <a:ext cx="7162800" cy="708025"/>
          </a:xfrm>
          <a:prstGeom prst="rect">
            <a:avLst/>
          </a:prstGeom>
          <a:noFill/>
          <a:ln w="9525">
            <a:noFill/>
            <a:miter lim="800000"/>
            <a:headEnd/>
            <a:tailEnd/>
          </a:ln>
        </p:spPr>
        <p:txBody>
          <a:bodyPr>
            <a:spAutoFit/>
          </a:bodyPr>
          <a:lstStyle/>
          <a:p>
            <a:pPr algn="ctr"/>
            <a:r>
              <a:rPr lang="en-US" sz="4000" b="1">
                <a:latin typeface="Calibri" pitchFamily="34" charset="0"/>
              </a:rPr>
              <a:t>STACK OPERATIONS</a:t>
            </a:r>
          </a:p>
        </p:txBody>
      </p:sp>
      <p:sp>
        <p:nvSpPr>
          <p:cNvPr id="7" name="Date Placeholder 6"/>
          <p:cNvSpPr>
            <a:spLocks noGrp="1"/>
          </p:cNvSpPr>
          <p:nvPr>
            <p:ph type="dt" sz="quarter" idx="10"/>
          </p:nvPr>
        </p:nvSpPr>
        <p:spPr/>
        <p:txBody>
          <a:bodyPr/>
          <a:lstStyle/>
          <a:p>
            <a:pPr>
              <a:defRPr/>
            </a:pPr>
            <a:r>
              <a:rPr lang="en-US"/>
              <a:t>03/07/2015</a:t>
            </a:r>
          </a:p>
        </p:txBody>
      </p:sp>
      <p:sp>
        <p:nvSpPr>
          <p:cNvPr id="8" name="Slide Number Placeholder 7"/>
          <p:cNvSpPr>
            <a:spLocks noGrp="1"/>
          </p:cNvSpPr>
          <p:nvPr>
            <p:ph type="sldNum" sz="quarter" idx="12"/>
          </p:nvPr>
        </p:nvSpPr>
        <p:spPr/>
        <p:txBody>
          <a:bodyPr/>
          <a:lstStyle/>
          <a:p>
            <a:pPr>
              <a:defRPr/>
            </a:pPr>
            <a:fld id="{4865A8DB-0AF1-475E-9E4D-44A443BE0744}" type="slidenum">
              <a:rPr lang="en-US" smtClean="0"/>
              <a:pPr>
                <a:defRPr/>
              </a:pPr>
              <a:t>4</a:t>
            </a:fld>
            <a:endParaRPr lang="en-US"/>
          </a:p>
        </p:txBody>
      </p:sp>
      <p:sp>
        <p:nvSpPr>
          <p:cNvPr id="9" name="Footer Placeholder 8"/>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900FF"/>
                </a:solidFill>
              </a:rPr>
              <a:t>Infix notation</a:t>
            </a:r>
            <a:endParaRPr lang="en-IN" dirty="0">
              <a:solidFill>
                <a:srgbClr val="9900FF"/>
              </a:solidFill>
            </a:endParaRPr>
          </a:p>
        </p:txBody>
      </p:sp>
      <p:sp>
        <p:nvSpPr>
          <p:cNvPr id="3" name="Content Placeholder 2"/>
          <p:cNvSpPr>
            <a:spLocks noGrp="1"/>
          </p:cNvSpPr>
          <p:nvPr>
            <p:ph sz="quarter" idx="1"/>
          </p:nvPr>
        </p:nvSpPr>
        <p:spPr>
          <a:xfrm>
            <a:off x="457200" y="1816224"/>
            <a:ext cx="8229600" cy="3412976"/>
          </a:xfrm>
        </p:spPr>
        <p:txBody>
          <a:bodyPr>
            <a:normAutofit/>
          </a:bodyPr>
          <a:lstStyle/>
          <a:p>
            <a:pPr algn="just">
              <a:lnSpc>
                <a:spcPct val="200000"/>
              </a:lnSpc>
              <a:buClr>
                <a:srgbClr val="CC00CC"/>
              </a:buClr>
              <a:buFont typeface="Wingdings 2" pitchFamily="18" charset="2"/>
              <a:buChar char="é"/>
            </a:pPr>
            <a:r>
              <a:rPr lang="en-IN" sz="2200" b="1" dirty="0"/>
              <a:t>Infix notation</a:t>
            </a:r>
            <a:r>
              <a:rPr lang="en-IN" sz="2200" dirty="0"/>
              <a:t> is the common arithmetic and logical formula notation, in which </a:t>
            </a:r>
            <a:r>
              <a:rPr lang="en-IN" sz="2200" b="1" dirty="0">
                <a:solidFill>
                  <a:srgbClr val="FF0000"/>
                </a:solidFill>
              </a:rPr>
              <a:t>operators are written</a:t>
            </a:r>
            <a:r>
              <a:rPr lang="en-IN" sz="2200" dirty="0"/>
              <a:t> infix-style </a:t>
            </a:r>
            <a:r>
              <a:rPr lang="en-IN" sz="2200" b="1" dirty="0">
                <a:solidFill>
                  <a:srgbClr val="FF0000"/>
                </a:solidFill>
              </a:rPr>
              <a:t>between the operands </a:t>
            </a:r>
            <a:r>
              <a:rPr lang="en-IN" sz="2200" dirty="0"/>
              <a:t>they act on </a:t>
            </a:r>
            <a:endParaRPr lang="en-IN" sz="2200" dirty="0" smtClean="0"/>
          </a:p>
          <a:p>
            <a:pPr algn="just">
              <a:lnSpc>
                <a:spcPct val="200000"/>
              </a:lnSpc>
              <a:buClr>
                <a:srgbClr val="CC00CC"/>
              </a:buClr>
              <a:buFont typeface="Wingdings 2" pitchFamily="18" charset="2"/>
              <a:buChar char="é"/>
            </a:pPr>
            <a:r>
              <a:rPr lang="en-IN" sz="2200" dirty="0" smtClean="0"/>
              <a:t>E.g. </a:t>
            </a:r>
            <a:r>
              <a:rPr lang="en-IN" sz="2200" b="1" dirty="0" smtClean="0">
                <a:solidFill>
                  <a:srgbClr val="FF0000"/>
                </a:solidFill>
              </a:rPr>
              <a:t>A</a:t>
            </a:r>
            <a:r>
              <a:rPr lang="en-IN" sz="2200" b="1" dirty="0">
                <a:solidFill>
                  <a:srgbClr val="FF0000"/>
                </a:solidFill>
              </a:rPr>
              <a:t> + </a:t>
            </a:r>
            <a:r>
              <a:rPr lang="en-IN" sz="2200" b="1" dirty="0" smtClean="0">
                <a:solidFill>
                  <a:srgbClr val="FF0000"/>
                </a:solidFill>
              </a:rPr>
              <a:t>B</a:t>
            </a:r>
            <a:endParaRPr lang="en-IN" sz="2200" b="1" dirty="0">
              <a:solidFill>
                <a:srgbClr val="FF0000"/>
              </a:solidFill>
            </a:endParaRPr>
          </a:p>
        </p:txBody>
      </p:sp>
    </p:spTree>
    <p:extLst>
      <p:ext uri="{BB962C8B-B14F-4D97-AF65-F5344CB8AC3E}">
        <p14:creationId xmlns:p14="http://schemas.microsoft.com/office/powerpoint/2010/main" xmlns="" val="151889723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900FF"/>
                </a:solidFill>
              </a:rPr>
              <a:t>Postfix notation</a:t>
            </a:r>
            <a:endParaRPr lang="en-IN" dirty="0">
              <a:solidFill>
                <a:srgbClr val="9900FF"/>
              </a:solidFill>
            </a:endParaRPr>
          </a:p>
        </p:txBody>
      </p:sp>
      <p:sp>
        <p:nvSpPr>
          <p:cNvPr id="3" name="Content Placeholder 2"/>
          <p:cNvSpPr>
            <a:spLocks noGrp="1"/>
          </p:cNvSpPr>
          <p:nvPr>
            <p:ph sz="quarter" idx="1"/>
          </p:nvPr>
        </p:nvSpPr>
        <p:spPr>
          <a:xfrm>
            <a:off x="457200" y="1960240"/>
            <a:ext cx="8229600" cy="3556992"/>
          </a:xfrm>
        </p:spPr>
        <p:txBody>
          <a:bodyPr>
            <a:normAutofit/>
          </a:bodyPr>
          <a:lstStyle/>
          <a:p>
            <a:pPr algn="just">
              <a:lnSpc>
                <a:spcPct val="200000"/>
              </a:lnSpc>
              <a:buClr>
                <a:srgbClr val="CC00CC"/>
              </a:buClr>
              <a:buFont typeface="Wingdings 2" pitchFamily="18" charset="2"/>
              <a:buChar char="é"/>
            </a:pPr>
            <a:r>
              <a:rPr lang="en-IN" sz="2200" dirty="0"/>
              <a:t>In Postfix notation, the </a:t>
            </a:r>
            <a:r>
              <a:rPr lang="en-IN" sz="2200" b="1" dirty="0">
                <a:solidFill>
                  <a:srgbClr val="FF0000"/>
                </a:solidFill>
              </a:rPr>
              <a:t>operator </a:t>
            </a:r>
            <a:r>
              <a:rPr lang="en-IN" sz="2200" dirty="0"/>
              <a:t>comes </a:t>
            </a:r>
            <a:r>
              <a:rPr lang="en-IN" sz="2200" b="1" dirty="0">
                <a:solidFill>
                  <a:srgbClr val="FF0000"/>
                </a:solidFill>
              </a:rPr>
              <a:t>after the Operand</a:t>
            </a:r>
            <a:r>
              <a:rPr lang="en-IN" sz="2200" dirty="0" smtClean="0"/>
              <a:t>.</a:t>
            </a:r>
          </a:p>
          <a:p>
            <a:pPr algn="just">
              <a:lnSpc>
                <a:spcPct val="200000"/>
              </a:lnSpc>
              <a:buClr>
                <a:srgbClr val="CC00CC"/>
              </a:buClr>
              <a:buFont typeface="Wingdings 2" pitchFamily="18" charset="2"/>
              <a:buChar char="é"/>
            </a:pPr>
            <a:r>
              <a:rPr lang="en-IN" sz="2200" dirty="0" smtClean="0"/>
              <a:t>For </a:t>
            </a:r>
            <a:r>
              <a:rPr lang="en-IN" sz="2200" dirty="0"/>
              <a:t>example, the Infix expression </a:t>
            </a:r>
            <a:r>
              <a:rPr lang="en-IN" sz="2200" b="1" dirty="0">
                <a:solidFill>
                  <a:srgbClr val="FF0000"/>
                </a:solidFill>
              </a:rPr>
              <a:t>A+B</a:t>
            </a:r>
            <a:r>
              <a:rPr lang="en-IN" sz="2200" dirty="0"/>
              <a:t> will be written as </a:t>
            </a:r>
            <a:r>
              <a:rPr lang="en-IN" sz="2200" b="1" dirty="0">
                <a:solidFill>
                  <a:srgbClr val="FF0000"/>
                </a:solidFill>
              </a:rPr>
              <a:t>AB+</a:t>
            </a:r>
            <a:r>
              <a:rPr lang="en-IN" sz="2200" dirty="0"/>
              <a:t> in its </a:t>
            </a:r>
            <a:r>
              <a:rPr lang="en-IN" sz="2200" b="1" dirty="0">
                <a:solidFill>
                  <a:srgbClr val="FF0000"/>
                </a:solidFill>
              </a:rPr>
              <a:t>Postfix Notation</a:t>
            </a:r>
            <a:r>
              <a:rPr lang="en-IN" sz="2200" dirty="0" smtClean="0"/>
              <a:t>.</a:t>
            </a:r>
          </a:p>
          <a:p>
            <a:pPr algn="just">
              <a:lnSpc>
                <a:spcPct val="200000"/>
              </a:lnSpc>
              <a:buClr>
                <a:srgbClr val="CC00CC"/>
              </a:buClr>
              <a:buFont typeface="Wingdings 2" pitchFamily="18" charset="2"/>
              <a:buChar char="é"/>
            </a:pPr>
            <a:r>
              <a:rPr lang="en-IN" sz="2200" dirty="0" smtClean="0"/>
              <a:t>Postfix </a:t>
            </a:r>
            <a:r>
              <a:rPr lang="en-IN" sz="2200" dirty="0"/>
              <a:t>is also called </a:t>
            </a:r>
            <a:r>
              <a:rPr lang="en-IN" sz="2200" dirty="0" smtClean="0"/>
              <a:t>‘</a:t>
            </a:r>
            <a:r>
              <a:rPr lang="en-IN" sz="2200" b="1" dirty="0" smtClean="0">
                <a:solidFill>
                  <a:srgbClr val="FF0000"/>
                </a:solidFill>
              </a:rPr>
              <a:t>Reverse Polish </a:t>
            </a:r>
            <a:r>
              <a:rPr lang="en-IN" sz="2200" b="1" dirty="0">
                <a:solidFill>
                  <a:srgbClr val="FF0000"/>
                </a:solidFill>
              </a:rPr>
              <a:t>Notation</a:t>
            </a:r>
            <a:r>
              <a:rPr lang="en-IN" sz="2200" dirty="0"/>
              <a:t>’ </a:t>
            </a:r>
            <a:endParaRPr lang="en-IN" sz="2200" b="1" dirty="0">
              <a:solidFill>
                <a:srgbClr val="FF0000"/>
              </a:solidFill>
            </a:endParaRPr>
          </a:p>
        </p:txBody>
      </p:sp>
    </p:spTree>
    <p:extLst>
      <p:ext uri="{BB962C8B-B14F-4D97-AF65-F5344CB8AC3E}">
        <p14:creationId xmlns:p14="http://schemas.microsoft.com/office/powerpoint/2010/main" xmlns="" val="405184025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900FF"/>
                </a:solidFill>
              </a:rPr>
              <a:t>Prefix notation</a:t>
            </a:r>
            <a:endParaRPr lang="en-IN" dirty="0">
              <a:solidFill>
                <a:srgbClr val="9900FF"/>
              </a:solidFill>
            </a:endParaRPr>
          </a:p>
        </p:txBody>
      </p:sp>
      <p:sp>
        <p:nvSpPr>
          <p:cNvPr id="3" name="Content Placeholder 2"/>
          <p:cNvSpPr>
            <a:spLocks noGrp="1"/>
          </p:cNvSpPr>
          <p:nvPr>
            <p:ph sz="quarter" idx="1"/>
          </p:nvPr>
        </p:nvSpPr>
        <p:spPr>
          <a:xfrm>
            <a:off x="457200" y="1960240"/>
            <a:ext cx="8229600" cy="3556992"/>
          </a:xfrm>
        </p:spPr>
        <p:txBody>
          <a:bodyPr>
            <a:normAutofit/>
          </a:bodyPr>
          <a:lstStyle/>
          <a:p>
            <a:pPr algn="just">
              <a:lnSpc>
                <a:spcPct val="200000"/>
              </a:lnSpc>
              <a:buClr>
                <a:srgbClr val="CC00CC"/>
              </a:buClr>
              <a:buFont typeface="Wingdings 2" pitchFamily="18" charset="2"/>
              <a:buChar char="é"/>
            </a:pPr>
            <a:r>
              <a:rPr lang="en-IN" sz="2200" dirty="0"/>
              <a:t>In Prefix notation, the </a:t>
            </a:r>
            <a:r>
              <a:rPr lang="en-IN" sz="2200" b="1" dirty="0">
                <a:solidFill>
                  <a:srgbClr val="FF0000"/>
                </a:solidFill>
              </a:rPr>
              <a:t>operator </a:t>
            </a:r>
            <a:r>
              <a:rPr lang="en-IN" sz="2200" dirty="0"/>
              <a:t>comes </a:t>
            </a:r>
            <a:r>
              <a:rPr lang="en-IN" sz="2200" b="1" dirty="0">
                <a:solidFill>
                  <a:srgbClr val="FF0000"/>
                </a:solidFill>
              </a:rPr>
              <a:t>before the operand</a:t>
            </a:r>
            <a:r>
              <a:rPr lang="en-IN" sz="2200" dirty="0"/>
              <a:t>. </a:t>
            </a:r>
            <a:endParaRPr lang="en-IN" sz="2200" dirty="0" smtClean="0"/>
          </a:p>
          <a:p>
            <a:pPr algn="just">
              <a:lnSpc>
                <a:spcPct val="200000"/>
              </a:lnSpc>
              <a:buClr>
                <a:srgbClr val="CC00CC"/>
              </a:buClr>
              <a:buFont typeface="Wingdings 2" pitchFamily="18" charset="2"/>
              <a:buChar char="é"/>
            </a:pPr>
            <a:r>
              <a:rPr lang="en-IN" sz="2200" dirty="0" smtClean="0"/>
              <a:t>The </a:t>
            </a:r>
            <a:r>
              <a:rPr lang="en-IN" sz="2200" dirty="0"/>
              <a:t>Infix expression </a:t>
            </a:r>
            <a:r>
              <a:rPr lang="en-IN" sz="2200" b="1" dirty="0">
                <a:solidFill>
                  <a:srgbClr val="FF0000"/>
                </a:solidFill>
              </a:rPr>
              <a:t>A+B</a:t>
            </a:r>
            <a:r>
              <a:rPr lang="en-IN" sz="2200" dirty="0"/>
              <a:t> will be written as </a:t>
            </a:r>
            <a:r>
              <a:rPr lang="en-IN" sz="2200" b="1" dirty="0">
                <a:solidFill>
                  <a:srgbClr val="FF0000"/>
                </a:solidFill>
              </a:rPr>
              <a:t>+AB </a:t>
            </a:r>
            <a:r>
              <a:rPr lang="en-IN" sz="2200" dirty="0"/>
              <a:t>in its Prefix Notation</a:t>
            </a:r>
            <a:r>
              <a:rPr lang="en-IN" sz="2200" dirty="0" smtClean="0"/>
              <a:t>.</a:t>
            </a:r>
          </a:p>
          <a:p>
            <a:pPr algn="just">
              <a:lnSpc>
                <a:spcPct val="200000"/>
              </a:lnSpc>
              <a:buClr>
                <a:srgbClr val="CC00CC"/>
              </a:buClr>
              <a:buFont typeface="Wingdings 2" pitchFamily="18" charset="2"/>
              <a:buChar char="é"/>
            </a:pPr>
            <a:r>
              <a:rPr lang="en-IN" sz="2200" dirty="0"/>
              <a:t>Prefix is also called ‘</a:t>
            </a:r>
            <a:r>
              <a:rPr lang="en-IN" sz="2200" b="1" dirty="0">
                <a:solidFill>
                  <a:srgbClr val="FF0000"/>
                </a:solidFill>
              </a:rPr>
              <a:t>Polish Notation</a:t>
            </a:r>
            <a:r>
              <a:rPr lang="en-IN" sz="2200" dirty="0"/>
              <a:t>’ </a:t>
            </a:r>
            <a:endParaRPr lang="en-IN" sz="2200" b="1" dirty="0">
              <a:solidFill>
                <a:srgbClr val="FF0000"/>
              </a:solidFill>
            </a:endParaRPr>
          </a:p>
        </p:txBody>
      </p:sp>
    </p:spTree>
    <p:extLst>
      <p:ext uri="{BB962C8B-B14F-4D97-AF65-F5344CB8AC3E}">
        <p14:creationId xmlns:p14="http://schemas.microsoft.com/office/powerpoint/2010/main" xmlns="" val="231097801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9900FF"/>
                </a:solidFill>
              </a:rPr>
              <a:t>Conversion from Infix to Postfix Algorithm</a:t>
            </a:r>
            <a:endParaRPr lang="en-IN" dirty="0">
              <a:solidFill>
                <a:srgbClr val="9900FF"/>
              </a:solidFill>
            </a:endParaRPr>
          </a:p>
        </p:txBody>
      </p:sp>
      <p:sp>
        <p:nvSpPr>
          <p:cNvPr id="3" name="Content Placeholder 2"/>
          <p:cNvSpPr>
            <a:spLocks noGrp="1"/>
          </p:cNvSpPr>
          <p:nvPr>
            <p:ph sz="quarter" idx="1"/>
          </p:nvPr>
        </p:nvSpPr>
        <p:spPr>
          <a:xfrm>
            <a:off x="457200" y="1960240"/>
            <a:ext cx="8229600" cy="4061048"/>
          </a:xfrm>
        </p:spPr>
        <p:txBody>
          <a:bodyPr>
            <a:normAutofit/>
          </a:bodyPr>
          <a:lstStyle/>
          <a:p>
            <a:pPr marL="0" indent="0" algn="just">
              <a:lnSpc>
                <a:spcPct val="200000"/>
              </a:lnSpc>
              <a:buClr>
                <a:srgbClr val="CC00CC"/>
              </a:buClr>
              <a:buNone/>
            </a:pPr>
            <a:r>
              <a:rPr lang="en-US" sz="2200" b="1" dirty="0" smtClean="0">
                <a:solidFill>
                  <a:srgbClr val="3333FF"/>
                </a:solidFill>
              </a:rPr>
              <a:t>Step1</a:t>
            </a:r>
          </a:p>
          <a:p>
            <a:pPr algn="just">
              <a:lnSpc>
                <a:spcPct val="200000"/>
              </a:lnSpc>
              <a:buClr>
                <a:srgbClr val="CC00CC"/>
              </a:buClr>
              <a:buFont typeface="Wingdings 2" pitchFamily="18" charset="2"/>
              <a:buChar char="é"/>
            </a:pPr>
            <a:r>
              <a:rPr lang="en-IN" sz="2200" b="1" dirty="0">
                <a:solidFill>
                  <a:srgbClr val="FF0000"/>
                </a:solidFill>
              </a:rPr>
              <a:t>Scan the Infix expression </a:t>
            </a:r>
            <a:r>
              <a:rPr lang="en-IN" sz="2200" dirty="0"/>
              <a:t>from </a:t>
            </a:r>
            <a:r>
              <a:rPr lang="en-IN" sz="2200" b="1" dirty="0">
                <a:solidFill>
                  <a:srgbClr val="FF0000"/>
                </a:solidFill>
              </a:rPr>
              <a:t>left to right </a:t>
            </a:r>
            <a:r>
              <a:rPr lang="en-IN" sz="2200" dirty="0"/>
              <a:t>for tokens (Operators, Operands &amp; Parentheses) and perform the steps 2 to 5 for each token in the Expression</a:t>
            </a:r>
            <a:endParaRPr lang="en-IN" sz="2200" dirty="0" smtClean="0"/>
          </a:p>
        </p:txBody>
      </p:sp>
    </p:spTree>
    <p:extLst>
      <p:ext uri="{BB962C8B-B14F-4D97-AF65-F5344CB8AC3E}">
        <p14:creationId xmlns:p14="http://schemas.microsoft.com/office/powerpoint/2010/main" xmlns="" val="9478046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9900FF"/>
                </a:solidFill>
              </a:rPr>
              <a:t>Algorithm</a:t>
            </a:r>
            <a:endParaRPr lang="en-IN" dirty="0">
              <a:solidFill>
                <a:srgbClr val="9900FF"/>
              </a:solidFill>
            </a:endParaRPr>
          </a:p>
        </p:txBody>
      </p:sp>
      <p:sp>
        <p:nvSpPr>
          <p:cNvPr id="3" name="Content Placeholder 2"/>
          <p:cNvSpPr>
            <a:spLocks noGrp="1"/>
          </p:cNvSpPr>
          <p:nvPr>
            <p:ph sz="quarter" idx="1"/>
          </p:nvPr>
        </p:nvSpPr>
        <p:spPr>
          <a:xfrm>
            <a:off x="457200" y="1960240"/>
            <a:ext cx="8229600" cy="4061048"/>
          </a:xfrm>
        </p:spPr>
        <p:txBody>
          <a:bodyPr>
            <a:normAutofit/>
          </a:bodyPr>
          <a:lstStyle/>
          <a:p>
            <a:pPr marL="0" indent="0" algn="just">
              <a:lnSpc>
                <a:spcPct val="200000"/>
              </a:lnSpc>
              <a:buClr>
                <a:srgbClr val="CC00CC"/>
              </a:buClr>
              <a:buNone/>
            </a:pPr>
            <a:r>
              <a:rPr lang="en-US" sz="2200" b="1" dirty="0" smtClean="0">
                <a:solidFill>
                  <a:srgbClr val="3333FF"/>
                </a:solidFill>
              </a:rPr>
              <a:t>Step2</a:t>
            </a:r>
          </a:p>
          <a:p>
            <a:pPr algn="just">
              <a:lnSpc>
                <a:spcPct val="200000"/>
              </a:lnSpc>
              <a:buClr>
                <a:srgbClr val="CC00CC"/>
              </a:buClr>
              <a:buFont typeface="Wingdings 2" pitchFamily="18" charset="2"/>
              <a:buChar char="é"/>
            </a:pPr>
            <a:r>
              <a:rPr lang="en-IN" sz="2200" dirty="0"/>
              <a:t>If token is </a:t>
            </a:r>
            <a:r>
              <a:rPr lang="en-IN" sz="2200" b="1" dirty="0">
                <a:solidFill>
                  <a:srgbClr val="FF0000"/>
                </a:solidFill>
              </a:rPr>
              <a:t>operand, Append it </a:t>
            </a:r>
            <a:r>
              <a:rPr lang="en-IN" sz="2200" dirty="0"/>
              <a:t>in postfix </a:t>
            </a:r>
            <a:r>
              <a:rPr lang="en-IN" sz="2200" dirty="0" smtClean="0"/>
              <a:t>expression</a:t>
            </a:r>
          </a:p>
          <a:p>
            <a:pPr marL="0" indent="0" algn="just">
              <a:lnSpc>
                <a:spcPct val="200000"/>
              </a:lnSpc>
              <a:buClr>
                <a:srgbClr val="CC00CC"/>
              </a:buClr>
              <a:buNone/>
            </a:pPr>
            <a:r>
              <a:rPr lang="en-US" sz="2200" b="1" dirty="0" smtClean="0">
                <a:solidFill>
                  <a:srgbClr val="3333FF"/>
                </a:solidFill>
              </a:rPr>
              <a:t>Step3</a:t>
            </a:r>
          </a:p>
          <a:p>
            <a:pPr algn="just">
              <a:lnSpc>
                <a:spcPct val="200000"/>
              </a:lnSpc>
              <a:buClr>
                <a:srgbClr val="CC00CC"/>
              </a:buClr>
              <a:buFont typeface="Wingdings 2" pitchFamily="18" charset="2"/>
              <a:buChar char="é"/>
            </a:pPr>
            <a:r>
              <a:rPr lang="en-IN" sz="2200" dirty="0" smtClean="0"/>
              <a:t>If token is a </a:t>
            </a:r>
            <a:r>
              <a:rPr lang="en-IN" sz="2200" b="1" dirty="0" smtClean="0">
                <a:solidFill>
                  <a:srgbClr val="FF0000"/>
                </a:solidFill>
              </a:rPr>
              <a:t>left parentheses “(“</a:t>
            </a:r>
            <a:r>
              <a:rPr lang="en-IN" sz="2200" dirty="0" smtClean="0"/>
              <a:t>, </a:t>
            </a:r>
            <a:r>
              <a:rPr lang="en-IN" sz="2200" b="1" dirty="0" smtClean="0">
                <a:solidFill>
                  <a:srgbClr val="FF0000"/>
                </a:solidFill>
              </a:rPr>
              <a:t>push it</a:t>
            </a:r>
            <a:r>
              <a:rPr lang="en-IN" sz="2200" dirty="0" smtClean="0"/>
              <a:t> in stack.</a:t>
            </a:r>
          </a:p>
        </p:txBody>
      </p:sp>
    </p:spTree>
    <p:extLst>
      <p:ext uri="{BB962C8B-B14F-4D97-AF65-F5344CB8AC3E}">
        <p14:creationId xmlns:p14="http://schemas.microsoft.com/office/powerpoint/2010/main" xmlns="" val="305921695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9900FF"/>
                </a:solidFill>
              </a:rPr>
              <a:t>Algorithm</a:t>
            </a:r>
            <a:endParaRPr lang="en-IN" dirty="0">
              <a:solidFill>
                <a:srgbClr val="9900FF"/>
              </a:solidFill>
            </a:endParaRPr>
          </a:p>
        </p:txBody>
      </p:sp>
      <p:sp>
        <p:nvSpPr>
          <p:cNvPr id="3" name="Content Placeholder 2"/>
          <p:cNvSpPr>
            <a:spLocks noGrp="1"/>
          </p:cNvSpPr>
          <p:nvPr>
            <p:ph sz="quarter" idx="1"/>
          </p:nvPr>
        </p:nvSpPr>
        <p:spPr>
          <a:xfrm>
            <a:off x="457200" y="1556792"/>
            <a:ext cx="8229600" cy="4536504"/>
          </a:xfrm>
        </p:spPr>
        <p:txBody>
          <a:bodyPr>
            <a:normAutofit fontScale="92500" lnSpcReduction="10000"/>
          </a:bodyPr>
          <a:lstStyle/>
          <a:p>
            <a:pPr marL="0" indent="0" algn="just">
              <a:lnSpc>
                <a:spcPct val="200000"/>
              </a:lnSpc>
              <a:buClr>
                <a:srgbClr val="CC00CC"/>
              </a:buClr>
              <a:buNone/>
            </a:pPr>
            <a:r>
              <a:rPr lang="en-US" sz="2200" b="1" dirty="0" smtClean="0">
                <a:solidFill>
                  <a:srgbClr val="3333FF"/>
                </a:solidFill>
              </a:rPr>
              <a:t>Step4</a:t>
            </a:r>
          </a:p>
          <a:p>
            <a:pPr algn="just">
              <a:lnSpc>
                <a:spcPct val="200000"/>
              </a:lnSpc>
              <a:buClr>
                <a:srgbClr val="CC00CC"/>
              </a:buClr>
              <a:buFont typeface="Wingdings 2" pitchFamily="18" charset="2"/>
              <a:buChar char="é"/>
            </a:pPr>
            <a:r>
              <a:rPr lang="en-IN" sz="2200" dirty="0" smtClean="0"/>
              <a:t>I</a:t>
            </a:r>
            <a:r>
              <a:rPr lang="en-IN" sz="2200" dirty="0"/>
              <a:t>f token is an </a:t>
            </a:r>
            <a:r>
              <a:rPr lang="en-IN" sz="2200" b="1" dirty="0">
                <a:solidFill>
                  <a:srgbClr val="FF0000"/>
                </a:solidFill>
              </a:rPr>
              <a:t>operator</a:t>
            </a:r>
            <a:r>
              <a:rPr lang="en-IN" sz="2200" dirty="0" smtClean="0"/>
              <a:t>,</a:t>
            </a:r>
          </a:p>
          <a:p>
            <a:pPr marL="1235075" algn="just">
              <a:lnSpc>
                <a:spcPct val="200000"/>
              </a:lnSpc>
              <a:buClr>
                <a:srgbClr val="C00000"/>
              </a:buClr>
              <a:buSzPct val="90000"/>
              <a:buFont typeface="Wingdings 3" pitchFamily="18" charset="2"/>
              <a:buChar char=""/>
            </a:pPr>
            <a:r>
              <a:rPr lang="en-IN" sz="2200" b="1" dirty="0">
                <a:solidFill>
                  <a:srgbClr val="FF0000"/>
                </a:solidFill>
              </a:rPr>
              <a:t>Pop all the operators </a:t>
            </a:r>
            <a:r>
              <a:rPr lang="en-IN" sz="2200" dirty="0"/>
              <a:t>which are of higher or equal precedence then the incoming token and </a:t>
            </a:r>
            <a:r>
              <a:rPr lang="en-IN" sz="2200" b="1" dirty="0">
                <a:solidFill>
                  <a:srgbClr val="FF0000"/>
                </a:solidFill>
              </a:rPr>
              <a:t>append them </a:t>
            </a:r>
            <a:r>
              <a:rPr lang="en-IN" sz="2200" dirty="0"/>
              <a:t>(in the same order) to the output Expression. </a:t>
            </a:r>
            <a:endParaRPr lang="en-IN" sz="2200" dirty="0" smtClean="0"/>
          </a:p>
          <a:p>
            <a:pPr marL="1235075" algn="just">
              <a:lnSpc>
                <a:spcPct val="200000"/>
              </a:lnSpc>
              <a:buClr>
                <a:srgbClr val="C00000"/>
              </a:buClr>
              <a:buSzPct val="90000"/>
              <a:buFont typeface="Wingdings 3" pitchFamily="18" charset="2"/>
              <a:buChar char=""/>
            </a:pPr>
            <a:r>
              <a:rPr lang="en-IN" sz="2200" dirty="0" smtClean="0"/>
              <a:t>After </a:t>
            </a:r>
            <a:r>
              <a:rPr lang="en-IN" sz="2200" dirty="0"/>
              <a:t>popping out all such operators, </a:t>
            </a:r>
            <a:r>
              <a:rPr lang="en-IN" sz="2200" b="1" dirty="0">
                <a:solidFill>
                  <a:srgbClr val="FF0000"/>
                </a:solidFill>
              </a:rPr>
              <a:t>push the new token </a:t>
            </a:r>
            <a:r>
              <a:rPr lang="en-IN" sz="2200" dirty="0"/>
              <a:t>on stack.</a:t>
            </a:r>
            <a:endParaRPr lang="en-IN" sz="2200" dirty="0" smtClean="0"/>
          </a:p>
        </p:txBody>
      </p:sp>
    </p:spTree>
    <p:extLst>
      <p:ext uri="{BB962C8B-B14F-4D97-AF65-F5344CB8AC3E}">
        <p14:creationId xmlns:p14="http://schemas.microsoft.com/office/powerpoint/2010/main" xmlns="" val="320094738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9900FF"/>
                </a:solidFill>
              </a:rPr>
              <a:t>Algorithm</a:t>
            </a:r>
            <a:endParaRPr lang="en-IN" dirty="0">
              <a:solidFill>
                <a:srgbClr val="9900FF"/>
              </a:solidFill>
            </a:endParaRPr>
          </a:p>
        </p:txBody>
      </p:sp>
      <p:sp>
        <p:nvSpPr>
          <p:cNvPr id="3" name="Content Placeholder 2"/>
          <p:cNvSpPr>
            <a:spLocks noGrp="1"/>
          </p:cNvSpPr>
          <p:nvPr>
            <p:ph sz="quarter" idx="1"/>
          </p:nvPr>
        </p:nvSpPr>
        <p:spPr>
          <a:xfrm>
            <a:off x="457200" y="1484784"/>
            <a:ext cx="8229600" cy="4896544"/>
          </a:xfrm>
        </p:spPr>
        <p:txBody>
          <a:bodyPr>
            <a:noAutofit/>
          </a:bodyPr>
          <a:lstStyle/>
          <a:p>
            <a:pPr marL="0" indent="0" algn="just">
              <a:lnSpc>
                <a:spcPct val="200000"/>
              </a:lnSpc>
              <a:buClr>
                <a:srgbClr val="CC00CC"/>
              </a:buClr>
              <a:buNone/>
            </a:pPr>
            <a:r>
              <a:rPr lang="en-US" sz="2000" b="1" dirty="0" smtClean="0">
                <a:solidFill>
                  <a:srgbClr val="3333FF"/>
                </a:solidFill>
              </a:rPr>
              <a:t>Step5</a:t>
            </a:r>
          </a:p>
          <a:p>
            <a:pPr algn="just">
              <a:lnSpc>
                <a:spcPct val="200000"/>
              </a:lnSpc>
              <a:buClr>
                <a:srgbClr val="CC00CC"/>
              </a:buClr>
              <a:buFont typeface="Wingdings 2" pitchFamily="18" charset="2"/>
              <a:buChar char="é"/>
            </a:pPr>
            <a:r>
              <a:rPr lang="en-IN" sz="2000" dirty="0"/>
              <a:t>If </a:t>
            </a:r>
            <a:r>
              <a:rPr lang="en-IN" sz="2000" b="1" dirty="0">
                <a:solidFill>
                  <a:srgbClr val="FF0000"/>
                </a:solidFill>
              </a:rPr>
              <a:t>“)”</a:t>
            </a:r>
            <a:r>
              <a:rPr lang="en-IN" sz="2000" dirty="0"/>
              <a:t> right </a:t>
            </a:r>
            <a:r>
              <a:rPr lang="en-IN" sz="2000" dirty="0" smtClean="0"/>
              <a:t>parentheses </a:t>
            </a:r>
            <a:r>
              <a:rPr lang="en-IN" sz="2000" dirty="0"/>
              <a:t>is found</a:t>
            </a:r>
            <a:r>
              <a:rPr lang="en-IN" sz="2000" dirty="0" smtClean="0"/>
              <a:t>,</a:t>
            </a:r>
          </a:p>
          <a:p>
            <a:pPr marL="1235075" algn="just">
              <a:lnSpc>
                <a:spcPct val="200000"/>
              </a:lnSpc>
              <a:buClr>
                <a:srgbClr val="C00000"/>
              </a:buClr>
              <a:buSzPct val="90000"/>
              <a:buFont typeface="Wingdings 3" pitchFamily="18" charset="2"/>
              <a:buChar char=""/>
            </a:pPr>
            <a:r>
              <a:rPr lang="en-IN" sz="2000" b="1" dirty="0">
                <a:solidFill>
                  <a:srgbClr val="FF0000"/>
                </a:solidFill>
              </a:rPr>
              <a:t>Pop all the operators </a:t>
            </a:r>
            <a:r>
              <a:rPr lang="en-IN" sz="2000" dirty="0"/>
              <a:t>from the Stack and append them to Output String, </a:t>
            </a:r>
            <a:r>
              <a:rPr lang="en-IN" sz="2000" b="1" dirty="0">
                <a:solidFill>
                  <a:srgbClr val="FF0000"/>
                </a:solidFill>
              </a:rPr>
              <a:t>till</a:t>
            </a:r>
            <a:r>
              <a:rPr lang="en-IN" sz="2000" dirty="0"/>
              <a:t> you </a:t>
            </a:r>
            <a:r>
              <a:rPr lang="en-IN" sz="2000" b="1" dirty="0">
                <a:solidFill>
                  <a:srgbClr val="FF0000"/>
                </a:solidFill>
              </a:rPr>
              <a:t>encounter the Opening Parenthesis “(“</a:t>
            </a:r>
            <a:r>
              <a:rPr lang="en-IN" sz="2000" dirty="0"/>
              <a:t>. </a:t>
            </a:r>
            <a:endParaRPr lang="en-IN" sz="2000" dirty="0" smtClean="0"/>
          </a:p>
          <a:p>
            <a:pPr marL="1235075" algn="just">
              <a:lnSpc>
                <a:spcPct val="200000"/>
              </a:lnSpc>
              <a:buClr>
                <a:srgbClr val="C00000"/>
              </a:buClr>
              <a:buSzPct val="90000"/>
              <a:buFont typeface="Wingdings 3" pitchFamily="18" charset="2"/>
              <a:buChar char=""/>
            </a:pPr>
            <a:r>
              <a:rPr lang="en-IN" sz="2000" b="1" dirty="0" smtClean="0">
                <a:solidFill>
                  <a:srgbClr val="FF0000"/>
                </a:solidFill>
              </a:rPr>
              <a:t>Pop </a:t>
            </a:r>
            <a:r>
              <a:rPr lang="en-IN" sz="2000" b="1" dirty="0">
                <a:solidFill>
                  <a:srgbClr val="FF0000"/>
                </a:solidFill>
              </a:rPr>
              <a:t>the left parenthesis </a:t>
            </a:r>
            <a:r>
              <a:rPr lang="en-IN" sz="2000" dirty="0"/>
              <a:t>but don’t append it to the output string (Postfix notation does not have brackets).</a:t>
            </a:r>
            <a:endParaRPr lang="en-IN" sz="2000" dirty="0" smtClean="0"/>
          </a:p>
        </p:txBody>
      </p:sp>
    </p:spTree>
    <p:extLst>
      <p:ext uri="{BB962C8B-B14F-4D97-AF65-F5344CB8AC3E}">
        <p14:creationId xmlns:p14="http://schemas.microsoft.com/office/powerpoint/2010/main" xmlns="" val="251875700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8077200" cy="5257800"/>
          </a:xfrm>
        </p:spPr>
        <p:txBody>
          <a:bodyPr/>
          <a:lstStyle/>
          <a:p>
            <a:pPr algn="just">
              <a:lnSpc>
                <a:spcPct val="80000"/>
              </a:lnSpc>
              <a:spcBef>
                <a:spcPct val="40000"/>
              </a:spcBef>
            </a:pPr>
            <a:r>
              <a:rPr lang="en-US" sz="2000" b="1" dirty="0" smtClean="0">
                <a:solidFill>
                  <a:schemeClr val="tx1"/>
                </a:solidFill>
              </a:rPr>
              <a:t>1)  Examine the next element in the input.</a:t>
            </a:r>
          </a:p>
          <a:p>
            <a:pPr algn="just">
              <a:lnSpc>
                <a:spcPct val="80000"/>
              </a:lnSpc>
              <a:spcBef>
                <a:spcPct val="40000"/>
              </a:spcBef>
            </a:pPr>
            <a:r>
              <a:rPr lang="en-US" sz="2000" b="1" dirty="0" smtClean="0">
                <a:solidFill>
                  <a:schemeClr val="tx1"/>
                </a:solidFill>
              </a:rPr>
              <a:t>2)  If it is operand, output it.</a:t>
            </a:r>
          </a:p>
          <a:p>
            <a:pPr algn="just">
              <a:lnSpc>
                <a:spcPct val="80000"/>
              </a:lnSpc>
              <a:spcBef>
                <a:spcPct val="40000"/>
              </a:spcBef>
            </a:pPr>
            <a:r>
              <a:rPr lang="en-US" sz="2000" b="1" dirty="0" smtClean="0">
                <a:solidFill>
                  <a:schemeClr val="tx1"/>
                </a:solidFill>
              </a:rPr>
              <a:t>3)  If it is opening parenthesis, push it on stack.</a:t>
            </a:r>
          </a:p>
          <a:p>
            <a:pPr algn="just">
              <a:lnSpc>
                <a:spcPct val="80000"/>
              </a:lnSpc>
              <a:spcBef>
                <a:spcPct val="40000"/>
              </a:spcBef>
            </a:pPr>
            <a:r>
              <a:rPr lang="en-US" sz="2000" b="1" dirty="0" smtClean="0">
                <a:solidFill>
                  <a:schemeClr val="tx1"/>
                </a:solidFill>
              </a:rPr>
              <a:t>4)  If it is an operator, then</a:t>
            </a:r>
          </a:p>
          <a:p>
            <a:pPr lvl="1" algn="just">
              <a:lnSpc>
                <a:spcPct val="80000"/>
              </a:lnSpc>
              <a:spcBef>
                <a:spcPct val="40000"/>
              </a:spcBef>
            </a:pPr>
            <a:r>
              <a:rPr lang="en-US" sz="2000" b="1" dirty="0" err="1" smtClean="0">
                <a:solidFill>
                  <a:schemeClr val="tx1"/>
                </a:solidFill>
              </a:rPr>
              <a:t>i</a:t>
            </a:r>
            <a:r>
              <a:rPr lang="en-US" sz="2000" b="1" dirty="0" smtClean="0">
                <a:solidFill>
                  <a:schemeClr val="tx1"/>
                </a:solidFill>
              </a:rPr>
              <a:t>) If stack is empty, push operator on stack.</a:t>
            </a:r>
          </a:p>
          <a:p>
            <a:pPr lvl="1" algn="just">
              <a:lnSpc>
                <a:spcPct val="80000"/>
              </a:lnSpc>
              <a:spcBef>
                <a:spcPct val="40000"/>
              </a:spcBef>
            </a:pPr>
            <a:r>
              <a:rPr lang="en-US" sz="2000" b="1" dirty="0" smtClean="0">
                <a:solidFill>
                  <a:schemeClr val="tx1"/>
                </a:solidFill>
              </a:rPr>
              <a:t>ii) If the top of stack is opening parenthesis, push operator on stack</a:t>
            </a:r>
          </a:p>
          <a:p>
            <a:pPr lvl="1" algn="just">
              <a:lnSpc>
                <a:spcPct val="80000"/>
              </a:lnSpc>
              <a:spcBef>
                <a:spcPct val="40000"/>
              </a:spcBef>
            </a:pPr>
            <a:r>
              <a:rPr lang="en-US" sz="2000" b="1" dirty="0" smtClean="0">
                <a:solidFill>
                  <a:schemeClr val="tx1"/>
                </a:solidFill>
              </a:rPr>
              <a:t>iii) If it has higher priority than the top of stack, push operator on stack.</a:t>
            </a:r>
          </a:p>
          <a:p>
            <a:pPr lvl="1" algn="just">
              <a:lnSpc>
                <a:spcPct val="80000"/>
              </a:lnSpc>
              <a:spcBef>
                <a:spcPct val="40000"/>
              </a:spcBef>
            </a:pPr>
            <a:r>
              <a:rPr lang="en-US" sz="2000" b="1" dirty="0" smtClean="0">
                <a:solidFill>
                  <a:schemeClr val="tx1"/>
                </a:solidFill>
              </a:rPr>
              <a:t>iv) Else pop the operator from the stack and output it, repeat step 4</a:t>
            </a:r>
          </a:p>
          <a:p>
            <a:pPr lvl="1" algn="just">
              <a:lnSpc>
                <a:spcPct val="80000"/>
              </a:lnSpc>
              <a:spcBef>
                <a:spcPct val="40000"/>
              </a:spcBef>
            </a:pPr>
            <a:endParaRPr lang="en-US" sz="2000" b="1" dirty="0" smtClean="0">
              <a:solidFill>
                <a:schemeClr val="tx1"/>
              </a:solidFill>
            </a:endParaRPr>
          </a:p>
          <a:p>
            <a:pPr algn="just">
              <a:lnSpc>
                <a:spcPct val="80000"/>
              </a:lnSpc>
              <a:spcBef>
                <a:spcPct val="40000"/>
              </a:spcBef>
            </a:pPr>
            <a:r>
              <a:rPr lang="en-US" sz="2000" b="1" dirty="0" smtClean="0">
                <a:solidFill>
                  <a:schemeClr val="tx1"/>
                </a:solidFill>
              </a:rPr>
              <a:t>5)  If it is a closing parenthesis, pop operators from stack and output them until an opening parenthesis is encountered. pop and discard the opening parenthesis.</a:t>
            </a:r>
          </a:p>
          <a:p>
            <a:pPr algn="just">
              <a:lnSpc>
                <a:spcPct val="80000"/>
              </a:lnSpc>
              <a:spcBef>
                <a:spcPct val="40000"/>
              </a:spcBef>
            </a:pPr>
            <a:r>
              <a:rPr lang="en-US" sz="2000" b="1" dirty="0" smtClean="0">
                <a:solidFill>
                  <a:schemeClr val="tx1"/>
                </a:solidFill>
              </a:rPr>
              <a:t>6)  If there is more input go to step 1</a:t>
            </a:r>
          </a:p>
          <a:p>
            <a:pPr algn="just">
              <a:lnSpc>
                <a:spcPct val="80000"/>
              </a:lnSpc>
              <a:spcBef>
                <a:spcPct val="40000"/>
              </a:spcBef>
            </a:pPr>
            <a:r>
              <a:rPr lang="en-US" sz="2000" b="1" dirty="0" smtClean="0">
                <a:solidFill>
                  <a:schemeClr val="tx1"/>
                </a:solidFill>
              </a:rPr>
              <a:t>7)  If there is no more input, pop the remaining operators to output.</a:t>
            </a:r>
            <a:endParaRPr lang="en-US" b="1" dirty="0">
              <a:solidFill>
                <a:schemeClr val="tx1"/>
              </a:solidFill>
            </a:endParaRPr>
          </a:p>
        </p:txBody>
      </p:sp>
      <p:sp>
        <p:nvSpPr>
          <p:cNvPr id="4" name="Rectangle 2"/>
          <p:cNvSpPr>
            <a:spLocks noGrp="1" noRot="1" noChangeArrowheads="1"/>
          </p:cNvSpPr>
          <p:nvPr>
            <p:ph type="ctrTitle"/>
          </p:nvPr>
        </p:nvSpPr>
        <p:spPr>
          <a:xfrm>
            <a:off x="533400" y="228601"/>
            <a:ext cx="7772400" cy="762000"/>
          </a:xfrm>
        </p:spPr>
        <p:txBody>
          <a:bodyPr/>
          <a:lstStyle/>
          <a:p>
            <a:pPr eaLnBrk="1" hangingPunct="1"/>
            <a:r>
              <a:rPr lang="en-US" dirty="0" smtClean="0"/>
              <a:t>Algorithm for Infix to Postfix</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9900FF"/>
                </a:solidFill>
              </a:rPr>
              <a:t>Algorithm</a:t>
            </a:r>
            <a:endParaRPr lang="en-IN" dirty="0">
              <a:solidFill>
                <a:srgbClr val="9900FF"/>
              </a:solidFill>
            </a:endParaRPr>
          </a:p>
        </p:txBody>
      </p:sp>
      <p:sp>
        <p:nvSpPr>
          <p:cNvPr id="3" name="Content Placeholder 2"/>
          <p:cNvSpPr>
            <a:spLocks noGrp="1"/>
          </p:cNvSpPr>
          <p:nvPr>
            <p:ph sz="quarter" idx="1"/>
          </p:nvPr>
        </p:nvSpPr>
        <p:spPr>
          <a:xfrm>
            <a:off x="457200" y="1700808"/>
            <a:ext cx="8229600" cy="4608512"/>
          </a:xfrm>
        </p:spPr>
        <p:txBody>
          <a:bodyPr>
            <a:normAutofit/>
          </a:bodyPr>
          <a:lstStyle/>
          <a:p>
            <a:pPr marL="0" indent="0" algn="just">
              <a:lnSpc>
                <a:spcPct val="200000"/>
              </a:lnSpc>
              <a:buClr>
                <a:srgbClr val="CC00CC"/>
              </a:buClr>
              <a:buNone/>
            </a:pPr>
            <a:r>
              <a:rPr lang="en-US" sz="2200" b="1" dirty="0" smtClean="0">
                <a:solidFill>
                  <a:srgbClr val="3333FF"/>
                </a:solidFill>
              </a:rPr>
              <a:t>Step6</a:t>
            </a:r>
          </a:p>
          <a:p>
            <a:pPr algn="just">
              <a:lnSpc>
                <a:spcPct val="200000"/>
              </a:lnSpc>
              <a:buClr>
                <a:srgbClr val="CC00CC"/>
              </a:buClr>
              <a:buFont typeface="Wingdings 2" pitchFamily="18" charset="2"/>
              <a:buChar char="é"/>
            </a:pPr>
            <a:r>
              <a:rPr lang="en-IN" sz="2200" dirty="0"/>
              <a:t>When all tokens of Infix expression have been scanned. </a:t>
            </a:r>
            <a:r>
              <a:rPr lang="en-IN" sz="2200" b="1" dirty="0">
                <a:solidFill>
                  <a:srgbClr val="FF0000"/>
                </a:solidFill>
              </a:rPr>
              <a:t>Pop all the elements from the stack </a:t>
            </a:r>
            <a:r>
              <a:rPr lang="en-IN" sz="2200" dirty="0"/>
              <a:t>and </a:t>
            </a:r>
            <a:r>
              <a:rPr lang="en-IN" sz="2200" b="1" dirty="0">
                <a:solidFill>
                  <a:srgbClr val="FF0000"/>
                </a:solidFill>
              </a:rPr>
              <a:t>append</a:t>
            </a:r>
            <a:r>
              <a:rPr lang="en-IN" sz="2200" dirty="0"/>
              <a:t> them to the Output String</a:t>
            </a:r>
            <a:r>
              <a:rPr lang="en-IN" sz="2200" dirty="0" smtClean="0"/>
              <a:t>.</a:t>
            </a:r>
          </a:p>
          <a:p>
            <a:pPr algn="just">
              <a:lnSpc>
                <a:spcPct val="200000"/>
              </a:lnSpc>
              <a:buClr>
                <a:srgbClr val="CC00CC"/>
              </a:buClr>
              <a:buFont typeface="Wingdings 2" pitchFamily="18" charset="2"/>
              <a:buChar char="é"/>
            </a:pPr>
            <a:r>
              <a:rPr lang="en-IN" sz="2200" dirty="0"/>
              <a:t>The Output string is the Corresponding </a:t>
            </a:r>
            <a:r>
              <a:rPr lang="en-IN" sz="2200" b="1" dirty="0">
                <a:solidFill>
                  <a:srgbClr val="FF0000"/>
                </a:solidFill>
              </a:rPr>
              <a:t>Postfix Notation</a:t>
            </a:r>
            <a:r>
              <a:rPr lang="en-IN" sz="2200" dirty="0"/>
              <a:t>.</a:t>
            </a:r>
            <a:endParaRPr lang="en-IN" sz="2200" dirty="0" smtClean="0"/>
          </a:p>
          <a:p>
            <a:pPr algn="just">
              <a:lnSpc>
                <a:spcPct val="200000"/>
              </a:lnSpc>
              <a:buClr>
                <a:srgbClr val="CC00CC"/>
              </a:buClr>
              <a:buFont typeface="Wingdings 2" pitchFamily="18" charset="2"/>
              <a:buChar char="é"/>
            </a:pPr>
            <a:endParaRPr lang="en-IN" sz="2200" b="1" dirty="0" smtClean="0"/>
          </a:p>
        </p:txBody>
      </p:sp>
    </p:spTree>
    <p:extLst>
      <p:ext uri="{BB962C8B-B14F-4D97-AF65-F5344CB8AC3E}">
        <p14:creationId xmlns:p14="http://schemas.microsoft.com/office/powerpoint/2010/main" xmlns="" val="308538331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662880" y="836712"/>
            <a:ext cx="8229600" cy="3312368"/>
          </a:xfrm>
        </p:spPr>
        <p:txBody>
          <a:bodyPr>
            <a:normAutofit/>
          </a:bodyPr>
          <a:lstStyle/>
          <a:p>
            <a:pPr>
              <a:lnSpc>
                <a:spcPct val="200000"/>
              </a:lnSpc>
              <a:buClr>
                <a:srgbClr val="CC00CC"/>
              </a:buClr>
              <a:buFont typeface="Wingdings 2" pitchFamily="18" charset="2"/>
              <a:buChar char="é"/>
            </a:pPr>
            <a:r>
              <a:rPr lang="en-IN" sz="2200" dirty="0"/>
              <a:t>Let the incoming </a:t>
            </a:r>
            <a:r>
              <a:rPr lang="en-IN" sz="2200" dirty="0" smtClean="0"/>
              <a:t>the Infix expression </a:t>
            </a:r>
            <a:r>
              <a:rPr lang="en-IN" sz="2200" dirty="0"/>
              <a:t>be:     </a:t>
            </a:r>
            <a:endParaRPr lang="en-IN" sz="2200" dirty="0" smtClean="0"/>
          </a:p>
          <a:p>
            <a:pPr marL="0" indent="0">
              <a:lnSpc>
                <a:spcPct val="200000"/>
              </a:lnSpc>
              <a:buClr>
                <a:srgbClr val="CC00CC"/>
              </a:buClr>
              <a:buNone/>
            </a:pPr>
            <a:r>
              <a:rPr lang="en-US" sz="2200" dirty="0" smtClean="0"/>
              <a:t>		</a:t>
            </a:r>
            <a:r>
              <a:rPr lang="en-IN" sz="2200" dirty="0" smtClean="0"/>
              <a:t> </a:t>
            </a:r>
            <a:r>
              <a:rPr lang="en-IN" sz="2200" b="1" dirty="0" smtClean="0">
                <a:solidFill>
                  <a:srgbClr val="FF0000"/>
                </a:solidFill>
              </a:rPr>
              <a:t> A * (B + C) – D / E</a:t>
            </a:r>
          </a:p>
          <a:p>
            <a:pPr marL="0" indent="0">
              <a:lnSpc>
                <a:spcPct val="200000"/>
              </a:lnSpc>
              <a:buClr>
                <a:srgbClr val="CC00CC"/>
              </a:buClr>
              <a:buNone/>
            </a:pPr>
            <a:r>
              <a:rPr lang="en-IN" sz="2200" b="1" dirty="0" smtClean="0">
                <a:solidFill>
                  <a:srgbClr val="3333FF"/>
                </a:solidFill>
              </a:rPr>
              <a:t>Stage 1: </a:t>
            </a:r>
            <a:r>
              <a:rPr lang="en-IN" sz="2200" dirty="0" smtClean="0">
                <a:solidFill>
                  <a:srgbClr val="3333FF"/>
                </a:solidFill>
              </a:rPr>
              <a:t> </a:t>
            </a:r>
            <a:r>
              <a:rPr lang="en-IN" sz="2200" b="1" dirty="0" smtClean="0">
                <a:solidFill>
                  <a:srgbClr val="FF0000"/>
                </a:solidFill>
              </a:rPr>
              <a:t>Stack </a:t>
            </a:r>
            <a:r>
              <a:rPr lang="en-IN" sz="2200" b="1" dirty="0">
                <a:solidFill>
                  <a:srgbClr val="FF0000"/>
                </a:solidFill>
              </a:rPr>
              <a:t>is empty </a:t>
            </a:r>
            <a:r>
              <a:rPr lang="en-IN" sz="2200" dirty="0"/>
              <a:t>and we only have the Infix Expression</a:t>
            </a:r>
            <a:r>
              <a:rPr lang="en-IN" sz="2200" dirty="0" smtClean="0"/>
              <a:t>.                   </a:t>
            </a:r>
            <a:r>
              <a:rPr lang="en-IN" sz="2200" dirty="0"/>
              <a:t>   </a:t>
            </a:r>
            <a:endParaRPr lang="en-IN" sz="2200" b="1" dirty="0" smtClean="0"/>
          </a:p>
        </p:txBody>
      </p:sp>
      <p:pic>
        <p:nvPicPr>
          <p:cNvPr id="1026" name="Picture 2" descr="\\SREE\Users\Thenmurugeshwari\My Documents\Work\February\24.2.11\Infix_PostFixStack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8041" y="3229247"/>
            <a:ext cx="4640263" cy="34401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32258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latin typeface="Arial" pitchFamily="34" charset="0"/>
              </a:rPr>
              <a:t>Basic Stack Operations</a:t>
            </a:r>
            <a:endParaRPr lang="en-US" b="1" smtClean="0"/>
          </a:p>
        </p:txBody>
      </p:sp>
      <p:sp>
        <p:nvSpPr>
          <p:cNvPr id="3" name="Content Placeholder 2"/>
          <p:cNvSpPr>
            <a:spLocks noGrp="1"/>
          </p:cNvSpPr>
          <p:nvPr>
            <p:ph idx="1"/>
          </p:nvPr>
        </p:nvSpPr>
        <p:spPr/>
        <p:txBody>
          <a:bodyPr/>
          <a:lstStyle/>
          <a:p>
            <a:pPr>
              <a:buFont typeface="Arial" charset="0"/>
              <a:buChar char="•"/>
              <a:defRPr/>
            </a:pPr>
            <a:r>
              <a:rPr lang="en-US" i="1" dirty="0" smtClean="0">
                <a:effectLst>
                  <a:outerShdw blurRad="38100" dist="38100" dir="2700000" algn="tl">
                    <a:srgbClr val="C0C0C0"/>
                  </a:outerShdw>
                </a:effectLst>
              </a:rPr>
              <a:t>The stack concept is introduced and three basic stack operations are discussed.</a:t>
            </a:r>
          </a:p>
          <a:p>
            <a:pPr>
              <a:buFont typeface="Arial" charset="0"/>
              <a:buChar char="•"/>
              <a:defRPr/>
            </a:pPr>
            <a:endParaRPr lang="en-US" dirty="0"/>
          </a:p>
        </p:txBody>
      </p:sp>
      <p:sp>
        <p:nvSpPr>
          <p:cNvPr id="6148" name="Rectangle 11"/>
          <p:cNvSpPr>
            <a:spLocks noChangeArrowheads="1"/>
          </p:cNvSpPr>
          <p:nvPr/>
        </p:nvSpPr>
        <p:spPr bwMode="auto">
          <a:xfrm>
            <a:off x="1295400" y="3352800"/>
            <a:ext cx="4572000" cy="2678113"/>
          </a:xfrm>
          <a:prstGeom prst="rect">
            <a:avLst/>
          </a:prstGeom>
          <a:noFill/>
          <a:ln w="9525">
            <a:noFill/>
            <a:miter lim="800000"/>
            <a:headEnd/>
            <a:tailEnd/>
          </a:ln>
        </p:spPr>
        <p:txBody>
          <a:bodyPr>
            <a:spAutoFit/>
          </a:bodyPr>
          <a:lstStyle/>
          <a:p>
            <a:pPr>
              <a:buFontTx/>
              <a:buChar char="•"/>
            </a:pPr>
            <a:r>
              <a:rPr lang="fr-FR" sz="2800">
                <a:solidFill>
                  <a:schemeClr val="folHlink"/>
                </a:solidFill>
              </a:rPr>
              <a:t> Stack Creation</a:t>
            </a:r>
          </a:p>
          <a:p>
            <a:pPr>
              <a:buFontTx/>
              <a:buChar char="•"/>
            </a:pPr>
            <a:r>
              <a:rPr lang="fr-FR" sz="2800">
                <a:solidFill>
                  <a:schemeClr val="folHlink"/>
                </a:solidFill>
              </a:rPr>
              <a:t> Push</a:t>
            </a:r>
          </a:p>
          <a:p>
            <a:pPr>
              <a:buFontTx/>
              <a:buChar char="•"/>
            </a:pPr>
            <a:r>
              <a:rPr lang="fr-FR" sz="2800">
                <a:solidFill>
                  <a:schemeClr val="folHlink"/>
                </a:solidFill>
              </a:rPr>
              <a:t> Pop</a:t>
            </a:r>
          </a:p>
          <a:p>
            <a:pPr>
              <a:buFontTx/>
              <a:buChar char="•"/>
            </a:pPr>
            <a:r>
              <a:rPr lang="fr-FR" sz="2800">
                <a:solidFill>
                  <a:schemeClr val="folHlink"/>
                </a:solidFill>
              </a:rPr>
              <a:t> Stack Top</a:t>
            </a:r>
          </a:p>
          <a:p>
            <a:pPr>
              <a:buFontTx/>
              <a:buChar char="•"/>
            </a:pPr>
            <a:r>
              <a:rPr lang="fr-FR" sz="2800">
                <a:solidFill>
                  <a:schemeClr val="folHlink"/>
                </a:solidFill>
              </a:rPr>
              <a:t> Stack Full</a:t>
            </a:r>
          </a:p>
          <a:p>
            <a:pPr>
              <a:buFontTx/>
              <a:buChar char="•"/>
            </a:pPr>
            <a:endParaRPr lang="en-US" sz="2800">
              <a:solidFill>
                <a:schemeClr val="folHlink"/>
              </a:solidFill>
            </a:endParaRPr>
          </a:p>
        </p:txBody>
      </p:sp>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BE7F9E41-3AE8-4F8B-A639-C42A0A0B046B}" type="slidenum">
              <a:rPr lang="en-US" smtClean="0"/>
              <a:pPr>
                <a:defRPr/>
              </a:pPr>
              <a:t>5</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96752"/>
            <a:ext cx="8229600" cy="2160240"/>
          </a:xfrm>
        </p:spPr>
        <p:txBody>
          <a:bodyPr>
            <a:normAutofit fontScale="92500" lnSpcReduction="10000"/>
          </a:bodyPr>
          <a:lstStyle/>
          <a:p>
            <a:pPr marL="0" indent="0">
              <a:lnSpc>
                <a:spcPct val="200000"/>
              </a:lnSpc>
              <a:buClr>
                <a:srgbClr val="CC00CC"/>
              </a:buClr>
              <a:buNone/>
            </a:pPr>
            <a:r>
              <a:rPr lang="en-US" sz="2400" b="1" dirty="0" smtClean="0">
                <a:solidFill>
                  <a:srgbClr val="3333FF"/>
                </a:solidFill>
              </a:rPr>
              <a:t>Stage 2</a:t>
            </a:r>
            <a:endParaRPr lang="en-IN" sz="2400" b="1" dirty="0" smtClean="0">
              <a:solidFill>
                <a:srgbClr val="3333FF"/>
              </a:solidFill>
            </a:endParaRPr>
          </a:p>
          <a:p>
            <a:pPr>
              <a:lnSpc>
                <a:spcPct val="200000"/>
              </a:lnSpc>
              <a:buClr>
                <a:srgbClr val="CC00CC"/>
              </a:buClr>
              <a:buFont typeface="Wingdings 2" pitchFamily="18" charset="2"/>
              <a:buChar char="é"/>
            </a:pPr>
            <a:r>
              <a:rPr lang="en-IN" sz="2400" dirty="0" smtClean="0"/>
              <a:t>The </a:t>
            </a:r>
            <a:r>
              <a:rPr lang="en-IN" sz="2400" dirty="0"/>
              <a:t>first token is </a:t>
            </a:r>
            <a:r>
              <a:rPr lang="en-IN" sz="2400" b="1" dirty="0">
                <a:solidFill>
                  <a:srgbClr val="FF0000"/>
                </a:solidFill>
              </a:rPr>
              <a:t>Operand A</a:t>
            </a:r>
            <a:r>
              <a:rPr lang="en-IN" sz="2400" dirty="0"/>
              <a:t> Operands are Appended to the Output as it is.</a:t>
            </a:r>
            <a:r>
              <a:rPr lang="en-IN" sz="2200" dirty="0"/>
              <a:t>   </a:t>
            </a:r>
            <a:endParaRPr lang="en-IN" sz="2200" b="1" dirty="0" smtClean="0"/>
          </a:p>
        </p:txBody>
      </p:sp>
      <p:pic>
        <p:nvPicPr>
          <p:cNvPr id="2050" name="Picture 2" descr="\\SREE\Users\Thenmurugeshwari\My Documents\Work\February\24.2.11\Infix_PostFixStack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3085231"/>
            <a:ext cx="4306887" cy="34401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660459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96752"/>
            <a:ext cx="8229600" cy="2160240"/>
          </a:xfrm>
        </p:spPr>
        <p:txBody>
          <a:bodyPr>
            <a:normAutofit fontScale="92500" lnSpcReduction="10000"/>
          </a:bodyPr>
          <a:lstStyle/>
          <a:p>
            <a:pPr marL="0" indent="0">
              <a:lnSpc>
                <a:spcPct val="200000"/>
              </a:lnSpc>
              <a:buClr>
                <a:srgbClr val="CC00CC"/>
              </a:buClr>
              <a:buNone/>
            </a:pPr>
            <a:r>
              <a:rPr lang="en-US" sz="2400" b="1" dirty="0" smtClean="0">
                <a:solidFill>
                  <a:srgbClr val="3333FF"/>
                </a:solidFill>
              </a:rPr>
              <a:t>Stage 3</a:t>
            </a:r>
          </a:p>
          <a:p>
            <a:pPr>
              <a:lnSpc>
                <a:spcPct val="200000"/>
              </a:lnSpc>
              <a:buClr>
                <a:srgbClr val="CC00CC"/>
              </a:buClr>
              <a:buFont typeface="Wingdings 2" pitchFamily="18" charset="2"/>
              <a:buChar char="é"/>
            </a:pPr>
            <a:r>
              <a:rPr lang="en-IN" sz="2400" dirty="0"/>
              <a:t>Next token is</a:t>
            </a:r>
            <a:r>
              <a:rPr lang="en-IN" sz="2400" b="1" dirty="0">
                <a:solidFill>
                  <a:srgbClr val="FF0000"/>
                </a:solidFill>
              </a:rPr>
              <a:t> * </a:t>
            </a:r>
            <a:r>
              <a:rPr lang="en-IN" sz="2400" dirty="0"/>
              <a:t>Since </a:t>
            </a:r>
            <a:r>
              <a:rPr lang="en-IN" sz="2400" b="1" dirty="0">
                <a:solidFill>
                  <a:srgbClr val="FF0000"/>
                </a:solidFill>
              </a:rPr>
              <a:t>Stack is empty (top==NULL) </a:t>
            </a:r>
            <a:r>
              <a:rPr lang="en-IN" sz="2400" dirty="0"/>
              <a:t>it is </a:t>
            </a:r>
            <a:r>
              <a:rPr lang="en-IN" sz="2400" b="1" dirty="0">
                <a:solidFill>
                  <a:srgbClr val="FF0000"/>
                </a:solidFill>
              </a:rPr>
              <a:t>pushed into the Stack</a:t>
            </a:r>
            <a:endParaRPr lang="en-IN" sz="2200" b="1" dirty="0" smtClean="0">
              <a:solidFill>
                <a:srgbClr val="FF0000"/>
              </a:solidFill>
            </a:endParaRPr>
          </a:p>
        </p:txBody>
      </p:sp>
      <p:pic>
        <p:nvPicPr>
          <p:cNvPr id="3074" name="Picture 2" descr="\\SREE\Users\Thenmurugeshwari\My Documents\Work\February\24.2.11\Infix_PostFixStack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3230835"/>
            <a:ext cx="4305300"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533102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692696"/>
            <a:ext cx="8229600" cy="4248472"/>
          </a:xfrm>
        </p:spPr>
        <p:txBody>
          <a:bodyPr>
            <a:normAutofit/>
          </a:bodyPr>
          <a:lstStyle/>
          <a:p>
            <a:pPr marL="0" indent="0">
              <a:lnSpc>
                <a:spcPct val="200000"/>
              </a:lnSpc>
              <a:buClr>
                <a:srgbClr val="CC00CC"/>
              </a:buClr>
              <a:buNone/>
            </a:pPr>
            <a:r>
              <a:rPr lang="en-US" sz="2000" b="1" dirty="0" smtClean="0">
                <a:solidFill>
                  <a:srgbClr val="3333FF"/>
                </a:solidFill>
              </a:rPr>
              <a:t>Stage 4</a:t>
            </a:r>
          </a:p>
          <a:p>
            <a:pPr>
              <a:lnSpc>
                <a:spcPct val="200000"/>
              </a:lnSpc>
              <a:buClr>
                <a:srgbClr val="CC00CC"/>
              </a:buClr>
              <a:buFont typeface="Wingdings 2" pitchFamily="18" charset="2"/>
              <a:buChar char="é"/>
            </a:pPr>
            <a:r>
              <a:rPr lang="en-IN" sz="2000" dirty="0"/>
              <a:t>Next token is </a:t>
            </a:r>
            <a:r>
              <a:rPr lang="en-IN" sz="2000" b="1" dirty="0">
                <a:solidFill>
                  <a:srgbClr val="FF0000"/>
                </a:solidFill>
              </a:rPr>
              <a:t>(</a:t>
            </a:r>
            <a:r>
              <a:rPr lang="en-IN" sz="2000" dirty="0"/>
              <a:t> the precedence of open-parenthesis, when it is to go inside, is </a:t>
            </a:r>
            <a:r>
              <a:rPr lang="en-IN" sz="2000" dirty="0" smtClean="0"/>
              <a:t>maximum.</a:t>
            </a:r>
          </a:p>
          <a:p>
            <a:pPr>
              <a:lnSpc>
                <a:spcPct val="200000"/>
              </a:lnSpc>
              <a:buClr>
                <a:srgbClr val="CC00CC"/>
              </a:buClr>
              <a:buFont typeface="Wingdings 2" pitchFamily="18" charset="2"/>
              <a:buChar char="é"/>
            </a:pPr>
            <a:r>
              <a:rPr lang="en-IN" sz="2000" dirty="0" smtClean="0"/>
              <a:t>But </a:t>
            </a:r>
            <a:r>
              <a:rPr lang="en-IN" sz="2000" dirty="0"/>
              <a:t>when another operator is to come on the top of </a:t>
            </a:r>
            <a:r>
              <a:rPr lang="en-IN" sz="2000" b="1" dirty="0">
                <a:solidFill>
                  <a:srgbClr val="FF0000"/>
                </a:solidFill>
              </a:rPr>
              <a:t>‘(‘</a:t>
            </a:r>
            <a:r>
              <a:rPr lang="en-IN" sz="2000" dirty="0"/>
              <a:t> then its precedence is </a:t>
            </a:r>
            <a:r>
              <a:rPr lang="en-IN" sz="2000" dirty="0" smtClean="0"/>
              <a:t>least.</a:t>
            </a:r>
            <a:endParaRPr lang="en-IN" sz="2000" b="1" dirty="0" smtClean="0">
              <a:solidFill>
                <a:srgbClr val="FF0000"/>
              </a:solidFill>
            </a:endParaRPr>
          </a:p>
        </p:txBody>
      </p:sp>
      <p:pic>
        <p:nvPicPr>
          <p:cNvPr id="4098" name="Picture 2" descr="\\SREE\Users\Thenmurugeshwari\My Documents\Work\February\24.2.11\Infix_PostFixStack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5856" y="3373263"/>
            <a:ext cx="4306887" cy="34401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436673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24744"/>
            <a:ext cx="8229600" cy="2664296"/>
          </a:xfrm>
        </p:spPr>
        <p:txBody>
          <a:bodyPr>
            <a:normAutofit/>
          </a:bodyPr>
          <a:lstStyle/>
          <a:p>
            <a:pPr marL="0" indent="0">
              <a:lnSpc>
                <a:spcPct val="200000"/>
              </a:lnSpc>
              <a:buClr>
                <a:srgbClr val="CC00CC"/>
              </a:buClr>
              <a:buNone/>
            </a:pPr>
            <a:r>
              <a:rPr lang="en-US" sz="2000" b="1" dirty="0" smtClean="0">
                <a:solidFill>
                  <a:srgbClr val="3333FF"/>
                </a:solidFill>
              </a:rPr>
              <a:t>Stage 5</a:t>
            </a:r>
          </a:p>
          <a:p>
            <a:pPr>
              <a:lnSpc>
                <a:spcPct val="200000"/>
              </a:lnSpc>
              <a:buClr>
                <a:srgbClr val="CC00CC"/>
              </a:buClr>
              <a:buFont typeface="Wingdings 2" pitchFamily="18" charset="2"/>
              <a:buChar char="é"/>
            </a:pPr>
            <a:r>
              <a:rPr lang="en-IN" sz="2000" dirty="0"/>
              <a:t>Next token, </a:t>
            </a:r>
            <a:r>
              <a:rPr lang="en-IN" sz="2000" b="1" dirty="0">
                <a:solidFill>
                  <a:srgbClr val="FF0000"/>
                </a:solidFill>
              </a:rPr>
              <a:t>B</a:t>
            </a:r>
            <a:r>
              <a:rPr lang="en-IN" sz="2000" dirty="0"/>
              <a:t> is an operand which will go to the Output expression as it is</a:t>
            </a:r>
            <a:endParaRPr lang="en-IN" sz="2000" b="1" dirty="0" smtClean="0">
              <a:solidFill>
                <a:srgbClr val="FF0000"/>
              </a:solidFill>
            </a:endParaRPr>
          </a:p>
        </p:txBody>
      </p:sp>
      <p:pic>
        <p:nvPicPr>
          <p:cNvPr id="5122" name="Picture 2" descr="\\SREE\Users\Thenmurugeshwari\My Documents\Work\February\24.2.11\Infix_PostFixStack5.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1729" y="2941215"/>
            <a:ext cx="4154487" cy="34401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0537827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24744"/>
            <a:ext cx="8229600" cy="2664296"/>
          </a:xfrm>
        </p:spPr>
        <p:txBody>
          <a:bodyPr>
            <a:normAutofit/>
          </a:bodyPr>
          <a:lstStyle/>
          <a:p>
            <a:pPr marL="0" indent="0">
              <a:lnSpc>
                <a:spcPct val="200000"/>
              </a:lnSpc>
              <a:buClr>
                <a:srgbClr val="CC00CC"/>
              </a:buClr>
              <a:buNone/>
            </a:pPr>
            <a:r>
              <a:rPr lang="en-US" sz="2000" b="1" dirty="0" smtClean="0">
                <a:solidFill>
                  <a:srgbClr val="3333FF"/>
                </a:solidFill>
              </a:rPr>
              <a:t>Stage 6</a:t>
            </a:r>
          </a:p>
          <a:p>
            <a:pPr>
              <a:lnSpc>
                <a:spcPct val="200000"/>
              </a:lnSpc>
              <a:buClr>
                <a:srgbClr val="CC00CC"/>
              </a:buClr>
              <a:buFont typeface="Wingdings 2" pitchFamily="18" charset="2"/>
              <a:buChar char="é"/>
            </a:pPr>
            <a:r>
              <a:rPr lang="en-IN" sz="2000" dirty="0"/>
              <a:t>Next token,</a:t>
            </a:r>
            <a:r>
              <a:rPr lang="en-IN" sz="2000" b="1" dirty="0">
                <a:solidFill>
                  <a:srgbClr val="FF0000"/>
                </a:solidFill>
              </a:rPr>
              <a:t> +</a:t>
            </a:r>
            <a:r>
              <a:rPr lang="en-IN" sz="2000" dirty="0"/>
              <a:t> is operator, We consider the precedence of </a:t>
            </a:r>
            <a:r>
              <a:rPr lang="en-IN" sz="2000" b="1" dirty="0">
                <a:solidFill>
                  <a:srgbClr val="FF0000"/>
                </a:solidFill>
              </a:rPr>
              <a:t>top element in the Stack</a:t>
            </a:r>
            <a:r>
              <a:rPr lang="en-IN" sz="2000" dirty="0"/>
              <a:t>, </a:t>
            </a:r>
            <a:r>
              <a:rPr lang="en-IN" sz="2000" b="1" dirty="0">
                <a:solidFill>
                  <a:srgbClr val="FF0000"/>
                </a:solidFill>
              </a:rPr>
              <a:t>‘(</a:t>
            </a:r>
            <a:r>
              <a:rPr lang="en-IN" sz="2000" dirty="0"/>
              <a:t>‘. The outgoing precedence of open parenthesis is the least (refer point 4. Above). So </a:t>
            </a:r>
            <a:r>
              <a:rPr lang="en-IN" sz="2000" b="1" dirty="0">
                <a:solidFill>
                  <a:srgbClr val="FF0000"/>
                </a:solidFill>
              </a:rPr>
              <a:t>+</a:t>
            </a:r>
            <a:r>
              <a:rPr lang="en-IN" sz="2000" dirty="0"/>
              <a:t> gets </a:t>
            </a:r>
            <a:r>
              <a:rPr lang="en-IN" sz="2000" b="1" dirty="0">
                <a:solidFill>
                  <a:srgbClr val="FF0000"/>
                </a:solidFill>
              </a:rPr>
              <a:t>pushed into the </a:t>
            </a:r>
            <a:r>
              <a:rPr lang="en-IN" sz="2000" b="1" dirty="0" smtClean="0">
                <a:solidFill>
                  <a:srgbClr val="FF0000"/>
                </a:solidFill>
              </a:rPr>
              <a:t>Stack</a:t>
            </a:r>
          </a:p>
        </p:txBody>
      </p:sp>
      <p:pic>
        <p:nvPicPr>
          <p:cNvPr id="6146" name="Picture 2" descr="\\SREE\Users\Thenmurugeshwari\My Documents\Work\February\24.2.11\Infix_PostFixStack6.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3653195"/>
            <a:ext cx="3816424" cy="31601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2141620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268760"/>
            <a:ext cx="8229600" cy="2160240"/>
          </a:xfrm>
        </p:spPr>
        <p:txBody>
          <a:bodyPr>
            <a:normAutofit/>
          </a:bodyPr>
          <a:lstStyle/>
          <a:p>
            <a:pPr marL="0" indent="0">
              <a:lnSpc>
                <a:spcPct val="200000"/>
              </a:lnSpc>
              <a:buClr>
                <a:srgbClr val="CC00CC"/>
              </a:buClr>
              <a:buNone/>
            </a:pPr>
            <a:r>
              <a:rPr lang="en-US" sz="2000" b="1" dirty="0" smtClean="0">
                <a:solidFill>
                  <a:srgbClr val="3333FF"/>
                </a:solidFill>
              </a:rPr>
              <a:t>Stage 7</a:t>
            </a:r>
          </a:p>
          <a:p>
            <a:pPr>
              <a:lnSpc>
                <a:spcPct val="200000"/>
              </a:lnSpc>
              <a:buClr>
                <a:srgbClr val="CC00CC"/>
              </a:buClr>
              <a:buFont typeface="Wingdings 2" pitchFamily="18" charset="2"/>
              <a:buChar char="é"/>
            </a:pPr>
            <a:r>
              <a:rPr lang="en-IN" sz="2000" dirty="0"/>
              <a:t> Next token, </a:t>
            </a:r>
            <a:r>
              <a:rPr lang="en-IN" sz="2000" b="1" dirty="0">
                <a:solidFill>
                  <a:srgbClr val="FF0000"/>
                </a:solidFill>
              </a:rPr>
              <a:t>C</a:t>
            </a:r>
            <a:r>
              <a:rPr lang="en-IN" sz="2000" dirty="0"/>
              <a:t>, is appended to the output</a:t>
            </a:r>
            <a:endParaRPr lang="en-IN" sz="2000" b="1" dirty="0" smtClean="0">
              <a:solidFill>
                <a:srgbClr val="FF0000"/>
              </a:solidFill>
            </a:endParaRPr>
          </a:p>
        </p:txBody>
      </p:sp>
      <p:pic>
        <p:nvPicPr>
          <p:cNvPr id="7170" name="Picture 2" descr="\\SREE\Users\Thenmurugeshwari\My Documents\Work\February\24.2.11\Infix_PostFixStack7.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3013223"/>
            <a:ext cx="3868737" cy="34401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748051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268760"/>
            <a:ext cx="8229600" cy="2376264"/>
          </a:xfrm>
        </p:spPr>
        <p:txBody>
          <a:bodyPr>
            <a:normAutofit/>
          </a:bodyPr>
          <a:lstStyle/>
          <a:p>
            <a:pPr marL="0" indent="0">
              <a:lnSpc>
                <a:spcPct val="200000"/>
              </a:lnSpc>
              <a:buClr>
                <a:srgbClr val="CC00CC"/>
              </a:buClr>
              <a:buNone/>
            </a:pPr>
            <a:r>
              <a:rPr lang="en-US" sz="2000" b="1" dirty="0" smtClean="0">
                <a:solidFill>
                  <a:srgbClr val="3333FF"/>
                </a:solidFill>
              </a:rPr>
              <a:t>Stage 8</a:t>
            </a:r>
          </a:p>
          <a:p>
            <a:pPr>
              <a:lnSpc>
                <a:spcPct val="200000"/>
              </a:lnSpc>
              <a:buClr>
                <a:srgbClr val="CC00CC"/>
              </a:buClr>
              <a:buFont typeface="Wingdings 2" pitchFamily="18" charset="2"/>
              <a:buChar char="é"/>
            </a:pPr>
            <a:r>
              <a:rPr lang="en-IN" sz="2000" dirty="0" smtClean="0"/>
              <a:t>Next </a:t>
            </a:r>
            <a:r>
              <a:rPr lang="en-IN" sz="2000" dirty="0"/>
              <a:t>token </a:t>
            </a:r>
            <a:r>
              <a:rPr lang="en-IN" sz="2000" b="1" dirty="0">
                <a:solidFill>
                  <a:srgbClr val="FF0000"/>
                </a:solidFill>
              </a:rPr>
              <a:t>)</a:t>
            </a:r>
            <a:r>
              <a:rPr lang="en-IN" sz="2000" dirty="0"/>
              <a:t>, means that </a:t>
            </a:r>
            <a:r>
              <a:rPr lang="en-IN" sz="2000" b="1" dirty="0">
                <a:solidFill>
                  <a:srgbClr val="FF0000"/>
                </a:solidFill>
              </a:rPr>
              <a:t>pop all the elements from Stack </a:t>
            </a:r>
            <a:r>
              <a:rPr lang="en-IN" sz="2000" dirty="0"/>
              <a:t>and </a:t>
            </a:r>
            <a:r>
              <a:rPr lang="en-IN" sz="2000" b="1" dirty="0">
                <a:solidFill>
                  <a:srgbClr val="FF0000"/>
                </a:solidFill>
              </a:rPr>
              <a:t>append them to the output</a:t>
            </a:r>
            <a:r>
              <a:rPr lang="en-IN" sz="2000" dirty="0"/>
              <a:t> expression till we read an opening parenthesis.</a:t>
            </a:r>
            <a:endParaRPr lang="en-IN" sz="2000" b="1" dirty="0" smtClean="0">
              <a:solidFill>
                <a:srgbClr val="FF0000"/>
              </a:solidFill>
            </a:endParaRPr>
          </a:p>
        </p:txBody>
      </p:sp>
      <p:pic>
        <p:nvPicPr>
          <p:cNvPr id="8194" name="Picture 2" descr="\\SREE\Users\Thenmurugeshwari\My Documents\Work\February\24.2.11\Infix_PostFixStack8.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3230835"/>
            <a:ext cx="3867150"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230688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76470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9</a:t>
            </a:r>
          </a:p>
          <a:p>
            <a:pPr>
              <a:lnSpc>
                <a:spcPct val="200000"/>
              </a:lnSpc>
              <a:buClr>
                <a:srgbClr val="CC00CC"/>
              </a:buClr>
              <a:buFont typeface="Wingdings 2" pitchFamily="18" charset="2"/>
              <a:buChar char="é"/>
            </a:pPr>
            <a:r>
              <a:rPr lang="en-IN" sz="2000" dirty="0"/>
              <a:t>Next token,</a:t>
            </a:r>
            <a:r>
              <a:rPr lang="en-IN" sz="2000" b="1" dirty="0">
                <a:solidFill>
                  <a:srgbClr val="FF0000"/>
                </a:solidFill>
              </a:rPr>
              <a:t> -</a:t>
            </a:r>
            <a:r>
              <a:rPr lang="en-IN" sz="2000" dirty="0"/>
              <a:t>, is an operator. The precedence of operator on the top of Stack </a:t>
            </a:r>
            <a:r>
              <a:rPr lang="en-IN" sz="2000" b="1" dirty="0"/>
              <a:t>‘</a:t>
            </a:r>
            <a:r>
              <a:rPr lang="en-IN" sz="2000" b="1" dirty="0">
                <a:solidFill>
                  <a:srgbClr val="FF0000"/>
                </a:solidFill>
              </a:rPr>
              <a:t>*</a:t>
            </a:r>
            <a:r>
              <a:rPr lang="en-IN" sz="2000" dirty="0"/>
              <a:t>‘ is more than that of Minus. So we </a:t>
            </a:r>
            <a:r>
              <a:rPr lang="en-IN" sz="2000" b="1" dirty="0">
                <a:solidFill>
                  <a:srgbClr val="FF0000"/>
                </a:solidFill>
              </a:rPr>
              <a:t>pop multiply </a:t>
            </a:r>
            <a:r>
              <a:rPr lang="en-IN" sz="2000" dirty="0"/>
              <a:t>and </a:t>
            </a:r>
            <a:r>
              <a:rPr lang="en-IN" sz="2000" b="1" dirty="0">
                <a:solidFill>
                  <a:srgbClr val="FF0000"/>
                </a:solidFill>
              </a:rPr>
              <a:t>append it to output</a:t>
            </a:r>
            <a:r>
              <a:rPr lang="en-IN" sz="2000" dirty="0"/>
              <a:t> expression. Then </a:t>
            </a:r>
            <a:r>
              <a:rPr lang="en-IN" sz="2000" b="1" dirty="0">
                <a:solidFill>
                  <a:srgbClr val="FF0000"/>
                </a:solidFill>
              </a:rPr>
              <a:t>push minus in the Stack</a:t>
            </a:r>
            <a:r>
              <a:rPr lang="en-IN" sz="2000" dirty="0"/>
              <a:t>.</a:t>
            </a:r>
            <a:endParaRPr lang="en-IN" sz="2000" b="1" dirty="0" smtClean="0">
              <a:solidFill>
                <a:srgbClr val="FF0000"/>
              </a:solidFill>
            </a:endParaRPr>
          </a:p>
        </p:txBody>
      </p:sp>
      <p:pic>
        <p:nvPicPr>
          <p:cNvPr id="9218" name="Picture 2" descr="\\SREE\Users\Thenmurugeshwari\My Documents\Work\February\24.2.11\Infix_PostFixStack9.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8425" y="3374851"/>
            <a:ext cx="3867150"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861953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10</a:t>
            </a:r>
          </a:p>
          <a:p>
            <a:pPr>
              <a:lnSpc>
                <a:spcPct val="200000"/>
              </a:lnSpc>
              <a:buClr>
                <a:srgbClr val="CC00CC"/>
              </a:buClr>
              <a:buFont typeface="Wingdings 2" pitchFamily="18" charset="2"/>
              <a:buChar char="é"/>
            </a:pPr>
            <a:r>
              <a:rPr lang="en-IN" sz="2000" dirty="0"/>
              <a:t>Next, Operand ‘</a:t>
            </a:r>
            <a:r>
              <a:rPr lang="en-IN" sz="2000" b="1" dirty="0">
                <a:solidFill>
                  <a:srgbClr val="FF0000"/>
                </a:solidFill>
              </a:rPr>
              <a:t>D</a:t>
            </a:r>
            <a:r>
              <a:rPr lang="en-IN" sz="2000" dirty="0"/>
              <a:t>‘ gets </a:t>
            </a:r>
            <a:r>
              <a:rPr lang="en-IN" sz="2000" b="1" dirty="0">
                <a:solidFill>
                  <a:srgbClr val="FF0000"/>
                </a:solidFill>
              </a:rPr>
              <a:t>appended to the output</a:t>
            </a:r>
            <a:r>
              <a:rPr lang="en-IN" sz="2000" dirty="0"/>
              <a:t>.</a:t>
            </a:r>
            <a:endParaRPr lang="en-IN" sz="2000" b="1" dirty="0" smtClean="0">
              <a:solidFill>
                <a:srgbClr val="FF0000"/>
              </a:solidFill>
            </a:endParaRPr>
          </a:p>
        </p:txBody>
      </p:sp>
      <p:pic>
        <p:nvPicPr>
          <p:cNvPr id="10242" name="Picture 2" descr="\\SREE\Users\Thenmurugeshwari\My Documents\Work\February\24.2.11\Infix_PostFixStack10.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2700" y="2780928"/>
            <a:ext cx="4038600"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97620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11</a:t>
            </a:r>
          </a:p>
          <a:p>
            <a:pPr>
              <a:lnSpc>
                <a:spcPct val="200000"/>
              </a:lnSpc>
              <a:buClr>
                <a:srgbClr val="CC00CC"/>
              </a:buClr>
              <a:buFont typeface="Wingdings 2" pitchFamily="18" charset="2"/>
              <a:buChar char="é"/>
            </a:pPr>
            <a:r>
              <a:rPr lang="en-IN" sz="2000" dirty="0"/>
              <a:t>Next, we will insert the </a:t>
            </a:r>
            <a:r>
              <a:rPr lang="en-IN" sz="2000" b="1" dirty="0">
                <a:solidFill>
                  <a:srgbClr val="FF0000"/>
                </a:solidFill>
              </a:rPr>
              <a:t>division</a:t>
            </a:r>
            <a:r>
              <a:rPr lang="en-IN" sz="2000" dirty="0"/>
              <a:t> operator into the Stack because its precedence is more than that of minus.</a:t>
            </a:r>
            <a:endParaRPr lang="en-IN" sz="2000" b="1" dirty="0" smtClean="0">
              <a:solidFill>
                <a:srgbClr val="FF0000"/>
              </a:solidFill>
            </a:endParaRPr>
          </a:p>
        </p:txBody>
      </p:sp>
      <p:pic>
        <p:nvPicPr>
          <p:cNvPr id="11266" name="Picture 2" descr="\\SREE\Users\Thenmurugeshwari\My Documents\Work\February\24.2.11\Infix_PostFixStack1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2700" y="3158827"/>
            <a:ext cx="4038600"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808921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custDataLst>
              <p:tags r:id="rId1"/>
            </p:custDataLst>
          </p:nvPr>
        </p:nvPicPr>
        <p:blipFill>
          <a:blip r:embed="rId3" cstate="print"/>
          <a:srcRect/>
          <a:stretch>
            <a:fillRect/>
          </a:stretch>
        </p:blipFill>
        <p:spPr bwMode="auto">
          <a:xfrm>
            <a:off x="381000" y="3429000"/>
            <a:ext cx="8382000" cy="2781300"/>
          </a:xfrm>
          <a:prstGeom prst="rect">
            <a:avLst/>
          </a:prstGeom>
          <a:noFill/>
          <a:ln w="9525">
            <a:noFill/>
            <a:miter lim="800000"/>
            <a:headEnd/>
            <a:tailEnd/>
          </a:ln>
        </p:spPr>
      </p:pic>
      <p:sp>
        <p:nvSpPr>
          <p:cNvPr id="7171" name="TextBox 4"/>
          <p:cNvSpPr txBox="1">
            <a:spLocks noChangeArrowheads="1"/>
          </p:cNvSpPr>
          <p:nvPr/>
        </p:nvSpPr>
        <p:spPr bwMode="auto">
          <a:xfrm>
            <a:off x="1143000" y="381000"/>
            <a:ext cx="6248400" cy="523875"/>
          </a:xfrm>
          <a:prstGeom prst="rect">
            <a:avLst/>
          </a:prstGeom>
          <a:noFill/>
          <a:ln w="9525">
            <a:noFill/>
            <a:miter lim="800000"/>
            <a:headEnd/>
            <a:tailEnd/>
          </a:ln>
        </p:spPr>
        <p:txBody>
          <a:bodyPr>
            <a:spAutoFit/>
          </a:bodyPr>
          <a:lstStyle/>
          <a:p>
            <a:r>
              <a:rPr lang="en-US" sz="2800" b="1">
                <a:latin typeface="Calibri" pitchFamily="34" charset="0"/>
              </a:rPr>
              <a:t>AUXILIARY OPERATIONS OF STACK</a:t>
            </a:r>
          </a:p>
        </p:txBody>
      </p:sp>
      <p:sp>
        <p:nvSpPr>
          <p:cNvPr id="7172" name="Rectangle 3"/>
          <p:cNvSpPr>
            <a:spLocks noChangeArrowheads="1"/>
          </p:cNvSpPr>
          <p:nvPr/>
        </p:nvSpPr>
        <p:spPr bwMode="auto">
          <a:xfrm>
            <a:off x="533400" y="1219200"/>
            <a:ext cx="8001000" cy="2308225"/>
          </a:xfrm>
          <a:prstGeom prst="rect">
            <a:avLst/>
          </a:prstGeom>
          <a:noFill/>
          <a:ln w="9525">
            <a:noFill/>
            <a:miter lim="800000"/>
            <a:headEnd/>
            <a:tailEnd/>
          </a:ln>
        </p:spPr>
        <p:txBody>
          <a:bodyPr>
            <a:spAutoFit/>
          </a:bodyPr>
          <a:lstStyle/>
          <a:p>
            <a:r>
              <a:rPr lang="en-US" b="1"/>
              <a:t>int top() or peek() : Returns the last inserted elements without removing it.</a:t>
            </a:r>
          </a:p>
          <a:p>
            <a:endParaRPr lang="en-US" b="1"/>
          </a:p>
          <a:p>
            <a:r>
              <a:rPr lang="en-US" b="1"/>
              <a:t>int size() :  Returns the number of elements stored in stack.</a:t>
            </a:r>
          </a:p>
          <a:p>
            <a:endParaRPr lang="en-US" b="1"/>
          </a:p>
          <a:p>
            <a:r>
              <a:rPr lang="en-US" b="1"/>
              <a:t>boolean isStackFull() : Check whether stack is full or not.</a:t>
            </a:r>
          </a:p>
          <a:p>
            <a:endParaRPr lang="en-US" b="1"/>
          </a:p>
          <a:p>
            <a:r>
              <a:rPr lang="en-US" b="1"/>
              <a:t>boolean isEmpty() : Check whether stack is empty or not.</a:t>
            </a:r>
          </a:p>
        </p:txBody>
      </p:sp>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803CF956-AE62-495D-A84C-96E811686506}" type="slidenum">
              <a:rPr lang="en-US" smtClean="0"/>
              <a:pPr>
                <a:defRPr/>
              </a:pPr>
              <a:t>6</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12</a:t>
            </a:r>
          </a:p>
          <a:p>
            <a:pPr>
              <a:lnSpc>
                <a:spcPct val="200000"/>
              </a:lnSpc>
              <a:buClr>
                <a:srgbClr val="CC00CC"/>
              </a:buClr>
              <a:buFont typeface="Wingdings 2" pitchFamily="18" charset="2"/>
              <a:buChar char="é"/>
            </a:pPr>
            <a:r>
              <a:rPr lang="en-IN" sz="2000" dirty="0"/>
              <a:t>The last token, </a:t>
            </a:r>
            <a:r>
              <a:rPr lang="en-IN" sz="2000" b="1" dirty="0">
                <a:solidFill>
                  <a:srgbClr val="FF0000"/>
                </a:solidFill>
              </a:rPr>
              <a:t>E</a:t>
            </a:r>
            <a:r>
              <a:rPr lang="en-IN" sz="2000" dirty="0"/>
              <a:t>, is an operand, so we </a:t>
            </a:r>
            <a:r>
              <a:rPr lang="en-IN" sz="2000" b="1" dirty="0">
                <a:solidFill>
                  <a:srgbClr val="FF0000"/>
                </a:solidFill>
              </a:rPr>
              <a:t>insert it to the output </a:t>
            </a:r>
            <a:r>
              <a:rPr lang="en-IN" sz="2000" dirty="0"/>
              <a:t>Expression as it is.</a:t>
            </a:r>
            <a:endParaRPr lang="en-IN" sz="2000" b="1" dirty="0" smtClean="0">
              <a:solidFill>
                <a:srgbClr val="FF0000"/>
              </a:solidFill>
            </a:endParaRPr>
          </a:p>
        </p:txBody>
      </p:sp>
      <p:pic>
        <p:nvPicPr>
          <p:cNvPr id="12290" name="Picture 2" descr="\\SREE\Users\Thenmurugeshwari\My Documents\Work\February\24.2.11\Infix_PostFixStack1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57450" y="3158827"/>
            <a:ext cx="4229100"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349239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070992"/>
          </a:xfrm>
        </p:spPr>
        <p:txBody>
          <a:bodyPr>
            <a:normAutofit/>
          </a:bodyPr>
          <a:lstStyle/>
          <a:p>
            <a:r>
              <a:rPr lang="en-US" dirty="0" smtClean="0">
                <a:solidFill>
                  <a:srgbClr val="9900FF"/>
                </a:solidFill>
              </a:rPr>
              <a:t>Example</a:t>
            </a:r>
            <a:endParaRPr lang="en-IN" dirty="0">
              <a:solidFill>
                <a:srgbClr val="9900FF"/>
              </a:solidFill>
            </a:endParaRPr>
          </a:p>
        </p:txBody>
      </p:sp>
      <p:sp>
        <p:nvSpPr>
          <p:cNvPr id="3" name="Content Placeholder 2"/>
          <p:cNvSpPr>
            <a:spLocks noGrp="1"/>
          </p:cNvSpPr>
          <p:nvPr>
            <p:ph sz="quarter" idx="1"/>
          </p:nvPr>
        </p:nvSpPr>
        <p:spPr>
          <a:xfrm>
            <a:off x="518864" y="1124744"/>
            <a:ext cx="8229600" cy="2952328"/>
          </a:xfrm>
        </p:spPr>
        <p:txBody>
          <a:bodyPr>
            <a:normAutofit/>
          </a:bodyPr>
          <a:lstStyle/>
          <a:p>
            <a:pPr marL="0" indent="0">
              <a:lnSpc>
                <a:spcPct val="200000"/>
              </a:lnSpc>
              <a:buClr>
                <a:srgbClr val="CC00CC"/>
              </a:buClr>
              <a:buNone/>
            </a:pPr>
            <a:r>
              <a:rPr lang="en-US" sz="2000" b="1" dirty="0" smtClean="0">
                <a:solidFill>
                  <a:srgbClr val="3333FF"/>
                </a:solidFill>
              </a:rPr>
              <a:t>Stage 13</a:t>
            </a:r>
          </a:p>
          <a:p>
            <a:pPr>
              <a:lnSpc>
                <a:spcPct val="200000"/>
              </a:lnSpc>
              <a:buClr>
                <a:srgbClr val="CC00CC"/>
              </a:buClr>
              <a:buFont typeface="Wingdings 2" pitchFamily="18" charset="2"/>
              <a:buChar char="é"/>
            </a:pPr>
            <a:r>
              <a:rPr lang="en-IN" sz="2000" dirty="0"/>
              <a:t>The input Expression is complete now. So we </a:t>
            </a:r>
            <a:r>
              <a:rPr lang="en-IN" sz="2000" b="1" dirty="0">
                <a:solidFill>
                  <a:srgbClr val="FF0000"/>
                </a:solidFill>
              </a:rPr>
              <a:t>pop the Stack </a:t>
            </a:r>
            <a:r>
              <a:rPr lang="en-IN" sz="2000" dirty="0"/>
              <a:t>and </a:t>
            </a:r>
            <a:r>
              <a:rPr lang="en-IN" sz="2000" b="1" dirty="0">
                <a:solidFill>
                  <a:srgbClr val="FF0000"/>
                </a:solidFill>
              </a:rPr>
              <a:t>Append it to the Output Expression </a:t>
            </a:r>
            <a:r>
              <a:rPr lang="en-IN" sz="2000" dirty="0"/>
              <a:t>as we pop it.</a:t>
            </a:r>
            <a:endParaRPr lang="en-IN" sz="2000" b="1" dirty="0" smtClean="0">
              <a:solidFill>
                <a:srgbClr val="FF0000"/>
              </a:solidFill>
            </a:endParaRPr>
          </a:p>
        </p:txBody>
      </p:sp>
      <p:pic>
        <p:nvPicPr>
          <p:cNvPr id="13314" name="Picture 2" descr="\\SREE\Users\Thenmurugeshwari\My Documents\Work\February\24.2.11\Infix_PostFixStack1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43113" y="3149302"/>
            <a:ext cx="5057775" cy="3448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485156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0" y="260350"/>
            <a:ext cx="7859844" cy="461665"/>
          </a:xfrm>
          <a:prstGeom prst="rect">
            <a:avLst/>
          </a:prstGeom>
          <a:noFill/>
          <a:ln w="9525">
            <a:noFill/>
            <a:miter lim="800000"/>
            <a:headEnd/>
            <a:tailEnd/>
          </a:ln>
        </p:spPr>
        <p:txBody>
          <a:bodyPr wrap="none" anchor="ctr">
            <a:spAutoFit/>
          </a:bodyPr>
          <a:lstStyle/>
          <a:p>
            <a:pPr algn="l" eaLnBrk="0" hangingPunct="0"/>
            <a:r>
              <a:rPr lang="en-US" sz="2400" i="0" dirty="0">
                <a:latin typeface="Times New Roman" pitchFamily="18" charset="0"/>
                <a:cs typeface="Times New Roman" pitchFamily="18" charset="0"/>
              </a:rPr>
              <a:t>Suppose we want to convert</a:t>
            </a:r>
            <a:r>
              <a:rPr lang="en-US" sz="2400" i="0" dirty="0">
                <a:solidFill>
                  <a:schemeClr val="hlink"/>
                </a:solidFill>
                <a:latin typeface="Times New Roman" pitchFamily="18" charset="0"/>
                <a:cs typeface="Times New Roman" pitchFamily="18" charset="0"/>
              </a:rPr>
              <a:t> 2*3/(2-1)+5*3 </a:t>
            </a:r>
            <a:r>
              <a:rPr lang="en-US" sz="2400" i="0" dirty="0">
                <a:latin typeface="Times New Roman" pitchFamily="18" charset="0"/>
                <a:cs typeface="Times New Roman" pitchFamily="18" charset="0"/>
              </a:rPr>
              <a:t>into Postfix form</a:t>
            </a:r>
            <a:r>
              <a:rPr lang="en-US" sz="2400" i="0" dirty="0" smtClean="0">
                <a:solidFill>
                  <a:schemeClr val="hlink"/>
                </a:solidFill>
                <a:latin typeface="Times New Roman" pitchFamily="18" charset="0"/>
                <a:cs typeface="Times New Roman" pitchFamily="18" charset="0"/>
              </a:rPr>
              <a:t>, </a:t>
            </a:r>
            <a:endParaRPr lang="en-US" sz="2400" b="0" i="0" dirty="0">
              <a:solidFill>
                <a:schemeClr val="hlink"/>
              </a:solidFill>
            </a:endParaRPr>
          </a:p>
        </p:txBody>
      </p:sp>
      <p:graphicFrame>
        <p:nvGraphicFramePr>
          <p:cNvPr id="4" name="Group 311"/>
          <p:cNvGraphicFramePr>
            <a:graphicFrameLocks noGrp="1"/>
          </p:cNvGraphicFramePr>
          <p:nvPr/>
        </p:nvGraphicFramePr>
        <p:xfrm>
          <a:off x="1066800" y="838200"/>
          <a:ext cx="6705600" cy="457200"/>
        </p:xfrm>
        <a:graphic>
          <a:graphicData uri="http://schemas.openxmlformats.org/drawingml/2006/table">
            <a:tbl>
              <a:tblPr/>
              <a:tblGrid>
                <a:gridCol w="2057400"/>
                <a:gridCol w="2209800"/>
                <a:gridCol w="2438400"/>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400" b="1" i="0" u="none" strike="noStrike" cap="none" normalizeH="0" baseline="0" dirty="0" smtClean="0">
                          <a:ln>
                            <a:noFill/>
                          </a:ln>
                          <a:solidFill>
                            <a:schemeClr val="hlink"/>
                          </a:solidFill>
                          <a:effectLst>
                            <a:outerShdw blurRad="38100" dist="38100" dir="2700000" algn="tl">
                              <a:srgbClr val="000000"/>
                            </a:outerShdw>
                          </a:effectLst>
                          <a:latin typeface="Times New Roman" charset="0"/>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400" b="1" i="0" u="none" strike="noStrike" cap="none" normalizeH="0" baseline="0" dirty="0" smtClean="0">
                          <a:ln>
                            <a:noFill/>
                          </a:ln>
                          <a:solidFill>
                            <a:schemeClr val="hlink"/>
                          </a:solidFill>
                          <a:effectLst>
                            <a:outerShdw blurRad="38100" dist="38100" dir="2700000" algn="tl">
                              <a:srgbClr val="000000"/>
                            </a:outerShdw>
                          </a:effectLst>
                          <a:latin typeface="Times New Roman" charset="0"/>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400" b="1" i="0" u="none" strike="noStrike" cap="none" normalizeH="0" baseline="0" dirty="0" smtClean="0">
                          <a:ln>
                            <a:noFill/>
                          </a:ln>
                          <a:solidFill>
                            <a:schemeClr val="hlink"/>
                          </a:solidFill>
                          <a:effectLst>
                            <a:outerShdw blurRad="38100" dist="38100" dir="2700000" algn="tl">
                              <a:srgbClr val="000000"/>
                            </a:outerShdw>
                          </a:effectLst>
                          <a:latin typeface="Times New Roman"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nvGraphicFramePr>
        <p:xfrm>
          <a:off x="1066800" y="1295400"/>
          <a:ext cx="6705600" cy="365760"/>
        </p:xfrm>
        <a:graphic>
          <a:graphicData uri="http://schemas.openxmlformats.org/drawingml/2006/table">
            <a:tbl>
              <a:tblPr/>
              <a:tblGrid>
                <a:gridCol w="2057400"/>
                <a:gridCol w="2209800"/>
                <a:gridCol w="2438400"/>
              </a:tblGrid>
              <a:tr h="177800">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nvGraphicFramePr>
        <p:xfrm>
          <a:off x="1066800" y="1676400"/>
          <a:ext cx="6705600" cy="365760"/>
        </p:xfrm>
        <a:graphic>
          <a:graphicData uri="http://schemas.openxmlformats.org/drawingml/2006/table">
            <a:tbl>
              <a:tblPr/>
              <a:tblGrid>
                <a:gridCol w="2057400"/>
                <a:gridCol w="2209800"/>
                <a:gridCol w="2438400"/>
              </a:tblGrid>
              <a:tr h="21907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Table 6"/>
          <p:cNvGraphicFramePr>
            <a:graphicFrameLocks noGrp="1"/>
          </p:cNvGraphicFramePr>
          <p:nvPr/>
        </p:nvGraphicFramePr>
        <p:xfrm>
          <a:off x="1066800" y="2057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Table 7"/>
          <p:cNvGraphicFramePr>
            <a:graphicFrameLocks noGrp="1"/>
          </p:cNvGraphicFramePr>
          <p:nvPr/>
        </p:nvGraphicFramePr>
        <p:xfrm>
          <a:off x="1066800" y="2438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Table 8"/>
          <p:cNvGraphicFramePr>
            <a:graphicFrameLocks noGrp="1"/>
          </p:cNvGraphicFramePr>
          <p:nvPr/>
        </p:nvGraphicFramePr>
        <p:xfrm>
          <a:off x="1066800" y="2819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1066800" y="3200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Table 10"/>
          <p:cNvGraphicFramePr>
            <a:graphicFrameLocks noGrp="1"/>
          </p:cNvGraphicFramePr>
          <p:nvPr/>
        </p:nvGraphicFramePr>
        <p:xfrm>
          <a:off x="1066800" y="3581400"/>
          <a:ext cx="6705600" cy="365760"/>
        </p:xfrm>
        <a:graphic>
          <a:graphicData uri="http://schemas.openxmlformats.org/drawingml/2006/table">
            <a:tbl>
              <a:tblPr/>
              <a:tblGrid>
                <a:gridCol w="2057400"/>
                <a:gridCol w="2159000"/>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 name="Table 11"/>
          <p:cNvGraphicFramePr>
            <a:graphicFrameLocks noGrp="1"/>
          </p:cNvGraphicFramePr>
          <p:nvPr/>
        </p:nvGraphicFramePr>
        <p:xfrm>
          <a:off x="1066800" y="3962400"/>
          <a:ext cx="6705600" cy="381000"/>
        </p:xfrm>
        <a:graphic>
          <a:graphicData uri="http://schemas.openxmlformats.org/drawingml/2006/table">
            <a:tbl>
              <a:tblPr/>
              <a:tblGrid>
                <a:gridCol w="2028825"/>
                <a:gridCol w="2187575"/>
                <a:gridCol w="2489200"/>
              </a:tblGrid>
              <a:tr h="381000">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Table 12"/>
          <p:cNvGraphicFramePr>
            <a:graphicFrameLocks noGrp="1"/>
          </p:cNvGraphicFramePr>
          <p:nvPr/>
        </p:nvGraphicFramePr>
        <p:xfrm>
          <a:off x="1066800" y="4343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Table 13"/>
          <p:cNvGraphicFramePr>
            <a:graphicFrameLocks noGrp="1"/>
          </p:cNvGraphicFramePr>
          <p:nvPr/>
        </p:nvGraphicFramePr>
        <p:xfrm>
          <a:off x="1066800" y="4724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 name="Table 14"/>
          <p:cNvGraphicFramePr>
            <a:graphicFrameLocks noGrp="1"/>
          </p:cNvGraphicFramePr>
          <p:nvPr/>
        </p:nvGraphicFramePr>
        <p:xfrm>
          <a:off x="1066800" y="5105400"/>
          <a:ext cx="6705600" cy="365760"/>
        </p:xfrm>
        <a:graphic>
          <a:graphicData uri="http://schemas.openxmlformats.org/drawingml/2006/table">
            <a:tbl>
              <a:tblPr/>
              <a:tblGrid>
                <a:gridCol w="2028825"/>
                <a:gridCol w="2187575"/>
                <a:gridCol w="2489200"/>
              </a:tblGrid>
              <a:tr h="27463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23*21-/5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 name="Table 15"/>
          <p:cNvGraphicFramePr>
            <a:graphicFrameLocks noGrp="1"/>
          </p:cNvGraphicFramePr>
          <p:nvPr/>
        </p:nvGraphicFramePr>
        <p:xfrm>
          <a:off x="1066800" y="5486400"/>
          <a:ext cx="6705600" cy="365760"/>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charset="0"/>
                        </a:rPr>
                        <a:t>+*</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charset="0"/>
                        </a:rPr>
                        <a:t>23*21-/53</a:t>
                      </a: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 name="Table 16"/>
          <p:cNvGraphicFramePr>
            <a:graphicFrameLocks noGrp="1"/>
          </p:cNvGraphicFramePr>
          <p:nvPr/>
        </p:nvGraphicFramePr>
        <p:xfrm>
          <a:off x="1066800" y="5867400"/>
          <a:ext cx="6705600" cy="365760"/>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charset="0"/>
                        </a:rPr>
                        <a:t>+*</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charset="0"/>
                        </a:rPr>
                        <a:t>23*21-/53</a:t>
                      </a: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Table 17"/>
          <p:cNvGraphicFramePr>
            <a:graphicFrameLocks noGrp="1"/>
          </p:cNvGraphicFramePr>
          <p:nvPr/>
        </p:nvGraphicFramePr>
        <p:xfrm>
          <a:off x="1066800" y="6248400"/>
          <a:ext cx="6705600" cy="365760"/>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Times New Roman" charset="0"/>
                        </a:rPr>
                        <a:t>23*21-/53*+</a:t>
                      </a: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 name="Rectangle 85"/>
          <p:cNvSpPr>
            <a:spLocks noChangeArrowheads="1"/>
          </p:cNvSpPr>
          <p:nvPr/>
        </p:nvSpPr>
        <p:spPr bwMode="auto">
          <a:xfrm>
            <a:off x="4572000" y="6308725"/>
            <a:ext cx="4162425" cy="549275"/>
          </a:xfrm>
          <a:prstGeom prst="rect">
            <a:avLst/>
          </a:prstGeom>
          <a:noFill/>
          <a:ln w="9525">
            <a:noFill/>
            <a:miter lim="800000"/>
            <a:headEnd/>
            <a:tailEnd/>
          </a:ln>
        </p:spPr>
        <p:txBody>
          <a:bodyPr wrap="none" anchor="ctr">
            <a:spAutoFit/>
          </a:bodyPr>
          <a:lstStyle/>
          <a:p>
            <a:pPr algn="l"/>
            <a:r>
              <a:rPr lang="en-US" sz="1200" b="0" i="0" dirty="0">
                <a:solidFill>
                  <a:schemeClr val="hlink"/>
                </a:solidFill>
                <a:latin typeface="Times New Roman" pitchFamily="18" charset="0"/>
                <a:cs typeface="Times New Roman" pitchFamily="18" charset="0"/>
              </a:rPr>
              <a:t> </a:t>
            </a:r>
            <a:endParaRPr lang="en-US" sz="1100" b="0" i="0" dirty="0">
              <a:solidFill>
                <a:schemeClr val="hlink"/>
              </a:solidFill>
            </a:endParaRPr>
          </a:p>
          <a:p>
            <a:pPr algn="l" eaLnBrk="0" hangingPunct="0"/>
            <a:r>
              <a:rPr lang="en-US" i="0" dirty="0">
                <a:solidFill>
                  <a:schemeClr val="hlink"/>
                </a:solidFill>
                <a:latin typeface="Times New Roman" pitchFamily="18" charset="0"/>
                <a:cs typeface="Times New Roman" pitchFamily="18" charset="0"/>
              </a:rPr>
              <a:t>So, the Postfix Expression is 23*21-/53*+</a:t>
            </a:r>
            <a:endParaRPr lang="en-US" i="0"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300" fill="hold"/>
                                        <p:tgtEl>
                                          <p:spTgt spid="19"/>
                                        </p:tgtEl>
                                        <p:attrNameLst>
                                          <p:attrName>ppt_x</p:attrName>
                                        </p:attrNameLst>
                                      </p:cBhvr>
                                      <p:tavLst>
                                        <p:tav tm="0">
                                          <p:val>
                                            <p:strVal val="0-#ppt_w/2"/>
                                          </p:val>
                                        </p:tav>
                                        <p:tav tm="100000">
                                          <p:val>
                                            <p:strVal val="#ppt_x"/>
                                          </p:val>
                                        </p:tav>
                                      </p:tavLst>
                                    </p:anim>
                                    <p:anim calcmode="lin" valueType="num">
                                      <p:cBhvr additive="base">
                                        <p:cTn id="8" dur="3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Evaluation of a Postfix expression</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marL="514350" indent="-514350">
              <a:buAutoNum type="arabicPeriod"/>
            </a:pPr>
            <a:r>
              <a:rPr lang="en-US" dirty="0" smtClean="0"/>
              <a:t>Add a </a:t>
            </a:r>
            <a:r>
              <a:rPr lang="en-US" dirty="0" err="1" smtClean="0"/>
              <a:t>paranthesis</a:t>
            </a:r>
            <a:r>
              <a:rPr lang="en-US" dirty="0" smtClean="0"/>
              <a:t> “)” at the end of P</a:t>
            </a:r>
          </a:p>
          <a:p>
            <a:pPr marL="514350" indent="-514350">
              <a:buAutoNum type="arabicPeriod"/>
            </a:pPr>
            <a:r>
              <a:rPr lang="en-US" dirty="0" smtClean="0"/>
              <a:t>Scan P from left to right and repeat Step 3 and 4 for each element of P until “)” is encountered</a:t>
            </a:r>
          </a:p>
          <a:p>
            <a:pPr marL="514350" indent="-514350">
              <a:buAutoNum type="arabicPeriod"/>
            </a:pPr>
            <a:r>
              <a:rPr lang="en-US" dirty="0" smtClean="0"/>
              <a:t>If an operand is encountered, put it on STACK</a:t>
            </a:r>
          </a:p>
          <a:p>
            <a:pPr marL="514350" indent="-514350">
              <a:buAutoNum type="arabicPeriod"/>
            </a:pPr>
            <a:r>
              <a:rPr lang="en-US" dirty="0" smtClean="0"/>
              <a:t>If an operator o is encountered, then:</a:t>
            </a:r>
          </a:p>
          <a:p>
            <a:pPr marL="514350" indent="-514350">
              <a:buNone/>
            </a:pPr>
            <a:r>
              <a:rPr lang="en-US" dirty="0" smtClean="0"/>
              <a:t>	a) Remove the two top elements of STACK, where A is the top element and B is the next-to-top element.</a:t>
            </a:r>
          </a:p>
          <a:p>
            <a:pPr marL="514350" indent="-514350">
              <a:buNone/>
            </a:pPr>
            <a:r>
              <a:rPr lang="en-US" dirty="0" smtClean="0"/>
              <a:t>	b) Evaluate B o A.</a:t>
            </a:r>
          </a:p>
          <a:p>
            <a:pPr marL="514350" indent="-514350">
              <a:buNone/>
            </a:pPr>
            <a:r>
              <a:rPr lang="en-US" dirty="0" smtClean="0"/>
              <a:t>	c) Place the result of (b) back on stack</a:t>
            </a:r>
          </a:p>
          <a:p>
            <a:pPr marL="514350" indent="-514350">
              <a:buNone/>
            </a:pPr>
            <a:r>
              <a:rPr lang="en-US" dirty="0" smtClean="0"/>
              <a:t>	[End of If structure]</a:t>
            </a:r>
          </a:p>
          <a:p>
            <a:pPr marL="514350" indent="-514350">
              <a:buNone/>
            </a:pPr>
            <a:r>
              <a:rPr lang="en-US" dirty="0" smtClean="0"/>
              <a:t>	[End of Step 2 loop]</a:t>
            </a:r>
          </a:p>
          <a:p>
            <a:pPr marL="514350" indent="-514350">
              <a:buAutoNum type="arabicPeriod" startAt="5"/>
            </a:pPr>
            <a:r>
              <a:rPr lang="en-US" dirty="0" smtClean="0"/>
              <a:t>Set VALUE equal to the top element on STACK</a:t>
            </a:r>
          </a:p>
          <a:p>
            <a:pPr marL="514350" indent="-514350">
              <a:buAutoNum type="arabicPeriod" startAt="5"/>
            </a:pPr>
            <a:r>
              <a:rPr lang="en-US" dirty="0" smtClean="0"/>
              <a:t>Exit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600200"/>
            <a:ext cx="7848600" cy="2308324"/>
          </a:xfrm>
          <a:prstGeom prst="rect">
            <a:avLst/>
          </a:prstGeom>
          <a:noFill/>
        </p:spPr>
        <p:txBody>
          <a:bodyPr wrap="square" rtlCol="0">
            <a:spAutoFit/>
          </a:bodyPr>
          <a:lstStyle/>
          <a:p>
            <a:pPr marL="342900" indent="-342900">
              <a:buFont typeface="Wingdings" pitchFamily="2" charset="2"/>
              <a:buChar char="Ø"/>
            </a:pPr>
            <a:r>
              <a:rPr lang="en-US" sz="2400" b="1" i="1" dirty="0"/>
              <a:t> </a:t>
            </a:r>
            <a:r>
              <a:rPr lang="en-US" sz="2400" b="1" i="1" dirty="0" smtClean="0"/>
              <a:t>(A).   Postfix </a:t>
            </a:r>
            <a:r>
              <a:rPr lang="en-US" sz="2400" b="1" i="1" dirty="0"/>
              <a:t>notation is easier to work with. In a postfix expression operators operands appear </a:t>
            </a:r>
            <a:r>
              <a:rPr lang="en-US" sz="2400" b="1" i="1" dirty="0" smtClean="0"/>
              <a:t>before the </a:t>
            </a:r>
            <a:r>
              <a:rPr lang="en-US" sz="2400" b="1" i="1" dirty="0"/>
              <a:t>operators, there is no need of operator precedence and other rules. </a:t>
            </a:r>
            <a:br>
              <a:rPr lang="en-US" sz="2400" b="1" i="1" dirty="0"/>
            </a:br>
            <a:r>
              <a:rPr lang="en-US" sz="2400" b="1" i="1" dirty="0"/>
              <a:t/>
            </a:r>
            <a:br>
              <a:rPr lang="en-US" sz="2400" b="1" i="1" dirty="0"/>
            </a:br>
            <a:r>
              <a:rPr lang="en-US" sz="2400" b="1" i="1" dirty="0"/>
              <a:t> </a:t>
            </a:r>
          </a:p>
        </p:txBody>
      </p:sp>
      <p:sp>
        <p:nvSpPr>
          <p:cNvPr id="4" name="TextBox 3"/>
          <p:cNvSpPr txBox="1"/>
          <p:nvPr/>
        </p:nvSpPr>
        <p:spPr>
          <a:xfrm>
            <a:off x="1295400" y="627450"/>
            <a:ext cx="6172200" cy="584775"/>
          </a:xfrm>
          <a:prstGeom prst="rect">
            <a:avLst/>
          </a:prstGeom>
          <a:noFill/>
        </p:spPr>
        <p:txBody>
          <a:bodyPr wrap="square" rtlCol="0">
            <a:spAutoFit/>
          </a:bodyPr>
          <a:lstStyle/>
          <a:p>
            <a:pPr algn="ctr"/>
            <a:r>
              <a:rPr lang="en-US" sz="3200" b="1" i="1" u="sng" dirty="0" smtClean="0"/>
              <a:t>Advantages  of Postfix  Expression:</a:t>
            </a:r>
            <a:endParaRPr lang="en-US" sz="3200" b="1" i="1" u="sng" dirty="0"/>
          </a:p>
        </p:txBody>
      </p:sp>
      <p:sp>
        <p:nvSpPr>
          <p:cNvPr id="3" name="TextBox 2"/>
          <p:cNvSpPr txBox="1"/>
          <p:nvPr/>
        </p:nvSpPr>
        <p:spPr>
          <a:xfrm>
            <a:off x="609600" y="4373940"/>
            <a:ext cx="7609263" cy="1569660"/>
          </a:xfrm>
          <a:prstGeom prst="rect">
            <a:avLst/>
          </a:prstGeom>
          <a:noFill/>
        </p:spPr>
        <p:txBody>
          <a:bodyPr wrap="square" rtlCol="0">
            <a:spAutoFit/>
          </a:bodyPr>
          <a:lstStyle/>
          <a:p>
            <a:pPr marL="342900" indent="-342900">
              <a:buFont typeface="Wingdings" pitchFamily="2" charset="2"/>
              <a:buChar char="Ø"/>
            </a:pPr>
            <a:r>
              <a:rPr lang="en-US" sz="2400" b="1" i="1" dirty="0"/>
              <a:t> (B).   In postfix expression, there are no parentheses and therefore the order of evaluation will be determined by the positions of the operators and related operands in the expression.</a:t>
            </a:r>
            <a:endParaRPr lang="en-US" sz="2400" b="1" dirty="0"/>
          </a:p>
        </p:txBody>
      </p:sp>
    </p:spTree>
    <p:extLst>
      <p:ext uri="{BB962C8B-B14F-4D97-AF65-F5344CB8AC3E}">
        <p14:creationId xmlns:p14="http://schemas.microsoft.com/office/powerpoint/2010/main" xmlns="" val="40030829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fltVal val="0"/>
                                          </p:val>
                                        </p:tav>
                                        <p:tav tm="100000">
                                          <p:val>
                                            <p:strVal val="#ppt_h"/>
                                          </p:val>
                                        </p:tav>
                                      </p:tavLst>
                                    </p:anim>
                                    <p:anim calcmode="lin" valueType="num">
                                      <p:cBhvr>
                                        <p:cTn id="25" dur="1000" fill="hold"/>
                                        <p:tgtEl>
                                          <p:spTgt spid="3"/>
                                        </p:tgtEl>
                                        <p:attrNameLst>
                                          <p:attrName>style.rotation</p:attrName>
                                        </p:attrNameLst>
                                      </p:cBhvr>
                                      <p:tavLst>
                                        <p:tav tm="0">
                                          <p:val>
                                            <p:fltVal val="90"/>
                                          </p:val>
                                        </p:tav>
                                        <p:tav tm="100000">
                                          <p:val>
                                            <p:fltVal val="0"/>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xit" presetSubtype="0" fill="hold" grpId="1" nodeType="clickEffect">
                                  <p:stCondLst>
                                    <p:cond delay="0"/>
                                  </p:stCondLst>
                                  <p:childTnLst>
                                    <p:anim calcmode="lin" valueType="num">
                                      <p:cBhvr>
                                        <p:cTn id="30" dur="1000"/>
                                        <p:tgtEl>
                                          <p:spTgt spid="3"/>
                                        </p:tgtEl>
                                        <p:attrNameLst>
                                          <p:attrName>ppt_w</p:attrName>
                                        </p:attrNameLst>
                                      </p:cBhvr>
                                      <p:tavLst>
                                        <p:tav tm="0">
                                          <p:val>
                                            <p:strVal val="ppt_w"/>
                                          </p:val>
                                        </p:tav>
                                        <p:tav tm="100000">
                                          <p:val>
                                            <p:fltVal val="0"/>
                                          </p:val>
                                        </p:tav>
                                      </p:tavLst>
                                    </p:anim>
                                    <p:anim calcmode="lin" valueType="num">
                                      <p:cBhvr>
                                        <p:cTn id="31" dur="1000"/>
                                        <p:tgtEl>
                                          <p:spTgt spid="3"/>
                                        </p:tgtEl>
                                        <p:attrNameLst>
                                          <p:attrName>ppt_h</p:attrName>
                                        </p:attrNameLst>
                                      </p:cBhvr>
                                      <p:tavLst>
                                        <p:tav tm="0">
                                          <p:val>
                                            <p:strVal val="ppt_h"/>
                                          </p:val>
                                        </p:tav>
                                        <p:tav tm="100000">
                                          <p:val>
                                            <p:fltVal val="0"/>
                                          </p:val>
                                        </p:tav>
                                      </p:tavLst>
                                    </p:anim>
                                    <p:anim calcmode="lin" valueType="num">
                                      <p:cBhvr>
                                        <p:cTn id="32" dur="1000"/>
                                        <p:tgtEl>
                                          <p:spTgt spid="3"/>
                                        </p:tgtEl>
                                        <p:attrNameLst>
                                          <p:attrName>style.rotation</p:attrName>
                                        </p:attrNameLst>
                                      </p:cBhvr>
                                      <p:tavLst>
                                        <p:tav tm="0">
                                          <p:val>
                                            <p:fltVal val="0"/>
                                          </p:val>
                                        </p:tav>
                                        <p:tav tm="100000">
                                          <p:val>
                                            <p:fltVal val="90"/>
                                          </p:val>
                                        </p:tav>
                                      </p:tavLst>
                                    </p:anim>
                                    <p:animEffect transition="out" filter="fade">
                                      <p:cBhvr>
                                        <p:cTn id="33" dur="1000"/>
                                        <p:tgtEl>
                                          <p:spTgt spid="3"/>
                                        </p:tgtEl>
                                      </p:cBhvr>
                                    </p:animEffect>
                                    <p:set>
                                      <p:cBhvr>
                                        <p:cTn id="34" dur="1" fill="hold">
                                          <p:stCondLst>
                                            <p:cond delay="999"/>
                                          </p:stCondLst>
                                        </p:cTn>
                                        <p:tgtEl>
                                          <p:spTgt spid="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xit" presetSubtype="0" fill="hold" grpId="1" nodeType="clickEffect">
                                  <p:stCondLst>
                                    <p:cond delay="0"/>
                                  </p:stCondLst>
                                  <p:childTnLst>
                                    <p:anim calcmode="lin" valueType="num">
                                      <p:cBhvr>
                                        <p:cTn id="38" dur="1000"/>
                                        <p:tgtEl>
                                          <p:spTgt spid="2"/>
                                        </p:tgtEl>
                                        <p:attrNameLst>
                                          <p:attrName>ppt_w</p:attrName>
                                        </p:attrNameLst>
                                      </p:cBhvr>
                                      <p:tavLst>
                                        <p:tav tm="0">
                                          <p:val>
                                            <p:strVal val="ppt_w"/>
                                          </p:val>
                                        </p:tav>
                                        <p:tav tm="100000">
                                          <p:val>
                                            <p:fltVal val="0"/>
                                          </p:val>
                                        </p:tav>
                                      </p:tavLst>
                                    </p:anim>
                                    <p:anim calcmode="lin" valueType="num">
                                      <p:cBhvr>
                                        <p:cTn id="39" dur="1000"/>
                                        <p:tgtEl>
                                          <p:spTgt spid="2"/>
                                        </p:tgtEl>
                                        <p:attrNameLst>
                                          <p:attrName>ppt_h</p:attrName>
                                        </p:attrNameLst>
                                      </p:cBhvr>
                                      <p:tavLst>
                                        <p:tav tm="0">
                                          <p:val>
                                            <p:strVal val="ppt_h"/>
                                          </p:val>
                                        </p:tav>
                                        <p:tav tm="100000">
                                          <p:val>
                                            <p:fltVal val="0"/>
                                          </p:val>
                                        </p:tav>
                                      </p:tavLst>
                                    </p:anim>
                                    <p:anim calcmode="lin" valueType="num">
                                      <p:cBhvr>
                                        <p:cTn id="40" dur="1000"/>
                                        <p:tgtEl>
                                          <p:spTgt spid="2"/>
                                        </p:tgtEl>
                                        <p:attrNameLst>
                                          <p:attrName>style.rotation</p:attrName>
                                        </p:attrNameLst>
                                      </p:cBhvr>
                                      <p:tavLst>
                                        <p:tav tm="0">
                                          <p:val>
                                            <p:fltVal val="0"/>
                                          </p:val>
                                        </p:tav>
                                        <p:tav tm="100000">
                                          <p:val>
                                            <p:fltVal val="90"/>
                                          </p:val>
                                        </p:tav>
                                      </p:tavLst>
                                    </p:anim>
                                    <p:animEffect transition="out" filter="fade">
                                      <p:cBhvr>
                                        <p:cTn id="41" dur="1000"/>
                                        <p:tgtEl>
                                          <p:spTgt spid="2"/>
                                        </p:tgtEl>
                                      </p:cBhvr>
                                    </p:animEffect>
                                    <p:set>
                                      <p:cBhvr>
                                        <p:cTn id="42" dur="1" fill="hold">
                                          <p:stCondLst>
                                            <p:cond delay="999"/>
                                          </p:stCondLst>
                                        </p:cTn>
                                        <p:tgtEl>
                                          <p:spTgt spid="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grpId="1" nodeType="clickEffect">
                                  <p:stCondLst>
                                    <p:cond delay="0"/>
                                  </p:stCondLst>
                                  <p:childTnLst>
                                    <p:anim calcmode="lin" valueType="num">
                                      <p:cBhvr>
                                        <p:cTn id="46" dur="1000"/>
                                        <p:tgtEl>
                                          <p:spTgt spid="4"/>
                                        </p:tgtEl>
                                        <p:attrNameLst>
                                          <p:attrName>ppt_w</p:attrName>
                                        </p:attrNameLst>
                                      </p:cBhvr>
                                      <p:tavLst>
                                        <p:tav tm="0">
                                          <p:val>
                                            <p:strVal val="ppt_w"/>
                                          </p:val>
                                        </p:tav>
                                        <p:tav tm="100000">
                                          <p:val>
                                            <p:fltVal val="0"/>
                                          </p:val>
                                        </p:tav>
                                      </p:tavLst>
                                    </p:anim>
                                    <p:anim calcmode="lin" valueType="num">
                                      <p:cBhvr>
                                        <p:cTn id="47" dur="1000"/>
                                        <p:tgtEl>
                                          <p:spTgt spid="4"/>
                                        </p:tgtEl>
                                        <p:attrNameLst>
                                          <p:attrName>ppt_h</p:attrName>
                                        </p:attrNameLst>
                                      </p:cBhvr>
                                      <p:tavLst>
                                        <p:tav tm="0">
                                          <p:val>
                                            <p:strVal val="ppt_h"/>
                                          </p:val>
                                        </p:tav>
                                        <p:tav tm="100000">
                                          <p:val>
                                            <p:fltVal val="0"/>
                                          </p:val>
                                        </p:tav>
                                      </p:tavLst>
                                    </p:anim>
                                    <p:anim calcmode="lin" valueType="num">
                                      <p:cBhvr>
                                        <p:cTn id="48" dur="1000"/>
                                        <p:tgtEl>
                                          <p:spTgt spid="4"/>
                                        </p:tgtEl>
                                        <p:attrNameLst>
                                          <p:attrName>style.rotation</p:attrName>
                                        </p:attrNameLst>
                                      </p:cBhvr>
                                      <p:tavLst>
                                        <p:tav tm="0">
                                          <p:val>
                                            <p:fltVal val="0"/>
                                          </p:val>
                                        </p:tav>
                                        <p:tav tm="100000">
                                          <p:val>
                                            <p:fltVal val="90"/>
                                          </p:val>
                                        </p:tav>
                                      </p:tavLst>
                                    </p:anim>
                                    <p:animEffect transition="out" filter="fade">
                                      <p:cBhvr>
                                        <p:cTn id="49" dur="1000"/>
                                        <p:tgtEl>
                                          <p:spTgt spid="4"/>
                                        </p:tgtEl>
                                      </p:cBhvr>
                                    </p:animEffect>
                                    <p:set>
                                      <p:cBhvr>
                                        <p:cTn id="5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3" grpId="0"/>
      <p:bldP spid="3"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29491" y="5870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447800" y="533400"/>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Tree>
    <p:extLst>
      <p:ext uri="{BB962C8B-B14F-4D97-AF65-F5344CB8AC3E}">
        <p14:creationId xmlns:p14="http://schemas.microsoft.com/office/powerpoint/2010/main" xmlns="" val="1713888922"/>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447800" y="533400"/>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cxnSp>
        <p:nvCxnSpPr>
          <p:cNvPr id="10" name="Straight Connector 9"/>
          <p:cNvCxnSpPr/>
          <p:nvPr/>
        </p:nvCxnSpPr>
        <p:spPr>
          <a:xfrm>
            <a:off x="401783"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5" name="Straight Connector 24"/>
          <p:cNvCxnSpPr/>
          <p:nvPr/>
        </p:nvCxnSpPr>
        <p:spPr>
          <a:xfrm>
            <a:off x="381000" y="6172200"/>
            <a:ext cx="7620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2" name="Straight Connector 21"/>
          <p:cNvCxnSpPr/>
          <p:nvPr/>
        </p:nvCxnSpPr>
        <p:spPr>
          <a:xfrm>
            <a:off x="1136073" y="3429000"/>
            <a:ext cx="0" cy="2743200"/>
          </a:xfrm>
          <a:prstGeom prst="line">
            <a:avLst/>
          </a:prstGeom>
        </p:spPr>
        <p:style>
          <a:lnRef idx="3">
            <a:schemeClr val="accent5"/>
          </a:lnRef>
          <a:fillRef idx="0">
            <a:schemeClr val="accent5"/>
          </a:fillRef>
          <a:effectRef idx="2">
            <a:schemeClr val="accent5"/>
          </a:effectRef>
          <a:fontRef idx="minor">
            <a:schemeClr val="tx1"/>
          </a:fontRef>
        </p:style>
      </p:cxnSp>
      <p:sp>
        <p:nvSpPr>
          <p:cNvPr id="28" name="TextBox 27"/>
          <p:cNvSpPr txBox="1"/>
          <p:nvPr/>
        </p:nvSpPr>
        <p:spPr>
          <a:xfrm>
            <a:off x="228600" y="6324600"/>
            <a:ext cx="1905000" cy="523220"/>
          </a:xfrm>
          <a:prstGeom prst="rect">
            <a:avLst/>
          </a:prstGeom>
          <a:noFill/>
        </p:spPr>
        <p:txBody>
          <a:bodyPr wrap="square" rtlCol="0">
            <a:spAutoFit/>
          </a:bodyPr>
          <a:lstStyle/>
          <a:p>
            <a:r>
              <a:rPr lang="en-US" sz="2800" b="1" i="1" dirty="0" smtClean="0"/>
              <a:t>STACK</a:t>
            </a:r>
            <a:endParaRPr lang="en-US" b="1" i="1" dirty="0"/>
          </a:p>
        </p:txBody>
      </p:sp>
      <p:sp>
        <p:nvSpPr>
          <p:cNvPr id="30" name="TextBox 29"/>
          <p:cNvSpPr txBox="1"/>
          <p:nvPr/>
        </p:nvSpPr>
        <p:spPr>
          <a:xfrm>
            <a:off x="2971800" y="4800600"/>
            <a:ext cx="5867400" cy="461665"/>
          </a:xfrm>
          <a:prstGeom prst="rect">
            <a:avLst/>
          </a:prstGeom>
          <a:noFill/>
        </p:spPr>
        <p:txBody>
          <a:bodyPr wrap="square" rtlCol="0">
            <a:spAutoFit/>
          </a:bodyPr>
          <a:lstStyle/>
          <a:p>
            <a:r>
              <a:rPr lang="en-US" sz="2400" b="1" i="1" dirty="0" smtClean="0"/>
              <a:t>Push the opening bracket ‘(‘ into the stack  .</a:t>
            </a:r>
            <a:endParaRPr lang="en-US" sz="2400" b="1" i="1" dirty="0"/>
          </a:p>
        </p:txBody>
      </p:sp>
      <p:sp>
        <p:nvSpPr>
          <p:cNvPr id="32" name="TextBox 31"/>
          <p:cNvSpPr txBox="1"/>
          <p:nvPr/>
        </p:nvSpPr>
        <p:spPr>
          <a:xfrm>
            <a:off x="436417" y="-561709"/>
            <a:ext cx="706583" cy="584775"/>
          </a:xfrm>
          <a:prstGeom prst="rect">
            <a:avLst/>
          </a:prstGeom>
          <a:noFill/>
        </p:spPr>
        <p:txBody>
          <a:bodyPr wrap="square" rtlCol="0">
            <a:spAutoFit/>
          </a:bodyPr>
          <a:lstStyle/>
          <a:p>
            <a:r>
              <a:rPr lang="en-US" sz="3200" b="1" i="1" dirty="0" smtClean="0"/>
              <a:t>  (</a:t>
            </a:r>
            <a:endParaRPr lang="en-US" b="1" i="1" dirty="0"/>
          </a:p>
        </p:txBody>
      </p:sp>
      <p:cxnSp>
        <p:nvCxnSpPr>
          <p:cNvPr id="35" name="Straight Connector 34"/>
          <p:cNvCxnSpPr/>
          <p:nvPr/>
        </p:nvCxnSpPr>
        <p:spPr>
          <a:xfrm>
            <a:off x="422563" y="-152400"/>
            <a:ext cx="73429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26172379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00296 -0.33912 L -0.00295 0.89468 " pathEditMode="relative" rAng="0" ptsTypes="AA">
                                      <p:cBhvr>
                                        <p:cTn id="13" dur="2000" fill="hold"/>
                                        <p:tgtEl>
                                          <p:spTgt spid="32"/>
                                        </p:tgtEl>
                                        <p:attrNameLst>
                                          <p:attrName>ppt_x</p:attrName>
                                          <p:attrName>ppt_y</p:attrName>
                                        </p:attrNameLst>
                                      </p:cBhvr>
                                      <p:rCtr x="-295" y="61690"/>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33333E-6 0 L -3.33333E-6 0.82222 " pathEditMode="relative" rAng="0" ptsTypes="AA">
                                      <p:cBhvr>
                                        <p:cTn id="17" dur="2000" fill="hold"/>
                                        <p:tgtEl>
                                          <p:spTgt spid="35"/>
                                        </p:tgtEl>
                                        <p:attrNameLst>
                                          <p:attrName>ppt_x</p:attrName>
                                          <p:attrName>ppt_y</p:attrName>
                                        </p:attrNameLst>
                                      </p:cBhvr>
                                      <p:rCtr x="0" y="4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447800" y="533400"/>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cxnSp>
        <p:nvCxnSpPr>
          <p:cNvPr id="10" name="Straight Connector 9"/>
          <p:cNvCxnSpPr/>
          <p:nvPr/>
        </p:nvCxnSpPr>
        <p:spPr>
          <a:xfrm>
            <a:off x="401783"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5" name="Straight Connector 24"/>
          <p:cNvCxnSpPr/>
          <p:nvPr/>
        </p:nvCxnSpPr>
        <p:spPr>
          <a:xfrm>
            <a:off x="381000" y="6172200"/>
            <a:ext cx="7620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2" name="Straight Connector 21"/>
          <p:cNvCxnSpPr/>
          <p:nvPr/>
        </p:nvCxnSpPr>
        <p:spPr>
          <a:xfrm>
            <a:off x="1136073" y="3429000"/>
            <a:ext cx="0" cy="2743200"/>
          </a:xfrm>
          <a:prstGeom prst="line">
            <a:avLst/>
          </a:prstGeom>
        </p:spPr>
        <p:style>
          <a:lnRef idx="3">
            <a:schemeClr val="accent5"/>
          </a:lnRef>
          <a:fillRef idx="0">
            <a:schemeClr val="accent5"/>
          </a:fillRef>
          <a:effectRef idx="2">
            <a:schemeClr val="accent5"/>
          </a:effectRef>
          <a:fontRef idx="minor">
            <a:schemeClr val="tx1"/>
          </a:fontRef>
        </p:style>
      </p:cxnSp>
      <p:sp>
        <p:nvSpPr>
          <p:cNvPr id="28" name="TextBox 27"/>
          <p:cNvSpPr txBox="1"/>
          <p:nvPr/>
        </p:nvSpPr>
        <p:spPr>
          <a:xfrm>
            <a:off x="228600" y="632460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394855" y="5611091"/>
            <a:ext cx="734290" cy="0"/>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590553" y="5598678"/>
            <a:ext cx="1714493" cy="584775"/>
          </a:xfrm>
          <a:prstGeom prst="rect">
            <a:avLst/>
          </a:prstGeom>
          <a:noFill/>
        </p:spPr>
        <p:txBody>
          <a:bodyPr wrap="square" rtlCol="0">
            <a:spAutoFit/>
          </a:bodyPr>
          <a:lstStyle/>
          <a:p>
            <a:r>
              <a:rPr lang="en-US" sz="3200" b="1" i="1" dirty="0" smtClean="0"/>
              <a:t>(</a:t>
            </a:r>
            <a:endParaRPr lang="en-US" sz="2000" b="1" i="1" dirty="0"/>
          </a:p>
        </p:txBody>
      </p:sp>
      <p:sp>
        <p:nvSpPr>
          <p:cNvPr id="26" name="TextBox 25"/>
          <p:cNvSpPr txBox="1"/>
          <p:nvPr/>
        </p:nvSpPr>
        <p:spPr>
          <a:xfrm>
            <a:off x="3352800" y="5710535"/>
            <a:ext cx="5715000" cy="461665"/>
          </a:xfrm>
          <a:prstGeom prst="rect">
            <a:avLst/>
          </a:prstGeom>
          <a:noFill/>
        </p:spPr>
        <p:txBody>
          <a:bodyPr wrap="square" rtlCol="0">
            <a:spAutoFit/>
          </a:bodyPr>
          <a:lstStyle/>
          <a:p>
            <a:r>
              <a:rPr lang="en-US" sz="2400" b="1" i="1" dirty="0" smtClean="0"/>
              <a:t>Operand ‘4’ push it into the stack</a:t>
            </a:r>
            <a:endParaRPr lang="en-US" b="1" i="1" dirty="0"/>
          </a:p>
        </p:txBody>
      </p:sp>
      <p:sp>
        <p:nvSpPr>
          <p:cNvPr id="34" name="TextBox 33"/>
          <p:cNvSpPr txBox="1"/>
          <p:nvPr/>
        </p:nvSpPr>
        <p:spPr>
          <a:xfrm>
            <a:off x="401783" y="587514"/>
            <a:ext cx="737753" cy="769441"/>
          </a:xfrm>
          <a:prstGeom prst="rect">
            <a:avLst/>
          </a:prstGeom>
          <a:noFill/>
        </p:spPr>
        <p:txBody>
          <a:bodyPr wrap="square" rtlCol="0">
            <a:spAutoFit/>
          </a:bodyPr>
          <a:lstStyle/>
          <a:p>
            <a:r>
              <a:rPr lang="en-US" sz="4400" b="1" i="1" dirty="0" smtClean="0"/>
              <a:t>4</a:t>
            </a:r>
            <a:endParaRPr lang="en-US" sz="2000" b="1" i="1" dirty="0"/>
          </a:p>
        </p:txBody>
      </p:sp>
      <p:cxnSp>
        <p:nvCxnSpPr>
          <p:cNvPr id="37" name="Straight Connector 36"/>
          <p:cNvCxnSpPr/>
          <p:nvPr/>
        </p:nvCxnSpPr>
        <p:spPr>
          <a:xfrm>
            <a:off x="381000" y="-152400"/>
            <a:ext cx="727362"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416157323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1000"/>
                                        <p:tgtEl>
                                          <p:spTgt spid="26">
                                            <p:txEl>
                                              <p:pRg st="0" end="0"/>
                                            </p:txEl>
                                          </p:spTgt>
                                        </p:tgtEl>
                                      </p:cBhvr>
                                    </p:animEffect>
                                    <p:anim calcmode="lin" valueType="num">
                                      <p:cBhvr>
                                        <p:cTn id="8"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38889E-6 3.33333E-6 L 0.00747 0.625 " pathEditMode="relative" rAng="0" ptsTypes="AA">
                                      <p:cBhvr>
                                        <p:cTn id="13" dur="2000" fill="hold"/>
                                        <p:tgtEl>
                                          <p:spTgt spid="34"/>
                                        </p:tgtEl>
                                        <p:attrNameLst>
                                          <p:attrName>ppt_x</p:attrName>
                                          <p:attrName>ppt_y</p:attrName>
                                        </p:attrNameLst>
                                      </p:cBhvr>
                                      <p:rCtr x="365" y="31250"/>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61111E-6 2.22222E-6 L 0.00191 0.74444 " pathEditMode="relative" rAng="0" ptsTypes="AA">
                                      <p:cBhvr>
                                        <p:cTn id="17" dur="2000" fill="hold"/>
                                        <p:tgtEl>
                                          <p:spTgt spid="37"/>
                                        </p:tgtEl>
                                        <p:attrNameLst>
                                          <p:attrName>ppt_x</p:attrName>
                                          <p:attrName>ppt_y</p:attrName>
                                        </p:attrNameLst>
                                      </p:cBhvr>
                                      <p:rCtr x="87" y="3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1155122" y="633478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1371600"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2067791"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1371600" y="6172200"/>
            <a:ext cx="696191"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1371600" y="5587425"/>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1536122" y="5587425"/>
            <a:ext cx="571500" cy="584775"/>
          </a:xfrm>
          <a:prstGeom prst="rect">
            <a:avLst/>
          </a:prstGeom>
          <a:noFill/>
        </p:spPr>
        <p:txBody>
          <a:bodyPr wrap="square" rtlCol="0">
            <a:spAutoFit/>
          </a:bodyPr>
          <a:lstStyle/>
          <a:p>
            <a:r>
              <a:rPr lang="en-US" sz="3200" b="1" i="1" dirty="0" smtClean="0"/>
              <a:t>(</a:t>
            </a:r>
            <a:endParaRPr lang="en-US" b="1" i="1" dirty="0"/>
          </a:p>
        </p:txBody>
      </p:sp>
      <p:cxnSp>
        <p:nvCxnSpPr>
          <p:cNvPr id="44" name="Straight Connector 43"/>
          <p:cNvCxnSpPr/>
          <p:nvPr/>
        </p:nvCxnSpPr>
        <p:spPr>
          <a:xfrm>
            <a:off x="1371600" y="495300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1437409" y="4915156"/>
            <a:ext cx="696191" cy="707886"/>
          </a:xfrm>
          <a:prstGeom prst="rect">
            <a:avLst/>
          </a:prstGeom>
          <a:noFill/>
        </p:spPr>
        <p:txBody>
          <a:bodyPr wrap="square" rtlCol="0">
            <a:spAutoFit/>
          </a:bodyPr>
          <a:lstStyle/>
          <a:p>
            <a:r>
              <a:rPr lang="en-US" sz="4000" b="1" i="1" dirty="0" smtClean="0"/>
              <a:t>4</a:t>
            </a:r>
            <a:endParaRPr lang="en-US" b="1" i="1" dirty="0"/>
          </a:p>
        </p:txBody>
      </p:sp>
      <p:sp>
        <p:nvSpPr>
          <p:cNvPr id="46" name="TextBox 45"/>
          <p:cNvSpPr txBox="1"/>
          <p:nvPr/>
        </p:nvSpPr>
        <p:spPr>
          <a:xfrm>
            <a:off x="3352800" y="5269099"/>
            <a:ext cx="5486400" cy="523220"/>
          </a:xfrm>
          <a:prstGeom prst="rect">
            <a:avLst/>
          </a:prstGeom>
          <a:noFill/>
        </p:spPr>
        <p:txBody>
          <a:bodyPr wrap="square" rtlCol="0">
            <a:spAutoFit/>
          </a:bodyPr>
          <a:lstStyle/>
          <a:p>
            <a:r>
              <a:rPr lang="en-US" sz="2800" b="1" i="1" dirty="0" smtClean="0"/>
              <a:t>Operand ‘3’ push it into the stack.</a:t>
            </a:r>
            <a:endParaRPr lang="en-US" b="1" i="1" dirty="0"/>
          </a:p>
        </p:txBody>
      </p:sp>
      <p:sp>
        <p:nvSpPr>
          <p:cNvPr id="47" name="TextBox 46"/>
          <p:cNvSpPr txBox="1"/>
          <p:nvPr/>
        </p:nvSpPr>
        <p:spPr>
          <a:xfrm>
            <a:off x="1397578" y="610252"/>
            <a:ext cx="736022" cy="707886"/>
          </a:xfrm>
          <a:prstGeom prst="rect">
            <a:avLst/>
          </a:prstGeom>
          <a:noFill/>
        </p:spPr>
        <p:txBody>
          <a:bodyPr wrap="square" rtlCol="0">
            <a:spAutoFit/>
          </a:bodyPr>
          <a:lstStyle/>
          <a:p>
            <a:r>
              <a:rPr lang="en-US" sz="4000" b="1" i="1" dirty="0" smtClean="0"/>
              <a:t>3</a:t>
            </a:r>
            <a:endParaRPr lang="en-US" b="1" i="1" dirty="0"/>
          </a:p>
        </p:txBody>
      </p:sp>
      <p:cxnSp>
        <p:nvCxnSpPr>
          <p:cNvPr id="49" name="Straight Connector 48"/>
          <p:cNvCxnSpPr/>
          <p:nvPr/>
        </p:nvCxnSpPr>
        <p:spPr>
          <a:xfrm>
            <a:off x="1371600" y="-76200"/>
            <a:ext cx="696191"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21801539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44444E-6 7.40741E-7 L 0.00694 0.51505 " pathEditMode="relative" rAng="0" ptsTypes="AA">
                                      <p:cBhvr>
                                        <p:cTn id="13" dur="2000" fill="hold"/>
                                        <p:tgtEl>
                                          <p:spTgt spid="47"/>
                                        </p:tgtEl>
                                        <p:attrNameLst>
                                          <p:attrName>ppt_x</p:attrName>
                                          <p:attrName>ppt_y</p:attrName>
                                        </p:attrNameLst>
                                      </p:cBhvr>
                                      <p:rCtr x="347" y="25741"/>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8.33333E-7 1.11111E-6 L -8.33333E-7 0.62222 " pathEditMode="relative" rAng="0" ptsTypes="AA">
                                      <p:cBhvr>
                                        <p:cTn id="17" dur="2000" fill="hold"/>
                                        <p:tgtEl>
                                          <p:spTgt spid="49"/>
                                        </p:tgtEl>
                                        <p:attrNameLst>
                                          <p:attrName>ppt_x</p:attrName>
                                          <p:attrName>ppt_y</p:attrName>
                                        </p:attrNameLst>
                                      </p:cBhvr>
                                      <p:rCtr x="0" y="3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1904133" y="6350261"/>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2968334"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2244435"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2257419"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2244436" y="560128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2333622" y="5587425"/>
            <a:ext cx="571500" cy="584775"/>
          </a:xfrm>
          <a:prstGeom prst="rect">
            <a:avLst/>
          </a:prstGeom>
          <a:noFill/>
        </p:spPr>
        <p:txBody>
          <a:bodyPr wrap="square" rtlCol="0">
            <a:spAutoFit/>
          </a:bodyPr>
          <a:lstStyle/>
          <a:p>
            <a:r>
              <a:rPr lang="en-US" sz="3200" b="1" i="1" dirty="0" smtClean="0"/>
              <a:t>(</a:t>
            </a:r>
            <a:endParaRPr lang="en-US" b="1" i="1" dirty="0"/>
          </a:p>
        </p:txBody>
      </p:sp>
      <p:cxnSp>
        <p:nvCxnSpPr>
          <p:cNvPr id="44" name="Straight Connector 43"/>
          <p:cNvCxnSpPr/>
          <p:nvPr/>
        </p:nvCxnSpPr>
        <p:spPr>
          <a:xfrm>
            <a:off x="2244436" y="5012138"/>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2270410" y="4915156"/>
            <a:ext cx="696191" cy="707886"/>
          </a:xfrm>
          <a:prstGeom prst="rect">
            <a:avLst/>
          </a:prstGeom>
          <a:noFill/>
        </p:spPr>
        <p:txBody>
          <a:bodyPr wrap="square" rtlCol="0">
            <a:spAutoFit/>
          </a:bodyPr>
          <a:lstStyle/>
          <a:p>
            <a:r>
              <a:rPr lang="en-US" sz="4000" b="1" i="1" dirty="0" smtClean="0"/>
              <a:t>4</a:t>
            </a:r>
            <a:endParaRPr lang="en-US" b="1" i="1" dirty="0"/>
          </a:p>
        </p:txBody>
      </p:sp>
      <p:sp>
        <p:nvSpPr>
          <p:cNvPr id="47" name="TextBox 46"/>
          <p:cNvSpPr txBox="1"/>
          <p:nvPr/>
        </p:nvSpPr>
        <p:spPr>
          <a:xfrm>
            <a:off x="2388178" y="4283470"/>
            <a:ext cx="736022" cy="707886"/>
          </a:xfrm>
          <a:prstGeom prst="rect">
            <a:avLst/>
          </a:prstGeom>
          <a:noFill/>
        </p:spPr>
        <p:txBody>
          <a:bodyPr wrap="square" rtlCol="0">
            <a:spAutoFit/>
          </a:bodyPr>
          <a:lstStyle/>
          <a:p>
            <a:r>
              <a:rPr lang="en-US" sz="4000" b="1" i="1" dirty="0" smtClean="0"/>
              <a:t>3</a:t>
            </a:r>
            <a:endParaRPr lang="en-US" b="1" i="1" dirty="0"/>
          </a:p>
        </p:txBody>
      </p:sp>
      <p:sp>
        <p:nvSpPr>
          <p:cNvPr id="2" name="TextBox 1"/>
          <p:cNvSpPr txBox="1"/>
          <p:nvPr/>
        </p:nvSpPr>
        <p:spPr>
          <a:xfrm>
            <a:off x="2371722" y="604434"/>
            <a:ext cx="990600" cy="769441"/>
          </a:xfrm>
          <a:prstGeom prst="rect">
            <a:avLst/>
          </a:prstGeom>
          <a:noFill/>
        </p:spPr>
        <p:txBody>
          <a:bodyPr wrap="square" rtlCol="0">
            <a:spAutoFit/>
          </a:bodyPr>
          <a:lstStyle/>
          <a:p>
            <a:r>
              <a:rPr lang="en-US" sz="4400" b="1" i="1" dirty="0" smtClean="0"/>
              <a:t>*</a:t>
            </a:r>
            <a:endParaRPr lang="en-US" b="1" i="1" dirty="0"/>
          </a:p>
        </p:txBody>
      </p:sp>
      <p:sp>
        <p:nvSpPr>
          <p:cNvPr id="10" name="TextBox 9"/>
          <p:cNvSpPr txBox="1"/>
          <p:nvPr/>
        </p:nvSpPr>
        <p:spPr>
          <a:xfrm>
            <a:off x="4114800" y="4991356"/>
            <a:ext cx="5182467" cy="461665"/>
          </a:xfrm>
          <a:prstGeom prst="rect">
            <a:avLst/>
          </a:prstGeom>
          <a:noFill/>
        </p:spPr>
        <p:txBody>
          <a:bodyPr wrap="square" rtlCol="0">
            <a:spAutoFit/>
          </a:bodyPr>
          <a:lstStyle/>
          <a:p>
            <a:r>
              <a:rPr lang="en-US" sz="2400" b="1" i="1" dirty="0" smtClean="0"/>
              <a:t>Now comes Operator  ‘*’</a:t>
            </a:r>
            <a:r>
              <a:rPr lang="en-US" dirty="0" smtClean="0"/>
              <a:t>  </a:t>
            </a:r>
            <a:endParaRPr lang="en-US" dirty="0"/>
          </a:p>
        </p:txBody>
      </p:sp>
      <p:cxnSp>
        <p:nvCxnSpPr>
          <p:cNvPr id="25" name="Straight Connector 24"/>
          <p:cNvCxnSpPr/>
          <p:nvPr/>
        </p:nvCxnSpPr>
        <p:spPr>
          <a:xfrm>
            <a:off x="2244436" y="4419600"/>
            <a:ext cx="722165"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4343904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 0 L 0 0.25 E" pathEditMode="relative" ptsTypes="">
                                      <p:cBhvr>
                                        <p:cTn id="13"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STACK CREATION</a:t>
            </a:r>
          </a:p>
        </p:txBody>
      </p:sp>
      <p:pic>
        <p:nvPicPr>
          <p:cNvPr id="8195" name="Picture 11" descr="Alg03-01"/>
          <p:cNvPicPr>
            <a:picLocks noGrp="1" noChangeAspect="1" noChangeArrowheads="1"/>
          </p:cNvPicPr>
          <p:nvPr>
            <p:ph idx="1"/>
          </p:nvPr>
        </p:nvPicPr>
        <p:blipFill>
          <a:blip r:embed="rId2" cstate="print"/>
          <a:srcRect l="18558"/>
          <a:stretch>
            <a:fillRect/>
          </a:stretch>
        </p:blipFill>
        <p:spPr>
          <a:xfrm>
            <a:off x="609600" y="1524000"/>
            <a:ext cx="8207375" cy="3962400"/>
          </a:xfrm>
          <a:noFill/>
        </p:spPr>
      </p:pic>
      <p:sp>
        <p:nvSpPr>
          <p:cNvPr id="4" name="Date Placeholder 3"/>
          <p:cNvSpPr>
            <a:spLocks noGrp="1"/>
          </p:cNvSpPr>
          <p:nvPr>
            <p:ph type="dt" sz="quarter" idx="10"/>
          </p:nvPr>
        </p:nvSpPr>
        <p:spPr/>
        <p:txBody>
          <a:bodyPr/>
          <a:lstStyle/>
          <a:p>
            <a:pPr>
              <a:defRPr/>
            </a:pPr>
            <a:r>
              <a:rPr lang="en-US"/>
              <a:t>03/07/2015</a:t>
            </a:r>
          </a:p>
        </p:txBody>
      </p:sp>
      <p:sp>
        <p:nvSpPr>
          <p:cNvPr id="5" name="Slide Number Placeholder 4"/>
          <p:cNvSpPr>
            <a:spLocks noGrp="1"/>
          </p:cNvSpPr>
          <p:nvPr>
            <p:ph type="sldNum" sz="quarter" idx="12"/>
          </p:nvPr>
        </p:nvSpPr>
        <p:spPr/>
        <p:txBody>
          <a:bodyPr/>
          <a:lstStyle/>
          <a:p>
            <a:pPr>
              <a:defRPr/>
            </a:pPr>
            <a:fld id="{DCF92A4D-3DBD-4394-A09A-61F3998D4D08}"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1904133" y="6350261"/>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2968334"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2244435"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2257419"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2244436" y="560128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2333622" y="5587425"/>
            <a:ext cx="571500" cy="584775"/>
          </a:xfrm>
          <a:prstGeom prst="rect">
            <a:avLst/>
          </a:prstGeom>
          <a:noFill/>
        </p:spPr>
        <p:txBody>
          <a:bodyPr wrap="square" rtlCol="0">
            <a:spAutoFit/>
          </a:bodyPr>
          <a:lstStyle/>
          <a:p>
            <a:r>
              <a:rPr lang="en-US" sz="3200" b="1" i="1" dirty="0" smtClean="0"/>
              <a:t>(</a:t>
            </a:r>
            <a:endParaRPr lang="en-US" b="1" i="1" dirty="0"/>
          </a:p>
        </p:txBody>
      </p:sp>
      <p:cxnSp>
        <p:nvCxnSpPr>
          <p:cNvPr id="44" name="Straight Connector 43"/>
          <p:cNvCxnSpPr/>
          <p:nvPr/>
        </p:nvCxnSpPr>
        <p:spPr>
          <a:xfrm>
            <a:off x="2244436" y="5012138"/>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2305047" y="4893394"/>
            <a:ext cx="696191" cy="707886"/>
          </a:xfrm>
          <a:prstGeom prst="rect">
            <a:avLst/>
          </a:prstGeom>
          <a:noFill/>
        </p:spPr>
        <p:txBody>
          <a:bodyPr wrap="square" rtlCol="0">
            <a:spAutoFit/>
          </a:bodyPr>
          <a:lstStyle/>
          <a:p>
            <a:r>
              <a:rPr lang="en-US" sz="4000" b="1" i="1" dirty="0" smtClean="0"/>
              <a:t>4</a:t>
            </a:r>
            <a:endParaRPr lang="en-US" b="1" i="1" dirty="0"/>
          </a:p>
        </p:txBody>
      </p:sp>
      <p:sp>
        <p:nvSpPr>
          <p:cNvPr id="47" name="TextBox 46"/>
          <p:cNvSpPr txBox="1"/>
          <p:nvPr/>
        </p:nvSpPr>
        <p:spPr>
          <a:xfrm>
            <a:off x="2388178" y="4283470"/>
            <a:ext cx="736022" cy="707886"/>
          </a:xfrm>
          <a:prstGeom prst="rect">
            <a:avLst/>
          </a:prstGeom>
          <a:noFill/>
        </p:spPr>
        <p:txBody>
          <a:bodyPr wrap="square" rtlCol="0">
            <a:spAutoFit/>
          </a:bodyPr>
          <a:lstStyle/>
          <a:p>
            <a:r>
              <a:rPr lang="en-US" sz="4000" b="1" i="1" dirty="0" smtClean="0"/>
              <a:t>3</a:t>
            </a:r>
            <a:endParaRPr lang="en-US" b="1" i="1" dirty="0"/>
          </a:p>
        </p:txBody>
      </p:sp>
      <p:sp>
        <p:nvSpPr>
          <p:cNvPr id="2" name="TextBox 1"/>
          <p:cNvSpPr txBox="1"/>
          <p:nvPr/>
        </p:nvSpPr>
        <p:spPr>
          <a:xfrm>
            <a:off x="2362200" y="2286000"/>
            <a:ext cx="990600" cy="769441"/>
          </a:xfrm>
          <a:prstGeom prst="rect">
            <a:avLst/>
          </a:prstGeom>
          <a:noFill/>
        </p:spPr>
        <p:txBody>
          <a:bodyPr wrap="square" rtlCol="0">
            <a:spAutoFit/>
          </a:bodyPr>
          <a:lstStyle/>
          <a:p>
            <a:r>
              <a:rPr lang="en-US" sz="4400" b="1" i="1" dirty="0" smtClean="0"/>
              <a:t>*</a:t>
            </a:r>
            <a:endParaRPr lang="en-US" b="1" i="1" dirty="0"/>
          </a:p>
        </p:txBody>
      </p:sp>
      <p:sp>
        <p:nvSpPr>
          <p:cNvPr id="22" name="TextBox 21"/>
          <p:cNvSpPr txBox="1"/>
          <p:nvPr/>
        </p:nvSpPr>
        <p:spPr>
          <a:xfrm>
            <a:off x="3997036" y="5096521"/>
            <a:ext cx="5067300" cy="461665"/>
          </a:xfrm>
          <a:prstGeom prst="rect">
            <a:avLst/>
          </a:prstGeom>
          <a:noFill/>
        </p:spPr>
        <p:txBody>
          <a:bodyPr wrap="square" rtlCol="0">
            <a:spAutoFit/>
          </a:bodyPr>
          <a:lstStyle/>
          <a:p>
            <a:r>
              <a:rPr lang="en-US" sz="2400" b="1" i="1" dirty="0" smtClean="0"/>
              <a:t>Pop operand ‘3’ and ‘4’</a:t>
            </a:r>
            <a:endParaRPr lang="en-US" b="1" i="1" dirty="0"/>
          </a:p>
        </p:txBody>
      </p:sp>
    </p:spTree>
    <p:extLst>
      <p:ext uri="{BB962C8B-B14F-4D97-AF65-F5344CB8AC3E}">
        <p14:creationId xmlns:p14="http://schemas.microsoft.com/office/powerpoint/2010/main" xmlns="" val="419093574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0.00434 -0.01644 C -0.0033 -0.05347 -0.00226 -0.09051 0.00017 -0.12755 C 0.00017 -0.12847 -0.00972 -0.19422 0.00781 -0.20232 C 0.01337 -0.21019 0.01979 -0.21505 0.02743 -0.21852 C 0.0618 -0.21713 0.07726 -0.21621 0.10625 -0.2125 C 0.11493 -0.20857 0.11302 -0.21042 0.11684 -0.21852 C 0.11892 -0.22292 0.12101 -0.22292 0.12448 -0.22454 C 0.1276 -0.22894 0.13003 -0.23519 0.13194 -0.24074 C 0.13333 -0.24468 0.13507 -0.25278 0.13507 -0.25255 C 0.13368 -0.2581 0.12934 -0.2801 0.12587 -0.2831 C 0.12309 -0.28542 0.11684 -0.28727 0.11684 -0.28704 C 0.10555 -0.28496 0.09479 -0.27847 0.08351 -0.27709 C 0.07101 -0.2757 0.05833 -0.27709 0.04566 -0.27709 " pathEditMode="relative" rAng="0" ptsTypes="ffffffffffffA">
                                      <p:cBhvr>
                                        <p:cTn id="13" dur="2000" fill="hold"/>
                                        <p:tgtEl>
                                          <p:spTgt spid="47"/>
                                        </p:tgtEl>
                                        <p:attrNameLst>
                                          <p:attrName>ppt_x</p:attrName>
                                          <p:attrName>ppt_y</p:attrName>
                                        </p:attrNameLst>
                                      </p:cBhvr>
                                      <p:rCtr x="6701" y="-13542"/>
                                    </p:animMotion>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nodeType="clickEffect">
                                  <p:stCondLst>
                                    <p:cond delay="0"/>
                                  </p:stCondLst>
                                  <p:childTnLst>
                                    <p:animMotion origin="layout" path="M 3.05556E-6 2.96296E-6 L -0.51684 2.96296E-6 " pathEditMode="relative" rAng="0" ptsTypes="AA">
                                      <p:cBhvr>
                                        <p:cTn id="17" dur="2000" fill="hold"/>
                                        <p:tgtEl>
                                          <p:spTgt spid="44"/>
                                        </p:tgtEl>
                                        <p:attrNameLst>
                                          <p:attrName>ppt_x</p:attrName>
                                          <p:attrName>ppt_y</p:attrName>
                                        </p:attrNameLst>
                                      </p:cBhvr>
                                      <p:rCtr x="-25851" y="0"/>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0278 -0.03149 C 0.00504 -0.05371 0.00747 -0.0757 0.00886 -0.09815 C 0.00834 -0.15486 0.00834 -0.21158 0.0073 -0.26806 C 0.00712 -0.27477 0.00643 -0.29283 0.00278 -0.29746 C -0.00468 -0.30718 -0.0184 -0.3007 -0.02899 -0.30162 C -0.04566 -0.3 -0.06232 -0.29769 -0.07899 -0.29561 C -0.08211 -0.2963 -0.08524 -0.29584 -0.08819 -0.29746 C -0.09895 -0.30301 -0.10156 -0.31551 -0.10937 -0.32477 C -0.11041 -0.32894 -0.11128 -0.33264 -0.11232 -0.33681 C -0.1151 -0.34769 -0.10086 -0.35371 -0.09566 -0.35417 C -0.08159 -0.35533 -0.06736 -0.35556 -0.05329 -0.35625 C -0.05086 -0.36505 -0.05329 -0.36204 -0.04427 -0.36204 " pathEditMode="relative" rAng="0" ptsTypes="fffffffffffA">
                                      <p:cBhvr>
                                        <p:cTn id="21" dur="2000" fill="hold"/>
                                        <p:tgtEl>
                                          <p:spTgt spid="45"/>
                                        </p:tgtEl>
                                        <p:attrNameLst>
                                          <p:attrName>ppt_x</p:attrName>
                                          <p:attrName>ppt_y</p:attrName>
                                        </p:attrNameLst>
                                      </p:cBhvr>
                                      <p:rCtr x="-5590" y="-1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1904133" y="6350261"/>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2968334"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2244435"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2257419"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2244436" y="560128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2333622" y="5587425"/>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4</a:t>
            </a:r>
            <a:endParaRPr lang="en-US" b="1" i="1" dirty="0"/>
          </a:p>
        </p:txBody>
      </p:sp>
      <p:sp>
        <p:nvSpPr>
          <p:cNvPr id="47" name="TextBox 46"/>
          <p:cNvSpPr txBox="1"/>
          <p:nvPr/>
        </p:nvSpPr>
        <p:spPr>
          <a:xfrm>
            <a:off x="2756189" y="2384009"/>
            <a:ext cx="736022" cy="707886"/>
          </a:xfrm>
          <a:prstGeom prst="rect">
            <a:avLst/>
          </a:prstGeom>
          <a:noFill/>
        </p:spPr>
        <p:txBody>
          <a:bodyPr wrap="square" rtlCol="0">
            <a:spAutoFit/>
          </a:bodyPr>
          <a:lstStyle/>
          <a:p>
            <a:r>
              <a:rPr lang="en-US" sz="4000" b="1" i="1" dirty="0" smtClean="0"/>
              <a:t>3</a:t>
            </a:r>
            <a:endParaRPr lang="en-US" b="1" i="1" dirty="0"/>
          </a:p>
        </p:txBody>
      </p:sp>
      <p:sp>
        <p:nvSpPr>
          <p:cNvPr id="2" name="TextBox 1"/>
          <p:cNvSpPr txBox="1"/>
          <p:nvPr/>
        </p:nvSpPr>
        <p:spPr>
          <a:xfrm>
            <a:off x="2362200" y="2258943"/>
            <a:ext cx="990600" cy="769441"/>
          </a:xfrm>
          <a:prstGeom prst="rect">
            <a:avLst/>
          </a:prstGeom>
          <a:noFill/>
        </p:spPr>
        <p:txBody>
          <a:bodyPr wrap="square" rtlCol="0">
            <a:spAutoFit/>
          </a:bodyPr>
          <a:lstStyle/>
          <a:p>
            <a:r>
              <a:rPr lang="en-US" sz="4400" b="1" i="1" dirty="0" smtClean="0"/>
              <a:t>*</a:t>
            </a:r>
            <a:endParaRPr lang="en-US" b="1" i="1" dirty="0"/>
          </a:p>
        </p:txBody>
      </p:sp>
      <p:sp>
        <p:nvSpPr>
          <p:cNvPr id="10" name="TextBox 9"/>
          <p:cNvSpPr txBox="1"/>
          <p:nvPr/>
        </p:nvSpPr>
        <p:spPr>
          <a:xfrm>
            <a:off x="4232563" y="5001115"/>
            <a:ext cx="4724400" cy="1200329"/>
          </a:xfrm>
          <a:prstGeom prst="rect">
            <a:avLst/>
          </a:prstGeom>
          <a:noFill/>
        </p:spPr>
        <p:txBody>
          <a:bodyPr wrap="square" rtlCol="0">
            <a:spAutoFit/>
          </a:bodyPr>
          <a:lstStyle/>
          <a:p>
            <a:r>
              <a:rPr lang="en-US" sz="2400" b="1" i="1" dirty="0" smtClean="0"/>
              <a:t>Evaluate the expression</a:t>
            </a:r>
          </a:p>
          <a:p>
            <a:r>
              <a:rPr lang="en-US" sz="2400" b="1" i="1" dirty="0" smtClean="0"/>
              <a:t>4*3  =12</a:t>
            </a:r>
          </a:p>
          <a:p>
            <a:r>
              <a:rPr lang="en-US" sz="2400" b="1" i="1" dirty="0" smtClean="0"/>
              <a:t>Pus it into the stack</a:t>
            </a:r>
            <a:endParaRPr lang="en-US" sz="2400" b="1" i="1" dirty="0"/>
          </a:p>
        </p:txBody>
      </p:sp>
    </p:spTree>
    <p:extLst>
      <p:ext uri="{BB962C8B-B14F-4D97-AF65-F5344CB8AC3E}">
        <p14:creationId xmlns:p14="http://schemas.microsoft.com/office/powerpoint/2010/main" xmlns="" val="31872949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1904133" y="6350261"/>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2968334"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2244435"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2257419"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2244436" y="560128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2333622" y="5587425"/>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4</a:t>
            </a:r>
            <a:endParaRPr lang="en-US" b="1" i="1" dirty="0"/>
          </a:p>
        </p:txBody>
      </p:sp>
      <p:sp>
        <p:nvSpPr>
          <p:cNvPr id="47" name="TextBox 46"/>
          <p:cNvSpPr txBox="1"/>
          <p:nvPr/>
        </p:nvSpPr>
        <p:spPr>
          <a:xfrm>
            <a:off x="2756189" y="2384009"/>
            <a:ext cx="736022" cy="707886"/>
          </a:xfrm>
          <a:prstGeom prst="rect">
            <a:avLst/>
          </a:prstGeom>
          <a:noFill/>
        </p:spPr>
        <p:txBody>
          <a:bodyPr wrap="square" rtlCol="0">
            <a:spAutoFit/>
          </a:bodyPr>
          <a:lstStyle/>
          <a:p>
            <a:r>
              <a:rPr lang="en-US" sz="4000" b="1" i="1" dirty="0" smtClean="0"/>
              <a:t>3</a:t>
            </a:r>
            <a:endParaRPr lang="en-US" b="1" i="1" dirty="0"/>
          </a:p>
        </p:txBody>
      </p:sp>
      <p:sp>
        <p:nvSpPr>
          <p:cNvPr id="2" name="TextBox 1"/>
          <p:cNvSpPr txBox="1"/>
          <p:nvPr/>
        </p:nvSpPr>
        <p:spPr>
          <a:xfrm>
            <a:off x="2362200" y="2258943"/>
            <a:ext cx="990600" cy="769441"/>
          </a:xfrm>
          <a:prstGeom prst="rect">
            <a:avLst/>
          </a:prstGeom>
          <a:noFill/>
        </p:spPr>
        <p:txBody>
          <a:bodyPr wrap="square" rtlCol="0">
            <a:spAutoFit/>
          </a:bodyPr>
          <a:lstStyle/>
          <a:p>
            <a:r>
              <a:rPr lang="en-US" sz="4400" b="1" i="1" dirty="0" smtClean="0"/>
              <a:t>*</a:t>
            </a:r>
            <a:endParaRPr lang="en-US" b="1" i="1" dirty="0"/>
          </a:p>
        </p:txBody>
      </p:sp>
      <p:sp>
        <p:nvSpPr>
          <p:cNvPr id="10" name="TextBox 9"/>
          <p:cNvSpPr txBox="1"/>
          <p:nvPr/>
        </p:nvSpPr>
        <p:spPr>
          <a:xfrm>
            <a:off x="4232563" y="5001115"/>
            <a:ext cx="4724400" cy="1200329"/>
          </a:xfrm>
          <a:prstGeom prst="rect">
            <a:avLst/>
          </a:prstGeom>
          <a:noFill/>
        </p:spPr>
        <p:txBody>
          <a:bodyPr wrap="square" rtlCol="0">
            <a:spAutoFit/>
          </a:bodyPr>
          <a:lstStyle/>
          <a:p>
            <a:r>
              <a:rPr lang="en-US" sz="2400" b="1" i="1" dirty="0" smtClean="0"/>
              <a:t>Evaluate the expression</a:t>
            </a:r>
          </a:p>
          <a:p>
            <a:r>
              <a:rPr lang="en-US" sz="2400" b="1" i="1" dirty="0" smtClean="0"/>
              <a:t>4*3  =12</a:t>
            </a:r>
          </a:p>
          <a:p>
            <a:endParaRPr lang="en-US" sz="2400" b="1" i="1" dirty="0"/>
          </a:p>
        </p:txBody>
      </p:sp>
      <p:sp>
        <p:nvSpPr>
          <p:cNvPr id="22" name="TextBox 21"/>
          <p:cNvSpPr txBox="1"/>
          <p:nvPr/>
        </p:nvSpPr>
        <p:spPr>
          <a:xfrm>
            <a:off x="9372600" y="2384009"/>
            <a:ext cx="1905000" cy="769441"/>
          </a:xfrm>
          <a:prstGeom prst="rect">
            <a:avLst/>
          </a:prstGeom>
          <a:noFill/>
        </p:spPr>
        <p:txBody>
          <a:bodyPr wrap="square" rtlCol="0">
            <a:spAutoFit/>
          </a:bodyPr>
          <a:lstStyle/>
          <a:p>
            <a:r>
              <a:rPr lang="en-US" sz="4400" b="1" i="1" dirty="0" smtClean="0"/>
              <a:t>12</a:t>
            </a:r>
            <a:endParaRPr lang="en-US" b="1" i="1" dirty="0"/>
          </a:p>
        </p:txBody>
      </p:sp>
    </p:spTree>
    <p:extLst>
      <p:ext uri="{BB962C8B-B14F-4D97-AF65-F5344CB8AC3E}">
        <p14:creationId xmlns:p14="http://schemas.microsoft.com/office/powerpoint/2010/main" xmlns="" val="257793946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0" nodeType="clickEffect">
                                  <p:stCondLst>
                                    <p:cond delay="0"/>
                                  </p:stCondLst>
                                  <p:childTnLst>
                                    <p:animMotion origin="layout" path="M 5E-6 -3.7037E-6 L -0.65313 0.00741 " pathEditMode="relative" rAng="0" ptsTypes="AA">
                                      <p:cBhvr>
                                        <p:cTn id="13" dur="2000" fill="hold"/>
                                        <p:tgtEl>
                                          <p:spTgt spid="22"/>
                                        </p:tgtEl>
                                        <p:attrNameLst>
                                          <p:attrName>ppt_x</p:attrName>
                                          <p:attrName>ppt_y</p:attrName>
                                        </p:attrNameLst>
                                      </p:cBhvr>
                                      <p:rCtr x="-32656"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1904133" y="6350261"/>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2968334"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2244435"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2257419"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2244436" y="560128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2333622" y="5587425"/>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4</a:t>
            </a:r>
            <a:endParaRPr lang="en-US" b="1" i="1" dirty="0"/>
          </a:p>
        </p:txBody>
      </p:sp>
      <p:sp>
        <p:nvSpPr>
          <p:cNvPr id="47" name="TextBox 46"/>
          <p:cNvSpPr txBox="1"/>
          <p:nvPr/>
        </p:nvSpPr>
        <p:spPr>
          <a:xfrm>
            <a:off x="2756189" y="2384009"/>
            <a:ext cx="736022" cy="707886"/>
          </a:xfrm>
          <a:prstGeom prst="rect">
            <a:avLst/>
          </a:prstGeom>
          <a:noFill/>
        </p:spPr>
        <p:txBody>
          <a:bodyPr wrap="square" rtlCol="0">
            <a:spAutoFit/>
          </a:bodyPr>
          <a:lstStyle/>
          <a:p>
            <a:r>
              <a:rPr lang="en-US" sz="4000" b="1" i="1" dirty="0" smtClean="0"/>
              <a:t>3</a:t>
            </a:r>
            <a:endParaRPr lang="en-US" b="1" i="1" dirty="0"/>
          </a:p>
        </p:txBody>
      </p:sp>
      <p:sp>
        <p:nvSpPr>
          <p:cNvPr id="2" name="TextBox 1"/>
          <p:cNvSpPr txBox="1"/>
          <p:nvPr/>
        </p:nvSpPr>
        <p:spPr>
          <a:xfrm>
            <a:off x="2362200" y="2258943"/>
            <a:ext cx="990600" cy="769441"/>
          </a:xfrm>
          <a:prstGeom prst="rect">
            <a:avLst/>
          </a:prstGeom>
          <a:noFill/>
        </p:spPr>
        <p:txBody>
          <a:bodyPr wrap="square" rtlCol="0">
            <a:spAutoFit/>
          </a:bodyPr>
          <a:lstStyle/>
          <a:p>
            <a:r>
              <a:rPr lang="en-US" sz="4400" b="1" i="1" dirty="0" smtClean="0"/>
              <a:t>*</a:t>
            </a:r>
            <a:endParaRPr lang="en-US" b="1" i="1" dirty="0"/>
          </a:p>
        </p:txBody>
      </p:sp>
      <p:sp>
        <p:nvSpPr>
          <p:cNvPr id="10" name="TextBox 9"/>
          <p:cNvSpPr txBox="1"/>
          <p:nvPr/>
        </p:nvSpPr>
        <p:spPr>
          <a:xfrm>
            <a:off x="4232563" y="5001115"/>
            <a:ext cx="4724400" cy="830997"/>
          </a:xfrm>
          <a:prstGeom prst="rect">
            <a:avLst/>
          </a:prstGeom>
          <a:noFill/>
        </p:spPr>
        <p:txBody>
          <a:bodyPr wrap="square" rtlCol="0">
            <a:spAutoFit/>
          </a:bodyPr>
          <a:lstStyle/>
          <a:p>
            <a:r>
              <a:rPr lang="en-US" sz="2400" b="1" i="1" dirty="0" smtClean="0"/>
              <a:t>Push it into the stack</a:t>
            </a:r>
          </a:p>
          <a:p>
            <a:endParaRPr lang="en-US" sz="2400" b="1" i="1" dirty="0"/>
          </a:p>
        </p:txBody>
      </p:sp>
      <p:sp>
        <p:nvSpPr>
          <p:cNvPr id="22" name="TextBox 21"/>
          <p:cNvSpPr txBox="1"/>
          <p:nvPr/>
        </p:nvSpPr>
        <p:spPr>
          <a:xfrm>
            <a:off x="3321627" y="2322454"/>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2244436" y="-152400"/>
            <a:ext cx="723898"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35300020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0" nodeType="clickEffect">
                                  <p:stCondLst>
                                    <p:cond delay="0"/>
                                  </p:stCondLst>
                                  <p:childTnLst>
                                    <p:animMotion origin="layout" path="M 1.66667E-6 4.44444E-6 L -0.48229 4.44444E-6 " pathEditMode="relative" rAng="0" ptsTypes="AA">
                                      <p:cBhvr>
                                        <p:cTn id="13" dur="2000" fill="hold"/>
                                        <p:tgtEl>
                                          <p:spTgt spid="45"/>
                                        </p:tgtEl>
                                        <p:attrNameLst>
                                          <p:attrName>ppt_x</p:attrName>
                                          <p:attrName>ppt_y</p:attrName>
                                        </p:attrNameLst>
                                      </p:cBhvr>
                                      <p:rCtr x="-24115" y="0"/>
                                    </p:animMotion>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0" nodeType="clickEffect">
                                  <p:stCondLst>
                                    <p:cond delay="0"/>
                                  </p:stCondLst>
                                  <p:childTnLst>
                                    <p:animMotion origin="layout" path="M 5.55112E-17 3.33333E-6 L -0.49583 0.00347 " pathEditMode="relative" rAng="0" ptsTypes="AA">
                                      <p:cBhvr>
                                        <p:cTn id="17" dur="2000" fill="hold"/>
                                        <p:tgtEl>
                                          <p:spTgt spid="2"/>
                                        </p:tgtEl>
                                        <p:attrNameLst>
                                          <p:attrName>ppt_x</p:attrName>
                                          <p:attrName>ppt_y</p:attrName>
                                        </p:attrNameLst>
                                      </p:cBhvr>
                                      <p:rCtr x="-24792" y="162"/>
                                    </p:animMotion>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grpId="0" nodeType="clickEffect">
                                  <p:stCondLst>
                                    <p:cond delay="0"/>
                                  </p:stCondLst>
                                  <p:childTnLst>
                                    <p:animMotion origin="layout" path="M 3.33333E-6 4.44444E-6 L -0.53334 0.00069 " pathEditMode="relative" rAng="0" ptsTypes="AA">
                                      <p:cBhvr>
                                        <p:cTn id="21" dur="2000" fill="hold"/>
                                        <p:tgtEl>
                                          <p:spTgt spid="47"/>
                                        </p:tgtEl>
                                        <p:attrNameLst>
                                          <p:attrName>ppt_x</p:attrName>
                                          <p:attrName>ppt_y</p:attrName>
                                        </p:attrNameLst>
                                      </p:cBhvr>
                                      <p:rCtr x="-26667" y="23"/>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01944 0.01134 C -0.0566 0.00717 -0.07205 0.00671 -0.11944 0.00532 C -0.12292 0.01875 -0.12239 0.03356 -0.12396 0.04768 C -0.1243 0.05601 -0.12569 0.12106 -0.1316 0.12847 C -0.14236 0.19143 -0.13802 0.26111 -0.12708 0.32453 C -0.12569 0.34328 -0.12396 0.36041 -0.12396 0.37916 " pathEditMode="relative" rAng="0" ptsTypes="fffffA">
                                      <p:cBhvr>
                                        <p:cTn id="25" dur="2000" fill="hold"/>
                                        <p:tgtEl>
                                          <p:spTgt spid="22"/>
                                        </p:tgtEl>
                                        <p:attrNameLst>
                                          <p:attrName>ppt_x</p:attrName>
                                          <p:attrName>ppt_y</p:attrName>
                                        </p:attrNameLst>
                                      </p:cBhvr>
                                      <p:rCtr x="-6146" y="18079"/>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5.55556E-7 2.22222E-6 L -0.00174 0.74444 " pathEditMode="relative" rAng="0" ptsTypes="AA">
                                      <p:cBhvr>
                                        <p:cTn id="29" dur="2000" fill="hold"/>
                                        <p:tgtEl>
                                          <p:spTgt spid="25"/>
                                        </p:tgtEl>
                                        <p:attrNameLst>
                                          <p:attrName>ppt_x</p:attrName>
                                          <p:attrName>ppt_y</p:attrName>
                                        </p:attrNameLst>
                                      </p:cBhvr>
                                      <p:rCtr x="-87" y="3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2" grpId="0"/>
      <p:bldP spid="10" grpId="0"/>
      <p:bldP spid="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2822862" y="631195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3387430"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4114800"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3390032"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3390032" y="5619178"/>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3489612" y="5580498"/>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3408218" y="4934947"/>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3376178" y="4969207"/>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4568535" y="4148380"/>
            <a:ext cx="4308765" cy="830997"/>
          </a:xfrm>
          <a:prstGeom prst="rect">
            <a:avLst/>
          </a:prstGeom>
          <a:noFill/>
        </p:spPr>
        <p:txBody>
          <a:bodyPr wrap="square" rtlCol="0">
            <a:spAutoFit/>
          </a:bodyPr>
          <a:lstStyle/>
          <a:p>
            <a:r>
              <a:rPr lang="en-US" sz="2400" b="1" i="1" dirty="0" smtClean="0"/>
              <a:t>Operand ‘6’ push it into the stack</a:t>
            </a:r>
            <a:endParaRPr lang="en-US" b="1" i="1" dirty="0"/>
          </a:p>
        </p:txBody>
      </p:sp>
      <p:sp>
        <p:nvSpPr>
          <p:cNvPr id="30" name="TextBox 29"/>
          <p:cNvSpPr txBox="1"/>
          <p:nvPr/>
        </p:nvSpPr>
        <p:spPr>
          <a:xfrm>
            <a:off x="3387430" y="588166"/>
            <a:ext cx="899676" cy="769441"/>
          </a:xfrm>
          <a:prstGeom prst="rect">
            <a:avLst/>
          </a:prstGeom>
          <a:noFill/>
        </p:spPr>
        <p:txBody>
          <a:bodyPr wrap="square" rtlCol="0">
            <a:spAutoFit/>
          </a:bodyPr>
          <a:lstStyle/>
          <a:p>
            <a:r>
              <a:rPr lang="en-US" sz="4400" b="1" i="1" dirty="0" smtClean="0"/>
              <a:t>6</a:t>
            </a:r>
            <a:endParaRPr lang="en-US" b="1" i="1" dirty="0"/>
          </a:p>
        </p:txBody>
      </p:sp>
      <p:cxnSp>
        <p:nvCxnSpPr>
          <p:cNvPr id="35" name="Straight Connector 34"/>
          <p:cNvCxnSpPr/>
          <p:nvPr/>
        </p:nvCxnSpPr>
        <p:spPr>
          <a:xfrm>
            <a:off x="3361454" y="-152400"/>
            <a:ext cx="738622"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12237028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94444E-6 3.33333E-6 L 0.00538 0.53611 " pathEditMode="relative" rAng="0" ptsTypes="AA">
                                      <p:cBhvr>
                                        <p:cTn id="13" dur="2000" fill="hold"/>
                                        <p:tgtEl>
                                          <p:spTgt spid="30"/>
                                        </p:tgtEl>
                                        <p:attrNameLst>
                                          <p:attrName>ppt_x</p:attrName>
                                          <p:attrName>ppt_y</p:attrName>
                                        </p:attrNameLst>
                                      </p:cBhvr>
                                      <p:rCtr x="260" y="2680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5E-6 2.22222E-6 L 5E-6 0.64444 " pathEditMode="relative" rAng="0" ptsTypes="AA">
                                      <p:cBhvr>
                                        <p:cTn id="17" dur="2000" fill="hold"/>
                                        <p:tgtEl>
                                          <p:spTgt spid="35"/>
                                        </p:tgtEl>
                                        <p:attrNameLst>
                                          <p:attrName>ppt_x</p:attrName>
                                          <p:attrName>ppt_y</p:attrName>
                                        </p:attrNameLst>
                                      </p:cBhvr>
                                      <p:rCtr x="0" y="3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4191000" y="631195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5001478"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4247716"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4247716" y="6165273"/>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276293" y="5619178"/>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4406179" y="5544419"/>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4264171" y="4934947"/>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4277580" y="5038400"/>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55851" y="5288889"/>
            <a:ext cx="4308765" cy="830997"/>
          </a:xfrm>
          <a:prstGeom prst="rect">
            <a:avLst/>
          </a:prstGeom>
          <a:noFill/>
        </p:spPr>
        <p:txBody>
          <a:bodyPr wrap="square" rtlCol="0">
            <a:spAutoFit/>
          </a:bodyPr>
          <a:lstStyle/>
          <a:p>
            <a:r>
              <a:rPr lang="en-US" sz="2400" b="1" i="1" dirty="0" smtClean="0"/>
              <a:t>Operand ‘7’ push it into the stack</a:t>
            </a:r>
            <a:endParaRPr lang="en-US" b="1" i="1" dirty="0"/>
          </a:p>
        </p:txBody>
      </p:sp>
      <p:sp>
        <p:nvSpPr>
          <p:cNvPr id="30" name="TextBox 29"/>
          <p:cNvSpPr txBox="1"/>
          <p:nvPr/>
        </p:nvSpPr>
        <p:spPr>
          <a:xfrm>
            <a:off x="4329980" y="4333447"/>
            <a:ext cx="899676" cy="769441"/>
          </a:xfrm>
          <a:prstGeom prst="rect">
            <a:avLst/>
          </a:prstGeom>
          <a:noFill/>
        </p:spPr>
        <p:txBody>
          <a:bodyPr wrap="square" rtlCol="0">
            <a:spAutoFit/>
          </a:bodyPr>
          <a:lstStyle/>
          <a:p>
            <a:r>
              <a:rPr lang="en-US" sz="4400" b="1" i="1" dirty="0" smtClean="0"/>
              <a:t>6</a:t>
            </a:r>
            <a:endParaRPr lang="en-US" b="1" i="1" dirty="0"/>
          </a:p>
        </p:txBody>
      </p:sp>
      <p:cxnSp>
        <p:nvCxnSpPr>
          <p:cNvPr id="35" name="Straight Connector 34"/>
          <p:cNvCxnSpPr/>
          <p:nvPr/>
        </p:nvCxnSpPr>
        <p:spPr>
          <a:xfrm>
            <a:off x="4262856" y="4419600"/>
            <a:ext cx="738622"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4397533" y="554181"/>
            <a:ext cx="810478" cy="769441"/>
          </a:xfrm>
          <a:prstGeom prst="rect">
            <a:avLst/>
          </a:prstGeom>
          <a:noFill/>
        </p:spPr>
        <p:txBody>
          <a:bodyPr wrap="square" rtlCol="0">
            <a:spAutoFit/>
          </a:bodyPr>
          <a:lstStyle/>
          <a:p>
            <a:r>
              <a:rPr lang="en-US" sz="4400" b="1" i="1" dirty="0" smtClean="0"/>
              <a:t>7</a:t>
            </a:r>
            <a:endParaRPr lang="en-US" b="1" i="1" dirty="0"/>
          </a:p>
        </p:txBody>
      </p:sp>
      <p:cxnSp>
        <p:nvCxnSpPr>
          <p:cNvPr id="26" name="Straight Connector 25"/>
          <p:cNvCxnSpPr/>
          <p:nvPr/>
        </p:nvCxnSpPr>
        <p:spPr>
          <a:xfrm>
            <a:off x="4191000" y="-110837"/>
            <a:ext cx="753762"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200662548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3.61111E-6 4.44444E-6 L 0.00816 0.45208 " pathEditMode="relative" rAng="0" ptsTypes="AA">
                                      <p:cBhvr>
                                        <p:cTn id="13" dur="2000" fill="hold"/>
                                        <p:tgtEl>
                                          <p:spTgt spid="2"/>
                                        </p:tgtEl>
                                        <p:attrNameLst>
                                          <p:attrName>ppt_x</p:attrName>
                                          <p:attrName>ppt_y</p:attrName>
                                        </p:attrNameLst>
                                      </p:cBhvr>
                                      <p:rCtr x="399" y="22593"/>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5.55556E-7 -2.96296E-6 L 0.0059 0.57385 " pathEditMode="relative" rAng="0" ptsTypes="AA">
                                      <p:cBhvr>
                                        <p:cTn id="17" dur="2000" fill="hold"/>
                                        <p:tgtEl>
                                          <p:spTgt spid="26"/>
                                        </p:tgtEl>
                                        <p:attrNameLst>
                                          <p:attrName>ppt_x</p:attrName>
                                          <p:attrName>ppt_y</p:attrName>
                                        </p:attrNameLst>
                                      </p:cBhvr>
                                      <p:rCtr x="295" y="2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4191000" y="631195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5066432"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5791200"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5066432" y="6172200"/>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5066432" y="5627265"/>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5276850" y="5535111"/>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5122718"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5038725" y="5038400"/>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55851" y="5288889"/>
            <a:ext cx="4308765" cy="830997"/>
          </a:xfrm>
          <a:prstGeom prst="rect">
            <a:avLst/>
          </a:prstGeom>
          <a:noFill/>
        </p:spPr>
        <p:txBody>
          <a:bodyPr wrap="square" rtlCol="0">
            <a:spAutoFit/>
          </a:bodyPr>
          <a:lstStyle/>
          <a:p>
            <a:r>
              <a:rPr lang="en-US" sz="2400" b="1" i="1" dirty="0" smtClean="0"/>
              <a:t>Operand ‘+’ push it into the stack</a:t>
            </a:r>
            <a:endParaRPr lang="en-US" b="1" i="1" dirty="0"/>
          </a:p>
        </p:txBody>
      </p:sp>
      <p:sp>
        <p:nvSpPr>
          <p:cNvPr id="30" name="TextBox 29"/>
          <p:cNvSpPr txBox="1"/>
          <p:nvPr/>
        </p:nvSpPr>
        <p:spPr>
          <a:xfrm>
            <a:off x="5198918" y="4299505"/>
            <a:ext cx="899676" cy="769441"/>
          </a:xfrm>
          <a:prstGeom prst="rect">
            <a:avLst/>
          </a:prstGeom>
          <a:noFill/>
        </p:spPr>
        <p:txBody>
          <a:bodyPr wrap="square" rtlCol="0">
            <a:spAutoFit/>
          </a:bodyPr>
          <a:lstStyle/>
          <a:p>
            <a:r>
              <a:rPr lang="en-US" sz="4400" b="1" i="1" dirty="0" smtClean="0"/>
              <a:t>6</a:t>
            </a:r>
            <a:endParaRPr lang="en-US" b="1" i="1" dirty="0"/>
          </a:p>
        </p:txBody>
      </p:sp>
      <p:cxnSp>
        <p:nvCxnSpPr>
          <p:cNvPr id="35" name="Straight Connector 34"/>
          <p:cNvCxnSpPr/>
          <p:nvPr/>
        </p:nvCxnSpPr>
        <p:spPr>
          <a:xfrm>
            <a:off x="5052578" y="4419600"/>
            <a:ext cx="738622"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5243517" y="3670941"/>
            <a:ext cx="810478" cy="769441"/>
          </a:xfrm>
          <a:prstGeom prst="rect">
            <a:avLst/>
          </a:prstGeom>
          <a:noFill/>
        </p:spPr>
        <p:txBody>
          <a:bodyPr wrap="square" rtlCol="0">
            <a:spAutoFit/>
          </a:bodyPr>
          <a:lstStyle/>
          <a:p>
            <a:r>
              <a:rPr lang="en-US" sz="4400" b="1" i="1" dirty="0" smtClean="0"/>
              <a:t>7</a:t>
            </a:r>
            <a:endParaRPr lang="en-US" b="1" i="1" dirty="0"/>
          </a:p>
        </p:txBody>
      </p:sp>
      <p:cxnSp>
        <p:nvCxnSpPr>
          <p:cNvPr id="26" name="Straight Connector 25"/>
          <p:cNvCxnSpPr/>
          <p:nvPr/>
        </p:nvCxnSpPr>
        <p:spPr>
          <a:xfrm>
            <a:off x="5038725" y="3823855"/>
            <a:ext cx="753762" cy="0"/>
          </a:xfrm>
          <a:prstGeom prst="line">
            <a:avLst/>
          </a:prstGeom>
        </p:spPr>
        <p:style>
          <a:lnRef idx="3">
            <a:schemeClr val="accent5"/>
          </a:lnRef>
          <a:fillRef idx="0">
            <a:schemeClr val="accent5"/>
          </a:fillRef>
          <a:effectRef idx="2">
            <a:schemeClr val="accent5"/>
          </a:effectRef>
          <a:fontRef idx="minor">
            <a:schemeClr val="tx1"/>
          </a:fontRef>
        </p:style>
      </p:cxnSp>
      <p:sp>
        <p:nvSpPr>
          <p:cNvPr id="36" name="TextBox 35"/>
          <p:cNvSpPr txBox="1"/>
          <p:nvPr/>
        </p:nvSpPr>
        <p:spPr>
          <a:xfrm>
            <a:off x="5143500" y="560457"/>
            <a:ext cx="752475" cy="769441"/>
          </a:xfrm>
          <a:prstGeom prst="rect">
            <a:avLst/>
          </a:prstGeom>
          <a:noFill/>
        </p:spPr>
        <p:txBody>
          <a:bodyPr wrap="square" rtlCol="0">
            <a:spAutoFit/>
          </a:bodyPr>
          <a:lstStyle/>
          <a:p>
            <a:r>
              <a:rPr lang="en-US" sz="4400" b="1" i="1" dirty="0" smtClean="0"/>
              <a:t>+</a:t>
            </a:r>
            <a:endParaRPr lang="en-US" b="1" i="1" dirty="0"/>
          </a:p>
        </p:txBody>
      </p:sp>
      <p:sp>
        <p:nvSpPr>
          <p:cNvPr id="39" name="TextBox 38"/>
          <p:cNvSpPr txBox="1"/>
          <p:nvPr/>
        </p:nvSpPr>
        <p:spPr>
          <a:xfrm>
            <a:off x="228600" y="2590800"/>
            <a:ext cx="3352800" cy="830997"/>
          </a:xfrm>
          <a:prstGeom prst="rect">
            <a:avLst/>
          </a:prstGeom>
          <a:noFill/>
        </p:spPr>
        <p:txBody>
          <a:bodyPr wrap="square" rtlCol="0">
            <a:spAutoFit/>
          </a:bodyPr>
          <a:lstStyle/>
          <a:p>
            <a:r>
              <a:rPr lang="en-US" sz="2400" b="1" i="1" dirty="0" smtClean="0"/>
              <a:t>Operand ‘7’ and ‘6’ </a:t>
            </a:r>
          </a:p>
          <a:p>
            <a:r>
              <a:rPr lang="en-US" sz="2400" b="1" i="1" dirty="0" smtClean="0"/>
              <a:t>Are popped</a:t>
            </a:r>
            <a:endParaRPr lang="en-US" sz="2400" b="1" i="1" dirty="0"/>
          </a:p>
        </p:txBody>
      </p:sp>
    </p:spTree>
    <p:extLst>
      <p:ext uri="{BB962C8B-B14F-4D97-AF65-F5344CB8AC3E}">
        <p14:creationId xmlns:p14="http://schemas.microsoft.com/office/powerpoint/2010/main" xmlns="" val="33825654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 0 L 0 0.25 E" pathEditMode="relative" ptsTypes="">
                                      <p:cBhvr>
                                        <p:cTn id="13" dur="2000" fill="hold"/>
                                        <p:tgtEl>
                                          <p:spTgt spid="36"/>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nodeType="clickEffect">
                                  <p:stCondLst>
                                    <p:cond delay="0"/>
                                  </p:stCondLst>
                                  <p:childTnLst>
                                    <p:animMotion origin="layout" path="M 2.5E-6 -0.00208 L -0.80886 -0.00208 " pathEditMode="relative" rAng="0" ptsTypes="AA">
                                      <p:cBhvr>
                                        <p:cTn id="17" dur="2000" fill="hold"/>
                                        <p:tgtEl>
                                          <p:spTgt spid="26"/>
                                        </p:tgtEl>
                                        <p:attrNameLst>
                                          <p:attrName>ppt_x</p:attrName>
                                          <p:attrName>ppt_y</p:attrName>
                                        </p:attrNameLst>
                                      </p:cBhvr>
                                      <p:rCtr x="-40451" y="0"/>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0938 -0.01713 C -0.00833 -0.03402 -0.00799 -0.05092 -0.00643 -0.06759 C -0.00521 -0.08009 -0.00191 -0.09166 -0.00035 -0.10393 C 0.00104 -0.11481 0.00035 -0.1206 0.00573 -0.12824 C 0.04219 -0.12685 0.05295 -0.1243 0.08455 -0.12824 C 0.0941 -0.12939 0.10156 -0.13634 0.11024 -0.14027 C 0.11094 -0.1412 0.11597 -0.14722 0.11632 -0.14838 C 0.11771 -0.15208 0.11944 -0.16041 0.11944 -0.16018 C 0.1184 -0.18379 0.12344 -0.19953 0.10729 -0.20694 C 0.0934 -0.22453 0.06701 -0.22222 0.05121 -0.22314 C 0.04149 -0.21875 0.04462 -0.22176 0.04062 -0.21713 " pathEditMode="relative" rAng="0" ptsTypes="ffffffffffA">
                                      <p:cBhvr>
                                        <p:cTn id="21" dur="2000" fill="hold"/>
                                        <p:tgtEl>
                                          <p:spTgt spid="2"/>
                                        </p:tgtEl>
                                        <p:attrNameLst>
                                          <p:attrName>ppt_x</p:attrName>
                                          <p:attrName>ppt_y</p:attrName>
                                        </p:attrNameLst>
                                      </p:cBhvr>
                                      <p:rCtr x="6632" y="-1037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1.94444E-6 -4.44444E-6 L 0.54879 -4.44444E-6 " pathEditMode="relative" rAng="0" ptsTypes="AA">
                                      <p:cBhvr>
                                        <p:cTn id="25" dur="2000" fill="hold"/>
                                        <p:tgtEl>
                                          <p:spTgt spid="35"/>
                                        </p:tgtEl>
                                        <p:attrNameLst>
                                          <p:attrName>ppt_x</p:attrName>
                                          <p:attrName>ppt_y</p:attrName>
                                        </p:attrNameLst>
                                      </p:cBhvr>
                                      <p:rCtr x="27431" y="0"/>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0.01771 -0.0162 C -0.01493 -0.03102 -0.01215 -0.0463 -0.00851 -0.06065 C -0.00799 -0.07153 -0.00747 -0.08218 -0.00712 -0.09306 C -0.00643 -0.11597 -0.00556 -0.13866 -0.00556 -0.16157 C -0.00556 -0.17384 -0.00521 -0.18611 -0.00712 -0.19815 C -0.00747 -0.20023 -0.01007 -0.19931 -0.01163 -0.2 C -0.01458 -0.20139 -0.01771 -0.20278 -0.02066 -0.20417 C -0.03299 -0.20995 -0.04288 -0.20949 -0.05712 -0.21018 C -0.07587 -0.21111 -0.09445 -0.21157 -0.1132 -0.21227 C -0.1184 -0.21435 -0.12066 -0.21829 -0.12518 -0.22222 C -0.12726 -0.22639 -0.12917 -0.23032 -0.13125 -0.23449 C -0.13403 -0.24005 -0.13455 -0.24699 -0.13733 -0.25255 C -0.13958 -0.26458 -0.14271 -0.27685 -0.13733 -0.28889 C -0.13507 -0.29398 -0.12518 -0.29699 -0.12518 -0.29676 C -0.12066 -0.30347 -0.11493 -0.30324 -0.10851 -0.30509 C -0.09688 -0.3044 -0.08542 -0.30417 -0.07379 -0.30301 C -0.06719 -0.30231 -0.07101 -0.30093 -0.06615 -0.29699 C -0.06198 -0.29352 -0.05712 -0.29491 -0.05261 -0.29491 " pathEditMode="relative" rAng="0" ptsTypes="fffffffffffffffffA">
                                      <p:cBhvr>
                                        <p:cTn id="29" dur="2000" fill="hold"/>
                                        <p:tgtEl>
                                          <p:spTgt spid="30"/>
                                        </p:tgtEl>
                                        <p:attrNameLst>
                                          <p:attrName>ppt_x</p:attrName>
                                          <p:attrName>ppt_y</p:attrName>
                                        </p:attrNameLst>
                                      </p:cBhvr>
                                      <p:rCtr x="-5625" y="-14444"/>
                                    </p:animMotion>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9">
                                            <p:txEl>
                                              <p:pRg st="0" end="0"/>
                                            </p:txEl>
                                          </p:spTgt>
                                        </p:tgtEl>
                                        <p:attrNameLst>
                                          <p:attrName>style.visibility</p:attrName>
                                        </p:attrNameLst>
                                      </p:cBhvr>
                                      <p:to>
                                        <p:strVal val="visible"/>
                                      </p:to>
                                    </p:set>
                                    <p:animEffect transition="in" filter="fade">
                                      <p:cBhvr>
                                        <p:cTn id="34" dur="1000"/>
                                        <p:tgtEl>
                                          <p:spTgt spid="39">
                                            <p:txEl>
                                              <p:pRg st="0" end="0"/>
                                            </p:txEl>
                                          </p:spTgt>
                                        </p:tgtEl>
                                      </p:cBhvr>
                                    </p:animEffect>
                                    <p:anim calcmode="lin" valueType="num">
                                      <p:cBhvr>
                                        <p:cTn id="35"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9">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9">
                                            <p:txEl>
                                              <p:pRg st="1" end="1"/>
                                            </p:txEl>
                                          </p:spTgt>
                                        </p:tgtEl>
                                        <p:attrNameLst>
                                          <p:attrName>style.visibility</p:attrName>
                                        </p:attrNameLst>
                                      </p:cBhvr>
                                      <p:to>
                                        <p:strVal val="visible"/>
                                      </p:to>
                                    </p:set>
                                    <p:animEffect transition="in" filter="fade">
                                      <p:cBhvr>
                                        <p:cTn id="39" dur="1000"/>
                                        <p:tgtEl>
                                          <p:spTgt spid="39">
                                            <p:txEl>
                                              <p:pRg st="1" end="1"/>
                                            </p:txEl>
                                          </p:spTgt>
                                        </p:tgtEl>
                                      </p:cBhvr>
                                    </p:animEffect>
                                    <p:anim calcmode="lin" valueType="num">
                                      <p:cBhvr>
                                        <p:cTn id="40" dur="100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3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2" grpId="0"/>
      <p:bldP spid="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4191000" y="631195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5066432"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5791200"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5066432" y="6172200"/>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5066432" y="5627265"/>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5276850" y="5535111"/>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5122718"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5038725" y="5038400"/>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30" name="TextBox 29"/>
          <p:cNvSpPr txBox="1"/>
          <p:nvPr/>
        </p:nvSpPr>
        <p:spPr>
          <a:xfrm>
            <a:off x="4749080" y="2384009"/>
            <a:ext cx="899676" cy="769441"/>
          </a:xfrm>
          <a:prstGeom prst="rect">
            <a:avLst/>
          </a:prstGeom>
          <a:noFill/>
        </p:spPr>
        <p:txBody>
          <a:bodyPr wrap="square" rtlCol="0">
            <a:spAutoFit/>
          </a:bodyPr>
          <a:lstStyle/>
          <a:p>
            <a:r>
              <a:rPr lang="en-US" sz="4400" b="1" i="1" dirty="0" smtClean="0"/>
              <a:t>6</a:t>
            </a:r>
            <a:endParaRPr lang="en-US" b="1" i="1" dirty="0"/>
          </a:p>
        </p:txBody>
      </p:sp>
      <p:cxnSp>
        <p:nvCxnSpPr>
          <p:cNvPr id="35" name="Straight Connector 34"/>
          <p:cNvCxnSpPr/>
          <p:nvPr/>
        </p:nvCxnSpPr>
        <p:spPr>
          <a:xfrm>
            <a:off x="4953000" y="-76200"/>
            <a:ext cx="738622"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5555679" y="2322454"/>
            <a:ext cx="810478" cy="769441"/>
          </a:xfrm>
          <a:prstGeom prst="rect">
            <a:avLst/>
          </a:prstGeom>
          <a:noFill/>
        </p:spPr>
        <p:txBody>
          <a:bodyPr wrap="square" rtlCol="0">
            <a:spAutoFit/>
          </a:bodyPr>
          <a:lstStyle/>
          <a:p>
            <a:r>
              <a:rPr lang="en-US" sz="4400" b="1" i="1" dirty="0" smtClean="0"/>
              <a:t>7</a:t>
            </a:r>
            <a:endParaRPr lang="en-US" b="1" i="1" dirty="0"/>
          </a:p>
        </p:txBody>
      </p:sp>
      <p:sp>
        <p:nvSpPr>
          <p:cNvPr id="36" name="TextBox 35"/>
          <p:cNvSpPr txBox="1"/>
          <p:nvPr/>
        </p:nvSpPr>
        <p:spPr>
          <a:xfrm>
            <a:off x="5167311" y="2353231"/>
            <a:ext cx="752475" cy="769441"/>
          </a:xfrm>
          <a:prstGeom prst="rect">
            <a:avLst/>
          </a:prstGeom>
          <a:noFill/>
        </p:spPr>
        <p:txBody>
          <a:bodyPr wrap="square" rtlCol="0">
            <a:spAutoFit/>
          </a:bodyPr>
          <a:lstStyle/>
          <a:p>
            <a:r>
              <a:rPr lang="en-US" sz="4400" b="1" i="1" dirty="0" smtClean="0"/>
              <a:t>+</a:t>
            </a:r>
            <a:endParaRPr lang="en-US" b="1" i="1" dirty="0"/>
          </a:p>
        </p:txBody>
      </p:sp>
      <p:sp>
        <p:nvSpPr>
          <p:cNvPr id="10" name="TextBox 9"/>
          <p:cNvSpPr txBox="1"/>
          <p:nvPr/>
        </p:nvSpPr>
        <p:spPr>
          <a:xfrm>
            <a:off x="80526" y="3886200"/>
            <a:ext cx="3695700" cy="523220"/>
          </a:xfrm>
          <a:prstGeom prst="rect">
            <a:avLst/>
          </a:prstGeom>
          <a:noFill/>
        </p:spPr>
        <p:txBody>
          <a:bodyPr wrap="square" rtlCol="0">
            <a:spAutoFit/>
          </a:bodyPr>
          <a:lstStyle/>
          <a:p>
            <a:r>
              <a:rPr lang="en-US" sz="2800" b="1" i="1" dirty="0" smtClean="0"/>
              <a:t>Evaluate  ‘6+7’</a:t>
            </a:r>
            <a:endParaRPr lang="en-US" b="1" i="1" dirty="0"/>
          </a:p>
        </p:txBody>
      </p:sp>
      <p:sp>
        <p:nvSpPr>
          <p:cNvPr id="32" name="TextBox 31"/>
          <p:cNvSpPr txBox="1"/>
          <p:nvPr/>
        </p:nvSpPr>
        <p:spPr>
          <a:xfrm>
            <a:off x="9448800" y="2361837"/>
            <a:ext cx="1797627" cy="646331"/>
          </a:xfrm>
          <a:prstGeom prst="rect">
            <a:avLst/>
          </a:prstGeom>
          <a:noFill/>
        </p:spPr>
        <p:txBody>
          <a:bodyPr wrap="square" rtlCol="0">
            <a:spAutoFit/>
          </a:bodyPr>
          <a:lstStyle/>
          <a:p>
            <a:r>
              <a:rPr lang="en-US" sz="3600" b="1" i="1" dirty="0" smtClean="0"/>
              <a:t>13</a:t>
            </a:r>
            <a:endParaRPr lang="en-US" b="1" i="1" dirty="0"/>
          </a:p>
        </p:txBody>
      </p:sp>
      <p:sp>
        <p:nvSpPr>
          <p:cNvPr id="40" name="TextBox 39"/>
          <p:cNvSpPr txBox="1"/>
          <p:nvPr/>
        </p:nvSpPr>
        <p:spPr>
          <a:xfrm>
            <a:off x="207818" y="4538990"/>
            <a:ext cx="2819400" cy="523220"/>
          </a:xfrm>
          <a:prstGeom prst="rect">
            <a:avLst/>
          </a:prstGeom>
          <a:noFill/>
        </p:spPr>
        <p:txBody>
          <a:bodyPr wrap="square" rtlCol="0">
            <a:spAutoFit/>
          </a:bodyPr>
          <a:lstStyle/>
          <a:p>
            <a:r>
              <a:rPr lang="en-US" sz="2800" b="1" i="1" dirty="0" smtClean="0"/>
              <a:t>=13</a:t>
            </a:r>
            <a:endParaRPr lang="en-US" b="1" i="1" dirty="0"/>
          </a:p>
        </p:txBody>
      </p:sp>
    </p:spTree>
    <p:extLst>
      <p:ext uri="{BB962C8B-B14F-4D97-AF65-F5344CB8AC3E}">
        <p14:creationId xmlns:p14="http://schemas.microsoft.com/office/powerpoint/2010/main" xmlns="" val="137632518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0" nodeType="clickEffect">
                                  <p:stCondLst>
                                    <p:cond delay="0"/>
                                  </p:stCondLst>
                                  <p:childTnLst>
                                    <p:animMotion origin="layout" path="M 3.61111E-6 -3.7037E-6 L -0.64358 -3.7037E-6 " pathEditMode="relative" rAng="0" ptsTypes="AA">
                                      <p:cBhvr>
                                        <p:cTn id="13" dur="2000" fill="hold"/>
                                        <p:tgtEl>
                                          <p:spTgt spid="30"/>
                                        </p:tgtEl>
                                        <p:attrNameLst>
                                          <p:attrName>ppt_x</p:attrName>
                                          <p:attrName>ppt_y</p:attrName>
                                        </p:attrNameLst>
                                      </p:cBhvr>
                                      <p:rCtr x="-32188" y="0"/>
                                    </p:animMotion>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0" nodeType="clickEffect">
                                  <p:stCondLst>
                                    <p:cond delay="0"/>
                                  </p:stCondLst>
                                  <p:childTnLst>
                                    <p:animMotion origin="layout" path="M 0 -4.07407E-6 L -0.76458 -4.07407E-6 " pathEditMode="relative" rAng="0" ptsTypes="AA">
                                      <p:cBhvr>
                                        <p:cTn id="17" dur="2000" fill="hold"/>
                                        <p:tgtEl>
                                          <p:spTgt spid="36"/>
                                        </p:tgtEl>
                                        <p:attrNameLst>
                                          <p:attrName>ppt_x</p:attrName>
                                          <p:attrName>ppt_y</p:attrName>
                                        </p:attrNameLst>
                                      </p:cBhvr>
                                      <p:rCtr x="-38229" y="0"/>
                                    </p:animMotion>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grpId="0" nodeType="clickEffect">
                                  <p:stCondLst>
                                    <p:cond delay="0"/>
                                  </p:stCondLst>
                                  <p:childTnLst>
                                    <p:animMotion origin="layout" path="M 2.77778E-7 4.07407E-6 L -0.86858 4.07407E-6 " pathEditMode="relative" rAng="0" ptsTypes="AA">
                                      <p:cBhvr>
                                        <p:cTn id="21" dur="2000" fill="hold"/>
                                        <p:tgtEl>
                                          <p:spTgt spid="2"/>
                                        </p:tgtEl>
                                        <p:attrNameLst>
                                          <p:attrName>ppt_x</p:attrName>
                                          <p:attrName>ppt_y</p:attrName>
                                        </p:attrNameLst>
                                      </p:cBhvr>
                                      <p:rCtr x="-43437" y="0"/>
                                    </p:animMotion>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5" presetClass="path" presetSubtype="0" accel="50000" decel="50000" fill="hold" grpId="0" nodeType="clickEffect">
                                  <p:stCondLst>
                                    <p:cond delay="0"/>
                                  </p:stCondLst>
                                  <p:childTnLst>
                                    <p:animMotion origin="layout" path="M 2.77778E-6 -4.07407E-6 L -0.48785 0.00093 " pathEditMode="relative" rAng="0" ptsTypes="AA">
                                      <p:cBhvr>
                                        <p:cTn id="32" dur="2000" fill="hold"/>
                                        <p:tgtEl>
                                          <p:spTgt spid="32"/>
                                        </p:tgtEl>
                                        <p:attrNameLst>
                                          <p:attrName>ppt_x</p:attrName>
                                          <p:attrName>ppt_y</p:attrName>
                                        </p:attrNameLst>
                                      </p:cBhvr>
                                      <p:rCtr x="-2439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36" grpId="0"/>
      <p:bldP spid="10" grpId="0"/>
      <p:bldP spid="32" grpId="0"/>
      <p:bldP spid="4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4191000" y="631195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5066432"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5791200" y="342900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5066432" y="6172200"/>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5066432" y="5627265"/>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5276850" y="5535111"/>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5122718"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5038725" y="5038400"/>
            <a:ext cx="72389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5020537" y="-685800"/>
            <a:ext cx="738622" cy="0"/>
          </a:xfrm>
          <a:prstGeom prst="line">
            <a:avLst/>
          </a:prstGeom>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5178136" y="2468025"/>
            <a:ext cx="1797627" cy="646331"/>
          </a:xfrm>
          <a:prstGeom prst="rect">
            <a:avLst/>
          </a:prstGeom>
          <a:noFill/>
        </p:spPr>
        <p:txBody>
          <a:bodyPr wrap="square" rtlCol="0">
            <a:spAutoFit/>
          </a:bodyPr>
          <a:lstStyle/>
          <a:p>
            <a:r>
              <a:rPr lang="en-US" sz="3600" b="1" i="1" dirty="0" smtClean="0"/>
              <a:t>13</a:t>
            </a:r>
            <a:endParaRPr lang="en-US" b="1" i="1" dirty="0"/>
          </a:p>
        </p:txBody>
      </p:sp>
      <p:sp>
        <p:nvSpPr>
          <p:cNvPr id="23" name="TextBox 22"/>
          <p:cNvSpPr txBox="1"/>
          <p:nvPr/>
        </p:nvSpPr>
        <p:spPr>
          <a:xfrm>
            <a:off x="381000" y="4038600"/>
            <a:ext cx="3429000" cy="461665"/>
          </a:xfrm>
          <a:prstGeom prst="rect">
            <a:avLst/>
          </a:prstGeom>
          <a:noFill/>
        </p:spPr>
        <p:txBody>
          <a:bodyPr wrap="square" rtlCol="0">
            <a:spAutoFit/>
          </a:bodyPr>
          <a:lstStyle/>
          <a:p>
            <a:r>
              <a:rPr lang="en-US" sz="2400" b="1" i="1" dirty="0" smtClean="0"/>
              <a:t>Push it into the stack</a:t>
            </a:r>
            <a:endParaRPr lang="en-US" sz="2400" b="1" i="1" dirty="0"/>
          </a:p>
        </p:txBody>
      </p:sp>
    </p:spTree>
    <p:extLst>
      <p:ext uri="{BB962C8B-B14F-4D97-AF65-F5344CB8AC3E}">
        <p14:creationId xmlns:p14="http://schemas.microsoft.com/office/powerpoint/2010/main" xmlns="" val="4972427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3.33333E-6 -4.44444E-6 L 0.00209 0.28195 " pathEditMode="relative" rAng="0" ptsTypes="AA">
                                      <p:cBhvr>
                                        <p:cTn id="13" dur="2000" fill="hold"/>
                                        <p:tgtEl>
                                          <p:spTgt spid="32"/>
                                        </p:tgtEl>
                                        <p:attrNameLst>
                                          <p:attrName>ppt_x</p:attrName>
                                          <p:attrName>ppt_y</p:attrName>
                                        </p:attrNameLst>
                                      </p:cBhvr>
                                      <p:rCtr x="104" y="14097"/>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8.33333E-7 -2.22222E-6 L -8.33333E-7 0.73334 " pathEditMode="relative" rAng="0" ptsTypes="AA">
                                      <p:cBhvr>
                                        <p:cTn id="17" dur="2000" fill="hold"/>
                                        <p:tgtEl>
                                          <p:spTgt spid="35"/>
                                        </p:tgtEl>
                                        <p:attrNameLst>
                                          <p:attrName>ppt_x</p:attrName>
                                          <p:attrName>ppt_y</p:attrName>
                                        </p:attrNameLst>
                                      </p:cBhvr>
                                      <p:rCtr x="0" y="3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5600700" y="6306068"/>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655320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5846186"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5848350"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5848350" y="5636027"/>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6075218" y="5633707"/>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5848350"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5846186" y="5047600"/>
            <a:ext cx="72389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5834496" y="4398996"/>
            <a:ext cx="738622" cy="0"/>
          </a:xfrm>
          <a:prstGeom prst="line">
            <a:avLst/>
          </a:prstGeom>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5902036" y="4362121"/>
            <a:ext cx="1797627" cy="646331"/>
          </a:xfrm>
          <a:prstGeom prst="rect">
            <a:avLst/>
          </a:prstGeom>
          <a:noFill/>
        </p:spPr>
        <p:txBody>
          <a:bodyPr wrap="square" rtlCol="0">
            <a:spAutoFit/>
          </a:bodyPr>
          <a:lstStyle/>
          <a:p>
            <a:r>
              <a:rPr lang="en-US" sz="3600" b="1" i="1" dirty="0" smtClean="0"/>
              <a:t>13</a:t>
            </a:r>
            <a:endParaRPr lang="en-US" b="1" i="1" dirty="0"/>
          </a:p>
        </p:txBody>
      </p:sp>
      <p:sp>
        <p:nvSpPr>
          <p:cNvPr id="2" name="TextBox 1"/>
          <p:cNvSpPr txBox="1"/>
          <p:nvPr/>
        </p:nvSpPr>
        <p:spPr>
          <a:xfrm>
            <a:off x="5902036" y="494252"/>
            <a:ext cx="778884" cy="769441"/>
          </a:xfrm>
          <a:prstGeom prst="rect">
            <a:avLst/>
          </a:prstGeom>
          <a:noFill/>
        </p:spPr>
        <p:txBody>
          <a:bodyPr wrap="square" rtlCol="0">
            <a:spAutoFit/>
          </a:bodyPr>
          <a:lstStyle/>
          <a:p>
            <a:r>
              <a:rPr lang="en-US" sz="4400" b="1" i="1" dirty="0" smtClean="0"/>
              <a:t>5</a:t>
            </a:r>
            <a:endParaRPr lang="en-US" b="1" i="1" dirty="0"/>
          </a:p>
        </p:txBody>
      </p:sp>
      <p:sp>
        <p:nvSpPr>
          <p:cNvPr id="10" name="TextBox 9"/>
          <p:cNvSpPr txBox="1"/>
          <p:nvPr/>
        </p:nvSpPr>
        <p:spPr>
          <a:xfrm>
            <a:off x="304800" y="4398996"/>
            <a:ext cx="4838700" cy="461665"/>
          </a:xfrm>
          <a:prstGeom prst="rect">
            <a:avLst/>
          </a:prstGeom>
          <a:noFill/>
        </p:spPr>
        <p:txBody>
          <a:bodyPr wrap="square" rtlCol="0">
            <a:spAutoFit/>
          </a:bodyPr>
          <a:lstStyle/>
          <a:p>
            <a:r>
              <a:rPr lang="en-US" sz="2400" b="1" i="1" dirty="0" smtClean="0"/>
              <a:t>Operand ‘5’ push it into the stack</a:t>
            </a:r>
            <a:endParaRPr lang="en-US" b="1" i="1" dirty="0"/>
          </a:p>
        </p:txBody>
      </p:sp>
      <p:cxnSp>
        <p:nvCxnSpPr>
          <p:cNvPr id="30" name="Straight Connector 29"/>
          <p:cNvCxnSpPr/>
          <p:nvPr/>
        </p:nvCxnSpPr>
        <p:spPr>
          <a:xfrm>
            <a:off x="5834496" y="-152400"/>
            <a:ext cx="707014"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29661451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8.33333E-7 7.40741E-7 L 0.00365 0.46088 " pathEditMode="relative" rAng="0" ptsTypes="AA">
                                      <p:cBhvr>
                                        <p:cTn id="13" dur="2000" fill="hold"/>
                                        <p:tgtEl>
                                          <p:spTgt spid="2"/>
                                        </p:tgtEl>
                                        <p:attrNameLst>
                                          <p:attrName>ppt_x</p:attrName>
                                          <p:attrName>ppt_y</p:attrName>
                                        </p:attrNameLst>
                                      </p:cBhvr>
                                      <p:rCtr x="174" y="23032"/>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88889E-6 2.22222E-6 L -0.00174 0.56666 " pathEditMode="relative" rAng="0" ptsTypes="AA">
                                      <p:cBhvr>
                                        <p:cTn id="17" dur="2000" fill="hold"/>
                                        <p:tgtEl>
                                          <p:spTgt spid="30"/>
                                        </p:tgtEl>
                                        <p:attrNameLst>
                                          <p:attrName>ppt_x</p:attrName>
                                          <p:attrName>ppt_y</p:attrName>
                                        </p:attrNameLst>
                                      </p:cBhvr>
                                      <p:rCtr x="-87" y="2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1143000"/>
          </a:xfrm>
        </p:spPr>
        <p:txBody>
          <a:bodyPr/>
          <a:lstStyle/>
          <a:p>
            <a:pPr eaLnBrk="1" hangingPunct="1"/>
            <a:r>
              <a:rPr lang="en-US" smtClean="0">
                <a:ea typeface="MS Mincho" pitchFamily="49" charset="-128"/>
              </a:rPr>
              <a:t>Push  - Insert Operation</a:t>
            </a:r>
            <a:r>
              <a:rPr lang="en-US" smtClean="0">
                <a:cs typeface="Times New Roman" pitchFamily="18" charset="0"/>
              </a:rPr>
              <a:t> </a:t>
            </a:r>
          </a:p>
        </p:txBody>
      </p:sp>
      <p:sp>
        <p:nvSpPr>
          <p:cNvPr id="5" name="Rectangle 4"/>
          <p:cNvSpPr txBox="1">
            <a:spLocks noChangeArrowheads="1"/>
          </p:cNvSpPr>
          <p:nvPr/>
        </p:nvSpPr>
        <p:spPr>
          <a:xfrm>
            <a:off x="685800" y="1981200"/>
            <a:ext cx="7772400" cy="4114800"/>
          </a:xfrm>
          <a:prstGeom prst="rect">
            <a:avLst/>
          </a:prstGeom>
          <a:noFill/>
          <a:ln/>
        </p:spPr>
        <p:txBody>
          <a:bodyPr>
            <a:normAutofit lnSpcReduction="10000"/>
          </a:bodyPr>
          <a:lstStyle/>
          <a:p>
            <a:pPr marL="342900" indent="-342900" fontAlgn="auto">
              <a:spcBef>
                <a:spcPct val="20000"/>
              </a:spcBef>
              <a:spcAft>
                <a:spcPts val="0"/>
              </a:spcAft>
              <a:buFont typeface="Arial" pitchFamily="34" charset="0"/>
              <a:buChar char="•"/>
              <a:defRPr/>
            </a:pPr>
            <a:r>
              <a:rPr lang="en-US" sz="2700" i="1" dirty="0">
                <a:latin typeface="+mn-lt"/>
                <a:cs typeface="Times New Roman" pitchFamily="18" charset="0"/>
              </a:rPr>
              <a:t>Function</a:t>
            </a:r>
            <a:r>
              <a:rPr lang="en-US" sz="2700" dirty="0">
                <a:latin typeface="+mn-lt"/>
                <a:cs typeface="Times New Roman" pitchFamily="18" charset="0"/>
              </a:rPr>
              <a:t>: Adds </a:t>
            </a:r>
            <a:r>
              <a:rPr lang="en-US" sz="2700" dirty="0" err="1">
                <a:latin typeface="+mn-lt"/>
                <a:cs typeface="Times New Roman" pitchFamily="18" charset="0"/>
              </a:rPr>
              <a:t>newItem</a:t>
            </a:r>
            <a:r>
              <a:rPr lang="en-US" sz="2700" dirty="0">
                <a:latin typeface="+mn-lt"/>
                <a:cs typeface="Times New Roman" pitchFamily="18" charset="0"/>
              </a:rPr>
              <a:t> to the top of the stack.</a:t>
            </a:r>
            <a:r>
              <a:rPr lang="en-US" sz="2700" dirty="0">
                <a:latin typeface="Courier New" pitchFamily="49" charset="0"/>
                <a:cs typeface="Courier New" pitchFamily="49" charset="0"/>
              </a:rPr>
              <a:t> </a:t>
            </a:r>
          </a:p>
          <a:p>
            <a:pPr marL="342900" indent="-342900" fontAlgn="auto">
              <a:spcBef>
                <a:spcPct val="20000"/>
              </a:spcBef>
              <a:spcAft>
                <a:spcPts val="0"/>
              </a:spcAft>
              <a:buFont typeface="Arial" pitchFamily="34" charset="0"/>
              <a:buChar char="•"/>
              <a:defRPr/>
            </a:pPr>
            <a:r>
              <a:rPr lang="en-US" sz="2700" i="1" dirty="0">
                <a:latin typeface="+mn-lt"/>
                <a:cs typeface="Times New Roman" pitchFamily="18" charset="0"/>
              </a:rPr>
              <a:t>Preconditions</a:t>
            </a:r>
            <a:r>
              <a:rPr lang="en-US" sz="2700" dirty="0">
                <a:latin typeface="+mn-lt"/>
                <a:cs typeface="Times New Roman" pitchFamily="18" charset="0"/>
              </a:rPr>
              <a:t>: Stack has been initialized and is not full.</a:t>
            </a:r>
          </a:p>
          <a:p>
            <a:pPr marL="342900" indent="-342900" fontAlgn="auto">
              <a:spcBef>
                <a:spcPct val="20000"/>
              </a:spcBef>
              <a:spcAft>
                <a:spcPts val="0"/>
              </a:spcAft>
              <a:buFont typeface="Arial" pitchFamily="34" charset="0"/>
              <a:buChar char="•"/>
              <a:defRPr/>
            </a:pPr>
            <a:r>
              <a:rPr lang="en-US" sz="2700" i="1" dirty="0" err="1">
                <a:latin typeface="+mn-lt"/>
                <a:cs typeface="Times New Roman" pitchFamily="18" charset="0"/>
              </a:rPr>
              <a:t>Postconditions</a:t>
            </a:r>
            <a:r>
              <a:rPr lang="en-US" sz="2700" dirty="0">
                <a:latin typeface="+mn-lt"/>
                <a:cs typeface="Times New Roman" pitchFamily="18" charset="0"/>
              </a:rPr>
              <a:t>: </a:t>
            </a:r>
            <a:r>
              <a:rPr lang="en-US" sz="2700" dirty="0" err="1">
                <a:latin typeface="+mn-lt"/>
                <a:cs typeface="Times New Roman" pitchFamily="18" charset="0"/>
              </a:rPr>
              <a:t>newItem</a:t>
            </a:r>
            <a:r>
              <a:rPr lang="en-US" sz="2700" dirty="0">
                <a:latin typeface="+mn-lt"/>
                <a:cs typeface="Times New Roman" pitchFamily="18" charset="0"/>
              </a:rPr>
              <a:t> is at the top of the stack.</a:t>
            </a:r>
          </a:p>
          <a:p>
            <a:pPr fontAlgn="auto">
              <a:lnSpc>
                <a:spcPct val="90000"/>
              </a:lnSpc>
              <a:spcBef>
                <a:spcPts val="0"/>
              </a:spcBef>
              <a:spcAft>
                <a:spcPts val="0"/>
              </a:spcAft>
              <a:defRPr/>
            </a:pPr>
            <a:endParaRPr lang="en-US" sz="3200" b="1" dirty="0">
              <a:latin typeface="+mn-lt"/>
              <a:ea typeface="MS Mincho" charset="-128"/>
              <a:cs typeface="+mn-cs"/>
            </a:endParaRPr>
          </a:p>
          <a:p>
            <a:pPr fontAlgn="auto">
              <a:lnSpc>
                <a:spcPct val="90000"/>
              </a:lnSpc>
              <a:spcBef>
                <a:spcPts val="0"/>
              </a:spcBef>
              <a:spcAft>
                <a:spcPts val="0"/>
              </a:spcAft>
              <a:defRPr/>
            </a:pPr>
            <a:r>
              <a:rPr lang="en-US" sz="3200" b="1" dirty="0">
                <a:latin typeface="+mn-lt"/>
                <a:ea typeface="MS Mincho" charset="-128"/>
                <a:cs typeface="+mn-cs"/>
              </a:rPr>
              <a:t>Stack overflow</a:t>
            </a:r>
          </a:p>
          <a:p>
            <a:pPr fontAlgn="auto">
              <a:lnSpc>
                <a:spcPct val="90000"/>
              </a:lnSpc>
              <a:spcBef>
                <a:spcPts val="0"/>
              </a:spcBef>
              <a:spcAft>
                <a:spcPts val="0"/>
              </a:spcAft>
              <a:defRPr/>
            </a:pPr>
            <a:r>
              <a:rPr lang="en-US" sz="2800" dirty="0">
                <a:latin typeface="+mn-lt"/>
                <a:ea typeface="MS Mincho" charset="-128"/>
                <a:cs typeface="+mn-cs"/>
              </a:rPr>
              <a:t>The condition resulting from trying to push an element onto a full stack.</a:t>
            </a:r>
            <a:endParaRPr lang="en-US" sz="2800" dirty="0">
              <a:latin typeface="Courier New" pitchFamily="49" charset="0"/>
              <a:cs typeface="Times New Roman" pitchFamily="18" charset="0"/>
            </a:endParaRPr>
          </a:p>
          <a:p>
            <a:pPr fontAlgn="auto">
              <a:lnSpc>
                <a:spcPct val="90000"/>
              </a:lnSpc>
              <a:spcBef>
                <a:spcPts val="0"/>
              </a:spcBef>
              <a:spcAft>
                <a:spcPts val="0"/>
              </a:spcAft>
              <a:defRPr/>
            </a:pPr>
            <a:r>
              <a:rPr lang="en-US" sz="2800" dirty="0">
                <a:latin typeface="+mn-lt"/>
                <a:cs typeface="+mn-cs"/>
              </a:rPr>
              <a:t>		</a:t>
            </a:r>
            <a:r>
              <a:rPr lang="en-US" sz="2400" dirty="0">
                <a:latin typeface="Arial" charset="0"/>
                <a:ea typeface="MS Mincho" charset="-128"/>
                <a:cs typeface="+mn-cs"/>
              </a:rPr>
              <a:t>if(!</a:t>
            </a:r>
            <a:r>
              <a:rPr lang="en-US" sz="2400" dirty="0" err="1">
                <a:latin typeface="Arial" charset="0"/>
                <a:ea typeface="MS Mincho" charset="-128"/>
                <a:cs typeface="+mn-cs"/>
              </a:rPr>
              <a:t>stack.IsFull</a:t>
            </a:r>
            <a:r>
              <a:rPr lang="en-US" sz="2400" dirty="0">
                <a:latin typeface="Arial" charset="0"/>
                <a:ea typeface="MS Mincho" charset="-128"/>
                <a:cs typeface="+mn-cs"/>
              </a:rPr>
              <a:t>())</a:t>
            </a:r>
            <a:endParaRPr lang="en-US" sz="2400" dirty="0">
              <a:latin typeface="Arial" charset="0"/>
              <a:cs typeface="Times New Roman" pitchFamily="18" charset="0"/>
            </a:endParaRPr>
          </a:p>
          <a:p>
            <a:pPr fontAlgn="auto">
              <a:lnSpc>
                <a:spcPct val="90000"/>
              </a:lnSpc>
              <a:spcBef>
                <a:spcPts val="0"/>
              </a:spcBef>
              <a:spcAft>
                <a:spcPts val="0"/>
              </a:spcAft>
              <a:defRPr/>
            </a:pPr>
            <a:r>
              <a:rPr lang="en-US" sz="2400" dirty="0">
                <a:latin typeface="Arial" charset="0"/>
                <a:ea typeface="MS Mincho" charset="-128"/>
                <a:cs typeface="+mn-cs"/>
              </a:rPr>
              <a:t>		   </a:t>
            </a:r>
            <a:r>
              <a:rPr lang="en-US" sz="2400" dirty="0" err="1">
                <a:latin typeface="Arial" charset="0"/>
                <a:ea typeface="MS Mincho" charset="-128"/>
                <a:cs typeface="+mn-cs"/>
              </a:rPr>
              <a:t>stack.Push</a:t>
            </a:r>
            <a:r>
              <a:rPr lang="en-US" sz="2400" dirty="0">
                <a:latin typeface="Arial" charset="0"/>
                <a:ea typeface="MS Mincho" charset="-128"/>
                <a:cs typeface="+mn-cs"/>
              </a:rPr>
              <a:t>(item);</a:t>
            </a:r>
          </a:p>
          <a:p>
            <a:pPr marL="342900" indent="-342900" fontAlgn="auto">
              <a:spcBef>
                <a:spcPct val="20000"/>
              </a:spcBef>
              <a:spcAft>
                <a:spcPts val="0"/>
              </a:spcAft>
              <a:buFont typeface="Arial" pitchFamily="34" charset="0"/>
              <a:buChar char="•"/>
              <a:defRPr/>
            </a:pPr>
            <a:endParaRPr lang="en-US" sz="2700" dirty="0">
              <a:latin typeface="+mn-lt"/>
              <a:cs typeface="Times New Roman" pitchFamily="18" charset="0"/>
            </a:endParaRPr>
          </a:p>
          <a:p>
            <a:pPr marL="342900" indent="-342900" fontAlgn="auto">
              <a:spcBef>
                <a:spcPct val="20000"/>
              </a:spcBef>
              <a:spcAft>
                <a:spcPts val="0"/>
              </a:spcAft>
              <a:defRPr/>
            </a:pPr>
            <a:endParaRPr lang="en-US" sz="3600" dirty="0">
              <a:latin typeface="+mn-lt"/>
              <a:cs typeface="+mn-cs"/>
            </a:endParaRPr>
          </a:p>
        </p:txBody>
      </p:sp>
      <p:pic>
        <p:nvPicPr>
          <p:cNvPr id="9220" name="Picture 5" descr="images (9).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rot="660694">
            <a:off x="6626225" y="3490913"/>
            <a:ext cx="2565400" cy="3405187"/>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r>
              <a:rPr lang="en-US"/>
              <a:t>03/07/2015</a:t>
            </a:r>
          </a:p>
        </p:txBody>
      </p:sp>
      <p:sp>
        <p:nvSpPr>
          <p:cNvPr id="7" name="Slide Number Placeholder 6"/>
          <p:cNvSpPr>
            <a:spLocks noGrp="1"/>
          </p:cNvSpPr>
          <p:nvPr>
            <p:ph type="sldNum" sz="quarter" idx="12"/>
          </p:nvPr>
        </p:nvSpPr>
        <p:spPr/>
        <p:txBody>
          <a:bodyPr/>
          <a:lstStyle/>
          <a:p>
            <a:pPr>
              <a:defRPr/>
            </a:pPr>
            <a:fld id="{474450BA-0D7E-45CE-8BDB-F12F4D605050}" type="slidenum">
              <a:rPr lang="en-US" smtClean="0"/>
              <a:pPr>
                <a:defRPr/>
              </a:pPr>
              <a:t>8</a:t>
            </a:fld>
            <a:endParaRPr lang="en-US"/>
          </a:p>
        </p:txBody>
      </p:sp>
      <p:sp>
        <p:nvSpPr>
          <p:cNvPr id="8" name="Footer Placeholder 7"/>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6298623" y="629384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731520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661425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6590432"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6599959" y="567620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6800850" y="5659378"/>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6590432"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6599959" y="5047600"/>
            <a:ext cx="72389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583505" y="4419778"/>
            <a:ext cx="738622" cy="0"/>
          </a:xfrm>
          <a:prstGeom prst="line">
            <a:avLst/>
          </a:prstGeom>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6697805" y="4336862"/>
            <a:ext cx="1797627" cy="646331"/>
          </a:xfrm>
          <a:prstGeom prst="rect">
            <a:avLst/>
          </a:prstGeom>
          <a:noFill/>
        </p:spPr>
        <p:txBody>
          <a:bodyPr wrap="square" rtlCol="0">
            <a:spAutoFit/>
          </a:bodyPr>
          <a:lstStyle/>
          <a:p>
            <a:r>
              <a:rPr lang="en-US" sz="3600" b="1" i="1" dirty="0" smtClean="0"/>
              <a:t>13</a:t>
            </a:r>
            <a:endParaRPr lang="en-US" b="1" i="1" dirty="0"/>
          </a:p>
        </p:txBody>
      </p:sp>
      <p:sp>
        <p:nvSpPr>
          <p:cNvPr id="2" name="TextBox 1"/>
          <p:cNvSpPr txBox="1"/>
          <p:nvPr/>
        </p:nvSpPr>
        <p:spPr>
          <a:xfrm>
            <a:off x="6690877" y="3650337"/>
            <a:ext cx="778884" cy="769441"/>
          </a:xfrm>
          <a:prstGeom prst="rect">
            <a:avLst/>
          </a:prstGeom>
          <a:noFill/>
        </p:spPr>
        <p:txBody>
          <a:bodyPr wrap="square" rtlCol="0">
            <a:spAutoFit/>
          </a:bodyPr>
          <a:lstStyle/>
          <a:p>
            <a:r>
              <a:rPr lang="en-US" sz="4400" b="1" i="1" dirty="0" smtClean="0"/>
              <a:t>5</a:t>
            </a:r>
            <a:endParaRPr lang="en-US" b="1" i="1" dirty="0"/>
          </a:p>
        </p:txBody>
      </p:sp>
      <p:cxnSp>
        <p:nvCxnSpPr>
          <p:cNvPr id="30" name="Straight Connector 29"/>
          <p:cNvCxnSpPr/>
          <p:nvPr/>
        </p:nvCxnSpPr>
        <p:spPr>
          <a:xfrm>
            <a:off x="6614250" y="3810000"/>
            <a:ext cx="707014" cy="0"/>
          </a:xfrm>
          <a:prstGeom prst="line">
            <a:avLst/>
          </a:prstGeom>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381000" y="5047600"/>
            <a:ext cx="5257800" cy="523220"/>
          </a:xfrm>
          <a:prstGeom prst="rect">
            <a:avLst/>
          </a:prstGeom>
          <a:noFill/>
        </p:spPr>
        <p:txBody>
          <a:bodyPr wrap="square" rtlCol="0">
            <a:spAutoFit/>
          </a:bodyPr>
          <a:lstStyle/>
          <a:p>
            <a:r>
              <a:rPr lang="en-US" sz="2800" b="1" i="1" dirty="0" smtClean="0"/>
              <a:t>Now operator ‘-’ occurs</a:t>
            </a:r>
            <a:endParaRPr lang="en-US" b="1" i="1" dirty="0"/>
          </a:p>
        </p:txBody>
      </p:sp>
      <p:sp>
        <p:nvSpPr>
          <p:cNvPr id="26" name="TextBox 25"/>
          <p:cNvSpPr txBox="1"/>
          <p:nvPr/>
        </p:nvSpPr>
        <p:spPr>
          <a:xfrm>
            <a:off x="6739805" y="598299"/>
            <a:ext cx="758100" cy="769441"/>
          </a:xfrm>
          <a:prstGeom prst="rect">
            <a:avLst/>
          </a:prstGeom>
          <a:noFill/>
        </p:spPr>
        <p:txBody>
          <a:bodyPr wrap="square" rtlCol="0">
            <a:spAutoFit/>
          </a:bodyPr>
          <a:lstStyle/>
          <a:p>
            <a:r>
              <a:rPr lang="en-US" sz="4400" b="1" i="1" dirty="0" smtClean="0"/>
              <a:t>-</a:t>
            </a:r>
            <a:endParaRPr lang="en-US" b="1" i="1" dirty="0"/>
          </a:p>
        </p:txBody>
      </p:sp>
      <p:sp>
        <p:nvSpPr>
          <p:cNvPr id="36" name="TextBox 35"/>
          <p:cNvSpPr txBox="1"/>
          <p:nvPr/>
        </p:nvSpPr>
        <p:spPr>
          <a:xfrm>
            <a:off x="443347" y="3429000"/>
            <a:ext cx="3480953" cy="830997"/>
          </a:xfrm>
          <a:prstGeom prst="rect">
            <a:avLst/>
          </a:prstGeom>
          <a:noFill/>
        </p:spPr>
        <p:txBody>
          <a:bodyPr wrap="square" rtlCol="0">
            <a:spAutoFit/>
          </a:bodyPr>
          <a:lstStyle/>
          <a:p>
            <a:r>
              <a:rPr lang="en-US" sz="2400" b="1" i="1" dirty="0" smtClean="0"/>
              <a:t>Operands ‘5’ and ‘13’ are popped</a:t>
            </a:r>
            <a:endParaRPr lang="en-US" b="1" i="1" dirty="0"/>
          </a:p>
        </p:txBody>
      </p:sp>
    </p:spTree>
    <p:extLst>
      <p:ext uri="{BB962C8B-B14F-4D97-AF65-F5344CB8AC3E}">
        <p14:creationId xmlns:p14="http://schemas.microsoft.com/office/powerpoint/2010/main" xmlns="" val="19477418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22222E-6 2.96296E-6 L 0.00486 0.20115 " pathEditMode="relative" rAng="0" ptsTypes="AA">
                                      <p:cBhvr>
                                        <p:cTn id="13" dur="2000" fill="hold"/>
                                        <p:tgtEl>
                                          <p:spTgt spid="26"/>
                                        </p:tgtEl>
                                        <p:attrNameLst>
                                          <p:attrName>ppt_x</p:attrName>
                                          <p:attrName>ppt_y</p:attrName>
                                        </p:attrNameLst>
                                      </p:cBhvr>
                                      <p:rCtr x="243" y="10046"/>
                                    </p:animMotion>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nodeType="clickEffect">
                                  <p:stCondLst>
                                    <p:cond delay="0"/>
                                  </p:stCondLst>
                                  <p:childTnLst>
                                    <p:animMotion origin="layout" path="M 8.33333E-7 4.44444E-6 L -0.87031 0.02222 " pathEditMode="relative" rAng="0" ptsTypes="AA">
                                      <p:cBhvr>
                                        <p:cTn id="17" dur="2000" fill="hold"/>
                                        <p:tgtEl>
                                          <p:spTgt spid="30"/>
                                        </p:tgtEl>
                                        <p:attrNameLst>
                                          <p:attrName>ppt_x</p:attrName>
                                          <p:attrName>ppt_y</p:attrName>
                                        </p:attrNameLst>
                                      </p:cBhvr>
                                      <p:rCtr x="-43524" y="1111"/>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6.38889E-6 1.85185E-6 C -0.01963 -0.00903 -0.01372 -0.00092 -0.00921 -0.01828 C -0.01025 -0.03426 -0.01008 -0.04722 -0.01824 -0.05879 C -0.0172 -0.07731 -0.01685 -0.08865 -0.01372 -0.10509 C -0.01303 -0.10903 -0.01286 -0.11828 -0.00921 -0.12129 C 0.00051 -0.1294 0.01614 -0.13495 0.02725 -0.13541 C 0.05346 -0.13657 0.07968 -0.1368 0.10589 -0.1375 C 0.11353 -0.14097 0.10833 -0.13727 0.11353 -0.1456 C 0.11666 -0.15069 0.1203 -0.1537 0.12256 -0.15972 C 0.12708 -0.17199 0.12569 -0.18703 0.12864 -0.2 C 0.12569 -0.21342 0.12482 -0.23379 0.11353 -0.23842 C 0.10989 -0.24375 0.10642 -0.24421 0.10138 -0.24653 C 0.08037 -0.24514 0.06006 -0.24051 0.03923 -0.24051 " pathEditMode="relative" ptsTypes="ffffffffffffA">
                                      <p:cBhvr>
                                        <p:cTn id="21" dur="2000" fill="hold"/>
                                        <p:tgtEl>
                                          <p:spTgt spid="2"/>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3.05556E-6 -4.44444E-6 L 0.46476 -4.44444E-6 " pathEditMode="relative" rAng="0" ptsTypes="AA">
                                      <p:cBhvr>
                                        <p:cTn id="25" dur="2000" fill="hold"/>
                                        <p:tgtEl>
                                          <p:spTgt spid="35"/>
                                        </p:tgtEl>
                                        <p:attrNameLst>
                                          <p:attrName>ppt_x</p:attrName>
                                          <p:attrName>ppt_y</p:attrName>
                                        </p:attrNameLst>
                                      </p:cBhvr>
                                      <p:rCtr x="23229" y="0"/>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0.02639 -0.02222 C -0.02274 -0.05926 -0.02066 -0.0963 -0.02639 -0.13334 C -0.02587 -0.14653 -0.01788 -0.19931 -0.03403 -0.21204 C -0.04549 -0.22107 -0.05868 -0.22269 -0.07188 -0.22431 C -0.08351 -0.2257 -0.1066 -0.22824 -0.1066 -0.22801 C -0.1132 -0.23125 -0.11979 -0.23148 -0.12639 -0.23426 C -0.12934 -0.24028 -0.13021 -0.2456 -0.13403 -0.25046 C -0.1375 -0.27037 -0.13906 -0.3 -0.12188 -0.30695 C -0.11806 -0.31204 -0.11476 -0.31296 -0.10972 -0.31505 C -0.09479 -0.33496 -0.05781 -0.32917 -0.04306 -0.32917 " pathEditMode="relative" rAng="0" ptsTypes="fffffffffA">
                                      <p:cBhvr>
                                        <p:cTn id="29" dur="2000" fill="hold"/>
                                        <p:tgtEl>
                                          <p:spTgt spid="32"/>
                                        </p:tgtEl>
                                        <p:attrNameLst>
                                          <p:attrName>ppt_x</p:attrName>
                                          <p:attrName>ppt_y</p:attrName>
                                        </p:attrNameLst>
                                      </p:cBhvr>
                                      <p:rCtr x="-5208" y="-15648"/>
                                    </p:animMotion>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6">
                                            <p:txEl>
                                              <p:pRg st="0" end="0"/>
                                            </p:txEl>
                                          </p:spTgt>
                                        </p:tgtEl>
                                        <p:attrNameLst>
                                          <p:attrName>style.visibility</p:attrName>
                                        </p:attrNameLst>
                                      </p:cBhvr>
                                      <p:to>
                                        <p:strVal val="visible"/>
                                      </p:to>
                                    </p:set>
                                    <p:animEffect transition="in" filter="fade">
                                      <p:cBhvr>
                                        <p:cTn id="34" dur="1000"/>
                                        <p:tgtEl>
                                          <p:spTgt spid="36">
                                            <p:txEl>
                                              <p:pRg st="0" end="0"/>
                                            </p:txEl>
                                          </p:spTgt>
                                        </p:tgtEl>
                                      </p:cBhvr>
                                    </p:animEffect>
                                    <p:anim calcmode="lin" valueType="num">
                                      <p:cBhvr>
                                        <p:cTn id="35"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P spid="23" grpId="0"/>
      <p:bldP spid="2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6298623" y="629384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731520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661425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6590432"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6599959" y="567620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6800850" y="5659378"/>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6590432"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6599959" y="5047600"/>
            <a:ext cx="72389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6589136" y="-152400"/>
            <a:ext cx="707014" cy="0"/>
          </a:xfrm>
          <a:prstGeom prst="line">
            <a:avLst/>
          </a:prstGeom>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609600" y="3810000"/>
            <a:ext cx="4533900" cy="461665"/>
          </a:xfrm>
          <a:prstGeom prst="rect">
            <a:avLst/>
          </a:prstGeom>
          <a:noFill/>
        </p:spPr>
        <p:txBody>
          <a:bodyPr wrap="square" rtlCol="0">
            <a:spAutoFit/>
          </a:bodyPr>
          <a:lstStyle/>
          <a:p>
            <a:r>
              <a:rPr lang="en-US" sz="2400" b="1" i="1" dirty="0" smtClean="0"/>
              <a:t>Evaluating “13-5”</a:t>
            </a:r>
            <a:endParaRPr lang="en-US" b="1" i="1" dirty="0"/>
          </a:p>
        </p:txBody>
      </p:sp>
      <p:sp>
        <p:nvSpPr>
          <p:cNvPr id="39" name="TextBox 38"/>
          <p:cNvSpPr txBox="1"/>
          <p:nvPr/>
        </p:nvSpPr>
        <p:spPr>
          <a:xfrm>
            <a:off x="609600" y="4515705"/>
            <a:ext cx="2514600" cy="461665"/>
          </a:xfrm>
          <a:prstGeom prst="rect">
            <a:avLst/>
          </a:prstGeom>
          <a:noFill/>
        </p:spPr>
        <p:txBody>
          <a:bodyPr wrap="square" rtlCol="0">
            <a:spAutoFit/>
          </a:bodyPr>
          <a:lstStyle/>
          <a:p>
            <a:r>
              <a:rPr lang="en-US" sz="2400" b="1" i="1" dirty="0" smtClean="0"/>
              <a:t>We get   ‘8’</a:t>
            </a:r>
            <a:endParaRPr lang="en-US" b="1" i="1" dirty="0"/>
          </a:p>
        </p:txBody>
      </p:sp>
      <p:sp>
        <p:nvSpPr>
          <p:cNvPr id="40" name="TextBox 39"/>
          <p:cNvSpPr txBox="1"/>
          <p:nvPr/>
        </p:nvSpPr>
        <p:spPr>
          <a:xfrm>
            <a:off x="9601200" y="2057400"/>
            <a:ext cx="1030432" cy="523220"/>
          </a:xfrm>
          <a:prstGeom prst="rect">
            <a:avLst/>
          </a:prstGeom>
          <a:noFill/>
        </p:spPr>
        <p:txBody>
          <a:bodyPr wrap="square" rtlCol="0">
            <a:spAutoFit/>
          </a:bodyPr>
          <a:lstStyle/>
          <a:p>
            <a:r>
              <a:rPr lang="en-US" sz="2800" b="1" i="1" dirty="0" smtClean="0"/>
              <a:t>8</a:t>
            </a:r>
            <a:endParaRPr lang="en-US" b="1" i="1" dirty="0"/>
          </a:p>
        </p:txBody>
      </p:sp>
    </p:spTree>
    <p:extLst>
      <p:ext uri="{BB962C8B-B14F-4D97-AF65-F5344CB8AC3E}">
        <p14:creationId xmlns:p14="http://schemas.microsoft.com/office/powerpoint/2010/main" xmlns="" val="6367337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0" end="0"/>
                                            </p:txEl>
                                          </p:spTgt>
                                        </p:tgtEl>
                                        <p:attrNameLst>
                                          <p:attrName>style.visibility</p:attrName>
                                        </p:attrNameLst>
                                      </p:cBhvr>
                                      <p:to>
                                        <p:strVal val="visible"/>
                                      </p:to>
                                    </p:set>
                                    <p:animEffect transition="in" filter="fade">
                                      <p:cBhvr>
                                        <p:cTn id="14" dur="1000"/>
                                        <p:tgtEl>
                                          <p:spTgt spid="39">
                                            <p:txEl>
                                              <p:pRg st="0" end="0"/>
                                            </p:txEl>
                                          </p:spTgt>
                                        </p:tgtEl>
                                      </p:cBhvr>
                                    </p:animEffect>
                                    <p:anim calcmode="lin" valueType="num">
                                      <p:cBhvr>
                                        <p:cTn id="15"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2.22045E-16 -4.44444E-6 L -0.30625 -4.44444E-6 " pathEditMode="relative" rAng="0" ptsTypes="AA">
                                      <p:cBhvr>
                                        <p:cTn id="20" dur="2000" fill="hold"/>
                                        <p:tgtEl>
                                          <p:spTgt spid="40"/>
                                        </p:tgtEl>
                                        <p:attrNameLst>
                                          <p:attrName>ppt_x</p:attrName>
                                          <p:attrName>ppt_y</p:attrName>
                                        </p:attrNameLst>
                                      </p:cBhvr>
                                      <p:rCtr x="-1531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6298623" y="6293840"/>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731520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6614250"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6590432"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6599959" y="5676200"/>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6800850" y="5659378"/>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6590432"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6599959" y="5047600"/>
            <a:ext cx="72389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6589136" y="-152400"/>
            <a:ext cx="707014" cy="0"/>
          </a:xfrm>
          <a:prstGeom prst="line">
            <a:avLst/>
          </a:prstGeom>
        </p:spPr>
        <p:style>
          <a:lnRef idx="3">
            <a:schemeClr val="accent5"/>
          </a:lnRef>
          <a:fillRef idx="0">
            <a:schemeClr val="accent5"/>
          </a:fillRef>
          <a:effectRef idx="2">
            <a:schemeClr val="accent5"/>
          </a:effectRef>
          <a:fontRef idx="minor">
            <a:schemeClr val="tx1"/>
          </a:fontRef>
        </p:style>
      </p:cxnSp>
      <p:sp>
        <p:nvSpPr>
          <p:cNvPr id="39" name="TextBox 38"/>
          <p:cNvSpPr txBox="1"/>
          <p:nvPr/>
        </p:nvSpPr>
        <p:spPr>
          <a:xfrm>
            <a:off x="609600" y="4515705"/>
            <a:ext cx="4953000" cy="830997"/>
          </a:xfrm>
          <a:prstGeom prst="rect">
            <a:avLst/>
          </a:prstGeom>
          <a:noFill/>
        </p:spPr>
        <p:txBody>
          <a:bodyPr wrap="square" rtlCol="0">
            <a:spAutoFit/>
          </a:bodyPr>
          <a:lstStyle/>
          <a:p>
            <a:r>
              <a:rPr lang="en-US" sz="2400" b="1" i="1" dirty="0"/>
              <a:t>Now, push the  resultant value i.e ‘8’ in the stack</a:t>
            </a:r>
          </a:p>
        </p:txBody>
      </p:sp>
      <p:sp>
        <p:nvSpPr>
          <p:cNvPr id="40" name="TextBox 39"/>
          <p:cNvSpPr txBox="1"/>
          <p:nvPr/>
        </p:nvSpPr>
        <p:spPr>
          <a:xfrm>
            <a:off x="6776604" y="2048846"/>
            <a:ext cx="1030432" cy="584775"/>
          </a:xfrm>
          <a:prstGeom prst="rect">
            <a:avLst/>
          </a:prstGeom>
          <a:noFill/>
        </p:spPr>
        <p:txBody>
          <a:bodyPr wrap="square" rtlCol="0">
            <a:spAutoFit/>
          </a:bodyPr>
          <a:lstStyle/>
          <a:p>
            <a:r>
              <a:rPr lang="en-US" sz="3200" b="1" i="1" dirty="0" smtClean="0"/>
              <a:t>8</a:t>
            </a:r>
            <a:endParaRPr lang="en-US" sz="2000" b="1" i="1" dirty="0"/>
          </a:p>
        </p:txBody>
      </p:sp>
    </p:spTree>
    <p:extLst>
      <p:ext uri="{BB962C8B-B14F-4D97-AF65-F5344CB8AC3E}">
        <p14:creationId xmlns:p14="http://schemas.microsoft.com/office/powerpoint/2010/main" xmlns="" val="27558969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3.33333E-6 4.44444E-6 L 0.00225 0.36319 " pathEditMode="relative" rAng="0" ptsTypes="AA">
                                      <p:cBhvr>
                                        <p:cTn id="13" dur="2000" fill="hold"/>
                                        <p:tgtEl>
                                          <p:spTgt spid="40"/>
                                        </p:tgtEl>
                                        <p:attrNameLst>
                                          <p:attrName>ppt_x</p:attrName>
                                          <p:attrName>ppt_y</p:attrName>
                                        </p:attrNameLst>
                                      </p:cBhvr>
                                      <p:rCtr x="104" y="1814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38889E-6 2.22222E-6 L -1.38889E-6 0.66666 " pathEditMode="relative" rAng="0" ptsTypes="AA">
                                      <p:cBhvr>
                                        <p:cTn id="17" dur="2000" fill="hold"/>
                                        <p:tgtEl>
                                          <p:spTgt spid="30"/>
                                        </p:tgtEl>
                                        <p:attrNameLst>
                                          <p:attrName>ppt_x</p:attrName>
                                          <p:attrName>ppt_y</p:attrName>
                                        </p:attrNameLst>
                                      </p:cBhvr>
                                      <p:rCtr x="0" y="3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7124700" y="6278359"/>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7372788" y="355064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8096686"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7372788"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7401365" y="5685891"/>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7525186" y="5625979"/>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7329491" y="4906759"/>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7372788" y="5038291"/>
            <a:ext cx="72389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7372350" y="4433455"/>
            <a:ext cx="707014" cy="0"/>
          </a:xfrm>
          <a:prstGeom prst="line">
            <a:avLst/>
          </a:prstGeom>
        </p:spPr>
        <p:style>
          <a:lnRef idx="3">
            <a:schemeClr val="accent5"/>
          </a:lnRef>
          <a:fillRef idx="0">
            <a:schemeClr val="accent5"/>
          </a:fillRef>
          <a:effectRef idx="2">
            <a:schemeClr val="accent5"/>
          </a:effectRef>
          <a:fontRef idx="minor">
            <a:schemeClr val="tx1"/>
          </a:fontRef>
        </p:style>
      </p:cxnSp>
      <p:sp>
        <p:nvSpPr>
          <p:cNvPr id="40" name="TextBox 39"/>
          <p:cNvSpPr txBox="1"/>
          <p:nvPr/>
        </p:nvSpPr>
        <p:spPr>
          <a:xfrm>
            <a:off x="7525186" y="4433455"/>
            <a:ext cx="1030432" cy="584775"/>
          </a:xfrm>
          <a:prstGeom prst="rect">
            <a:avLst/>
          </a:prstGeom>
          <a:noFill/>
        </p:spPr>
        <p:txBody>
          <a:bodyPr wrap="square" rtlCol="0">
            <a:spAutoFit/>
          </a:bodyPr>
          <a:lstStyle/>
          <a:p>
            <a:r>
              <a:rPr lang="en-US" sz="3200" b="1" i="1" dirty="0" smtClean="0"/>
              <a:t>8</a:t>
            </a:r>
            <a:endParaRPr lang="en-US" sz="2000" b="1" i="1" dirty="0"/>
          </a:p>
        </p:txBody>
      </p:sp>
      <p:sp>
        <p:nvSpPr>
          <p:cNvPr id="2" name="TextBox 1"/>
          <p:cNvSpPr txBox="1"/>
          <p:nvPr/>
        </p:nvSpPr>
        <p:spPr>
          <a:xfrm>
            <a:off x="609600" y="4725842"/>
            <a:ext cx="5732318" cy="523220"/>
          </a:xfrm>
          <a:prstGeom prst="rect">
            <a:avLst/>
          </a:prstGeom>
          <a:noFill/>
        </p:spPr>
        <p:txBody>
          <a:bodyPr wrap="square" rtlCol="0">
            <a:spAutoFit/>
          </a:bodyPr>
          <a:lstStyle/>
          <a:p>
            <a:r>
              <a:rPr lang="en-US" sz="2800" b="1" i="1" dirty="0" smtClean="0"/>
              <a:t>Operator ‘+’</a:t>
            </a:r>
            <a:endParaRPr lang="en-US" b="1" i="1" dirty="0"/>
          </a:p>
        </p:txBody>
      </p:sp>
      <p:sp>
        <p:nvSpPr>
          <p:cNvPr id="10" name="TextBox 9"/>
          <p:cNvSpPr txBox="1"/>
          <p:nvPr/>
        </p:nvSpPr>
        <p:spPr>
          <a:xfrm>
            <a:off x="7477565" y="533400"/>
            <a:ext cx="1070700" cy="769441"/>
          </a:xfrm>
          <a:prstGeom prst="rect">
            <a:avLst/>
          </a:prstGeom>
          <a:noFill/>
        </p:spPr>
        <p:txBody>
          <a:bodyPr wrap="square" rtlCol="0">
            <a:spAutoFit/>
          </a:bodyPr>
          <a:lstStyle/>
          <a:p>
            <a:r>
              <a:rPr lang="en-US" sz="4400" b="1" i="1" dirty="0" smtClean="0"/>
              <a:t>+</a:t>
            </a:r>
            <a:endParaRPr lang="en-US" b="1" i="1" dirty="0"/>
          </a:p>
        </p:txBody>
      </p:sp>
    </p:spTree>
    <p:extLst>
      <p:ext uri="{BB962C8B-B14F-4D97-AF65-F5344CB8AC3E}">
        <p14:creationId xmlns:p14="http://schemas.microsoft.com/office/powerpoint/2010/main" xmlns="" val="34610347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01545 0.02731 L 0.01545 0.27731 " pathEditMode="relative" rAng="0" ptsTypes="AA">
                                      <p:cBhvr>
                                        <p:cTn id="12" dur="2000" fill="hold"/>
                                        <p:tgtEl>
                                          <p:spTgt spid="10"/>
                                        </p:tgtEl>
                                        <p:attrNameLst>
                                          <p:attrName>ppt_x</p:attrName>
                                          <p:attrName>ppt_y</p:attrName>
                                        </p:attrNameLst>
                                      </p:cBhvr>
                                      <p:rCtr x="0" y="12500"/>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1.66667E-6 2.22222E-6 L -1.03646 2.22222E-6 " pathEditMode="relative" rAng="0" ptsTypes="AA">
                                      <p:cBhvr>
                                        <p:cTn id="16" dur="2000" fill="hold"/>
                                        <p:tgtEl>
                                          <p:spTgt spid="30"/>
                                        </p:tgtEl>
                                        <p:attrNameLst>
                                          <p:attrName>ppt_x</p:attrName>
                                          <p:attrName>ppt_y</p:attrName>
                                        </p:attrNameLst>
                                      </p:cBhvr>
                                      <p:rCtr x="-51823" y="0"/>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5.83333E-6 -1.11111E-6 C -0.00782 -0.06042 -0.00261 -0.1243 -0.00452 -0.18588 C -0.004 -0.19329 -0.00435 -0.20092 -0.00313 -0.2081 C -0.0014 -0.21829 0.02761 -0.20949 0.03628 -0.2081 C 0.05173 -0.20116 0.04218 -0.20417 0.0651 -0.20185 C 0.07569 -0.20254 0.08628 -0.20231 0.09687 -0.20393 C 0.10017 -0.2044 0.10294 -0.20671 0.10607 -0.2081 C 0.11544 -0.21227 0.12534 -0.21366 0.13471 -0.21805 C 0.14253 -0.22847 0.13923 -0.23611 0.13784 -0.25254 C 0.13645 -0.26852 0.13506 -0.27569 0.12725 -0.2868 C 0.11909 -0.28611 0.1111 -0.28588 0.10294 -0.28472 C 0.08402 -0.28217 0.06614 -0.2706 0.04687 -0.2706 " pathEditMode="relative" ptsTypes="fffffffffffA">
                                      <p:cBhvr>
                                        <p:cTn id="20" dur="2000" fill="hold"/>
                                        <p:tgtEl>
                                          <p:spTgt spid="40"/>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 0 L 0.25 0 E" pathEditMode="relative" ptsTypes="">
                                      <p:cBhvr>
                                        <p:cTn id="24" dur="2000" fill="hold"/>
                                        <p:tgtEl>
                                          <p:spTgt spid="25"/>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3.05556E-6 -4.44444E-6 C 0.00052 -0.02893 0.00156 -0.05787 0.00156 -0.0868 C 0.00156 -0.12523 0.00069 -0.16342 3.05556E-6 -0.20185 C -0.00035 -0.21944 -0.0007 -0.2368 -0.00157 -0.2544 C -0.00209 -0.26389 -0.01997 -0.27453 -0.02587 -0.27477 C -0.05 -0.27546 -0.07431 -0.27592 -0.09844 -0.27662 C -0.10886 -0.28125 -0.1165 -0.29745 -0.1198 -0.31111 C -0.12136 -0.31713 -0.12431 -0.32916 -0.12431 -0.32916 C -0.12414 -0.33102 -0.12414 -0.35069 -0.12118 -0.35741 C -0.12084 -0.3581 -0.11563 -0.36504 -0.11511 -0.36551 C -0.11233 -0.36736 -0.10608 -0.36967 -0.10608 -0.36967 C -0.08316 -0.36852 -0.07483 -0.37083 -0.05764 -0.36366 C -0.04966 -0.35301 -0.04323 -0.36366 -0.0349 -0.36366 " pathEditMode="relative" ptsTypes="ffffffffffffA">
                                      <p:cBhvr>
                                        <p:cTn id="28" dur="2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7124700" y="6278359"/>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7372788" y="355064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8096686"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7372788"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7401365" y="5685891"/>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7525186" y="5625979"/>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22" name="TextBox 21"/>
          <p:cNvSpPr txBox="1"/>
          <p:nvPr/>
        </p:nvSpPr>
        <p:spPr>
          <a:xfrm>
            <a:off x="6722918" y="2472454"/>
            <a:ext cx="1905000" cy="769441"/>
          </a:xfrm>
          <a:prstGeom prst="rect">
            <a:avLst/>
          </a:prstGeom>
          <a:noFill/>
        </p:spPr>
        <p:txBody>
          <a:bodyPr wrap="square" rtlCol="0">
            <a:spAutoFit/>
          </a:bodyPr>
          <a:lstStyle/>
          <a:p>
            <a:r>
              <a:rPr lang="en-US" sz="4400" b="1" i="1" dirty="0" smtClean="0"/>
              <a:t>12</a:t>
            </a:r>
            <a:endParaRPr lang="en-US" b="1" i="1" dirty="0"/>
          </a:p>
        </p:txBody>
      </p:sp>
      <p:cxnSp>
        <p:nvCxnSpPr>
          <p:cNvPr id="25" name="Straight Connector 24"/>
          <p:cNvCxnSpPr/>
          <p:nvPr/>
        </p:nvCxnSpPr>
        <p:spPr>
          <a:xfrm>
            <a:off x="7180992" y="-152400"/>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40" name="TextBox 39"/>
          <p:cNvSpPr txBox="1"/>
          <p:nvPr/>
        </p:nvSpPr>
        <p:spPr>
          <a:xfrm>
            <a:off x="7744691" y="2577131"/>
            <a:ext cx="1030432" cy="584775"/>
          </a:xfrm>
          <a:prstGeom prst="rect">
            <a:avLst/>
          </a:prstGeom>
          <a:noFill/>
        </p:spPr>
        <p:txBody>
          <a:bodyPr wrap="square" rtlCol="0">
            <a:spAutoFit/>
          </a:bodyPr>
          <a:lstStyle/>
          <a:p>
            <a:r>
              <a:rPr lang="en-US" sz="3200" b="1" i="1" dirty="0" smtClean="0"/>
              <a:t>8</a:t>
            </a:r>
            <a:endParaRPr lang="en-US" sz="2000" b="1" i="1" dirty="0"/>
          </a:p>
        </p:txBody>
      </p:sp>
      <p:sp>
        <p:nvSpPr>
          <p:cNvPr id="23" name="TextBox 22"/>
          <p:cNvSpPr txBox="1"/>
          <p:nvPr/>
        </p:nvSpPr>
        <p:spPr>
          <a:xfrm>
            <a:off x="7388810" y="2446442"/>
            <a:ext cx="464553" cy="769441"/>
          </a:xfrm>
          <a:prstGeom prst="rect">
            <a:avLst/>
          </a:prstGeom>
          <a:noFill/>
        </p:spPr>
        <p:txBody>
          <a:bodyPr wrap="square" rtlCol="0">
            <a:spAutoFit/>
          </a:bodyPr>
          <a:lstStyle/>
          <a:p>
            <a:r>
              <a:rPr lang="en-US" sz="4400" b="1" i="1" dirty="0" smtClean="0"/>
              <a:t>+</a:t>
            </a:r>
            <a:endParaRPr lang="en-US" sz="2000" b="1" i="1" dirty="0"/>
          </a:p>
        </p:txBody>
      </p:sp>
      <p:sp>
        <p:nvSpPr>
          <p:cNvPr id="26" name="TextBox 25"/>
          <p:cNvSpPr txBox="1"/>
          <p:nvPr/>
        </p:nvSpPr>
        <p:spPr>
          <a:xfrm>
            <a:off x="190500" y="4114800"/>
            <a:ext cx="4229100" cy="461665"/>
          </a:xfrm>
          <a:prstGeom prst="rect">
            <a:avLst/>
          </a:prstGeom>
          <a:noFill/>
        </p:spPr>
        <p:txBody>
          <a:bodyPr wrap="square" rtlCol="0">
            <a:spAutoFit/>
          </a:bodyPr>
          <a:lstStyle/>
          <a:p>
            <a:r>
              <a:rPr lang="en-US" sz="1600" dirty="0" smtClean="0"/>
              <a:t> </a:t>
            </a:r>
            <a:r>
              <a:rPr lang="en-US" sz="2400" b="1" i="1" dirty="0" smtClean="0"/>
              <a:t>By Evaluating   , we get </a:t>
            </a:r>
            <a:endParaRPr lang="en-US" sz="2400" b="1" i="1" dirty="0"/>
          </a:p>
        </p:txBody>
      </p:sp>
      <p:sp>
        <p:nvSpPr>
          <p:cNvPr id="32" name="TextBox 31"/>
          <p:cNvSpPr txBox="1"/>
          <p:nvPr/>
        </p:nvSpPr>
        <p:spPr>
          <a:xfrm>
            <a:off x="-1905000" y="2353231"/>
            <a:ext cx="1371600" cy="769441"/>
          </a:xfrm>
          <a:prstGeom prst="rect">
            <a:avLst/>
          </a:prstGeom>
          <a:noFill/>
        </p:spPr>
        <p:txBody>
          <a:bodyPr wrap="square" rtlCol="0">
            <a:spAutoFit/>
          </a:bodyPr>
          <a:lstStyle/>
          <a:p>
            <a:r>
              <a:rPr lang="en-US" sz="4400" b="1" i="1" dirty="0" smtClean="0"/>
              <a:t>20</a:t>
            </a:r>
            <a:endParaRPr lang="en-US" b="1" i="1" dirty="0"/>
          </a:p>
        </p:txBody>
      </p:sp>
      <p:sp>
        <p:nvSpPr>
          <p:cNvPr id="35" name="TextBox 34"/>
          <p:cNvSpPr txBox="1"/>
          <p:nvPr/>
        </p:nvSpPr>
        <p:spPr>
          <a:xfrm>
            <a:off x="190500" y="4682428"/>
            <a:ext cx="3543300" cy="584775"/>
          </a:xfrm>
          <a:prstGeom prst="rect">
            <a:avLst/>
          </a:prstGeom>
          <a:noFill/>
        </p:spPr>
        <p:txBody>
          <a:bodyPr wrap="square" rtlCol="0">
            <a:spAutoFit/>
          </a:bodyPr>
          <a:lstStyle/>
          <a:p>
            <a:r>
              <a:rPr lang="en-US" sz="3200" b="1" i="1" dirty="0" smtClean="0"/>
              <a:t>20</a:t>
            </a:r>
            <a:endParaRPr lang="en-US" sz="2800" b="1" i="1" dirty="0" smtClean="0"/>
          </a:p>
        </p:txBody>
      </p:sp>
    </p:spTree>
    <p:extLst>
      <p:ext uri="{BB962C8B-B14F-4D97-AF65-F5344CB8AC3E}">
        <p14:creationId xmlns:p14="http://schemas.microsoft.com/office/powerpoint/2010/main" xmlns="" val="27352301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0" nodeType="clickEffect">
                                  <p:stCondLst>
                                    <p:cond delay="0"/>
                                  </p:stCondLst>
                                  <p:childTnLst>
                                    <p:animMotion origin="layout" path="M -0.01997 2.96296E-6 L 0.23003 2.96296E-6 " pathEditMode="relative" rAng="0" ptsTypes="AA">
                                      <p:cBhvr>
                                        <p:cTn id="12" dur="2000" fill="hold"/>
                                        <p:tgtEl>
                                          <p:spTgt spid="40"/>
                                        </p:tgtEl>
                                        <p:attrNameLst>
                                          <p:attrName>ppt_x</p:attrName>
                                          <p:attrName>ppt_y</p:attrName>
                                        </p:attrNameLst>
                                      </p:cBhvr>
                                      <p:rCtr x="12500" y="0"/>
                                    </p:animMotion>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0 0 L 0.25 0 E" pathEditMode="relative" ptsTypes="">
                                      <p:cBhvr>
                                        <p:cTn id="16" dur="2000" fill="hold"/>
                                        <p:tgtEl>
                                          <p:spTgt spid="23"/>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0.01997 4.81481E-6 L 0.24896 4.81481E-6 " pathEditMode="relative" rAng="0" ptsTypes="AA">
                                      <p:cBhvr>
                                        <p:cTn id="20" dur="2000" fill="hold"/>
                                        <p:tgtEl>
                                          <p:spTgt spid="22"/>
                                        </p:tgtEl>
                                        <p:attrNameLst>
                                          <p:attrName>ppt_x</p:attrName>
                                          <p:attrName>ppt_y</p:attrName>
                                        </p:attrNameLst>
                                      </p:cBhvr>
                                      <p:rCtr x="13438" y="0"/>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0" nodeType="clickEffect">
                                  <p:stCondLst>
                                    <p:cond delay="0"/>
                                  </p:stCondLst>
                                  <p:childTnLst>
                                    <p:animMotion origin="layout" path="M 3.33333E-6 0.00926 L 1.01666 0.01922 " pathEditMode="relative" rAng="0" ptsTypes="AA">
                                      <p:cBhvr>
                                        <p:cTn id="30" dur="2000" fill="hold"/>
                                        <p:tgtEl>
                                          <p:spTgt spid="32"/>
                                        </p:tgtEl>
                                        <p:attrNameLst>
                                          <p:attrName>ppt_x</p:attrName>
                                          <p:attrName>ppt_y</p:attrName>
                                        </p:attrNameLst>
                                      </p:cBhvr>
                                      <p:rCtr x="50833"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P spid="23" grpId="0"/>
      <p:bldP spid="32" grpId="0"/>
      <p:bldP spid="3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7124700" y="6278359"/>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7372788" y="355064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8096686" y="3535159"/>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7372788" y="6278359"/>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7401365" y="5685891"/>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7525186" y="5625979"/>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cxnSp>
        <p:nvCxnSpPr>
          <p:cNvPr id="25" name="Straight Connector 24"/>
          <p:cNvCxnSpPr/>
          <p:nvPr/>
        </p:nvCxnSpPr>
        <p:spPr>
          <a:xfrm>
            <a:off x="7288801" y="-304800"/>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26" name="TextBox 25"/>
          <p:cNvSpPr txBox="1"/>
          <p:nvPr/>
        </p:nvSpPr>
        <p:spPr>
          <a:xfrm>
            <a:off x="190500" y="4114800"/>
            <a:ext cx="4229100" cy="830997"/>
          </a:xfrm>
          <a:prstGeom prst="rect">
            <a:avLst/>
          </a:prstGeom>
          <a:noFill/>
        </p:spPr>
        <p:txBody>
          <a:bodyPr wrap="square" rtlCol="0">
            <a:spAutoFit/>
          </a:bodyPr>
          <a:lstStyle/>
          <a:p>
            <a:r>
              <a:rPr lang="en-US" sz="2400" b="1" i="1" dirty="0"/>
              <a:t>So push ‘20’ in  stack</a:t>
            </a:r>
          </a:p>
          <a:p>
            <a:r>
              <a:rPr lang="en-US" sz="2400" b="1" i="1" dirty="0" smtClean="0"/>
              <a:t> </a:t>
            </a:r>
            <a:endParaRPr lang="en-US" sz="2400" b="1" i="1" dirty="0"/>
          </a:p>
        </p:txBody>
      </p:sp>
      <p:sp>
        <p:nvSpPr>
          <p:cNvPr id="32" name="TextBox 31"/>
          <p:cNvSpPr txBox="1"/>
          <p:nvPr/>
        </p:nvSpPr>
        <p:spPr>
          <a:xfrm>
            <a:off x="7349836" y="2361837"/>
            <a:ext cx="1371600" cy="769441"/>
          </a:xfrm>
          <a:prstGeom prst="rect">
            <a:avLst/>
          </a:prstGeom>
          <a:noFill/>
        </p:spPr>
        <p:txBody>
          <a:bodyPr wrap="square" rtlCol="0">
            <a:spAutoFit/>
          </a:bodyPr>
          <a:lstStyle/>
          <a:p>
            <a:r>
              <a:rPr lang="en-US" sz="4400" b="1" i="1" dirty="0" smtClean="0"/>
              <a:t>20</a:t>
            </a:r>
            <a:endParaRPr lang="en-US" b="1" i="1" dirty="0"/>
          </a:p>
        </p:txBody>
      </p:sp>
    </p:spTree>
    <p:extLst>
      <p:ext uri="{BB962C8B-B14F-4D97-AF65-F5344CB8AC3E}">
        <p14:creationId xmlns:p14="http://schemas.microsoft.com/office/powerpoint/2010/main" xmlns="" val="29892676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5.55556E-7 -2.96296E-6 L 5.55556E-7 0.37732 " pathEditMode="relative" rAng="0" ptsTypes="AA">
                                      <p:cBhvr>
                                        <p:cTn id="12" dur="2000" fill="hold"/>
                                        <p:tgtEl>
                                          <p:spTgt spid="32"/>
                                        </p:tgtEl>
                                        <p:attrNameLst>
                                          <p:attrName>ppt_x</p:attrName>
                                          <p:attrName>ppt_y</p:attrName>
                                        </p:attrNameLst>
                                      </p:cBhvr>
                                      <p:rCtr x="0" y="18866"/>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504 4.44444E-6 L 0.00504 0.74444 " pathEditMode="relative" rAng="0" ptsTypes="AA">
                                      <p:cBhvr>
                                        <p:cTn id="16" dur="2000" fill="hold"/>
                                        <p:tgtEl>
                                          <p:spTgt spid="25"/>
                                        </p:tgtEl>
                                        <p:attrNameLst>
                                          <p:attrName>ppt_x</p:attrName>
                                          <p:attrName>ppt_y</p:attrName>
                                        </p:attrNameLst>
                                      </p:cBhvr>
                                      <p:rCtr x="0" y="3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7845136" y="6309944"/>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8869079" y="355064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8144311" y="3566744"/>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8144311" y="6309944"/>
            <a:ext cx="7247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8153400" y="5705273"/>
            <a:ext cx="696191"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8297579" y="5683831"/>
            <a:ext cx="571500" cy="584775"/>
          </a:xfrm>
          <a:prstGeom prst="rect">
            <a:avLst/>
          </a:prstGeom>
          <a:noFill/>
        </p:spPr>
        <p:txBody>
          <a:bodyPr wrap="square" rtlCol="0">
            <a:spAutoFit/>
          </a:bodyPr>
          <a:lstStyle/>
          <a:p>
            <a:r>
              <a:rPr lang="en-US" sz="3200" b="1" i="1" dirty="0" smtClean="0"/>
              <a:t>(</a:t>
            </a:r>
            <a:endParaRPr lang="en-US"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cxnSp>
        <p:nvCxnSpPr>
          <p:cNvPr id="25" name="Straight Connector 24"/>
          <p:cNvCxnSpPr/>
          <p:nvPr/>
        </p:nvCxnSpPr>
        <p:spPr>
          <a:xfrm>
            <a:off x="8144311" y="5043055"/>
            <a:ext cx="723898" cy="0"/>
          </a:xfrm>
          <a:prstGeom prst="line">
            <a:avLst/>
          </a:prstGeom>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8111836" y="4950093"/>
            <a:ext cx="1371600" cy="769441"/>
          </a:xfrm>
          <a:prstGeom prst="rect">
            <a:avLst/>
          </a:prstGeom>
          <a:noFill/>
        </p:spPr>
        <p:txBody>
          <a:bodyPr wrap="square" rtlCol="0">
            <a:spAutoFit/>
          </a:bodyPr>
          <a:lstStyle/>
          <a:p>
            <a:r>
              <a:rPr lang="en-US" sz="4400" b="1" i="1" dirty="0" smtClean="0"/>
              <a:t>20</a:t>
            </a:r>
            <a:endParaRPr lang="en-US" b="1" i="1" dirty="0"/>
          </a:p>
        </p:txBody>
      </p:sp>
      <p:sp>
        <p:nvSpPr>
          <p:cNvPr id="2" name="TextBox 1"/>
          <p:cNvSpPr txBox="1"/>
          <p:nvPr/>
        </p:nvSpPr>
        <p:spPr>
          <a:xfrm>
            <a:off x="211282" y="4885585"/>
            <a:ext cx="5410200" cy="523220"/>
          </a:xfrm>
          <a:prstGeom prst="rect">
            <a:avLst/>
          </a:prstGeom>
          <a:noFill/>
        </p:spPr>
        <p:txBody>
          <a:bodyPr wrap="square" rtlCol="0">
            <a:spAutoFit/>
          </a:bodyPr>
          <a:lstStyle/>
          <a:p>
            <a:r>
              <a:rPr lang="en-US" sz="2800" b="1" i="1" dirty="0" smtClean="0"/>
              <a:t>Now atlast ‘)’ occurs</a:t>
            </a:r>
            <a:endParaRPr lang="en-US" b="1" i="1" dirty="0"/>
          </a:p>
        </p:txBody>
      </p:sp>
      <p:sp>
        <p:nvSpPr>
          <p:cNvPr id="10" name="TextBox 9"/>
          <p:cNvSpPr txBox="1"/>
          <p:nvPr/>
        </p:nvSpPr>
        <p:spPr>
          <a:xfrm>
            <a:off x="8246918" y="560457"/>
            <a:ext cx="791879" cy="769441"/>
          </a:xfrm>
          <a:prstGeom prst="rect">
            <a:avLst/>
          </a:prstGeom>
          <a:noFill/>
        </p:spPr>
        <p:txBody>
          <a:bodyPr wrap="square" rtlCol="0">
            <a:spAutoFit/>
          </a:bodyPr>
          <a:lstStyle/>
          <a:p>
            <a:r>
              <a:rPr lang="en-US" sz="4400" b="1" i="1" dirty="0" smtClean="0"/>
              <a:t>)</a:t>
            </a:r>
            <a:endParaRPr lang="en-US" b="1" i="1" dirty="0"/>
          </a:p>
        </p:txBody>
      </p:sp>
      <p:sp>
        <p:nvSpPr>
          <p:cNvPr id="23" name="TextBox 22"/>
          <p:cNvSpPr txBox="1"/>
          <p:nvPr/>
        </p:nvSpPr>
        <p:spPr>
          <a:xfrm>
            <a:off x="228600" y="5705273"/>
            <a:ext cx="4551218" cy="954107"/>
          </a:xfrm>
          <a:prstGeom prst="rect">
            <a:avLst/>
          </a:prstGeom>
          <a:noFill/>
        </p:spPr>
        <p:txBody>
          <a:bodyPr wrap="square" rtlCol="0">
            <a:spAutoFit/>
          </a:bodyPr>
          <a:lstStyle/>
          <a:p>
            <a:r>
              <a:rPr lang="en-US" sz="2800" b="1" i="1" dirty="0" smtClean="0"/>
              <a:t>Now , pop the element till the opening bracket</a:t>
            </a:r>
            <a:endParaRPr lang="en-US" sz="2800" b="1" i="1" dirty="0"/>
          </a:p>
        </p:txBody>
      </p:sp>
    </p:spTree>
    <p:extLst>
      <p:ext uri="{BB962C8B-B14F-4D97-AF65-F5344CB8AC3E}">
        <p14:creationId xmlns:p14="http://schemas.microsoft.com/office/powerpoint/2010/main" xmlns="" val="24441589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0 L 0 0.25 E" pathEditMode="relative" ptsTypes="">
                                      <p:cBhvr>
                                        <p:cTn id="12" dur="2000" fill="hold"/>
                                        <p:tgtEl>
                                          <p:spTgt spid="10"/>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 0 L 0.25 0 E" pathEditMode="relative" ptsTypes="">
                                      <p:cBhvr>
                                        <p:cTn id="22" dur="2000" fill="hold"/>
                                        <p:tgtEl>
                                          <p:spTgt spid="2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07 -0.01481 C 0.00017 -0.09838 0.00364 -0.17454 -0.00677 -0.25509 C -0.00747 -0.28657 0.00642 -0.33657 -0.02344 -0.34004 C -0.03247 -0.34097 -0.04167 -0.3412 -0.0507 -0.3419 C -0.06111 -0.34421 -0.07032 -0.34676 -0.08108 -0.34815 C -0.10643 -0.35602 -0.13247 -0.34815 -0.15834 -0.34815 " pathEditMode="relative" rAng="0" ptsTypes="fffffA">
                                      <p:cBhvr>
                                        <p:cTn id="26" dur="2000" fill="hold"/>
                                        <p:tgtEl>
                                          <p:spTgt spid="32"/>
                                        </p:tgtEl>
                                        <p:attrNameLst>
                                          <p:attrName>ppt_x</p:attrName>
                                          <p:attrName>ppt_y</p:attrName>
                                        </p:attrNameLst>
                                      </p:cBhvr>
                                      <p:rCtr x="-7535" y="-17060"/>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25 0 E" pathEditMode="relative" ptsTypes="">
                                      <p:cBhvr>
                                        <p:cTn id="30" dur="2000" fill="hold"/>
                                        <p:tgtEl>
                                          <p:spTgt spid="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P spid="10" grpId="0"/>
      <p:bldP spid="2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7845136" y="6309944"/>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8869079" y="355064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8144311" y="3566744"/>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8144311" y="6309944"/>
            <a:ext cx="724768" cy="0"/>
          </a:xfrm>
          <a:prstGeom prst="line">
            <a:avLst/>
          </a:prstGeom>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8182411" y="5663613"/>
            <a:ext cx="571500" cy="707886"/>
          </a:xfrm>
          <a:prstGeom prst="rect">
            <a:avLst/>
          </a:prstGeom>
          <a:noFill/>
        </p:spPr>
        <p:txBody>
          <a:bodyPr wrap="square" rtlCol="0">
            <a:spAutoFit/>
          </a:bodyPr>
          <a:lstStyle/>
          <a:p>
            <a:r>
              <a:rPr lang="en-US" sz="4000" b="1" i="1" dirty="0" smtClean="0"/>
              <a:t>(</a:t>
            </a:r>
            <a:endParaRPr lang="en-US" sz="2400" b="1" i="1" dirty="0"/>
          </a:p>
        </p:txBody>
      </p: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32" name="TextBox 31"/>
          <p:cNvSpPr txBox="1"/>
          <p:nvPr/>
        </p:nvSpPr>
        <p:spPr>
          <a:xfrm>
            <a:off x="6740236" y="2688066"/>
            <a:ext cx="1371600" cy="769441"/>
          </a:xfrm>
          <a:prstGeom prst="rect">
            <a:avLst/>
          </a:prstGeom>
          <a:noFill/>
        </p:spPr>
        <p:txBody>
          <a:bodyPr wrap="square" rtlCol="0">
            <a:spAutoFit/>
          </a:bodyPr>
          <a:lstStyle/>
          <a:p>
            <a:r>
              <a:rPr lang="en-US" sz="4400" b="1" i="1" dirty="0" smtClean="0"/>
              <a:t>20</a:t>
            </a:r>
            <a:endParaRPr lang="en-US" b="1" i="1" dirty="0"/>
          </a:p>
        </p:txBody>
      </p:sp>
      <p:sp>
        <p:nvSpPr>
          <p:cNvPr id="10" name="TextBox 9"/>
          <p:cNvSpPr txBox="1"/>
          <p:nvPr/>
        </p:nvSpPr>
        <p:spPr>
          <a:xfrm>
            <a:off x="8274627" y="2322454"/>
            <a:ext cx="791879" cy="769441"/>
          </a:xfrm>
          <a:prstGeom prst="rect">
            <a:avLst/>
          </a:prstGeom>
          <a:noFill/>
        </p:spPr>
        <p:txBody>
          <a:bodyPr wrap="square" rtlCol="0">
            <a:spAutoFit/>
          </a:bodyPr>
          <a:lstStyle/>
          <a:p>
            <a:r>
              <a:rPr lang="en-US" sz="4400" b="1" i="1" dirty="0" smtClean="0"/>
              <a:t>)</a:t>
            </a:r>
            <a:endParaRPr lang="en-US" b="1" i="1" dirty="0"/>
          </a:p>
        </p:txBody>
      </p:sp>
    </p:spTree>
    <p:extLst>
      <p:ext uri="{BB962C8B-B14F-4D97-AF65-F5344CB8AC3E}">
        <p14:creationId xmlns:p14="http://schemas.microsoft.com/office/powerpoint/2010/main" xmlns="" val="8930640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1024 0.01111 L 0.01024 0.47199 " pathEditMode="relative" rAng="0" ptsTypes="AA">
                                      <p:cBhvr>
                                        <p:cTn id="6" dur="2000" fill="hold"/>
                                        <p:tgtEl>
                                          <p:spTgt spid="10"/>
                                        </p:tgtEl>
                                        <p:attrNameLst>
                                          <p:attrName>ppt_x</p:attrName>
                                          <p:attrName>ppt_y</p:attrName>
                                        </p:attrNameLst>
                                      </p:cBhvr>
                                      <p:rCtr x="0" y="23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ingle Corner Rectangle 2"/>
          <p:cNvSpPr/>
          <p:nvPr/>
        </p:nvSpPr>
        <p:spPr>
          <a:xfrm>
            <a:off x="228600" y="381000"/>
            <a:ext cx="8763000" cy="1066800"/>
          </a:xfrm>
          <a:prstGeom prst="round1Rect">
            <a:avLst>
              <a:gd name="adj" fmla="val 21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533400"/>
            <a:ext cx="8458200" cy="762000"/>
          </a:xfrm>
          <a:prstGeom prst="roundRect">
            <a:avLst>
              <a:gd name="adj" fmla="val 36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p:cNvCxnSpPr/>
          <p:nvPr/>
        </p:nvCxnSpPr>
        <p:spPr>
          <a:xfrm>
            <a:off x="114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48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530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53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5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77200" y="533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3347" y="598300"/>
            <a:ext cx="762000" cy="769441"/>
          </a:xfrm>
          <a:prstGeom prst="rect">
            <a:avLst/>
          </a:prstGeom>
          <a:noFill/>
        </p:spPr>
        <p:txBody>
          <a:bodyPr wrap="square" rtlCol="0">
            <a:spAutoFit/>
          </a:bodyPr>
          <a:lstStyle/>
          <a:p>
            <a:r>
              <a:rPr lang="en-US" sz="4400" b="1" i="1" dirty="0" smtClean="0">
                <a:solidFill>
                  <a:schemeClr val="bg2"/>
                </a:solidFill>
              </a:rPr>
              <a:t>4</a:t>
            </a:r>
            <a:endParaRPr lang="en-US" b="1" i="1" dirty="0">
              <a:solidFill>
                <a:schemeClr val="bg2"/>
              </a:solidFill>
            </a:endParaRPr>
          </a:p>
        </p:txBody>
      </p:sp>
      <p:sp>
        <p:nvSpPr>
          <p:cNvPr id="6" name="TextBox 5"/>
          <p:cNvSpPr txBox="1"/>
          <p:nvPr/>
        </p:nvSpPr>
        <p:spPr>
          <a:xfrm>
            <a:off x="1371600" y="560457"/>
            <a:ext cx="990600" cy="769441"/>
          </a:xfrm>
          <a:prstGeom prst="rect">
            <a:avLst/>
          </a:prstGeom>
          <a:noFill/>
        </p:spPr>
        <p:txBody>
          <a:bodyPr wrap="square" rtlCol="0">
            <a:spAutoFit/>
          </a:bodyPr>
          <a:lstStyle/>
          <a:p>
            <a:r>
              <a:rPr lang="en-US" sz="4400" b="1" i="1" dirty="0" smtClean="0">
                <a:solidFill>
                  <a:schemeClr val="bg2"/>
                </a:solidFill>
              </a:rPr>
              <a:t>3</a:t>
            </a:r>
            <a:endParaRPr lang="en-US" b="1" i="1" dirty="0">
              <a:solidFill>
                <a:schemeClr val="bg2"/>
              </a:solidFill>
            </a:endParaRPr>
          </a:p>
        </p:txBody>
      </p:sp>
      <p:sp>
        <p:nvSpPr>
          <p:cNvPr id="7" name="TextBox 6"/>
          <p:cNvSpPr txBox="1"/>
          <p:nvPr/>
        </p:nvSpPr>
        <p:spPr>
          <a:xfrm>
            <a:off x="2362200" y="612806"/>
            <a:ext cx="9906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8" name="TextBox 7"/>
          <p:cNvSpPr txBox="1"/>
          <p:nvPr/>
        </p:nvSpPr>
        <p:spPr>
          <a:xfrm>
            <a:off x="3429000" y="660507"/>
            <a:ext cx="990600" cy="707886"/>
          </a:xfrm>
          <a:prstGeom prst="rect">
            <a:avLst/>
          </a:prstGeom>
          <a:noFill/>
        </p:spPr>
        <p:txBody>
          <a:bodyPr wrap="square" rtlCol="0">
            <a:spAutoFit/>
          </a:bodyPr>
          <a:lstStyle/>
          <a:p>
            <a:r>
              <a:rPr lang="en-US" sz="4000" b="1" i="1" dirty="0" smtClean="0">
                <a:solidFill>
                  <a:schemeClr val="bg2"/>
                </a:solidFill>
              </a:rPr>
              <a:t>6</a:t>
            </a:r>
            <a:endParaRPr lang="en-US" b="1" i="1" dirty="0">
              <a:solidFill>
                <a:schemeClr val="bg2"/>
              </a:solidFill>
            </a:endParaRPr>
          </a:p>
        </p:txBody>
      </p:sp>
      <p:sp>
        <p:nvSpPr>
          <p:cNvPr id="9" name="TextBox 8"/>
          <p:cNvSpPr txBox="1"/>
          <p:nvPr/>
        </p:nvSpPr>
        <p:spPr>
          <a:xfrm>
            <a:off x="4360718" y="587514"/>
            <a:ext cx="838200" cy="707886"/>
          </a:xfrm>
          <a:prstGeom prst="rect">
            <a:avLst/>
          </a:prstGeom>
          <a:noFill/>
        </p:spPr>
        <p:txBody>
          <a:bodyPr wrap="square" rtlCol="0">
            <a:spAutoFit/>
          </a:bodyPr>
          <a:lstStyle/>
          <a:p>
            <a:r>
              <a:rPr lang="en-US" sz="4000" b="1" i="1" dirty="0" smtClean="0">
                <a:solidFill>
                  <a:schemeClr val="bg2"/>
                </a:solidFill>
              </a:rPr>
              <a:t>7</a:t>
            </a:r>
            <a:endParaRPr lang="en-US" b="1" i="1" dirty="0">
              <a:solidFill>
                <a:schemeClr val="bg2"/>
              </a:solidFill>
            </a:endParaRPr>
          </a:p>
        </p:txBody>
      </p:sp>
      <p:sp>
        <p:nvSpPr>
          <p:cNvPr id="11" name="TextBox 10"/>
          <p:cNvSpPr txBox="1"/>
          <p:nvPr/>
        </p:nvSpPr>
        <p:spPr>
          <a:xfrm>
            <a:off x="5143500" y="591232"/>
            <a:ext cx="838200" cy="769441"/>
          </a:xfrm>
          <a:prstGeom prst="rect">
            <a:avLst/>
          </a:prstGeom>
          <a:noFill/>
        </p:spPr>
        <p:txBody>
          <a:bodyPr wrap="square" rtlCol="0">
            <a:spAutoFit/>
          </a:bodyPr>
          <a:lstStyle/>
          <a:p>
            <a:r>
              <a:rPr lang="en-US" sz="4400" b="1" i="1" dirty="0" smtClean="0">
                <a:solidFill>
                  <a:schemeClr val="bg2"/>
                </a:solidFill>
              </a:rPr>
              <a:t>+</a:t>
            </a:r>
            <a:endParaRPr lang="en-US" b="1" i="1" dirty="0">
              <a:solidFill>
                <a:schemeClr val="bg2"/>
              </a:solidFill>
            </a:endParaRPr>
          </a:p>
        </p:txBody>
      </p:sp>
      <p:sp>
        <p:nvSpPr>
          <p:cNvPr id="12" name="TextBox 11"/>
          <p:cNvSpPr txBox="1"/>
          <p:nvPr/>
        </p:nvSpPr>
        <p:spPr>
          <a:xfrm>
            <a:off x="5960918" y="560457"/>
            <a:ext cx="762000" cy="707886"/>
          </a:xfrm>
          <a:prstGeom prst="rect">
            <a:avLst/>
          </a:prstGeom>
          <a:noFill/>
        </p:spPr>
        <p:txBody>
          <a:bodyPr wrap="square" rtlCol="0">
            <a:spAutoFit/>
          </a:bodyPr>
          <a:lstStyle/>
          <a:p>
            <a:r>
              <a:rPr lang="en-US" sz="4000" b="1" i="1" dirty="0" smtClean="0">
                <a:solidFill>
                  <a:schemeClr val="bg2"/>
                </a:solidFill>
              </a:rPr>
              <a:t>5</a:t>
            </a:r>
            <a:endParaRPr lang="en-US" b="1" i="1" dirty="0">
              <a:solidFill>
                <a:schemeClr val="bg2"/>
              </a:solidFill>
            </a:endParaRPr>
          </a:p>
        </p:txBody>
      </p:sp>
      <p:sp>
        <p:nvSpPr>
          <p:cNvPr id="14" name="TextBox 13"/>
          <p:cNvSpPr txBox="1"/>
          <p:nvPr/>
        </p:nvSpPr>
        <p:spPr>
          <a:xfrm>
            <a:off x="6722918" y="66050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6" name="TextBox 15"/>
          <p:cNvSpPr txBox="1"/>
          <p:nvPr/>
        </p:nvSpPr>
        <p:spPr>
          <a:xfrm>
            <a:off x="7484918" y="560457"/>
            <a:ext cx="762000" cy="707886"/>
          </a:xfrm>
          <a:prstGeom prst="rect">
            <a:avLst/>
          </a:prstGeom>
          <a:noFill/>
        </p:spPr>
        <p:txBody>
          <a:bodyPr wrap="square" rtlCol="0">
            <a:spAutoFit/>
          </a:bodyPr>
          <a:lstStyle/>
          <a:p>
            <a:r>
              <a:rPr lang="en-US" sz="4000" b="1" i="1" dirty="0">
                <a:solidFill>
                  <a:schemeClr val="bg2"/>
                </a:solidFill>
              </a:rPr>
              <a:t>+</a:t>
            </a:r>
            <a:endParaRPr lang="en-US" b="1" i="1" dirty="0">
              <a:solidFill>
                <a:schemeClr val="bg2"/>
              </a:solidFill>
            </a:endParaRPr>
          </a:p>
        </p:txBody>
      </p:sp>
      <p:sp>
        <p:nvSpPr>
          <p:cNvPr id="18" name="TextBox 17"/>
          <p:cNvSpPr txBox="1"/>
          <p:nvPr/>
        </p:nvSpPr>
        <p:spPr>
          <a:xfrm>
            <a:off x="8274627" y="587514"/>
            <a:ext cx="762000" cy="707886"/>
          </a:xfrm>
          <a:prstGeom prst="rect">
            <a:avLst/>
          </a:prstGeom>
          <a:noFill/>
        </p:spPr>
        <p:txBody>
          <a:bodyPr wrap="square" rtlCol="0">
            <a:spAutoFit/>
          </a:bodyPr>
          <a:lstStyle/>
          <a:p>
            <a:r>
              <a:rPr lang="en-US" sz="4000" b="1" i="1" dirty="0" smtClean="0">
                <a:solidFill>
                  <a:schemeClr val="bg2"/>
                </a:solidFill>
              </a:rPr>
              <a:t>)</a:t>
            </a:r>
            <a:endParaRPr lang="en-US" b="1" i="1" dirty="0">
              <a:solidFill>
                <a:schemeClr val="bg2"/>
              </a:solidFill>
            </a:endParaRPr>
          </a:p>
        </p:txBody>
      </p:sp>
      <p:sp>
        <p:nvSpPr>
          <p:cNvPr id="28" name="TextBox 27"/>
          <p:cNvSpPr txBox="1"/>
          <p:nvPr/>
        </p:nvSpPr>
        <p:spPr>
          <a:xfrm>
            <a:off x="7845136" y="6309944"/>
            <a:ext cx="1905000" cy="523220"/>
          </a:xfrm>
          <a:prstGeom prst="rect">
            <a:avLst/>
          </a:prstGeom>
          <a:noFill/>
        </p:spPr>
        <p:txBody>
          <a:bodyPr wrap="square" rtlCol="0">
            <a:spAutoFit/>
          </a:bodyPr>
          <a:lstStyle/>
          <a:p>
            <a:r>
              <a:rPr lang="en-US" sz="2800" b="1" i="1" dirty="0" smtClean="0"/>
              <a:t>STACK</a:t>
            </a:r>
            <a:endParaRPr lang="en-US" b="1" i="1" dirty="0"/>
          </a:p>
        </p:txBody>
      </p:sp>
      <p:cxnSp>
        <p:nvCxnSpPr>
          <p:cNvPr id="20" name="Straight Connector 19"/>
          <p:cNvCxnSpPr/>
          <p:nvPr/>
        </p:nvCxnSpPr>
        <p:spPr>
          <a:xfrm>
            <a:off x="8869079" y="3550640"/>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p:nvPr/>
        </p:nvCxnSpPr>
        <p:spPr>
          <a:xfrm>
            <a:off x="8144311" y="3566744"/>
            <a:ext cx="0" cy="2743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8144311" y="6309944"/>
            <a:ext cx="724768" cy="0"/>
          </a:xfrm>
          <a:prstGeom prst="line">
            <a:avLst/>
          </a:prstGeom>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1928376" y="2384009"/>
            <a:ext cx="696191" cy="707886"/>
          </a:xfrm>
          <a:prstGeom prst="rect">
            <a:avLst/>
          </a:prstGeom>
          <a:noFill/>
        </p:spPr>
        <p:txBody>
          <a:bodyPr wrap="square" rtlCol="0">
            <a:spAutoFit/>
          </a:bodyPr>
          <a:lstStyle/>
          <a:p>
            <a:r>
              <a:rPr lang="en-US" sz="4000" b="1" i="1" dirty="0" smtClean="0"/>
              <a:t> </a:t>
            </a:r>
            <a:endParaRPr lang="en-US" b="1" i="1" dirty="0"/>
          </a:p>
        </p:txBody>
      </p:sp>
      <p:sp>
        <p:nvSpPr>
          <p:cNvPr id="32" name="TextBox 31"/>
          <p:cNvSpPr txBox="1"/>
          <p:nvPr/>
        </p:nvSpPr>
        <p:spPr>
          <a:xfrm>
            <a:off x="6740236" y="2688066"/>
            <a:ext cx="1371600" cy="769441"/>
          </a:xfrm>
          <a:prstGeom prst="rect">
            <a:avLst/>
          </a:prstGeom>
          <a:noFill/>
        </p:spPr>
        <p:txBody>
          <a:bodyPr wrap="square" rtlCol="0">
            <a:spAutoFit/>
          </a:bodyPr>
          <a:lstStyle/>
          <a:p>
            <a:r>
              <a:rPr lang="en-US" sz="4400" b="1" i="1" dirty="0" smtClean="0"/>
              <a:t>20</a:t>
            </a:r>
            <a:endParaRPr lang="en-US" b="1" i="1" dirty="0"/>
          </a:p>
        </p:txBody>
      </p:sp>
      <p:sp>
        <p:nvSpPr>
          <p:cNvPr id="22" name="TextBox 21"/>
          <p:cNvSpPr txBox="1"/>
          <p:nvPr/>
        </p:nvSpPr>
        <p:spPr>
          <a:xfrm>
            <a:off x="741220" y="3886200"/>
            <a:ext cx="4128653" cy="523220"/>
          </a:xfrm>
          <a:prstGeom prst="rect">
            <a:avLst/>
          </a:prstGeom>
          <a:noFill/>
        </p:spPr>
        <p:txBody>
          <a:bodyPr wrap="square" rtlCol="0">
            <a:spAutoFit/>
          </a:bodyPr>
          <a:lstStyle/>
          <a:p>
            <a:r>
              <a:rPr lang="en-US" sz="2800" b="1" i="1" dirty="0" smtClean="0"/>
              <a:t>Now push the element</a:t>
            </a:r>
            <a:endParaRPr lang="en-US" sz="2000" b="1" i="1" dirty="0"/>
          </a:p>
        </p:txBody>
      </p:sp>
      <p:sp>
        <p:nvSpPr>
          <p:cNvPr id="23" name="TextBox 22"/>
          <p:cNvSpPr txBox="1"/>
          <p:nvPr/>
        </p:nvSpPr>
        <p:spPr>
          <a:xfrm>
            <a:off x="8260772" y="5709065"/>
            <a:ext cx="2895600" cy="584775"/>
          </a:xfrm>
          <a:prstGeom prst="rect">
            <a:avLst/>
          </a:prstGeom>
          <a:noFill/>
        </p:spPr>
        <p:txBody>
          <a:bodyPr wrap="square" rtlCol="0">
            <a:spAutoFit/>
          </a:bodyPr>
          <a:lstStyle/>
          <a:p>
            <a:r>
              <a:rPr lang="en-US" sz="3200" b="1" i="1" dirty="0" smtClean="0"/>
              <a:t>()</a:t>
            </a:r>
            <a:endParaRPr lang="en-US" b="1" i="1" dirty="0"/>
          </a:p>
        </p:txBody>
      </p:sp>
      <p:sp>
        <p:nvSpPr>
          <p:cNvPr id="25" name="TextBox 24"/>
          <p:cNvSpPr txBox="1"/>
          <p:nvPr/>
        </p:nvSpPr>
        <p:spPr>
          <a:xfrm>
            <a:off x="609600" y="5247400"/>
            <a:ext cx="6130636" cy="584775"/>
          </a:xfrm>
          <a:prstGeom prst="rect">
            <a:avLst/>
          </a:prstGeom>
          <a:noFill/>
        </p:spPr>
        <p:txBody>
          <a:bodyPr wrap="square" rtlCol="0">
            <a:spAutoFit/>
          </a:bodyPr>
          <a:lstStyle/>
          <a:p>
            <a:r>
              <a:rPr lang="en-US" sz="3200" b="1" i="1" dirty="0" smtClean="0"/>
              <a:t>AND THE FINAL ANSWRER IS  ’20’</a:t>
            </a:r>
            <a:endParaRPr lang="en-US" sz="3200" b="1" i="1" dirty="0"/>
          </a:p>
        </p:txBody>
      </p:sp>
    </p:spTree>
    <p:extLst>
      <p:ext uri="{BB962C8B-B14F-4D97-AF65-F5344CB8AC3E}">
        <p14:creationId xmlns:p14="http://schemas.microsoft.com/office/powerpoint/2010/main" xmlns="" val="388701163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xit" presetSubtype="0" fill="hold" grpId="0" nodeType="clickEffect">
                                  <p:stCondLst>
                                    <p:cond delay="0"/>
                                  </p:stCondLst>
                                  <p:childTnLst>
                                    <p:anim calcmode="lin" valueType="num">
                                      <p:cBhvr>
                                        <p:cTn id="12" dur="1000"/>
                                        <p:tgtEl>
                                          <p:spTgt spid="23"/>
                                        </p:tgtEl>
                                        <p:attrNameLst>
                                          <p:attrName>ppt_w</p:attrName>
                                        </p:attrNameLst>
                                      </p:cBhvr>
                                      <p:tavLst>
                                        <p:tav tm="0">
                                          <p:val>
                                            <p:strVal val="ppt_w"/>
                                          </p:val>
                                        </p:tav>
                                        <p:tav tm="100000">
                                          <p:val>
                                            <p:fltVal val="0"/>
                                          </p:val>
                                        </p:tav>
                                      </p:tavLst>
                                    </p:anim>
                                    <p:anim calcmode="lin" valueType="num">
                                      <p:cBhvr>
                                        <p:cTn id="13" dur="1000"/>
                                        <p:tgtEl>
                                          <p:spTgt spid="23"/>
                                        </p:tgtEl>
                                        <p:attrNameLst>
                                          <p:attrName>ppt_h</p:attrName>
                                        </p:attrNameLst>
                                      </p:cBhvr>
                                      <p:tavLst>
                                        <p:tav tm="0">
                                          <p:val>
                                            <p:strVal val="ppt_h"/>
                                          </p:val>
                                        </p:tav>
                                        <p:tav tm="100000">
                                          <p:val>
                                            <p:fltVal val="0"/>
                                          </p:val>
                                        </p:tav>
                                      </p:tavLst>
                                    </p:anim>
                                    <p:anim calcmode="lin" valueType="num">
                                      <p:cBhvr>
                                        <p:cTn id="14" dur="1000"/>
                                        <p:tgtEl>
                                          <p:spTgt spid="2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5" dur="1000"/>
                                        <p:tgtEl>
                                          <p:spTgt spid="2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6" dur="1" fill="hold">
                                          <p:stCondLst>
                                            <p:cond delay="999"/>
                                          </p:stCondLst>
                                        </p:cTn>
                                        <p:tgtEl>
                                          <p:spTgt spid="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4618 0.01389 C 0.06493 0.00949 0.07986 0.01041 0.09931 0.0118 C 0.11094 0.01412 0.12118 0.01898 0.13264 0.02176 C 0.13889 0.02523 0.14497 0.02708 0.1507 0.03194 C 0.15122 0.03402 0.15139 0.03611 0.15226 0.03796 C 0.15348 0.04097 0.15573 0.04305 0.15677 0.04606 C 0.15851 0.05115 0.15851 0.05694 0.1599 0.06227 C 0.15886 0.08703 0.15729 0.09884 0.15521 0.12083 C 0.15295 0.17199 0.15209 0.22407 0.1599 0.2743 C 0.16059 0.33032 0.16111 0.36921 0.15677 0.4199 C 0.15868 0.42731 0.15764 0.42407 0.1599 0.42986 " pathEditMode="relative" rAng="0" ptsTypes="ffffffffffA">
                                      <p:cBhvr>
                                        <p:cTn id="20" dur="2000" fill="hold"/>
                                        <p:tgtEl>
                                          <p:spTgt spid="32"/>
                                        </p:tgtEl>
                                        <p:attrNameLst>
                                          <p:attrName>ppt_x</p:attrName>
                                          <p:attrName>ppt_y</p:attrName>
                                        </p:attrNameLst>
                                      </p:cBhvr>
                                      <p:rCtr x="5747" y="20579"/>
                                    </p:animMotion>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2" grpId="0"/>
      <p:bldP spid="23" grpId="0"/>
      <p:bldP spid="2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r>
              <a:rPr lang="en-US" altLang="en-US" smtClean="0"/>
              <a:t>CS314</a:t>
            </a:r>
          </a:p>
        </p:txBody>
      </p:sp>
      <p:sp>
        <p:nvSpPr>
          <p:cNvPr id="38915" name="Footer Placeholder 4"/>
          <p:cNvSpPr>
            <a:spLocks noGrp="1"/>
          </p:cNvSpPr>
          <p:nvPr>
            <p:ph type="ftr" sz="quarter" idx="11"/>
          </p:nvPr>
        </p:nvSpPr>
        <p:spPr>
          <a:noFill/>
        </p:spPr>
        <p:txBody>
          <a:bodyPr/>
          <a:lstStyle/>
          <a:p>
            <a:pPr algn="ctr"/>
            <a:endParaRPr lang="en-US" altLang="en-US" smtClean="0"/>
          </a:p>
          <a:p>
            <a:pPr algn="ctr"/>
            <a:r>
              <a:rPr lang="en-US" altLang="en-US" smtClean="0"/>
              <a:t>Stacks</a:t>
            </a:r>
          </a:p>
          <a:p>
            <a:endParaRPr lang="en-US" altLang="en-US" smtClean="0"/>
          </a:p>
        </p:txBody>
      </p:sp>
      <p:sp>
        <p:nvSpPr>
          <p:cNvPr id="38916" name="Slide Number Placeholder 5"/>
          <p:cNvSpPr>
            <a:spLocks noGrp="1"/>
          </p:cNvSpPr>
          <p:nvPr>
            <p:ph type="sldNum" sz="quarter" idx="12"/>
          </p:nvPr>
        </p:nvSpPr>
        <p:spPr>
          <a:noFill/>
        </p:spPr>
        <p:txBody>
          <a:bodyPr/>
          <a:lstStyle/>
          <a:p>
            <a:fld id="{B8BD9D99-DFA8-4163-A022-7E35B49EE26D}" type="slidenum">
              <a:rPr lang="en-US" altLang="en-US" smtClean="0"/>
              <a:pPr/>
              <a:t>89</a:t>
            </a:fld>
            <a:endParaRPr lang="en-US" altLang="en-US" smtClean="0"/>
          </a:p>
        </p:txBody>
      </p:sp>
      <p:sp>
        <p:nvSpPr>
          <p:cNvPr id="38917" name="Rectangle 2"/>
          <p:cNvSpPr>
            <a:spLocks noGrp="1" noChangeArrowheads="1"/>
          </p:cNvSpPr>
          <p:nvPr>
            <p:ph type="title"/>
          </p:nvPr>
        </p:nvSpPr>
        <p:spPr/>
        <p:txBody>
          <a:bodyPr/>
          <a:lstStyle/>
          <a:p>
            <a:pPr eaLnBrk="1" hangingPunct="1"/>
            <a:r>
              <a:rPr lang="en-US" altLang="en-US" smtClean="0"/>
              <a:t>Balanced Symbol Checking</a:t>
            </a:r>
          </a:p>
        </p:txBody>
      </p:sp>
      <p:sp>
        <p:nvSpPr>
          <p:cNvPr id="38918" name="Rectangle 3"/>
          <p:cNvSpPr>
            <a:spLocks noGrp="1" noChangeArrowheads="1"/>
          </p:cNvSpPr>
          <p:nvPr>
            <p:ph type="body" idx="1"/>
          </p:nvPr>
        </p:nvSpPr>
        <p:spPr/>
        <p:txBody>
          <a:bodyPr>
            <a:normAutofit lnSpcReduction="10000"/>
          </a:bodyPr>
          <a:lstStyle/>
          <a:p>
            <a:pPr eaLnBrk="1" hangingPunct="1"/>
            <a:r>
              <a:rPr lang="en-US" altLang="en-US" smtClean="0"/>
              <a:t>In processing programs and working with computer languages there are many instances when symbols must be balanced</a:t>
            </a:r>
          </a:p>
          <a:p>
            <a:pPr lvl="1" eaLnBrk="1" hangingPunct="1">
              <a:buFontTx/>
              <a:buNone/>
            </a:pPr>
            <a:r>
              <a:rPr lang="en-US" altLang="en-US" smtClean="0"/>
              <a:t>{ } , [ ] , ( )</a:t>
            </a:r>
          </a:p>
          <a:p>
            <a:pPr lvl="1" eaLnBrk="1" hangingPunct="1">
              <a:buFontTx/>
              <a:buNone/>
            </a:pPr>
            <a:endParaRPr lang="en-US" altLang="en-US" smtClean="0"/>
          </a:p>
          <a:p>
            <a:pPr lvl="1" eaLnBrk="1" hangingPunct="1">
              <a:buFontTx/>
              <a:buNone/>
            </a:pPr>
            <a:r>
              <a:rPr lang="en-US" altLang="en-US" smtClean="0"/>
              <a:t>	A stack is useful for checking symbol balance.  When a closing symbol is found it must match the most recent opening symbol of the same type.</a:t>
            </a:r>
          </a:p>
          <a:p>
            <a:pPr eaLnBrk="1" hangingPunct="1"/>
            <a:r>
              <a:rPr lang="en-US" altLang="en-US" smtClean="0"/>
              <a:t>Applicable to checking html and xml tags!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STACK INSERTION</a:t>
            </a:r>
          </a:p>
        </p:txBody>
      </p:sp>
      <p:pic>
        <p:nvPicPr>
          <p:cNvPr id="10243" name="Picture 11" descr="Alg03-02"/>
          <p:cNvPicPr>
            <a:picLocks noGrp="1" noChangeAspect="1" noChangeArrowheads="1"/>
          </p:cNvPicPr>
          <p:nvPr>
            <p:ph idx="1"/>
          </p:nvPr>
        </p:nvPicPr>
        <p:blipFill>
          <a:blip r:embed="rId2" cstate="print"/>
          <a:srcRect l="18758"/>
          <a:stretch>
            <a:fillRect/>
          </a:stretch>
        </p:blipFill>
        <p:spPr>
          <a:xfrm>
            <a:off x="609600" y="1905000"/>
            <a:ext cx="7162800" cy="3733800"/>
          </a:xfrm>
          <a:noFill/>
        </p:spPr>
      </p:pic>
      <p:pic>
        <p:nvPicPr>
          <p:cNvPr id="10244" name="Picture 4" descr="1.-Stack-Operations.png"/>
          <p:cNvPicPr>
            <a:picLocks noChangeAspect="1"/>
          </p:cNvPicPr>
          <p:nvPr/>
        </p:nvPicPr>
        <p:blipFill>
          <a:blip r:embed="rId3" cstate="print"/>
          <a:srcRect t="7207" r="60001" b="13515"/>
          <a:stretch>
            <a:fillRect/>
          </a:stretch>
        </p:blipFill>
        <p:spPr bwMode="auto">
          <a:xfrm>
            <a:off x="5943600" y="2209800"/>
            <a:ext cx="2362200" cy="3352800"/>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r>
              <a:rPr lang="en-US"/>
              <a:t>03/07/2015</a:t>
            </a:r>
          </a:p>
        </p:txBody>
      </p:sp>
      <p:sp>
        <p:nvSpPr>
          <p:cNvPr id="6" name="Slide Number Placeholder 5"/>
          <p:cNvSpPr>
            <a:spLocks noGrp="1"/>
          </p:cNvSpPr>
          <p:nvPr>
            <p:ph type="sldNum" sz="quarter" idx="12"/>
          </p:nvPr>
        </p:nvSpPr>
        <p:spPr/>
        <p:txBody>
          <a:bodyPr/>
          <a:lstStyle/>
          <a:p>
            <a:pPr>
              <a:defRPr/>
            </a:pPr>
            <a:fld id="{E974ADA9-456C-4391-BFC9-DCD7ADC91E83}"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r>
              <a:rPr lang="en-US" altLang="en-US" smtClean="0"/>
              <a:t>CS314</a:t>
            </a:r>
          </a:p>
        </p:txBody>
      </p:sp>
      <p:sp>
        <p:nvSpPr>
          <p:cNvPr id="39939" name="Footer Placeholder 4"/>
          <p:cNvSpPr>
            <a:spLocks noGrp="1"/>
          </p:cNvSpPr>
          <p:nvPr>
            <p:ph type="ftr" sz="quarter" idx="11"/>
          </p:nvPr>
        </p:nvSpPr>
        <p:spPr>
          <a:noFill/>
        </p:spPr>
        <p:txBody>
          <a:bodyPr/>
          <a:lstStyle/>
          <a:p>
            <a:pPr algn="ctr"/>
            <a:endParaRPr lang="en-US" altLang="en-US" smtClean="0"/>
          </a:p>
          <a:p>
            <a:pPr algn="ctr"/>
            <a:r>
              <a:rPr lang="en-US" altLang="en-US" smtClean="0"/>
              <a:t>Stacks</a:t>
            </a:r>
          </a:p>
          <a:p>
            <a:endParaRPr lang="en-US" altLang="en-US" smtClean="0"/>
          </a:p>
        </p:txBody>
      </p:sp>
      <p:sp>
        <p:nvSpPr>
          <p:cNvPr id="39940" name="Slide Number Placeholder 5"/>
          <p:cNvSpPr>
            <a:spLocks noGrp="1"/>
          </p:cNvSpPr>
          <p:nvPr>
            <p:ph type="sldNum" sz="quarter" idx="12"/>
          </p:nvPr>
        </p:nvSpPr>
        <p:spPr>
          <a:noFill/>
        </p:spPr>
        <p:txBody>
          <a:bodyPr/>
          <a:lstStyle/>
          <a:p>
            <a:fld id="{DEE4AB64-4C30-46EC-B15C-FF6B1E9FB24E}" type="slidenum">
              <a:rPr lang="en-US" altLang="en-US" smtClean="0"/>
              <a:pPr/>
              <a:t>90</a:t>
            </a:fld>
            <a:endParaRPr lang="en-US" altLang="en-US" smtClean="0"/>
          </a:p>
        </p:txBody>
      </p:sp>
      <p:sp>
        <p:nvSpPr>
          <p:cNvPr id="39941" name="Rectangle 2"/>
          <p:cNvSpPr>
            <a:spLocks noGrp="1" noChangeArrowheads="1"/>
          </p:cNvSpPr>
          <p:nvPr>
            <p:ph type="title"/>
          </p:nvPr>
        </p:nvSpPr>
        <p:spPr>
          <a:xfrm>
            <a:off x="685800" y="152400"/>
            <a:ext cx="7772400" cy="1143000"/>
          </a:xfrm>
        </p:spPr>
        <p:txBody>
          <a:bodyPr>
            <a:normAutofit fontScale="90000"/>
          </a:bodyPr>
          <a:lstStyle/>
          <a:p>
            <a:pPr eaLnBrk="1" hangingPunct="1"/>
            <a:r>
              <a:rPr lang="en-US" altLang="en-US" smtClean="0"/>
              <a:t>Algorithm for Balanced Symbol Checking</a:t>
            </a:r>
          </a:p>
        </p:txBody>
      </p:sp>
      <p:sp>
        <p:nvSpPr>
          <p:cNvPr id="39942" name="Rectangle 3"/>
          <p:cNvSpPr>
            <a:spLocks noGrp="1" noChangeArrowheads="1"/>
          </p:cNvSpPr>
          <p:nvPr>
            <p:ph type="body" idx="1"/>
          </p:nvPr>
        </p:nvSpPr>
        <p:spPr>
          <a:xfrm>
            <a:off x="228600" y="1295400"/>
            <a:ext cx="8686800" cy="5486400"/>
          </a:xfrm>
        </p:spPr>
        <p:txBody>
          <a:bodyPr/>
          <a:lstStyle/>
          <a:p>
            <a:pPr eaLnBrk="1" hangingPunct="1"/>
            <a:r>
              <a:rPr lang="en-US" altLang="en-US" smtClean="0"/>
              <a:t>Make an empty stack</a:t>
            </a:r>
          </a:p>
          <a:p>
            <a:pPr eaLnBrk="1" hangingPunct="1"/>
            <a:r>
              <a:rPr lang="en-US" altLang="en-US" smtClean="0"/>
              <a:t>read symbols until end of file</a:t>
            </a:r>
          </a:p>
          <a:p>
            <a:pPr lvl="1" eaLnBrk="1" hangingPunct="1"/>
            <a:r>
              <a:rPr lang="en-US" altLang="en-US" smtClean="0"/>
              <a:t>if the symbol is an opening symbol push it onto the stack</a:t>
            </a:r>
          </a:p>
          <a:p>
            <a:pPr lvl="1" eaLnBrk="1" hangingPunct="1"/>
            <a:r>
              <a:rPr lang="en-US" altLang="en-US" smtClean="0"/>
              <a:t>if it is a closing symbol do the following</a:t>
            </a:r>
          </a:p>
          <a:p>
            <a:pPr lvl="2" eaLnBrk="1" hangingPunct="1"/>
            <a:r>
              <a:rPr lang="en-US" altLang="en-US" smtClean="0"/>
              <a:t>if the stack is empty report an error</a:t>
            </a:r>
          </a:p>
          <a:p>
            <a:pPr lvl="2" eaLnBrk="1" hangingPunct="1"/>
            <a:r>
              <a:rPr lang="en-US" altLang="en-US" smtClean="0"/>
              <a:t>otherwise pop the stack. If the symbol popped does not match the closing symbol report an error</a:t>
            </a:r>
          </a:p>
          <a:p>
            <a:pPr eaLnBrk="1" hangingPunct="1"/>
            <a:r>
              <a:rPr lang="en-US" altLang="en-US" smtClean="0"/>
              <a:t>At the end of the file if the stack is not empty report an error</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DEPARTMENT OF SWE </a:t>
            </a:r>
            <a:endParaRPr lang="en-US"/>
          </a:p>
        </p:txBody>
      </p:sp>
      <p:sp>
        <p:nvSpPr>
          <p:cNvPr id="5" name="Slide Number Placeholder 4"/>
          <p:cNvSpPr>
            <a:spLocks noGrp="1"/>
          </p:cNvSpPr>
          <p:nvPr>
            <p:ph type="sldNum" sz="quarter" idx="12"/>
          </p:nvPr>
        </p:nvSpPr>
        <p:spPr/>
        <p:txBody>
          <a:bodyPr/>
          <a:lstStyle/>
          <a:p>
            <a:fld id="{6CC7F59A-F673-47F9-AF33-7FC3ADC4C2C2}" type="slidenum">
              <a:rPr lang="en-US" smtClean="0"/>
              <a:pPr/>
              <a:t>91</a:t>
            </a:fld>
            <a:endParaRPr lang="en-US"/>
          </a:p>
        </p:txBody>
      </p:sp>
      <p:graphicFrame>
        <p:nvGraphicFramePr>
          <p:cNvPr id="6" name="Table 5"/>
          <p:cNvGraphicFramePr>
            <a:graphicFrameLocks noGrp="1"/>
          </p:cNvGraphicFramePr>
          <p:nvPr/>
        </p:nvGraphicFramePr>
        <p:xfrm>
          <a:off x="838200" y="1524000"/>
          <a:ext cx="7772400" cy="4289341"/>
        </p:xfrm>
        <a:graphic>
          <a:graphicData uri="http://schemas.openxmlformats.org/drawingml/2006/table">
            <a:tbl>
              <a:tblPr/>
              <a:tblGrid>
                <a:gridCol w="2590800"/>
                <a:gridCol w="2590800"/>
                <a:gridCol w="2590800"/>
              </a:tblGrid>
              <a:tr h="565356">
                <a:tc>
                  <a:txBody>
                    <a:bodyPr/>
                    <a:lstStyle/>
                    <a:p>
                      <a:pPr marL="0" marR="0">
                        <a:lnSpc>
                          <a:spcPts val="1800"/>
                        </a:lnSpc>
                        <a:spcBef>
                          <a:spcPts val="0"/>
                        </a:spcBef>
                        <a:spcAft>
                          <a:spcPts val="0"/>
                        </a:spcAft>
                      </a:pPr>
                      <a:r>
                        <a:rPr lang="en-US" sz="2000" b="1">
                          <a:solidFill>
                            <a:schemeClr val="tx1"/>
                          </a:solidFill>
                          <a:latin typeface="Helvetica"/>
                          <a:ea typeface="Times New Roman"/>
                          <a:cs typeface="Times New Roman"/>
                        </a:rPr>
                        <a:t>EXAMPLE</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b="1">
                          <a:solidFill>
                            <a:schemeClr val="tx1"/>
                          </a:solidFill>
                          <a:latin typeface="Helvetica"/>
                          <a:ea typeface="Times New Roman"/>
                          <a:cs typeface="Times New Roman"/>
                        </a:rPr>
                        <a:t>Valid?</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b="1">
                          <a:solidFill>
                            <a:schemeClr val="tx1"/>
                          </a:solidFill>
                          <a:latin typeface="Helvetica"/>
                          <a:ea typeface="Times New Roman"/>
                          <a:cs typeface="Times New Roman"/>
                        </a:rPr>
                        <a:t>Description</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r>
              <a:tr h="925461">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(A+B) + (C-D)</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Yes</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The expression is having balanced symbol</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r>
              <a:tr h="565356">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((A+B) + (C-D)</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No</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One closing brace is missing.</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r>
              <a:tr h="925461">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((A+B) + [C-D])</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Yes</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Opening and closing braces correspond</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w="12700" cap="flat" cmpd="sng" algn="ctr">
                      <a:solidFill>
                        <a:srgbClr val="EDEDED"/>
                      </a:solidFill>
                      <a:prstDash val="solid"/>
                      <a:round/>
                      <a:headEnd type="none" w="med" len="med"/>
                      <a:tailEnd type="none" w="med" len="med"/>
                    </a:lnB>
                    <a:solidFill>
                      <a:srgbClr val="FFFFFF"/>
                    </a:solidFill>
                  </a:tcPr>
                </a:tc>
              </a:tr>
              <a:tr h="1285567">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((A+B) + [C-D]]</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a:noFill/>
                    </a:lnB>
                    <a:solidFill>
                      <a:srgbClr val="FFFFFF"/>
                    </a:solidFill>
                  </a:tcPr>
                </a:tc>
                <a:tc>
                  <a:txBody>
                    <a:bodyPr/>
                    <a:lstStyle/>
                    <a:p>
                      <a:pPr marL="0" marR="0">
                        <a:lnSpc>
                          <a:spcPts val="1800"/>
                        </a:lnSpc>
                        <a:spcBef>
                          <a:spcPts val="0"/>
                        </a:spcBef>
                        <a:spcAft>
                          <a:spcPts val="0"/>
                        </a:spcAft>
                      </a:pPr>
                      <a:r>
                        <a:rPr lang="en-US" sz="2000">
                          <a:solidFill>
                            <a:schemeClr val="tx1"/>
                          </a:solidFill>
                          <a:latin typeface="Helvetica"/>
                          <a:ea typeface="Times New Roman"/>
                          <a:cs typeface="Times New Roman"/>
                        </a:rPr>
                        <a:t>No</a:t>
                      </a:r>
                      <a:endParaRPr lang="en-US" sz="200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a:noFill/>
                    </a:lnB>
                    <a:solidFill>
                      <a:srgbClr val="FFFFFF"/>
                    </a:solidFill>
                  </a:tcPr>
                </a:tc>
                <a:tc>
                  <a:txBody>
                    <a:bodyPr/>
                    <a:lstStyle/>
                    <a:p>
                      <a:pPr marL="0" marR="0">
                        <a:lnSpc>
                          <a:spcPts val="1800"/>
                        </a:lnSpc>
                        <a:spcBef>
                          <a:spcPts val="0"/>
                        </a:spcBef>
                        <a:spcAft>
                          <a:spcPts val="0"/>
                        </a:spcAft>
                      </a:pPr>
                      <a:r>
                        <a:rPr lang="en-US" sz="2000" dirty="0">
                          <a:solidFill>
                            <a:schemeClr val="tx1"/>
                          </a:solidFill>
                          <a:latin typeface="Helvetica"/>
                          <a:ea typeface="Times New Roman"/>
                          <a:cs typeface="Times New Roman"/>
                        </a:rPr>
                        <a:t>The last brace does not correspond with the first opening brace.</a:t>
                      </a:r>
                      <a:endParaRPr lang="en-US" sz="2000" dirty="0">
                        <a:solidFill>
                          <a:schemeClr val="tx1"/>
                        </a:solidFill>
                        <a:latin typeface="Calibri"/>
                        <a:ea typeface="Calibri"/>
                        <a:cs typeface="Times New Roman"/>
                      </a:endParaRPr>
                    </a:p>
                  </a:txBody>
                  <a:tcPr marL="130296" marR="130296" marT="65148" marB="65148" anchor="b">
                    <a:lnL>
                      <a:noFill/>
                    </a:lnL>
                    <a:lnR>
                      <a:noFill/>
                    </a:lnR>
                    <a:lnT w="12700"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a:bodyPr>
          <a:lstStyle/>
          <a:p>
            <a:r>
              <a:rPr lang="en-US" sz="2400" dirty="0" smtClean="0"/>
              <a:t>For tracing the algorithm let us assume that the input is </a:t>
            </a:r>
            <a:r>
              <a:rPr lang="en-US" sz="2400" b="1" dirty="0" smtClean="0"/>
              <a:t>() (() [()])</a:t>
            </a:r>
            <a:endParaRPr lang="en-US" sz="2400" dirty="0"/>
          </a:p>
        </p:txBody>
      </p:sp>
      <p:sp>
        <p:nvSpPr>
          <p:cNvPr id="4" name="Footer Placeholder 3"/>
          <p:cNvSpPr>
            <a:spLocks noGrp="1"/>
          </p:cNvSpPr>
          <p:nvPr>
            <p:ph type="ftr" sz="quarter" idx="11"/>
          </p:nvPr>
        </p:nvSpPr>
        <p:spPr/>
        <p:txBody>
          <a:bodyPr/>
          <a:lstStyle/>
          <a:p>
            <a:r>
              <a:rPr lang="en-US" smtClean="0"/>
              <a:t>DEPARTMENT OF SWE </a:t>
            </a:r>
            <a:endParaRPr lang="en-US"/>
          </a:p>
        </p:txBody>
      </p:sp>
      <p:sp>
        <p:nvSpPr>
          <p:cNvPr id="5" name="Slide Number Placeholder 4"/>
          <p:cNvSpPr>
            <a:spLocks noGrp="1"/>
          </p:cNvSpPr>
          <p:nvPr>
            <p:ph type="sldNum" sz="quarter" idx="12"/>
          </p:nvPr>
        </p:nvSpPr>
        <p:spPr/>
        <p:txBody>
          <a:bodyPr/>
          <a:lstStyle/>
          <a:p>
            <a:fld id="{6CC7F59A-F673-47F9-AF33-7FC3ADC4C2C2}" type="slidenum">
              <a:rPr lang="en-US" smtClean="0"/>
              <a:pPr/>
              <a:t>92</a:t>
            </a:fld>
            <a:endParaRPr lang="en-US"/>
          </a:p>
        </p:txBody>
      </p:sp>
      <p:graphicFrame>
        <p:nvGraphicFramePr>
          <p:cNvPr id="6" name="Table 5"/>
          <p:cNvGraphicFramePr>
            <a:graphicFrameLocks noGrp="1"/>
          </p:cNvGraphicFramePr>
          <p:nvPr/>
        </p:nvGraphicFramePr>
        <p:xfrm>
          <a:off x="609600" y="549000"/>
          <a:ext cx="7162800" cy="6004202"/>
        </p:xfrm>
        <a:graphic>
          <a:graphicData uri="http://schemas.openxmlformats.org/drawingml/2006/table">
            <a:tbl>
              <a:tblPr/>
              <a:tblGrid>
                <a:gridCol w="1790700"/>
                <a:gridCol w="1790700"/>
                <a:gridCol w="1790700"/>
                <a:gridCol w="1790700"/>
              </a:tblGrid>
              <a:tr h="287629">
                <a:tc>
                  <a:txBody>
                    <a:bodyPr/>
                    <a:lstStyle/>
                    <a:p>
                      <a:pPr algn="l" fontAlgn="base"/>
                      <a:r>
                        <a:rPr lang="en-US" sz="1400" b="1" dirty="0"/>
                        <a:t>Input Symbol</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Operation</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dirty="0"/>
                        <a:t>Stack</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Output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287629">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Push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51748">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Pop (</a:t>
                      </a:r>
                      <a:br>
                        <a:rPr lang="en-US" sz="1400" b="1"/>
                      </a:br>
                      <a:r>
                        <a:rPr lang="en-US" sz="1400" b="1"/>
                        <a:t>Test if ( and A[i] match? YES</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287629">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Push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287629">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Push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51748">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dirty="0"/>
                        <a:t>Pop (</a:t>
                      </a:r>
                      <a:br>
                        <a:rPr lang="en-US" sz="1400" b="1" dirty="0"/>
                      </a:br>
                      <a:r>
                        <a:rPr lang="en-US" sz="1400" b="1" dirty="0"/>
                        <a:t>Test if ( and A[</a:t>
                      </a:r>
                      <a:r>
                        <a:rPr lang="en-US" sz="1400" b="1" dirty="0" err="1"/>
                        <a:t>i</a:t>
                      </a:r>
                      <a:r>
                        <a:rPr lang="en-US" sz="1400" b="1" dirty="0"/>
                        <a:t>] match? YES</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287629">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Push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287629">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Push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 [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51748">
                <a:tc>
                  <a:txBody>
                    <a:bodyPr/>
                    <a:lstStyle/>
                    <a:p>
                      <a:pPr algn="l" fontAlgn="base"/>
                      <a:r>
                        <a:rPr lang="en-US" sz="1400" b="1" dirty="0"/>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Pop )</a:t>
                      </a:r>
                      <a:br>
                        <a:rPr lang="en-US" sz="1400" b="1"/>
                      </a:br>
                      <a:r>
                        <a:rPr lang="en-US" sz="1400" b="1"/>
                        <a:t>Test if ( and A[i] match? YES</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 [</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51748">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Pop [</a:t>
                      </a:r>
                      <a:br>
                        <a:rPr lang="en-US" sz="1400" b="1"/>
                      </a:br>
                      <a:r>
                        <a:rPr lang="en-US" sz="1400" b="1"/>
                        <a:t>Test if [ and A[i] match? YES</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dirty="0"/>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51748">
                <a:tc>
                  <a:txBody>
                    <a:bodyPr/>
                    <a:lstStyle/>
                    <a:p>
                      <a:pPr algn="l" fontAlgn="base"/>
                      <a:r>
                        <a:rPr lang="en-US" sz="1400" b="1"/>
                        <a:t>)</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1"/>
                        <a:t>Pop (</a:t>
                      </a:r>
                      <a:br>
                        <a:rPr lang="en-US" sz="1400" b="1"/>
                      </a:br>
                      <a:r>
                        <a:rPr lang="en-US" sz="1400" b="1"/>
                        <a:t>Test if ( and A[i] match? YES</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519688">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400" b="1"/>
                        <a:t>Test if Stack is Empty? YES</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endParaRPr lang="en-US" sz="1400" b="1"/>
                    </a:p>
                  </a:txBody>
                  <a:tcPr marL="58391" marR="58391" marT="29195" marB="2919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400" b="1" dirty="0"/>
                        <a:t>TRUE</a:t>
                      </a:r>
                    </a:p>
                  </a:txBody>
                  <a:tcPr marL="58391" marR="58391" marT="29195" marB="2919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Real Time Example </a:t>
            </a:r>
            <a:br>
              <a:rPr lang="en-US" dirty="0" smtClean="0"/>
            </a:br>
            <a:r>
              <a:rPr lang="en-US" sz="3900" dirty="0" smtClean="0"/>
              <a:t>Supporting Recursion</a:t>
            </a:r>
            <a:endParaRPr lang="en-US" sz="3900" dirty="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Tx/>
              <a:buChar char=" "/>
              <a:defRPr/>
            </a:pPr>
            <a:r>
              <a:rPr lang="en-US" sz="2800" dirty="0" smtClean="0">
                <a:solidFill>
                  <a:schemeClr val="accent2"/>
                </a:solidFill>
                <a:latin typeface="Trebuchet MS" pitchFamily="34" charset="0"/>
              </a:rPr>
              <a:t>static </a:t>
            </a:r>
            <a:r>
              <a:rPr lang="en-US" sz="2800" dirty="0" err="1" smtClean="0">
                <a:solidFill>
                  <a:schemeClr val="accent2"/>
                </a:solidFill>
                <a:latin typeface="Trebuchet MS" pitchFamily="34" charset="0"/>
              </a:rPr>
              <a:t>int</a:t>
            </a:r>
            <a:r>
              <a:rPr lang="en-US" sz="2800" dirty="0" smtClean="0">
                <a:solidFill>
                  <a:schemeClr val="accent2"/>
                </a:solidFill>
                <a:latin typeface="Trebuchet MS" pitchFamily="34" charset="0"/>
              </a:rPr>
              <a:t> factorial(</a:t>
            </a:r>
            <a:r>
              <a:rPr lang="en-US" sz="2800" dirty="0" err="1" smtClean="0">
                <a:solidFill>
                  <a:schemeClr val="accent2"/>
                </a:solidFill>
                <a:latin typeface="Trebuchet MS" pitchFamily="34" charset="0"/>
              </a:rPr>
              <a:t>int</a:t>
            </a:r>
            <a:r>
              <a:rPr lang="en-US" sz="2800" dirty="0" smtClean="0">
                <a:solidFill>
                  <a:schemeClr val="accent2"/>
                </a:solidFill>
                <a:latin typeface="Trebuchet MS" pitchFamily="34" charset="0"/>
              </a:rPr>
              <a:t> n) {</a:t>
            </a:r>
            <a:br>
              <a:rPr lang="en-US" sz="2800" dirty="0" smtClean="0">
                <a:solidFill>
                  <a:schemeClr val="accent2"/>
                </a:solidFill>
                <a:latin typeface="Trebuchet MS" pitchFamily="34" charset="0"/>
              </a:rPr>
            </a:br>
            <a:r>
              <a:rPr lang="en-US" sz="2800" dirty="0" smtClean="0">
                <a:solidFill>
                  <a:schemeClr val="accent2"/>
                </a:solidFill>
                <a:latin typeface="Trebuchet MS" pitchFamily="34" charset="0"/>
              </a:rPr>
              <a:t>     if (n &lt;= 1) return 1;</a:t>
            </a:r>
            <a:br>
              <a:rPr lang="en-US" sz="2800" dirty="0" smtClean="0">
                <a:solidFill>
                  <a:schemeClr val="accent2"/>
                </a:solidFill>
                <a:latin typeface="Trebuchet MS" pitchFamily="34" charset="0"/>
              </a:rPr>
            </a:br>
            <a:r>
              <a:rPr lang="en-US" sz="2800" dirty="0" smtClean="0">
                <a:solidFill>
                  <a:schemeClr val="accent2"/>
                </a:solidFill>
                <a:latin typeface="Trebuchet MS" pitchFamily="34" charset="0"/>
              </a:rPr>
              <a:t>     else return n * factorial(n - 1);</a:t>
            </a:r>
            <a:br>
              <a:rPr lang="en-US" sz="2800" dirty="0" smtClean="0">
                <a:solidFill>
                  <a:schemeClr val="accent2"/>
                </a:solidFill>
                <a:latin typeface="Trebuchet MS" pitchFamily="34" charset="0"/>
              </a:rPr>
            </a:br>
            <a:r>
              <a:rPr lang="en-US" sz="2800" dirty="0" smtClean="0">
                <a:solidFill>
                  <a:schemeClr val="accent2"/>
                </a:solidFill>
                <a:latin typeface="Trebuchet MS" pitchFamily="34" charset="0"/>
              </a:rPr>
              <a:t>}</a:t>
            </a:r>
            <a:endParaRPr lang="en-US" sz="2800" dirty="0" smtClean="0">
              <a:solidFill>
                <a:srgbClr val="FFFF99"/>
              </a:solidFill>
              <a:latin typeface="Trebuchet MS" pitchFamily="34" charset="0"/>
            </a:endParaRPr>
          </a:p>
          <a:p>
            <a:pPr eaLnBrk="1" fontAlgn="auto" hangingPunct="1">
              <a:spcAft>
                <a:spcPts val="0"/>
              </a:spcAft>
              <a:defRPr/>
            </a:pPr>
            <a:r>
              <a:rPr lang="en-US" dirty="0" smtClean="0"/>
              <a:t>If you call </a:t>
            </a:r>
            <a:r>
              <a:rPr lang="en-US" dirty="0" smtClean="0">
                <a:solidFill>
                  <a:schemeClr val="accent2"/>
                </a:solidFill>
                <a:latin typeface="Trebuchet MS" pitchFamily="34" charset="0"/>
              </a:rPr>
              <a:t>x = factorial(3)</a:t>
            </a:r>
            <a:r>
              <a:rPr lang="en-US" dirty="0" smtClean="0"/>
              <a:t>, this enters the factorial method with</a:t>
            </a:r>
            <a:r>
              <a:rPr lang="en-US" dirty="0" smtClean="0">
                <a:solidFill>
                  <a:srgbClr val="FFFF99"/>
                </a:solidFill>
                <a:latin typeface="Trebuchet MS" pitchFamily="34" charset="0"/>
              </a:rPr>
              <a:t> </a:t>
            </a:r>
            <a:r>
              <a:rPr lang="en-US" dirty="0" smtClean="0">
                <a:solidFill>
                  <a:schemeClr val="accent2"/>
                </a:solidFill>
                <a:latin typeface="Trebuchet MS" pitchFamily="34" charset="0"/>
              </a:rPr>
              <a:t>n=3</a:t>
            </a:r>
            <a:r>
              <a:rPr lang="en-US" dirty="0" smtClean="0">
                <a:solidFill>
                  <a:srgbClr val="FFFF99"/>
                </a:solidFill>
                <a:latin typeface="Trebuchet MS" pitchFamily="34" charset="0"/>
              </a:rPr>
              <a:t> </a:t>
            </a:r>
            <a:r>
              <a:rPr lang="en-US" dirty="0" smtClean="0"/>
              <a:t>on the stack</a:t>
            </a:r>
          </a:p>
          <a:p>
            <a:pPr eaLnBrk="1" fontAlgn="auto" hangingPunct="1">
              <a:spcAft>
                <a:spcPts val="0"/>
              </a:spcAft>
              <a:defRPr/>
            </a:pPr>
            <a:r>
              <a:rPr lang="en-US" dirty="0" smtClean="0"/>
              <a:t>|     </a:t>
            </a:r>
            <a:r>
              <a:rPr lang="en-US" dirty="0" smtClean="0">
                <a:solidFill>
                  <a:schemeClr val="accent2"/>
                </a:solidFill>
                <a:latin typeface="Trebuchet MS" pitchFamily="34" charset="0"/>
              </a:rPr>
              <a:t>factorial</a:t>
            </a:r>
            <a:r>
              <a:rPr lang="en-US" dirty="0" smtClean="0"/>
              <a:t> calls itself, putting</a:t>
            </a:r>
            <a:r>
              <a:rPr lang="en-US" dirty="0" smtClean="0">
                <a:solidFill>
                  <a:srgbClr val="FFFF99"/>
                </a:solidFill>
                <a:latin typeface="Trebuchet MS" pitchFamily="34" charset="0"/>
              </a:rPr>
              <a:t> </a:t>
            </a:r>
            <a:r>
              <a:rPr lang="en-US" dirty="0" smtClean="0">
                <a:solidFill>
                  <a:schemeClr val="accent2"/>
                </a:solidFill>
                <a:latin typeface="Trebuchet MS" pitchFamily="34" charset="0"/>
              </a:rPr>
              <a:t>n=2</a:t>
            </a:r>
            <a:r>
              <a:rPr lang="en-US" dirty="0" smtClean="0">
                <a:solidFill>
                  <a:srgbClr val="FFFF99"/>
                </a:solidFill>
                <a:latin typeface="Trebuchet MS" pitchFamily="34" charset="0"/>
              </a:rPr>
              <a:t> </a:t>
            </a:r>
            <a:r>
              <a:rPr lang="en-US" dirty="0" smtClean="0"/>
              <a:t>on the stack</a:t>
            </a:r>
          </a:p>
          <a:p>
            <a:pPr eaLnBrk="1" fontAlgn="auto" hangingPunct="1">
              <a:spcAft>
                <a:spcPts val="0"/>
              </a:spcAft>
              <a:defRPr/>
            </a:pPr>
            <a:r>
              <a:rPr lang="en-US" dirty="0" smtClean="0"/>
              <a:t>|     |   </a:t>
            </a:r>
            <a:r>
              <a:rPr lang="en-US" dirty="0" smtClean="0">
                <a:solidFill>
                  <a:schemeClr val="accent2"/>
                </a:solidFill>
                <a:latin typeface="Trebuchet MS" pitchFamily="34" charset="0"/>
              </a:rPr>
              <a:t>factorial</a:t>
            </a:r>
            <a:r>
              <a:rPr lang="en-US" dirty="0" smtClean="0"/>
              <a:t> calls itself, putting</a:t>
            </a:r>
            <a:r>
              <a:rPr lang="en-US" dirty="0" smtClean="0">
                <a:solidFill>
                  <a:srgbClr val="FFFF99"/>
                </a:solidFill>
                <a:latin typeface="Trebuchet MS" pitchFamily="34" charset="0"/>
              </a:rPr>
              <a:t> </a:t>
            </a:r>
            <a:r>
              <a:rPr lang="en-US" dirty="0" smtClean="0">
                <a:solidFill>
                  <a:schemeClr val="accent2"/>
                </a:solidFill>
                <a:latin typeface="Trebuchet MS" pitchFamily="34" charset="0"/>
              </a:rPr>
              <a:t>n=1</a:t>
            </a:r>
            <a:r>
              <a:rPr lang="en-US" dirty="0" smtClean="0">
                <a:solidFill>
                  <a:srgbClr val="FFFF99"/>
                </a:solidFill>
                <a:latin typeface="Trebuchet MS" pitchFamily="34" charset="0"/>
              </a:rPr>
              <a:t> </a:t>
            </a:r>
            <a:r>
              <a:rPr lang="en-US" dirty="0" smtClean="0"/>
              <a:t>on the stack</a:t>
            </a:r>
          </a:p>
          <a:p>
            <a:pPr eaLnBrk="1" fontAlgn="auto" hangingPunct="1">
              <a:spcAft>
                <a:spcPts val="0"/>
              </a:spcAft>
              <a:defRPr/>
            </a:pPr>
            <a:r>
              <a:rPr lang="en-US" dirty="0" smtClean="0"/>
              <a:t>|     |   </a:t>
            </a:r>
            <a:r>
              <a:rPr lang="en-US" dirty="0" smtClean="0">
                <a:solidFill>
                  <a:schemeClr val="accent2"/>
                </a:solidFill>
                <a:latin typeface="Trebuchet MS" pitchFamily="34" charset="0"/>
              </a:rPr>
              <a:t>factorial</a:t>
            </a:r>
            <a:r>
              <a:rPr lang="en-US" dirty="0" smtClean="0"/>
              <a:t> returns </a:t>
            </a:r>
            <a:r>
              <a:rPr lang="en-US" dirty="0" smtClean="0">
                <a:solidFill>
                  <a:schemeClr val="accent2"/>
                </a:solidFill>
                <a:latin typeface="Trebuchet MS" pitchFamily="34" charset="0"/>
              </a:rPr>
              <a:t>1</a:t>
            </a:r>
            <a:endParaRPr lang="en-US" dirty="0" smtClean="0">
              <a:solidFill>
                <a:srgbClr val="FFFF99"/>
              </a:solidFill>
              <a:latin typeface="Trebuchet MS" pitchFamily="34" charset="0"/>
            </a:endParaRPr>
          </a:p>
          <a:p>
            <a:pPr eaLnBrk="1" fontAlgn="auto" hangingPunct="1">
              <a:spcAft>
                <a:spcPts val="0"/>
              </a:spcAft>
              <a:defRPr/>
            </a:pPr>
            <a:r>
              <a:rPr lang="en-US" dirty="0" smtClean="0"/>
              <a:t>|     </a:t>
            </a:r>
            <a:r>
              <a:rPr lang="en-US" dirty="0" smtClean="0">
                <a:solidFill>
                  <a:schemeClr val="accent2"/>
                </a:solidFill>
                <a:latin typeface="Trebuchet MS" pitchFamily="34" charset="0"/>
              </a:rPr>
              <a:t>factorial</a:t>
            </a:r>
            <a:r>
              <a:rPr lang="en-US" dirty="0" smtClean="0"/>
              <a:t> has </a:t>
            </a:r>
            <a:r>
              <a:rPr lang="en-US" dirty="0" smtClean="0">
                <a:solidFill>
                  <a:schemeClr val="accent2"/>
                </a:solidFill>
                <a:latin typeface="Trebuchet MS" pitchFamily="34" charset="0"/>
              </a:rPr>
              <a:t>n=2</a:t>
            </a:r>
            <a:r>
              <a:rPr lang="en-US" dirty="0" smtClean="0"/>
              <a:t>, computes and returns </a:t>
            </a:r>
            <a:r>
              <a:rPr lang="en-US" dirty="0" smtClean="0">
                <a:solidFill>
                  <a:schemeClr val="accent2"/>
                </a:solidFill>
                <a:latin typeface="Trebuchet MS" pitchFamily="34" charset="0"/>
              </a:rPr>
              <a:t>2*1 = 2</a:t>
            </a:r>
            <a:endParaRPr lang="en-US" dirty="0" smtClean="0">
              <a:solidFill>
                <a:srgbClr val="FFFF99"/>
              </a:solidFill>
              <a:latin typeface="Trebuchet MS" pitchFamily="34" charset="0"/>
            </a:endParaRPr>
          </a:p>
          <a:p>
            <a:pPr eaLnBrk="1" fontAlgn="auto" hangingPunct="1">
              <a:spcAft>
                <a:spcPts val="0"/>
              </a:spcAft>
              <a:defRPr/>
            </a:pPr>
            <a:r>
              <a:rPr lang="en-US" dirty="0" smtClean="0">
                <a:solidFill>
                  <a:schemeClr val="accent2"/>
                </a:solidFill>
                <a:latin typeface="Trebuchet MS" pitchFamily="34" charset="0"/>
              </a:rPr>
              <a:t>factorial</a:t>
            </a:r>
            <a:r>
              <a:rPr lang="en-US" dirty="0" smtClean="0"/>
              <a:t> has </a:t>
            </a:r>
            <a:r>
              <a:rPr lang="en-US" dirty="0" smtClean="0">
                <a:solidFill>
                  <a:schemeClr val="accent2"/>
                </a:solidFill>
                <a:latin typeface="Trebuchet MS" pitchFamily="34" charset="0"/>
              </a:rPr>
              <a:t>n=3</a:t>
            </a:r>
            <a:r>
              <a:rPr lang="en-US" dirty="0" smtClean="0"/>
              <a:t>, computes and returns </a:t>
            </a:r>
            <a:r>
              <a:rPr lang="en-US" dirty="0" smtClean="0">
                <a:solidFill>
                  <a:schemeClr val="accent2"/>
                </a:solidFill>
                <a:latin typeface="Trebuchet MS" pitchFamily="34" charset="0"/>
              </a:rPr>
              <a:t>3*2 = 6</a:t>
            </a:r>
            <a:endParaRPr lang="en-US" dirty="0" smtClean="0">
              <a:solidFill>
                <a:srgbClr val="FFFF99"/>
              </a:solidFill>
              <a:latin typeface="Trebuchet MS" pitchFamily="34" charset="0"/>
            </a:endParaRPr>
          </a:p>
          <a:p>
            <a:pPr eaLnBrk="1" fontAlgn="auto" hangingPunct="1">
              <a:spcAft>
                <a:spcPts val="0"/>
              </a:spcAft>
              <a:defRPr/>
            </a:pPr>
            <a:endParaRPr lang="en-US" dirty="0" smtClean="0"/>
          </a:p>
          <a:p>
            <a:pPr eaLnBrk="1" fontAlgn="auto" hangingPunct="1">
              <a:spcAft>
                <a:spcPts val="0"/>
              </a:spcAft>
              <a:buFont typeface="Arial" pitchFamily="34" charset="0"/>
              <a:buNone/>
              <a:defRPr/>
            </a:pPr>
            <a:endParaRPr lang="en-US" dirty="0"/>
          </a:p>
        </p:txBody>
      </p:sp>
      <p:sp>
        <p:nvSpPr>
          <p:cNvPr id="4" name="Date Placeholder 3"/>
          <p:cNvSpPr>
            <a:spLocks noGrp="1"/>
          </p:cNvSpPr>
          <p:nvPr>
            <p:ph type="dt" sz="quarter" idx="10"/>
          </p:nvPr>
        </p:nvSpPr>
        <p:spPr/>
        <p:txBody>
          <a:bodyPr/>
          <a:lstStyle/>
          <a:p>
            <a:pPr>
              <a:defRPr/>
            </a:pPr>
            <a:r>
              <a:rPr lang="en-US"/>
              <a:t>03/07/2015</a:t>
            </a:r>
          </a:p>
        </p:txBody>
      </p:sp>
      <p:sp>
        <p:nvSpPr>
          <p:cNvPr id="5" name="Slide Number Placeholder 4"/>
          <p:cNvSpPr>
            <a:spLocks noGrp="1"/>
          </p:cNvSpPr>
          <p:nvPr>
            <p:ph type="sldNum" sz="quarter" idx="12"/>
          </p:nvPr>
        </p:nvSpPr>
        <p:spPr/>
        <p:txBody>
          <a:bodyPr/>
          <a:lstStyle/>
          <a:p>
            <a:pPr>
              <a:defRPr/>
            </a:pPr>
            <a:fld id="{2DD9FA96-F738-44F0-9872-1CC483EEBE30}" type="slidenum">
              <a:rPr lang="en-US" smtClean="0"/>
              <a:pPr>
                <a:defRPr/>
              </a:pPr>
              <a:t>93</a:t>
            </a:fld>
            <a:endParaRPr lang="en-US"/>
          </a:p>
        </p:txBody>
      </p:sp>
      <p:sp>
        <p:nvSpPr>
          <p:cNvPr id="6" name="Footer Placeholder 5"/>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algn="l">
              <a:defRPr/>
            </a:pPr>
            <a:fld id="{A4EE80A6-F457-4F2F-BCC9-D7C0045660DF}" type="slidenum">
              <a:rPr lang="en-US"/>
              <a:pPr algn="l">
                <a:defRPr/>
              </a:pPr>
              <a:t>94</a:t>
            </a:fld>
            <a:endParaRPr lang="en-US"/>
          </a:p>
        </p:txBody>
      </p:sp>
      <p:sp>
        <p:nvSpPr>
          <p:cNvPr id="5" name="Rectangle 2"/>
          <p:cNvSpPr txBox="1">
            <a:spLocks noChangeArrowheads="1"/>
          </p:cNvSpPr>
          <p:nvPr/>
        </p:nvSpPr>
        <p:spPr>
          <a:xfrm>
            <a:off x="1219200" y="228600"/>
            <a:ext cx="7793038" cy="838200"/>
          </a:xfrm>
          <a:prstGeom prst="rect">
            <a:avLst/>
          </a:prstGeom>
        </p:spPr>
        <p:txBody>
          <a:bodyPr anchor="ctr">
            <a:normAutofit/>
          </a:bodyPr>
          <a:lstStyle/>
          <a:p>
            <a:pPr algn="ctr" fontAlgn="auto">
              <a:spcAft>
                <a:spcPts val="0"/>
              </a:spcAft>
              <a:defRPr/>
            </a:pPr>
            <a:r>
              <a:rPr lang="en-US" sz="4400">
                <a:latin typeface="+mj-lt"/>
                <a:ea typeface="+mj-ea"/>
                <a:cs typeface="+mj-cs"/>
              </a:rPr>
              <a:t>Factorial (animation 1)</a:t>
            </a:r>
          </a:p>
        </p:txBody>
      </p:sp>
      <p:sp>
        <p:nvSpPr>
          <p:cNvPr id="6" name="Rectangle 3"/>
          <p:cNvSpPr txBox="1">
            <a:spLocks noChangeArrowheads="1"/>
          </p:cNvSpPr>
          <p:nvPr/>
        </p:nvSpPr>
        <p:spPr>
          <a:xfrm>
            <a:off x="685800" y="1439863"/>
            <a:ext cx="6019800" cy="4486275"/>
          </a:xfrm>
          <a:prstGeom prst="rect">
            <a:avLst/>
          </a:prstGeom>
          <a:ln/>
        </p:spPr>
        <p:txBody>
          <a:bodyPr>
            <a:normAutofit fontScale="92500" lnSpcReduction="20000"/>
          </a:bodyPr>
          <a:lstStyle/>
          <a:p>
            <a:pPr marL="342900" indent="-342900" fontAlgn="auto">
              <a:lnSpc>
                <a:spcPct val="90000"/>
              </a:lnSpc>
              <a:spcBef>
                <a:spcPct val="20000"/>
              </a:spcBef>
              <a:spcAft>
                <a:spcPts val="0"/>
              </a:spcAft>
              <a:buFont typeface="Arial" pitchFamily="34" charset="0"/>
              <a:buChar char="•"/>
              <a:defRPr/>
            </a:pPr>
            <a:r>
              <a:rPr lang="en-US" sz="3200" dirty="0">
                <a:solidFill>
                  <a:schemeClr val="accent2"/>
                </a:solidFill>
                <a:latin typeface="Trebuchet MS" pitchFamily="34" charset="0"/>
                <a:cs typeface="+mn-cs"/>
              </a:rPr>
              <a:t>x = factorial(3)</a:t>
            </a:r>
            <a:r>
              <a:rPr lang="en-US" sz="3200" dirty="0">
                <a:solidFill>
                  <a:srgbClr val="FFFF99"/>
                </a:solidFill>
                <a:latin typeface="Trebuchet MS" pitchFamily="34" charset="0"/>
                <a:cs typeface="+mn-cs"/>
              </a:rPr>
              <a:t/>
            </a:r>
            <a:br>
              <a:rPr lang="en-US" sz="3200" dirty="0">
                <a:solidFill>
                  <a:srgbClr val="FFFF99"/>
                </a:solidFill>
                <a:latin typeface="Trebuchet MS" pitchFamily="34" charset="0"/>
                <a:cs typeface="+mn-cs"/>
              </a:rPr>
            </a:br>
            <a:r>
              <a:rPr lang="en-US" sz="3200" dirty="0">
                <a:solidFill>
                  <a:srgbClr val="FFFF99"/>
                </a:solidFill>
                <a:latin typeface="Trebuchet MS" pitchFamily="34" charset="0"/>
                <a:cs typeface="+mn-cs"/>
              </a:rPr>
              <a:t/>
            </a:r>
            <a:br>
              <a:rPr lang="en-US" sz="3200" dirty="0">
                <a:solidFill>
                  <a:srgbClr val="FFFF99"/>
                </a:solidFill>
                <a:latin typeface="Trebuchet MS" pitchFamily="34" charset="0"/>
                <a:cs typeface="+mn-cs"/>
              </a:rPr>
            </a:br>
            <a:endParaRPr lang="en-US" sz="3200" dirty="0">
              <a:solidFill>
                <a:srgbClr val="FFFF99"/>
              </a:solidFill>
              <a:latin typeface="Trebuchet MS" pitchFamily="34" charset="0"/>
              <a:cs typeface="+mn-cs"/>
            </a:endParaRPr>
          </a:p>
          <a:p>
            <a:pPr marL="342900" indent="-342900" fontAlgn="auto">
              <a:lnSpc>
                <a:spcPct val="90000"/>
              </a:lnSpc>
              <a:spcBef>
                <a:spcPct val="20000"/>
              </a:spcBef>
              <a:spcAft>
                <a:spcPts val="0"/>
              </a:spcAft>
              <a:buFont typeface="Arial" pitchFamily="34" charset="0"/>
              <a:buChar char="•"/>
              <a:defRPr/>
            </a:pPr>
            <a:r>
              <a:rPr lang="en-US" sz="3200" dirty="0">
                <a:solidFill>
                  <a:schemeClr val="accent2"/>
                </a:solidFill>
                <a:latin typeface="Trebuchet MS" pitchFamily="34" charset="0"/>
                <a:cs typeface="+mn-cs"/>
              </a:rPr>
              <a:t>static </a:t>
            </a:r>
            <a:r>
              <a:rPr lang="en-US" sz="3200" dirty="0" err="1">
                <a:solidFill>
                  <a:schemeClr val="accent2"/>
                </a:solidFill>
                <a:latin typeface="Trebuchet MS" pitchFamily="34" charset="0"/>
                <a:cs typeface="+mn-cs"/>
              </a:rPr>
              <a:t>int</a:t>
            </a:r>
            <a:r>
              <a:rPr lang="en-US" sz="3200" dirty="0">
                <a:solidFill>
                  <a:schemeClr val="accent2"/>
                </a:solidFill>
                <a:latin typeface="Trebuchet MS" pitchFamily="34" charset="0"/>
                <a:cs typeface="+mn-cs"/>
              </a:rPr>
              <a:t> factorial(</a:t>
            </a:r>
            <a:r>
              <a:rPr lang="en-US" sz="3200" dirty="0" err="1">
                <a:solidFill>
                  <a:schemeClr val="accent2"/>
                </a:solidFill>
                <a:latin typeface="Trebuchet MS" pitchFamily="34" charset="0"/>
                <a:cs typeface="+mn-cs"/>
              </a:rPr>
              <a:t>int</a:t>
            </a:r>
            <a:r>
              <a:rPr lang="en-US" sz="3200" dirty="0">
                <a:solidFill>
                  <a:srgbClr val="FFFF99"/>
                </a:solidFill>
                <a:latin typeface="Trebuchet MS" pitchFamily="34" charset="0"/>
                <a:cs typeface="+mn-cs"/>
              </a:rPr>
              <a:t> </a:t>
            </a:r>
            <a:r>
              <a:rPr lang="en-US" sz="3200" dirty="0">
                <a:solidFill>
                  <a:schemeClr val="tx2"/>
                </a:solidFill>
                <a:latin typeface="Trebuchet MS" pitchFamily="34" charset="0"/>
                <a:cs typeface="+mn-cs"/>
              </a:rPr>
              <a:t>n</a:t>
            </a:r>
            <a:r>
              <a:rPr lang="en-US" sz="3200" dirty="0">
                <a:solidFill>
                  <a:schemeClr val="accent2"/>
                </a:solidFill>
                <a:latin typeface="Trebuchet MS" pitchFamily="34" charset="0"/>
                <a:cs typeface="+mn-cs"/>
              </a:rPr>
              <a:t>) { //n=3</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a:t>
            </a:r>
            <a:r>
              <a:rPr lang="en-US" sz="3200" dirty="0" err="1">
                <a:solidFill>
                  <a:schemeClr val="accent2"/>
                </a:solidFill>
                <a:latin typeface="Trebuchet MS" pitchFamily="34" charset="0"/>
                <a:cs typeface="+mn-cs"/>
              </a:rPr>
              <a:t>int</a:t>
            </a:r>
            <a:r>
              <a:rPr lang="en-US" sz="3200" dirty="0">
                <a:solidFill>
                  <a:schemeClr val="accent2"/>
                </a:solidFill>
                <a:latin typeface="Trebuchet MS" pitchFamily="34" charset="0"/>
                <a:cs typeface="+mn-cs"/>
              </a:rPr>
              <a:t> </a:t>
            </a:r>
            <a:r>
              <a:rPr lang="en-US" sz="3200" dirty="0">
                <a:solidFill>
                  <a:schemeClr val="tx2"/>
                </a:solidFill>
                <a:latin typeface="Trebuchet MS" pitchFamily="34" charset="0"/>
                <a:cs typeface="+mn-cs"/>
              </a:rPr>
              <a:t>r</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1;</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if (</a:t>
            </a:r>
            <a:r>
              <a:rPr lang="en-US" sz="3200" dirty="0">
                <a:solidFill>
                  <a:schemeClr val="tx2"/>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&lt;= 1) return</a:t>
            </a:r>
            <a:r>
              <a:rPr lang="en-US" sz="3200" dirty="0">
                <a:solidFill>
                  <a:srgbClr val="FFFF99"/>
                </a:solidFill>
                <a:latin typeface="Trebuchet MS" pitchFamily="34" charset="0"/>
                <a:cs typeface="+mn-cs"/>
              </a:rPr>
              <a:t> </a:t>
            </a:r>
            <a:r>
              <a:rPr lang="en-US" sz="3200" dirty="0">
                <a:solidFill>
                  <a:schemeClr val="tx2"/>
                </a:solidFill>
                <a:latin typeface="Trebuchet MS" pitchFamily="34" charset="0"/>
                <a:cs typeface="+mn-cs"/>
              </a:rPr>
              <a:t>r</a:t>
            </a:r>
            <a:r>
              <a:rPr lang="en-US" sz="3200" dirty="0">
                <a:solidFill>
                  <a:schemeClr val="accent2"/>
                </a:solidFill>
                <a:latin typeface="Trebuchet MS" pitchFamily="34" charset="0"/>
                <a:cs typeface="+mn-cs"/>
              </a:rPr>
              <a:t>;</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else {</a:t>
            </a:r>
            <a:br>
              <a:rPr lang="en-US" sz="3200" dirty="0">
                <a:solidFill>
                  <a:schemeClr val="accent2"/>
                </a:solidFill>
                <a:latin typeface="Trebuchet MS" pitchFamily="34" charset="0"/>
                <a:cs typeface="+mn-cs"/>
              </a:rPr>
            </a:br>
            <a:r>
              <a:rPr lang="en-US" sz="3200" dirty="0">
                <a:solidFill>
                  <a:srgbClr val="FFFF99"/>
                </a:solidFill>
                <a:latin typeface="Trebuchet MS" pitchFamily="34" charset="0"/>
                <a:cs typeface="+mn-cs"/>
              </a:rPr>
              <a:t>          </a:t>
            </a:r>
            <a:r>
              <a:rPr lang="en-US" sz="3200" dirty="0">
                <a:solidFill>
                  <a:schemeClr val="tx2"/>
                </a:solidFill>
                <a:latin typeface="Trebuchet MS" pitchFamily="34" charset="0"/>
                <a:cs typeface="+mn-cs"/>
              </a:rPr>
              <a:t>r</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a:t>
            </a:r>
            <a:r>
              <a:rPr lang="en-US" sz="3200" dirty="0">
                <a:solidFill>
                  <a:srgbClr val="FFFF99"/>
                </a:solidFill>
                <a:latin typeface="Trebuchet MS" pitchFamily="34" charset="0"/>
                <a:cs typeface="+mn-cs"/>
              </a:rPr>
              <a:t> </a:t>
            </a:r>
            <a:r>
              <a:rPr lang="en-US" sz="3200" dirty="0">
                <a:solidFill>
                  <a:schemeClr val="tx2"/>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factorial(</a:t>
            </a:r>
            <a:r>
              <a:rPr lang="en-US" sz="3200" dirty="0">
                <a:solidFill>
                  <a:schemeClr val="tx2"/>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- 1);</a:t>
            </a:r>
            <a:r>
              <a:rPr lang="en-US" sz="3200" dirty="0">
                <a:solidFill>
                  <a:srgbClr val="FFFF99"/>
                </a:solidFill>
                <a:latin typeface="Trebuchet MS" pitchFamily="34" charset="0"/>
                <a:cs typeface="+mn-cs"/>
              </a:rPr>
              <a:t/>
            </a:r>
            <a:br>
              <a:rPr lang="en-US" sz="3200" dirty="0">
                <a:solidFill>
                  <a:srgbClr val="FFFF99"/>
                </a:solidFill>
                <a:latin typeface="Trebuchet MS" pitchFamily="34" charset="0"/>
                <a:cs typeface="+mn-cs"/>
              </a:rPr>
            </a:b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return</a:t>
            </a:r>
            <a:r>
              <a:rPr lang="en-US" sz="3200" dirty="0">
                <a:solidFill>
                  <a:srgbClr val="FFFF99"/>
                </a:solidFill>
                <a:latin typeface="Trebuchet MS" pitchFamily="34" charset="0"/>
                <a:cs typeface="+mn-cs"/>
              </a:rPr>
              <a:t> </a:t>
            </a:r>
            <a:r>
              <a:rPr lang="en-US" sz="3200" dirty="0">
                <a:solidFill>
                  <a:schemeClr val="tx2"/>
                </a:solidFill>
                <a:latin typeface="Trebuchet MS" pitchFamily="34" charset="0"/>
                <a:cs typeface="+mn-cs"/>
              </a:rPr>
              <a:t>r</a:t>
            </a:r>
            <a:r>
              <a:rPr lang="en-US" sz="3200" dirty="0">
                <a:solidFill>
                  <a:schemeClr val="accent2"/>
                </a:solidFill>
                <a:latin typeface="Trebuchet MS" pitchFamily="34" charset="0"/>
                <a:cs typeface="+mn-cs"/>
              </a:rPr>
              <a:t>;</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a:t>
            </a:r>
            <a:endParaRPr lang="en-US" sz="3200" dirty="0">
              <a:latin typeface="+mn-lt"/>
              <a:cs typeface="+mn-cs"/>
            </a:endParaRPr>
          </a:p>
        </p:txBody>
      </p:sp>
      <p:sp>
        <p:nvSpPr>
          <p:cNvPr id="7" name="AutoShape 4"/>
          <p:cNvSpPr>
            <a:spLocks noChangeArrowheads="1"/>
          </p:cNvSpPr>
          <p:nvPr/>
        </p:nvSpPr>
        <p:spPr bwMode="auto">
          <a:xfrm>
            <a:off x="7315200" y="57150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n=3</a:t>
            </a:r>
            <a:endParaRPr lang="en-US">
              <a:solidFill>
                <a:srgbClr val="FF9999"/>
              </a:solidFill>
              <a:latin typeface="Trebuchet MS" pitchFamily="34" charset="0"/>
            </a:endParaRPr>
          </a:p>
        </p:txBody>
      </p:sp>
      <p:sp>
        <p:nvSpPr>
          <p:cNvPr id="8" name="AutoShape 5"/>
          <p:cNvSpPr>
            <a:spLocks noChangeArrowheads="1"/>
          </p:cNvSpPr>
          <p:nvPr/>
        </p:nvSpPr>
        <p:spPr bwMode="auto">
          <a:xfrm>
            <a:off x="7315200" y="51054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r=1</a:t>
            </a:r>
            <a:endParaRPr lang="en-US">
              <a:solidFill>
                <a:srgbClr val="FF9999"/>
              </a:solidFill>
              <a:latin typeface="Trebuchet MS" pitchFamily="34" charset="0"/>
            </a:endParaRPr>
          </a:p>
        </p:txBody>
      </p:sp>
      <p:grpSp>
        <p:nvGrpSpPr>
          <p:cNvPr id="2" name="Group 8"/>
          <p:cNvGrpSpPr>
            <a:grpSpLocks/>
          </p:cNvGrpSpPr>
          <p:nvPr/>
        </p:nvGrpSpPr>
        <p:grpSpPr bwMode="auto">
          <a:xfrm>
            <a:off x="7162800" y="1905000"/>
            <a:ext cx="1066800" cy="4343400"/>
            <a:chOff x="4272" y="1920"/>
            <a:chExt cx="672" cy="1872"/>
          </a:xfrm>
        </p:grpSpPr>
        <p:sp>
          <p:nvSpPr>
            <p:cNvPr id="20501" name="Line 9"/>
            <p:cNvSpPr>
              <a:spLocks noChangeShapeType="1"/>
            </p:cNvSpPr>
            <p:nvPr/>
          </p:nvSpPr>
          <p:spPr bwMode="auto">
            <a:xfrm>
              <a:off x="4272" y="1920"/>
              <a:ext cx="0" cy="1872"/>
            </a:xfrm>
            <a:prstGeom prst="line">
              <a:avLst/>
            </a:prstGeom>
            <a:noFill/>
            <a:ln w="28575">
              <a:solidFill>
                <a:schemeClr val="tx1"/>
              </a:solidFill>
              <a:round/>
              <a:headEnd/>
              <a:tailEnd/>
            </a:ln>
          </p:spPr>
          <p:txBody>
            <a:bodyPr wrap="none" anchor="ctr"/>
            <a:lstStyle/>
            <a:p>
              <a:endParaRPr lang="en-US"/>
            </a:p>
          </p:txBody>
        </p:sp>
        <p:sp>
          <p:nvSpPr>
            <p:cNvPr id="20502" name="Line 10"/>
            <p:cNvSpPr>
              <a:spLocks noChangeShapeType="1"/>
            </p:cNvSpPr>
            <p:nvPr/>
          </p:nvSpPr>
          <p:spPr bwMode="auto">
            <a:xfrm>
              <a:off x="4272" y="3792"/>
              <a:ext cx="672" cy="0"/>
            </a:xfrm>
            <a:prstGeom prst="line">
              <a:avLst/>
            </a:prstGeom>
            <a:noFill/>
            <a:ln w="28575">
              <a:solidFill>
                <a:schemeClr val="tx1"/>
              </a:solidFill>
              <a:round/>
              <a:headEnd/>
              <a:tailEnd/>
            </a:ln>
          </p:spPr>
          <p:txBody>
            <a:bodyPr wrap="none" anchor="ctr"/>
            <a:lstStyle/>
            <a:p>
              <a:endParaRPr lang="en-US"/>
            </a:p>
          </p:txBody>
        </p:sp>
        <p:sp>
          <p:nvSpPr>
            <p:cNvPr id="20503" name="Line 11"/>
            <p:cNvSpPr>
              <a:spLocks noChangeShapeType="1"/>
            </p:cNvSpPr>
            <p:nvPr/>
          </p:nvSpPr>
          <p:spPr bwMode="auto">
            <a:xfrm flipV="1">
              <a:off x="4944" y="1920"/>
              <a:ext cx="0" cy="1872"/>
            </a:xfrm>
            <a:prstGeom prst="line">
              <a:avLst/>
            </a:prstGeom>
            <a:noFill/>
            <a:ln w="28575">
              <a:solidFill>
                <a:schemeClr val="tx1"/>
              </a:solidFill>
              <a:round/>
              <a:headEnd/>
              <a:tailEnd/>
            </a:ln>
          </p:spPr>
          <p:txBody>
            <a:bodyPr wrap="none" anchor="ctr"/>
            <a:lstStyle/>
            <a:p>
              <a:endParaRPr lang="en-US"/>
            </a:p>
          </p:txBody>
        </p:sp>
      </p:grpSp>
      <p:sp>
        <p:nvSpPr>
          <p:cNvPr id="13" name="Text Box 15"/>
          <p:cNvSpPr txBox="1">
            <a:spLocks noChangeArrowheads="1"/>
          </p:cNvSpPr>
          <p:nvPr/>
        </p:nvSpPr>
        <p:spPr bwMode="auto">
          <a:xfrm>
            <a:off x="3352800" y="3124200"/>
            <a:ext cx="31242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r is put on stack with value 1</a:t>
            </a:r>
          </a:p>
        </p:txBody>
      </p:sp>
      <p:sp>
        <p:nvSpPr>
          <p:cNvPr id="14" name="Text Box 16"/>
          <p:cNvSpPr txBox="1">
            <a:spLocks noChangeArrowheads="1"/>
          </p:cNvSpPr>
          <p:nvPr/>
        </p:nvSpPr>
        <p:spPr bwMode="auto">
          <a:xfrm>
            <a:off x="4114800" y="5181600"/>
            <a:ext cx="3048000" cy="4016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All references to </a:t>
            </a:r>
            <a:r>
              <a:rPr lang="en-US" sz="2000">
                <a:latin typeface="Verdana" pitchFamily="34" charset="0"/>
              </a:rPr>
              <a:t>r</a:t>
            </a:r>
            <a:r>
              <a:rPr lang="en-US" sz="2000">
                <a:latin typeface="Times New Roman" pitchFamily="18" charset="0"/>
              </a:rPr>
              <a:t> use this </a:t>
            </a:r>
            <a:r>
              <a:rPr lang="en-US" sz="2000">
                <a:latin typeface="Verdana" pitchFamily="34" charset="0"/>
              </a:rPr>
              <a:t>r</a:t>
            </a:r>
          </a:p>
        </p:txBody>
      </p:sp>
      <p:sp>
        <p:nvSpPr>
          <p:cNvPr id="15" name="Text Box 17"/>
          <p:cNvSpPr txBox="1">
            <a:spLocks noChangeArrowheads="1"/>
          </p:cNvSpPr>
          <p:nvPr/>
        </p:nvSpPr>
        <p:spPr bwMode="auto">
          <a:xfrm>
            <a:off x="4038600" y="5715000"/>
            <a:ext cx="3276600" cy="4016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All references to </a:t>
            </a:r>
            <a:r>
              <a:rPr lang="en-US" sz="2000">
                <a:latin typeface="Verdana" pitchFamily="34" charset="0"/>
              </a:rPr>
              <a:t>n</a:t>
            </a:r>
            <a:r>
              <a:rPr lang="en-US" sz="2000">
                <a:latin typeface="Times New Roman" pitchFamily="18" charset="0"/>
              </a:rPr>
              <a:t> use this </a:t>
            </a:r>
            <a:r>
              <a:rPr lang="en-US" sz="2000">
                <a:latin typeface="Verdana" pitchFamily="34" charset="0"/>
              </a:rPr>
              <a:t>n</a:t>
            </a:r>
          </a:p>
        </p:txBody>
      </p:sp>
      <p:grpSp>
        <p:nvGrpSpPr>
          <p:cNvPr id="3" name="Group 27"/>
          <p:cNvGrpSpPr>
            <a:grpSpLocks/>
          </p:cNvGrpSpPr>
          <p:nvPr/>
        </p:nvGrpSpPr>
        <p:grpSpPr bwMode="auto">
          <a:xfrm>
            <a:off x="3276600" y="1828800"/>
            <a:ext cx="2743200" cy="1022350"/>
            <a:chOff x="2064" y="1200"/>
            <a:chExt cx="1728" cy="644"/>
          </a:xfrm>
        </p:grpSpPr>
        <p:sp>
          <p:nvSpPr>
            <p:cNvPr id="20499" name="Text Box 13"/>
            <p:cNvSpPr txBox="1">
              <a:spLocks noChangeArrowheads="1"/>
            </p:cNvSpPr>
            <p:nvPr/>
          </p:nvSpPr>
          <p:spPr bwMode="auto">
            <a:xfrm>
              <a:off x="2256" y="1334"/>
              <a:ext cx="1536"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3 is put on stack as n</a:t>
              </a:r>
            </a:p>
          </p:txBody>
        </p:sp>
        <p:sp>
          <p:nvSpPr>
            <p:cNvPr id="20500" name="Freeform 18"/>
            <p:cNvSpPr>
              <a:spLocks/>
            </p:cNvSpPr>
            <p:nvPr/>
          </p:nvSpPr>
          <p:spPr bwMode="auto">
            <a:xfrm>
              <a:off x="2064" y="1200"/>
              <a:ext cx="931" cy="644"/>
            </a:xfrm>
            <a:custGeom>
              <a:avLst/>
              <a:gdLst>
                <a:gd name="T0" fmla="*/ 4 w 931"/>
                <a:gd name="T1" fmla="*/ 0 h 644"/>
                <a:gd name="T2" fmla="*/ 52 w 931"/>
                <a:gd name="T3" fmla="*/ 192 h 644"/>
                <a:gd name="T4" fmla="*/ 305 w 931"/>
                <a:gd name="T5" fmla="*/ 367 h 644"/>
                <a:gd name="T6" fmla="*/ 648 w 931"/>
                <a:gd name="T7" fmla="*/ 401 h 644"/>
                <a:gd name="T8" fmla="*/ 826 w 931"/>
                <a:gd name="T9" fmla="*/ 478 h 644"/>
                <a:gd name="T10" fmla="*/ 931 w 931"/>
                <a:gd name="T11" fmla="*/ 644 h 644"/>
                <a:gd name="T12" fmla="*/ 0 60000 65536"/>
                <a:gd name="T13" fmla="*/ 0 60000 65536"/>
                <a:gd name="T14" fmla="*/ 0 60000 65536"/>
                <a:gd name="T15" fmla="*/ 0 60000 65536"/>
                <a:gd name="T16" fmla="*/ 0 60000 65536"/>
                <a:gd name="T17" fmla="*/ 0 60000 65536"/>
                <a:gd name="T18" fmla="*/ 0 w 931"/>
                <a:gd name="T19" fmla="*/ 0 h 644"/>
                <a:gd name="T20" fmla="*/ 931 w 931"/>
                <a:gd name="T21" fmla="*/ 644 h 644"/>
              </a:gdLst>
              <a:ahLst/>
              <a:cxnLst>
                <a:cxn ang="T12">
                  <a:pos x="T0" y="T1"/>
                </a:cxn>
                <a:cxn ang="T13">
                  <a:pos x="T2" y="T3"/>
                </a:cxn>
                <a:cxn ang="T14">
                  <a:pos x="T4" y="T5"/>
                </a:cxn>
                <a:cxn ang="T15">
                  <a:pos x="T6" y="T7"/>
                </a:cxn>
                <a:cxn ang="T16">
                  <a:pos x="T8" y="T9"/>
                </a:cxn>
                <a:cxn ang="T17">
                  <a:pos x="T10" y="T11"/>
                </a:cxn>
              </a:cxnLst>
              <a:rect l="T18" t="T19" r="T20" b="T21"/>
              <a:pathLst>
                <a:path w="931" h="644">
                  <a:moveTo>
                    <a:pt x="4" y="0"/>
                  </a:moveTo>
                  <a:cubicBezTo>
                    <a:pt x="0" y="68"/>
                    <a:pt x="2" y="131"/>
                    <a:pt x="52" y="192"/>
                  </a:cubicBezTo>
                  <a:cubicBezTo>
                    <a:pt x="102" y="253"/>
                    <a:pt x="206" y="332"/>
                    <a:pt x="305" y="367"/>
                  </a:cubicBezTo>
                  <a:cubicBezTo>
                    <a:pt x="404" y="402"/>
                    <a:pt x="561" y="382"/>
                    <a:pt x="648" y="401"/>
                  </a:cubicBezTo>
                  <a:cubicBezTo>
                    <a:pt x="735" y="420"/>
                    <a:pt x="779" y="438"/>
                    <a:pt x="826" y="478"/>
                  </a:cubicBezTo>
                  <a:cubicBezTo>
                    <a:pt x="873" y="518"/>
                    <a:pt x="909" y="610"/>
                    <a:pt x="931" y="644"/>
                  </a:cubicBezTo>
                </a:path>
              </a:pathLst>
            </a:custGeom>
            <a:noFill/>
            <a:ln w="19050">
              <a:solidFill>
                <a:schemeClr val="tx2"/>
              </a:solidFill>
              <a:round/>
              <a:headEnd/>
              <a:tailEnd type="triangle" w="med" len="med"/>
            </a:ln>
          </p:spPr>
          <p:txBody>
            <a:bodyPr wrap="none"/>
            <a:lstStyle/>
            <a:p>
              <a:endParaRPr lang="en-US">
                <a:latin typeface="Calibri" pitchFamily="34" charset="0"/>
              </a:endParaRPr>
            </a:p>
          </p:txBody>
        </p:sp>
      </p:grpSp>
      <p:grpSp>
        <p:nvGrpSpPr>
          <p:cNvPr id="9" name="Group 26"/>
          <p:cNvGrpSpPr>
            <a:grpSpLocks/>
          </p:cNvGrpSpPr>
          <p:nvPr/>
        </p:nvGrpSpPr>
        <p:grpSpPr bwMode="auto">
          <a:xfrm>
            <a:off x="3276600" y="4648200"/>
            <a:ext cx="3941763" cy="1908175"/>
            <a:chOff x="2064" y="3168"/>
            <a:chExt cx="2483" cy="942"/>
          </a:xfrm>
        </p:grpSpPr>
        <p:sp>
          <p:nvSpPr>
            <p:cNvPr id="20495" name="Text Box 20"/>
            <p:cNvSpPr txBox="1">
              <a:spLocks noChangeArrowheads="1"/>
            </p:cNvSpPr>
            <p:nvPr/>
          </p:nvSpPr>
          <p:spPr bwMode="auto">
            <a:xfrm>
              <a:off x="2640" y="3884"/>
              <a:ext cx="1907" cy="226"/>
            </a:xfrm>
            <a:prstGeom prst="rect">
              <a:avLst/>
            </a:prstGeom>
            <a:noFill/>
            <a:ln w="9525">
              <a:noFill/>
              <a:miter lim="800000"/>
              <a:headEnd/>
              <a:tailEnd/>
            </a:ln>
          </p:spPr>
          <p:txBody>
            <a:bodyPr wrap="none">
              <a:spAutoFit/>
            </a:bodyPr>
            <a:lstStyle/>
            <a:p>
              <a:r>
                <a:rPr lang="en-US">
                  <a:latin typeface="Times New Roman" pitchFamily="18" charset="0"/>
                </a:rPr>
                <a:t>Now we recur with </a:t>
              </a:r>
              <a:r>
                <a:rPr lang="en-US">
                  <a:solidFill>
                    <a:schemeClr val="tx2"/>
                  </a:solidFill>
                  <a:latin typeface="Verdana" pitchFamily="34" charset="0"/>
                </a:rPr>
                <a:t>2</a:t>
              </a:r>
              <a:r>
                <a:rPr lang="en-US">
                  <a:latin typeface="Times New Roman" pitchFamily="18" charset="0"/>
                </a:rPr>
                <a:t>...</a:t>
              </a:r>
            </a:p>
          </p:txBody>
        </p:sp>
        <p:sp>
          <p:nvSpPr>
            <p:cNvPr id="20496" name="Line 21"/>
            <p:cNvSpPr>
              <a:spLocks noChangeShapeType="1"/>
            </p:cNvSpPr>
            <p:nvPr/>
          </p:nvSpPr>
          <p:spPr bwMode="auto">
            <a:xfrm>
              <a:off x="2064" y="3168"/>
              <a:ext cx="1440" cy="0"/>
            </a:xfrm>
            <a:prstGeom prst="line">
              <a:avLst/>
            </a:prstGeom>
            <a:noFill/>
            <a:ln w="19050">
              <a:solidFill>
                <a:schemeClr val="tx1"/>
              </a:solidFill>
              <a:round/>
              <a:headEnd/>
              <a:tailEnd/>
            </a:ln>
          </p:spPr>
          <p:txBody>
            <a:bodyPr wrap="none"/>
            <a:lstStyle/>
            <a:p>
              <a:endParaRPr lang="en-US"/>
            </a:p>
          </p:txBody>
        </p:sp>
        <p:sp>
          <p:nvSpPr>
            <p:cNvPr id="20497" name="Line 24"/>
            <p:cNvSpPr>
              <a:spLocks noChangeShapeType="1"/>
            </p:cNvSpPr>
            <p:nvPr/>
          </p:nvSpPr>
          <p:spPr bwMode="auto">
            <a:xfrm>
              <a:off x="2448" y="3168"/>
              <a:ext cx="0" cy="864"/>
            </a:xfrm>
            <a:prstGeom prst="line">
              <a:avLst/>
            </a:prstGeom>
            <a:noFill/>
            <a:ln w="19050">
              <a:solidFill>
                <a:schemeClr val="tx1"/>
              </a:solidFill>
              <a:round/>
              <a:headEnd/>
              <a:tailEnd/>
            </a:ln>
          </p:spPr>
          <p:txBody>
            <a:bodyPr wrap="none"/>
            <a:lstStyle/>
            <a:p>
              <a:endParaRPr lang="en-US"/>
            </a:p>
          </p:txBody>
        </p:sp>
        <p:sp>
          <p:nvSpPr>
            <p:cNvPr id="20498" name="Line 25"/>
            <p:cNvSpPr>
              <a:spLocks noChangeShapeType="1"/>
            </p:cNvSpPr>
            <p:nvPr/>
          </p:nvSpPr>
          <p:spPr bwMode="auto">
            <a:xfrm>
              <a:off x="2448" y="4032"/>
              <a:ext cx="192" cy="0"/>
            </a:xfrm>
            <a:prstGeom prst="line">
              <a:avLst/>
            </a:prstGeom>
            <a:noFill/>
            <a:ln w="19050">
              <a:solidFill>
                <a:schemeClr val="tx1"/>
              </a:solidFill>
              <a:round/>
              <a:headEnd/>
              <a:tailEnd/>
            </a:ln>
          </p:spPr>
          <p:txBody>
            <a:bodyPr wrap="none"/>
            <a:lstStyle/>
            <a:p>
              <a:endParaRPr lang="en-US"/>
            </a:p>
          </p:txBody>
        </p:sp>
      </p:grpSp>
      <p:sp>
        <p:nvSpPr>
          <p:cNvPr id="22" name="Date Placeholder 21"/>
          <p:cNvSpPr>
            <a:spLocks noGrp="1"/>
          </p:cNvSpPr>
          <p:nvPr>
            <p:ph type="dt" sz="quarter" idx="10"/>
          </p:nvPr>
        </p:nvSpPr>
        <p:spPr/>
        <p:txBody>
          <a:bodyPr/>
          <a:lstStyle/>
          <a:p>
            <a:pPr>
              <a:defRPr/>
            </a:pPr>
            <a:r>
              <a:rPr lang="en-US"/>
              <a:t>03/07/2015</a:t>
            </a:r>
          </a:p>
        </p:txBody>
      </p:sp>
      <p:sp>
        <p:nvSpPr>
          <p:cNvPr id="23" name="Footer Placeholder 22"/>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autoUpdateAnimBg="0"/>
      <p:bldP spid="7" grpId="0" animBg="1" autoUpdateAnimBg="0"/>
      <p:bldP spid="8" grpId="0" animBg="1" autoUpdateAnimBg="0"/>
      <p:bldP spid="13" grpId="0" autoUpdateAnimBg="0"/>
      <p:bldP spid="14" grpId="0" autoUpdateAnimBg="0"/>
      <p:bldP spid="1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algn="l">
              <a:defRPr/>
            </a:pPr>
            <a:fld id="{6B68D174-A7FB-4409-8161-43D80F6B6A79}" type="slidenum">
              <a:rPr lang="en-US"/>
              <a:pPr algn="l">
                <a:defRPr/>
              </a:pPr>
              <a:t>95</a:t>
            </a:fld>
            <a:endParaRPr lang="en-US"/>
          </a:p>
        </p:txBody>
      </p:sp>
      <p:sp>
        <p:nvSpPr>
          <p:cNvPr id="5" name="Rectangle 2"/>
          <p:cNvSpPr txBox="1">
            <a:spLocks noChangeArrowheads="1"/>
          </p:cNvSpPr>
          <p:nvPr/>
        </p:nvSpPr>
        <p:spPr>
          <a:xfrm>
            <a:off x="1219200" y="228600"/>
            <a:ext cx="7793038" cy="838200"/>
          </a:xfrm>
          <a:prstGeom prst="rect">
            <a:avLst/>
          </a:prstGeom>
        </p:spPr>
        <p:txBody>
          <a:bodyPr anchor="ctr">
            <a:normAutofit/>
          </a:bodyPr>
          <a:lstStyle/>
          <a:p>
            <a:pPr algn="ctr" fontAlgn="auto">
              <a:spcAft>
                <a:spcPts val="0"/>
              </a:spcAft>
              <a:defRPr/>
            </a:pPr>
            <a:r>
              <a:rPr lang="en-US" sz="4400">
                <a:latin typeface="+mj-lt"/>
                <a:ea typeface="+mj-ea"/>
                <a:cs typeface="+mj-cs"/>
              </a:rPr>
              <a:t>Factorial (animation 2)</a:t>
            </a:r>
          </a:p>
        </p:txBody>
      </p:sp>
      <p:sp>
        <p:nvSpPr>
          <p:cNvPr id="6" name="Rectangle 3"/>
          <p:cNvSpPr txBox="1">
            <a:spLocks noChangeArrowheads="1"/>
          </p:cNvSpPr>
          <p:nvPr/>
        </p:nvSpPr>
        <p:spPr>
          <a:xfrm>
            <a:off x="685800" y="1439863"/>
            <a:ext cx="6019800" cy="4486275"/>
          </a:xfrm>
          <a:prstGeom prst="rect">
            <a:avLst/>
          </a:prstGeom>
          <a:ln/>
        </p:spPr>
        <p:txBody>
          <a:bodyPr>
            <a:normAutofit fontScale="92500" lnSpcReduction="10000"/>
          </a:bodyPr>
          <a:lstStyle/>
          <a:p>
            <a:pPr marL="342900" indent="-342900" fontAlgn="auto">
              <a:lnSpc>
                <a:spcPct val="90000"/>
              </a:lnSpc>
              <a:spcBef>
                <a:spcPct val="20000"/>
              </a:spcBef>
              <a:spcAft>
                <a:spcPts val="0"/>
              </a:spcAft>
              <a:buFont typeface="Arial" pitchFamily="34" charset="0"/>
              <a:buChar char="•"/>
              <a:defRPr/>
            </a:pPr>
            <a:r>
              <a:rPr lang="en-US" sz="3200">
                <a:solidFill>
                  <a:schemeClr val="tx2"/>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a:t>
            </a: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factorial(</a:t>
            </a:r>
            <a:r>
              <a:rPr lang="en-US" sz="3200">
                <a:solidFill>
                  <a:schemeClr val="tx2"/>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- 1);</a:t>
            </a:r>
            <a:r>
              <a:rPr lang="en-US" sz="3200">
                <a:solidFill>
                  <a:srgbClr val="FFFF99"/>
                </a:solidFill>
                <a:latin typeface="Trebuchet MS" pitchFamily="34" charset="0"/>
                <a:cs typeface="+mn-cs"/>
              </a:rPr>
              <a:t> </a:t>
            </a:r>
            <a:br>
              <a:rPr lang="en-US" sz="3200">
                <a:solidFill>
                  <a:srgbClr val="FFFF99"/>
                </a:solidFill>
                <a:latin typeface="Trebuchet MS" pitchFamily="34" charset="0"/>
                <a:cs typeface="+mn-cs"/>
              </a:rPr>
            </a:br>
            <a:r>
              <a:rPr lang="en-US" sz="3200">
                <a:solidFill>
                  <a:srgbClr val="FFFF99"/>
                </a:solidFill>
                <a:latin typeface="Trebuchet MS" pitchFamily="34" charset="0"/>
                <a:cs typeface="+mn-cs"/>
              </a:rPr>
              <a:t/>
            </a:r>
            <a:br>
              <a:rPr lang="en-US" sz="3200">
                <a:solidFill>
                  <a:srgbClr val="FFFF99"/>
                </a:solidFill>
                <a:latin typeface="Trebuchet MS" pitchFamily="34" charset="0"/>
                <a:cs typeface="+mn-cs"/>
              </a:rPr>
            </a:br>
            <a:endParaRPr lang="en-US" sz="3200">
              <a:solidFill>
                <a:srgbClr val="FFFF99"/>
              </a:solidFill>
              <a:latin typeface="Trebuchet MS" pitchFamily="34" charset="0"/>
              <a:cs typeface="+mn-cs"/>
            </a:endParaRPr>
          </a:p>
          <a:p>
            <a:pPr marL="342900" indent="-342900" fontAlgn="auto">
              <a:lnSpc>
                <a:spcPct val="90000"/>
              </a:lnSpc>
              <a:spcBef>
                <a:spcPct val="20000"/>
              </a:spcBef>
              <a:spcAft>
                <a:spcPts val="0"/>
              </a:spcAft>
              <a:buFont typeface="Arial" pitchFamily="34" charset="0"/>
              <a:buChar char="•"/>
              <a:defRPr/>
            </a:pPr>
            <a:r>
              <a:rPr lang="en-US" sz="3200">
                <a:solidFill>
                  <a:schemeClr val="accent2"/>
                </a:solidFill>
                <a:latin typeface="Trebuchet MS" pitchFamily="34" charset="0"/>
                <a:cs typeface="+mn-cs"/>
              </a:rPr>
              <a:t>static int factorial(int </a:t>
            </a:r>
            <a:r>
              <a:rPr lang="en-US" sz="3200">
                <a:solidFill>
                  <a:schemeClr val="folHlink"/>
                </a:solidFill>
                <a:latin typeface="Trebuchet MS" pitchFamily="34" charset="0"/>
                <a:cs typeface="+mn-cs"/>
              </a:rPr>
              <a:t>n</a:t>
            </a:r>
            <a:r>
              <a:rPr lang="en-US" sz="3200">
                <a:solidFill>
                  <a:schemeClr val="accent2"/>
                </a:solidFill>
                <a:latin typeface="Trebuchet MS" pitchFamily="34" charset="0"/>
                <a:cs typeface="+mn-cs"/>
              </a:rPr>
              <a:t>) {//n=2</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int</a:t>
            </a:r>
            <a:r>
              <a:rPr lang="en-US" sz="3200">
                <a:solidFill>
                  <a:srgbClr val="FFFF99"/>
                </a:solidFill>
                <a:latin typeface="Trebuchet MS" pitchFamily="34" charset="0"/>
                <a:cs typeface="+mn-cs"/>
              </a:rPr>
              <a:t> </a:t>
            </a:r>
            <a:r>
              <a:rPr lang="en-US" sz="3200">
                <a:solidFill>
                  <a:schemeClr val="folHlink"/>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1;</a:t>
            </a:r>
            <a:r>
              <a:rPr lang="en-US" sz="3200">
                <a:solidFill>
                  <a:srgbClr val="FFFF99"/>
                </a:solidFill>
                <a:latin typeface="Trebuchet MS" pitchFamily="34" charset="0"/>
                <a:cs typeface="+mn-cs"/>
              </a:rPr>
              <a:t/>
            </a:r>
            <a:br>
              <a:rPr lang="en-US" sz="3200">
                <a:solidFill>
                  <a:srgbClr val="FFFF99"/>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if (</a:t>
            </a:r>
            <a:r>
              <a:rPr lang="en-US" sz="3200">
                <a:solidFill>
                  <a:schemeClr val="folHlink"/>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&lt;= 1) return</a:t>
            </a:r>
            <a:r>
              <a:rPr lang="en-US" sz="3200">
                <a:solidFill>
                  <a:srgbClr val="FFFF99"/>
                </a:solidFill>
                <a:latin typeface="Trebuchet MS" pitchFamily="34" charset="0"/>
                <a:cs typeface="+mn-cs"/>
              </a:rPr>
              <a:t> </a:t>
            </a:r>
            <a:r>
              <a:rPr lang="en-US" sz="3200">
                <a:solidFill>
                  <a:schemeClr val="folHlink"/>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else {</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folHlink"/>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a:t>
            </a:r>
            <a:r>
              <a:rPr lang="en-US" sz="3200">
                <a:solidFill>
                  <a:srgbClr val="FFFF99"/>
                </a:solidFill>
                <a:latin typeface="Trebuchet MS" pitchFamily="34" charset="0"/>
                <a:cs typeface="+mn-cs"/>
              </a:rPr>
              <a:t> </a:t>
            </a:r>
            <a:r>
              <a:rPr lang="en-US" sz="3200">
                <a:solidFill>
                  <a:schemeClr val="folHlink"/>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factorial(</a:t>
            </a:r>
            <a:r>
              <a:rPr lang="en-US" sz="3200">
                <a:solidFill>
                  <a:schemeClr val="folHlink"/>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- 1);</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return </a:t>
            </a:r>
            <a:r>
              <a:rPr lang="en-US" sz="3200">
                <a:solidFill>
                  <a:schemeClr val="folHlink"/>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a:t>
            </a:r>
          </a:p>
        </p:txBody>
      </p:sp>
      <p:sp>
        <p:nvSpPr>
          <p:cNvPr id="21509" name="AutoShape 4"/>
          <p:cNvSpPr>
            <a:spLocks noChangeArrowheads="1"/>
          </p:cNvSpPr>
          <p:nvPr/>
        </p:nvSpPr>
        <p:spPr bwMode="auto">
          <a:xfrm>
            <a:off x="7315200" y="57150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n=3</a:t>
            </a:r>
            <a:endParaRPr lang="en-US">
              <a:solidFill>
                <a:srgbClr val="FF9999"/>
              </a:solidFill>
              <a:latin typeface="Trebuchet MS" pitchFamily="34" charset="0"/>
            </a:endParaRPr>
          </a:p>
        </p:txBody>
      </p:sp>
      <p:sp>
        <p:nvSpPr>
          <p:cNvPr id="21510" name="AutoShape 5"/>
          <p:cNvSpPr>
            <a:spLocks noChangeArrowheads="1"/>
          </p:cNvSpPr>
          <p:nvPr/>
        </p:nvSpPr>
        <p:spPr bwMode="auto">
          <a:xfrm>
            <a:off x="7315200" y="51054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r=1</a:t>
            </a:r>
          </a:p>
        </p:txBody>
      </p:sp>
      <p:grpSp>
        <p:nvGrpSpPr>
          <p:cNvPr id="2" name="Group 6"/>
          <p:cNvGrpSpPr>
            <a:grpSpLocks/>
          </p:cNvGrpSpPr>
          <p:nvPr/>
        </p:nvGrpSpPr>
        <p:grpSpPr bwMode="auto">
          <a:xfrm>
            <a:off x="7162800" y="1905000"/>
            <a:ext cx="1066800" cy="4343400"/>
            <a:chOff x="4272" y="1920"/>
            <a:chExt cx="672" cy="1872"/>
          </a:xfrm>
        </p:grpSpPr>
        <p:sp>
          <p:nvSpPr>
            <p:cNvPr id="21528" name="Line 7"/>
            <p:cNvSpPr>
              <a:spLocks noChangeShapeType="1"/>
            </p:cNvSpPr>
            <p:nvPr/>
          </p:nvSpPr>
          <p:spPr bwMode="auto">
            <a:xfrm>
              <a:off x="4272" y="1920"/>
              <a:ext cx="0" cy="1872"/>
            </a:xfrm>
            <a:prstGeom prst="line">
              <a:avLst/>
            </a:prstGeom>
            <a:noFill/>
            <a:ln w="28575">
              <a:solidFill>
                <a:schemeClr val="tx1"/>
              </a:solidFill>
              <a:round/>
              <a:headEnd/>
              <a:tailEnd/>
            </a:ln>
          </p:spPr>
          <p:txBody>
            <a:bodyPr wrap="none" anchor="ctr"/>
            <a:lstStyle/>
            <a:p>
              <a:endParaRPr lang="en-US"/>
            </a:p>
          </p:txBody>
        </p:sp>
        <p:sp>
          <p:nvSpPr>
            <p:cNvPr id="21529" name="Line 8"/>
            <p:cNvSpPr>
              <a:spLocks noChangeShapeType="1"/>
            </p:cNvSpPr>
            <p:nvPr/>
          </p:nvSpPr>
          <p:spPr bwMode="auto">
            <a:xfrm>
              <a:off x="4272" y="3792"/>
              <a:ext cx="672" cy="0"/>
            </a:xfrm>
            <a:prstGeom prst="line">
              <a:avLst/>
            </a:prstGeom>
            <a:noFill/>
            <a:ln w="28575">
              <a:solidFill>
                <a:schemeClr val="tx1"/>
              </a:solidFill>
              <a:round/>
              <a:headEnd/>
              <a:tailEnd/>
            </a:ln>
          </p:spPr>
          <p:txBody>
            <a:bodyPr wrap="none" anchor="ctr"/>
            <a:lstStyle/>
            <a:p>
              <a:endParaRPr lang="en-US"/>
            </a:p>
          </p:txBody>
        </p:sp>
        <p:sp>
          <p:nvSpPr>
            <p:cNvPr id="21530" name="Line 9"/>
            <p:cNvSpPr>
              <a:spLocks noChangeShapeType="1"/>
            </p:cNvSpPr>
            <p:nvPr/>
          </p:nvSpPr>
          <p:spPr bwMode="auto">
            <a:xfrm flipV="1">
              <a:off x="4944" y="1920"/>
              <a:ext cx="0" cy="1872"/>
            </a:xfrm>
            <a:prstGeom prst="line">
              <a:avLst/>
            </a:prstGeom>
            <a:noFill/>
            <a:ln w="28575">
              <a:solidFill>
                <a:schemeClr val="tx1"/>
              </a:solidFill>
              <a:round/>
              <a:headEnd/>
              <a:tailEnd/>
            </a:ln>
          </p:spPr>
          <p:txBody>
            <a:bodyPr wrap="none" anchor="ctr"/>
            <a:lstStyle/>
            <a:p>
              <a:endParaRPr lang="en-US"/>
            </a:p>
          </p:txBody>
        </p:sp>
      </p:grpSp>
      <p:sp>
        <p:nvSpPr>
          <p:cNvPr id="13" name="Text Box 10"/>
          <p:cNvSpPr txBox="1">
            <a:spLocks noChangeArrowheads="1"/>
          </p:cNvSpPr>
          <p:nvPr/>
        </p:nvSpPr>
        <p:spPr bwMode="auto">
          <a:xfrm>
            <a:off x="3352800" y="3124200"/>
            <a:ext cx="31242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r is put on stack with value 1</a:t>
            </a:r>
          </a:p>
        </p:txBody>
      </p:sp>
      <p:sp>
        <p:nvSpPr>
          <p:cNvPr id="14" name="Text Box 11"/>
          <p:cNvSpPr txBox="1">
            <a:spLocks noChangeArrowheads="1"/>
          </p:cNvSpPr>
          <p:nvPr/>
        </p:nvSpPr>
        <p:spPr bwMode="auto">
          <a:xfrm>
            <a:off x="5257800" y="3886200"/>
            <a:ext cx="3048000" cy="4016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Now using this </a:t>
            </a:r>
            <a:r>
              <a:rPr lang="en-US" sz="2000">
                <a:latin typeface="Verdana" pitchFamily="34" charset="0"/>
              </a:rPr>
              <a:t>r</a:t>
            </a:r>
          </a:p>
        </p:txBody>
      </p:sp>
      <p:sp>
        <p:nvSpPr>
          <p:cNvPr id="15" name="Text Box 12"/>
          <p:cNvSpPr txBox="1">
            <a:spLocks noChangeArrowheads="1"/>
          </p:cNvSpPr>
          <p:nvPr/>
        </p:nvSpPr>
        <p:spPr bwMode="auto">
          <a:xfrm>
            <a:off x="5867400" y="4495800"/>
            <a:ext cx="1371600" cy="4016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And this </a:t>
            </a:r>
            <a:r>
              <a:rPr lang="en-US" sz="2000">
                <a:latin typeface="Verdana" pitchFamily="34" charset="0"/>
              </a:rPr>
              <a:t>n</a:t>
            </a:r>
          </a:p>
        </p:txBody>
      </p:sp>
      <p:grpSp>
        <p:nvGrpSpPr>
          <p:cNvPr id="3" name="Group 16"/>
          <p:cNvGrpSpPr>
            <a:grpSpLocks/>
          </p:cNvGrpSpPr>
          <p:nvPr/>
        </p:nvGrpSpPr>
        <p:grpSpPr bwMode="auto">
          <a:xfrm>
            <a:off x="3276600" y="4648200"/>
            <a:ext cx="3941763" cy="1865313"/>
            <a:chOff x="2064" y="3168"/>
            <a:chExt cx="2483" cy="949"/>
          </a:xfrm>
        </p:grpSpPr>
        <p:sp>
          <p:nvSpPr>
            <p:cNvPr id="21524" name="Text Box 17"/>
            <p:cNvSpPr txBox="1">
              <a:spLocks noChangeArrowheads="1"/>
            </p:cNvSpPr>
            <p:nvPr/>
          </p:nvSpPr>
          <p:spPr bwMode="auto">
            <a:xfrm>
              <a:off x="2640" y="3884"/>
              <a:ext cx="1907" cy="233"/>
            </a:xfrm>
            <a:prstGeom prst="rect">
              <a:avLst/>
            </a:prstGeom>
            <a:noFill/>
            <a:ln w="9525">
              <a:noFill/>
              <a:miter lim="800000"/>
              <a:headEnd/>
              <a:tailEnd/>
            </a:ln>
          </p:spPr>
          <p:txBody>
            <a:bodyPr wrap="none">
              <a:spAutoFit/>
            </a:bodyPr>
            <a:lstStyle/>
            <a:p>
              <a:r>
                <a:rPr lang="en-US">
                  <a:latin typeface="Times New Roman" pitchFamily="18" charset="0"/>
                </a:rPr>
                <a:t>Now we recur with </a:t>
              </a:r>
              <a:r>
                <a:rPr lang="en-US">
                  <a:solidFill>
                    <a:schemeClr val="folHlink"/>
                  </a:solidFill>
                  <a:latin typeface="Verdana" pitchFamily="34" charset="0"/>
                </a:rPr>
                <a:t>1</a:t>
              </a:r>
              <a:r>
                <a:rPr lang="en-US">
                  <a:latin typeface="Times New Roman" pitchFamily="18" charset="0"/>
                </a:rPr>
                <a:t>...</a:t>
              </a:r>
            </a:p>
          </p:txBody>
        </p:sp>
        <p:sp>
          <p:nvSpPr>
            <p:cNvPr id="21525" name="Line 18"/>
            <p:cNvSpPr>
              <a:spLocks noChangeShapeType="1"/>
            </p:cNvSpPr>
            <p:nvPr/>
          </p:nvSpPr>
          <p:spPr bwMode="auto">
            <a:xfrm>
              <a:off x="2064" y="3168"/>
              <a:ext cx="1440" cy="0"/>
            </a:xfrm>
            <a:prstGeom prst="line">
              <a:avLst/>
            </a:prstGeom>
            <a:noFill/>
            <a:ln w="19050">
              <a:solidFill>
                <a:schemeClr val="tx1"/>
              </a:solidFill>
              <a:round/>
              <a:headEnd/>
              <a:tailEnd/>
            </a:ln>
          </p:spPr>
          <p:txBody>
            <a:bodyPr wrap="none"/>
            <a:lstStyle/>
            <a:p>
              <a:endParaRPr lang="en-US"/>
            </a:p>
          </p:txBody>
        </p:sp>
        <p:sp>
          <p:nvSpPr>
            <p:cNvPr id="21526" name="Line 19"/>
            <p:cNvSpPr>
              <a:spLocks noChangeShapeType="1"/>
            </p:cNvSpPr>
            <p:nvPr/>
          </p:nvSpPr>
          <p:spPr bwMode="auto">
            <a:xfrm>
              <a:off x="2448" y="3168"/>
              <a:ext cx="0" cy="864"/>
            </a:xfrm>
            <a:prstGeom prst="line">
              <a:avLst/>
            </a:prstGeom>
            <a:noFill/>
            <a:ln w="19050">
              <a:solidFill>
                <a:schemeClr val="tx1"/>
              </a:solidFill>
              <a:round/>
              <a:headEnd/>
              <a:tailEnd/>
            </a:ln>
          </p:spPr>
          <p:txBody>
            <a:bodyPr wrap="none"/>
            <a:lstStyle/>
            <a:p>
              <a:endParaRPr lang="en-US"/>
            </a:p>
          </p:txBody>
        </p:sp>
        <p:sp>
          <p:nvSpPr>
            <p:cNvPr id="21527" name="Line 20"/>
            <p:cNvSpPr>
              <a:spLocks noChangeShapeType="1"/>
            </p:cNvSpPr>
            <p:nvPr/>
          </p:nvSpPr>
          <p:spPr bwMode="auto">
            <a:xfrm>
              <a:off x="2448" y="4032"/>
              <a:ext cx="192" cy="0"/>
            </a:xfrm>
            <a:prstGeom prst="line">
              <a:avLst/>
            </a:prstGeom>
            <a:noFill/>
            <a:ln w="19050">
              <a:solidFill>
                <a:schemeClr val="tx1"/>
              </a:solidFill>
              <a:round/>
              <a:headEnd/>
              <a:tailEnd/>
            </a:ln>
          </p:spPr>
          <p:txBody>
            <a:bodyPr wrap="none"/>
            <a:lstStyle/>
            <a:p>
              <a:endParaRPr lang="en-US"/>
            </a:p>
          </p:txBody>
        </p:sp>
      </p:grpSp>
      <p:sp>
        <p:nvSpPr>
          <p:cNvPr id="21" name="AutoShape 21"/>
          <p:cNvSpPr>
            <a:spLocks noChangeArrowheads="1"/>
          </p:cNvSpPr>
          <p:nvPr/>
        </p:nvSpPr>
        <p:spPr bwMode="auto">
          <a:xfrm>
            <a:off x="7315200" y="44958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n=2</a:t>
            </a:r>
          </a:p>
        </p:txBody>
      </p:sp>
      <p:sp>
        <p:nvSpPr>
          <p:cNvPr id="22" name="AutoShape 23"/>
          <p:cNvSpPr>
            <a:spLocks noChangeArrowheads="1"/>
          </p:cNvSpPr>
          <p:nvPr/>
        </p:nvSpPr>
        <p:spPr bwMode="auto">
          <a:xfrm>
            <a:off x="7315200" y="38862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r=1</a:t>
            </a:r>
            <a:endParaRPr lang="en-US">
              <a:solidFill>
                <a:srgbClr val="99CCFF"/>
              </a:solidFill>
              <a:latin typeface="Trebuchet MS" pitchFamily="34" charset="0"/>
            </a:endParaRPr>
          </a:p>
        </p:txBody>
      </p:sp>
      <p:grpSp>
        <p:nvGrpSpPr>
          <p:cNvPr id="7" name="Group 27"/>
          <p:cNvGrpSpPr>
            <a:grpSpLocks/>
          </p:cNvGrpSpPr>
          <p:nvPr/>
        </p:nvGrpSpPr>
        <p:grpSpPr bwMode="auto">
          <a:xfrm>
            <a:off x="3657600" y="1828800"/>
            <a:ext cx="2895600" cy="1022350"/>
            <a:chOff x="2304" y="1200"/>
            <a:chExt cx="1824" cy="644"/>
          </a:xfrm>
        </p:grpSpPr>
        <p:sp>
          <p:nvSpPr>
            <p:cNvPr id="21521" name="Text Box 14"/>
            <p:cNvSpPr txBox="1">
              <a:spLocks noChangeArrowheads="1"/>
            </p:cNvSpPr>
            <p:nvPr/>
          </p:nvSpPr>
          <p:spPr bwMode="auto">
            <a:xfrm>
              <a:off x="2592" y="1334"/>
              <a:ext cx="1536"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2 is put on stack as n</a:t>
              </a:r>
            </a:p>
          </p:txBody>
        </p:sp>
        <p:sp>
          <p:nvSpPr>
            <p:cNvPr id="21522" name="Freeform 15"/>
            <p:cNvSpPr>
              <a:spLocks/>
            </p:cNvSpPr>
            <p:nvPr/>
          </p:nvSpPr>
          <p:spPr bwMode="auto">
            <a:xfrm>
              <a:off x="2524" y="1212"/>
              <a:ext cx="478" cy="632"/>
            </a:xfrm>
            <a:custGeom>
              <a:avLst/>
              <a:gdLst>
                <a:gd name="T0" fmla="*/ 28 w 478"/>
                <a:gd name="T1" fmla="*/ 0 h 632"/>
                <a:gd name="T2" fmla="*/ 8 w 478"/>
                <a:gd name="T3" fmla="*/ 174 h 632"/>
                <a:gd name="T4" fmla="*/ 75 w 478"/>
                <a:gd name="T5" fmla="*/ 335 h 632"/>
                <a:gd name="T6" fmla="*/ 179 w 478"/>
                <a:gd name="T7" fmla="*/ 400 h 632"/>
                <a:gd name="T8" fmla="*/ 373 w 478"/>
                <a:gd name="T9" fmla="*/ 466 h 632"/>
                <a:gd name="T10" fmla="*/ 478 w 478"/>
                <a:gd name="T11" fmla="*/ 632 h 632"/>
                <a:gd name="T12" fmla="*/ 0 60000 65536"/>
                <a:gd name="T13" fmla="*/ 0 60000 65536"/>
                <a:gd name="T14" fmla="*/ 0 60000 65536"/>
                <a:gd name="T15" fmla="*/ 0 60000 65536"/>
                <a:gd name="T16" fmla="*/ 0 60000 65536"/>
                <a:gd name="T17" fmla="*/ 0 60000 65536"/>
                <a:gd name="T18" fmla="*/ 0 w 478"/>
                <a:gd name="T19" fmla="*/ 0 h 632"/>
                <a:gd name="T20" fmla="*/ 478 w 478"/>
                <a:gd name="T21" fmla="*/ 632 h 632"/>
              </a:gdLst>
              <a:ahLst/>
              <a:cxnLst>
                <a:cxn ang="T12">
                  <a:pos x="T0" y="T1"/>
                </a:cxn>
                <a:cxn ang="T13">
                  <a:pos x="T2" y="T3"/>
                </a:cxn>
                <a:cxn ang="T14">
                  <a:pos x="T4" y="T5"/>
                </a:cxn>
                <a:cxn ang="T15">
                  <a:pos x="T6" y="T7"/>
                </a:cxn>
                <a:cxn ang="T16">
                  <a:pos x="T8" y="T9"/>
                </a:cxn>
                <a:cxn ang="T17">
                  <a:pos x="T10" y="T11"/>
                </a:cxn>
              </a:cxnLst>
              <a:rect l="T18" t="T19" r="T20" b="T21"/>
              <a:pathLst>
                <a:path w="478" h="632">
                  <a:moveTo>
                    <a:pt x="28" y="0"/>
                  </a:moveTo>
                  <a:cubicBezTo>
                    <a:pt x="25" y="29"/>
                    <a:pt x="0" y="118"/>
                    <a:pt x="8" y="174"/>
                  </a:cubicBezTo>
                  <a:cubicBezTo>
                    <a:pt x="16" y="230"/>
                    <a:pt x="46" y="297"/>
                    <a:pt x="75" y="335"/>
                  </a:cubicBezTo>
                  <a:cubicBezTo>
                    <a:pt x="104" y="373"/>
                    <a:pt x="129" y="378"/>
                    <a:pt x="179" y="400"/>
                  </a:cubicBezTo>
                  <a:cubicBezTo>
                    <a:pt x="229" y="422"/>
                    <a:pt x="323" y="427"/>
                    <a:pt x="373" y="466"/>
                  </a:cubicBezTo>
                  <a:cubicBezTo>
                    <a:pt x="423" y="505"/>
                    <a:pt x="456" y="598"/>
                    <a:pt x="478" y="632"/>
                  </a:cubicBezTo>
                </a:path>
              </a:pathLst>
            </a:custGeom>
            <a:noFill/>
            <a:ln w="19050">
              <a:solidFill>
                <a:schemeClr val="folHlink"/>
              </a:solidFill>
              <a:round/>
              <a:headEnd/>
              <a:tailEnd type="triangle" w="med" len="med"/>
            </a:ln>
          </p:spPr>
          <p:txBody>
            <a:bodyPr wrap="none"/>
            <a:lstStyle/>
            <a:p>
              <a:endParaRPr lang="en-US">
                <a:latin typeface="Calibri" pitchFamily="34" charset="0"/>
              </a:endParaRPr>
            </a:p>
          </p:txBody>
        </p:sp>
        <p:sp>
          <p:nvSpPr>
            <p:cNvPr id="21523" name="Line 24"/>
            <p:cNvSpPr>
              <a:spLocks noChangeShapeType="1"/>
            </p:cNvSpPr>
            <p:nvPr/>
          </p:nvSpPr>
          <p:spPr bwMode="auto">
            <a:xfrm>
              <a:off x="2304" y="1200"/>
              <a:ext cx="432" cy="0"/>
            </a:xfrm>
            <a:prstGeom prst="line">
              <a:avLst/>
            </a:prstGeom>
            <a:noFill/>
            <a:ln w="9525">
              <a:solidFill>
                <a:schemeClr val="folHlink"/>
              </a:solidFill>
              <a:round/>
              <a:headEnd/>
              <a:tailEnd/>
            </a:ln>
          </p:spPr>
          <p:txBody>
            <a:bodyPr wrap="none"/>
            <a:lstStyle/>
            <a:p>
              <a:endParaRPr lang="en-US"/>
            </a:p>
          </p:txBody>
        </p:sp>
      </p:grpSp>
      <p:sp>
        <p:nvSpPr>
          <p:cNvPr id="25" name="Date Placeholder 24"/>
          <p:cNvSpPr>
            <a:spLocks noGrp="1"/>
          </p:cNvSpPr>
          <p:nvPr>
            <p:ph type="dt" sz="quarter" idx="10"/>
          </p:nvPr>
        </p:nvSpPr>
        <p:spPr/>
        <p:txBody>
          <a:bodyPr/>
          <a:lstStyle/>
          <a:p>
            <a:pPr>
              <a:defRPr/>
            </a:pPr>
            <a:r>
              <a:rPr lang="en-US"/>
              <a:t>03/07/2015</a:t>
            </a:r>
          </a:p>
        </p:txBody>
      </p:sp>
      <p:sp>
        <p:nvSpPr>
          <p:cNvPr id="26" name="Footer Placeholder 25"/>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21" grpId="0" animBg="1" autoUpdateAnimBg="0"/>
      <p:bldP spid="22"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algn="l">
              <a:defRPr/>
            </a:pPr>
            <a:fld id="{620430C0-D9C5-4968-8E9A-E6B6EF368106}" type="slidenum">
              <a:rPr lang="en-US"/>
              <a:pPr algn="l">
                <a:defRPr/>
              </a:pPr>
              <a:t>96</a:t>
            </a:fld>
            <a:endParaRPr lang="en-US"/>
          </a:p>
        </p:txBody>
      </p:sp>
      <p:sp>
        <p:nvSpPr>
          <p:cNvPr id="5" name="Rectangle 2"/>
          <p:cNvSpPr txBox="1">
            <a:spLocks noChangeArrowheads="1"/>
          </p:cNvSpPr>
          <p:nvPr/>
        </p:nvSpPr>
        <p:spPr>
          <a:xfrm>
            <a:off x="1219200" y="228600"/>
            <a:ext cx="7793038" cy="838200"/>
          </a:xfrm>
          <a:prstGeom prst="rect">
            <a:avLst/>
          </a:prstGeom>
        </p:spPr>
        <p:txBody>
          <a:bodyPr anchor="ctr">
            <a:normAutofit/>
          </a:bodyPr>
          <a:lstStyle/>
          <a:p>
            <a:pPr algn="ctr" fontAlgn="auto">
              <a:spcAft>
                <a:spcPts val="0"/>
              </a:spcAft>
              <a:defRPr/>
            </a:pPr>
            <a:r>
              <a:rPr lang="en-US" sz="4400">
                <a:latin typeface="+mj-lt"/>
                <a:ea typeface="+mj-ea"/>
                <a:cs typeface="+mj-cs"/>
              </a:rPr>
              <a:t>Factorial (animation 3)</a:t>
            </a:r>
          </a:p>
        </p:txBody>
      </p:sp>
      <p:sp>
        <p:nvSpPr>
          <p:cNvPr id="6" name="Rectangle 3"/>
          <p:cNvSpPr txBox="1">
            <a:spLocks noChangeArrowheads="1"/>
          </p:cNvSpPr>
          <p:nvPr/>
        </p:nvSpPr>
        <p:spPr>
          <a:xfrm>
            <a:off x="685800" y="1439863"/>
            <a:ext cx="6019800" cy="4486275"/>
          </a:xfrm>
          <a:prstGeom prst="rect">
            <a:avLst/>
          </a:prstGeom>
          <a:ln/>
        </p:spPr>
        <p:txBody>
          <a:bodyPr>
            <a:normAutofit lnSpcReduction="10000"/>
          </a:bodyPr>
          <a:lstStyle/>
          <a:p>
            <a:pPr marL="342900" indent="-342900" fontAlgn="auto">
              <a:lnSpc>
                <a:spcPct val="90000"/>
              </a:lnSpc>
              <a:spcBef>
                <a:spcPct val="20000"/>
              </a:spcBef>
              <a:spcAft>
                <a:spcPts val="0"/>
              </a:spcAft>
              <a:buFont typeface="Arial" pitchFamily="34" charset="0"/>
              <a:buChar char="•"/>
              <a:defRPr/>
            </a:pPr>
            <a:r>
              <a:rPr lang="en-US" sz="3200" dirty="0">
                <a:solidFill>
                  <a:schemeClr val="folHlink"/>
                </a:solidFill>
                <a:latin typeface="Trebuchet MS" pitchFamily="34" charset="0"/>
                <a:cs typeface="+mn-cs"/>
              </a:rPr>
              <a:t>r</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a:t>
            </a:r>
            <a:r>
              <a:rPr lang="en-US" sz="3200" dirty="0">
                <a:solidFill>
                  <a:srgbClr val="FFFF99"/>
                </a:solidFill>
                <a:latin typeface="Trebuchet MS" pitchFamily="34" charset="0"/>
                <a:cs typeface="+mn-cs"/>
              </a:rPr>
              <a:t> </a:t>
            </a:r>
            <a:r>
              <a:rPr lang="en-US" sz="3200" dirty="0">
                <a:solidFill>
                  <a:schemeClr val="folHlink"/>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factorial(</a:t>
            </a:r>
            <a:r>
              <a:rPr lang="en-US" sz="3200" dirty="0">
                <a:solidFill>
                  <a:schemeClr val="folHlink"/>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- 1);</a:t>
            </a:r>
            <a:r>
              <a:rPr lang="en-US" sz="3200" dirty="0">
                <a:solidFill>
                  <a:srgbClr val="FFFF99"/>
                </a:solidFill>
                <a:latin typeface="Trebuchet MS" pitchFamily="34" charset="0"/>
                <a:cs typeface="+mn-cs"/>
              </a:rPr>
              <a:t> </a:t>
            </a:r>
            <a:br>
              <a:rPr lang="en-US" sz="3200" dirty="0">
                <a:solidFill>
                  <a:srgbClr val="FFFF99"/>
                </a:solidFill>
                <a:latin typeface="Trebuchet MS" pitchFamily="34" charset="0"/>
                <a:cs typeface="+mn-cs"/>
              </a:rPr>
            </a:br>
            <a:r>
              <a:rPr lang="en-US" sz="3200" dirty="0">
                <a:solidFill>
                  <a:srgbClr val="FFFF99"/>
                </a:solidFill>
                <a:latin typeface="Trebuchet MS" pitchFamily="34" charset="0"/>
                <a:cs typeface="+mn-cs"/>
              </a:rPr>
              <a:t/>
            </a:r>
            <a:br>
              <a:rPr lang="en-US" sz="3200" dirty="0">
                <a:solidFill>
                  <a:srgbClr val="FFFF99"/>
                </a:solidFill>
                <a:latin typeface="Trebuchet MS" pitchFamily="34" charset="0"/>
                <a:cs typeface="+mn-cs"/>
              </a:rPr>
            </a:br>
            <a:endParaRPr lang="en-US" sz="3200" dirty="0">
              <a:solidFill>
                <a:srgbClr val="FFFF99"/>
              </a:solidFill>
              <a:latin typeface="Trebuchet MS" pitchFamily="34" charset="0"/>
              <a:cs typeface="+mn-cs"/>
            </a:endParaRPr>
          </a:p>
          <a:p>
            <a:pPr marL="342900" indent="-342900" fontAlgn="auto">
              <a:lnSpc>
                <a:spcPct val="90000"/>
              </a:lnSpc>
              <a:spcBef>
                <a:spcPct val="20000"/>
              </a:spcBef>
              <a:spcAft>
                <a:spcPts val="0"/>
              </a:spcAft>
              <a:buFont typeface="Arial" pitchFamily="34" charset="0"/>
              <a:buChar char="•"/>
              <a:defRPr/>
            </a:pPr>
            <a:r>
              <a:rPr lang="en-US" sz="3200" dirty="0">
                <a:solidFill>
                  <a:schemeClr val="accent2"/>
                </a:solidFill>
                <a:latin typeface="Trebuchet MS" pitchFamily="34" charset="0"/>
                <a:cs typeface="+mn-cs"/>
              </a:rPr>
              <a:t>static </a:t>
            </a:r>
            <a:r>
              <a:rPr lang="en-US" sz="3200" dirty="0" err="1">
                <a:solidFill>
                  <a:schemeClr val="accent2"/>
                </a:solidFill>
                <a:latin typeface="Trebuchet MS" pitchFamily="34" charset="0"/>
                <a:cs typeface="+mn-cs"/>
              </a:rPr>
              <a:t>int</a:t>
            </a:r>
            <a:r>
              <a:rPr lang="en-US" sz="3200" dirty="0">
                <a:solidFill>
                  <a:schemeClr val="accent2"/>
                </a:solidFill>
                <a:latin typeface="Trebuchet MS" pitchFamily="34" charset="0"/>
                <a:cs typeface="+mn-cs"/>
              </a:rPr>
              <a:t> factorial(</a:t>
            </a:r>
            <a:r>
              <a:rPr lang="en-US" sz="3200" dirty="0" err="1">
                <a:solidFill>
                  <a:schemeClr val="accent2"/>
                </a:solidFill>
                <a:latin typeface="Trebuchet MS" pitchFamily="34" charset="0"/>
                <a:cs typeface="+mn-cs"/>
              </a:rPr>
              <a:t>int</a:t>
            </a:r>
            <a:r>
              <a:rPr lang="en-US" sz="3200" dirty="0">
                <a:solidFill>
                  <a:schemeClr val="accent2"/>
                </a:solidFill>
                <a:latin typeface="Trebuchet MS" pitchFamily="34" charset="0"/>
                <a:cs typeface="+mn-cs"/>
              </a:rPr>
              <a:t> </a:t>
            </a:r>
            <a:r>
              <a:rPr lang="en-US" sz="3200" dirty="0">
                <a:solidFill>
                  <a:schemeClr val="accent1"/>
                </a:solidFill>
                <a:latin typeface="Trebuchet MS" pitchFamily="34" charset="0"/>
                <a:cs typeface="+mn-cs"/>
              </a:rPr>
              <a:t>n</a:t>
            </a:r>
            <a:r>
              <a:rPr lang="en-US" sz="3200" dirty="0">
                <a:solidFill>
                  <a:schemeClr val="accent2"/>
                </a:solidFill>
                <a:latin typeface="Trebuchet MS" pitchFamily="34" charset="0"/>
                <a:cs typeface="+mn-cs"/>
              </a:rPr>
              <a:t>) {</a:t>
            </a:r>
            <a:r>
              <a:rPr lang="en-US" sz="3200" dirty="0">
                <a:solidFill>
                  <a:srgbClr val="FFFF99"/>
                </a:solidFill>
                <a:latin typeface="Trebuchet MS" pitchFamily="34" charset="0"/>
                <a:cs typeface="+mn-cs"/>
              </a:rPr>
              <a:t/>
            </a:r>
            <a:br>
              <a:rPr lang="en-US" sz="3200" dirty="0">
                <a:solidFill>
                  <a:srgbClr val="FFFF99"/>
                </a:solidFill>
                <a:latin typeface="Trebuchet MS" pitchFamily="34" charset="0"/>
                <a:cs typeface="+mn-cs"/>
              </a:rPr>
            </a:br>
            <a:r>
              <a:rPr lang="en-US" sz="3200" dirty="0">
                <a:solidFill>
                  <a:srgbClr val="FFFF99"/>
                </a:solidFill>
                <a:latin typeface="Trebuchet MS" pitchFamily="34" charset="0"/>
                <a:cs typeface="+mn-cs"/>
              </a:rPr>
              <a:t>     </a:t>
            </a:r>
            <a:r>
              <a:rPr lang="en-US" sz="3200" dirty="0" err="1">
                <a:solidFill>
                  <a:schemeClr val="accent2"/>
                </a:solidFill>
                <a:latin typeface="Trebuchet MS" pitchFamily="34" charset="0"/>
                <a:cs typeface="+mn-cs"/>
              </a:rPr>
              <a:t>int</a:t>
            </a:r>
            <a:r>
              <a:rPr lang="en-US" sz="3200" dirty="0">
                <a:solidFill>
                  <a:srgbClr val="FFFF99"/>
                </a:solidFill>
                <a:latin typeface="Trebuchet MS" pitchFamily="34" charset="0"/>
                <a:cs typeface="+mn-cs"/>
              </a:rPr>
              <a:t> </a:t>
            </a:r>
            <a:r>
              <a:rPr lang="en-US" sz="3200" dirty="0">
                <a:solidFill>
                  <a:schemeClr val="accent1"/>
                </a:solidFill>
                <a:latin typeface="Trebuchet MS" pitchFamily="34" charset="0"/>
                <a:cs typeface="+mn-cs"/>
              </a:rPr>
              <a:t>r</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1;</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if (</a:t>
            </a:r>
            <a:r>
              <a:rPr lang="en-US" sz="3200" dirty="0">
                <a:solidFill>
                  <a:schemeClr val="accent1"/>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&lt;= 1) return</a:t>
            </a:r>
            <a:r>
              <a:rPr lang="en-US" sz="3200" dirty="0">
                <a:solidFill>
                  <a:srgbClr val="FFFF99"/>
                </a:solidFill>
                <a:latin typeface="Trebuchet MS" pitchFamily="34" charset="0"/>
                <a:cs typeface="+mn-cs"/>
              </a:rPr>
              <a:t> </a:t>
            </a:r>
            <a:r>
              <a:rPr lang="en-US" sz="3200" dirty="0">
                <a:solidFill>
                  <a:schemeClr val="accent1"/>
                </a:solidFill>
                <a:latin typeface="Trebuchet MS" pitchFamily="34" charset="0"/>
                <a:cs typeface="+mn-cs"/>
              </a:rPr>
              <a:t>r</a:t>
            </a:r>
            <a:r>
              <a:rPr lang="en-US" sz="3200" dirty="0">
                <a:solidFill>
                  <a:schemeClr val="accent2"/>
                </a:solidFill>
                <a:latin typeface="Trebuchet MS" pitchFamily="34" charset="0"/>
                <a:cs typeface="+mn-cs"/>
              </a:rPr>
              <a:t>;</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else {</a:t>
            </a:r>
            <a:br>
              <a:rPr lang="en-US" sz="3200" dirty="0">
                <a:solidFill>
                  <a:schemeClr val="accent2"/>
                </a:solidFill>
                <a:latin typeface="Trebuchet MS" pitchFamily="34" charset="0"/>
                <a:cs typeface="+mn-cs"/>
              </a:rPr>
            </a:br>
            <a:r>
              <a:rPr lang="en-US" sz="3200" dirty="0">
                <a:solidFill>
                  <a:srgbClr val="FFFF99"/>
                </a:solidFill>
                <a:latin typeface="Trebuchet MS" pitchFamily="34" charset="0"/>
                <a:cs typeface="+mn-cs"/>
              </a:rPr>
              <a:t>          </a:t>
            </a:r>
            <a:r>
              <a:rPr lang="en-US" sz="3200" dirty="0">
                <a:solidFill>
                  <a:schemeClr val="accent1"/>
                </a:solidFill>
                <a:latin typeface="Trebuchet MS" pitchFamily="34" charset="0"/>
                <a:cs typeface="+mn-cs"/>
              </a:rPr>
              <a:t>r</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a:t>
            </a:r>
            <a:r>
              <a:rPr lang="en-US" sz="3200" dirty="0">
                <a:solidFill>
                  <a:srgbClr val="FFFF99"/>
                </a:solidFill>
                <a:latin typeface="Trebuchet MS" pitchFamily="34" charset="0"/>
                <a:cs typeface="+mn-cs"/>
              </a:rPr>
              <a:t> </a:t>
            </a:r>
            <a:r>
              <a:rPr lang="en-US" sz="3200" dirty="0">
                <a:solidFill>
                  <a:schemeClr val="accent1"/>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factorial(</a:t>
            </a:r>
            <a:r>
              <a:rPr lang="en-US" sz="3200" dirty="0">
                <a:solidFill>
                  <a:schemeClr val="accent1"/>
                </a:solidFill>
                <a:latin typeface="Trebuchet MS" pitchFamily="34" charset="0"/>
                <a:cs typeface="+mn-cs"/>
              </a:rPr>
              <a:t>n</a:t>
            </a:r>
            <a:r>
              <a:rPr lang="en-US" sz="3200" dirty="0">
                <a:solidFill>
                  <a:srgbClr val="FFFF99"/>
                </a:solidFill>
                <a:latin typeface="Trebuchet MS" pitchFamily="34" charset="0"/>
                <a:cs typeface="+mn-cs"/>
              </a:rPr>
              <a:t> </a:t>
            </a:r>
            <a:r>
              <a:rPr lang="en-US" sz="3200" dirty="0">
                <a:solidFill>
                  <a:schemeClr val="accent2"/>
                </a:solidFill>
                <a:latin typeface="Trebuchet MS" pitchFamily="34" charset="0"/>
                <a:cs typeface="+mn-cs"/>
              </a:rPr>
              <a:t>- 1);</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return </a:t>
            </a:r>
            <a:r>
              <a:rPr lang="en-US" sz="3200" dirty="0">
                <a:solidFill>
                  <a:schemeClr val="accent1"/>
                </a:solidFill>
                <a:latin typeface="Trebuchet MS" pitchFamily="34" charset="0"/>
                <a:cs typeface="+mn-cs"/>
              </a:rPr>
              <a:t>r</a:t>
            </a:r>
            <a:r>
              <a:rPr lang="en-US" sz="3200" dirty="0">
                <a:solidFill>
                  <a:schemeClr val="accent2"/>
                </a:solidFill>
                <a:latin typeface="Trebuchet MS" pitchFamily="34" charset="0"/>
                <a:cs typeface="+mn-cs"/>
              </a:rPr>
              <a:t>;</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     }</a:t>
            </a:r>
            <a:br>
              <a:rPr lang="en-US" sz="3200" dirty="0">
                <a:solidFill>
                  <a:schemeClr val="accent2"/>
                </a:solidFill>
                <a:latin typeface="Trebuchet MS" pitchFamily="34" charset="0"/>
                <a:cs typeface="+mn-cs"/>
              </a:rPr>
            </a:br>
            <a:r>
              <a:rPr lang="en-US" sz="3200" dirty="0">
                <a:solidFill>
                  <a:schemeClr val="accent2"/>
                </a:solidFill>
                <a:latin typeface="Trebuchet MS" pitchFamily="34" charset="0"/>
                <a:cs typeface="+mn-cs"/>
              </a:rPr>
              <a:t>}</a:t>
            </a:r>
          </a:p>
        </p:txBody>
      </p:sp>
      <p:sp>
        <p:nvSpPr>
          <p:cNvPr id="22533" name="AutoShape 4"/>
          <p:cNvSpPr>
            <a:spLocks noChangeArrowheads="1"/>
          </p:cNvSpPr>
          <p:nvPr/>
        </p:nvSpPr>
        <p:spPr bwMode="auto">
          <a:xfrm>
            <a:off x="7315200" y="57150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n=3</a:t>
            </a:r>
          </a:p>
        </p:txBody>
      </p:sp>
      <p:sp>
        <p:nvSpPr>
          <p:cNvPr id="22534" name="AutoShape 5"/>
          <p:cNvSpPr>
            <a:spLocks noChangeArrowheads="1"/>
          </p:cNvSpPr>
          <p:nvPr/>
        </p:nvSpPr>
        <p:spPr bwMode="auto">
          <a:xfrm>
            <a:off x="7315200" y="51054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r=1</a:t>
            </a:r>
          </a:p>
        </p:txBody>
      </p:sp>
      <p:grpSp>
        <p:nvGrpSpPr>
          <p:cNvPr id="2" name="Group 6"/>
          <p:cNvGrpSpPr>
            <a:grpSpLocks/>
          </p:cNvGrpSpPr>
          <p:nvPr/>
        </p:nvGrpSpPr>
        <p:grpSpPr bwMode="auto">
          <a:xfrm>
            <a:off x="7162800" y="1905000"/>
            <a:ext cx="1066800" cy="4343400"/>
            <a:chOff x="4272" y="1920"/>
            <a:chExt cx="672" cy="1872"/>
          </a:xfrm>
        </p:grpSpPr>
        <p:sp>
          <p:nvSpPr>
            <p:cNvPr id="22555" name="Line 7"/>
            <p:cNvSpPr>
              <a:spLocks noChangeShapeType="1"/>
            </p:cNvSpPr>
            <p:nvPr/>
          </p:nvSpPr>
          <p:spPr bwMode="auto">
            <a:xfrm>
              <a:off x="4272" y="1920"/>
              <a:ext cx="0" cy="1872"/>
            </a:xfrm>
            <a:prstGeom prst="line">
              <a:avLst/>
            </a:prstGeom>
            <a:noFill/>
            <a:ln w="28575">
              <a:solidFill>
                <a:schemeClr val="tx1"/>
              </a:solidFill>
              <a:round/>
              <a:headEnd/>
              <a:tailEnd/>
            </a:ln>
          </p:spPr>
          <p:txBody>
            <a:bodyPr wrap="none" anchor="ctr"/>
            <a:lstStyle/>
            <a:p>
              <a:endParaRPr lang="en-US"/>
            </a:p>
          </p:txBody>
        </p:sp>
        <p:sp>
          <p:nvSpPr>
            <p:cNvPr id="22556" name="Line 8"/>
            <p:cNvSpPr>
              <a:spLocks noChangeShapeType="1"/>
            </p:cNvSpPr>
            <p:nvPr/>
          </p:nvSpPr>
          <p:spPr bwMode="auto">
            <a:xfrm>
              <a:off x="4272" y="3792"/>
              <a:ext cx="672" cy="0"/>
            </a:xfrm>
            <a:prstGeom prst="line">
              <a:avLst/>
            </a:prstGeom>
            <a:noFill/>
            <a:ln w="28575">
              <a:solidFill>
                <a:schemeClr val="tx1"/>
              </a:solidFill>
              <a:round/>
              <a:headEnd/>
              <a:tailEnd/>
            </a:ln>
          </p:spPr>
          <p:txBody>
            <a:bodyPr wrap="none" anchor="ctr"/>
            <a:lstStyle/>
            <a:p>
              <a:endParaRPr lang="en-US"/>
            </a:p>
          </p:txBody>
        </p:sp>
        <p:sp>
          <p:nvSpPr>
            <p:cNvPr id="22557" name="Line 9"/>
            <p:cNvSpPr>
              <a:spLocks noChangeShapeType="1"/>
            </p:cNvSpPr>
            <p:nvPr/>
          </p:nvSpPr>
          <p:spPr bwMode="auto">
            <a:xfrm flipV="1">
              <a:off x="4944" y="1920"/>
              <a:ext cx="0" cy="1872"/>
            </a:xfrm>
            <a:prstGeom prst="line">
              <a:avLst/>
            </a:prstGeom>
            <a:noFill/>
            <a:ln w="28575">
              <a:solidFill>
                <a:schemeClr val="tx1"/>
              </a:solidFill>
              <a:round/>
              <a:headEnd/>
              <a:tailEnd/>
            </a:ln>
          </p:spPr>
          <p:txBody>
            <a:bodyPr wrap="none" anchor="ctr"/>
            <a:lstStyle/>
            <a:p>
              <a:endParaRPr lang="en-US"/>
            </a:p>
          </p:txBody>
        </p:sp>
      </p:grpSp>
      <p:sp>
        <p:nvSpPr>
          <p:cNvPr id="13" name="Text Box 10"/>
          <p:cNvSpPr txBox="1">
            <a:spLocks noChangeArrowheads="1"/>
          </p:cNvSpPr>
          <p:nvPr/>
        </p:nvSpPr>
        <p:spPr bwMode="auto">
          <a:xfrm>
            <a:off x="3200400" y="3124200"/>
            <a:ext cx="31242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r is put on stack with value 1</a:t>
            </a:r>
          </a:p>
        </p:txBody>
      </p:sp>
      <p:sp>
        <p:nvSpPr>
          <p:cNvPr id="14" name="Text Box 11"/>
          <p:cNvSpPr txBox="1">
            <a:spLocks noChangeArrowheads="1"/>
          </p:cNvSpPr>
          <p:nvPr/>
        </p:nvSpPr>
        <p:spPr bwMode="auto">
          <a:xfrm>
            <a:off x="5257800" y="2743200"/>
            <a:ext cx="3048000" cy="4016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Now using this </a:t>
            </a:r>
            <a:r>
              <a:rPr lang="en-US" sz="2000">
                <a:latin typeface="Verdana" pitchFamily="34" charset="0"/>
              </a:rPr>
              <a:t>r</a:t>
            </a:r>
          </a:p>
        </p:txBody>
      </p:sp>
      <p:sp>
        <p:nvSpPr>
          <p:cNvPr id="15" name="Text Box 12"/>
          <p:cNvSpPr txBox="1">
            <a:spLocks noChangeArrowheads="1"/>
          </p:cNvSpPr>
          <p:nvPr/>
        </p:nvSpPr>
        <p:spPr bwMode="auto">
          <a:xfrm>
            <a:off x="6400800" y="3124200"/>
            <a:ext cx="990600" cy="7064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And this </a:t>
            </a:r>
            <a:r>
              <a:rPr lang="en-US" sz="2000">
                <a:latin typeface="Verdana" pitchFamily="34" charset="0"/>
              </a:rPr>
              <a:t>n</a:t>
            </a:r>
          </a:p>
        </p:txBody>
      </p:sp>
      <p:sp>
        <p:nvSpPr>
          <p:cNvPr id="22539" name="AutoShape 13"/>
          <p:cNvSpPr>
            <a:spLocks noChangeArrowheads="1"/>
          </p:cNvSpPr>
          <p:nvPr/>
        </p:nvSpPr>
        <p:spPr bwMode="auto">
          <a:xfrm>
            <a:off x="7315200" y="44958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n=2</a:t>
            </a:r>
            <a:endParaRPr lang="en-US">
              <a:solidFill>
                <a:srgbClr val="99CCFF"/>
              </a:solidFill>
              <a:latin typeface="Trebuchet MS" pitchFamily="34" charset="0"/>
            </a:endParaRPr>
          </a:p>
        </p:txBody>
      </p:sp>
      <p:sp>
        <p:nvSpPr>
          <p:cNvPr id="22540" name="AutoShape 14"/>
          <p:cNvSpPr>
            <a:spLocks noChangeArrowheads="1"/>
          </p:cNvSpPr>
          <p:nvPr/>
        </p:nvSpPr>
        <p:spPr bwMode="auto">
          <a:xfrm>
            <a:off x="7315200" y="38862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r=1</a:t>
            </a:r>
            <a:endParaRPr lang="en-US">
              <a:solidFill>
                <a:srgbClr val="99CCFF"/>
              </a:solidFill>
              <a:latin typeface="Trebuchet MS" pitchFamily="34" charset="0"/>
            </a:endParaRPr>
          </a:p>
        </p:txBody>
      </p:sp>
      <p:sp>
        <p:nvSpPr>
          <p:cNvPr id="18" name="AutoShape 15"/>
          <p:cNvSpPr>
            <a:spLocks noChangeArrowheads="1"/>
          </p:cNvSpPr>
          <p:nvPr/>
        </p:nvSpPr>
        <p:spPr bwMode="auto">
          <a:xfrm>
            <a:off x="7315200" y="3276600"/>
            <a:ext cx="762000" cy="457200"/>
          </a:xfrm>
          <a:prstGeom prst="flowChartProcess">
            <a:avLst/>
          </a:prstGeom>
          <a:noFill/>
          <a:ln w="19050">
            <a:solidFill>
              <a:schemeClr val="accent1"/>
            </a:solidFill>
            <a:miter lim="800000"/>
            <a:headEnd/>
            <a:tailEnd/>
          </a:ln>
        </p:spPr>
        <p:txBody>
          <a:bodyPr wrap="none" anchor="ctr"/>
          <a:lstStyle/>
          <a:p>
            <a:pPr algn="ctr"/>
            <a:r>
              <a:rPr lang="en-US">
                <a:solidFill>
                  <a:schemeClr val="accent1"/>
                </a:solidFill>
                <a:latin typeface="Trebuchet MS" pitchFamily="34" charset="0"/>
              </a:rPr>
              <a:t>n=1</a:t>
            </a:r>
            <a:endParaRPr lang="en-US">
              <a:solidFill>
                <a:srgbClr val="66FF66"/>
              </a:solidFill>
              <a:latin typeface="Trebuchet MS" pitchFamily="34" charset="0"/>
            </a:endParaRPr>
          </a:p>
        </p:txBody>
      </p:sp>
      <p:sp>
        <p:nvSpPr>
          <p:cNvPr id="19" name="AutoShape 16"/>
          <p:cNvSpPr>
            <a:spLocks noChangeArrowheads="1"/>
          </p:cNvSpPr>
          <p:nvPr/>
        </p:nvSpPr>
        <p:spPr bwMode="auto">
          <a:xfrm>
            <a:off x="7315200" y="2667000"/>
            <a:ext cx="762000" cy="457200"/>
          </a:xfrm>
          <a:prstGeom prst="flowChartProcess">
            <a:avLst/>
          </a:prstGeom>
          <a:noFill/>
          <a:ln w="19050">
            <a:solidFill>
              <a:schemeClr val="accent1"/>
            </a:solidFill>
            <a:miter lim="800000"/>
            <a:headEnd/>
            <a:tailEnd/>
          </a:ln>
        </p:spPr>
        <p:txBody>
          <a:bodyPr wrap="none" anchor="ctr"/>
          <a:lstStyle/>
          <a:p>
            <a:pPr algn="ctr"/>
            <a:r>
              <a:rPr lang="en-US">
                <a:solidFill>
                  <a:schemeClr val="accent1"/>
                </a:solidFill>
                <a:latin typeface="Trebuchet MS" pitchFamily="34" charset="0"/>
              </a:rPr>
              <a:t>r=1</a:t>
            </a:r>
            <a:endParaRPr lang="en-US">
              <a:solidFill>
                <a:srgbClr val="66FF66"/>
              </a:solidFill>
              <a:latin typeface="Trebuchet MS" pitchFamily="34" charset="0"/>
            </a:endParaRPr>
          </a:p>
        </p:txBody>
      </p:sp>
      <p:grpSp>
        <p:nvGrpSpPr>
          <p:cNvPr id="3" name="Group 17"/>
          <p:cNvGrpSpPr>
            <a:grpSpLocks/>
          </p:cNvGrpSpPr>
          <p:nvPr/>
        </p:nvGrpSpPr>
        <p:grpSpPr bwMode="auto">
          <a:xfrm>
            <a:off x="3657600" y="1828800"/>
            <a:ext cx="2895600" cy="990600"/>
            <a:chOff x="2304" y="1152"/>
            <a:chExt cx="1824" cy="644"/>
          </a:xfrm>
        </p:grpSpPr>
        <p:sp>
          <p:nvSpPr>
            <p:cNvPr id="22552" name="Text Box 18"/>
            <p:cNvSpPr txBox="1">
              <a:spLocks noChangeArrowheads="1"/>
            </p:cNvSpPr>
            <p:nvPr/>
          </p:nvSpPr>
          <p:spPr bwMode="auto">
            <a:xfrm>
              <a:off x="2592" y="1286"/>
              <a:ext cx="1536" cy="25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1 is put on stack as n</a:t>
              </a:r>
            </a:p>
          </p:txBody>
        </p:sp>
        <p:sp>
          <p:nvSpPr>
            <p:cNvPr id="22553" name="Freeform 19"/>
            <p:cNvSpPr>
              <a:spLocks/>
            </p:cNvSpPr>
            <p:nvPr/>
          </p:nvSpPr>
          <p:spPr bwMode="auto">
            <a:xfrm>
              <a:off x="2524" y="1164"/>
              <a:ext cx="478" cy="632"/>
            </a:xfrm>
            <a:custGeom>
              <a:avLst/>
              <a:gdLst>
                <a:gd name="T0" fmla="*/ 28 w 478"/>
                <a:gd name="T1" fmla="*/ 0 h 632"/>
                <a:gd name="T2" fmla="*/ 8 w 478"/>
                <a:gd name="T3" fmla="*/ 174 h 632"/>
                <a:gd name="T4" fmla="*/ 75 w 478"/>
                <a:gd name="T5" fmla="*/ 335 h 632"/>
                <a:gd name="T6" fmla="*/ 179 w 478"/>
                <a:gd name="T7" fmla="*/ 400 h 632"/>
                <a:gd name="T8" fmla="*/ 373 w 478"/>
                <a:gd name="T9" fmla="*/ 466 h 632"/>
                <a:gd name="T10" fmla="*/ 478 w 478"/>
                <a:gd name="T11" fmla="*/ 632 h 632"/>
                <a:gd name="T12" fmla="*/ 0 60000 65536"/>
                <a:gd name="T13" fmla="*/ 0 60000 65536"/>
                <a:gd name="T14" fmla="*/ 0 60000 65536"/>
                <a:gd name="T15" fmla="*/ 0 60000 65536"/>
                <a:gd name="T16" fmla="*/ 0 60000 65536"/>
                <a:gd name="T17" fmla="*/ 0 60000 65536"/>
                <a:gd name="T18" fmla="*/ 0 w 478"/>
                <a:gd name="T19" fmla="*/ 0 h 632"/>
                <a:gd name="T20" fmla="*/ 478 w 478"/>
                <a:gd name="T21" fmla="*/ 632 h 632"/>
              </a:gdLst>
              <a:ahLst/>
              <a:cxnLst>
                <a:cxn ang="T12">
                  <a:pos x="T0" y="T1"/>
                </a:cxn>
                <a:cxn ang="T13">
                  <a:pos x="T2" y="T3"/>
                </a:cxn>
                <a:cxn ang="T14">
                  <a:pos x="T4" y="T5"/>
                </a:cxn>
                <a:cxn ang="T15">
                  <a:pos x="T6" y="T7"/>
                </a:cxn>
                <a:cxn ang="T16">
                  <a:pos x="T8" y="T9"/>
                </a:cxn>
                <a:cxn ang="T17">
                  <a:pos x="T10" y="T11"/>
                </a:cxn>
              </a:cxnLst>
              <a:rect l="T18" t="T19" r="T20" b="T21"/>
              <a:pathLst>
                <a:path w="478" h="632">
                  <a:moveTo>
                    <a:pt x="28" y="0"/>
                  </a:moveTo>
                  <a:cubicBezTo>
                    <a:pt x="25" y="29"/>
                    <a:pt x="0" y="118"/>
                    <a:pt x="8" y="174"/>
                  </a:cubicBezTo>
                  <a:cubicBezTo>
                    <a:pt x="16" y="230"/>
                    <a:pt x="46" y="297"/>
                    <a:pt x="75" y="335"/>
                  </a:cubicBezTo>
                  <a:cubicBezTo>
                    <a:pt x="104" y="373"/>
                    <a:pt x="129" y="378"/>
                    <a:pt x="179" y="400"/>
                  </a:cubicBezTo>
                  <a:cubicBezTo>
                    <a:pt x="229" y="422"/>
                    <a:pt x="323" y="427"/>
                    <a:pt x="373" y="466"/>
                  </a:cubicBezTo>
                  <a:cubicBezTo>
                    <a:pt x="423" y="505"/>
                    <a:pt x="456" y="598"/>
                    <a:pt x="478" y="632"/>
                  </a:cubicBezTo>
                </a:path>
              </a:pathLst>
            </a:custGeom>
            <a:noFill/>
            <a:ln w="19050">
              <a:solidFill>
                <a:schemeClr val="accent1"/>
              </a:solidFill>
              <a:round/>
              <a:headEnd/>
              <a:tailEnd type="triangle" w="med" len="med"/>
            </a:ln>
          </p:spPr>
          <p:txBody>
            <a:bodyPr wrap="none"/>
            <a:lstStyle/>
            <a:p>
              <a:endParaRPr lang="en-US">
                <a:latin typeface="Calibri" pitchFamily="34" charset="0"/>
              </a:endParaRPr>
            </a:p>
          </p:txBody>
        </p:sp>
        <p:sp>
          <p:nvSpPr>
            <p:cNvPr id="22554" name="Line 20"/>
            <p:cNvSpPr>
              <a:spLocks noChangeShapeType="1"/>
            </p:cNvSpPr>
            <p:nvPr/>
          </p:nvSpPr>
          <p:spPr bwMode="auto">
            <a:xfrm>
              <a:off x="2304" y="1152"/>
              <a:ext cx="432" cy="0"/>
            </a:xfrm>
            <a:prstGeom prst="line">
              <a:avLst/>
            </a:prstGeom>
            <a:noFill/>
            <a:ln w="19050">
              <a:solidFill>
                <a:schemeClr val="accent1"/>
              </a:solidFill>
              <a:round/>
              <a:headEnd/>
              <a:tailEnd/>
            </a:ln>
          </p:spPr>
          <p:txBody>
            <a:bodyPr wrap="none"/>
            <a:lstStyle/>
            <a:p>
              <a:endParaRPr lang="en-US"/>
            </a:p>
          </p:txBody>
        </p:sp>
      </p:grpSp>
      <p:grpSp>
        <p:nvGrpSpPr>
          <p:cNvPr id="7" name="Group 21"/>
          <p:cNvGrpSpPr>
            <a:grpSpLocks/>
          </p:cNvGrpSpPr>
          <p:nvPr/>
        </p:nvGrpSpPr>
        <p:grpSpPr bwMode="auto">
          <a:xfrm>
            <a:off x="2209800" y="5029200"/>
            <a:ext cx="4648200" cy="1644650"/>
            <a:chOff x="1392" y="3168"/>
            <a:chExt cx="2928" cy="1036"/>
          </a:xfrm>
        </p:grpSpPr>
        <p:grpSp>
          <p:nvGrpSpPr>
            <p:cNvPr id="8" name="Group 24"/>
            <p:cNvGrpSpPr>
              <a:grpSpLocks/>
            </p:cNvGrpSpPr>
            <p:nvPr/>
          </p:nvGrpSpPr>
          <p:grpSpPr bwMode="auto">
            <a:xfrm>
              <a:off x="1392" y="3168"/>
              <a:ext cx="2928" cy="1036"/>
              <a:chOff x="1392" y="3168"/>
              <a:chExt cx="2928" cy="1036"/>
            </a:xfrm>
          </p:grpSpPr>
          <p:sp>
            <p:nvSpPr>
              <p:cNvPr id="22549" name="Text Box 23"/>
              <p:cNvSpPr txBox="1">
                <a:spLocks noChangeArrowheads="1"/>
              </p:cNvSpPr>
              <p:nvPr/>
            </p:nvSpPr>
            <p:spPr bwMode="auto">
              <a:xfrm>
                <a:off x="2400" y="3456"/>
                <a:ext cx="1920" cy="748"/>
              </a:xfrm>
              <a:prstGeom prst="rect">
                <a:avLst/>
              </a:prstGeom>
              <a:noFill/>
              <a:ln w="9525">
                <a:noFill/>
                <a:miter lim="800000"/>
                <a:headEnd/>
                <a:tailEnd/>
              </a:ln>
            </p:spPr>
            <p:txBody>
              <a:bodyPr>
                <a:spAutoFit/>
              </a:bodyPr>
              <a:lstStyle/>
              <a:p>
                <a:r>
                  <a:rPr lang="en-US">
                    <a:latin typeface="Times New Roman" pitchFamily="18" charset="0"/>
                  </a:rPr>
                  <a:t>Now we pop r and n off the stack and return </a:t>
                </a:r>
                <a:r>
                  <a:rPr lang="en-US">
                    <a:solidFill>
                      <a:schemeClr val="tx2"/>
                    </a:solidFill>
                    <a:latin typeface="Verdana" pitchFamily="34" charset="0"/>
                  </a:rPr>
                  <a:t>1</a:t>
                </a:r>
                <a:r>
                  <a:rPr lang="en-US">
                    <a:latin typeface="Times New Roman" pitchFamily="18" charset="0"/>
                  </a:rPr>
                  <a:t> as factorial(1)</a:t>
                </a:r>
              </a:p>
            </p:txBody>
          </p:sp>
          <p:sp>
            <p:nvSpPr>
              <p:cNvPr id="22550" name="Line 24"/>
              <p:cNvSpPr>
                <a:spLocks noChangeShapeType="1"/>
              </p:cNvSpPr>
              <p:nvPr/>
            </p:nvSpPr>
            <p:spPr bwMode="auto">
              <a:xfrm flipV="1">
                <a:off x="1392" y="3168"/>
                <a:ext cx="768" cy="0"/>
              </a:xfrm>
              <a:prstGeom prst="line">
                <a:avLst/>
              </a:prstGeom>
              <a:noFill/>
              <a:ln w="19050">
                <a:solidFill>
                  <a:schemeClr val="tx1"/>
                </a:solidFill>
                <a:round/>
                <a:headEnd/>
                <a:tailEnd/>
              </a:ln>
            </p:spPr>
            <p:txBody>
              <a:bodyPr wrap="none"/>
              <a:lstStyle/>
              <a:p>
                <a:endParaRPr lang="en-US"/>
              </a:p>
            </p:txBody>
          </p:sp>
          <p:sp>
            <p:nvSpPr>
              <p:cNvPr id="22551" name="Line 25"/>
              <p:cNvSpPr>
                <a:spLocks noChangeShapeType="1"/>
              </p:cNvSpPr>
              <p:nvPr/>
            </p:nvSpPr>
            <p:spPr bwMode="auto">
              <a:xfrm>
                <a:off x="1728" y="3168"/>
                <a:ext cx="0" cy="432"/>
              </a:xfrm>
              <a:prstGeom prst="line">
                <a:avLst/>
              </a:prstGeom>
              <a:noFill/>
              <a:ln w="19050">
                <a:solidFill>
                  <a:schemeClr val="tx1"/>
                </a:solidFill>
                <a:round/>
                <a:headEnd/>
                <a:tailEnd/>
              </a:ln>
            </p:spPr>
            <p:txBody>
              <a:bodyPr wrap="none"/>
              <a:lstStyle/>
              <a:p>
                <a:endParaRPr lang="en-US"/>
              </a:p>
            </p:txBody>
          </p:sp>
        </p:grpSp>
        <p:sp>
          <p:nvSpPr>
            <p:cNvPr id="22548" name="Line 26"/>
            <p:cNvSpPr>
              <a:spLocks noChangeShapeType="1"/>
            </p:cNvSpPr>
            <p:nvPr/>
          </p:nvSpPr>
          <p:spPr bwMode="auto">
            <a:xfrm>
              <a:off x="1728" y="3600"/>
              <a:ext cx="672" cy="0"/>
            </a:xfrm>
            <a:prstGeom prst="line">
              <a:avLst/>
            </a:prstGeom>
            <a:noFill/>
            <a:ln w="19050">
              <a:solidFill>
                <a:schemeClr val="tx1"/>
              </a:solidFill>
              <a:round/>
              <a:headEnd/>
              <a:tailEnd/>
            </a:ln>
          </p:spPr>
          <p:txBody>
            <a:bodyPr wrap="none"/>
            <a:lstStyle/>
            <a:p>
              <a:endParaRPr lang="en-US"/>
            </a:p>
          </p:txBody>
        </p:sp>
      </p:grpSp>
      <p:sp>
        <p:nvSpPr>
          <p:cNvPr id="28" name="Date Placeholder 27"/>
          <p:cNvSpPr>
            <a:spLocks noGrp="1"/>
          </p:cNvSpPr>
          <p:nvPr>
            <p:ph type="dt" sz="quarter" idx="10"/>
          </p:nvPr>
        </p:nvSpPr>
        <p:spPr/>
        <p:txBody>
          <a:bodyPr/>
          <a:lstStyle/>
          <a:p>
            <a:pPr>
              <a:defRPr/>
            </a:pPr>
            <a:r>
              <a:rPr lang="en-US"/>
              <a:t>03/07/2015</a:t>
            </a:r>
          </a:p>
        </p:txBody>
      </p:sp>
      <p:sp>
        <p:nvSpPr>
          <p:cNvPr id="29" name="Footer Placeholder 28"/>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8" grpId="0" animBg="1" autoUpdateAnimBg="0"/>
      <p:bldP spid="19"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algn="l">
              <a:defRPr/>
            </a:pPr>
            <a:fld id="{EEBD5CF8-393D-4B34-9713-91F8243BB354}" type="slidenum">
              <a:rPr lang="en-US"/>
              <a:pPr algn="l">
                <a:defRPr/>
              </a:pPr>
              <a:t>97</a:t>
            </a:fld>
            <a:endParaRPr lang="en-US"/>
          </a:p>
        </p:txBody>
      </p:sp>
      <p:sp>
        <p:nvSpPr>
          <p:cNvPr id="23555" name="AutoShape 19"/>
          <p:cNvSpPr>
            <a:spLocks noChangeArrowheads="1"/>
          </p:cNvSpPr>
          <p:nvPr/>
        </p:nvSpPr>
        <p:spPr bwMode="auto">
          <a:xfrm>
            <a:off x="7315200" y="3276600"/>
            <a:ext cx="762000" cy="457200"/>
          </a:xfrm>
          <a:prstGeom prst="flowChartProcess">
            <a:avLst/>
          </a:prstGeom>
          <a:noFill/>
          <a:ln w="19050">
            <a:solidFill>
              <a:schemeClr val="accent1"/>
            </a:solidFill>
            <a:miter lim="800000"/>
            <a:headEnd/>
            <a:tailEnd/>
          </a:ln>
        </p:spPr>
        <p:txBody>
          <a:bodyPr wrap="none" anchor="ctr"/>
          <a:lstStyle/>
          <a:p>
            <a:pPr algn="ctr"/>
            <a:r>
              <a:rPr lang="en-US">
                <a:solidFill>
                  <a:schemeClr val="accent1"/>
                </a:solidFill>
                <a:latin typeface="Trebuchet MS" pitchFamily="34" charset="0"/>
              </a:rPr>
              <a:t>n=1</a:t>
            </a:r>
          </a:p>
        </p:txBody>
      </p:sp>
      <p:sp>
        <p:nvSpPr>
          <p:cNvPr id="23556" name="AutoShape 20"/>
          <p:cNvSpPr>
            <a:spLocks noChangeArrowheads="1"/>
          </p:cNvSpPr>
          <p:nvPr/>
        </p:nvSpPr>
        <p:spPr bwMode="auto">
          <a:xfrm>
            <a:off x="7315200" y="2667000"/>
            <a:ext cx="762000" cy="457200"/>
          </a:xfrm>
          <a:prstGeom prst="flowChartProcess">
            <a:avLst/>
          </a:prstGeom>
          <a:noFill/>
          <a:ln w="19050">
            <a:solidFill>
              <a:schemeClr val="accent1"/>
            </a:solidFill>
            <a:miter lim="800000"/>
            <a:headEnd/>
            <a:tailEnd/>
          </a:ln>
        </p:spPr>
        <p:txBody>
          <a:bodyPr wrap="none" anchor="ctr"/>
          <a:lstStyle/>
          <a:p>
            <a:pPr algn="ctr"/>
            <a:r>
              <a:rPr lang="en-US">
                <a:solidFill>
                  <a:schemeClr val="accent1"/>
                </a:solidFill>
                <a:latin typeface="Trebuchet MS" pitchFamily="34" charset="0"/>
              </a:rPr>
              <a:t>r=1</a:t>
            </a:r>
          </a:p>
        </p:txBody>
      </p:sp>
      <p:sp>
        <p:nvSpPr>
          <p:cNvPr id="7" name="Rectangle 2"/>
          <p:cNvSpPr txBox="1">
            <a:spLocks noChangeArrowheads="1"/>
          </p:cNvSpPr>
          <p:nvPr/>
        </p:nvSpPr>
        <p:spPr>
          <a:xfrm>
            <a:off x="1219200" y="228600"/>
            <a:ext cx="7793038" cy="838200"/>
          </a:xfrm>
          <a:prstGeom prst="rect">
            <a:avLst/>
          </a:prstGeom>
        </p:spPr>
        <p:txBody>
          <a:bodyPr anchor="ctr">
            <a:normAutofit/>
          </a:bodyPr>
          <a:lstStyle/>
          <a:p>
            <a:pPr algn="ctr" fontAlgn="auto">
              <a:spcAft>
                <a:spcPts val="0"/>
              </a:spcAft>
              <a:defRPr/>
            </a:pPr>
            <a:r>
              <a:rPr lang="en-US" sz="4400">
                <a:latin typeface="+mj-lt"/>
                <a:ea typeface="+mj-ea"/>
                <a:cs typeface="+mj-cs"/>
              </a:rPr>
              <a:t>Factorial (animation 4)</a:t>
            </a:r>
          </a:p>
        </p:txBody>
      </p:sp>
      <p:sp>
        <p:nvSpPr>
          <p:cNvPr id="8" name="Rectangle 3"/>
          <p:cNvSpPr txBox="1">
            <a:spLocks noChangeArrowheads="1"/>
          </p:cNvSpPr>
          <p:nvPr/>
        </p:nvSpPr>
        <p:spPr>
          <a:xfrm>
            <a:off x="685800" y="1447800"/>
            <a:ext cx="6019800" cy="4953000"/>
          </a:xfrm>
          <a:prstGeom prst="rect">
            <a:avLst/>
          </a:prstGeom>
          <a:ln/>
        </p:spPr>
        <p:txBody>
          <a:bodyPr>
            <a:normAutofit lnSpcReduction="10000"/>
          </a:bodyPr>
          <a:lstStyle/>
          <a:p>
            <a:pPr marL="342900" indent="-342900" fontAlgn="auto">
              <a:lnSpc>
                <a:spcPct val="90000"/>
              </a:lnSpc>
              <a:spcBef>
                <a:spcPct val="20000"/>
              </a:spcBef>
              <a:spcAft>
                <a:spcPts val="0"/>
              </a:spcAft>
              <a:buFont typeface="Arial" pitchFamily="34" charset="0"/>
              <a:buChar char="•"/>
              <a:defRPr/>
            </a:pPr>
            <a:r>
              <a:rPr lang="en-US" sz="3200">
                <a:solidFill>
                  <a:schemeClr val="folHlink"/>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a:t>
            </a:r>
            <a:r>
              <a:rPr lang="en-US" sz="3200">
                <a:solidFill>
                  <a:schemeClr val="folHlink"/>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factorial(</a:t>
            </a:r>
            <a:r>
              <a:rPr lang="en-US" sz="3200">
                <a:solidFill>
                  <a:schemeClr val="folHlink"/>
                </a:solidFill>
                <a:latin typeface="Trebuchet MS" pitchFamily="34" charset="0"/>
                <a:cs typeface="+mn-cs"/>
              </a:rPr>
              <a:t>n</a:t>
            </a:r>
            <a:r>
              <a:rPr lang="en-US" sz="3200">
                <a:solidFill>
                  <a:schemeClr val="accent2"/>
                </a:solidFill>
                <a:latin typeface="Trebuchet MS" pitchFamily="34" charset="0"/>
                <a:cs typeface="+mn-cs"/>
              </a:rPr>
              <a:t> - 1); </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r>
            <a:br>
              <a:rPr lang="en-US" sz="3200">
                <a:solidFill>
                  <a:srgbClr val="FFFF99"/>
                </a:solidFill>
                <a:latin typeface="Trebuchet MS" pitchFamily="34" charset="0"/>
                <a:cs typeface="+mn-cs"/>
              </a:rPr>
            </a:br>
            <a:endParaRPr lang="en-US" sz="3200">
              <a:solidFill>
                <a:srgbClr val="FFFF99"/>
              </a:solidFill>
              <a:latin typeface="Trebuchet MS" pitchFamily="34" charset="0"/>
              <a:cs typeface="+mn-cs"/>
            </a:endParaRPr>
          </a:p>
          <a:p>
            <a:pPr marL="342900" indent="-342900" fontAlgn="auto">
              <a:lnSpc>
                <a:spcPct val="90000"/>
              </a:lnSpc>
              <a:spcBef>
                <a:spcPct val="20000"/>
              </a:spcBef>
              <a:spcAft>
                <a:spcPts val="0"/>
              </a:spcAft>
              <a:buFont typeface="Arial" pitchFamily="34" charset="0"/>
              <a:buChar char="•"/>
              <a:defRPr/>
            </a:pPr>
            <a:r>
              <a:rPr lang="en-US" sz="3200">
                <a:solidFill>
                  <a:schemeClr val="accent2"/>
                </a:solidFill>
                <a:latin typeface="Trebuchet MS" pitchFamily="34" charset="0"/>
                <a:cs typeface="+mn-cs"/>
              </a:rPr>
              <a:t>static int factorial(int</a:t>
            </a:r>
            <a:r>
              <a:rPr lang="en-US" sz="3200">
                <a:solidFill>
                  <a:srgbClr val="FFFF99"/>
                </a:solidFill>
                <a:latin typeface="Trebuchet MS" pitchFamily="34" charset="0"/>
                <a:cs typeface="+mn-cs"/>
              </a:rPr>
              <a:t> </a:t>
            </a:r>
            <a:r>
              <a:rPr lang="en-US" sz="3200">
                <a:solidFill>
                  <a:schemeClr val="accent1"/>
                </a:solidFill>
                <a:latin typeface="Trebuchet MS" pitchFamily="34" charset="0"/>
                <a:cs typeface="+mn-cs"/>
              </a:rPr>
              <a:t>n</a:t>
            </a: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int </a:t>
            </a:r>
            <a:r>
              <a:rPr lang="en-US" sz="3200">
                <a:solidFill>
                  <a:schemeClr val="accent1"/>
                </a:solidFill>
                <a:latin typeface="Trebuchet MS" pitchFamily="34" charset="0"/>
                <a:cs typeface="+mn-cs"/>
              </a:rPr>
              <a:t>r</a:t>
            </a:r>
            <a:r>
              <a:rPr lang="en-US" sz="3200">
                <a:solidFill>
                  <a:schemeClr val="accent2"/>
                </a:solidFill>
                <a:latin typeface="Trebuchet MS" pitchFamily="34" charset="0"/>
                <a:cs typeface="+mn-cs"/>
              </a:rPr>
              <a:t> = 1;</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if (</a:t>
            </a:r>
            <a:r>
              <a:rPr lang="en-US" sz="3200">
                <a:solidFill>
                  <a:schemeClr val="accent1"/>
                </a:solidFill>
                <a:latin typeface="Trebuchet MS" pitchFamily="34" charset="0"/>
                <a:cs typeface="+mn-cs"/>
              </a:rPr>
              <a:t>n</a:t>
            </a:r>
            <a:r>
              <a:rPr lang="en-US" sz="3200">
                <a:solidFill>
                  <a:schemeClr val="accent2"/>
                </a:solidFill>
                <a:latin typeface="Trebuchet MS" pitchFamily="34" charset="0"/>
                <a:cs typeface="+mn-cs"/>
              </a:rPr>
              <a:t> &lt;= 1) return </a:t>
            </a:r>
            <a:r>
              <a:rPr lang="en-US" sz="3200">
                <a:solidFill>
                  <a:schemeClr val="accent1"/>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else {</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accent1"/>
                </a:solidFill>
                <a:latin typeface="Trebuchet MS" pitchFamily="34" charset="0"/>
                <a:cs typeface="+mn-cs"/>
              </a:rPr>
              <a:t>r</a:t>
            </a:r>
            <a:r>
              <a:rPr lang="en-US" sz="3200">
                <a:solidFill>
                  <a:schemeClr val="accent2"/>
                </a:solidFill>
                <a:latin typeface="Trebuchet MS" pitchFamily="34" charset="0"/>
                <a:cs typeface="+mn-cs"/>
              </a:rPr>
              <a:t> =</a:t>
            </a:r>
            <a:r>
              <a:rPr lang="en-US" sz="3200">
                <a:solidFill>
                  <a:srgbClr val="FFFF99"/>
                </a:solidFill>
                <a:latin typeface="Trebuchet MS" pitchFamily="34" charset="0"/>
                <a:cs typeface="+mn-cs"/>
              </a:rPr>
              <a:t> </a:t>
            </a:r>
            <a:r>
              <a:rPr lang="en-US" sz="3200">
                <a:solidFill>
                  <a:schemeClr val="accent1"/>
                </a:solidFill>
                <a:latin typeface="Trebuchet MS" pitchFamily="34" charset="0"/>
                <a:cs typeface="+mn-cs"/>
              </a:rPr>
              <a:t>n</a:t>
            </a:r>
            <a:r>
              <a:rPr lang="en-US" sz="3200">
                <a:solidFill>
                  <a:schemeClr val="accent2"/>
                </a:solidFill>
                <a:latin typeface="Trebuchet MS" pitchFamily="34" charset="0"/>
                <a:cs typeface="+mn-cs"/>
              </a:rPr>
              <a:t> * factorial(</a:t>
            </a:r>
            <a:r>
              <a:rPr lang="en-US" sz="3200">
                <a:solidFill>
                  <a:schemeClr val="accent1"/>
                </a:solidFill>
                <a:latin typeface="Trebuchet MS" pitchFamily="34" charset="0"/>
                <a:cs typeface="+mn-cs"/>
              </a:rPr>
              <a:t>n</a:t>
            </a:r>
            <a:r>
              <a:rPr lang="en-US" sz="3200">
                <a:solidFill>
                  <a:schemeClr val="accent2"/>
                </a:solidFill>
                <a:latin typeface="Trebuchet MS" pitchFamily="34" charset="0"/>
                <a:cs typeface="+mn-cs"/>
              </a:rPr>
              <a:t> - 1);</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return </a:t>
            </a:r>
            <a:r>
              <a:rPr lang="en-US" sz="3200">
                <a:solidFill>
                  <a:schemeClr val="accent1"/>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a:t>
            </a:r>
          </a:p>
        </p:txBody>
      </p:sp>
      <p:sp>
        <p:nvSpPr>
          <p:cNvPr id="23559" name="AutoShape 4"/>
          <p:cNvSpPr>
            <a:spLocks noChangeArrowheads="1"/>
          </p:cNvSpPr>
          <p:nvPr/>
        </p:nvSpPr>
        <p:spPr bwMode="auto">
          <a:xfrm>
            <a:off x="7315200" y="57150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n=3</a:t>
            </a:r>
          </a:p>
        </p:txBody>
      </p:sp>
      <p:sp>
        <p:nvSpPr>
          <p:cNvPr id="23560" name="AutoShape 5"/>
          <p:cNvSpPr>
            <a:spLocks noChangeArrowheads="1"/>
          </p:cNvSpPr>
          <p:nvPr/>
        </p:nvSpPr>
        <p:spPr bwMode="auto">
          <a:xfrm>
            <a:off x="7315200" y="51054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r=1</a:t>
            </a:r>
          </a:p>
        </p:txBody>
      </p:sp>
      <p:grpSp>
        <p:nvGrpSpPr>
          <p:cNvPr id="2" name="Group 6"/>
          <p:cNvGrpSpPr>
            <a:grpSpLocks/>
          </p:cNvGrpSpPr>
          <p:nvPr/>
        </p:nvGrpSpPr>
        <p:grpSpPr bwMode="auto">
          <a:xfrm>
            <a:off x="7162800" y="1905000"/>
            <a:ext cx="1066800" cy="4343400"/>
            <a:chOff x="4272" y="1920"/>
            <a:chExt cx="672" cy="1872"/>
          </a:xfrm>
        </p:grpSpPr>
        <p:sp>
          <p:nvSpPr>
            <p:cNvPr id="23580" name="Line 7"/>
            <p:cNvSpPr>
              <a:spLocks noChangeShapeType="1"/>
            </p:cNvSpPr>
            <p:nvPr/>
          </p:nvSpPr>
          <p:spPr bwMode="auto">
            <a:xfrm>
              <a:off x="4272" y="1920"/>
              <a:ext cx="0" cy="1872"/>
            </a:xfrm>
            <a:prstGeom prst="line">
              <a:avLst/>
            </a:prstGeom>
            <a:noFill/>
            <a:ln w="28575">
              <a:solidFill>
                <a:schemeClr val="tx1"/>
              </a:solidFill>
              <a:round/>
              <a:headEnd/>
              <a:tailEnd/>
            </a:ln>
          </p:spPr>
          <p:txBody>
            <a:bodyPr wrap="none" anchor="ctr"/>
            <a:lstStyle/>
            <a:p>
              <a:endParaRPr lang="en-US"/>
            </a:p>
          </p:txBody>
        </p:sp>
        <p:sp>
          <p:nvSpPr>
            <p:cNvPr id="23581" name="Line 8"/>
            <p:cNvSpPr>
              <a:spLocks noChangeShapeType="1"/>
            </p:cNvSpPr>
            <p:nvPr/>
          </p:nvSpPr>
          <p:spPr bwMode="auto">
            <a:xfrm>
              <a:off x="4272" y="3792"/>
              <a:ext cx="672" cy="0"/>
            </a:xfrm>
            <a:prstGeom prst="line">
              <a:avLst/>
            </a:prstGeom>
            <a:noFill/>
            <a:ln w="28575">
              <a:solidFill>
                <a:schemeClr val="tx1"/>
              </a:solidFill>
              <a:round/>
              <a:headEnd/>
              <a:tailEnd/>
            </a:ln>
          </p:spPr>
          <p:txBody>
            <a:bodyPr wrap="none" anchor="ctr"/>
            <a:lstStyle/>
            <a:p>
              <a:endParaRPr lang="en-US"/>
            </a:p>
          </p:txBody>
        </p:sp>
        <p:sp>
          <p:nvSpPr>
            <p:cNvPr id="23582" name="Line 9"/>
            <p:cNvSpPr>
              <a:spLocks noChangeShapeType="1"/>
            </p:cNvSpPr>
            <p:nvPr/>
          </p:nvSpPr>
          <p:spPr bwMode="auto">
            <a:xfrm flipV="1">
              <a:off x="4944" y="1920"/>
              <a:ext cx="0" cy="1872"/>
            </a:xfrm>
            <a:prstGeom prst="line">
              <a:avLst/>
            </a:prstGeom>
            <a:noFill/>
            <a:ln w="28575">
              <a:solidFill>
                <a:schemeClr val="tx1"/>
              </a:solidFill>
              <a:round/>
              <a:headEnd/>
              <a:tailEnd/>
            </a:ln>
          </p:spPr>
          <p:txBody>
            <a:bodyPr wrap="none" anchor="ctr"/>
            <a:lstStyle/>
            <a:p>
              <a:endParaRPr lang="en-US"/>
            </a:p>
          </p:txBody>
        </p:sp>
      </p:grpSp>
      <p:sp>
        <p:nvSpPr>
          <p:cNvPr id="23562" name="Text Box 10"/>
          <p:cNvSpPr txBox="1">
            <a:spLocks noChangeArrowheads="1"/>
          </p:cNvSpPr>
          <p:nvPr/>
        </p:nvSpPr>
        <p:spPr bwMode="auto">
          <a:xfrm>
            <a:off x="5257800" y="2743200"/>
            <a:ext cx="30480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Now using this </a:t>
            </a:r>
            <a:r>
              <a:rPr lang="en-US" sz="2000">
                <a:latin typeface="Verdana" pitchFamily="34" charset="0"/>
              </a:rPr>
              <a:t>r</a:t>
            </a:r>
          </a:p>
        </p:txBody>
      </p:sp>
      <p:sp>
        <p:nvSpPr>
          <p:cNvPr id="23563" name="Text Box 11"/>
          <p:cNvSpPr txBox="1">
            <a:spLocks noChangeArrowheads="1"/>
          </p:cNvSpPr>
          <p:nvPr/>
        </p:nvSpPr>
        <p:spPr bwMode="auto">
          <a:xfrm>
            <a:off x="6400800" y="3124200"/>
            <a:ext cx="990600" cy="7016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And this </a:t>
            </a:r>
            <a:r>
              <a:rPr lang="en-US" sz="2000">
                <a:latin typeface="Verdana" pitchFamily="34" charset="0"/>
              </a:rPr>
              <a:t>n</a:t>
            </a:r>
          </a:p>
        </p:txBody>
      </p:sp>
      <p:sp>
        <p:nvSpPr>
          <p:cNvPr id="23564" name="AutoShape 17"/>
          <p:cNvSpPr>
            <a:spLocks noChangeArrowheads="1"/>
          </p:cNvSpPr>
          <p:nvPr/>
        </p:nvSpPr>
        <p:spPr bwMode="auto">
          <a:xfrm>
            <a:off x="7315200" y="44958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n=2</a:t>
            </a:r>
          </a:p>
        </p:txBody>
      </p:sp>
      <p:sp>
        <p:nvSpPr>
          <p:cNvPr id="23565" name="AutoShape 18"/>
          <p:cNvSpPr>
            <a:spLocks noChangeArrowheads="1"/>
          </p:cNvSpPr>
          <p:nvPr/>
        </p:nvSpPr>
        <p:spPr bwMode="auto">
          <a:xfrm>
            <a:off x="7315200" y="38862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r=1</a:t>
            </a:r>
          </a:p>
        </p:txBody>
      </p:sp>
      <p:sp>
        <p:nvSpPr>
          <p:cNvPr id="19" name="AutoShape 21"/>
          <p:cNvSpPr>
            <a:spLocks noChangeArrowheads="1"/>
          </p:cNvSpPr>
          <p:nvPr/>
        </p:nvSpPr>
        <p:spPr bwMode="auto">
          <a:xfrm>
            <a:off x="7315200" y="2667000"/>
            <a:ext cx="762000" cy="457200"/>
          </a:xfrm>
          <a:prstGeom prst="flowChartProcess">
            <a:avLst/>
          </a:prstGeom>
          <a:noFill/>
          <a:ln w="19050">
            <a:solidFill>
              <a:schemeClr val="bg1"/>
            </a:solidFill>
            <a:miter lim="800000"/>
            <a:headEnd/>
            <a:tailEnd/>
          </a:ln>
        </p:spPr>
        <p:txBody>
          <a:bodyPr wrap="none" anchor="ctr"/>
          <a:lstStyle/>
          <a:p>
            <a:pPr algn="ctr"/>
            <a:r>
              <a:rPr lang="en-US">
                <a:solidFill>
                  <a:schemeClr val="bg1"/>
                </a:solidFill>
                <a:latin typeface="Trebuchet MS" pitchFamily="34" charset="0"/>
              </a:rPr>
              <a:t>r=1</a:t>
            </a:r>
          </a:p>
        </p:txBody>
      </p:sp>
      <p:sp>
        <p:nvSpPr>
          <p:cNvPr id="20" name="AutoShape 22"/>
          <p:cNvSpPr>
            <a:spLocks noChangeArrowheads="1"/>
          </p:cNvSpPr>
          <p:nvPr/>
        </p:nvSpPr>
        <p:spPr bwMode="auto">
          <a:xfrm>
            <a:off x="7315200" y="3276600"/>
            <a:ext cx="762000" cy="457200"/>
          </a:xfrm>
          <a:prstGeom prst="flowChartProcess">
            <a:avLst/>
          </a:prstGeom>
          <a:noFill/>
          <a:ln w="19050">
            <a:solidFill>
              <a:schemeClr val="bg1"/>
            </a:solidFill>
            <a:miter lim="800000"/>
            <a:headEnd/>
            <a:tailEnd/>
          </a:ln>
        </p:spPr>
        <p:txBody>
          <a:bodyPr wrap="none" anchor="ctr"/>
          <a:lstStyle/>
          <a:p>
            <a:pPr algn="ctr"/>
            <a:r>
              <a:rPr lang="en-US">
                <a:solidFill>
                  <a:schemeClr val="bg1"/>
                </a:solidFill>
                <a:latin typeface="Trebuchet MS" pitchFamily="34" charset="0"/>
              </a:rPr>
              <a:t>n=1</a:t>
            </a:r>
          </a:p>
        </p:txBody>
      </p:sp>
      <p:grpSp>
        <p:nvGrpSpPr>
          <p:cNvPr id="3" name="Group 23"/>
          <p:cNvGrpSpPr>
            <a:grpSpLocks/>
          </p:cNvGrpSpPr>
          <p:nvPr/>
        </p:nvGrpSpPr>
        <p:grpSpPr bwMode="auto">
          <a:xfrm>
            <a:off x="2209800" y="1981200"/>
            <a:ext cx="5867400" cy="1752600"/>
            <a:chOff x="1392" y="1248"/>
            <a:chExt cx="3696" cy="1104"/>
          </a:xfrm>
        </p:grpSpPr>
        <p:sp>
          <p:nvSpPr>
            <p:cNvPr id="23577" name="Line 24"/>
            <p:cNvSpPr>
              <a:spLocks noChangeShapeType="1"/>
            </p:cNvSpPr>
            <p:nvPr/>
          </p:nvSpPr>
          <p:spPr bwMode="auto">
            <a:xfrm>
              <a:off x="1392" y="1248"/>
              <a:ext cx="1440" cy="0"/>
            </a:xfrm>
            <a:prstGeom prst="line">
              <a:avLst/>
            </a:prstGeom>
            <a:noFill/>
            <a:ln w="19050">
              <a:solidFill>
                <a:schemeClr val="accent1"/>
              </a:solidFill>
              <a:round/>
              <a:headEnd/>
              <a:tailEnd/>
            </a:ln>
          </p:spPr>
          <p:txBody>
            <a:bodyPr wrap="none"/>
            <a:lstStyle/>
            <a:p>
              <a:endParaRPr lang="en-US"/>
            </a:p>
          </p:txBody>
        </p:sp>
        <p:sp>
          <p:nvSpPr>
            <p:cNvPr id="23578" name="AutoShape 25"/>
            <p:cNvSpPr>
              <a:spLocks noChangeArrowheads="1"/>
            </p:cNvSpPr>
            <p:nvPr/>
          </p:nvSpPr>
          <p:spPr bwMode="auto">
            <a:xfrm>
              <a:off x="4608" y="2064"/>
              <a:ext cx="480" cy="288"/>
            </a:xfrm>
            <a:prstGeom prst="flowChartProcess">
              <a:avLst/>
            </a:prstGeom>
            <a:noFill/>
            <a:ln w="19050">
              <a:solidFill>
                <a:schemeClr val="accent1"/>
              </a:solidFill>
              <a:miter lim="800000"/>
              <a:headEnd/>
              <a:tailEnd/>
            </a:ln>
          </p:spPr>
          <p:txBody>
            <a:bodyPr wrap="none" anchor="ctr"/>
            <a:lstStyle/>
            <a:p>
              <a:pPr algn="ctr"/>
              <a:r>
                <a:rPr lang="en-US">
                  <a:solidFill>
                    <a:schemeClr val="accent1"/>
                  </a:solidFill>
                  <a:latin typeface="Trebuchet MS" pitchFamily="34" charset="0"/>
                </a:rPr>
                <a:t>fac=1</a:t>
              </a:r>
            </a:p>
          </p:txBody>
        </p:sp>
        <p:sp>
          <p:nvSpPr>
            <p:cNvPr id="23579" name="Freeform 26"/>
            <p:cNvSpPr>
              <a:spLocks/>
            </p:cNvSpPr>
            <p:nvPr/>
          </p:nvSpPr>
          <p:spPr bwMode="auto">
            <a:xfrm>
              <a:off x="2137" y="1259"/>
              <a:ext cx="2726" cy="804"/>
            </a:xfrm>
            <a:custGeom>
              <a:avLst/>
              <a:gdLst>
                <a:gd name="T0" fmla="*/ 2726 w 2726"/>
                <a:gd name="T1" fmla="*/ 804 h 804"/>
                <a:gd name="T2" fmla="*/ 2615 w 2726"/>
                <a:gd name="T3" fmla="*/ 517 h 804"/>
                <a:gd name="T4" fmla="*/ 2270 w 2726"/>
                <a:gd name="T5" fmla="*/ 281 h 804"/>
                <a:gd name="T6" fmla="*/ 1774 w 2726"/>
                <a:gd name="T7" fmla="*/ 194 h 804"/>
                <a:gd name="T8" fmla="*/ 1105 w 2726"/>
                <a:gd name="T9" fmla="*/ 221 h 804"/>
                <a:gd name="T10" fmla="*/ 616 w 2726"/>
                <a:gd name="T11" fmla="*/ 221 h 804"/>
                <a:gd name="T12" fmla="*/ 288 w 2726"/>
                <a:gd name="T13" fmla="*/ 188 h 804"/>
                <a:gd name="T14" fmla="*/ 0 w 2726"/>
                <a:gd name="T15" fmla="*/ 0 h 804"/>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804"/>
                <a:gd name="T26" fmla="*/ 2726 w 2726"/>
                <a:gd name="T27" fmla="*/ 804 h 8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804">
                  <a:moveTo>
                    <a:pt x="2726" y="804"/>
                  </a:moveTo>
                  <a:cubicBezTo>
                    <a:pt x="2709" y="756"/>
                    <a:pt x="2691" y="604"/>
                    <a:pt x="2615" y="517"/>
                  </a:cubicBezTo>
                  <a:cubicBezTo>
                    <a:pt x="2539" y="430"/>
                    <a:pt x="2410" y="335"/>
                    <a:pt x="2270" y="281"/>
                  </a:cubicBezTo>
                  <a:cubicBezTo>
                    <a:pt x="2130" y="227"/>
                    <a:pt x="1968" y="204"/>
                    <a:pt x="1774" y="194"/>
                  </a:cubicBezTo>
                  <a:cubicBezTo>
                    <a:pt x="1580" y="184"/>
                    <a:pt x="1298" y="217"/>
                    <a:pt x="1105" y="221"/>
                  </a:cubicBezTo>
                  <a:cubicBezTo>
                    <a:pt x="912" y="225"/>
                    <a:pt x="752" y="226"/>
                    <a:pt x="616" y="221"/>
                  </a:cubicBezTo>
                  <a:cubicBezTo>
                    <a:pt x="480" y="216"/>
                    <a:pt x="391" y="225"/>
                    <a:pt x="288" y="188"/>
                  </a:cubicBezTo>
                  <a:cubicBezTo>
                    <a:pt x="185" y="151"/>
                    <a:pt x="60" y="39"/>
                    <a:pt x="0" y="0"/>
                  </a:cubicBezTo>
                </a:path>
              </a:pathLst>
            </a:custGeom>
            <a:noFill/>
            <a:ln w="19050">
              <a:solidFill>
                <a:schemeClr val="accent1"/>
              </a:solidFill>
              <a:round/>
              <a:headEnd/>
              <a:tailEnd type="triangle" w="lg" len="lg"/>
            </a:ln>
          </p:spPr>
          <p:txBody>
            <a:bodyPr wrap="none"/>
            <a:lstStyle/>
            <a:p>
              <a:endParaRPr lang="en-US">
                <a:latin typeface="Calibri" pitchFamily="34" charset="0"/>
              </a:endParaRPr>
            </a:p>
          </p:txBody>
        </p:sp>
      </p:grpSp>
      <p:grpSp>
        <p:nvGrpSpPr>
          <p:cNvPr id="5" name="Group 27"/>
          <p:cNvGrpSpPr>
            <a:grpSpLocks/>
          </p:cNvGrpSpPr>
          <p:nvPr/>
        </p:nvGrpSpPr>
        <p:grpSpPr bwMode="auto">
          <a:xfrm>
            <a:off x="2209800" y="5029200"/>
            <a:ext cx="4648200" cy="1644650"/>
            <a:chOff x="1392" y="3168"/>
            <a:chExt cx="2928" cy="1036"/>
          </a:xfrm>
        </p:grpSpPr>
        <p:grpSp>
          <p:nvGrpSpPr>
            <p:cNvPr id="6" name="Group 28"/>
            <p:cNvGrpSpPr>
              <a:grpSpLocks/>
            </p:cNvGrpSpPr>
            <p:nvPr/>
          </p:nvGrpSpPr>
          <p:grpSpPr bwMode="auto">
            <a:xfrm>
              <a:off x="1392" y="3168"/>
              <a:ext cx="2928" cy="1036"/>
              <a:chOff x="1392" y="3168"/>
              <a:chExt cx="2928" cy="1036"/>
            </a:xfrm>
          </p:grpSpPr>
          <p:sp>
            <p:nvSpPr>
              <p:cNvPr id="23574" name="Text Box 29"/>
              <p:cNvSpPr txBox="1">
                <a:spLocks noChangeArrowheads="1"/>
              </p:cNvSpPr>
              <p:nvPr/>
            </p:nvSpPr>
            <p:spPr bwMode="auto">
              <a:xfrm>
                <a:off x="2400" y="3456"/>
                <a:ext cx="1920" cy="748"/>
              </a:xfrm>
              <a:prstGeom prst="rect">
                <a:avLst/>
              </a:prstGeom>
              <a:noFill/>
              <a:ln w="9525">
                <a:noFill/>
                <a:miter lim="800000"/>
                <a:headEnd/>
                <a:tailEnd/>
              </a:ln>
            </p:spPr>
            <p:txBody>
              <a:bodyPr>
                <a:spAutoFit/>
              </a:bodyPr>
              <a:lstStyle/>
              <a:p>
                <a:r>
                  <a:rPr lang="en-US">
                    <a:latin typeface="Times New Roman" pitchFamily="18" charset="0"/>
                  </a:rPr>
                  <a:t>Now we pop r and n off the stack and return </a:t>
                </a:r>
                <a:r>
                  <a:rPr lang="en-US">
                    <a:solidFill>
                      <a:schemeClr val="tx2"/>
                    </a:solidFill>
                    <a:latin typeface="Verdana" pitchFamily="34" charset="0"/>
                  </a:rPr>
                  <a:t>1</a:t>
                </a:r>
                <a:r>
                  <a:rPr lang="en-US">
                    <a:latin typeface="Times New Roman" pitchFamily="18" charset="0"/>
                  </a:rPr>
                  <a:t> as factorial(1)</a:t>
                </a:r>
              </a:p>
            </p:txBody>
          </p:sp>
          <p:sp>
            <p:nvSpPr>
              <p:cNvPr id="23575" name="Line 30"/>
              <p:cNvSpPr>
                <a:spLocks noChangeShapeType="1"/>
              </p:cNvSpPr>
              <p:nvPr/>
            </p:nvSpPr>
            <p:spPr bwMode="auto">
              <a:xfrm flipV="1">
                <a:off x="1392" y="3168"/>
                <a:ext cx="768" cy="0"/>
              </a:xfrm>
              <a:prstGeom prst="line">
                <a:avLst/>
              </a:prstGeom>
              <a:noFill/>
              <a:ln w="19050">
                <a:solidFill>
                  <a:schemeClr val="tx1"/>
                </a:solidFill>
                <a:round/>
                <a:headEnd/>
                <a:tailEnd/>
              </a:ln>
            </p:spPr>
            <p:txBody>
              <a:bodyPr wrap="none"/>
              <a:lstStyle/>
              <a:p>
                <a:endParaRPr lang="en-US"/>
              </a:p>
            </p:txBody>
          </p:sp>
          <p:sp>
            <p:nvSpPr>
              <p:cNvPr id="23576" name="Line 31"/>
              <p:cNvSpPr>
                <a:spLocks noChangeShapeType="1"/>
              </p:cNvSpPr>
              <p:nvPr/>
            </p:nvSpPr>
            <p:spPr bwMode="auto">
              <a:xfrm>
                <a:off x="1728" y="3168"/>
                <a:ext cx="0" cy="432"/>
              </a:xfrm>
              <a:prstGeom prst="line">
                <a:avLst/>
              </a:prstGeom>
              <a:noFill/>
              <a:ln w="19050">
                <a:solidFill>
                  <a:schemeClr val="tx1"/>
                </a:solidFill>
                <a:round/>
                <a:headEnd/>
                <a:tailEnd/>
              </a:ln>
            </p:spPr>
            <p:txBody>
              <a:bodyPr wrap="none"/>
              <a:lstStyle/>
              <a:p>
                <a:endParaRPr lang="en-US"/>
              </a:p>
            </p:txBody>
          </p:sp>
        </p:grpSp>
        <p:sp>
          <p:nvSpPr>
            <p:cNvPr id="23573" name="Line 32"/>
            <p:cNvSpPr>
              <a:spLocks noChangeShapeType="1"/>
            </p:cNvSpPr>
            <p:nvPr/>
          </p:nvSpPr>
          <p:spPr bwMode="auto">
            <a:xfrm>
              <a:off x="1728" y="3600"/>
              <a:ext cx="672" cy="0"/>
            </a:xfrm>
            <a:prstGeom prst="line">
              <a:avLst/>
            </a:prstGeom>
            <a:noFill/>
            <a:ln w="19050">
              <a:solidFill>
                <a:schemeClr val="tx1"/>
              </a:solidFill>
              <a:round/>
              <a:headEnd/>
              <a:tailEnd/>
            </a:ln>
          </p:spPr>
          <p:txBody>
            <a:bodyPr wrap="none"/>
            <a:lstStyle/>
            <a:p>
              <a:endParaRPr lang="en-US"/>
            </a:p>
          </p:txBody>
        </p:sp>
      </p:grpSp>
      <p:sp>
        <p:nvSpPr>
          <p:cNvPr id="29" name="Date Placeholder 28"/>
          <p:cNvSpPr>
            <a:spLocks noGrp="1"/>
          </p:cNvSpPr>
          <p:nvPr>
            <p:ph type="dt" sz="quarter" idx="10"/>
          </p:nvPr>
        </p:nvSpPr>
        <p:spPr/>
        <p:txBody>
          <a:bodyPr/>
          <a:lstStyle/>
          <a:p>
            <a:pPr>
              <a:defRPr/>
            </a:pPr>
            <a:r>
              <a:rPr lang="en-US"/>
              <a:t>03/07/2015</a:t>
            </a:r>
          </a:p>
        </p:txBody>
      </p:sp>
      <p:sp>
        <p:nvSpPr>
          <p:cNvPr id="30" name="Footer Placeholder 29"/>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algn="l">
              <a:defRPr/>
            </a:pPr>
            <a:fld id="{84500083-9FCE-495F-95CC-0F1BC6A71B60}" type="slidenum">
              <a:rPr lang="en-US"/>
              <a:pPr algn="l">
                <a:defRPr/>
              </a:pPr>
              <a:t>98</a:t>
            </a:fld>
            <a:endParaRPr lang="en-US"/>
          </a:p>
        </p:txBody>
      </p:sp>
      <p:sp>
        <p:nvSpPr>
          <p:cNvPr id="5" name="Rectangle 2"/>
          <p:cNvSpPr txBox="1">
            <a:spLocks noChangeArrowheads="1"/>
          </p:cNvSpPr>
          <p:nvPr/>
        </p:nvSpPr>
        <p:spPr>
          <a:xfrm>
            <a:off x="1219200" y="228600"/>
            <a:ext cx="7793038" cy="838200"/>
          </a:xfrm>
          <a:prstGeom prst="rect">
            <a:avLst/>
          </a:prstGeom>
        </p:spPr>
        <p:txBody>
          <a:bodyPr anchor="ctr">
            <a:normAutofit/>
          </a:bodyPr>
          <a:lstStyle/>
          <a:p>
            <a:pPr algn="ctr" fontAlgn="auto">
              <a:spcAft>
                <a:spcPts val="0"/>
              </a:spcAft>
              <a:defRPr/>
            </a:pPr>
            <a:r>
              <a:rPr lang="en-US" sz="4400">
                <a:latin typeface="+mj-lt"/>
                <a:ea typeface="+mj-ea"/>
                <a:cs typeface="+mj-cs"/>
              </a:rPr>
              <a:t>Factorial (animation 5)</a:t>
            </a:r>
          </a:p>
        </p:txBody>
      </p:sp>
      <p:sp>
        <p:nvSpPr>
          <p:cNvPr id="6" name="Rectangle 3"/>
          <p:cNvSpPr txBox="1">
            <a:spLocks noChangeArrowheads="1"/>
          </p:cNvSpPr>
          <p:nvPr/>
        </p:nvSpPr>
        <p:spPr>
          <a:xfrm>
            <a:off x="685800" y="1447800"/>
            <a:ext cx="6019800" cy="4953000"/>
          </a:xfrm>
          <a:prstGeom prst="rect">
            <a:avLst/>
          </a:prstGeom>
          <a:ln/>
        </p:spPr>
        <p:txBody>
          <a:bodyPr>
            <a:normAutofit lnSpcReduction="10000"/>
          </a:bodyPr>
          <a:lstStyle/>
          <a:p>
            <a:pPr marL="342900" indent="-342900" fontAlgn="auto">
              <a:lnSpc>
                <a:spcPct val="90000"/>
              </a:lnSpc>
              <a:spcBef>
                <a:spcPct val="20000"/>
              </a:spcBef>
              <a:spcAft>
                <a:spcPts val="0"/>
              </a:spcAft>
              <a:buFont typeface="Arial" pitchFamily="34" charset="0"/>
              <a:buChar char="•"/>
              <a:defRPr/>
            </a:pPr>
            <a:r>
              <a:rPr lang="en-US" sz="3200">
                <a:solidFill>
                  <a:schemeClr val="tx2"/>
                </a:solidFill>
                <a:latin typeface="Trebuchet MS" pitchFamily="34" charset="0"/>
                <a:cs typeface="+mn-cs"/>
              </a:rPr>
              <a:t>r</a:t>
            </a:r>
            <a:r>
              <a:rPr lang="en-US" sz="3200">
                <a:solidFill>
                  <a:schemeClr val="accent2"/>
                </a:solidFill>
                <a:latin typeface="Trebuchet MS" pitchFamily="34" charset="0"/>
                <a:cs typeface="+mn-cs"/>
              </a:rPr>
              <a:t> =</a:t>
            </a: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factorial(</a:t>
            </a:r>
            <a:r>
              <a:rPr lang="en-US" sz="3200">
                <a:solidFill>
                  <a:schemeClr val="tx2"/>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- 1); </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r>
            <a:br>
              <a:rPr lang="en-US" sz="3200">
                <a:solidFill>
                  <a:srgbClr val="FFFF99"/>
                </a:solidFill>
                <a:latin typeface="Trebuchet MS" pitchFamily="34" charset="0"/>
                <a:cs typeface="+mn-cs"/>
              </a:rPr>
            </a:br>
            <a:endParaRPr lang="en-US" sz="3200">
              <a:solidFill>
                <a:srgbClr val="FFFF99"/>
              </a:solidFill>
              <a:latin typeface="Trebuchet MS" pitchFamily="34" charset="0"/>
              <a:cs typeface="+mn-cs"/>
            </a:endParaRPr>
          </a:p>
          <a:p>
            <a:pPr marL="342900" indent="-342900" fontAlgn="auto">
              <a:lnSpc>
                <a:spcPct val="90000"/>
              </a:lnSpc>
              <a:spcBef>
                <a:spcPct val="20000"/>
              </a:spcBef>
              <a:spcAft>
                <a:spcPts val="0"/>
              </a:spcAft>
              <a:buFont typeface="Arial" pitchFamily="34" charset="0"/>
              <a:buChar char="•"/>
              <a:defRPr/>
            </a:pPr>
            <a:r>
              <a:rPr lang="en-US" sz="3200">
                <a:solidFill>
                  <a:schemeClr val="accent2"/>
                </a:solidFill>
                <a:latin typeface="Trebuchet MS" pitchFamily="34" charset="0"/>
                <a:cs typeface="+mn-cs"/>
              </a:rPr>
              <a:t>static int factorial(int </a:t>
            </a:r>
            <a:r>
              <a:rPr lang="en-US" sz="3200">
                <a:solidFill>
                  <a:schemeClr val="folHlink"/>
                </a:solidFill>
                <a:latin typeface="Trebuchet MS" pitchFamily="34" charset="0"/>
                <a:cs typeface="+mn-cs"/>
              </a:rPr>
              <a:t>n</a:t>
            </a: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int </a:t>
            </a:r>
            <a:r>
              <a:rPr lang="en-US" sz="3200">
                <a:solidFill>
                  <a:schemeClr val="folHlink"/>
                </a:solidFill>
                <a:latin typeface="Trebuchet MS" pitchFamily="34" charset="0"/>
                <a:cs typeface="+mn-cs"/>
              </a:rPr>
              <a:t>r</a:t>
            </a:r>
            <a:r>
              <a:rPr lang="en-US" sz="3200">
                <a:solidFill>
                  <a:schemeClr val="accent2"/>
                </a:solidFill>
                <a:latin typeface="Trebuchet MS" pitchFamily="34" charset="0"/>
                <a:cs typeface="+mn-cs"/>
              </a:rPr>
              <a:t> = 1;</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if (</a:t>
            </a:r>
            <a:r>
              <a:rPr lang="en-US" sz="3200">
                <a:solidFill>
                  <a:schemeClr val="folHlink"/>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&lt;= 1) return </a:t>
            </a:r>
            <a:r>
              <a:rPr lang="en-US" sz="3200">
                <a:solidFill>
                  <a:schemeClr val="folHlink"/>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else {</a:t>
            </a:r>
            <a:r>
              <a:rPr lang="en-US" sz="3200">
                <a:solidFill>
                  <a:srgbClr val="FFFF99"/>
                </a:solidFill>
                <a:latin typeface="Trebuchet MS" pitchFamily="34" charset="0"/>
                <a:cs typeface="+mn-cs"/>
              </a:rPr>
              <a:t/>
            </a:r>
            <a:br>
              <a:rPr lang="en-US" sz="3200">
                <a:solidFill>
                  <a:srgbClr val="FFFF99"/>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folHlink"/>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a:t>
            </a:r>
            <a:r>
              <a:rPr lang="en-US" sz="3200">
                <a:solidFill>
                  <a:srgbClr val="FFFF99"/>
                </a:solidFill>
                <a:latin typeface="Trebuchet MS" pitchFamily="34" charset="0"/>
                <a:cs typeface="+mn-cs"/>
              </a:rPr>
              <a:t> </a:t>
            </a:r>
            <a:r>
              <a:rPr lang="en-US" sz="3200">
                <a:solidFill>
                  <a:schemeClr val="folHlink"/>
                </a:solidFill>
                <a:latin typeface="Trebuchet MS" pitchFamily="34" charset="0"/>
                <a:cs typeface="+mn-cs"/>
              </a:rPr>
              <a:t>n</a:t>
            </a:r>
            <a:r>
              <a:rPr lang="en-US" sz="3200">
                <a:solidFill>
                  <a:schemeClr val="accent2"/>
                </a:solidFill>
                <a:latin typeface="Trebuchet MS" pitchFamily="34" charset="0"/>
                <a:cs typeface="+mn-cs"/>
              </a:rPr>
              <a:t> * factorial(</a:t>
            </a:r>
            <a:r>
              <a:rPr lang="en-US" sz="3200">
                <a:solidFill>
                  <a:schemeClr val="folHlink"/>
                </a:solidFill>
                <a:latin typeface="Trebuchet MS" pitchFamily="34" charset="0"/>
                <a:cs typeface="+mn-cs"/>
              </a:rPr>
              <a:t>n</a:t>
            </a:r>
            <a:r>
              <a:rPr lang="en-US" sz="3200">
                <a:solidFill>
                  <a:schemeClr val="accent2"/>
                </a:solidFill>
                <a:latin typeface="Trebuchet MS" pitchFamily="34" charset="0"/>
                <a:cs typeface="+mn-cs"/>
              </a:rPr>
              <a:t> - 1);</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return </a:t>
            </a:r>
            <a:r>
              <a:rPr lang="en-US" sz="3200">
                <a:solidFill>
                  <a:schemeClr val="folHlink"/>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a:t>
            </a:r>
          </a:p>
        </p:txBody>
      </p:sp>
      <p:sp>
        <p:nvSpPr>
          <p:cNvPr id="24581" name="AutoShape 4"/>
          <p:cNvSpPr>
            <a:spLocks noChangeArrowheads="1"/>
          </p:cNvSpPr>
          <p:nvPr/>
        </p:nvSpPr>
        <p:spPr bwMode="auto">
          <a:xfrm>
            <a:off x="7315200" y="57150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n=3</a:t>
            </a:r>
          </a:p>
        </p:txBody>
      </p:sp>
      <p:sp>
        <p:nvSpPr>
          <p:cNvPr id="24582" name="AutoShape 5"/>
          <p:cNvSpPr>
            <a:spLocks noChangeArrowheads="1"/>
          </p:cNvSpPr>
          <p:nvPr/>
        </p:nvSpPr>
        <p:spPr bwMode="auto">
          <a:xfrm>
            <a:off x="7315200" y="51054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r=1</a:t>
            </a:r>
          </a:p>
        </p:txBody>
      </p:sp>
      <p:grpSp>
        <p:nvGrpSpPr>
          <p:cNvPr id="2" name="Group 6"/>
          <p:cNvGrpSpPr>
            <a:grpSpLocks/>
          </p:cNvGrpSpPr>
          <p:nvPr/>
        </p:nvGrpSpPr>
        <p:grpSpPr bwMode="auto">
          <a:xfrm>
            <a:off x="7162800" y="1905000"/>
            <a:ext cx="1066800" cy="4343400"/>
            <a:chOff x="4272" y="1920"/>
            <a:chExt cx="672" cy="1872"/>
          </a:xfrm>
        </p:grpSpPr>
        <p:sp>
          <p:nvSpPr>
            <p:cNvPr id="24604" name="Line 7"/>
            <p:cNvSpPr>
              <a:spLocks noChangeShapeType="1"/>
            </p:cNvSpPr>
            <p:nvPr/>
          </p:nvSpPr>
          <p:spPr bwMode="auto">
            <a:xfrm>
              <a:off x="4272" y="1920"/>
              <a:ext cx="0" cy="1872"/>
            </a:xfrm>
            <a:prstGeom prst="line">
              <a:avLst/>
            </a:prstGeom>
            <a:noFill/>
            <a:ln w="28575">
              <a:solidFill>
                <a:schemeClr val="tx1"/>
              </a:solidFill>
              <a:round/>
              <a:headEnd/>
              <a:tailEnd/>
            </a:ln>
          </p:spPr>
          <p:txBody>
            <a:bodyPr wrap="none" anchor="ctr"/>
            <a:lstStyle/>
            <a:p>
              <a:endParaRPr lang="en-US"/>
            </a:p>
          </p:txBody>
        </p:sp>
        <p:sp>
          <p:nvSpPr>
            <p:cNvPr id="24605" name="Line 8"/>
            <p:cNvSpPr>
              <a:spLocks noChangeShapeType="1"/>
            </p:cNvSpPr>
            <p:nvPr/>
          </p:nvSpPr>
          <p:spPr bwMode="auto">
            <a:xfrm>
              <a:off x="4272" y="3792"/>
              <a:ext cx="672" cy="0"/>
            </a:xfrm>
            <a:prstGeom prst="line">
              <a:avLst/>
            </a:prstGeom>
            <a:noFill/>
            <a:ln w="28575">
              <a:solidFill>
                <a:schemeClr val="tx1"/>
              </a:solidFill>
              <a:round/>
              <a:headEnd/>
              <a:tailEnd/>
            </a:ln>
          </p:spPr>
          <p:txBody>
            <a:bodyPr wrap="none" anchor="ctr"/>
            <a:lstStyle/>
            <a:p>
              <a:endParaRPr lang="en-US"/>
            </a:p>
          </p:txBody>
        </p:sp>
        <p:sp>
          <p:nvSpPr>
            <p:cNvPr id="24606" name="Line 9"/>
            <p:cNvSpPr>
              <a:spLocks noChangeShapeType="1"/>
            </p:cNvSpPr>
            <p:nvPr/>
          </p:nvSpPr>
          <p:spPr bwMode="auto">
            <a:xfrm flipV="1">
              <a:off x="4944" y="1920"/>
              <a:ext cx="0" cy="1872"/>
            </a:xfrm>
            <a:prstGeom prst="line">
              <a:avLst/>
            </a:prstGeom>
            <a:noFill/>
            <a:ln w="28575">
              <a:solidFill>
                <a:schemeClr val="tx1"/>
              </a:solidFill>
              <a:round/>
              <a:headEnd/>
              <a:tailEnd/>
            </a:ln>
          </p:spPr>
          <p:txBody>
            <a:bodyPr wrap="none" anchor="ctr"/>
            <a:lstStyle/>
            <a:p>
              <a:endParaRPr lang="en-US"/>
            </a:p>
          </p:txBody>
        </p:sp>
      </p:grpSp>
      <p:sp>
        <p:nvSpPr>
          <p:cNvPr id="13" name="Text Box 10"/>
          <p:cNvSpPr txBox="1">
            <a:spLocks noChangeArrowheads="1"/>
          </p:cNvSpPr>
          <p:nvPr/>
        </p:nvSpPr>
        <p:spPr bwMode="auto">
          <a:xfrm>
            <a:off x="5334000" y="3886200"/>
            <a:ext cx="30480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Now using this </a:t>
            </a:r>
            <a:r>
              <a:rPr lang="en-US" sz="2000">
                <a:latin typeface="Verdana" pitchFamily="34" charset="0"/>
              </a:rPr>
              <a:t>r</a:t>
            </a:r>
          </a:p>
        </p:txBody>
      </p:sp>
      <p:sp>
        <p:nvSpPr>
          <p:cNvPr id="14" name="Text Box 11"/>
          <p:cNvSpPr txBox="1">
            <a:spLocks noChangeArrowheads="1"/>
          </p:cNvSpPr>
          <p:nvPr/>
        </p:nvSpPr>
        <p:spPr bwMode="auto">
          <a:xfrm>
            <a:off x="6324600" y="4419600"/>
            <a:ext cx="990600" cy="7016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And this </a:t>
            </a:r>
            <a:r>
              <a:rPr lang="en-US" sz="2000">
                <a:latin typeface="Verdana" pitchFamily="34" charset="0"/>
              </a:rPr>
              <a:t>n</a:t>
            </a:r>
          </a:p>
        </p:txBody>
      </p:sp>
      <p:grpSp>
        <p:nvGrpSpPr>
          <p:cNvPr id="3" name="Group 14"/>
          <p:cNvGrpSpPr>
            <a:grpSpLocks/>
          </p:cNvGrpSpPr>
          <p:nvPr/>
        </p:nvGrpSpPr>
        <p:grpSpPr bwMode="auto">
          <a:xfrm>
            <a:off x="2209800" y="5029200"/>
            <a:ext cx="3667125" cy="974725"/>
            <a:chOff x="1392" y="3408"/>
            <a:chExt cx="2310" cy="614"/>
          </a:xfrm>
        </p:grpSpPr>
        <p:sp>
          <p:nvSpPr>
            <p:cNvPr id="24600" name="Line 15"/>
            <p:cNvSpPr>
              <a:spLocks noChangeShapeType="1"/>
            </p:cNvSpPr>
            <p:nvPr/>
          </p:nvSpPr>
          <p:spPr bwMode="auto">
            <a:xfrm>
              <a:off x="1392" y="3408"/>
              <a:ext cx="768" cy="0"/>
            </a:xfrm>
            <a:prstGeom prst="line">
              <a:avLst/>
            </a:prstGeom>
            <a:noFill/>
            <a:ln w="19050">
              <a:solidFill>
                <a:schemeClr val="tx1"/>
              </a:solidFill>
              <a:round/>
              <a:headEnd/>
              <a:tailEnd/>
            </a:ln>
          </p:spPr>
          <p:txBody>
            <a:bodyPr wrap="none"/>
            <a:lstStyle/>
            <a:p>
              <a:endParaRPr lang="en-US"/>
            </a:p>
          </p:txBody>
        </p:sp>
        <p:sp>
          <p:nvSpPr>
            <p:cNvPr id="24601" name="Line 16"/>
            <p:cNvSpPr>
              <a:spLocks noChangeShapeType="1"/>
            </p:cNvSpPr>
            <p:nvPr/>
          </p:nvSpPr>
          <p:spPr bwMode="auto">
            <a:xfrm>
              <a:off x="1776" y="3408"/>
              <a:ext cx="0" cy="240"/>
            </a:xfrm>
            <a:prstGeom prst="line">
              <a:avLst/>
            </a:prstGeom>
            <a:noFill/>
            <a:ln w="19050">
              <a:solidFill>
                <a:schemeClr val="tx1"/>
              </a:solidFill>
              <a:round/>
              <a:headEnd/>
              <a:tailEnd/>
            </a:ln>
          </p:spPr>
          <p:txBody>
            <a:bodyPr wrap="none"/>
            <a:lstStyle/>
            <a:p>
              <a:endParaRPr lang="en-US"/>
            </a:p>
          </p:txBody>
        </p:sp>
        <p:sp>
          <p:nvSpPr>
            <p:cNvPr id="24602" name="Line 17"/>
            <p:cNvSpPr>
              <a:spLocks noChangeShapeType="1"/>
            </p:cNvSpPr>
            <p:nvPr/>
          </p:nvSpPr>
          <p:spPr bwMode="auto">
            <a:xfrm>
              <a:off x="1776" y="3648"/>
              <a:ext cx="864" cy="0"/>
            </a:xfrm>
            <a:prstGeom prst="line">
              <a:avLst/>
            </a:prstGeom>
            <a:noFill/>
            <a:ln w="19050">
              <a:solidFill>
                <a:schemeClr val="tx1"/>
              </a:solidFill>
              <a:round/>
              <a:headEnd/>
              <a:tailEnd/>
            </a:ln>
          </p:spPr>
          <p:txBody>
            <a:bodyPr wrap="none"/>
            <a:lstStyle/>
            <a:p>
              <a:endParaRPr lang="en-US"/>
            </a:p>
          </p:txBody>
        </p:sp>
        <p:sp>
          <p:nvSpPr>
            <p:cNvPr id="24603" name="Text Box 18"/>
            <p:cNvSpPr txBox="1">
              <a:spLocks noChangeArrowheads="1"/>
            </p:cNvSpPr>
            <p:nvPr/>
          </p:nvSpPr>
          <p:spPr bwMode="auto">
            <a:xfrm>
              <a:off x="2653" y="3504"/>
              <a:ext cx="1049" cy="518"/>
            </a:xfrm>
            <a:prstGeom prst="rect">
              <a:avLst/>
            </a:prstGeom>
            <a:noFill/>
            <a:ln w="9525">
              <a:noFill/>
              <a:miter lim="800000"/>
              <a:headEnd/>
              <a:tailEnd/>
            </a:ln>
          </p:spPr>
          <p:txBody>
            <a:bodyPr wrap="none">
              <a:spAutoFit/>
            </a:bodyPr>
            <a:lstStyle/>
            <a:p>
              <a:pPr>
                <a:spcBef>
                  <a:spcPct val="50000"/>
                </a:spcBef>
              </a:pPr>
              <a:r>
                <a:rPr lang="en-US">
                  <a:solidFill>
                    <a:schemeClr val="folHlink"/>
                  </a:solidFill>
                  <a:latin typeface="Verdana" pitchFamily="34" charset="0"/>
                </a:rPr>
                <a:t>2</a:t>
              </a:r>
              <a:r>
                <a:rPr lang="en-US">
                  <a:latin typeface="Verdana" pitchFamily="34" charset="0"/>
                </a:rPr>
                <a:t> </a:t>
              </a:r>
              <a:r>
                <a:rPr lang="en-US">
                  <a:solidFill>
                    <a:schemeClr val="accent2"/>
                  </a:solidFill>
                  <a:latin typeface="Verdana" pitchFamily="34" charset="0"/>
                </a:rPr>
                <a:t>*</a:t>
              </a:r>
              <a:r>
                <a:rPr lang="en-US">
                  <a:latin typeface="Verdana" pitchFamily="34" charset="0"/>
                </a:rPr>
                <a:t> </a:t>
              </a:r>
              <a:r>
                <a:rPr lang="en-US">
                  <a:solidFill>
                    <a:schemeClr val="accent1"/>
                  </a:solidFill>
                  <a:latin typeface="Verdana" pitchFamily="34" charset="0"/>
                </a:rPr>
                <a:t>1</a:t>
              </a:r>
              <a:r>
                <a:rPr lang="en-US">
                  <a:latin typeface="Times New Roman" pitchFamily="18" charset="0"/>
                </a:rPr>
                <a:t> is </a:t>
              </a:r>
              <a:r>
                <a:rPr lang="en-US">
                  <a:solidFill>
                    <a:schemeClr val="folHlink"/>
                  </a:solidFill>
                  <a:latin typeface="Verdana" pitchFamily="34" charset="0"/>
                </a:rPr>
                <a:t>2</a:t>
              </a:r>
              <a:r>
                <a:rPr lang="en-US">
                  <a:latin typeface="Times New Roman" pitchFamily="18" charset="0"/>
                </a:rPr>
                <a:t>;</a:t>
              </a:r>
              <a:br>
                <a:rPr lang="en-US">
                  <a:latin typeface="Times New Roman" pitchFamily="18" charset="0"/>
                </a:rPr>
              </a:br>
              <a:r>
                <a:rPr lang="en-US">
                  <a:latin typeface="Times New Roman" pitchFamily="18" charset="0"/>
                </a:rPr>
                <a:t>Pop r and n;</a:t>
              </a:r>
            </a:p>
          </p:txBody>
        </p:sp>
      </p:grpSp>
      <p:sp>
        <p:nvSpPr>
          <p:cNvPr id="20" name="Text Box 19"/>
          <p:cNvSpPr txBox="1">
            <a:spLocks noChangeArrowheads="1"/>
          </p:cNvSpPr>
          <p:nvPr/>
        </p:nvSpPr>
        <p:spPr bwMode="auto">
          <a:xfrm>
            <a:off x="4191000" y="6019800"/>
            <a:ext cx="3200400" cy="457200"/>
          </a:xfrm>
          <a:prstGeom prst="rect">
            <a:avLst/>
          </a:prstGeom>
          <a:noFill/>
          <a:ln w="9525">
            <a:noFill/>
            <a:miter lim="800000"/>
            <a:headEnd/>
            <a:tailEnd/>
          </a:ln>
        </p:spPr>
        <p:txBody>
          <a:bodyPr>
            <a:spAutoFit/>
          </a:bodyPr>
          <a:lstStyle/>
          <a:p>
            <a:r>
              <a:rPr lang="en-US">
                <a:latin typeface="Times New Roman" pitchFamily="18" charset="0"/>
              </a:rPr>
              <a:t>Return </a:t>
            </a:r>
            <a:r>
              <a:rPr lang="en-US">
                <a:solidFill>
                  <a:schemeClr val="folHlink"/>
                </a:solidFill>
                <a:latin typeface="Verdana" pitchFamily="34" charset="0"/>
              </a:rPr>
              <a:t>2</a:t>
            </a:r>
          </a:p>
        </p:txBody>
      </p:sp>
      <p:sp>
        <p:nvSpPr>
          <p:cNvPr id="24588" name="AutoShape 20"/>
          <p:cNvSpPr>
            <a:spLocks noChangeArrowheads="1"/>
          </p:cNvSpPr>
          <p:nvPr/>
        </p:nvSpPr>
        <p:spPr bwMode="auto">
          <a:xfrm>
            <a:off x="7315200" y="38862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r=1</a:t>
            </a:r>
          </a:p>
        </p:txBody>
      </p:sp>
      <p:sp>
        <p:nvSpPr>
          <p:cNvPr id="24589" name="AutoShape 21"/>
          <p:cNvSpPr>
            <a:spLocks noChangeArrowheads="1"/>
          </p:cNvSpPr>
          <p:nvPr/>
        </p:nvSpPr>
        <p:spPr bwMode="auto">
          <a:xfrm>
            <a:off x="7315200" y="4495800"/>
            <a:ext cx="762000" cy="457200"/>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n=2</a:t>
            </a:r>
          </a:p>
        </p:txBody>
      </p:sp>
      <p:grpSp>
        <p:nvGrpSpPr>
          <p:cNvPr id="7" name="Group 29"/>
          <p:cNvGrpSpPr>
            <a:grpSpLocks/>
          </p:cNvGrpSpPr>
          <p:nvPr/>
        </p:nvGrpSpPr>
        <p:grpSpPr bwMode="auto">
          <a:xfrm>
            <a:off x="3276600" y="4594225"/>
            <a:ext cx="2286000" cy="685800"/>
            <a:chOff x="2064" y="3120"/>
            <a:chExt cx="1440" cy="432"/>
          </a:xfrm>
        </p:grpSpPr>
        <p:sp>
          <p:nvSpPr>
            <p:cNvPr id="24598" name="AutoShape 27"/>
            <p:cNvSpPr>
              <a:spLocks noChangeArrowheads="1"/>
            </p:cNvSpPr>
            <p:nvPr/>
          </p:nvSpPr>
          <p:spPr bwMode="auto">
            <a:xfrm>
              <a:off x="2544" y="3264"/>
              <a:ext cx="480" cy="288"/>
            </a:xfrm>
            <a:prstGeom prst="flowChartProcess">
              <a:avLst/>
            </a:prstGeom>
            <a:noFill/>
            <a:ln w="19050">
              <a:noFill/>
              <a:miter lim="800000"/>
              <a:headEnd/>
              <a:tailEnd/>
            </a:ln>
          </p:spPr>
          <p:txBody>
            <a:bodyPr wrap="none" anchor="ctr"/>
            <a:lstStyle/>
            <a:p>
              <a:pPr algn="ctr"/>
              <a:r>
                <a:rPr lang="en-US">
                  <a:solidFill>
                    <a:schemeClr val="accent1"/>
                  </a:solidFill>
                  <a:latin typeface="Trebuchet MS" pitchFamily="34" charset="0"/>
                </a:rPr>
                <a:t>1</a:t>
              </a:r>
            </a:p>
          </p:txBody>
        </p:sp>
        <p:sp>
          <p:nvSpPr>
            <p:cNvPr id="24599" name="AutoShape 28"/>
            <p:cNvSpPr>
              <a:spLocks/>
            </p:cNvSpPr>
            <p:nvPr/>
          </p:nvSpPr>
          <p:spPr bwMode="auto">
            <a:xfrm rot="16200000" flipV="1">
              <a:off x="2712" y="2472"/>
              <a:ext cx="144" cy="1440"/>
            </a:xfrm>
            <a:prstGeom prst="leftBrace">
              <a:avLst>
                <a:gd name="adj1" fmla="val 83333"/>
                <a:gd name="adj2" fmla="val 50000"/>
              </a:avLst>
            </a:prstGeom>
            <a:noFill/>
            <a:ln w="19050">
              <a:solidFill>
                <a:schemeClr val="accent1"/>
              </a:solidFill>
              <a:round/>
              <a:headEnd/>
              <a:tailEnd/>
            </a:ln>
          </p:spPr>
          <p:txBody>
            <a:bodyPr wrap="none" anchor="ctr"/>
            <a:lstStyle/>
            <a:p>
              <a:endParaRPr lang="en-US">
                <a:latin typeface="Calibri" pitchFamily="34" charset="0"/>
              </a:endParaRPr>
            </a:p>
          </p:txBody>
        </p:sp>
      </p:grpSp>
      <p:sp>
        <p:nvSpPr>
          <p:cNvPr id="26" name="Rectangle 30"/>
          <p:cNvSpPr>
            <a:spLocks noChangeArrowheads="1"/>
          </p:cNvSpPr>
          <p:nvPr/>
        </p:nvSpPr>
        <p:spPr bwMode="auto">
          <a:xfrm>
            <a:off x="7239000" y="3810000"/>
            <a:ext cx="914400" cy="1219200"/>
          </a:xfrm>
          <a:prstGeom prst="rect">
            <a:avLst/>
          </a:prstGeom>
          <a:solidFill>
            <a:schemeClr val="bg1"/>
          </a:solidFill>
          <a:ln w="9525">
            <a:noFill/>
            <a:prstDash val="dash"/>
            <a:miter lim="800000"/>
            <a:headEnd/>
            <a:tailEnd/>
          </a:ln>
        </p:spPr>
        <p:txBody>
          <a:bodyPr wrap="none" anchor="ctr"/>
          <a:lstStyle/>
          <a:p>
            <a:endParaRPr lang="en-US">
              <a:latin typeface="Calibri" pitchFamily="34" charset="0"/>
            </a:endParaRPr>
          </a:p>
        </p:txBody>
      </p:sp>
      <p:grpSp>
        <p:nvGrpSpPr>
          <p:cNvPr id="8" name="Group 22"/>
          <p:cNvGrpSpPr>
            <a:grpSpLocks/>
          </p:cNvGrpSpPr>
          <p:nvPr/>
        </p:nvGrpSpPr>
        <p:grpSpPr bwMode="auto">
          <a:xfrm>
            <a:off x="2209800" y="1981200"/>
            <a:ext cx="5867400" cy="2971800"/>
            <a:chOff x="1392" y="1248"/>
            <a:chExt cx="3696" cy="1872"/>
          </a:xfrm>
        </p:grpSpPr>
        <p:sp>
          <p:nvSpPr>
            <p:cNvPr id="24595" name="Line 23"/>
            <p:cNvSpPr>
              <a:spLocks noChangeShapeType="1"/>
            </p:cNvSpPr>
            <p:nvPr/>
          </p:nvSpPr>
          <p:spPr bwMode="auto">
            <a:xfrm>
              <a:off x="1392" y="1248"/>
              <a:ext cx="1440" cy="0"/>
            </a:xfrm>
            <a:prstGeom prst="line">
              <a:avLst/>
            </a:prstGeom>
            <a:noFill/>
            <a:ln w="19050">
              <a:solidFill>
                <a:schemeClr val="folHlink"/>
              </a:solidFill>
              <a:round/>
              <a:headEnd/>
              <a:tailEnd/>
            </a:ln>
          </p:spPr>
          <p:txBody>
            <a:bodyPr wrap="none"/>
            <a:lstStyle/>
            <a:p>
              <a:endParaRPr lang="en-US"/>
            </a:p>
          </p:txBody>
        </p:sp>
        <p:sp>
          <p:nvSpPr>
            <p:cNvPr id="24596" name="Freeform 24"/>
            <p:cNvSpPr>
              <a:spLocks/>
            </p:cNvSpPr>
            <p:nvPr/>
          </p:nvSpPr>
          <p:spPr bwMode="auto">
            <a:xfrm>
              <a:off x="2137" y="1259"/>
              <a:ext cx="2732" cy="1567"/>
            </a:xfrm>
            <a:custGeom>
              <a:avLst/>
              <a:gdLst>
                <a:gd name="T0" fmla="*/ 2732 w 2732"/>
                <a:gd name="T1" fmla="*/ 1567 h 1567"/>
                <a:gd name="T2" fmla="*/ 2638 w 2732"/>
                <a:gd name="T3" fmla="*/ 1172 h 1567"/>
                <a:gd name="T4" fmla="*/ 2391 w 2732"/>
                <a:gd name="T5" fmla="*/ 784 h 1567"/>
                <a:gd name="T6" fmla="*/ 1962 w 2732"/>
                <a:gd name="T7" fmla="*/ 509 h 1567"/>
                <a:gd name="T8" fmla="*/ 1419 w 2732"/>
                <a:gd name="T9" fmla="*/ 382 h 1567"/>
                <a:gd name="T10" fmla="*/ 770 w 2732"/>
                <a:gd name="T11" fmla="*/ 322 h 1567"/>
                <a:gd name="T12" fmla="*/ 247 w 2732"/>
                <a:gd name="T13" fmla="*/ 208 h 1567"/>
                <a:gd name="T14" fmla="*/ 0 w 2732"/>
                <a:gd name="T15" fmla="*/ 0 h 1567"/>
                <a:gd name="T16" fmla="*/ 0 60000 65536"/>
                <a:gd name="T17" fmla="*/ 0 60000 65536"/>
                <a:gd name="T18" fmla="*/ 0 60000 65536"/>
                <a:gd name="T19" fmla="*/ 0 60000 65536"/>
                <a:gd name="T20" fmla="*/ 0 60000 65536"/>
                <a:gd name="T21" fmla="*/ 0 60000 65536"/>
                <a:gd name="T22" fmla="*/ 0 60000 65536"/>
                <a:gd name="T23" fmla="*/ 0 60000 65536"/>
                <a:gd name="T24" fmla="*/ 0 w 2732"/>
                <a:gd name="T25" fmla="*/ 0 h 1567"/>
                <a:gd name="T26" fmla="*/ 2732 w 2732"/>
                <a:gd name="T27" fmla="*/ 1567 h 15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32" h="1567">
                  <a:moveTo>
                    <a:pt x="2732" y="1567"/>
                  </a:moveTo>
                  <a:cubicBezTo>
                    <a:pt x="2716" y="1501"/>
                    <a:pt x="2695" y="1303"/>
                    <a:pt x="2638" y="1172"/>
                  </a:cubicBezTo>
                  <a:cubicBezTo>
                    <a:pt x="2581" y="1041"/>
                    <a:pt x="2504" y="894"/>
                    <a:pt x="2391" y="784"/>
                  </a:cubicBezTo>
                  <a:cubicBezTo>
                    <a:pt x="2278" y="674"/>
                    <a:pt x="2124" y="576"/>
                    <a:pt x="1962" y="509"/>
                  </a:cubicBezTo>
                  <a:cubicBezTo>
                    <a:pt x="1800" y="442"/>
                    <a:pt x="1618" y="413"/>
                    <a:pt x="1419" y="382"/>
                  </a:cubicBezTo>
                  <a:cubicBezTo>
                    <a:pt x="1220" y="351"/>
                    <a:pt x="965" y="351"/>
                    <a:pt x="770" y="322"/>
                  </a:cubicBezTo>
                  <a:cubicBezTo>
                    <a:pt x="575" y="293"/>
                    <a:pt x="375" y="262"/>
                    <a:pt x="247" y="208"/>
                  </a:cubicBezTo>
                  <a:cubicBezTo>
                    <a:pt x="119" y="154"/>
                    <a:pt x="51" y="43"/>
                    <a:pt x="0" y="0"/>
                  </a:cubicBezTo>
                </a:path>
              </a:pathLst>
            </a:custGeom>
            <a:noFill/>
            <a:ln w="19050">
              <a:solidFill>
                <a:schemeClr val="folHlink"/>
              </a:solidFill>
              <a:round/>
              <a:headEnd/>
              <a:tailEnd type="triangle" w="lg" len="lg"/>
            </a:ln>
          </p:spPr>
          <p:txBody>
            <a:bodyPr wrap="none"/>
            <a:lstStyle/>
            <a:p>
              <a:endParaRPr lang="en-US">
                <a:latin typeface="Calibri" pitchFamily="34" charset="0"/>
              </a:endParaRPr>
            </a:p>
          </p:txBody>
        </p:sp>
        <p:sp>
          <p:nvSpPr>
            <p:cNvPr id="24597" name="AutoShape 25"/>
            <p:cNvSpPr>
              <a:spLocks noChangeArrowheads="1"/>
            </p:cNvSpPr>
            <p:nvPr/>
          </p:nvSpPr>
          <p:spPr bwMode="auto">
            <a:xfrm>
              <a:off x="4608" y="2832"/>
              <a:ext cx="480" cy="288"/>
            </a:xfrm>
            <a:prstGeom prst="flowChartProcess">
              <a:avLst/>
            </a:prstGeom>
            <a:noFill/>
            <a:ln w="19050">
              <a:solidFill>
                <a:schemeClr val="folHlink"/>
              </a:solidFill>
              <a:miter lim="800000"/>
              <a:headEnd/>
              <a:tailEnd/>
            </a:ln>
          </p:spPr>
          <p:txBody>
            <a:bodyPr wrap="none" anchor="ctr"/>
            <a:lstStyle/>
            <a:p>
              <a:pPr algn="ctr"/>
              <a:r>
                <a:rPr lang="en-US">
                  <a:solidFill>
                    <a:schemeClr val="folHlink"/>
                  </a:solidFill>
                  <a:latin typeface="Trebuchet MS" pitchFamily="34" charset="0"/>
                </a:rPr>
                <a:t>fac=2</a:t>
              </a:r>
            </a:p>
          </p:txBody>
        </p:sp>
      </p:grpSp>
      <p:sp>
        <p:nvSpPr>
          <p:cNvPr id="29" name="Date Placeholder 28"/>
          <p:cNvSpPr>
            <a:spLocks noGrp="1"/>
          </p:cNvSpPr>
          <p:nvPr>
            <p:ph type="dt" sz="quarter" idx="10"/>
          </p:nvPr>
        </p:nvSpPr>
        <p:spPr/>
        <p:txBody>
          <a:bodyPr/>
          <a:lstStyle/>
          <a:p>
            <a:pPr>
              <a:defRPr/>
            </a:pPr>
            <a:r>
              <a:rPr lang="en-US"/>
              <a:t>03/07/2015</a:t>
            </a:r>
          </a:p>
        </p:txBody>
      </p:sp>
      <p:sp>
        <p:nvSpPr>
          <p:cNvPr id="30" name="Footer Placeholder 29"/>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20" grpId="0" autoUpdateAnimBg="0"/>
      <p:bldP spid="2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algn="l">
              <a:defRPr/>
            </a:pPr>
            <a:fld id="{62A13EBD-2E90-47AF-918E-41FAEEE6FB12}" type="slidenum">
              <a:rPr lang="en-US"/>
              <a:pPr algn="l">
                <a:defRPr/>
              </a:pPr>
              <a:t>99</a:t>
            </a:fld>
            <a:endParaRPr lang="en-US"/>
          </a:p>
        </p:txBody>
      </p:sp>
      <p:sp>
        <p:nvSpPr>
          <p:cNvPr id="5" name="Rectangle 2"/>
          <p:cNvSpPr txBox="1">
            <a:spLocks noChangeArrowheads="1"/>
          </p:cNvSpPr>
          <p:nvPr/>
        </p:nvSpPr>
        <p:spPr>
          <a:xfrm>
            <a:off x="1219200" y="228600"/>
            <a:ext cx="7793038" cy="838200"/>
          </a:xfrm>
          <a:prstGeom prst="rect">
            <a:avLst/>
          </a:prstGeom>
        </p:spPr>
        <p:txBody>
          <a:bodyPr anchor="ctr">
            <a:normAutofit/>
          </a:bodyPr>
          <a:lstStyle/>
          <a:p>
            <a:pPr algn="ctr" fontAlgn="auto">
              <a:spcAft>
                <a:spcPts val="0"/>
              </a:spcAft>
              <a:defRPr/>
            </a:pPr>
            <a:r>
              <a:rPr lang="en-US" sz="4400">
                <a:latin typeface="+mj-lt"/>
                <a:ea typeface="+mj-ea"/>
                <a:cs typeface="+mj-cs"/>
              </a:rPr>
              <a:t>Factorial (animation 6)</a:t>
            </a:r>
          </a:p>
        </p:txBody>
      </p:sp>
      <p:sp>
        <p:nvSpPr>
          <p:cNvPr id="6" name="Rectangle 3"/>
          <p:cNvSpPr txBox="1">
            <a:spLocks noChangeArrowheads="1"/>
          </p:cNvSpPr>
          <p:nvPr/>
        </p:nvSpPr>
        <p:spPr>
          <a:xfrm>
            <a:off x="685800" y="1439863"/>
            <a:ext cx="6019800" cy="4486275"/>
          </a:xfrm>
          <a:prstGeom prst="rect">
            <a:avLst/>
          </a:prstGeom>
          <a:ln/>
        </p:spPr>
        <p:txBody>
          <a:bodyPr>
            <a:normAutofit lnSpcReduction="10000"/>
          </a:bodyPr>
          <a:lstStyle/>
          <a:p>
            <a:pPr marL="342900" indent="-342900" fontAlgn="auto">
              <a:lnSpc>
                <a:spcPct val="90000"/>
              </a:lnSpc>
              <a:spcBef>
                <a:spcPct val="20000"/>
              </a:spcBef>
              <a:spcAft>
                <a:spcPts val="0"/>
              </a:spcAft>
              <a:buFont typeface="Arial" pitchFamily="34" charset="0"/>
              <a:buChar char="•"/>
              <a:defRPr/>
            </a:pPr>
            <a:r>
              <a:rPr lang="en-US" sz="3200">
                <a:solidFill>
                  <a:schemeClr val="accent2"/>
                </a:solidFill>
                <a:latin typeface="Trebuchet MS" pitchFamily="34" charset="0"/>
                <a:cs typeface="+mn-cs"/>
              </a:rPr>
              <a:t>x = factorial(3) </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r>
            <a:br>
              <a:rPr lang="en-US" sz="3200">
                <a:solidFill>
                  <a:srgbClr val="FFFF99"/>
                </a:solidFill>
                <a:latin typeface="Trebuchet MS" pitchFamily="34" charset="0"/>
                <a:cs typeface="+mn-cs"/>
              </a:rPr>
            </a:br>
            <a:endParaRPr lang="en-US" sz="3200">
              <a:solidFill>
                <a:srgbClr val="FFFF99"/>
              </a:solidFill>
              <a:latin typeface="Trebuchet MS" pitchFamily="34" charset="0"/>
              <a:cs typeface="+mn-cs"/>
            </a:endParaRPr>
          </a:p>
          <a:p>
            <a:pPr marL="342900" indent="-342900" fontAlgn="auto">
              <a:lnSpc>
                <a:spcPct val="90000"/>
              </a:lnSpc>
              <a:spcBef>
                <a:spcPct val="20000"/>
              </a:spcBef>
              <a:spcAft>
                <a:spcPts val="0"/>
              </a:spcAft>
              <a:buFont typeface="Arial" pitchFamily="34" charset="0"/>
              <a:buChar char="•"/>
              <a:defRPr/>
            </a:pPr>
            <a:r>
              <a:rPr lang="en-US" sz="3200">
                <a:solidFill>
                  <a:schemeClr val="accent2"/>
                </a:solidFill>
                <a:latin typeface="Trebuchet MS" pitchFamily="34" charset="0"/>
                <a:cs typeface="+mn-cs"/>
              </a:rPr>
              <a:t>static int factorial(int </a:t>
            </a:r>
            <a:r>
              <a:rPr lang="en-US" sz="3200">
                <a:solidFill>
                  <a:schemeClr val="tx2"/>
                </a:solidFill>
                <a:latin typeface="Trebuchet MS" pitchFamily="34" charset="0"/>
                <a:cs typeface="+mn-cs"/>
              </a:rPr>
              <a:t>n</a:t>
            </a: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int</a:t>
            </a: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1;</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if (</a:t>
            </a:r>
            <a:r>
              <a:rPr lang="en-US" sz="3200">
                <a:solidFill>
                  <a:schemeClr val="tx2"/>
                </a:solidFill>
                <a:latin typeface="Trebuchet MS" pitchFamily="34" charset="0"/>
                <a:cs typeface="+mn-cs"/>
              </a:rPr>
              <a:t>n</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&lt;= 1) return</a:t>
            </a: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    else {</a:t>
            </a:r>
            <a:br>
              <a:rPr lang="en-US" sz="3200">
                <a:solidFill>
                  <a:schemeClr val="accent2"/>
                </a:solidFill>
                <a:latin typeface="Trebuchet MS" pitchFamily="34" charset="0"/>
                <a:cs typeface="+mn-cs"/>
              </a:rPr>
            </a:b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r</a:t>
            </a:r>
            <a:r>
              <a:rPr lang="en-US" sz="3200">
                <a:solidFill>
                  <a:srgbClr val="FFFF99"/>
                </a:solidFill>
                <a:latin typeface="Trebuchet MS" pitchFamily="34" charset="0"/>
                <a:cs typeface="+mn-cs"/>
              </a:rPr>
              <a:t> </a:t>
            </a:r>
            <a:r>
              <a:rPr lang="en-US" sz="3200">
                <a:solidFill>
                  <a:schemeClr val="accent2"/>
                </a:solidFill>
                <a:latin typeface="Trebuchet MS" pitchFamily="34" charset="0"/>
                <a:cs typeface="+mn-cs"/>
              </a:rPr>
              <a:t>=</a:t>
            </a: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n</a:t>
            </a:r>
            <a:r>
              <a:rPr lang="en-US" sz="3200">
                <a:solidFill>
                  <a:schemeClr val="accent2"/>
                </a:solidFill>
                <a:latin typeface="Trebuchet MS" pitchFamily="34" charset="0"/>
                <a:cs typeface="+mn-cs"/>
              </a:rPr>
              <a:t> * factorial(</a:t>
            </a:r>
            <a:r>
              <a:rPr lang="en-US" sz="3200">
                <a:solidFill>
                  <a:schemeClr val="tx2"/>
                </a:solidFill>
                <a:latin typeface="Trebuchet MS" pitchFamily="34" charset="0"/>
                <a:cs typeface="+mn-cs"/>
              </a:rPr>
              <a:t>n</a:t>
            </a:r>
            <a:r>
              <a:rPr lang="en-US" sz="3200">
                <a:solidFill>
                  <a:schemeClr val="accent2"/>
                </a:solidFill>
                <a:latin typeface="Trebuchet MS" pitchFamily="34" charset="0"/>
                <a:cs typeface="+mn-cs"/>
              </a:rPr>
              <a:t> - 1);</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return</a:t>
            </a:r>
            <a:r>
              <a:rPr lang="en-US" sz="3200">
                <a:solidFill>
                  <a:srgbClr val="FFFF99"/>
                </a:solidFill>
                <a:latin typeface="Trebuchet MS" pitchFamily="34" charset="0"/>
                <a:cs typeface="+mn-cs"/>
              </a:rPr>
              <a:t> </a:t>
            </a:r>
            <a:r>
              <a:rPr lang="en-US" sz="3200">
                <a:solidFill>
                  <a:schemeClr val="tx2"/>
                </a:solidFill>
                <a:latin typeface="Trebuchet MS" pitchFamily="34" charset="0"/>
                <a:cs typeface="+mn-cs"/>
              </a:rPr>
              <a:t>r</a:t>
            </a:r>
            <a:r>
              <a:rPr lang="en-US" sz="3200">
                <a:solidFill>
                  <a:schemeClr val="accent2"/>
                </a:solidFill>
                <a:latin typeface="Trebuchet MS" pitchFamily="34" charset="0"/>
                <a:cs typeface="+mn-cs"/>
              </a:rPr>
              <a:t>;</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     }</a:t>
            </a:r>
            <a:br>
              <a:rPr lang="en-US" sz="3200">
                <a:solidFill>
                  <a:schemeClr val="accent2"/>
                </a:solidFill>
                <a:latin typeface="Trebuchet MS" pitchFamily="34" charset="0"/>
                <a:cs typeface="+mn-cs"/>
              </a:rPr>
            </a:br>
            <a:r>
              <a:rPr lang="en-US" sz="3200">
                <a:solidFill>
                  <a:schemeClr val="accent2"/>
                </a:solidFill>
                <a:latin typeface="Trebuchet MS" pitchFamily="34" charset="0"/>
                <a:cs typeface="+mn-cs"/>
              </a:rPr>
              <a:t>}</a:t>
            </a:r>
          </a:p>
        </p:txBody>
      </p:sp>
      <p:sp>
        <p:nvSpPr>
          <p:cNvPr id="25605" name="AutoShape 4"/>
          <p:cNvSpPr>
            <a:spLocks noChangeArrowheads="1"/>
          </p:cNvSpPr>
          <p:nvPr/>
        </p:nvSpPr>
        <p:spPr bwMode="auto">
          <a:xfrm>
            <a:off x="7315200" y="57150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n=3</a:t>
            </a:r>
          </a:p>
        </p:txBody>
      </p:sp>
      <p:sp>
        <p:nvSpPr>
          <p:cNvPr id="25606" name="AutoShape 5"/>
          <p:cNvSpPr>
            <a:spLocks noChangeArrowheads="1"/>
          </p:cNvSpPr>
          <p:nvPr/>
        </p:nvSpPr>
        <p:spPr bwMode="auto">
          <a:xfrm>
            <a:off x="7315200" y="5105400"/>
            <a:ext cx="762000" cy="457200"/>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r=1</a:t>
            </a:r>
          </a:p>
        </p:txBody>
      </p:sp>
      <p:grpSp>
        <p:nvGrpSpPr>
          <p:cNvPr id="2" name="Group 6"/>
          <p:cNvGrpSpPr>
            <a:grpSpLocks/>
          </p:cNvGrpSpPr>
          <p:nvPr/>
        </p:nvGrpSpPr>
        <p:grpSpPr bwMode="auto">
          <a:xfrm>
            <a:off x="7162800" y="1905000"/>
            <a:ext cx="1066800" cy="4343400"/>
            <a:chOff x="4272" y="1920"/>
            <a:chExt cx="672" cy="1872"/>
          </a:xfrm>
        </p:grpSpPr>
        <p:sp>
          <p:nvSpPr>
            <p:cNvPr id="25627" name="Line 7"/>
            <p:cNvSpPr>
              <a:spLocks noChangeShapeType="1"/>
            </p:cNvSpPr>
            <p:nvPr/>
          </p:nvSpPr>
          <p:spPr bwMode="auto">
            <a:xfrm>
              <a:off x="4272" y="1920"/>
              <a:ext cx="0" cy="1872"/>
            </a:xfrm>
            <a:prstGeom prst="line">
              <a:avLst/>
            </a:prstGeom>
            <a:noFill/>
            <a:ln w="28575">
              <a:solidFill>
                <a:schemeClr val="tx1"/>
              </a:solidFill>
              <a:round/>
              <a:headEnd/>
              <a:tailEnd/>
            </a:ln>
          </p:spPr>
          <p:txBody>
            <a:bodyPr wrap="none" anchor="ctr"/>
            <a:lstStyle/>
            <a:p>
              <a:endParaRPr lang="en-US"/>
            </a:p>
          </p:txBody>
        </p:sp>
        <p:sp>
          <p:nvSpPr>
            <p:cNvPr id="25628" name="Line 8"/>
            <p:cNvSpPr>
              <a:spLocks noChangeShapeType="1"/>
            </p:cNvSpPr>
            <p:nvPr/>
          </p:nvSpPr>
          <p:spPr bwMode="auto">
            <a:xfrm>
              <a:off x="4272" y="3792"/>
              <a:ext cx="672" cy="0"/>
            </a:xfrm>
            <a:prstGeom prst="line">
              <a:avLst/>
            </a:prstGeom>
            <a:noFill/>
            <a:ln w="28575">
              <a:solidFill>
                <a:schemeClr val="tx1"/>
              </a:solidFill>
              <a:round/>
              <a:headEnd/>
              <a:tailEnd/>
            </a:ln>
          </p:spPr>
          <p:txBody>
            <a:bodyPr wrap="none" anchor="ctr"/>
            <a:lstStyle/>
            <a:p>
              <a:endParaRPr lang="en-US"/>
            </a:p>
          </p:txBody>
        </p:sp>
        <p:sp>
          <p:nvSpPr>
            <p:cNvPr id="25629" name="Line 9"/>
            <p:cNvSpPr>
              <a:spLocks noChangeShapeType="1"/>
            </p:cNvSpPr>
            <p:nvPr/>
          </p:nvSpPr>
          <p:spPr bwMode="auto">
            <a:xfrm flipV="1">
              <a:off x="4944" y="1920"/>
              <a:ext cx="0" cy="1872"/>
            </a:xfrm>
            <a:prstGeom prst="line">
              <a:avLst/>
            </a:prstGeom>
            <a:noFill/>
            <a:ln w="28575">
              <a:solidFill>
                <a:schemeClr val="tx1"/>
              </a:solidFill>
              <a:round/>
              <a:headEnd/>
              <a:tailEnd/>
            </a:ln>
          </p:spPr>
          <p:txBody>
            <a:bodyPr wrap="none" anchor="ctr"/>
            <a:lstStyle/>
            <a:p>
              <a:endParaRPr lang="en-US"/>
            </a:p>
          </p:txBody>
        </p:sp>
      </p:grpSp>
      <p:sp>
        <p:nvSpPr>
          <p:cNvPr id="13" name="Text Box 10"/>
          <p:cNvSpPr txBox="1">
            <a:spLocks noChangeArrowheads="1"/>
          </p:cNvSpPr>
          <p:nvPr/>
        </p:nvSpPr>
        <p:spPr bwMode="auto">
          <a:xfrm>
            <a:off x="5334000" y="5089525"/>
            <a:ext cx="3048000" cy="4016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Now using this </a:t>
            </a:r>
            <a:r>
              <a:rPr lang="en-US" sz="2000">
                <a:latin typeface="Verdana" pitchFamily="34" charset="0"/>
              </a:rPr>
              <a:t>r</a:t>
            </a:r>
          </a:p>
        </p:txBody>
      </p:sp>
      <p:sp>
        <p:nvSpPr>
          <p:cNvPr id="14" name="Text Box 11"/>
          <p:cNvSpPr txBox="1">
            <a:spLocks noChangeArrowheads="1"/>
          </p:cNvSpPr>
          <p:nvPr/>
        </p:nvSpPr>
        <p:spPr bwMode="auto">
          <a:xfrm>
            <a:off x="6324600" y="5622925"/>
            <a:ext cx="990600" cy="706438"/>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And this </a:t>
            </a:r>
            <a:r>
              <a:rPr lang="en-US" sz="2000">
                <a:latin typeface="Verdana" pitchFamily="34" charset="0"/>
              </a:rPr>
              <a:t>n</a:t>
            </a:r>
          </a:p>
        </p:txBody>
      </p:sp>
      <p:grpSp>
        <p:nvGrpSpPr>
          <p:cNvPr id="3" name="Group 29"/>
          <p:cNvGrpSpPr>
            <a:grpSpLocks/>
          </p:cNvGrpSpPr>
          <p:nvPr/>
        </p:nvGrpSpPr>
        <p:grpSpPr bwMode="auto">
          <a:xfrm>
            <a:off x="2220913" y="5029200"/>
            <a:ext cx="2579687" cy="1035050"/>
            <a:chOff x="1392" y="3456"/>
            <a:chExt cx="1625" cy="469"/>
          </a:xfrm>
        </p:grpSpPr>
        <p:sp>
          <p:nvSpPr>
            <p:cNvPr id="25623" name="Line 15"/>
            <p:cNvSpPr>
              <a:spLocks noChangeShapeType="1"/>
            </p:cNvSpPr>
            <p:nvPr/>
          </p:nvSpPr>
          <p:spPr bwMode="auto">
            <a:xfrm>
              <a:off x="1392" y="3456"/>
              <a:ext cx="768" cy="0"/>
            </a:xfrm>
            <a:prstGeom prst="line">
              <a:avLst/>
            </a:prstGeom>
            <a:noFill/>
            <a:ln w="19050">
              <a:solidFill>
                <a:schemeClr val="tx1"/>
              </a:solidFill>
              <a:round/>
              <a:headEnd/>
              <a:tailEnd/>
            </a:ln>
          </p:spPr>
          <p:txBody>
            <a:bodyPr wrap="none"/>
            <a:lstStyle/>
            <a:p>
              <a:endParaRPr lang="en-US"/>
            </a:p>
          </p:txBody>
        </p:sp>
        <p:sp>
          <p:nvSpPr>
            <p:cNvPr id="25624" name="Line 16"/>
            <p:cNvSpPr>
              <a:spLocks noChangeShapeType="1"/>
            </p:cNvSpPr>
            <p:nvPr/>
          </p:nvSpPr>
          <p:spPr bwMode="auto">
            <a:xfrm>
              <a:off x="1584" y="3456"/>
              <a:ext cx="0" cy="240"/>
            </a:xfrm>
            <a:prstGeom prst="line">
              <a:avLst/>
            </a:prstGeom>
            <a:noFill/>
            <a:ln w="19050">
              <a:solidFill>
                <a:schemeClr val="tx1"/>
              </a:solidFill>
              <a:round/>
              <a:headEnd/>
              <a:tailEnd/>
            </a:ln>
          </p:spPr>
          <p:txBody>
            <a:bodyPr wrap="none"/>
            <a:lstStyle/>
            <a:p>
              <a:endParaRPr lang="en-US"/>
            </a:p>
          </p:txBody>
        </p:sp>
        <p:sp>
          <p:nvSpPr>
            <p:cNvPr id="25625" name="Line 17"/>
            <p:cNvSpPr>
              <a:spLocks noChangeShapeType="1"/>
            </p:cNvSpPr>
            <p:nvPr/>
          </p:nvSpPr>
          <p:spPr bwMode="auto">
            <a:xfrm>
              <a:off x="1584" y="3696"/>
              <a:ext cx="384" cy="0"/>
            </a:xfrm>
            <a:prstGeom prst="line">
              <a:avLst/>
            </a:prstGeom>
            <a:noFill/>
            <a:ln w="19050">
              <a:solidFill>
                <a:schemeClr val="tx1"/>
              </a:solidFill>
              <a:round/>
              <a:headEnd/>
              <a:tailEnd/>
            </a:ln>
          </p:spPr>
          <p:txBody>
            <a:bodyPr wrap="none"/>
            <a:lstStyle/>
            <a:p>
              <a:endParaRPr lang="en-US"/>
            </a:p>
          </p:txBody>
        </p:sp>
        <p:sp>
          <p:nvSpPr>
            <p:cNvPr id="25626" name="Text Box 18"/>
            <p:cNvSpPr txBox="1">
              <a:spLocks noChangeArrowheads="1"/>
            </p:cNvSpPr>
            <p:nvPr/>
          </p:nvSpPr>
          <p:spPr bwMode="auto">
            <a:xfrm>
              <a:off x="1968" y="3552"/>
              <a:ext cx="1049" cy="373"/>
            </a:xfrm>
            <a:prstGeom prst="rect">
              <a:avLst/>
            </a:prstGeom>
            <a:noFill/>
            <a:ln w="9525">
              <a:noFill/>
              <a:miter lim="800000"/>
              <a:headEnd/>
              <a:tailEnd/>
            </a:ln>
          </p:spPr>
          <p:txBody>
            <a:bodyPr wrap="none">
              <a:spAutoFit/>
            </a:bodyPr>
            <a:lstStyle/>
            <a:p>
              <a:pPr>
                <a:spcBef>
                  <a:spcPct val="50000"/>
                </a:spcBef>
              </a:pPr>
              <a:r>
                <a:rPr lang="en-US">
                  <a:solidFill>
                    <a:schemeClr val="tx2"/>
                  </a:solidFill>
                  <a:latin typeface="Verdana" pitchFamily="34" charset="0"/>
                </a:rPr>
                <a:t>3</a:t>
              </a:r>
              <a:r>
                <a:rPr lang="en-US">
                  <a:latin typeface="Verdana" pitchFamily="34" charset="0"/>
                </a:rPr>
                <a:t> </a:t>
              </a:r>
              <a:r>
                <a:rPr lang="en-US">
                  <a:solidFill>
                    <a:schemeClr val="accent2"/>
                  </a:solidFill>
                  <a:latin typeface="Verdana" pitchFamily="34" charset="0"/>
                </a:rPr>
                <a:t>*</a:t>
              </a:r>
              <a:r>
                <a:rPr lang="en-US">
                  <a:latin typeface="Verdana" pitchFamily="34" charset="0"/>
                </a:rPr>
                <a:t> </a:t>
              </a:r>
              <a:r>
                <a:rPr lang="en-US">
                  <a:solidFill>
                    <a:schemeClr val="folHlink"/>
                  </a:solidFill>
                  <a:latin typeface="Verdana" pitchFamily="34" charset="0"/>
                </a:rPr>
                <a:t>2</a:t>
              </a:r>
              <a:r>
                <a:rPr lang="en-US">
                  <a:latin typeface="Times New Roman" pitchFamily="18" charset="0"/>
                </a:rPr>
                <a:t> is </a:t>
              </a:r>
              <a:r>
                <a:rPr lang="en-US">
                  <a:solidFill>
                    <a:schemeClr val="tx2"/>
                  </a:solidFill>
                  <a:latin typeface="Verdana" pitchFamily="34" charset="0"/>
                </a:rPr>
                <a:t>6</a:t>
              </a:r>
              <a:r>
                <a:rPr lang="en-US">
                  <a:latin typeface="Times New Roman" pitchFamily="18" charset="0"/>
                </a:rPr>
                <a:t>;</a:t>
              </a:r>
              <a:br>
                <a:rPr lang="en-US">
                  <a:latin typeface="Times New Roman" pitchFamily="18" charset="0"/>
                </a:rPr>
              </a:br>
              <a:r>
                <a:rPr lang="en-US">
                  <a:latin typeface="Times New Roman" pitchFamily="18" charset="0"/>
                </a:rPr>
                <a:t>Pop r and n;</a:t>
              </a:r>
            </a:p>
          </p:txBody>
        </p:sp>
      </p:grpSp>
      <p:sp>
        <p:nvSpPr>
          <p:cNvPr id="20" name="Text Box 19"/>
          <p:cNvSpPr txBox="1">
            <a:spLocks noChangeArrowheads="1"/>
          </p:cNvSpPr>
          <p:nvPr/>
        </p:nvSpPr>
        <p:spPr bwMode="auto">
          <a:xfrm>
            <a:off x="3124200" y="6096000"/>
            <a:ext cx="3200400" cy="457200"/>
          </a:xfrm>
          <a:prstGeom prst="rect">
            <a:avLst/>
          </a:prstGeom>
          <a:noFill/>
          <a:ln w="9525">
            <a:noFill/>
            <a:miter lim="800000"/>
            <a:headEnd/>
            <a:tailEnd/>
          </a:ln>
        </p:spPr>
        <p:txBody>
          <a:bodyPr>
            <a:spAutoFit/>
          </a:bodyPr>
          <a:lstStyle/>
          <a:p>
            <a:r>
              <a:rPr lang="en-US">
                <a:latin typeface="Times New Roman" pitchFamily="18" charset="0"/>
              </a:rPr>
              <a:t>Return </a:t>
            </a:r>
            <a:r>
              <a:rPr lang="en-US">
                <a:solidFill>
                  <a:schemeClr val="tx2"/>
                </a:solidFill>
                <a:latin typeface="Verdana" pitchFamily="34" charset="0"/>
              </a:rPr>
              <a:t>6</a:t>
            </a:r>
          </a:p>
        </p:txBody>
      </p:sp>
      <p:grpSp>
        <p:nvGrpSpPr>
          <p:cNvPr id="7" name="Group 34"/>
          <p:cNvGrpSpPr>
            <a:grpSpLocks/>
          </p:cNvGrpSpPr>
          <p:nvPr/>
        </p:nvGrpSpPr>
        <p:grpSpPr bwMode="auto">
          <a:xfrm>
            <a:off x="3276600" y="4648200"/>
            <a:ext cx="2286000" cy="685800"/>
            <a:chOff x="2064" y="2928"/>
            <a:chExt cx="1440" cy="432"/>
          </a:xfrm>
        </p:grpSpPr>
        <p:sp>
          <p:nvSpPr>
            <p:cNvPr id="25621" name="AutoShape 27"/>
            <p:cNvSpPr>
              <a:spLocks noChangeArrowheads="1"/>
            </p:cNvSpPr>
            <p:nvPr/>
          </p:nvSpPr>
          <p:spPr bwMode="auto">
            <a:xfrm>
              <a:off x="2544" y="3072"/>
              <a:ext cx="480" cy="288"/>
            </a:xfrm>
            <a:prstGeom prst="flowChartProcess">
              <a:avLst/>
            </a:prstGeom>
            <a:noFill/>
            <a:ln w="19050">
              <a:noFill/>
              <a:miter lim="800000"/>
              <a:headEnd/>
              <a:tailEnd/>
            </a:ln>
          </p:spPr>
          <p:txBody>
            <a:bodyPr wrap="none" anchor="ctr"/>
            <a:lstStyle/>
            <a:p>
              <a:pPr algn="ctr"/>
              <a:r>
                <a:rPr lang="en-US">
                  <a:solidFill>
                    <a:schemeClr val="folHlink"/>
                  </a:solidFill>
                  <a:latin typeface="Trebuchet MS" pitchFamily="34" charset="0"/>
                </a:rPr>
                <a:t>2</a:t>
              </a:r>
            </a:p>
          </p:txBody>
        </p:sp>
        <p:sp>
          <p:nvSpPr>
            <p:cNvPr id="25622" name="AutoShape 28"/>
            <p:cNvSpPr>
              <a:spLocks/>
            </p:cNvSpPr>
            <p:nvPr/>
          </p:nvSpPr>
          <p:spPr bwMode="auto">
            <a:xfrm rot="16200000" flipV="1">
              <a:off x="2712" y="2280"/>
              <a:ext cx="144" cy="1440"/>
            </a:xfrm>
            <a:prstGeom prst="leftBrace">
              <a:avLst>
                <a:gd name="adj1" fmla="val 83333"/>
                <a:gd name="adj2" fmla="val 50000"/>
              </a:avLst>
            </a:prstGeom>
            <a:noFill/>
            <a:ln w="19050">
              <a:solidFill>
                <a:schemeClr val="folHlink"/>
              </a:solidFill>
              <a:round/>
              <a:headEnd/>
              <a:tailEnd/>
            </a:ln>
          </p:spPr>
          <p:txBody>
            <a:bodyPr wrap="none" anchor="ctr"/>
            <a:lstStyle/>
            <a:p>
              <a:endParaRPr lang="en-US">
                <a:latin typeface="Calibri" pitchFamily="34" charset="0"/>
              </a:endParaRPr>
            </a:p>
          </p:txBody>
        </p:sp>
      </p:grpSp>
      <p:sp>
        <p:nvSpPr>
          <p:cNvPr id="24" name="AutoShape 31"/>
          <p:cNvSpPr>
            <a:spLocks noChangeArrowheads="1"/>
          </p:cNvSpPr>
          <p:nvPr/>
        </p:nvSpPr>
        <p:spPr bwMode="auto">
          <a:xfrm>
            <a:off x="7315200" y="5105400"/>
            <a:ext cx="762000" cy="457200"/>
          </a:xfrm>
          <a:prstGeom prst="flowChartProcess">
            <a:avLst/>
          </a:prstGeom>
          <a:noFill/>
          <a:ln w="19050">
            <a:solidFill>
              <a:schemeClr val="bg1"/>
            </a:solidFill>
            <a:miter lim="800000"/>
            <a:headEnd/>
            <a:tailEnd/>
          </a:ln>
        </p:spPr>
        <p:txBody>
          <a:bodyPr wrap="none" anchor="ctr"/>
          <a:lstStyle/>
          <a:p>
            <a:pPr algn="ctr"/>
            <a:r>
              <a:rPr lang="en-US">
                <a:solidFill>
                  <a:schemeClr val="bg1"/>
                </a:solidFill>
                <a:latin typeface="Trebuchet MS" pitchFamily="34" charset="0"/>
              </a:rPr>
              <a:t>r=1</a:t>
            </a:r>
          </a:p>
        </p:txBody>
      </p:sp>
      <p:sp>
        <p:nvSpPr>
          <p:cNvPr id="25" name="AutoShape 32"/>
          <p:cNvSpPr>
            <a:spLocks noChangeArrowheads="1"/>
          </p:cNvSpPr>
          <p:nvPr/>
        </p:nvSpPr>
        <p:spPr bwMode="auto">
          <a:xfrm>
            <a:off x="7315200" y="5715000"/>
            <a:ext cx="762000" cy="457200"/>
          </a:xfrm>
          <a:prstGeom prst="flowChartProcess">
            <a:avLst/>
          </a:prstGeom>
          <a:noFill/>
          <a:ln w="19050">
            <a:solidFill>
              <a:schemeClr val="bg1"/>
            </a:solidFill>
            <a:miter lim="800000"/>
            <a:headEnd/>
            <a:tailEnd/>
          </a:ln>
        </p:spPr>
        <p:txBody>
          <a:bodyPr wrap="none" anchor="ctr"/>
          <a:lstStyle/>
          <a:p>
            <a:pPr algn="ctr"/>
            <a:r>
              <a:rPr lang="en-US">
                <a:solidFill>
                  <a:schemeClr val="bg1"/>
                </a:solidFill>
                <a:latin typeface="Trebuchet MS" pitchFamily="34" charset="0"/>
              </a:rPr>
              <a:t>n=3</a:t>
            </a:r>
          </a:p>
        </p:txBody>
      </p:sp>
      <p:grpSp>
        <p:nvGrpSpPr>
          <p:cNvPr id="8" name="Group 33"/>
          <p:cNvGrpSpPr>
            <a:grpSpLocks/>
          </p:cNvGrpSpPr>
          <p:nvPr/>
        </p:nvGrpSpPr>
        <p:grpSpPr bwMode="auto">
          <a:xfrm>
            <a:off x="1676400" y="1905000"/>
            <a:ext cx="6400800" cy="4267200"/>
            <a:chOff x="1056" y="1200"/>
            <a:chExt cx="4032" cy="2688"/>
          </a:xfrm>
        </p:grpSpPr>
        <p:sp>
          <p:nvSpPr>
            <p:cNvPr id="25618" name="Line 23"/>
            <p:cNvSpPr>
              <a:spLocks noChangeShapeType="1"/>
            </p:cNvSpPr>
            <p:nvPr/>
          </p:nvSpPr>
          <p:spPr bwMode="auto">
            <a:xfrm>
              <a:off x="1056" y="1200"/>
              <a:ext cx="1152" cy="0"/>
            </a:xfrm>
            <a:prstGeom prst="line">
              <a:avLst/>
            </a:prstGeom>
            <a:noFill/>
            <a:ln w="19050">
              <a:solidFill>
                <a:schemeClr val="tx2"/>
              </a:solidFill>
              <a:round/>
              <a:headEnd/>
              <a:tailEnd/>
            </a:ln>
          </p:spPr>
          <p:txBody>
            <a:bodyPr wrap="none"/>
            <a:lstStyle/>
            <a:p>
              <a:endParaRPr lang="en-US"/>
            </a:p>
          </p:txBody>
        </p:sp>
        <p:sp>
          <p:nvSpPr>
            <p:cNvPr id="25619" name="Freeform 24"/>
            <p:cNvSpPr>
              <a:spLocks/>
            </p:cNvSpPr>
            <p:nvPr/>
          </p:nvSpPr>
          <p:spPr bwMode="auto">
            <a:xfrm>
              <a:off x="1642" y="1215"/>
              <a:ext cx="3231" cy="2373"/>
            </a:xfrm>
            <a:custGeom>
              <a:avLst/>
              <a:gdLst>
                <a:gd name="T0" fmla="*/ 3231 w 3231"/>
                <a:gd name="T1" fmla="*/ 2373 h 2373"/>
                <a:gd name="T2" fmla="*/ 3133 w 3231"/>
                <a:gd name="T3" fmla="*/ 1515 h 2373"/>
                <a:gd name="T4" fmla="*/ 2874 w 3231"/>
                <a:gd name="T5" fmla="*/ 939 h 2373"/>
                <a:gd name="T6" fmla="*/ 2430 w 3231"/>
                <a:gd name="T7" fmla="*/ 582 h 2373"/>
                <a:gd name="T8" fmla="*/ 1914 w 3231"/>
                <a:gd name="T9" fmla="*/ 426 h 2373"/>
                <a:gd name="T10" fmla="*/ 1265 w 3231"/>
                <a:gd name="T11" fmla="*/ 366 h 2373"/>
                <a:gd name="T12" fmla="*/ 443 w 3231"/>
                <a:gd name="T13" fmla="*/ 306 h 2373"/>
                <a:gd name="T14" fmla="*/ 0 w 3231"/>
                <a:gd name="T15" fmla="*/ 0 h 2373"/>
                <a:gd name="T16" fmla="*/ 0 60000 65536"/>
                <a:gd name="T17" fmla="*/ 0 60000 65536"/>
                <a:gd name="T18" fmla="*/ 0 60000 65536"/>
                <a:gd name="T19" fmla="*/ 0 60000 65536"/>
                <a:gd name="T20" fmla="*/ 0 60000 65536"/>
                <a:gd name="T21" fmla="*/ 0 60000 65536"/>
                <a:gd name="T22" fmla="*/ 0 60000 65536"/>
                <a:gd name="T23" fmla="*/ 0 60000 65536"/>
                <a:gd name="T24" fmla="*/ 0 w 3231"/>
                <a:gd name="T25" fmla="*/ 0 h 2373"/>
                <a:gd name="T26" fmla="*/ 3231 w 3231"/>
                <a:gd name="T27" fmla="*/ 2373 h 2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31" h="2373">
                  <a:moveTo>
                    <a:pt x="3231" y="2373"/>
                  </a:moveTo>
                  <a:cubicBezTo>
                    <a:pt x="3215" y="2230"/>
                    <a:pt x="3192" y="1754"/>
                    <a:pt x="3133" y="1515"/>
                  </a:cubicBezTo>
                  <a:cubicBezTo>
                    <a:pt x="3074" y="1276"/>
                    <a:pt x="2991" y="1094"/>
                    <a:pt x="2874" y="939"/>
                  </a:cubicBezTo>
                  <a:cubicBezTo>
                    <a:pt x="2757" y="784"/>
                    <a:pt x="2590" y="667"/>
                    <a:pt x="2430" y="582"/>
                  </a:cubicBezTo>
                  <a:cubicBezTo>
                    <a:pt x="2270" y="497"/>
                    <a:pt x="2108" y="462"/>
                    <a:pt x="1914" y="426"/>
                  </a:cubicBezTo>
                  <a:cubicBezTo>
                    <a:pt x="1720" y="390"/>
                    <a:pt x="1510" y="386"/>
                    <a:pt x="1265" y="366"/>
                  </a:cubicBezTo>
                  <a:cubicBezTo>
                    <a:pt x="1020" y="346"/>
                    <a:pt x="654" y="367"/>
                    <a:pt x="443" y="306"/>
                  </a:cubicBezTo>
                  <a:cubicBezTo>
                    <a:pt x="232" y="245"/>
                    <a:pt x="92" y="64"/>
                    <a:pt x="0" y="0"/>
                  </a:cubicBezTo>
                </a:path>
              </a:pathLst>
            </a:custGeom>
            <a:noFill/>
            <a:ln w="19050">
              <a:solidFill>
                <a:schemeClr val="tx2"/>
              </a:solidFill>
              <a:round/>
              <a:headEnd/>
              <a:tailEnd type="triangle" w="lg" len="lg"/>
            </a:ln>
          </p:spPr>
          <p:txBody>
            <a:bodyPr wrap="none"/>
            <a:lstStyle/>
            <a:p>
              <a:endParaRPr lang="en-US">
                <a:latin typeface="Calibri" pitchFamily="34" charset="0"/>
              </a:endParaRPr>
            </a:p>
          </p:txBody>
        </p:sp>
        <p:sp>
          <p:nvSpPr>
            <p:cNvPr id="25620" name="AutoShape 25"/>
            <p:cNvSpPr>
              <a:spLocks noChangeArrowheads="1"/>
            </p:cNvSpPr>
            <p:nvPr/>
          </p:nvSpPr>
          <p:spPr bwMode="auto">
            <a:xfrm>
              <a:off x="4608" y="3600"/>
              <a:ext cx="480" cy="288"/>
            </a:xfrm>
            <a:prstGeom prst="flowChartProcess">
              <a:avLst/>
            </a:prstGeom>
            <a:noFill/>
            <a:ln w="19050">
              <a:solidFill>
                <a:schemeClr val="tx2"/>
              </a:solidFill>
              <a:miter lim="800000"/>
              <a:headEnd/>
              <a:tailEnd/>
            </a:ln>
          </p:spPr>
          <p:txBody>
            <a:bodyPr wrap="none" anchor="ctr"/>
            <a:lstStyle/>
            <a:p>
              <a:pPr algn="ctr"/>
              <a:r>
                <a:rPr lang="en-US">
                  <a:solidFill>
                    <a:schemeClr val="tx2"/>
                  </a:solidFill>
                  <a:latin typeface="Trebuchet MS" pitchFamily="34" charset="0"/>
                </a:rPr>
                <a:t>fac=6</a:t>
              </a:r>
            </a:p>
          </p:txBody>
        </p:sp>
      </p:grpSp>
      <p:sp>
        <p:nvSpPr>
          <p:cNvPr id="28" name="Date Placeholder 27"/>
          <p:cNvSpPr>
            <a:spLocks noGrp="1"/>
          </p:cNvSpPr>
          <p:nvPr>
            <p:ph type="dt" sz="quarter" idx="10"/>
          </p:nvPr>
        </p:nvSpPr>
        <p:spPr/>
        <p:txBody>
          <a:bodyPr/>
          <a:lstStyle/>
          <a:p>
            <a:pPr>
              <a:defRPr/>
            </a:pPr>
            <a:r>
              <a:rPr lang="en-US"/>
              <a:t>03/07/2015</a:t>
            </a:r>
          </a:p>
        </p:txBody>
      </p:sp>
      <p:sp>
        <p:nvSpPr>
          <p:cNvPr id="29" name="Footer Placeholder 28"/>
          <p:cNvSpPr>
            <a:spLocks noGrp="1"/>
          </p:cNvSpPr>
          <p:nvPr>
            <p:ph type="ftr" sz="quarter" idx="11"/>
          </p:nvPr>
        </p:nvSpPr>
        <p:spPr/>
        <p:txBody>
          <a:bodyPr/>
          <a:lstStyle/>
          <a:p>
            <a:pPr>
              <a:defRPr/>
            </a:pPr>
            <a:r>
              <a:rPr lang="en-US"/>
              <a:t>DEPARTMENT OF SWE (SE1003 - DS &amp;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20" grpId="0" autoUpdateAnimBg="0"/>
      <p:bldP spid="24" grpId="0" animBg="1" autoUpdateAnimBg="0"/>
      <p:bldP spid="25"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6267</Words>
  <Application>Microsoft Office PowerPoint</Application>
  <PresentationFormat>On-screen Show (4:3)</PresentationFormat>
  <Paragraphs>1945</Paragraphs>
  <Slides>183</Slides>
  <Notes>53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183</vt:i4>
      </vt:variant>
    </vt:vector>
  </HeadingPairs>
  <TitlesOfParts>
    <vt:vector size="187" baseType="lpstr">
      <vt:lpstr>Office Theme</vt:lpstr>
      <vt:lpstr>文件</vt:lpstr>
      <vt:lpstr>Document</vt:lpstr>
      <vt:lpstr>SmartDraw</vt:lpstr>
      <vt:lpstr>Data Structures And Algorithms</vt:lpstr>
      <vt:lpstr>Slide 2</vt:lpstr>
      <vt:lpstr>What is a Stack ?????????????????</vt:lpstr>
      <vt:lpstr>Slide 4</vt:lpstr>
      <vt:lpstr>Basic Stack Operations</vt:lpstr>
      <vt:lpstr>Slide 6</vt:lpstr>
      <vt:lpstr>STACK CREATION</vt:lpstr>
      <vt:lpstr>Push  - Insert Operation </vt:lpstr>
      <vt:lpstr>STACK INSERTION</vt:lpstr>
      <vt:lpstr>Pop (Delete Operation) </vt:lpstr>
      <vt:lpstr>STACK - DELETION</vt:lpstr>
      <vt:lpstr>STACK TOP</vt:lpstr>
      <vt:lpstr>EMPTY STACK</vt:lpstr>
      <vt:lpstr>FULL STACK</vt:lpstr>
      <vt:lpstr>Last In First Out</vt:lpstr>
      <vt:lpstr>Stack Implementations</vt:lpstr>
      <vt:lpstr>APPLICATIONS OF STACK</vt:lpstr>
      <vt:lpstr>Some uses of stacks</vt:lpstr>
      <vt:lpstr>Array-based Stack Implementation</vt:lpstr>
      <vt:lpstr>              </vt:lpstr>
      <vt:lpstr>// Push operation to insert an element on top of stack.   void Push(int x)  {   if(top == MAX_SIZE -1)            {                                                                              // overflow case.    printf("Error: stack overflow\n");   return;            }  A[++top] = x; }</vt:lpstr>
      <vt:lpstr>// Pop operation to remove an element from top of stack.  void Pop()  {  if(top == -1)         {                                                    // If stack is empty, pop should throw error.                    printf("Error: No element to pop\n");               return;        }  top--; }</vt:lpstr>
      <vt:lpstr>LINKED LIST REPRESENTATION OF STACKS</vt:lpstr>
      <vt:lpstr>Linked Representation of Stack</vt:lpstr>
      <vt:lpstr>List Stack Example</vt:lpstr>
      <vt:lpstr>List Stack Example</vt:lpstr>
      <vt:lpstr>List Stack Example</vt:lpstr>
      <vt:lpstr>List Stack Example</vt:lpstr>
      <vt:lpstr>List Stack Example</vt:lpstr>
      <vt:lpstr>List Stack Example</vt:lpstr>
      <vt:lpstr>Implementation of linked stacks</vt:lpstr>
      <vt:lpstr>Creating stack and destroying stack</vt:lpstr>
      <vt:lpstr>              </vt:lpstr>
      <vt:lpstr>/* Push data into stack */  void push(int data) {     if (top == NULL)     {         top =(struct node *)malloc(sizeof(struct node));         top-&gt;next = NULL;         top-&gt;info = data;     }     else     {         temp =(struct node *)malloc(sizeof(struct node));         temp-&gt;next = top;         temp-&gt;info = data;         top = temp;     }     count++; }</vt:lpstr>
      <vt:lpstr>/* Pop Operation on stack */  void pop() {     top1 = top;       if (top1 == NULL)     {         printf("\n Error : Trying to pop from empty stack");         return;     }     else         top1 = top1-&gt;next;     printf("\n Popped value : %d", top-&gt;info);     free(top);     top = top1;     count--; }</vt:lpstr>
      <vt:lpstr>/* Display stack elements */  void display() {     top1 = top;     if (top1 == NULL)     {         printf("Stack is empty");         return;     }     while (top1 != NULL)     {         printf("%d ", top1-&gt;info);         top1 = top1-&gt;next;     }  }</vt:lpstr>
      <vt:lpstr>Advantages &amp; Disadvantage </vt:lpstr>
      <vt:lpstr>Applications of Stack</vt:lpstr>
      <vt:lpstr>Infix to Postfix conversion</vt:lpstr>
      <vt:lpstr>Infix notation</vt:lpstr>
      <vt:lpstr>Postfix notation</vt:lpstr>
      <vt:lpstr>Prefix notation</vt:lpstr>
      <vt:lpstr>Conversion from Infix to Postfix Algorithm</vt:lpstr>
      <vt:lpstr>Algorithm</vt:lpstr>
      <vt:lpstr>Algorithm</vt:lpstr>
      <vt:lpstr>Algorithm</vt:lpstr>
      <vt:lpstr>Algorithm for Infix to Postfix</vt:lpstr>
      <vt:lpstr>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Slide 62</vt:lpstr>
      <vt:lpstr>Evaluation of a Postfix expression</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Balanced Symbol Checking</vt:lpstr>
      <vt:lpstr>Algorithm for Balanced Symbol Checking</vt:lpstr>
      <vt:lpstr>Example</vt:lpstr>
      <vt:lpstr>For tracing the algorithm let us assume that the input is () (() [()])</vt:lpstr>
      <vt:lpstr>Real Time Example  Supporting Recursion</vt:lpstr>
      <vt:lpstr>Slide 94</vt:lpstr>
      <vt:lpstr>Slide 95</vt:lpstr>
      <vt:lpstr>Slide 96</vt:lpstr>
      <vt:lpstr>Slide 97</vt:lpstr>
      <vt:lpstr>Slide 98</vt:lpstr>
      <vt:lpstr>Slide 99</vt:lpstr>
      <vt:lpstr>RECURSION</vt:lpstr>
      <vt:lpstr>Recursive Function</vt:lpstr>
      <vt:lpstr>Advantages</vt:lpstr>
      <vt:lpstr>Disadvantages</vt:lpstr>
      <vt:lpstr>Tower Of Hanoi (TOH)</vt:lpstr>
      <vt:lpstr>TOH</vt:lpstr>
      <vt:lpstr>TOH</vt:lpstr>
      <vt:lpstr>TOH</vt:lpstr>
      <vt:lpstr>TOH</vt:lpstr>
      <vt:lpstr>Towers of Hanoi (7/12)</vt:lpstr>
      <vt:lpstr>Towers of Hanoi (8/12)</vt:lpstr>
      <vt:lpstr>Towers of Hanoi (9/12)</vt:lpstr>
      <vt:lpstr>Towers of Hanoi (10/12)</vt:lpstr>
      <vt:lpstr>Towers of Hanoi (11/12)</vt:lpstr>
      <vt:lpstr>Algorithm (TOH)</vt:lpstr>
      <vt:lpstr>Recursive Algorithm</vt:lpstr>
      <vt:lpstr>Slide 116</vt:lpstr>
      <vt:lpstr>Slide 117</vt:lpstr>
      <vt:lpstr>What is a Queue???????????</vt:lpstr>
      <vt:lpstr>Slide 119</vt:lpstr>
      <vt:lpstr>Slide 120</vt:lpstr>
      <vt:lpstr>Slide 121</vt:lpstr>
      <vt:lpstr>The Queue Operations</vt:lpstr>
      <vt:lpstr>The Queue Operations</vt:lpstr>
      <vt:lpstr>The Queue Operations</vt:lpstr>
      <vt:lpstr>Slide 125</vt:lpstr>
      <vt:lpstr>Creation of Queue</vt:lpstr>
      <vt:lpstr>Array Implementation</vt:lpstr>
      <vt:lpstr>Queue Insertion</vt:lpstr>
      <vt:lpstr>Array Implementation</vt:lpstr>
      <vt:lpstr>An Enqueue Operation</vt:lpstr>
      <vt:lpstr>Queue Deletion </vt:lpstr>
      <vt:lpstr>A Dequeue Operation</vt:lpstr>
      <vt:lpstr>Count &amp; Free Space</vt:lpstr>
      <vt:lpstr>At the End of the Array</vt:lpstr>
      <vt:lpstr>Slide 135</vt:lpstr>
      <vt:lpstr>How head and tail Change</vt:lpstr>
      <vt:lpstr>False-Overflow Issue First</vt:lpstr>
      <vt:lpstr>Solution: A Circular Queue</vt:lpstr>
      <vt:lpstr>Illustration of Circular Queues</vt:lpstr>
      <vt:lpstr>Numerics for Circular Queues</vt:lpstr>
      <vt:lpstr>Slide 141</vt:lpstr>
      <vt:lpstr>Slide 142</vt:lpstr>
      <vt:lpstr>Slide 143</vt:lpstr>
      <vt:lpstr>Slide 144</vt:lpstr>
      <vt:lpstr>Slide 145</vt:lpstr>
      <vt:lpstr>Slide 146</vt:lpstr>
      <vt:lpstr>Full and empty queues: solutions</vt:lpstr>
      <vt:lpstr>Applications of Queue</vt:lpstr>
      <vt:lpstr>Slide 149</vt:lpstr>
      <vt:lpstr>Queue Linked List Implementation </vt:lpstr>
      <vt:lpstr>Queue Implementation</vt:lpstr>
      <vt:lpstr>Queue Implementation</vt:lpstr>
      <vt:lpstr>Contd..</vt:lpstr>
      <vt:lpstr>Enqueue</vt:lpstr>
      <vt:lpstr>Dequeue</vt:lpstr>
      <vt:lpstr>Applications of Queue Priority Queue</vt:lpstr>
      <vt:lpstr>Priority Queue</vt:lpstr>
      <vt:lpstr>Applications of Priority Queues</vt:lpstr>
      <vt:lpstr>Priority Queues:  Access</vt:lpstr>
      <vt:lpstr>Priority Queues</vt:lpstr>
      <vt:lpstr>Implementation of Priority Queues</vt:lpstr>
      <vt:lpstr>Heap Operations</vt:lpstr>
      <vt:lpstr>Complexity of Deletion</vt:lpstr>
      <vt:lpstr>DEQUES (Double Ended Queue)</vt:lpstr>
      <vt:lpstr>Double Ended Queue</vt:lpstr>
      <vt:lpstr>Double-Ended Queue</vt:lpstr>
      <vt:lpstr>Slide 167</vt:lpstr>
      <vt:lpstr>Slide 168</vt:lpstr>
      <vt:lpstr>OPERATIONS IN DEQUE</vt:lpstr>
      <vt:lpstr>Insert_front </vt:lpstr>
      <vt:lpstr>Algorithm Insert_front</vt:lpstr>
      <vt:lpstr>Insert_back</vt:lpstr>
      <vt:lpstr>Slide 173</vt:lpstr>
      <vt:lpstr>Remove_front</vt:lpstr>
      <vt:lpstr>Slide 175</vt:lpstr>
      <vt:lpstr>Remove_back</vt:lpstr>
      <vt:lpstr>Alogrithm Remove_back </vt:lpstr>
      <vt:lpstr>Empty</vt:lpstr>
      <vt:lpstr>APPLICATIONS OF DEQUE</vt:lpstr>
      <vt:lpstr>APPLICATIONS OF DEQUE</vt:lpstr>
      <vt:lpstr> OTHER APPLICATIONS OF DEQUE</vt:lpstr>
      <vt:lpstr>Real Time Implementation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EDVIN</dc:creator>
  <cp:lastModifiedBy>anto</cp:lastModifiedBy>
  <cp:revision>53</cp:revision>
  <dcterms:created xsi:type="dcterms:W3CDTF">2016-07-05T07:56:57Z</dcterms:created>
  <dcterms:modified xsi:type="dcterms:W3CDTF">2016-09-28T05:45:22Z</dcterms:modified>
</cp:coreProperties>
</file>