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3"/>
  </p:notesMasterIdLst>
  <p:handoutMasterIdLst>
    <p:handoutMasterId r:id="rId194"/>
  </p:handoutMasterIdLst>
  <p:sldIdLst>
    <p:sldId id="256" r:id="rId2"/>
    <p:sldId id="257" r:id="rId3"/>
    <p:sldId id="258" r:id="rId4"/>
    <p:sldId id="259" r:id="rId5"/>
    <p:sldId id="260" r:id="rId6"/>
    <p:sldId id="261" r:id="rId7"/>
    <p:sldId id="262" r:id="rId8"/>
    <p:sldId id="263" r:id="rId9"/>
    <p:sldId id="264" r:id="rId10"/>
    <p:sldId id="265" r:id="rId11"/>
    <p:sldId id="524" r:id="rId12"/>
    <p:sldId id="272" r:id="rId13"/>
    <p:sldId id="273" r:id="rId14"/>
    <p:sldId id="274" r:id="rId15"/>
    <p:sldId id="275" r:id="rId16"/>
    <p:sldId id="276" r:id="rId17"/>
    <p:sldId id="277" r:id="rId18"/>
    <p:sldId id="279" r:id="rId19"/>
    <p:sldId id="280" r:id="rId20"/>
    <p:sldId id="526" r:id="rId21"/>
    <p:sldId id="527" r:id="rId22"/>
    <p:sldId id="528" r:id="rId23"/>
    <p:sldId id="529" r:id="rId24"/>
    <p:sldId id="530" r:id="rId25"/>
    <p:sldId id="283" r:id="rId26"/>
    <p:sldId id="422" r:id="rId27"/>
    <p:sldId id="439" r:id="rId28"/>
    <p:sldId id="424" r:id="rId29"/>
    <p:sldId id="425" r:id="rId30"/>
    <p:sldId id="426" r:id="rId31"/>
    <p:sldId id="441" r:id="rId32"/>
    <p:sldId id="428" r:id="rId33"/>
    <p:sldId id="429" r:id="rId34"/>
    <p:sldId id="430" r:id="rId35"/>
    <p:sldId id="431" r:id="rId36"/>
    <p:sldId id="442" r:id="rId37"/>
    <p:sldId id="433" r:id="rId38"/>
    <p:sldId id="434" r:id="rId39"/>
    <p:sldId id="435" r:id="rId40"/>
    <p:sldId id="436" r:id="rId41"/>
    <p:sldId id="437" r:id="rId42"/>
    <p:sldId id="438" r:id="rId43"/>
    <p:sldId id="287" r:id="rId44"/>
    <p:sldId id="531" r:id="rId45"/>
    <p:sldId id="288" r:id="rId46"/>
    <p:sldId id="289" r:id="rId47"/>
    <p:sldId id="458" r:id="rId48"/>
    <p:sldId id="533"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532" r:id="rId62"/>
    <p:sldId id="443" r:id="rId63"/>
    <p:sldId id="457"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290" r:id="rId78"/>
    <p:sldId id="291" r:id="rId79"/>
    <p:sldId id="292" r:id="rId80"/>
    <p:sldId id="293" r:id="rId81"/>
    <p:sldId id="294" r:id="rId82"/>
    <p:sldId id="295" r:id="rId83"/>
    <p:sldId id="296" r:id="rId84"/>
    <p:sldId id="299" r:id="rId85"/>
    <p:sldId id="298" r:id="rId86"/>
    <p:sldId id="300" r:id="rId87"/>
    <p:sldId id="302" r:id="rId88"/>
    <p:sldId id="471" r:id="rId89"/>
    <p:sldId id="472" r:id="rId90"/>
    <p:sldId id="473" r:id="rId91"/>
    <p:sldId id="474" r:id="rId92"/>
    <p:sldId id="475" r:id="rId93"/>
    <p:sldId id="476" r:id="rId94"/>
    <p:sldId id="477" r:id="rId95"/>
    <p:sldId id="498" r:id="rId96"/>
    <p:sldId id="479" r:id="rId97"/>
    <p:sldId id="504" r:id="rId98"/>
    <p:sldId id="480" r:id="rId99"/>
    <p:sldId id="502" r:id="rId100"/>
    <p:sldId id="481" r:id="rId101"/>
    <p:sldId id="482" r:id="rId102"/>
    <p:sldId id="483" r:id="rId103"/>
    <p:sldId id="484" r:id="rId104"/>
    <p:sldId id="485" r:id="rId105"/>
    <p:sldId id="509" r:id="rId106"/>
    <p:sldId id="486" r:id="rId107"/>
    <p:sldId id="487" r:id="rId108"/>
    <p:sldId id="488" r:id="rId109"/>
    <p:sldId id="489" r:id="rId110"/>
    <p:sldId id="490" r:id="rId111"/>
    <p:sldId id="510" r:id="rId112"/>
    <p:sldId id="491" r:id="rId113"/>
    <p:sldId id="492" r:id="rId114"/>
    <p:sldId id="493" r:id="rId115"/>
    <p:sldId id="495" r:id="rId116"/>
    <p:sldId id="496" r:id="rId117"/>
    <p:sldId id="328" r:id="rId118"/>
    <p:sldId id="330" r:id="rId119"/>
    <p:sldId id="329" r:id="rId120"/>
    <p:sldId id="345" r:id="rId121"/>
    <p:sldId id="500" r:id="rId122"/>
    <p:sldId id="331" r:id="rId123"/>
    <p:sldId id="333" r:id="rId124"/>
    <p:sldId id="334" r:id="rId125"/>
    <p:sldId id="335" r:id="rId126"/>
    <p:sldId id="336" r:id="rId127"/>
    <p:sldId id="337" r:id="rId128"/>
    <p:sldId id="338" r:id="rId129"/>
    <p:sldId id="339" r:id="rId130"/>
    <p:sldId id="340" r:id="rId131"/>
    <p:sldId id="537" r:id="rId132"/>
    <p:sldId id="511" r:id="rId133"/>
    <p:sldId id="512" r:id="rId134"/>
    <p:sldId id="513" r:id="rId135"/>
    <p:sldId id="514" r:id="rId136"/>
    <p:sldId id="515" r:id="rId137"/>
    <p:sldId id="516" r:id="rId138"/>
    <p:sldId id="517" r:id="rId139"/>
    <p:sldId id="518" r:id="rId140"/>
    <p:sldId id="519" r:id="rId141"/>
    <p:sldId id="520" r:id="rId142"/>
    <p:sldId id="521" r:id="rId143"/>
    <p:sldId id="522" r:id="rId144"/>
    <p:sldId id="523" r:id="rId145"/>
    <p:sldId id="341" r:id="rId146"/>
    <p:sldId id="346" r:id="rId147"/>
    <p:sldId id="347" r:id="rId148"/>
    <p:sldId id="348" r:id="rId149"/>
    <p:sldId id="349" r:id="rId150"/>
    <p:sldId id="350" r:id="rId151"/>
    <p:sldId id="351" r:id="rId152"/>
    <p:sldId id="352" r:id="rId153"/>
    <p:sldId id="353" r:id="rId154"/>
    <p:sldId id="354" r:id="rId155"/>
    <p:sldId id="355" r:id="rId156"/>
    <p:sldId id="356" r:id="rId157"/>
    <p:sldId id="357" r:id="rId158"/>
    <p:sldId id="358" r:id="rId159"/>
    <p:sldId id="359" r:id="rId160"/>
    <p:sldId id="525" r:id="rId161"/>
    <p:sldId id="360" r:id="rId162"/>
    <p:sldId id="361" r:id="rId163"/>
    <p:sldId id="536" r:id="rId164"/>
    <p:sldId id="397" r:id="rId165"/>
    <p:sldId id="398" r:id="rId166"/>
    <p:sldId id="399" r:id="rId167"/>
    <p:sldId id="400" r:id="rId168"/>
    <p:sldId id="534" r:id="rId169"/>
    <p:sldId id="401" r:id="rId170"/>
    <p:sldId id="402" r:id="rId171"/>
    <p:sldId id="403" r:id="rId172"/>
    <p:sldId id="404" r:id="rId173"/>
    <p:sldId id="405" r:id="rId174"/>
    <p:sldId id="535" r:id="rId175"/>
    <p:sldId id="406" r:id="rId176"/>
    <p:sldId id="407" r:id="rId177"/>
    <p:sldId id="408" r:id="rId178"/>
    <p:sldId id="409" r:id="rId179"/>
    <p:sldId id="410" r:id="rId180"/>
    <p:sldId id="411" r:id="rId181"/>
    <p:sldId id="412" r:id="rId182"/>
    <p:sldId id="413" r:id="rId183"/>
    <p:sldId id="414" r:id="rId184"/>
    <p:sldId id="415" r:id="rId185"/>
    <p:sldId id="416" r:id="rId186"/>
    <p:sldId id="417" r:id="rId187"/>
    <p:sldId id="418" r:id="rId188"/>
    <p:sldId id="419" r:id="rId189"/>
    <p:sldId id="420" r:id="rId190"/>
    <p:sldId id="421" r:id="rId191"/>
    <p:sldId id="538" r:id="rId1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Untitled Section" id="{935CA0C8-2662-4ECC-96CD-6E7C94BC13F4}">
          <p14:sldIdLst/>
        </p14:section>
        <p14:section name="Untitled Section" id="{07D9F3B0-9B4E-48E5-8F9B-491163FFB845}">
          <p14:sldIdLst>
            <p14:sldId id="256"/>
            <p14:sldId id="257"/>
            <p14:sldId id="258"/>
            <p14:sldId id="259"/>
            <p14:sldId id="260"/>
            <p14:sldId id="261"/>
            <p14:sldId id="262"/>
            <p14:sldId id="263"/>
            <p14:sldId id="264"/>
            <p14:sldId id="265"/>
            <p14:sldId id="267"/>
            <p14:sldId id="268"/>
            <p14:sldId id="269"/>
            <p14:sldId id="270"/>
            <p14:sldId id="271"/>
            <p14:sldId id="272"/>
            <p14:sldId id="273"/>
            <p14:sldId id="274"/>
            <p14:sldId id="275"/>
            <p14:sldId id="276"/>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9"/>
            <p14:sldId id="298"/>
            <p14:sldId id="300"/>
            <p14:sldId id="302"/>
            <p14:sldId id="303"/>
            <p14:sldId id="377"/>
            <p14:sldId id="379"/>
            <p14:sldId id="382"/>
            <p14:sldId id="383"/>
            <p14:sldId id="385"/>
            <p14:sldId id="386"/>
            <p14:sldId id="387"/>
            <p14:sldId id="388"/>
            <p14:sldId id="389"/>
            <p14:sldId id="390"/>
            <p14:sldId id="391"/>
            <p14:sldId id="392"/>
            <p14:sldId id="393"/>
            <p14:sldId id="394"/>
            <p14:sldId id="395"/>
            <p14:sldId id="396"/>
            <p14:sldId id="304"/>
            <p14:sldId id="384"/>
            <p14:sldId id="305"/>
            <p14:sldId id="306"/>
            <p14:sldId id="307"/>
            <p14:sldId id="308"/>
            <p14:sldId id="309"/>
            <p14:sldId id="310"/>
            <p14:sldId id="311"/>
            <p14:sldId id="312"/>
            <p14:sldId id="313"/>
            <p14:sldId id="314"/>
            <p14:sldId id="315"/>
            <p14:sldId id="317"/>
            <p14:sldId id="318"/>
            <p14:sldId id="319"/>
            <p14:sldId id="320"/>
            <p14:sldId id="321"/>
            <p14:sldId id="322"/>
            <p14:sldId id="323"/>
            <p14:sldId id="324"/>
            <p14:sldId id="325"/>
            <p14:sldId id="342"/>
            <p14:sldId id="343"/>
            <p14:sldId id="344"/>
            <p14:sldId id="327"/>
            <p14:sldId id="328"/>
            <p14:sldId id="330"/>
            <p14:sldId id="329"/>
            <p14:sldId id="345"/>
            <p14:sldId id="331"/>
            <p14:sldId id="333"/>
            <p14:sldId id="334"/>
          </p14:sldIdLst>
        </p14:section>
        <p14:section name="Untitled Section" id="{685BA1C6-FCA0-4BF9-9103-E608FC2C9572}">
          <p14:sldIdLst>
            <p14:sldId id="335"/>
            <p14:sldId id="336"/>
            <p14:sldId id="337"/>
            <p14:sldId id="338"/>
            <p14:sldId id="339"/>
            <p14:sldId id="340"/>
            <p14:sldId id="341"/>
            <p14:sldId id="346"/>
            <p14:sldId id="347"/>
            <p14:sldId id="348"/>
            <p14:sldId id="349"/>
            <p14:sldId id="350"/>
            <p14:sldId id="351"/>
            <p14:sldId id="352"/>
            <p14:sldId id="353"/>
            <p14:sldId id="354"/>
            <p14:sldId id="356"/>
            <p14:sldId id="355"/>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Lst>
        </p14:section>
        <p14:section name="Untitled Section" id="{A0BA96E4-38ED-452F-B586-2B646F2E95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9" autoAdjust="0"/>
    <p:restoredTop sz="94637" autoAdjust="0"/>
  </p:normalViewPr>
  <p:slideViewPr>
    <p:cSldViewPr>
      <p:cViewPr>
        <p:scale>
          <a:sx n="72" d="100"/>
          <a:sy n="72" d="100"/>
        </p:scale>
        <p:origin x="-132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3" d="100"/>
          <a:sy n="63" d="100"/>
        </p:scale>
        <p:origin x="-2226"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72" Type="http://schemas.openxmlformats.org/officeDocument/2006/relationships/slide" Target="slides/slide171.xml"/><Relationship Id="rId193"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15CS201J-DATA STRUCTURES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5AA7A7-6FA2-4FD5-9758-0F74D7715701}" type="datetimeFigureOut">
              <a:rPr lang="en-US" smtClean="0"/>
              <a:pPr/>
              <a:t>10/24/2017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5DE684-D52F-4D9E-9D8B-06CE6E83069D}" type="slidenum">
              <a:rPr lang="en-US" smtClean="0"/>
              <a:pPr/>
              <a:t>‹#›</a:t>
            </a:fld>
            <a:endParaRPr lang="en-US"/>
          </a:p>
        </p:txBody>
      </p:sp>
    </p:spTree>
    <p:extLst>
      <p:ext uri="{BB962C8B-B14F-4D97-AF65-F5344CB8AC3E}">
        <p14:creationId xmlns="" xmlns:p14="http://schemas.microsoft.com/office/powerpoint/2010/main" val="232042922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15CS201J-DATA STRUCTURES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413F90-61FD-4597-885D-3ED7FE7FE684}" type="datetimeFigureOut">
              <a:rPr lang="en-US" smtClean="0"/>
              <a:pPr/>
              <a:t>10/24/2017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D1E9B-EB18-4C95-ADC4-71F643A4225A}" type="slidenum">
              <a:rPr lang="en-US" smtClean="0"/>
              <a:pPr/>
              <a:t>‹#›</a:t>
            </a:fld>
            <a:endParaRPr lang="en-US"/>
          </a:p>
        </p:txBody>
      </p:sp>
    </p:spTree>
    <p:extLst>
      <p:ext uri="{BB962C8B-B14F-4D97-AF65-F5344CB8AC3E}">
        <p14:creationId xmlns="" xmlns:p14="http://schemas.microsoft.com/office/powerpoint/2010/main" val="669207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9D1E9B-EB18-4C95-ADC4-71F643A4225A}" type="slidenum">
              <a:rPr lang="en-US" smtClean="0"/>
              <a:pPr/>
              <a:t>1</a:t>
            </a:fld>
            <a:endParaRPr lang="en-US"/>
          </a:p>
        </p:txBody>
      </p:sp>
      <p:sp>
        <p:nvSpPr>
          <p:cNvPr id="5" name="Header Placeholder 4"/>
          <p:cNvSpPr>
            <a:spLocks noGrp="1"/>
          </p:cNvSpPr>
          <p:nvPr>
            <p:ph type="hdr" sz="quarter" idx="11"/>
          </p:nvPr>
        </p:nvSpPr>
        <p:spPr/>
        <p:txBody>
          <a:bodyPr/>
          <a:lstStyle/>
          <a:p>
            <a:r>
              <a:rPr lang="en-US" smtClean="0"/>
              <a:t>15CS201J-DATA STRUCTURES</a:t>
            </a:r>
            <a:endParaRPr lang="en-US"/>
          </a:p>
        </p:txBody>
      </p:sp>
    </p:spTree>
    <p:extLst>
      <p:ext uri="{BB962C8B-B14F-4D97-AF65-F5344CB8AC3E}">
        <p14:creationId xmlns="" xmlns:p14="http://schemas.microsoft.com/office/powerpoint/2010/main" val="3369686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73EC065-8F90-47A4-B48D-E2982A2A351C}" type="slidenum">
              <a:rPr lang="en-GB"/>
              <a:pPr/>
              <a:t>54</a:t>
            </a:fld>
            <a:endParaRPr lang="en-GB"/>
          </a:p>
        </p:txBody>
      </p:sp>
      <p:sp>
        <p:nvSpPr>
          <p:cNvPr id="76801"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76802"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4A9A726-8FAC-4E18-8065-222CB778C582}" type="slidenum">
              <a:rPr lang="en-GB"/>
              <a:pPr/>
              <a:t>55</a:t>
            </a:fld>
            <a:endParaRPr lang="en-GB"/>
          </a:p>
        </p:txBody>
      </p:sp>
      <p:sp>
        <p:nvSpPr>
          <p:cNvPr id="77825"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77826"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F48989C-218E-4711-87D2-621B51B8BFCF}" type="slidenum">
              <a:rPr lang="en-GB"/>
              <a:pPr/>
              <a:t>56</a:t>
            </a:fld>
            <a:endParaRPr lang="en-GB"/>
          </a:p>
        </p:txBody>
      </p:sp>
      <p:sp>
        <p:nvSpPr>
          <p:cNvPr id="78849"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78850"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D856B6A-8A87-4064-AC88-D1D066F3DD64}" type="slidenum">
              <a:rPr lang="en-GB"/>
              <a:pPr/>
              <a:t>57</a:t>
            </a:fld>
            <a:endParaRPr lang="en-GB"/>
          </a:p>
        </p:txBody>
      </p:sp>
      <p:sp>
        <p:nvSpPr>
          <p:cNvPr id="79873"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79874"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9511812-9719-4EEF-85D4-BD88B1647E14}" type="slidenum">
              <a:rPr lang="en-GB"/>
              <a:pPr/>
              <a:t>58</a:t>
            </a:fld>
            <a:endParaRPr lang="en-GB"/>
          </a:p>
        </p:txBody>
      </p:sp>
      <p:sp>
        <p:nvSpPr>
          <p:cNvPr id="80897"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80898"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49CDE15-28C7-43E8-AFB0-EB7577614874}" type="slidenum">
              <a:rPr lang="en-GB"/>
              <a:pPr/>
              <a:t>59</a:t>
            </a:fld>
            <a:endParaRPr lang="en-GB"/>
          </a:p>
        </p:txBody>
      </p:sp>
      <p:sp>
        <p:nvSpPr>
          <p:cNvPr id="81921"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81922"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390CA8C-C272-43B5-8FCC-7F1EB146CCA2}" type="slidenum">
              <a:rPr lang="en-GB"/>
              <a:pPr/>
              <a:t>60</a:t>
            </a:fld>
            <a:endParaRPr lang="en-GB"/>
          </a:p>
        </p:txBody>
      </p:sp>
      <p:sp>
        <p:nvSpPr>
          <p:cNvPr id="82945"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82946"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DFD5A034-BA64-45E2-872B-93D286FDFE22}" type="slidenum">
              <a:rPr lang="en-US" smtClean="0"/>
              <a:pPr/>
              <a:t>62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2813" y="4343400"/>
            <a:ext cx="5032375" cy="4114800"/>
          </a:xfrm>
          <a:noFill/>
        </p:spPr>
        <p:txBody>
          <a:bodyPr/>
          <a:lstStyle/>
          <a:p>
            <a:r>
              <a:rPr lang="en-US" smtClean="0">
                <a:latin typeface="Times New Roman" pitchFamily="18" charset="0"/>
              </a:rPr>
              <a:t>A binary search tree is a binary tree in which all nodes in the left subtree of a node have lower values than the node. All nodes in the right subtree of a node have higher value than the node.</a:t>
            </a:r>
          </a:p>
          <a:p>
            <a:r>
              <a:rPr lang="en-US" smtClean="0">
                <a:latin typeface="Times New Roman" pitchFamily="18" charset="0"/>
              </a:rPr>
              <a:t>It’s like making that recursion into the data structure!</a:t>
            </a:r>
          </a:p>
          <a:p>
            <a:r>
              <a:rPr lang="en-US" smtClean="0">
                <a:latin typeface="Times New Roman" pitchFamily="18" charset="0"/>
              </a:rPr>
              <a:t>I’m storing integers at each node. Does everybody think that’s what I’m _really_ going to store?</a:t>
            </a:r>
          </a:p>
          <a:p>
            <a:r>
              <a:rPr lang="en-US" smtClean="0">
                <a:latin typeface="Times New Roman" pitchFamily="18" charset="0"/>
              </a:rPr>
              <a:t>What do I need to know about what I store?</a:t>
            </a:r>
          </a:p>
          <a:p>
            <a:r>
              <a:rPr lang="en-US" smtClean="0">
                <a:latin typeface="Times New Roman" pitchFamily="18" charset="0"/>
              </a:rPr>
              <a:t>(comparison, equality testing)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30171" indent="-280835" eaLnBrk="0" hangingPunct="0">
              <a:defRPr sz="2400">
                <a:solidFill>
                  <a:schemeClr val="tx1"/>
                </a:solidFill>
                <a:latin typeface="Times New Roman" pitchFamily="18" charset="0"/>
              </a:defRPr>
            </a:lvl2pPr>
            <a:lvl3pPr marL="1123340" indent="-224668" eaLnBrk="0" hangingPunct="0">
              <a:defRPr sz="2400">
                <a:solidFill>
                  <a:schemeClr val="tx1"/>
                </a:solidFill>
                <a:latin typeface="Times New Roman" pitchFamily="18" charset="0"/>
              </a:defRPr>
            </a:lvl3pPr>
            <a:lvl4pPr marL="1572677" indent="-224668" eaLnBrk="0" hangingPunct="0">
              <a:defRPr sz="2400">
                <a:solidFill>
                  <a:schemeClr val="tx1"/>
                </a:solidFill>
                <a:latin typeface="Times New Roman" pitchFamily="18" charset="0"/>
              </a:defRPr>
            </a:lvl4pPr>
            <a:lvl5pPr marL="2022013" indent="-224668" eaLnBrk="0" hangingPunct="0">
              <a:defRPr sz="2400">
                <a:solidFill>
                  <a:schemeClr val="tx1"/>
                </a:solidFill>
                <a:latin typeface="Times New Roman" pitchFamily="18" charset="0"/>
              </a:defRPr>
            </a:lvl5pPr>
            <a:lvl6pPr marL="2471349" indent="-224668" eaLnBrk="0" fontAlgn="base" hangingPunct="0">
              <a:spcBef>
                <a:spcPct val="0"/>
              </a:spcBef>
              <a:spcAft>
                <a:spcPct val="0"/>
              </a:spcAft>
              <a:defRPr sz="2400">
                <a:solidFill>
                  <a:schemeClr val="tx1"/>
                </a:solidFill>
                <a:latin typeface="Times New Roman" pitchFamily="18" charset="0"/>
              </a:defRPr>
            </a:lvl6pPr>
            <a:lvl7pPr marL="2920685" indent="-224668" eaLnBrk="0" fontAlgn="base" hangingPunct="0">
              <a:spcBef>
                <a:spcPct val="0"/>
              </a:spcBef>
              <a:spcAft>
                <a:spcPct val="0"/>
              </a:spcAft>
              <a:defRPr sz="2400">
                <a:solidFill>
                  <a:schemeClr val="tx1"/>
                </a:solidFill>
                <a:latin typeface="Times New Roman" pitchFamily="18" charset="0"/>
              </a:defRPr>
            </a:lvl7pPr>
            <a:lvl8pPr marL="3370021" indent="-224668" eaLnBrk="0" fontAlgn="base" hangingPunct="0">
              <a:spcBef>
                <a:spcPct val="0"/>
              </a:spcBef>
              <a:spcAft>
                <a:spcPct val="0"/>
              </a:spcAft>
              <a:defRPr sz="2400">
                <a:solidFill>
                  <a:schemeClr val="tx1"/>
                </a:solidFill>
                <a:latin typeface="Times New Roman" pitchFamily="18" charset="0"/>
              </a:defRPr>
            </a:lvl8pPr>
            <a:lvl9pPr marL="3819357" indent="-224668" eaLnBrk="0" fontAlgn="base" hangingPunct="0">
              <a:spcBef>
                <a:spcPct val="0"/>
              </a:spcBef>
              <a:spcAft>
                <a:spcPct val="0"/>
              </a:spcAft>
              <a:defRPr sz="2400">
                <a:solidFill>
                  <a:schemeClr val="tx1"/>
                </a:solidFill>
                <a:latin typeface="Times New Roman" pitchFamily="18" charset="0"/>
              </a:defRPr>
            </a:lvl9pPr>
          </a:lstStyle>
          <a:p>
            <a:pPr eaLnBrk="1" hangingPunct="1"/>
            <a:fld id="{0F85130E-D630-43EA-A696-25AD586D8C8B}" type="slidenum">
              <a:rPr lang="en-US" sz="1200">
                <a:latin typeface="Tahoma" pitchFamily="34" charset="0"/>
              </a:rPr>
              <a:pPr eaLnBrk="1" hangingPunct="1"/>
              <a:t>63</a:t>
            </a:fld>
            <a:endParaRPr lang="en-US" sz="1200">
              <a:latin typeface="Tahoma"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1525D1D6-4339-4893-B2C9-44AAA0FDAFDB}" type="slidenum">
              <a:rPr lang="en-US" smtClean="0"/>
              <a:pPr/>
              <a:t>64</a:t>
            </a:fld>
            <a:endParaRPr lang="en-US" smtClean="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smtClean="0">
                <a:latin typeface="Times New Roman" pitchFamily="18" charset="0"/>
              </a:rPr>
              <a:t>The running time is again  O(height(T)).  Even more  important to keep height(T) small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15CS201J-DATA STRUCTURES</a:t>
            </a:r>
            <a:endParaRPr lang="en-US"/>
          </a:p>
        </p:txBody>
      </p:sp>
      <p:sp>
        <p:nvSpPr>
          <p:cNvPr id="5" name="Slide Number Placeholder 4"/>
          <p:cNvSpPr>
            <a:spLocks noGrp="1"/>
          </p:cNvSpPr>
          <p:nvPr>
            <p:ph type="sldNum" sz="quarter" idx="11"/>
          </p:nvPr>
        </p:nvSpPr>
        <p:spPr/>
        <p:txBody>
          <a:bodyPr/>
          <a:lstStyle/>
          <a:p>
            <a:fld id="{DC9D1E9B-EB18-4C95-ADC4-71F643A4225A}" type="slidenum">
              <a:rPr lang="en-US" smtClean="0"/>
              <a:pPr/>
              <a:t>2</a:t>
            </a:fld>
            <a:endParaRPr lang="en-US"/>
          </a:p>
        </p:txBody>
      </p:sp>
    </p:spTree>
    <p:extLst>
      <p:ext uri="{BB962C8B-B14F-4D97-AF65-F5344CB8AC3E}">
        <p14:creationId xmlns="" xmlns:p14="http://schemas.microsoft.com/office/powerpoint/2010/main" val="2738628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A523FE4C-C4D5-4C44-A4FA-C65957FE0B2E}" type="slidenum">
              <a:rPr lang="en-US" smtClean="0"/>
              <a:pPr/>
              <a:t>68</a:t>
            </a:fld>
            <a:endParaRPr lang="en-US" smtClean="0"/>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912813" y="4343400"/>
            <a:ext cx="5032375" cy="4114800"/>
          </a:xfrm>
          <a:solidFill>
            <a:srgbClr val="FFFFFF"/>
          </a:solidFill>
          <a:ln>
            <a:solidFill>
              <a:srgbClr val="000000"/>
            </a:solidFill>
            <a:miter lim="800000"/>
            <a:headEnd/>
            <a:tailEnd/>
          </a:ln>
        </p:spPr>
        <p:txBody>
          <a:bodyPr lIns="91334" tIns="45669" rIns="91334" bIns="45669"/>
          <a:lstStyle/>
          <a:p>
            <a:r>
              <a:rPr lang="en-US" smtClean="0">
                <a:latin typeface="Times New Roman" pitchFamily="18" charset="0"/>
              </a:rPr>
              <a:t>Every now and then everyone succumbs to the temptation to really overuse color.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F1F46CE4-C33D-498D-A8D5-0FA12782082C}" type="slidenum">
              <a:rPr lang="en-US" smtClean="0"/>
              <a:pPr/>
              <a:t>69</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2813" y="4343400"/>
            <a:ext cx="5032375" cy="4114800"/>
          </a:xfrm>
          <a:noFill/>
        </p:spPr>
        <p:txBody>
          <a:bodyPr lIns="89898" tIns="44950" rIns="89898" bIns="44950"/>
          <a:lstStyle/>
          <a:p>
            <a:r>
              <a:rPr lang="en-US" smtClean="0">
                <a:latin typeface="Times New Roman" pitchFamily="18" charset="0"/>
              </a:rPr>
              <a:t>And now for something completely different.</a:t>
            </a:r>
          </a:p>
          <a:p>
            <a:endParaRPr lang="en-US" smtClean="0">
              <a:latin typeface="Times New Roman" pitchFamily="18" charset="0"/>
            </a:endParaRPr>
          </a:p>
          <a:p>
            <a:r>
              <a:rPr lang="en-US" smtClean="0">
                <a:latin typeface="Times New Roman" pitchFamily="18" charset="0"/>
              </a:rPr>
              <a:t>Let’s say I want to delete a node. Why might it be </a:t>
            </a:r>
            <a:r>
              <a:rPr lang="en-US" b="1" smtClean="0">
                <a:latin typeface="Times New Roman" pitchFamily="18" charset="0"/>
              </a:rPr>
              <a:t>harder than insertion?</a:t>
            </a:r>
          </a:p>
          <a:p>
            <a:endParaRPr lang="en-US" b="1" smtClean="0">
              <a:latin typeface="Times New Roman" pitchFamily="18" charset="0"/>
            </a:endParaRPr>
          </a:p>
          <a:p>
            <a:r>
              <a:rPr lang="en-US" smtClean="0">
                <a:latin typeface="Times New Roman" pitchFamily="18" charset="0"/>
              </a:rPr>
              <a:t>Might happen in the </a:t>
            </a:r>
            <a:r>
              <a:rPr lang="en-US" b="1" smtClean="0">
                <a:latin typeface="Times New Roman" pitchFamily="18" charset="0"/>
              </a:rPr>
              <a:t>middle</a:t>
            </a:r>
            <a:r>
              <a:rPr lang="en-US" smtClean="0">
                <a:latin typeface="Times New Roman" pitchFamily="18" charset="0"/>
              </a:rPr>
              <a:t> of the tree instead of at </a:t>
            </a:r>
            <a:r>
              <a:rPr lang="en-US" b="1" smtClean="0">
                <a:latin typeface="Times New Roman" pitchFamily="18" charset="0"/>
              </a:rPr>
              <a:t>leaf</a:t>
            </a:r>
            <a:r>
              <a:rPr lang="en-US" smtClean="0">
                <a:latin typeface="Times New Roman" pitchFamily="18" charset="0"/>
              </a:rPr>
              <a:t>.</a:t>
            </a:r>
          </a:p>
          <a:p>
            <a:endParaRPr lang="en-US" smtClean="0">
              <a:latin typeface="Times New Roman" pitchFamily="18" charset="0"/>
            </a:endParaRPr>
          </a:p>
          <a:p>
            <a:r>
              <a:rPr lang="en-US" smtClean="0">
                <a:latin typeface="Times New Roman" pitchFamily="18" charset="0"/>
              </a:rPr>
              <a:t>Then, I have to fix the BST.</a:t>
            </a:r>
          </a:p>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C4D3671F-FDB0-4996-98F7-1953503DFC90}" type="slidenum">
              <a:rPr lang="en-US" smtClean="0"/>
              <a:pPr/>
              <a:t>70</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2813" y="4343400"/>
            <a:ext cx="5032375" cy="4114800"/>
          </a:xfrm>
          <a:noFill/>
        </p:spPr>
        <p:txBody>
          <a:bodyPr lIns="89898" tIns="44950" rIns="89898" bIns="44950"/>
          <a:lstStyle/>
          <a:p>
            <a:r>
              <a:rPr lang="en-US" smtClean="0">
                <a:latin typeface="Times New Roman" pitchFamily="18" charset="0"/>
              </a:rPr>
              <a:t>Alright, we did it the easy way, but what about real deletions?</a:t>
            </a:r>
          </a:p>
          <a:p>
            <a:endParaRPr lang="en-US" smtClean="0">
              <a:latin typeface="Times New Roman" pitchFamily="18" charset="0"/>
            </a:endParaRPr>
          </a:p>
          <a:p>
            <a:r>
              <a:rPr lang="en-US" smtClean="0">
                <a:latin typeface="Times New Roman" pitchFamily="18" charset="0"/>
              </a:rPr>
              <a:t>Leaves are easy; we just prune them.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07E9C110-18ED-476E-BA06-ABB638D2018D}" type="slidenum">
              <a:rPr lang="en-US" smtClean="0"/>
              <a:pPr/>
              <a:t>71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2813" y="4343400"/>
            <a:ext cx="5032375" cy="4114800"/>
          </a:xfrm>
          <a:noFill/>
        </p:spPr>
        <p:txBody>
          <a:bodyPr lIns="89898" tIns="44950" rIns="89898" bIns="44950"/>
          <a:lstStyle/>
          <a:p>
            <a:r>
              <a:rPr lang="en-US" smtClean="0">
                <a:latin typeface="Times New Roman" pitchFamily="18" charset="0"/>
              </a:rPr>
              <a:t>Single child nodes we remove and…</a:t>
            </a:r>
          </a:p>
          <a:p>
            <a:endParaRPr lang="en-US" smtClean="0">
              <a:latin typeface="Times New Roman" pitchFamily="18" charset="0"/>
            </a:endParaRPr>
          </a:p>
          <a:p>
            <a:r>
              <a:rPr lang="en-US" smtClean="0">
                <a:latin typeface="Times New Roman" pitchFamily="18" charset="0"/>
              </a:rPr>
              <a:t>Do what?</a:t>
            </a:r>
          </a:p>
          <a:p>
            <a:endParaRPr lang="en-US" smtClean="0">
              <a:latin typeface="Times New Roman" pitchFamily="18" charset="0"/>
            </a:endParaRPr>
          </a:p>
          <a:p>
            <a:r>
              <a:rPr lang="en-US" smtClean="0">
                <a:latin typeface="Times New Roman" pitchFamily="18" charset="0"/>
              </a:rPr>
              <a:t>We can just pull up their children. </a:t>
            </a:r>
          </a:p>
          <a:p>
            <a:r>
              <a:rPr lang="en-US" smtClean="0">
                <a:latin typeface="Times New Roman" pitchFamily="18" charset="0"/>
              </a:rPr>
              <a:t>Is the search tree property intact?</a:t>
            </a:r>
          </a:p>
          <a:p>
            <a:endParaRPr lang="en-US" smtClean="0">
              <a:latin typeface="Times New Roman" pitchFamily="18" charset="0"/>
            </a:endParaRPr>
          </a:p>
          <a:p>
            <a:r>
              <a:rPr lang="en-US" smtClean="0">
                <a:latin typeface="Times New Roman" pitchFamily="18" charset="0"/>
              </a:rPr>
              <a:t>Yes.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F769017C-C6A9-47A4-ACC0-9B5D61FA1A16}" type="slidenum">
              <a:rPr lang="en-US" smtClean="0"/>
              <a:pPr/>
              <a:t>72</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2813" y="4343400"/>
            <a:ext cx="5032375" cy="4114800"/>
          </a:xfrm>
          <a:noFill/>
        </p:spPr>
        <p:txBody>
          <a:bodyPr lIns="89898" tIns="44950" rIns="89898" bIns="44950"/>
          <a:lstStyle/>
          <a:p>
            <a:r>
              <a:rPr lang="en-US" smtClean="0">
                <a:latin typeface="Times New Roman" pitchFamily="18" charset="0"/>
              </a:rPr>
              <a:t>Ah, now the hard case.</a:t>
            </a:r>
          </a:p>
          <a:p>
            <a:r>
              <a:rPr lang="en-US" smtClean="0">
                <a:latin typeface="Times New Roman" pitchFamily="18" charset="0"/>
              </a:rPr>
              <a:t>How do we delete a two child node?</a:t>
            </a:r>
          </a:p>
          <a:p>
            <a:r>
              <a:rPr lang="en-US" smtClean="0">
                <a:latin typeface="Times New Roman" pitchFamily="18" charset="0"/>
              </a:rPr>
              <a:t>We remove it and replace it with what?</a:t>
            </a:r>
          </a:p>
          <a:p>
            <a:endParaRPr lang="en-US" smtClean="0">
              <a:latin typeface="Times New Roman" pitchFamily="18" charset="0"/>
            </a:endParaRPr>
          </a:p>
          <a:p>
            <a:r>
              <a:rPr lang="en-US" smtClean="0">
                <a:latin typeface="Times New Roman" pitchFamily="18" charset="0"/>
              </a:rPr>
              <a:t>It has all these left and right children that need to be greater and less than the new value (respectively).</a:t>
            </a:r>
          </a:p>
          <a:p>
            <a:endParaRPr lang="en-US" smtClean="0">
              <a:latin typeface="Times New Roman" pitchFamily="18" charset="0"/>
            </a:endParaRPr>
          </a:p>
          <a:p>
            <a:r>
              <a:rPr lang="en-US" smtClean="0">
                <a:latin typeface="Times New Roman" pitchFamily="18" charset="0"/>
              </a:rPr>
              <a:t>Is there any value that is guaranteed to be between the two subtrees?</a:t>
            </a:r>
          </a:p>
          <a:p>
            <a:r>
              <a:rPr lang="en-US" smtClean="0">
                <a:latin typeface="Times New Roman" pitchFamily="18" charset="0"/>
              </a:rPr>
              <a:t>Two of them: the successor and predecessor!</a:t>
            </a:r>
          </a:p>
          <a:p>
            <a:endParaRPr lang="en-US" smtClean="0">
              <a:latin typeface="Times New Roman" pitchFamily="18" charset="0"/>
            </a:endParaRPr>
          </a:p>
          <a:p>
            <a:r>
              <a:rPr lang="en-US" smtClean="0">
                <a:latin typeface="Times New Roman" pitchFamily="18" charset="0"/>
              </a:rPr>
              <a:t>So, let’s just </a:t>
            </a:r>
            <a:r>
              <a:rPr lang="en-US" b="1" smtClean="0">
                <a:latin typeface="Times New Roman" pitchFamily="18" charset="0"/>
              </a:rPr>
              <a:t>replace the node’s value with it’s successor </a:t>
            </a:r>
            <a:r>
              <a:rPr lang="en-US" smtClean="0">
                <a:latin typeface="Times New Roman" pitchFamily="18" charset="0"/>
              </a:rPr>
              <a:t>and then </a:t>
            </a:r>
            <a:r>
              <a:rPr lang="en-US" b="1" smtClean="0">
                <a:latin typeface="Times New Roman" pitchFamily="18" charset="0"/>
              </a:rPr>
              <a:t>delete the succ</a:t>
            </a:r>
            <a:r>
              <a:rPr lang="en-US" smtClean="0">
                <a:latin typeface="Times New Roman" pitchFamily="18" charset="0"/>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213B7718-E21E-4F6D-BB7B-50B1682B56CA}" type="slidenum">
              <a:rPr lang="en-US" smtClean="0"/>
              <a:pPr/>
              <a:t>73</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2813" y="4343400"/>
            <a:ext cx="5032375" cy="4114800"/>
          </a:xfrm>
          <a:noFill/>
        </p:spPr>
        <p:txBody>
          <a:bodyPr lIns="89898" tIns="44950" rIns="89898" bIns="44950"/>
          <a:lstStyle/>
          <a:p>
            <a:r>
              <a:rPr lang="en-US" smtClean="0">
                <a:latin typeface="Times New Roman" pitchFamily="18" charset="0"/>
              </a:rPr>
              <a:t>Ah, now the hard case.</a:t>
            </a:r>
          </a:p>
          <a:p>
            <a:r>
              <a:rPr lang="en-US" smtClean="0">
                <a:latin typeface="Times New Roman" pitchFamily="18" charset="0"/>
              </a:rPr>
              <a:t>How do we delete a two child node?</a:t>
            </a:r>
          </a:p>
          <a:p>
            <a:r>
              <a:rPr lang="en-US" smtClean="0">
                <a:latin typeface="Times New Roman" pitchFamily="18" charset="0"/>
              </a:rPr>
              <a:t>We remove it and replace it with what?</a:t>
            </a:r>
          </a:p>
          <a:p>
            <a:endParaRPr lang="en-US" smtClean="0">
              <a:latin typeface="Times New Roman" pitchFamily="18" charset="0"/>
            </a:endParaRPr>
          </a:p>
          <a:p>
            <a:r>
              <a:rPr lang="en-US" smtClean="0">
                <a:latin typeface="Times New Roman" pitchFamily="18" charset="0"/>
              </a:rPr>
              <a:t>It has all these left and right children that need to be greater and less than the new value (respectively).</a:t>
            </a:r>
          </a:p>
          <a:p>
            <a:endParaRPr lang="en-US" smtClean="0">
              <a:latin typeface="Times New Roman" pitchFamily="18" charset="0"/>
            </a:endParaRPr>
          </a:p>
          <a:p>
            <a:r>
              <a:rPr lang="en-US" smtClean="0">
                <a:latin typeface="Times New Roman" pitchFamily="18" charset="0"/>
              </a:rPr>
              <a:t>Is there any value that is guaranteed to be between the two subtrees?</a:t>
            </a:r>
          </a:p>
          <a:p>
            <a:r>
              <a:rPr lang="en-US" smtClean="0">
                <a:latin typeface="Times New Roman" pitchFamily="18" charset="0"/>
              </a:rPr>
              <a:t>Two of them: the successor and predecessor!</a:t>
            </a:r>
          </a:p>
          <a:p>
            <a:endParaRPr lang="en-US" smtClean="0">
              <a:latin typeface="Times New Roman" pitchFamily="18" charset="0"/>
            </a:endParaRPr>
          </a:p>
          <a:p>
            <a:r>
              <a:rPr lang="en-US" smtClean="0">
                <a:latin typeface="Times New Roman" pitchFamily="18" charset="0"/>
              </a:rPr>
              <a:t>So, let’s just </a:t>
            </a:r>
            <a:r>
              <a:rPr lang="en-US" b="1" smtClean="0">
                <a:latin typeface="Times New Roman" pitchFamily="18" charset="0"/>
              </a:rPr>
              <a:t>replace the node’s value with it’s successor </a:t>
            </a:r>
            <a:r>
              <a:rPr lang="en-US" smtClean="0">
                <a:latin typeface="Times New Roman" pitchFamily="18" charset="0"/>
              </a:rPr>
              <a:t>and then </a:t>
            </a:r>
            <a:r>
              <a:rPr lang="en-US" b="1" smtClean="0">
                <a:latin typeface="Times New Roman" pitchFamily="18" charset="0"/>
              </a:rPr>
              <a:t>delete the succ</a:t>
            </a:r>
            <a:r>
              <a:rPr lang="en-US" smtClean="0">
                <a:latin typeface="Times New Roman" pitchFamily="18" charset="0"/>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3A71AEE0-6C2B-4752-A7CB-DFB24A0F1F21}" type="slidenum">
              <a:rPr lang="en-US" smtClean="0"/>
              <a:pPr/>
              <a:t>74</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2813" y="4343400"/>
            <a:ext cx="5032375" cy="4114800"/>
          </a:xfrm>
          <a:noFill/>
        </p:spPr>
        <p:txBody>
          <a:bodyPr lIns="89898" tIns="44950" rIns="89898" bIns="44950"/>
          <a:lstStyle/>
          <a:p>
            <a:r>
              <a:rPr lang="en-US" smtClean="0">
                <a:latin typeface="Times New Roman" pitchFamily="18" charset="0"/>
              </a:rPr>
              <a:t>Ah, now the hard case.</a:t>
            </a:r>
          </a:p>
          <a:p>
            <a:r>
              <a:rPr lang="en-US" smtClean="0">
                <a:latin typeface="Times New Roman" pitchFamily="18" charset="0"/>
              </a:rPr>
              <a:t>How do we delete a two child node?</a:t>
            </a:r>
          </a:p>
          <a:p>
            <a:r>
              <a:rPr lang="en-US" smtClean="0">
                <a:latin typeface="Times New Roman" pitchFamily="18" charset="0"/>
              </a:rPr>
              <a:t>We remove it and replace it with what?</a:t>
            </a:r>
          </a:p>
          <a:p>
            <a:endParaRPr lang="en-US" smtClean="0">
              <a:latin typeface="Times New Roman" pitchFamily="18" charset="0"/>
            </a:endParaRPr>
          </a:p>
          <a:p>
            <a:r>
              <a:rPr lang="en-US" smtClean="0">
                <a:latin typeface="Times New Roman" pitchFamily="18" charset="0"/>
              </a:rPr>
              <a:t>It has all these left and right children that need to be greater and less than the new value (respectively).</a:t>
            </a:r>
          </a:p>
          <a:p>
            <a:endParaRPr lang="en-US" smtClean="0">
              <a:latin typeface="Times New Roman" pitchFamily="18" charset="0"/>
            </a:endParaRPr>
          </a:p>
          <a:p>
            <a:r>
              <a:rPr lang="en-US" smtClean="0">
                <a:latin typeface="Times New Roman" pitchFamily="18" charset="0"/>
              </a:rPr>
              <a:t>Is there any value that is guaranteed to be between the two subtrees?</a:t>
            </a:r>
          </a:p>
          <a:p>
            <a:r>
              <a:rPr lang="en-US" smtClean="0">
                <a:latin typeface="Times New Roman" pitchFamily="18" charset="0"/>
              </a:rPr>
              <a:t>Two of them: the successor and predecessor!</a:t>
            </a:r>
          </a:p>
          <a:p>
            <a:endParaRPr lang="en-US" smtClean="0">
              <a:latin typeface="Times New Roman" pitchFamily="18" charset="0"/>
            </a:endParaRPr>
          </a:p>
          <a:p>
            <a:r>
              <a:rPr lang="en-US" smtClean="0">
                <a:latin typeface="Times New Roman" pitchFamily="18" charset="0"/>
              </a:rPr>
              <a:t>So, let’s just </a:t>
            </a:r>
            <a:r>
              <a:rPr lang="en-US" b="1" smtClean="0">
                <a:latin typeface="Times New Roman" pitchFamily="18" charset="0"/>
              </a:rPr>
              <a:t>replace the node’s value with it’s successor </a:t>
            </a:r>
            <a:r>
              <a:rPr lang="en-US" smtClean="0">
                <a:latin typeface="Times New Roman" pitchFamily="18" charset="0"/>
              </a:rPr>
              <a:t>and then </a:t>
            </a:r>
            <a:r>
              <a:rPr lang="en-US" b="1" smtClean="0">
                <a:latin typeface="Times New Roman" pitchFamily="18" charset="0"/>
              </a:rPr>
              <a:t>delete the succ</a:t>
            </a:r>
            <a:r>
              <a:rPr lang="en-US" smtClean="0">
                <a:latin typeface="Times New Roman" pitchFamily="18" charset="0"/>
              </a:rPr>
              <a:t>.</a:t>
            </a:r>
          </a:p>
          <a:p>
            <a:endParaRPr lang="en-US" smtClean="0">
              <a:latin typeface="Times New Roman" pitchFamily="18" charset="0"/>
            </a:endParaRPr>
          </a:p>
          <a:p>
            <a:r>
              <a:rPr lang="en-US" smtClean="0">
                <a:latin typeface="Times New Roman" pitchFamily="18" charset="0"/>
              </a:rPr>
              <a:t>Cost = O(height(T))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15CS201J-DATA STRUCTURES</a:t>
            </a:r>
            <a:endParaRPr lang="en-US"/>
          </a:p>
        </p:txBody>
      </p:sp>
      <p:sp>
        <p:nvSpPr>
          <p:cNvPr id="5" name="Slide Number Placeholder 4"/>
          <p:cNvSpPr>
            <a:spLocks noGrp="1"/>
          </p:cNvSpPr>
          <p:nvPr>
            <p:ph type="sldNum" sz="quarter" idx="11"/>
          </p:nvPr>
        </p:nvSpPr>
        <p:spPr/>
        <p:txBody>
          <a:bodyPr/>
          <a:lstStyle/>
          <a:p>
            <a:fld id="{DC9D1E9B-EB18-4C95-ADC4-71F643A4225A}" type="slidenum">
              <a:rPr lang="en-US" smtClean="0"/>
              <a:pPr/>
              <a:t>116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FA2836E-8F35-4B8E-A02F-3576A5BA9E6D}" type="slidenum">
              <a:rPr lang="en-US" smtClean="0"/>
              <a:pPr/>
              <a:t>29</a:t>
            </a:fld>
            <a:endParaRPr lang="en-US" smtClean="0"/>
          </a:p>
        </p:txBody>
      </p:sp>
      <p:sp>
        <p:nvSpPr>
          <p:cNvPr id="31747" name="Rectangle 2"/>
          <p:cNvSpPr>
            <a:spLocks noGrp="1" noRot="1" noChangeAspect="1" noChangeArrowheads="1" noTextEdit="1"/>
          </p:cNvSpPr>
          <p:nvPr>
            <p:ph type="sldImg"/>
          </p:nvPr>
        </p:nvSpPr>
        <p:spPr>
          <a:xfrm>
            <a:off x="1159626" y="691235"/>
            <a:ext cx="4538749" cy="3415511"/>
          </a:xfrm>
          <a:ln/>
        </p:spPr>
      </p:sp>
      <p:sp>
        <p:nvSpPr>
          <p:cNvPr id="31748" name="Rectangle 3"/>
          <p:cNvSpPr>
            <a:spLocks noGrp="1" noChangeArrowheads="1"/>
          </p:cNvSpPr>
          <p:nvPr>
            <p:ph type="body" idx="1"/>
          </p:nvPr>
        </p:nvSpPr>
        <p:spPr>
          <a:noFill/>
          <a:ln/>
        </p:spPr>
        <p:txBody>
          <a:bodyPr/>
          <a:lstStyle/>
          <a:p>
            <a:r>
              <a:rPr lang="en-US" smtClean="0"/>
              <a:t>During the traversal, t starts at the root, moves to the left child b of the root, then to the left child d of b. When the traversal of the left subtree of b is complete, t, once again, points to the node b. The t moves into the right subtree of b. When the traversal of this right subtree is complete, t again points to b. Following this, t points to a. We see that t points to every node in the binary tree three times – once when you get to the node from its parent (or in the case of the root, t is initially at the root), once when you return from the left subtree of the node, and once when you return from the node’s right subtree. Of these three times that t points to a node, the node is visited the first time.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F2943B8-CFB6-4729-B634-33CA6A85A284}" type="slidenum">
              <a:rPr lang="en-US" smtClean="0"/>
              <a:pPr/>
              <a:t>40</a:t>
            </a:fld>
            <a:endParaRPr lang="en-US" smtClean="0"/>
          </a:p>
        </p:txBody>
      </p:sp>
      <p:sp>
        <p:nvSpPr>
          <p:cNvPr id="34819" name="Rectangle 2"/>
          <p:cNvSpPr>
            <a:spLocks noGrp="1" noRot="1" noChangeAspect="1" noChangeArrowheads="1" noTextEdit="1"/>
          </p:cNvSpPr>
          <p:nvPr>
            <p:ph type="sldImg"/>
          </p:nvPr>
        </p:nvSpPr>
        <p:spPr>
          <a:xfrm>
            <a:off x="1159626" y="691235"/>
            <a:ext cx="4538749" cy="3415511"/>
          </a:xfrm>
          <a:ln/>
        </p:spPr>
      </p:sp>
      <p:sp>
        <p:nvSpPr>
          <p:cNvPr id="34820" name="Rectangle 3"/>
          <p:cNvSpPr>
            <a:spLocks noGrp="1" noChangeArrowheads="1"/>
          </p:cNvSpPr>
          <p:nvPr>
            <p:ph type="body" idx="1"/>
          </p:nvPr>
        </p:nvSpPr>
        <p:spPr>
          <a:noFill/>
          <a:ln/>
        </p:spPr>
        <p:txBody>
          <a:bodyPr/>
          <a:lstStyle/>
          <a:p>
            <a:r>
              <a:rPr lang="en-US" smtClean="0"/>
              <a:t>Make a clone using postorder traversal … clone the left subtree, clone the right subtree, clone the root in the visit step.</a:t>
            </a:r>
          </a:p>
          <a:p>
            <a:r>
              <a:rPr lang="en-US" smtClean="0"/>
              <a:t>Determine height using postorder traversal … determine the height of the left subtree, determine the height of the right subtree, in the visit step add 1 to the max of the already determined heights of the left and right subtrees.</a:t>
            </a:r>
          </a:p>
          <a:p>
            <a:r>
              <a:rPr lang="en-US" smtClean="0"/>
              <a:t>Determine number of nodes using preorder, inorder, or postorder traversal … initialize a counter to 0, add 1 to the counter in the visit step.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066FD38-3A38-43B0-A1AD-305AF7300375}" type="slidenum">
              <a:rPr lang="en-GB"/>
              <a:pPr/>
              <a:t>49</a:t>
            </a:fld>
            <a:endParaRPr lang="en-GB"/>
          </a:p>
        </p:txBody>
      </p:sp>
      <p:sp>
        <p:nvSpPr>
          <p:cNvPr id="69633"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69634"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5887927-EEBD-40D2-ACE9-B86F681EC12D}" type="slidenum">
              <a:rPr lang="en-GB"/>
              <a:pPr/>
              <a:t>50</a:t>
            </a:fld>
            <a:endParaRPr lang="en-GB"/>
          </a:p>
        </p:txBody>
      </p:sp>
      <p:sp>
        <p:nvSpPr>
          <p:cNvPr id="72705"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72706"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DE99F13-DC81-4F26-8311-20A3E6DB54CE}" type="slidenum">
              <a:rPr lang="en-GB"/>
              <a:pPr/>
              <a:t>51</a:t>
            </a:fld>
            <a:endParaRPr lang="en-GB"/>
          </a:p>
        </p:txBody>
      </p:sp>
      <p:sp>
        <p:nvSpPr>
          <p:cNvPr id="73729"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73730"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7E286EE-4923-4733-BEB5-1C76CF6847A8}" type="slidenum">
              <a:rPr lang="en-GB"/>
              <a:pPr/>
              <a:t>52</a:t>
            </a:fld>
            <a:endParaRPr lang="en-GB"/>
          </a:p>
        </p:txBody>
      </p:sp>
      <p:sp>
        <p:nvSpPr>
          <p:cNvPr id="74753"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74754"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94E5600-1802-4C62-B7D0-0FBE6E110EC2}" type="slidenum">
              <a:rPr lang="en-GB"/>
              <a:pPr/>
              <a:t>53</a:t>
            </a:fld>
            <a:endParaRPr lang="en-GB"/>
          </a:p>
        </p:txBody>
      </p:sp>
      <p:sp>
        <p:nvSpPr>
          <p:cNvPr id="75777" name="Text Box 1"/>
          <p:cNvSpPr txBox="1">
            <a:spLocks noChangeArrowheads="1"/>
          </p:cNvSpPr>
          <p:nvPr/>
        </p:nvSpPr>
        <p:spPr bwMode="auto">
          <a:xfrm>
            <a:off x="1003786" y="695134"/>
            <a:ext cx="4825946" cy="3406429"/>
          </a:xfrm>
          <a:prstGeom prst="rect">
            <a:avLst/>
          </a:prstGeom>
          <a:solidFill>
            <a:srgbClr val="FFFFFF"/>
          </a:solidFill>
          <a:ln w="9360">
            <a:solidFill>
              <a:srgbClr val="000000"/>
            </a:solidFill>
            <a:miter lim="800000"/>
            <a:headEnd/>
            <a:tailEnd/>
          </a:ln>
          <a:effectLst/>
        </p:spPr>
        <p:txBody>
          <a:bodyPr wrap="none" lIns="80165" tIns="40083" rIns="80165" bIns="40083" anchor="ctr"/>
          <a:lstStyle/>
          <a:p>
            <a:endParaRPr lang="en-US"/>
          </a:p>
        </p:txBody>
      </p:sp>
      <p:sp>
        <p:nvSpPr>
          <p:cNvPr id="75778" name="Rectangle 2"/>
          <p:cNvSpPr txBox="1">
            <a:spLocks noGrp="1" noChangeArrowheads="1"/>
          </p:cNvSpPr>
          <p:nvPr>
            <p:ph type="body"/>
          </p:nvPr>
        </p:nvSpPr>
        <p:spPr bwMode="auto">
          <a:xfrm>
            <a:off x="685512" y="4343231"/>
            <a:ext cx="5484096" cy="4112423"/>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E9037E-B5F8-42D8-9D7A-3CB2218E076F}" type="datetime1">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37B91-F54D-4C64-BB18-0FFD356BAC47}" type="datetime1">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4386A-0B8F-47C3-8D4C-A070A1FB5A71}" type="datetime1">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6B437-2A04-4BC4-AB65-6EB525EEA6F5}" type="datetime1">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A496F5-C835-494D-A908-F7E2FF48F92E}" type="datetime1">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0E7BCD-A02A-4368-97B3-7EEEDFC309E9}" type="datetime1">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2F8664-DF15-4E84-85E3-82B7E2D9C2F9}" type="datetime1">
              <a:rPr lang="en-US" smtClean="0"/>
              <a:pPr/>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86FBC0-58D2-45F6-94CE-7105EF58ECE7}" type="datetime1">
              <a:rPr lang="en-US" smtClean="0"/>
              <a:pPr/>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BAB4D-A927-44C9-A085-10BBDC89DCB4}" type="datetime1">
              <a:rPr lang="en-US" smtClean="0"/>
              <a:pPr/>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115F8-2A98-4FD4-8874-73736D2B2469}" type="datetime1">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D7776-0C02-4CD4-B365-C9637D269481}" type="datetime1">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28B43-78B4-4359-9DC1-47D8E8603071}" type="datetime1">
              <a:rPr lang="en-US" smtClean="0"/>
              <a:pPr/>
              <a:t>10/24/2017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5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image" Target="../media/image59.gif"/><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image" Target="../media/image62.gif"/><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image" Target="../media/image64.gif"/><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917575"/>
          </a:xfrm>
        </p:spPr>
        <p:txBody>
          <a:bodyPr>
            <a:normAutofit fontScale="90000"/>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pitchFamily="18" charset="0"/>
                <a:cs typeface="Times" pitchFamily="18" charset="0"/>
              </a:rPr>
              <a:t>15CS201J-DATA STRUCTURES</a:t>
            </a:r>
            <a:r>
              <a:rPr lang="en-US" dirty="0"/>
              <a:t/>
            </a:r>
            <a:br>
              <a:rPr lang="en-US" dirty="0"/>
            </a:br>
            <a:endParaRPr lang="en-US" dirty="0"/>
          </a:p>
        </p:txBody>
      </p:sp>
      <p:sp>
        <p:nvSpPr>
          <p:cNvPr id="7" name="Subtitle 6"/>
          <p:cNvSpPr>
            <a:spLocks noGrp="1"/>
          </p:cNvSpPr>
          <p:nvPr>
            <p:ph type="subTitle" idx="1"/>
          </p:nvPr>
        </p:nvSpPr>
        <p:spPr/>
        <p:txBody>
          <a:bodyPr/>
          <a:lstStyle/>
          <a:p>
            <a:r>
              <a:rPr lang="en-US" b="1" dirty="0">
                <a:latin typeface="Times New Roman" pitchFamily="18" charset="0"/>
                <a:cs typeface="Times New Roman" pitchFamily="18" charset="0"/>
              </a:rPr>
              <a:t>UNIT IV: TREES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 xmlns:p14="http://schemas.microsoft.com/office/powerpoint/2010/main" val="3895980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07" y="238835"/>
            <a:ext cx="8229600" cy="6466765"/>
          </a:xfrm>
        </p:spPr>
        <p:txBody>
          <a:bodyPr>
            <a:normAutofit fontScale="85000" lnSpcReduction="20000"/>
          </a:bodyPr>
          <a:lstStyle/>
          <a:p>
            <a:pPr>
              <a:lnSpc>
                <a:spcPct val="150000"/>
              </a:lnSpc>
              <a:defRPr/>
            </a:pPr>
            <a:r>
              <a:rPr lang="en-US" altLang="zh-TW" sz="2400" dirty="0">
                <a:latin typeface="Times" pitchFamily="18" charset="0"/>
                <a:cs typeface="Times" pitchFamily="18" charset="0"/>
              </a:rPr>
              <a:t>Example</a:t>
            </a:r>
          </a:p>
          <a:p>
            <a:pPr lvl="1">
              <a:lnSpc>
                <a:spcPct val="150000"/>
              </a:lnSpc>
              <a:buNone/>
              <a:defRPr/>
            </a:pPr>
            <a:r>
              <a:rPr lang="en-US" altLang="zh-TW" sz="2400" i="1" dirty="0">
                <a:solidFill>
                  <a:srgbClr val="0000FF"/>
                </a:solidFill>
                <a:latin typeface="Times New Roman" pitchFamily="18" charset="0"/>
                <a:cs typeface="Times New Roman" pitchFamily="18" charset="0"/>
              </a:rPr>
              <a:t>A</a:t>
            </a:r>
            <a:r>
              <a:rPr lang="en-US" altLang="zh-TW" sz="2400" i="1" dirty="0">
                <a:latin typeface="Times New Roman" pitchFamily="18" charset="0"/>
                <a:cs typeface="Times New Roman" pitchFamily="18" charset="0"/>
              </a:rPr>
              <a:t> </a:t>
            </a:r>
            <a:r>
              <a:rPr lang="en-US" altLang="zh-TW" sz="2400" dirty="0">
                <a:latin typeface="Times New Roman" pitchFamily="18" charset="0"/>
                <a:cs typeface="Times New Roman" pitchFamily="18" charset="0"/>
              </a:rPr>
              <a:t>is the </a:t>
            </a:r>
            <a:r>
              <a:rPr lang="en-US" altLang="zh-TW" sz="2400" i="1" dirty="0">
                <a:solidFill>
                  <a:srgbClr val="0000FF"/>
                </a:solidFill>
                <a:latin typeface="Times New Roman" pitchFamily="18" charset="0"/>
                <a:cs typeface="Times New Roman" pitchFamily="18" charset="0"/>
              </a:rPr>
              <a:t>root</a:t>
            </a:r>
            <a:r>
              <a:rPr lang="en-US" altLang="zh-TW" sz="2400" i="1" dirty="0">
                <a:latin typeface="Times New Roman" pitchFamily="18" charset="0"/>
                <a:cs typeface="Times New Roman" pitchFamily="18" charset="0"/>
              </a:rPr>
              <a:t> </a:t>
            </a:r>
            <a:r>
              <a:rPr lang="en-US" altLang="zh-TW" sz="2400" dirty="0">
                <a:latin typeface="Times New Roman" pitchFamily="18" charset="0"/>
                <a:cs typeface="Times New Roman" pitchFamily="18" charset="0"/>
              </a:rPr>
              <a:t>node</a:t>
            </a:r>
          </a:p>
          <a:p>
            <a:pPr lvl="1">
              <a:lnSpc>
                <a:spcPct val="150000"/>
              </a:lnSpc>
              <a:buNone/>
              <a:defRPr/>
            </a:pPr>
            <a:r>
              <a:rPr lang="en-US" altLang="zh-TW" sz="2400" i="1" dirty="0">
                <a:solidFill>
                  <a:srgbClr val="0000FF"/>
                </a:solidFill>
                <a:latin typeface="Times New Roman" pitchFamily="18" charset="0"/>
                <a:cs typeface="Times New Roman" pitchFamily="18" charset="0"/>
              </a:rPr>
              <a:t>B </a:t>
            </a:r>
            <a:r>
              <a:rPr lang="en-US" altLang="zh-TW" sz="2400" dirty="0">
                <a:latin typeface="Times New Roman" pitchFamily="18" charset="0"/>
                <a:cs typeface="Times New Roman" pitchFamily="18" charset="0"/>
              </a:rPr>
              <a:t>is the</a:t>
            </a:r>
            <a:r>
              <a:rPr lang="en-US" altLang="zh-TW" sz="2400" dirty="0">
                <a:solidFill>
                  <a:srgbClr val="000000"/>
                </a:solidFill>
                <a:latin typeface="Times New Roman" pitchFamily="18" charset="0"/>
                <a:cs typeface="Times New Roman" pitchFamily="18" charset="0"/>
              </a:rPr>
              <a:t> </a:t>
            </a:r>
            <a:r>
              <a:rPr lang="en-US" altLang="zh-TW" sz="2400" i="1" dirty="0">
                <a:solidFill>
                  <a:srgbClr val="0000FF"/>
                </a:solidFill>
                <a:latin typeface="Times New Roman" pitchFamily="18" charset="0"/>
                <a:cs typeface="Times New Roman" pitchFamily="18" charset="0"/>
              </a:rPr>
              <a:t>parent </a:t>
            </a:r>
            <a:r>
              <a:rPr lang="en-US" altLang="zh-TW" sz="2400" dirty="0">
                <a:latin typeface="Times New Roman" pitchFamily="18" charset="0"/>
                <a:cs typeface="Times New Roman" pitchFamily="18" charset="0"/>
              </a:rPr>
              <a:t>of D and E</a:t>
            </a:r>
          </a:p>
          <a:p>
            <a:pPr lvl="1">
              <a:lnSpc>
                <a:spcPct val="150000"/>
              </a:lnSpc>
              <a:buNone/>
              <a:defRPr/>
            </a:pPr>
            <a:r>
              <a:rPr lang="en-US" altLang="zh-TW" sz="2400" i="1" dirty="0">
                <a:solidFill>
                  <a:srgbClr val="0000FF"/>
                </a:solidFill>
                <a:latin typeface="Times New Roman" pitchFamily="18" charset="0"/>
                <a:cs typeface="Times New Roman" pitchFamily="18" charset="0"/>
              </a:rPr>
              <a:t>C </a:t>
            </a:r>
            <a:r>
              <a:rPr lang="en-US" altLang="zh-TW" sz="2400" dirty="0">
                <a:latin typeface="Times New Roman" pitchFamily="18" charset="0"/>
                <a:cs typeface="Times New Roman" pitchFamily="18" charset="0"/>
              </a:rPr>
              <a:t>is the</a:t>
            </a:r>
            <a:r>
              <a:rPr lang="en-US" altLang="zh-TW" sz="2400" dirty="0">
                <a:solidFill>
                  <a:srgbClr val="000000"/>
                </a:solidFill>
                <a:latin typeface="Times New Roman" pitchFamily="18" charset="0"/>
                <a:cs typeface="Times New Roman" pitchFamily="18" charset="0"/>
              </a:rPr>
              <a:t> </a:t>
            </a:r>
            <a:r>
              <a:rPr lang="en-US" altLang="zh-TW" sz="2400" i="1" dirty="0">
                <a:solidFill>
                  <a:srgbClr val="0000FF"/>
                </a:solidFill>
                <a:latin typeface="Times New Roman" pitchFamily="18" charset="0"/>
                <a:cs typeface="Times New Roman" pitchFamily="18" charset="0"/>
              </a:rPr>
              <a:t>sibling </a:t>
            </a:r>
            <a:r>
              <a:rPr lang="en-US" altLang="zh-TW" sz="2400" dirty="0">
                <a:latin typeface="Times New Roman" pitchFamily="18" charset="0"/>
                <a:cs typeface="Times New Roman" pitchFamily="18" charset="0"/>
              </a:rPr>
              <a:t>of B</a:t>
            </a:r>
          </a:p>
          <a:p>
            <a:pPr lvl="1">
              <a:lnSpc>
                <a:spcPct val="150000"/>
              </a:lnSpc>
              <a:buNone/>
              <a:defRPr/>
            </a:pPr>
            <a:r>
              <a:rPr lang="en-US" altLang="zh-TW" sz="2400" i="1" dirty="0">
                <a:solidFill>
                  <a:srgbClr val="0000FF"/>
                </a:solidFill>
                <a:latin typeface="Times New Roman" pitchFamily="18" charset="0"/>
                <a:cs typeface="Times New Roman" pitchFamily="18" charset="0"/>
              </a:rPr>
              <a:t>D </a:t>
            </a:r>
            <a:r>
              <a:rPr lang="en-US" altLang="zh-TW" sz="2400" dirty="0">
                <a:latin typeface="Times New Roman" pitchFamily="18" charset="0"/>
                <a:cs typeface="Times New Roman" pitchFamily="18" charset="0"/>
              </a:rPr>
              <a:t>and </a:t>
            </a:r>
            <a:r>
              <a:rPr lang="en-US" altLang="zh-TW" sz="2400" i="1" dirty="0">
                <a:solidFill>
                  <a:srgbClr val="0000FF"/>
                </a:solidFill>
                <a:latin typeface="Times New Roman" pitchFamily="18" charset="0"/>
                <a:cs typeface="Times New Roman" pitchFamily="18" charset="0"/>
              </a:rPr>
              <a:t>E </a:t>
            </a:r>
            <a:r>
              <a:rPr lang="en-US" altLang="zh-TW" sz="2400" dirty="0">
                <a:latin typeface="Times New Roman" pitchFamily="18" charset="0"/>
                <a:cs typeface="Times New Roman" pitchFamily="18" charset="0"/>
              </a:rPr>
              <a:t>are the</a:t>
            </a:r>
            <a:r>
              <a:rPr lang="en-US" altLang="zh-TW" sz="2400" dirty="0">
                <a:solidFill>
                  <a:srgbClr val="000000"/>
                </a:solidFill>
                <a:latin typeface="Times New Roman" pitchFamily="18" charset="0"/>
                <a:cs typeface="Times New Roman" pitchFamily="18" charset="0"/>
              </a:rPr>
              <a:t> </a:t>
            </a:r>
            <a:r>
              <a:rPr lang="en-US" altLang="zh-TW" sz="2400" i="1" dirty="0">
                <a:solidFill>
                  <a:srgbClr val="0000FF"/>
                </a:solidFill>
                <a:latin typeface="Times New Roman" pitchFamily="18" charset="0"/>
                <a:cs typeface="Times New Roman" pitchFamily="18" charset="0"/>
              </a:rPr>
              <a:t>children </a:t>
            </a:r>
            <a:r>
              <a:rPr lang="en-US" altLang="zh-TW" sz="2400" dirty="0">
                <a:latin typeface="Times New Roman" pitchFamily="18" charset="0"/>
                <a:cs typeface="Times New Roman" pitchFamily="18" charset="0"/>
              </a:rPr>
              <a:t>of B</a:t>
            </a:r>
          </a:p>
          <a:p>
            <a:pPr lvl="1">
              <a:lnSpc>
                <a:spcPct val="150000"/>
              </a:lnSpc>
              <a:buNone/>
              <a:defRPr/>
            </a:pPr>
            <a:r>
              <a:rPr lang="en-US" altLang="zh-TW" sz="2400" i="1" dirty="0">
                <a:solidFill>
                  <a:srgbClr val="0A9A0A"/>
                </a:solidFill>
                <a:latin typeface="Times New Roman" pitchFamily="18" charset="0"/>
                <a:cs typeface="Times New Roman" pitchFamily="18" charset="0"/>
              </a:rPr>
              <a:t>D, E, F, G, I</a:t>
            </a:r>
            <a:r>
              <a:rPr lang="en-US" altLang="zh-TW" sz="2400" dirty="0">
                <a:latin typeface="Times New Roman" pitchFamily="18" charset="0"/>
                <a:cs typeface="Times New Roman" pitchFamily="18" charset="0"/>
              </a:rPr>
              <a:t> are</a:t>
            </a:r>
            <a:r>
              <a:rPr lang="en-US" altLang="zh-TW" sz="2400" dirty="0">
                <a:solidFill>
                  <a:srgbClr val="000000"/>
                </a:solidFill>
                <a:latin typeface="Times New Roman" pitchFamily="18" charset="0"/>
                <a:cs typeface="Times New Roman" pitchFamily="18" charset="0"/>
              </a:rPr>
              <a:t> </a:t>
            </a:r>
            <a:r>
              <a:rPr lang="en-US" altLang="zh-TW" sz="2400" i="1" dirty="0">
                <a:solidFill>
                  <a:srgbClr val="0A9A0A"/>
                </a:solidFill>
                <a:latin typeface="Times New Roman" pitchFamily="18" charset="0"/>
                <a:cs typeface="Times New Roman" pitchFamily="18" charset="0"/>
              </a:rPr>
              <a:t>external nodes</a:t>
            </a:r>
            <a:r>
              <a:rPr lang="en-US" altLang="zh-TW" sz="2400" dirty="0">
                <a:latin typeface="Times New Roman" pitchFamily="18" charset="0"/>
                <a:cs typeface="Times New Roman" pitchFamily="18" charset="0"/>
              </a:rPr>
              <a:t>, </a:t>
            </a:r>
            <a:endParaRPr lang="en-US" altLang="zh-TW" sz="2400" dirty="0" smtClean="0">
              <a:latin typeface="Times New Roman" pitchFamily="18" charset="0"/>
              <a:cs typeface="Times New Roman" pitchFamily="18" charset="0"/>
            </a:endParaRPr>
          </a:p>
          <a:p>
            <a:pPr lvl="1">
              <a:lnSpc>
                <a:spcPct val="150000"/>
              </a:lnSpc>
              <a:buNone/>
              <a:defRPr/>
            </a:pPr>
            <a:r>
              <a:rPr lang="en-US" altLang="zh-TW" sz="2400" dirty="0" smtClean="0">
                <a:latin typeface="Times New Roman" pitchFamily="18" charset="0"/>
                <a:cs typeface="Times New Roman" pitchFamily="18" charset="0"/>
              </a:rPr>
              <a:t>or</a:t>
            </a:r>
            <a:r>
              <a:rPr lang="en-US" altLang="zh-TW" sz="2400" dirty="0" smtClean="0">
                <a:solidFill>
                  <a:srgbClr val="000000"/>
                </a:solidFill>
                <a:latin typeface="Times New Roman" pitchFamily="18" charset="0"/>
                <a:cs typeface="Times New Roman" pitchFamily="18" charset="0"/>
              </a:rPr>
              <a:t> </a:t>
            </a:r>
            <a:r>
              <a:rPr lang="en-US" altLang="zh-TW" sz="2400" i="1" dirty="0">
                <a:solidFill>
                  <a:srgbClr val="0A9A0A"/>
                </a:solidFill>
                <a:latin typeface="Times New Roman" pitchFamily="18" charset="0"/>
                <a:cs typeface="Times New Roman" pitchFamily="18" charset="0"/>
              </a:rPr>
              <a:t>leaves</a:t>
            </a:r>
          </a:p>
          <a:p>
            <a:pPr lvl="1">
              <a:lnSpc>
                <a:spcPct val="150000"/>
              </a:lnSpc>
              <a:buNone/>
              <a:defRPr/>
            </a:pPr>
            <a:r>
              <a:rPr lang="en-US" altLang="zh-TW" sz="2400" i="1" dirty="0">
                <a:solidFill>
                  <a:srgbClr val="0000FF"/>
                </a:solidFill>
                <a:latin typeface="Times New Roman" pitchFamily="18" charset="0"/>
                <a:cs typeface="Times New Roman" pitchFamily="18" charset="0"/>
              </a:rPr>
              <a:t>A, B, C, H</a:t>
            </a:r>
            <a:r>
              <a:rPr lang="en-US" altLang="zh-TW" sz="2400" i="1" dirty="0">
                <a:latin typeface="Times New Roman" pitchFamily="18" charset="0"/>
                <a:cs typeface="Times New Roman" pitchFamily="18" charset="0"/>
              </a:rPr>
              <a:t> </a:t>
            </a:r>
            <a:r>
              <a:rPr lang="en-US" altLang="zh-TW" sz="2400" dirty="0">
                <a:latin typeface="Times New Roman" pitchFamily="18" charset="0"/>
                <a:cs typeface="Times New Roman" pitchFamily="18" charset="0"/>
              </a:rPr>
              <a:t>are </a:t>
            </a:r>
            <a:r>
              <a:rPr lang="en-US" altLang="zh-TW" sz="2400" i="1" dirty="0">
                <a:solidFill>
                  <a:srgbClr val="0000FF"/>
                </a:solidFill>
                <a:latin typeface="Times New Roman" pitchFamily="18" charset="0"/>
                <a:cs typeface="Times New Roman" pitchFamily="18" charset="0"/>
              </a:rPr>
              <a:t>internal nodes</a:t>
            </a:r>
          </a:p>
          <a:p>
            <a:pPr lvl="1">
              <a:lnSpc>
                <a:spcPct val="150000"/>
              </a:lnSpc>
              <a:buNone/>
              <a:defRPr/>
            </a:pPr>
            <a:r>
              <a:rPr lang="en-US" altLang="zh-TW" sz="2400" dirty="0">
                <a:latin typeface="Times New Roman" pitchFamily="18" charset="0"/>
                <a:cs typeface="Times New Roman" pitchFamily="18" charset="0"/>
              </a:rPr>
              <a:t>The </a:t>
            </a:r>
            <a:r>
              <a:rPr lang="en-US" altLang="zh-TW" sz="2400" i="1" dirty="0">
                <a:solidFill>
                  <a:srgbClr val="FF0000"/>
                </a:solidFill>
                <a:latin typeface="Times New Roman" pitchFamily="18" charset="0"/>
                <a:cs typeface="Times New Roman" pitchFamily="18" charset="0"/>
              </a:rPr>
              <a:t>level</a:t>
            </a:r>
            <a:r>
              <a:rPr lang="en-US" altLang="zh-TW" sz="2400" dirty="0">
                <a:latin typeface="Times New Roman" pitchFamily="18" charset="0"/>
                <a:cs typeface="Times New Roman" pitchFamily="18" charset="0"/>
              </a:rPr>
              <a:t> of </a:t>
            </a:r>
            <a:r>
              <a:rPr lang="en-US" altLang="zh-TW" sz="2400" i="1" dirty="0">
                <a:solidFill>
                  <a:srgbClr val="0A9A0A"/>
                </a:solidFill>
                <a:latin typeface="Times New Roman" pitchFamily="18" charset="0"/>
                <a:cs typeface="Times New Roman" pitchFamily="18" charset="0"/>
              </a:rPr>
              <a:t>E</a:t>
            </a:r>
            <a:r>
              <a:rPr lang="en-US" altLang="zh-TW" sz="2400" i="1" dirty="0">
                <a:latin typeface="Times New Roman" pitchFamily="18" charset="0"/>
                <a:cs typeface="Times New Roman" pitchFamily="18" charset="0"/>
              </a:rPr>
              <a:t> </a:t>
            </a:r>
            <a:r>
              <a:rPr lang="en-US" altLang="zh-TW" sz="2400" dirty="0">
                <a:latin typeface="Times New Roman" pitchFamily="18" charset="0"/>
                <a:cs typeface="Times New Roman" pitchFamily="18" charset="0"/>
              </a:rPr>
              <a:t>is </a:t>
            </a:r>
            <a:r>
              <a:rPr lang="en-US" altLang="zh-TW" sz="2400" i="1" dirty="0">
                <a:solidFill>
                  <a:srgbClr val="FF0000"/>
                </a:solidFill>
                <a:latin typeface="Times New Roman" pitchFamily="18" charset="0"/>
                <a:cs typeface="Times New Roman" pitchFamily="18" charset="0"/>
              </a:rPr>
              <a:t>2</a:t>
            </a:r>
          </a:p>
          <a:p>
            <a:pPr lvl="1">
              <a:lnSpc>
                <a:spcPct val="150000"/>
              </a:lnSpc>
              <a:buNone/>
              <a:defRPr/>
            </a:pPr>
            <a:r>
              <a:rPr lang="en-US" altLang="zh-TW" sz="2400" dirty="0">
                <a:latin typeface="Times New Roman" pitchFamily="18" charset="0"/>
                <a:cs typeface="Times New Roman" pitchFamily="18" charset="0"/>
              </a:rPr>
              <a:t>The </a:t>
            </a:r>
            <a:r>
              <a:rPr lang="en-US" altLang="zh-TW" sz="2400" i="1" dirty="0" smtClean="0">
                <a:solidFill>
                  <a:srgbClr val="FF0000"/>
                </a:solidFill>
                <a:latin typeface="Times New Roman" pitchFamily="18" charset="0"/>
                <a:cs typeface="Times New Roman" pitchFamily="18" charset="0"/>
              </a:rPr>
              <a:t>height </a:t>
            </a:r>
            <a:r>
              <a:rPr lang="en-US" altLang="zh-TW" sz="2400" dirty="0" smtClean="0">
                <a:latin typeface="Times New Roman" pitchFamily="18" charset="0"/>
                <a:cs typeface="Times New Roman" pitchFamily="18" charset="0"/>
              </a:rPr>
              <a:t>of </a:t>
            </a:r>
            <a:r>
              <a:rPr lang="en-US" altLang="zh-TW" sz="2400" dirty="0">
                <a:latin typeface="Times New Roman" pitchFamily="18" charset="0"/>
                <a:cs typeface="Times New Roman" pitchFamily="18" charset="0"/>
              </a:rPr>
              <a:t>the tree is</a:t>
            </a:r>
            <a:r>
              <a:rPr lang="en-US" altLang="zh-TW" sz="2400" dirty="0">
                <a:solidFill>
                  <a:srgbClr val="000000"/>
                </a:solidFill>
                <a:latin typeface="Times New Roman" pitchFamily="18" charset="0"/>
                <a:cs typeface="Times New Roman" pitchFamily="18" charset="0"/>
              </a:rPr>
              <a:t> </a:t>
            </a:r>
            <a:r>
              <a:rPr lang="en-US" altLang="zh-TW" sz="2400" i="1" dirty="0">
                <a:solidFill>
                  <a:srgbClr val="FF0000"/>
                </a:solidFill>
                <a:latin typeface="Times New Roman" pitchFamily="18" charset="0"/>
                <a:cs typeface="Times New Roman" pitchFamily="18" charset="0"/>
              </a:rPr>
              <a:t>3</a:t>
            </a:r>
          </a:p>
          <a:p>
            <a:pPr lvl="1">
              <a:lnSpc>
                <a:spcPct val="150000"/>
              </a:lnSpc>
              <a:buNone/>
              <a:defRPr/>
            </a:pPr>
            <a:r>
              <a:rPr lang="en-US" altLang="zh-TW" sz="2400" dirty="0">
                <a:latin typeface="Times New Roman" pitchFamily="18" charset="0"/>
                <a:cs typeface="Times New Roman" pitchFamily="18" charset="0"/>
              </a:rPr>
              <a:t>The </a:t>
            </a:r>
            <a:r>
              <a:rPr lang="en-US" altLang="zh-TW" sz="2400" i="1" dirty="0">
                <a:solidFill>
                  <a:srgbClr val="FF0000"/>
                </a:solidFill>
                <a:latin typeface="Times New Roman" pitchFamily="18" charset="0"/>
                <a:cs typeface="Times New Roman" pitchFamily="18" charset="0"/>
              </a:rPr>
              <a:t>degree </a:t>
            </a:r>
            <a:r>
              <a:rPr lang="en-US" altLang="zh-TW" sz="2400" dirty="0">
                <a:latin typeface="Times New Roman" pitchFamily="18" charset="0"/>
                <a:cs typeface="Times New Roman" pitchFamily="18" charset="0"/>
              </a:rPr>
              <a:t>of node</a:t>
            </a:r>
            <a:r>
              <a:rPr lang="en-US" altLang="zh-TW" sz="2400" dirty="0">
                <a:solidFill>
                  <a:srgbClr val="000000"/>
                </a:solidFill>
                <a:latin typeface="Times New Roman" pitchFamily="18" charset="0"/>
                <a:cs typeface="Times New Roman" pitchFamily="18" charset="0"/>
              </a:rPr>
              <a:t> </a:t>
            </a:r>
            <a:r>
              <a:rPr lang="en-US" altLang="zh-TW" sz="2400" i="1" dirty="0">
                <a:solidFill>
                  <a:srgbClr val="0000FF"/>
                </a:solidFill>
                <a:latin typeface="Times New Roman" pitchFamily="18" charset="0"/>
                <a:cs typeface="Times New Roman" pitchFamily="18" charset="0"/>
              </a:rPr>
              <a:t>B</a:t>
            </a:r>
            <a:r>
              <a:rPr lang="en-US" altLang="zh-TW" sz="2400" i="1" dirty="0">
                <a:latin typeface="Times New Roman" pitchFamily="18" charset="0"/>
                <a:cs typeface="Times New Roman" pitchFamily="18" charset="0"/>
              </a:rPr>
              <a:t> </a:t>
            </a:r>
            <a:r>
              <a:rPr lang="en-US" altLang="zh-TW" sz="2400" dirty="0">
                <a:latin typeface="Times New Roman" pitchFamily="18" charset="0"/>
                <a:cs typeface="Times New Roman" pitchFamily="18" charset="0"/>
              </a:rPr>
              <a:t>is </a:t>
            </a:r>
            <a:r>
              <a:rPr lang="en-US" altLang="zh-TW" sz="2400" i="1" dirty="0">
                <a:solidFill>
                  <a:srgbClr val="FF0000"/>
                </a:solidFill>
                <a:latin typeface="Times New Roman" pitchFamily="18" charset="0"/>
                <a:cs typeface="Times New Roman" pitchFamily="18" charset="0"/>
              </a:rPr>
              <a:t>2</a:t>
            </a:r>
          </a:p>
          <a:p>
            <a:pPr lvl="1">
              <a:lnSpc>
                <a:spcPct val="150000"/>
              </a:lnSpc>
              <a:buNone/>
              <a:defRPr/>
            </a:pPr>
            <a:r>
              <a:rPr lang="en-US" altLang="zh-TW" sz="2400" dirty="0">
                <a:latin typeface="Times New Roman" pitchFamily="18" charset="0"/>
                <a:cs typeface="Times New Roman" pitchFamily="18" charset="0"/>
              </a:rPr>
              <a:t>The </a:t>
            </a:r>
            <a:r>
              <a:rPr lang="en-US" altLang="zh-TW" sz="2400" i="1" dirty="0">
                <a:solidFill>
                  <a:srgbClr val="FF0000"/>
                </a:solidFill>
                <a:latin typeface="Times New Roman" pitchFamily="18" charset="0"/>
                <a:cs typeface="Times New Roman" pitchFamily="18" charset="0"/>
              </a:rPr>
              <a:t>degree </a:t>
            </a:r>
            <a:r>
              <a:rPr lang="en-US" altLang="zh-TW" sz="2400" dirty="0">
                <a:latin typeface="Times New Roman" pitchFamily="18" charset="0"/>
                <a:cs typeface="Times New Roman" pitchFamily="18" charset="0"/>
              </a:rPr>
              <a:t>of the tree</a:t>
            </a:r>
            <a:r>
              <a:rPr lang="en-US" altLang="zh-TW" sz="2400" i="1" dirty="0">
                <a:latin typeface="Times New Roman" pitchFamily="18" charset="0"/>
                <a:cs typeface="Times New Roman" pitchFamily="18" charset="0"/>
              </a:rPr>
              <a:t> </a:t>
            </a:r>
            <a:r>
              <a:rPr lang="en-US" altLang="zh-TW" sz="2400" dirty="0">
                <a:latin typeface="Times New Roman" pitchFamily="18" charset="0"/>
                <a:cs typeface="Times New Roman" pitchFamily="18" charset="0"/>
              </a:rPr>
              <a:t>is</a:t>
            </a:r>
            <a:r>
              <a:rPr lang="en-US" altLang="zh-TW" sz="2400" dirty="0">
                <a:solidFill>
                  <a:srgbClr val="000000"/>
                </a:solidFill>
                <a:latin typeface="Times New Roman" pitchFamily="18" charset="0"/>
                <a:cs typeface="Times New Roman" pitchFamily="18" charset="0"/>
              </a:rPr>
              <a:t> </a:t>
            </a:r>
            <a:r>
              <a:rPr lang="en-US" altLang="zh-TW" sz="2400" i="1" dirty="0">
                <a:solidFill>
                  <a:srgbClr val="FF0000"/>
                </a:solidFill>
                <a:latin typeface="Times New Roman" pitchFamily="18" charset="0"/>
                <a:cs typeface="Times New Roman" pitchFamily="18" charset="0"/>
              </a:rPr>
              <a:t>3</a:t>
            </a:r>
          </a:p>
          <a:p>
            <a:pPr lvl="1">
              <a:lnSpc>
                <a:spcPct val="150000"/>
              </a:lnSpc>
              <a:buNone/>
              <a:defRPr/>
            </a:pPr>
            <a:r>
              <a:rPr lang="en-US" altLang="zh-TW" sz="2400" dirty="0">
                <a:latin typeface="Times New Roman" pitchFamily="18" charset="0"/>
                <a:cs typeface="Times New Roman" pitchFamily="18" charset="0"/>
              </a:rPr>
              <a:t>The</a:t>
            </a:r>
            <a:r>
              <a:rPr lang="en-US" altLang="zh-TW" sz="2400" dirty="0">
                <a:solidFill>
                  <a:srgbClr val="000000"/>
                </a:solidFill>
                <a:latin typeface="Times New Roman" pitchFamily="18" charset="0"/>
                <a:cs typeface="Times New Roman" pitchFamily="18" charset="0"/>
              </a:rPr>
              <a:t> </a:t>
            </a:r>
            <a:r>
              <a:rPr lang="en-US" altLang="zh-TW" sz="2400" i="1" dirty="0">
                <a:solidFill>
                  <a:srgbClr val="FF0000"/>
                </a:solidFill>
                <a:latin typeface="Times New Roman" pitchFamily="18" charset="0"/>
                <a:cs typeface="Times New Roman" pitchFamily="18" charset="0"/>
              </a:rPr>
              <a:t>ancestors </a:t>
            </a:r>
            <a:r>
              <a:rPr lang="en-US" altLang="zh-TW" sz="2400" dirty="0">
                <a:latin typeface="Times New Roman" pitchFamily="18" charset="0"/>
                <a:cs typeface="Times New Roman" pitchFamily="18" charset="0"/>
              </a:rPr>
              <a:t>of node</a:t>
            </a:r>
            <a:r>
              <a:rPr lang="en-US" altLang="zh-TW" sz="2400" dirty="0">
                <a:solidFill>
                  <a:srgbClr val="000000"/>
                </a:solidFill>
                <a:latin typeface="Times New Roman" pitchFamily="18" charset="0"/>
                <a:cs typeface="Times New Roman" pitchFamily="18" charset="0"/>
              </a:rPr>
              <a:t> </a:t>
            </a:r>
            <a:r>
              <a:rPr lang="en-US" altLang="zh-TW" sz="2400" i="1" dirty="0">
                <a:solidFill>
                  <a:srgbClr val="0000FF"/>
                </a:solidFill>
                <a:latin typeface="Times New Roman" pitchFamily="18" charset="0"/>
                <a:cs typeface="Times New Roman" pitchFamily="18" charset="0"/>
              </a:rPr>
              <a:t>I</a:t>
            </a:r>
            <a:r>
              <a:rPr lang="en-US" altLang="zh-TW" sz="2400" i="1" dirty="0">
                <a:latin typeface="Times New Roman" pitchFamily="18" charset="0"/>
                <a:cs typeface="Times New Roman" pitchFamily="18" charset="0"/>
              </a:rPr>
              <a:t> </a:t>
            </a:r>
            <a:r>
              <a:rPr lang="en-US" altLang="zh-TW" sz="2400" dirty="0">
                <a:latin typeface="Times New Roman" pitchFamily="18" charset="0"/>
                <a:cs typeface="Times New Roman" pitchFamily="18" charset="0"/>
              </a:rPr>
              <a:t>is</a:t>
            </a:r>
            <a:r>
              <a:rPr lang="en-US" altLang="zh-TW" sz="2400" i="1" dirty="0">
                <a:solidFill>
                  <a:srgbClr val="0000FF"/>
                </a:solidFill>
                <a:latin typeface="Times New Roman" pitchFamily="18" charset="0"/>
                <a:cs typeface="Times New Roman" pitchFamily="18" charset="0"/>
              </a:rPr>
              <a:t> A, C, H</a:t>
            </a:r>
          </a:p>
          <a:p>
            <a:pPr lvl="1">
              <a:lnSpc>
                <a:spcPct val="150000"/>
              </a:lnSpc>
              <a:buNone/>
              <a:defRPr/>
            </a:pPr>
            <a:r>
              <a:rPr lang="en-US" altLang="zh-TW" sz="2400" dirty="0">
                <a:latin typeface="Times New Roman" pitchFamily="18" charset="0"/>
                <a:cs typeface="Times New Roman" pitchFamily="18" charset="0"/>
              </a:rPr>
              <a:t>The </a:t>
            </a:r>
            <a:r>
              <a:rPr lang="en-US" altLang="zh-TW" sz="2400" i="1" dirty="0">
                <a:solidFill>
                  <a:srgbClr val="FF0000"/>
                </a:solidFill>
                <a:latin typeface="Times New Roman" pitchFamily="18" charset="0"/>
                <a:cs typeface="Times New Roman" pitchFamily="18" charset="0"/>
              </a:rPr>
              <a:t>descendants </a:t>
            </a:r>
            <a:r>
              <a:rPr lang="en-US" altLang="zh-TW" sz="2400" dirty="0">
                <a:latin typeface="Times New Roman" pitchFamily="18" charset="0"/>
                <a:cs typeface="Times New Roman" pitchFamily="18" charset="0"/>
              </a:rPr>
              <a:t>of node</a:t>
            </a:r>
            <a:r>
              <a:rPr lang="en-US" altLang="zh-TW" sz="2400" dirty="0">
                <a:solidFill>
                  <a:srgbClr val="000000"/>
                </a:solidFill>
                <a:latin typeface="Times New Roman" pitchFamily="18" charset="0"/>
                <a:cs typeface="Times New Roman" pitchFamily="18" charset="0"/>
              </a:rPr>
              <a:t> </a:t>
            </a:r>
            <a:r>
              <a:rPr lang="en-US" altLang="zh-TW" sz="2400" i="1" dirty="0">
                <a:solidFill>
                  <a:srgbClr val="0000FF"/>
                </a:solidFill>
                <a:latin typeface="Times New Roman" pitchFamily="18" charset="0"/>
                <a:cs typeface="Times New Roman" pitchFamily="18" charset="0"/>
              </a:rPr>
              <a:t>C</a:t>
            </a:r>
            <a:r>
              <a:rPr lang="en-US" altLang="zh-TW" sz="2400" i="1" dirty="0">
                <a:latin typeface="Times New Roman" pitchFamily="18" charset="0"/>
                <a:cs typeface="Times New Roman" pitchFamily="18" charset="0"/>
              </a:rPr>
              <a:t> </a:t>
            </a:r>
            <a:r>
              <a:rPr lang="en-US" altLang="zh-TW" sz="2400" dirty="0">
                <a:latin typeface="Times New Roman" pitchFamily="18" charset="0"/>
                <a:cs typeface="Times New Roman" pitchFamily="18" charset="0"/>
              </a:rPr>
              <a:t>is</a:t>
            </a:r>
            <a:r>
              <a:rPr lang="en-US" altLang="zh-TW" sz="2400" i="1" dirty="0">
                <a:latin typeface="Times New Roman" pitchFamily="18" charset="0"/>
                <a:cs typeface="Times New Roman" pitchFamily="18" charset="0"/>
              </a:rPr>
              <a:t> </a:t>
            </a:r>
            <a:r>
              <a:rPr lang="en-US" altLang="zh-TW" sz="2400" i="1" dirty="0">
                <a:solidFill>
                  <a:srgbClr val="0000FF"/>
                </a:solidFill>
                <a:latin typeface="Times New Roman" pitchFamily="18" charset="0"/>
                <a:cs typeface="Times New Roman" pitchFamily="18" charset="0"/>
              </a:rPr>
              <a:t>F, G, H, I</a:t>
            </a:r>
            <a:endParaRPr lang="en-US" altLang="zh-TW" sz="2400" dirty="0">
              <a:latin typeface="Times New Roman" pitchFamily="18" charset="0"/>
              <a:cs typeface="Times New Roman" pitchFamily="18" charset="0"/>
            </a:endParaRPr>
          </a:p>
          <a:p>
            <a:pPr>
              <a:lnSpc>
                <a:spcPct val="150000"/>
              </a:lnSpc>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pSp>
        <p:nvGrpSpPr>
          <p:cNvPr id="5" name="Group 4"/>
          <p:cNvGrpSpPr>
            <a:grpSpLocks/>
          </p:cNvGrpSpPr>
          <p:nvPr/>
        </p:nvGrpSpPr>
        <p:grpSpPr bwMode="auto">
          <a:xfrm>
            <a:off x="4876800" y="49046"/>
            <a:ext cx="4313093" cy="3459162"/>
            <a:chOff x="2700" y="1757"/>
            <a:chExt cx="2598" cy="2179"/>
          </a:xfrm>
        </p:grpSpPr>
        <p:sp>
          <p:nvSpPr>
            <p:cNvPr id="6" name="Oval 5"/>
            <p:cNvSpPr>
              <a:spLocks noChangeArrowheads="1"/>
            </p:cNvSpPr>
            <p:nvPr/>
          </p:nvSpPr>
          <p:spPr bwMode="auto">
            <a:xfrm>
              <a:off x="3610" y="2149"/>
              <a:ext cx="279" cy="296"/>
            </a:xfrm>
            <a:prstGeom prst="ellipse">
              <a:avLst/>
            </a:prstGeom>
            <a:noFill/>
            <a:ln w="3810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6"/>
            <p:cNvSpPr>
              <a:spLocks noChangeArrowheads="1"/>
            </p:cNvSpPr>
            <p:nvPr/>
          </p:nvSpPr>
          <p:spPr bwMode="auto">
            <a:xfrm>
              <a:off x="3248" y="2612"/>
              <a:ext cx="279" cy="296"/>
            </a:xfrm>
            <a:prstGeom prst="ellipse">
              <a:avLst/>
            </a:prstGeom>
            <a:noFill/>
            <a:ln w="3810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3982" y="2625"/>
              <a:ext cx="279" cy="295"/>
            </a:xfrm>
            <a:prstGeom prst="ellipse">
              <a:avLst/>
            </a:prstGeom>
            <a:noFill/>
            <a:ln w="3810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8"/>
            <p:cNvSpPr>
              <a:spLocks noChangeArrowheads="1"/>
            </p:cNvSpPr>
            <p:nvPr/>
          </p:nvSpPr>
          <p:spPr bwMode="auto">
            <a:xfrm>
              <a:off x="2762" y="3178"/>
              <a:ext cx="279" cy="295"/>
            </a:xfrm>
            <a:prstGeom prst="ellipse">
              <a:avLst/>
            </a:prstGeom>
            <a:noFill/>
            <a:ln w="38100">
              <a:solidFill>
                <a:srgbClr val="6699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9"/>
            <p:cNvSpPr>
              <a:spLocks noChangeArrowheads="1"/>
            </p:cNvSpPr>
            <p:nvPr/>
          </p:nvSpPr>
          <p:spPr bwMode="auto">
            <a:xfrm>
              <a:off x="3196" y="3178"/>
              <a:ext cx="279" cy="295"/>
            </a:xfrm>
            <a:prstGeom prst="ellipse">
              <a:avLst/>
            </a:prstGeom>
            <a:noFill/>
            <a:ln w="38100">
              <a:solidFill>
                <a:srgbClr val="6699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p:cNvSpPr>
              <a:spLocks noChangeArrowheads="1"/>
            </p:cNvSpPr>
            <p:nvPr/>
          </p:nvSpPr>
          <p:spPr bwMode="auto">
            <a:xfrm>
              <a:off x="3610" y="3178"/>
              <a:ext cx="279" cy="295"/>
            </a:xfrm>
            <a:prstGeom prst="ellipse">
              <a:avLst/>
            </a:prstGeom>
            <a:noFill/>
            <a:ln w="38100">
              <a:solidFill>
                <a:srgbClr val="6699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p:cNvSpPr>
              <a:spLocks noChangeArrowheads="1"/>
            </p:cNvSpPr>
            <p:nvPr/>
          </p:nvSpPr>
          <p:spPr bwMode="auto">
            <a:xfrm>
              <a:off x="4013" y="3178"/>
              <a:ext cx="279" cy="295"/>
            </a:xfrm>
            <a:prstGeom prst="ellipse">
              <a:avLst/>
            </a:prstGeom>
            <a:noFill/>
            <a:ln w="38100">
              <a:solidFill>
                <a:srgbClr val="6699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2"/>
            <p:cNvSpPr>
              <a:spLocks noChangeArrowheads="1"/>
            </p:cNvSpPr>
            <p:nvPr/>
          </p:nvSpPr>
          <p:spPr bwMode="auto">
            <a:xfrm>
              <a:off x="4489" y="3178"/>
              <a:ext cx="279" cy="295"/>
            </a:xfrm>
            <a:prstGeom prst="ellipse">
              <a:avLst/>
            </a:prstGeom>
            <a:noFill/>
            <a:ln w="3810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3"/>
            <p:cNvSpPr>
              <a:spLocks noChangeArrowheads="1"/>
            </p:cNvSpPr>
            <p:nvPr/>
          </p:nvSpPr>
          <p:spPr bwMode="auto">
            <a:xfrm>
              <a:off x="4499" y="3640"/>
              <a:ext cx="279" cy="296"/>
            </a:xfrm>
            <a:prstGeom prst="ellipse">
              <a:avLst/>
            </a:prstGeom>
            <a:noFill/>
            <a:ln w="38100">
              <a:solidFill>
                <a:srgbClr val="6699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4"/>
            <p:cNvSpPr>
              <a:spLocks noChangeShapeType="1"/>
            </p:cNvSpPr>
            <p:nvPr/>
          </p:nvSpPr>
          <p:spPr bwMode="auto">
            <a:xfrm flipH="1">
              <a:off x="3424" y="2368"/>
              <a:ext cx="207" cy="244"/>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5"/>
            <p:cNvSpPr>
              <a:spLocks noChangeShapeType="1"/>
            </p:cNvSpPr>
            <p:nvPr/>
          </p:nvSpPr>
          <p:spPr bwMode="auto">
            <a:xfrm>
              <a:off x="3889" y="2355"/>
              <a:ext cx="197" cy="283"/>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6"/>
            <p:cNvSpPr>
              <a:spLocks noChangeShapeType="1"/>
            </p:cNvSpPr>
            <p:nvPr/>
          </p:nvSpPr>
          <p:spPr bwMode="auto">
            <a:xfrm flipH="1">
              <a:off x="2927" y="2856"/>
              <a:ext cx="342" cy="322"/>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7"/>
            <p:cNvSpPr>
              <a:spLocks noChangeShapeType="1"/>
            </p:cNvSpPr>
            <p:nvPr/>
          </p:nvSpPr>
          <p:spPr bwMode="auto">
            <a:xfrm>
              <a:off x="3362" y="2908"/>
              <a:ext cx="0" cy="282"/>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8"/>
            <p:cNvSpPr>
              <a:spLocks noChangeShapeType="1"/>
            </p:cNvSpPr>
            <p:nvPr/>
          </p:nvSpPr>
          <p:spPr bwMode="auto">
            <a:xfrm flipH="1">
              <a:off x="3734" y="2869"/>
              <a:ext cx="269" cy="309"/>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9"/>
            <p:cNvSpPr>
              <a:spLocks noChangeShapeType="1"/>
            </p:cNvSpPr>
            <p:nvPr/>
          </p:nvSpPr>
          <p:spPr bwMode="auto">
            <a:xfrm>
              <a:off x="4148" y="2920"/>
              <a:ext cx="0" cy="27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p:cNvSpPr>
              <a:spLocks noChangeShapeType="1"/>
            </p:cNvSpPr>
            <p:nvPr/>
          </p:nvSpPr>
          <p:spPr bwMode="auto">
            <a:xfrm>
              <a:off x="4261" y="2792"/>
              <a:ext cx="311" cy="398"/>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p:cNvSpPr>
              <a:spLocks noChangeShapeType="1"/>
            </p:cNvSpPr>
            <p:nvPr/>
          </p:nvSpPr>
          <p:spPr bwMode="auto">
            <a:xfrm>
              <a:off x="4634" y="3473"/>
              <a:ext cx="0" cy="167"/>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2"/>
            <p:cNvSpPr txBox="1">
              <a:spLocks noChangeArrowheads="1"/>
            </p:cNvSpPr>
            <p:nvPr/>
          </p:nvSpPr>
          <p:spPr bwMode="auto">
            <a:xfrm>
              <a:off x="3881" y="2056"/>
              <a:ext cx="23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a:solidFill>
                    <a:srgbClr val="0000FF"/>
                  </a:solidFill>
                  <a:latin typeface="Times New Roman" pitchFamily="18" charset="0"/>
                </a:rPr>
                <a:t>A</a:t>
              </a:r>
            </a:p>
          </p:txBody>
        </p:sp>
        <p:sp>
          <p:nvSpPr>
            <p:cNvPr id="24" name="Text Box 23"/>
            <p:cNvSpPr txBox="1">
              <a:spLocks noChangeArrowheads="1"/>
            </p:cNvSpPr>
            <p:nvPr/>
          </p:nvSpPr>
          <p:spPr bwMode="auto">
            <a:xfrm>
              <a:off x="3064" y="2493"/>
              <a:ext cx="22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a:solidFill>
                    <a:srgbClr val="0000FF"/>
                  </a:solidFill>
                  <a:latin typeface="Times New Roman" pitchFamily="18" charset="0"/>
                </a:rPr>
                <a:t>B</a:t>
              </a:r>
            </a:p>
          </p:txBody>
        </p:sp>
        <p:sp>
          <p:nvSpPr>
            <p:cNvPr id="25" name="Text Box 24"/>
            <p:cNvSpPr txBox="1">
              <a:spLocks noChangeArrowheads="1"/>
            </p:cNvSpPr>
            <p:nvPr/>
          </p:nvSpPr>
          <p:spPr bwMode="auto">
            <a:xfrm>
              <a:off x="4243" y="2493"/>
              <a:ext cx="23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a:solidFill>
                    <a:srgbClr val="0000FF"/>
                  </a:solidFill>
                  <a:latin typeface="Times New Roman" pitchFamily="18" charset="0"/>
                </a:rPr>
                <a:t>C</a:t>
              </a:r>
            </a:p>
          </p:txBody>
        </p:sp>
        <p:sp>
          <p:nvSpPr>
            <p:cNvPr id="26" name="Text Box 25"/>
            <p:cNvSpPr txBox="1">
              <a:spLocks noChangeArrowheads="1"/>
            </p:cNvSpPr>
            <p:nvPr/>
          </p:nvSpPr>
          <p:spPr bwMode="auto">
            <a:xfrm>
              <a:off x="4739" y="3071"/>
              <a:ext cx="24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a:solidFill>
                    <a:srgbClr val="0000FF"/>
                  </a:solidFill>
                  <a:latin typeface="Times New Roman" pitchFamily="18" charset="0"/>
                </a:rPr>
                <a:t>H</a:t>
              </a:r>
            </a:p>
          </p:txBody>
        </p:sp>
        <p:sp>
          <p:nvSpPr>
            <p:cNvPr id="27" name="Text Box 26"/>
            <p:cNvSpPr txBox="1">
              <a:spLocks noChangeArrowheads="1"/>
            </p:cNvSpPr>
            <p:nvPr/>
          </p:nvSpPr>
          <p:spPr bwMode="auto">
            <a:xfrm>
              <a:off x="4769" y="3585"/>
              <a:ext cx="17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a:solidFill>
                    <a:srgbClr val="669900"/>
                  </a:solidFill>
                  <a:latin typeface="Times New Roman" pitchFamily="18" charset="0"/>
                </a:rPr>
                <a:t>I</a:t>
              </a:r>
            </a:p>
          </p:txBody>
        </p:sp>
        <p:sp>
          <p:nvSpPr>
            <p:cNvPr id="28" name="Text Box 27"/>
            <p:cNvSpPr txBox="1">
              <a:spLocks noChangeArrowheads="1"/>
            </p:cNvSpPr>
            <p:nvPr/>
          </p:nvSpPr>
          <p:spPr bwMode="auto">
            <a:xfrm>
              <a:off x="2815" y="3457"/>
              <a:ext cx="23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a:solidFill>
                    <a:srgbClr val="669900"/>
                  </a:solidFill>
                  <a:latin typeface="Times New Roman" pitchFamily="18" charset="0"/>
                </a:rPr>
                <a:t>D</a:t>
              </a:r>
            </a:p>
          </p:txBody>
        </p:sp>
        <p:sp>
          <p:nvSpPr>
            <p:cNvPr id="29" name="Text Box 28"/>
            <p:cNvSpPr txBox="1">
              <a:spLocks noChangeArrowheads="1"/>
            </p:cNvSpPr>
            <p:nvPr/>
          </p:nvSpPr>
          <p:spPr bwMode="auto">
            <a:xfrm>
              <a:off x="3239" y="3457"/>
              <a:ext cx="22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a:solidFill>
                    <a:srgbClr val="669900"/>
                  </a:solidFill>
                  <a:latin typeface="Times New Roman" pitchFamily="18" charset="0"/>
                </a:rPr>
                <a:t>E</a:t>
              </a:r>
            </a:p>
          </p:txBody>
        </p:sp>
        <p:sp>
          <p:nvSpPr>
            <p:cNvPr id="30" name="Text Box 29"/>
            <p:cNvSpPr txBox="1">
              <a:spLocks noChangeArrowheads="1"/>
            </p:cNvSpPr>
            <p:nvPr/>
          </p:nvSpPr>
          <p:spPr bwMode="auto">
            <a:xfrm>
              <a:off x="3684" y="3457"/>
              <a:ext cx="21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a:solidFill>
                    <a:srgbClr val="669900"/>
                  </a:solidFill>
                  <a:latin typeface="Times New Roman" pitchFamily="18" charset="0"/>
                </a:rPr>
                <a:t>F</a:t>
              </a:r>
            </a:p>
          </p:txBody>
        </p:sp>
        <p:sp>
          <p:nvSpPr>
            <p:cNvPr id="31" name="Text Box 30"/>
            <p:cNvSpPr txBox="1">
              <a:spLocks noChangeArrowheads="1"/>
            </p:cNvSpPr>
            <p:nvPr/>
          </p:nvSpPr>
          <p:spPr bwMode="auto">
            <a:xfrm>
              <a:off x="4067" y="3457"/>
              <a:ext cx="24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a:solidFill>
                    <a:srgbClr val="669900"/>
                  </a:solidFill>
                  <a:latin typeface="Times New Roman" pitchFamily="18" charset="0"/>
                </a:rPr>
                <a:t>G</a:t>
              </a:r>
            </a:p>
          </p:txBody>
        </p:sp>
        <p:sp>
          <p:nvSpPr>
            <p:cNvPr id="32" name="Text Box 31"/>
            <p:cNvSpPr txBox="1">
              <a:spLocks noChangeArrowheads="1"/>
            </p:cNvSpPr>
            <p:nvPr/>
          </p:nvSpPr>
          <p:spPr bwMode="auto">
            <a:xfrm>
              <a:off x="4640" y="1757"/>
              <a:ext cx="48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dirty="0">
                  <a:latin typeface="Times New Roman" pitchFamily="18" charset="0"/>
                </a:rPr>
                <a:t>Level</a:t>
              </a:r>
            </a:p>
          </p:txBody>
        </p:sp>
        <p:sp>
          <p:nvSpPr>
            <p:cNvPr id="33" name="Line 32"/>
            <p:cNvSpPr>
              <a:spLocks noChangeShapeType="1"/>
            </p:cNvSpPr>
            <p:nvPr/>
          </p:nvSpPr>
          <p:spPr bwMode="auto">
            <a:xfrm>
              <a:off x="2721" y="2278"/>
              <a:ext cx="2388"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3"/>
            <p:cNvSpPr>
              <a:spLocks noChangeShapeType="1"/>
            </p:cNvSpPr>
            <p:nvPr/>
          </p:nvSpPr>
          <p:spPr bwMode="auto">
            <a:xfrm>
              <a:off x="2721" y="2766"/>
              <a:ext cx="2388"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4"/>
            <p:cNvSpPr>
              <a:spLocks noChangeShapeType="1"/>
            </p:cNvSpPr>
            <p:nvPr/>
          </p:nvSpPr>
          <p:spPr bwMode="auto">
            <a:xfrm>
              <a:off x="2710" y="3332"/>
              <a:ext cx="2389"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5"/>
            <p:cNvSpPr>
              <a:spLocks noChangeShapeType="1"/>
            </p:cNvSpPr>
            <p:nvPr/>
          </p:nvSpPr>
          <p:spPr bwMode="auto">
            <a:xfrm>
              <a:off x="2700" y="3820"/>
              <a:ext cx="2389"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36"/>
            <p:cNvSpPr txBox="1">
              <a:spLocks noChangeArrowheads="1"/>
            </p:cNvSpPr>
            <p:nvPr/>
          </p:nvSpPr>
          <p:spPr bwMode="auto">
            <a:xfrm>
              <a:off x="5110" y="2133"/>
              <a:ext cx="18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dirty="0">
                  <a:latin typeface="Times New Roman" pitchFamily="18" charset="0"/>
                </a:rPr>
                <a:t>0</a:t>
              </a:r>
            </a:p>
          </p:txBody>
        </p:sp>
        <p:sp>
          <p:nvSpPr>
            <p:cNvPr id="38" name="Text Box 37"/>
            <p:cNvSpPr txBox="1">
              <a:spLocks noChangeArrowheads="1"/>
            </p:cNvSpPr>
            <p:nvPr/>
          </p:nvSpPr>
          <p:spPr bwMode="auto">
            <a:xfrm>
              <a:off x="5110" y="2634"/>
              <a:ext cx="18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dirty="0">
                  <a:latin typeface="Times New Roman" pitchFamily="18" charset="0"/>
                </a:rPr>
                <a:t>1</a:t>
              </a:r>
            </a:p>
          </p:txBody>
        </p:sp>
        <p:sp>
          <p:nvSpPr>
            <p:cNvPr id="39" name="Text Box 38"/>
            <p:cNvSpPr txBox="1">
              <a:spLocks noChangeArrowheads="1"/>
            </p:cNvSpPr>
            <p:nvPr/>
          </p:nvSpPr>
          <p:spPr bwMode="auto">
            <a:xfrm>
              <a:off x="5110" y="3187"/>
              <a:ext cx="18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dirty="0">
                  <a:latin typeface="Times New Roman" pitchFamily="18" charset="0"/>
                </a:rPr>
                <a:t>2</a:t>
              </a:r>
            </a:p>
          </p:txBody>
        </p:sp>
        <p:sp>
          <p:nvSpPr>
            <p:cNvPr id="40" name="Text Box 39"/>
            <p:cNvSpPr txBox="1">
              <a:spLocks noChangeArrowheads="1"/>
            </p:cNvSpPr>
            <p:nvPr/>
          </p:nvSpPr>
          <p:spPr bwMode="auto">
            <a:xfrm>
              <a:off x="5100" y="3676"/>
              <a:ext cx="18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b="1" dirty="0">
                  <a:latin typeface="Times New Roman" pitchFamily="18" charset="0"/>
                </a:rPr>
                <a:t>3</a:t>
              </a:r>
            </a:p>
          </p:txBody>
        </p:sp>
      </p:grpSp>
    </p:spTree>
    <p:extLst>
      <p:ext uri="{BB962C8B-B14F-4D97-AF65-F5344CB8AC3E}">
        <p14:creationId xmlns="" xmlns:p14="http://schemas.microsoft.com/office/powerpoint/2010/main" val="443154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Left-Right Rotation</a:t>
            </a:r>
            <a:br>
              <a:rPr lang="en-US" dirty="0"/>
            </a:br>
            <a:endParaRPr lang="en-US" dirty="0"/>
          </a:p>
        </p:txBody>
      </p:sp>
      <p:sp>
        <p:nvSpPr>
          <p:cNvPr id="3" name="Content Placeholder 2"/>
          <p:cNvSpPr>
            <a:spLocks noGrp="1"/>
          </p:cNvSpPr>
          <p:nvPr>
            <p:ph idx="1"/>
          </p:nvPr>
        </p:nvSpPr>
        <p:spPr>
          <a:xfrm>
            <a:off x="533400" y="838200"/>
            <a:ext cx="8229600" cy="1676400"/>
          </a:xfrm>
        </p:spPr>
        <p:txBody>
          <a:bodyPr>
            <a:noAutofit/>
          </a:bodyPr>
          <a:lstStyle/>
          <a:p>
            <a:pPr algn="just"/>
            <a:r>
              <a:rPr lang="en-US" sz="2400" dirty="0" smtClean="0"/>
              <a:t>A </a:t>
            </a:r>
            <a:r>
              <a:rPr lang="en-US" sz="2400" dirty="0"/>
              <a:t>left-right rotation is combination of left rotation </a:t>
            </a:r>
            <a:r>
              <a:rPr lang="en-US" sz="2400" dirty="0" smtClean="0"/>
              <a:t>followed </a:t>
            </a:r>
            <a:r>
              <a:rPr lang="en-US" sz="2400" dirty="0"/>
              <a:t>by right rotation</a:t>
            </a:r>
            <a:r>
              <a:rPr lang="en-US" sz="2400" dirty="0" smtClean="0"/>
              <a:t>.</a:t>
            </a:r>
          </a:p>
          <a:p>
            <a:pPr algn="just">
              <a:buNone/>
            </a:pPr>
            <a:r>
              <a:rPr lang="en-US" sz="2400" b="1" dirty="0" smtClean="0">
                <a:solidFill>
                  <a:srgbClr val="FF0000"/>
                </a:solidFill>
              </a:rPr>
              <a:t>Step 1:</a:t>
            </a:r>
          </a:p>
          <a:p>
            <a:pPr algn="just"/>
            <a:r>
              <a:rPr lang="en-US" sz="2400" dirty="0"/>
              <a:t>A node has been inserted into right </a:t>
            </a:r>
            <a:r>
              <a:rPr lang="en-US" sz="2400" dirty="0" err="1"/>
              <a:t>subtree</a:t>
            </a:r>
            <a:r>
              <a:rPr lang="en-US" sz="2400" dirty="0"/>
              <a:t> of left </a:t>
            </a:r>
            <a:r>
              <a:rPr lang="en-US" sz="2400" dirty="0" err="1"/>
              <a:t>subtree</a:t>
            </a:r>
            <a:r>
              <a:rPr lang="en-US" sz="2400" dirty="0"/>
              <a:t>. This makes </a:t>
            </a:r>
            <a:r>
              <a:rPr lang="en-US" sz="2400" b="1" dirty="0"/>
              <a:t>C</a:t>
            </a:r>
            <a:r>
              <a:rPr lang="en-US" sz="2400" dirty="0"/>
              <a:t> an unbalanced node. These scenarios cause AVL tree to perform left-right rotation.</a:t>
            </a:r>
            <a:endParaRPr lang="en-US" sz="2400" dirty="0" smtClean="0"/>
          </a:p>
          <a:p>
            <a:pPr algn="just">
              <a:buNone/>
            </a:pPr>
            <a:endParaRPr lang="en-US" sz="2400" dirty="0" smtClean="0"/>
          </a:p>
          <a:p>
            <a:pPr algn="just">
              <a:buNone/>
            </a:pPr>
            <a:endParaRPr lang="en-US" sz="2400" dirty="0"/>
          </a:p>
        </p:txBody>
      </p:sp>
      <p:pic>
        <p:nvPicPr>
          <p:cNvPr id="12290" name="Picture 2" descr="Right Rotation"/>
          <p:cNvPicPr>
            <a:picLocks noChangeAspect="1" noChangeArrowheads="1"/>
          </p:cNvPicPr>
          <p:nvPr/>
        </p:nvPicPr>
        <p:blipFill>
          <a:blip r:embed="rId2"/>
          <a:srcRect/>
          <a:stretch>
            <a:fillRect/>
          </a:stretch>
        </p:blipFill>
        <p:spPr bwMode="auto">
          <a:xfrm>
            <a:off x="2819400" y="3276600"/>
            <a:ext cx="2590800" cy="2724150"/>
          </a:xfrm>
          <a:prstGeom prst="rect">
            <a:avLst/>
          </a:prstGeom>
          <a:noFill/>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Contd</a:t>
            </a:r>
            <a:r>
              <a:rPr lang="en-US" dirty="0" smtClean="0"/>
              <a:t>…</a:t>
            </a:r>
            <a:br>
              <a:rPr lang="en-US" dirty="0" smtClean="0"/>
            </a:br>
            <a:endParaRPr lang="en-US" dirty="0"/>
          </a:p>
        </p:txBody>
      </p:sp>
      <p:sp>
        <p:nvSpPr>
          <p:cNvPr id="11" name="TextBox 10"/>
          <p:cNvSpPr txBox="1"/>
          <p:nvPr/>
        </p:nvSpPr>
        <p:spPr>
          <a:xfrm>
            <a:off x="457200" y="1066800"/>
            <a:ext cx="8077200" cy="1200329"/>
          </a:xfrm>
          <a:prstGeom prst="rect">
            <a:avLst/>
          </a:prstGeom>
          <a:noFill/>
        </p:spPr>
        <p:txBody>
          <a:bodyPr wrap="square" rtlCol="0">
            <a:spAutoFit/>
          </a:bodyPr>
          <a:lstStyle/>
          <a:p>
            <a:r>
              <a:rPr lang="en-US" sz="2400" b="1" dirty="0" smtClean="0">
                <a:solidFill>
                  <a:srgbClr val="FF0000"/>
                </a:solidFill>
              </a:rPr>
              <a:t>STEP 2:</a:t>
            </a:r>
          </a:p>
          <a:p>
            <a:r>
              <a:rPr lang="en-US" sz="2400" dirty="0" smtClean="0"/>
              <a:t>First </a:t>
            </a:r>
            <a:r>
              <a:rPr lang="en-US" sz="2400" dirty="0"/>
              <a:t>perform left rotation on left </a:t>
            </a:r>
            <a:r>
              <a:rPr lang="en-US" sz="2400" dirty="0" err="1"/>
              <a:t>subtree</a:t>
            </a:r>
            <a:r>
              <a:rPr lang="en-US" sz="2400" dirty="0"/>
              <a:t> of </a:t>
            </a:r>
            <a:r>
              <a:rPr lang="en-US" sz="2400" b="1" dirty="0"/>
              <a:t>C</a:t>
            </a:r>
            <a:r>
              <a:rPr lang="en-US" sz="2400" dirty="0"/>
              <a:t>. This </a:t>
            </a:r>
            <a:r>
              <a:rPr lang="en-US" sz="2400" dirty="0" smtClean="0"/>
              <a:t>makes </a:t>
            </a:r>
            <a:r>
              <a:rPr lang="en-US" sz="2400" b="1" dirty="0" smtClean="0"/>
              <a:t>A</a:t>
            </a:r>
            <a:r>
              <a:rPr lang="en-US" sz="2400" dirty="0"/>
              <a:t>, left </a:t>
            </a:r>
            <a:r>
              <a:rPr lang="en-US" sz="2400" dirty="0" err="1"/>
              <a:t>subtree</a:t>
            </a:r>
            <a:r>
              <a:rPr lang="en-US" sz="2400" dirty="0"/>
              <a:t> of </a:t>
            </a:r>
            <a:r>
              <a:rPr lang="en-US" sz="2400" b="1" dirty="0"/>
              <a:t>B</a:t>
            </a:r>
            <a:r>
              <a:rPr lang="en-US" sz="2400" dirty="0"/>
              <a:t>.</a:t>
            </a:r>
          </a:p>
        </p:txBody>
      </p:sp>
      <p:pic>
        <p:nvPicPr>
          <p:cNvPr id="11272" name="Picture 8" descr="Left Rotation"/>
          <p:cNvPicPr>
            <a:picLocks noChangeAspect="1" noChangeArrowheads="1"/>
          </p:cNvPicPr>
          <p:nvPr/>
        </p:nvPicPr>
        <p:blipFill>
          <a:blip r:embed="rId2"/>
          <a:srcRect/>
          <a:stretch>
            <a:fillRect/>
          </a:stretch>
        </p:blipFill>
        <p:spPr bwMode="auto">
          <a:xfrm>
            <a:off x="2895600" y="2819400"/>
            <a:ext cx="3276600" cy="2362200"/>
          </a:xfrm>
          <a:prstGeom prst="rect">
            <a:avLst/>
          </a:prstGeom>
          <a:noFill/>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371600"/>
            <a:ext cx="8229600" cy="1066800"/>
          </a:xfrm>
        </p:spPr>
        <p:txBody>
          <a:bodyPr>
            <a:noAutofit/>
          </a:bodyPr>
          <a:lstStyle/>
          <a:p>
            <a:pPr algn="just"/>
            <a:r>
              <a:rPr lang="en-US" sz="2400" dirty="0" smtClean="0"/>
              <a:t>STEP 3:</a:t>
            </a:r>
          </a:p>
          <a:p>
            <a:pPr algn="just">
              <a:buNone/>
            </a:pPr>
            <a:r>
              <a:rPr lang="en-US" sz="2400" dirty="0" smtClean="0"/>
              <a:t>	Node</a:t>
            </a:r>
            <a:r>
              <a:rPr lang="en-US" sz="2400" dirty="0"/>
              <a:t> </a:t>
            </a:r>
            <a:r>
              <a:rPr lang="en-US" sz="2400" b="1" dirty="0"/>
              <a:t>C</a:t>
            </a:r>
            <a:r>
              <a:rPr lang="en-US" sz="2400" dirty="0"/>
              <a:t> is still unbalanced but now, it is </a:t>
            </a:r>
            <a:r>
              <a:rPr lang="en-US" sz="2400" dirty="0" smtClean="0"/>
              <a:t>because of </a:t>
            </a:r>
            <a:r>
              <a:rPr lang="en-US" sz="2400" dirty="0"/>
              <a:t>left-</a:t>
            </a:r>
            <a:r>
              <a:rPr lang="en-US" sz="2400" dirty="0" err="1"/>
              <a:t>subtree</a:t>
            </a:r>
            <a:r>
              <a:rPr lang="en-US" sz="2400" dirty="0"/>
              <a:t> of left-</a:t>
            </a:r>
            <a:r>
              <a:rPr lang="en-US" sz="2400" dirty="0" err="1"/>
              <a:t>subtree</a:t>
            </a:r>
            <a:r>
              <a:rPr lang="en-US" sz="2400" dirty="0"/>
              <a:t>.</a:t>
            </a:r>
          </a:p>
        </p:txBody>
      </p:sp>
      <p:pic>
        <p:nvPicPr>
          <p:cNvPr id="13314" name="Picture 2" descr="Left Rotation"/>
          <p:cNvPicPr>
            <a:picLocks noChangeAspect="1" noChangeArrowheads="1"/>
          </p:cNvPicPr>
          <p:nvPr/>
        </p:nvPicPr>
        <p:blipFill>
          <a:blip r:embed="rId2"/>
          <a:srcRect/>
          <a:stretch>
            <a:fillRect/>
          </a:stretch>
        </p:blipFill>
        <p:spPr bwMode="auto">
          <a:xfrm>
            <a:off x="2438400" y="2743200"/>
            <a:ext cx="2743200" cy="2514600"/>
          </a:xfrm>
          <a:prstGeom prst="rect">
            <a:avLst/>
          </a:prstGeom>
          <a:noFill/>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295400"/>
            <a:ext cx="8229600" cy="1524000"/>
          </a:xfrm>
        </p:spPr>
        <p:txBody>
          <a:bodyPr>
            <a:normAutofit fontScale="85000" lnSpcReduction="20000"/>
          </a:bodyPr>
          <a:lstStyle/>
          <a:p>
            <a:pPr algn="just"/>
            <a:r>
              <a:rPr lang="en-US" dirty="0" smtClean="0"/>
              <a:t>STEP 4:</a:t>
            </a:r>
          </a:p>
          <a:p>
            <a:pPr algn="just">
              <a:buNone/>
            </a:pPr>
            <a:r>
              <a:rPr lang="en-US" dirty="0" smtClean="0"/>
              <a:t> 	Now </a:t>
            </a:r>
            <a:r>
              <a:rPr lang="en-US" dirty="0"/>
              <a:t>right-rotate the tree making </a:t>
            </a:r>
            <a:r>
              <a:rPr lang="en-US" b="1" dirty="0"/>
              <a:t>B</a:t>
            </a:r>
            <a:r>
              <a:rPr lang="en-US" dirty="0"/>
              <a:t> new </a:t>
            </a:r>
            <a:r>
              <a:rPr lang="en-US" dirty="0" smtClean="0"/>
              <a:t>root node </a:t>
            </a:r>
            <a:r>
              <a:rPr lang="en-US" dirty="0"/>
              <a:t>of this </a:t>
            </a:r>
            <a:r>
              <a:rPr lang="en-US" dirty="0" err="1"/>
              <a:t>subtree</a:t>
            </a:r>
            <a:r>
              <a:rPr lang="en-US" dirty="0"/>
              <a:t>. </a:t>
            </a:r>
            <a:r>
              <a:rPr lang="en-US" b="1" dirty="0"/>
              <a:t>C</a:t>
            </a:r>
            <a:r>
              <a:rPr lang="en-US" dirty="0"/>
              <a:t> now becomes right </a:t>
            </a:r>
            <a:r>
              <a:rPr lang="en-US" dirty="0" err="1"/>
              <a:t>subtree</a:t>
            </a:r>
            <a:r>
              <a:rPr lang="en-US" dirty="0"/>
              <a:t> of its own left </a:t>
            </a:r>
            <a:r>
              <a:rPr lang="en-US" dirty="0" err="1"/>
              <a:t>subtree</a:t>
            </a:r>
            <a:r>
              <a:rPr lang="en-US" dirty="0"/>
              <a:t>.</a:t>
            </a:r>
          </a:p>
        </p:txBody>
      </p:sp>
      <p:pic>
        <p:nvPicPr>
          <p:cNvPr id="14338" name="Picture 2" descr="Right Rotation"/>
          <p:cNvPicPr>
            <a:picLocks noChangeAspect="1" noChangeArrowheads="1"/>
          </p:cNvPicPr>
          <p:nvPr/>
        </p:nvPicPr>
        <p:blipFill>
          <a:blip r:embed="rId2"/>
          <a:srcRect/>
          <a:stretch>
            <a:fillRect/>
          </a:stretch>
        </p:blipFill>
        <p:spPr bwMode="auto">
          <a:xfrm>
            <a:off x="2667000" y="3200400"/>
            <a:ext cx="3733800" cy="2133600"/>
          </a:xfrm>
          <a:prstGeom prst="rect">
            <a:avLst/>
          </a:prstGeom>
          <a:noFill/>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1219200"/>
          </a:xfrm>
        </p:spPr>
        <p:txBody>
          <a:bodyPr/>
          <a:lstStyle/>
          <a:p>
            <a:r>
              <a:rPr lang="en-US" dirty="0" smtClean="0"/>
              <a:t>STEP 5</a:t>
            </a:r>
          </a:p>
          <a:p>
            <a:pPr>
              <a:buNone/>
            </a:pPr>
            <a:r>
              <a:rPr lang="en-US" dirty="0"/>
              <a:t>The tree is now balanced.</a:t>
            </a:r>
            <a:endParaRPr lang="en-US" dirty="0" smtClean="0"/>
          </a:p>
          <a:p>
            <a:endParaRPr lang="en-US" dirty="0"/>
          </a:p>
        </p:txBody>
      </p:sp>
      <p:pic>
        <p:nvPicPr>
          <p:cNvPr id="15362" name="Picture 2" descr="Balanced Avl Tree"/>
          <p:cNvPicPr>
            <a:picLocks noChangeAspect="1" noChangeArrowheads="1"/>
          </p:cNvPicPr>
          <p:nvPr/>
        </p:nvPicPr>
        <p:blipFill>
          <a:blip r:embed="rId2"/>
          <a:srcRect/>
          <a:stretch>
            <a:fillRect/>
          </a:stretch>
        </p:blipFill>
        <p:spPr bwMode="auto">
          <a:xfrm>
            <a:off x="2743200" y="2819400"/>
            <a:ext cx="3124200" cy="2286000"/>
          </a:xfrm>
          <a:prstGeom prst="rect">
            <a:avLst/>
          </a:prstGeom>
          <a:noFill/>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Example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5" name="Content Placeholder 4" descr="doublee.jpg"/>
          <p:cNvPicPr>
            <a:picLocks noGrp="1" noChangeAspect="1"/>
          </p:cNvPicPr>
          <p:nvPr>
            <p:ph idx="1"/>
          </p:nvPr>
        </p:nvPicPr>
        <p:blipFill>
          <a:blip r:embed="rId2"/>
          <a:stretch>
            <a:fillRect/>
          </a:stretch>
        </p:blipFill>
        <p:spPr>
          <a:xfrm>
            <a:off x="1600200" y="1905000"/>
            <a:ext cx="6143625" cy="2971800"/>
          </a:xfrm>
        </p:spPr>
      </p:pic>
      <p:sp>
        <p:nvSpPr>
          <p:cNvPr id="4" name="Slide Number Placeholder 3"/>
          <p:cNvSpPr>
            <a:spLocks noGrp="1"/>
          </p:cNvSpPr>
          <p:nvPr>
            <p:ph type="sldNum" sz="quarter" idx="12"/>
          </p:nvPr>
        </p:nvSpPr>
        <p:spPr/>
        <p:txBody>
          <a:bodyPr/>
          <a:lstStyle/>
          <a:p>
            <a:fld id="{B6F15528-21DE-4FAA-801E-634DDDAF4B2B}" type="slidenum">
              <a:rPr lang="en-US" smtClean="0"/>
              <a:pPr/>
              <a:t>105</a:t>
            </a:fld>
            <a:endParaRPr lang="en-US"/>
          </a:p>
        </p:txBody>
      </p:sp>
      <p:sp>
        <p:nvSpPr>
          <p:cNvPr id="31" name="Rectangle 30"/>
          <p:cNvSpPr/>
          <p:nvPr/>
        </p:nvSpPr>
        <p:spPr>
          <a:xfrm>
            <a:off x="4343400" y="2209800"/>
            <a:ext cx="1305678" cy="369332"/>
          </a:xfrm>
          <a:prstGeom prst="rect">
            <a:avLst/>
          </a:prstGeom>
        </p:spPr>
        <p:txBody>
          <a:bodyPr wrap="none">
            <a:spAutoFit/>
          </a:bodyPr>
          <a:lstStyle/>
          <a:p>
            <a:r>
              <a:rPr lang="en-US" dirty="0" smtClean="0"/>
              <a:t>left rotation</a:t>
            </a:r>
            <a:endParaRPr lang="en-US" dirty="0"/>
          </a:p>
        </p:txBody>
      </p:sp>
      <p:sp>
        <p:nvSpPr>
          <p:cNvPr id="32" name="Rectangle 31"/>
          <p:cNvSpPr/>
          <p:nvPr/>
        </p:nvSpPr>
        <p:spPr>
          <a:xfrm>
            <a:off x="6019800" y="2362200"/>
            <a:ext cx="1475532" cy="369332"/>
          </a:xfrm>
          <a:prstGeom prst="rect">
            <a:avLst/>
          </a:prstGeom>
        </p:spPr>
        <p:txBody>
          <a:bodyPr wrap="none">
            <a:spAutoFit/>
          </a:bodyPr>
          <a:lstStyle/>
          <a:p>
            <a:r>
              <a:rPr lang="en-US" dirty="0" smtClean="0"/>
              <a:t>Right rotation</a:t>
            </a:r>
            <a:endParaRPr lang="en-US" dirty="0"/>
          </a:p>
        </p:txBody>
      </p:sp>
      <p:sp>
        <p:nvSpPr>
          <p:cNvPr id="33" name="Rectangle 32"/>
          <p:cNvSpPr/>
          <p:nvPr/>
        </p:nvSpPr>
        <p:spPr>
          <a:xfrm>
            <a:off x="2286000" y="2286000"/>
            <a:ext cx="1676400" cy="369332"/>
          </a:xfrm>
          <a:prstGeom prst="rect">
            <a:avLst/>
          </a:prstGeom>
        </p:spPr>
        <p:txBody>
          <a:bodyPr wrap="square">
            <a:spAutoFit/>
          </a:bodyPr>
          <a:lstStyle/>
          <a:p>
            <a:r>
              <a:rPr lang="en-US" dirty="0" smtClean="0"/>
              <a:t>Insert Node 2</a:t>
            </a:r>
            <a:endParaRPr lang="en-US" dirty="0"/>
          </a:p>
        </p:txBody>
      </p:sp>
      <p:sp>
        <p:nvSpPr>
          <p:cNvPr id="35" name="Rectangle 34"/>
          <p:cNvSpPr/>
          <p:nvPr/>
        </p:nvSpPr>
        <p:spPr>
          <a:xfrm>
            <a:off x="1600200" y="3429000"/>
            <a:ext cx="652743" cy="369332"/>
          </a:xfrm>
          <a:prstGeom prst="rect">
            <a:avLst/>
          </a:prstGeom>
        </p:spPr>
        <p:txBody>
          <a:bodyPr wrap="none">
            <a:spAutoFit/>
          </a:bodyPr>
          <a:lstStyle/>
          <a:p>
            <a:r>
              <a:rPr lang="en-US" b="1" smtClean="0"/>
              <a:t>BF=0</a:t>
            </a:r>
            <a:endParaRPr lang="en-US" dirty="0"/>
          </a:p>
        </p:txBody>
      </p:sp>
      <p:sp>
        <p:nvSpPr>
          <p:cNvPr id="36" name="Rectangle 35"/>
          <p:cNvSpPr/>
          <p:nvPr/>
        </p:nvSpPr>
        <p:spPr>
          <a:xfrm>
            <a:off x="2667000" y="3733800"/>
            <a:ext cx="5983689" cy="369332"/>
          </a:xfrm>
          <a:prstGeom prst="rect">
            <a:avLst/>
          </a:prstGeom>
        </p:spPr>
        <p:txBody>
          <a:bodyPr wrap="none">
            <a:spAutoFit/>
          </a:bodyPr>
          <a:lstStyle/>
          <a:p>
            <a:r>
              <a:rPr lang="en-US" dirty="0" smtClean="0"/>
              <a:t>Unbalanced Tree           Unbalanced Tree             Balanced Tree</a:t>
            </a:r>
            <a:endParaRPr lang="en-US" dirty="0"/>
          </a:p>
        </p:txBody>
      </p:sp>
      <p:sp>
        <p:nvSpPr>
          <p:cNvPr id="37" name="Rectangle 36"/>
          <p:cNvSpPr/>
          <p:nvPr/>
        </p:nvSpPr>
        <p:spPr>
          <a:xfrm>
            <a:off x="4114800" y="2057400"/>
            <a:ext cx="301686" cy="369332"/>
          </a:xfrm>
          <a:prstGeom prst="rect">
            <a:avLst/>
          </a:prstGeom>
        </p:spPr>
        <p:txBody>
          <a:bodyPr wrap="none">
            <a:spAutoFit/>
          </a:bodyPr>
          <a:lstStyle/>
          <a:p>
            <a:r>
              <a:rPr lang="en-US" b="1" dirty="0" smtClean="0"/>
              <a:t>2</a:t>
            </a:r>
            <a:endParaRPr lang="en-US" dirty="0"/>
          </a:p>
        </p:txBody>
      </p:sp>
      <p:sp>
        <p:nvSpPr>
          <p:cNvPr id="38" name="Rectangle 37"/>
          <p:cNvSpPr/>
          <p:nvPr/>
        </p:nvSpPr>
        <p:spPr>
          <a:xfrm>
            <a:off x="3792158" y="2535449"/>
            <a:ext cx="372218" cy="369332"/>
          </a:xfrm>
          <a:prstGeom prst="rect">
            <a:avLst/>
          </a:prstGeom>
        </p:spPr>
        <p:txBody>
          <a:bodyPr wrap="none">
            <a:spAutoFit/>
          </a:bodyPr>
          <a:lstStyle/>
          <a:p>
            <a:r>
              <a:rPr lang="en-US" b="1" dirty="0" smtClean="0"/>
              <a:t>-1</a:t>
            </a:r>
            <a:endParaRPr lang="en-US" dirty="0"/>
          </a:p>
        </p:txBody>
      </p:sp>
      <p:sp>
        <p:nvSpPr>
          <p:cNvPr id="39" name="Rectangle 38"/>
          <p:cNvSpPr/>
          <p:nvPr/>
        </p:nvSpPr>
        <p:spPr>
          <a:xfrm>
            <a:off x="4202296" y="2851666"/>
            <a:ext cx="301686" cy="369332"/>
          </a:xfrm>
          <a:prstGeom prst="rect">
            <a:avLst/>
          </a:prstGeom>
        </p:spPr>
        <p:txBody>
          <a:bodyPr wrap="none">
            <a:spAutoFit/>
          </a:bodyPr>
          <a:lstStyle/>
          <a:p>
            <a:r>
              <a:rPr lang="en-US" b="1" dirty="0" smtClean="0"/>
              <a:t>0</a:t>
            </a:r>
            <a:endParaRPr lang="en-US" dirty="0"/>
          </a:p>
        </p:txBody>
      </p:sp>
      <p:sp>
        <p:nvSpPr>
          <p:cNvPr id="40" name="Rectangle 39"/>
          <p:cNvSpPr/>
          <p:nvPr/>
        </p:nvSpPr>
        <p:spPr>
          <a:xfrm>
            <a:off x="5711886" y="2579132"/>
            <a:ext cx="301686" cy="369332"/>
          </a:xfrm>
          <a:prstGeom prst="rect">
            <a:avLst/>
          </a:prstGeom>
        </p:spPr>
        <p:txBody>
          <a:bodyPr wrap="none">
            <a:spAutoFit/>
          </a:bodyPr>
          <a:lstStyle/>
          <a:p>
            <a:r>
              <a:rPr lang="en-US" b="1" dirty="0" smtClean="0"/>
              <a:t>1</a:t>
            </a:r>
            <a:endParaRPr lang="en-US" dirty="0"/>
          </a:p>
        </p:txBody>
      </p:sp>
      <p:sp>
        <p:nvSpPr>
          <p:cNvPr id="41" name="Rectangle 40"/>
          <p:cNvSpPr/>
          <p:nvPr/>
        </p:nvSpPr>
        <p:spPr>
          <a:xfrm>
            <a:off x="5980377" y="2002049"/>
            <a:ext cx="301686" cy="369332"/>
          </a:xfrm>
          <a:prstGeom prst="rect">
            <a:avLst/>
          </a:prstGeom>
        </p:spPr>
        <p:txBody>
          <a:bodyPr wrap="none">
            <a:spAutoFit/>
          </a:bodyPr>
          <a:lstStyle/>
          <a:p>
            <a:r>
              <a:rPr lang="en-US" b="1" dirty="0" smtClean="0"/>
              <a:t>2</a:t>
            </a:r>
            <a:endParaRPr lang="en-US" dirty="0"/>
          </a:p>
        </p:txBody>
      </p:sp>
      <p:sp>
        <p:nvSpPr>
          <p:cNvPr id="42" name="Rectangle 41"/>
          <p:cNvSpPr/>
          <p:nvPr/>
        </p:nvSpPr>
        <p:spPr>
          <a:xfrm>
            <a:off x="5411757" y="3015734"/>
            <a:ext cx="301686" cy="369332"/>
          </a:xfrm>
          <a:prstGeom prst="rect">
            <a:avLst/>
          </a:prstGeom>
        </p:spPr>
        <p:txBody>
          <a:bodyPr wrap="none">
            <a:spAutoFit/>
          </a:bodyPr>
          <a:lstStyle/>
          <a:p>
            <a:r>
              <a:rPr lang="en-US" b="1" dirty="0" smtClean="0"/>
              <a:t>0</a:t>
            </a:r>
            <a:endParaRPr lang="en-US" dirty="0"/>
          </a:p>
        </p:txBody>
      </p:sp>
      <p:sp>
        <p:nvSpPr>
          <p:cNvPr id="43" name="Rectangle 42"/>
          <p:cNvSpPr/>
          <p:nvPr/>
        </p:nvSpPr>
        <p:spPr>
          <a:xfrm>
            <a:off x="7313643" y="1880079"/>
            <a:ext cx="301686" cy="369332"/>
          </a:xfrm>
          <a:prstGeom prst="rect">
            <a:avLst/>
          </a:prstGeom>
        </p:spPr>
        <p:txBody>
          <a:bodyPr wrap="none">
            <a:spAutoFit/>
          </a:bodyPr>
          <a:lstStyle/>
          <a:p>
            <a:r>
              <a:rPr lang="en-US" b="1" dirty="0" smtClean="0"/>
              <a:t>0</a:t>
            </a:r>
            <a:endParaRPr lang="en-US" dirty="0"/>
          </a:p>
        </p:txBody>
      </p:sp>
      <p:sp>
        <p:nvSpPr>
          <p:cNvPr id="44" name="Rectangle 43"/>
          <p:cNvSpPr/>
          <p:nvPr/>
        </p:nvSpPr>
        <p:spPr>
          <a:xfrm>
            <a:off x="6684523" y="2952537"/>
            <a:ext cx="301686" cy="369332"/>
          </a:xfrm>
          <a:prstGeom prst="rect">
            <a:avLst/>
          </a:prstGeom>
        </p:spPr>
        <p:txBody>
          <a:bodyPr wrap="none">
            <a:spAutoFit/>
          </a:bodyPr>
          <a:lstStyle/>
          <a:p>
            <a:r>
              <a:rPr lang="en-US" b="1" dirty="0" smtClean="0"/>
              <a:t>0</a:t>
            </a:r>
            <a:endParaRPr lang="en-US" dirty="0"/>
          </a:p>
        </p:txBody>
      </p:sp>
      <p:sp>
        <p:nvSpPr>
          <p:cNvPr id="45" name="Rectangle 44"/>
          <p:cNvSpPr/>
          <p:nvPr/>
        </p:nvSpPr>
        <p:spPr>
          <a:xfrm>
            <a:off x="7722824" y="2720115"/>
            <a:ext cx="301686" cy="369332"/>
          </a:xfrm>
          <a:prstGeom prst="rect">
            <a:avLst/>
          </a:prstGeom>
        </p:spPr>
        <p:txBody>
          <a:bodyPr wrap="none">
            <a:spAutoFit/>
          </a:bodyPr>
          <a:lstStyle/>
          <a:p>
            <a:r>
              <a:rPr lang="en-US" b="1" dirty="0" smtClean="0"/>
              <a:t>0</a:t>
            </a:r>
            <a:endParaRPr lang="en-US" dirty="0"/>
          </a:p>
        </p:txBody>
      </p:sp>
      <p:sp>
        <p:nvSpPr>
          <p:cNvPr id="46" name="Rectangle 45"/>
          <p:cNvSpPr/>
          <p:nvPr/>
        </p:nvSpPr>
        <p:spPr>
          <a:xfrm>
            <a:off x="1524000" y="1981200"/>
            <a:ext cx="652743" cy="369332"/>
          </a:xfrm>
          <a:prstGeom prst="rect">
            <a:avLst/>
          </a:prstGeom>
        </p:spPr>
        <p:txBody>
          <a:bodyPr wrap="none">
            <a:spAutoFit/>
          </a:bodyPr>
          <a:lstStyle/>
          <a:p>
            <a:r>
              <a:rPr lang="en-US" b="1" dirty="0" smtClean="0"/>
              <a:t>BF=1</a:t>
            </a:r>
            <a:endParaRPr lang="en-US" dirty="0"/>
          </a:p>
        </p:txBody>
      </p:sp>
      <p:sp>
        <p:nvSpPr>
          <p:cNvPr id="47" name="Rectangle 46"/>
          <p:cNvSpPr/>
          <p:nvPr/>
        </p:nvSpPr>
        <p:spPr>
          <a:xfrm>
            <a:off x="1066800" y="4267200"/>
            <a:ext cx="7772400" cy="1754326"/>
          </a:xfrm>
          <a:prstGeom prst="rect">
            <a:avLst/>
          </a:prstGeom>
        </p:spPr>
        <p:txBody>
          <a:bodyPr wrap="square">
            <a:spAutoFit/>
          </a:bodyPr>
          <a:lstStyle/>
          <a:p>
            <a:pPr algn="just">
              <a:lnSpc>
                <a:spcPct val="150000"/>
              </a:lnSpc>
            </a:pPr>
            <a:r>
              <a:rPr lang="en-US" sz="2400" dirty="0" smtClean="0">
                <a:latin typeface="Times New Roman" pitchFamily="18" charset="0"/>
                <a:cs typeface="Times New Roman" pitchFamily="18" charset="0"/>
              </a:rPr>
              <a:t>When node 2 is inserted to the right of 1, the tree becomes unbalanced hence rotate left, still it is unbalanced hence rotate right to make a balanced tree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Right-Left Rotation</a:t>
            </a:r>
            <a:br>
              <a:rPr lang="en-US" dirty="0"/>
            </a:br>
            <a:endParaRPr lang="en-US" dirty="0"/>
          </a:p>
        </p:txBody>
      </p:sp>
      <p:sp>
        <p:nvSpPr>
          <p:cNvPr id="3" name="Content Placeholder 2"/>
          <p:cNvSpPr>
            <a:spLocks noGrp="1"/>
          </p:cNvSpPr>
          <p:nvPr>
            <p:ph idx="1"/>
          </p:nvPr>
        </p:nvSpPr>
        <p:spPr>
          <a:xfrm>
            <a:off x="457200" y="762001"/>
            <a:ext cx="8229600" cy="1524000"/>
          </a:xfrm>
        </p:spPr>
        <p:txBody>
          <a:bodyPr>
            <a:noAutofit/>
          </a:bodyPr>
          <a:lstStyle/>
          <a:p>
            <a:r>
              <a:rPr lang="en-US" sz="2400" dirty="0"/>
              <a:t>Second type of double rotation is Right-Left Rotation. </a:t>
            </a:r>
            <a:endParaRPr lang="en-US" sz="2400" dirty="0" smtClean="0"/>
          </a:p>
          <a:p>
            <a:r>
              <a:rPr lang="en-US" sz="2400" dirty="0" smtClean="0"/>
              <a:t>It </a:t>
            </a:r>
            <a:r>
              <a:rPr lang="en-US" sz="2400" dirty="0"/>
              <a:t>is a combination of right rotation followed by left rotation</a:t>
            </a:r>
            <a:r>
              <a:rPr lang="en-US" sz="2400" dirty="0" smtClean="0"/>
              <a:t>.</a:t>
            </a:r>
          </a:p>
          <a:p>
            <a:pPr>
              <a:buNone/>
            </a:pPr>
            <a:r>
              <a:rPr lang="en-US" sz="2400" dirty="0" smtClean="0"/>
              <a:t>STEP 1:</a:t>
            </a:r>
          </a:p>
          <a:p>
            <a:pPr>
              <a:buNone/>
            </a:pPr>
            <a:r>
              <a:rPr lang="en-US" sz="2400" dirty="0" smtClean="0"/>
              <a:t>	A </a:t>
            </a:r>
            <a:r>
              <a:rPr lang="en-US" sz="2400" dirty="0"/>
              <a:t>node has been inserted into left </a:t>
            </a:r>
            <a:r>
              <a:rPr lang="en-US" sz="2400" dirty="0" err="1"/>
              <a:t>subtree</a:t>
            </a:r>
            <a:r>
              <a:rPr lang="en-US" sz="2400" dirty="0"/>
              <a:t> of right </a:t>
            </a:r>
            <a:r>
              <a:rPr lang="en-US" sz="2400" dirty="0" err="1"/>
              <a:t>subtree</a:t>
            </a:r>
            <a:r>
              <a:rPr lang="en-US" sz="2400" dirty="0"/>
              <a:t>. This makes </a:t>
            </a:r>
            <a:r>
              <a:rPr lang="en-US" sz="2400" b="1" dirty="0"/>
              <a:t>A</a:t>
            </a:r>
            <a:r>
              <a:rPr lang="en-US" sz="2400" dirty="0"/>
              <a:t> an unbalanced node, with balance factor 2.</a:t>
            </a:r>
          </a:p>
        </p:txBody>
      </p:sp>
      <p:pic>
        <p:nvPicPr>
          <p:cNvPr id="16386" name="Picture 2" descr="Left Subtree of Right Subtree"/>
          <p:cNvPicPr>
            <a:picLocks noChangeAspect="1" noChangeArrowheads="1"/>
          </p:cNvPicPr>
          <p:nvPr/>
        </p:nvPicPr>
        <p:blipFill>
          <a:blip r:embed="rId2"/>
          <a:srcRect/>
          <a:stretch>
            <a:fillRect/>
          </a:stretch>
        </p:blipFill>
        <p:spPr bwMode="auto">
          <a:xfrm>
            <a:off x="2667000" y="3352800"/>
            <a:ext cx="2895600" cy="2286000"/>
          </a:xfrm>
          <a:prstGeom prst="rect">
            <a:avLst/>
          </a:prstGeom>
          <a:noFill/>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1600200"/>
          </a:xfrm>
        </p:spPr>
        <p:txBody>
          <a:bodyPr>
            <a:normAutofit fontScale="85000" lnSpcReduction="20000"/>
          </a:bodyPr>
          <a:lstStyle/>
          <a:p>
            <a:pPr algn="just">
              <a:buNone/>
            </a:pPr>
            <a:r>
              <a:rPr lang="en-US" dirty="0" smtClean="0"/>
              <a:t>STEP 2:</a:t>
            </a:r>
          </a:p>
          <a:p>
            <a:pPr algn="just"/>
            <a:r>
              <a:rPr lang="en-US" dirty="0" smtClean="0"/>
              <a:t>Perform </a:t>
            </a:r>
            <a:r>
              <a:rPr lang="en-US" dirty="0"/>
              <a:t>right rotation along </a:t>
            </a:r>
            <a:r>
              <a:rPr lang="en-US" b="1" dirty="0"/>
              <a:t>C</a:t>
            </a:r>
            <a:r>
              <a:rPr lang="en-US" dirty="0"/>
              <a:t> </a:t>
            </a:r>
            <a:r>
              <a:rPr lang="en-US" dirty="0" smtClean="0"/>
              <a:t>node, making</a:t>
            </a:r>
            <a:r>
              <a:rPr lang="en-US" dirty="0"/>
              <a:t> </a:t>
            </a:r>
            <a:r>
              <a:rPr lang="en-US" b="1" dirty="0"/>
              <a:t>C</a:t>
            </a:r>
            <a:r>
              <a:rPr lang="en-US" dirty="0"/>
              <a:t> the right </a:t>
            </a:r>
            <a:r>
              <a:rPr lang="en-US" dirty="0" err="1"/>
              <a:t>subtree</a:t>
            </a:r>
            <a:r>
              <a:rPr lang="en-US" dirty="0"/>
              <a:t> of its own left </a:t>
            </a:r>
            <a:r>
              <a:rPr lang="en-US" dirty="0" err="1"/>
              <a:t>subtree</a:t>
            </a:r>
            <a:r>
              <a:rPr lang="en-US" dirty="0"/>
              <a:t> </a:t>
            </a:r>
            <a:r>
              <a:rPr lang="en-US" b="1" dirty="0"/>
              <a:t>B</a:t>
            </a:r>
            <a:r>
              <a:rPr lang="en-US" dirty="0"/>
              <a:t>. </a:t>
            </a:r>
            <a:endParaRPr lang="en-US" dirty="0" smtClean="0"/>
          </a:p>
          <a:p>
            <a:pPr algn="just"/>
            <a:r>
              <a:rPr lang="en-US" dirty="0" smtClean="0"/>
              <a:t>Now</a:t>
            </a:r>
            <a:r>
              <a:rPr lang="en-US" dirty="0"/>
              <a:t>, </a:t>
            </a:r>
            <a:r>
              <a:rPr lang="en-US" b="1" dirty="0"/>
              <a:t>B</a:t>
            </a:r>
            <a:r>
              <a:rPr lang="en-US" dirty="0"/>
              <a:t> becomes right </a:t>
            </a:r>
            <a:r>
              <a:rPr lang="en-US" dirty="0" err="1"/>
              <a:t>subtree</a:t>
            </a:r>
            <a:r>
              <a:rPr lang="en-US" dirty="0"/>
              <a:t> of </a:t>
            </a:r>
            <a:r>
              <a:rPr lang="en-US" b="1" dirty="0"/>
              <a:t>A</a:t>
            </a:r>
            <a:r>
              <a:rPr lang="en-US" dirty="0"/>
              <a:t>.</a:t>
            </a:r>
          </a:p>
        </p:txBody>
      </p:sp>
      <p:pic>
        <p:nvPicPr>
          <p:cNvPr id="17410" name="Picture 2" descr="Subtree Right Rotation"/>
          <p:cNvPicPr>
            <a:picLocks noChangeAspect="1" noChangeArrowheads="1"/>
          </p:cNvPicPr>
          <p:nvPr/>
        </p:nvPicPr>
        <p:blipFill>
          <a:blip r:embed="rId2"/>
          <a:srcRect/>
          <a:stretch>
            <a:fillRect/>
          </a:stretch>
        </p:blipFill>
        <p:spPr bwMode="auto">
          <a:xfrm>
            <a:off x="2895600" y="3581400"/>
            <a:ext cx="3048000" cy="2057400"/>
          </a:xfrm>
          <a:prstGeom prst="rect">
            <a:avLst/>
          </a:prstGeom>
          <a:noFill/>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295400"/>
            <a:ext cx="8229600" cy="1676400"/>
          </a:xfrm>
        </p:spPr>
        <p:txBody>
          <a:bodyPr>
            <a:normAutofit fontScale="92500" lnSpcReduction="20000"/>
          </a:bodyPr>
          <a:lstStyle/>
          <a:p>
            <a:pPr algn="just">
              <a:buNone/>
            </a:pPr>
            <a:r>
              <a:rPr lang="en-US" dirty="0" smtClean="0"/>
              <a:t>STEP 3:</a:t>
            </a:r>
          </a:p>
          <a:p>
            <a:pPr algn="just"/>
            <a:r>
              <a:rPr lang="en-US" dirty="0" smtClean="0"/>
              <a:t>Node</a:t>
            </a:r>
            <a:r>
              <a:rPr lang="en-US" dirty="0"/>
              <a:t> </a:t>
            </a:r>
            <a:r>
              <a:rPr lang="en-US" b="1" dirty="0"/>
              <a:t>A</a:t>
            </a:r>
            <a:r>
              <a:rPr lang="en-US" dirty="0"/>
              <a:t> is still unbalanced because of right </a:t>
            </a:r>
            <a:r>
              <a:rPr lang="en-US" dirty="0" err="1"/>
              <a:t>subtree</a:t>
            </a:r>
            <a:r>
              <a:rPr lang="en-US" dirty="0"/>
              <a:t> of its right </a:t>
            </a:r>
            <a:r>
              <a:rPr lang="en-US" dirty="0" err="1"/>
              <a:t>subtree</a:t>
            </a:r>
            <a:r>
              <a:rPr lang="en-US" dirty="0"/>
              <a:t> and requires a left rotation.</a:t>
            </a:r>
          </a:p>
        </p:txBody>
      </p:sp>
      <p:pic>
        <p:nvPicPr>
          <p:cNvPr id="18434" name="Picture 2" descr="Right Unbalanced Tree"/>
          <p:cNvPicPr>
            <a:picLocks noChangeAspect="1" noChangeArrowheads="1"/>
          </p:cNvPicPr>
          <p:nvPr/>
        </p:nvPicPr>
        <p:blipFill>
          <a:blip r:embed="rId2"/>
          <a:srcRect/>
          <a:stretch>
            <a:fillRect/>
          </a:stretch>
        </p:blipFill>
        <p:spPr bwMode="auto">
          <a:xfrm>
            <a:off x="3200400" y="2895600"/>
            <a:ext cx="2209800" cy="2438400"/>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1523999"/>
          </a:xfrm>
        </p:spPr>
        <p:txBody>
          <a:bodyPr>
            <a:normAutofit fontScale="85000" lnSpcReduction="20000"/>
          </a:bodyPr>
          <a:lstStyle/>
          <a:p>
            <a:pPr>
              <a:buNone/>
            </a:pPr>
            <a:r>
              <a:rPr lang="en-US" dirty="0" smtClean="0"/>
              <a:t>STEP 4:</a:t>
            </a:r>
          </a:p>
          <a:p>
            <a:r>
              <a:rPr lang="en-US" dirty="0"/>
              <a:t>A left rotation is performed by making </a:t>
            </a:r>
            <a:r>
              <a:rPr lang="en-US" b="1" dirty="0"/>
              <a:t>B</a:t>
            </a:r>
            <a:r>
              <a:rPr lang="en-US" dirty="0"/>
              <a:t> the new root node of the </a:t>
            </a:r>
            <a:r>
              <a:rPr lang="en-US" dirty="0" err="1"/>
              <a:t>subtree</a:t>
            </a:r>
            <a:r>
              <a:rPr lang="en-US" dirty="0"/>
              <a:t>. </a:t>
            </a:r>
            <a:r>
              <a:rPr lang="en-US" b="1" dirty="0"/>
              <a:t>A</a:t>
            </a:r>
            <a:r>
              <a:rPr lang="en-US" dirty="0"/>
              <a:t> becomes left </a:t>
            </a:r>
            <a:r>
              <a:rPr lang="en-US" dirty="0" err="1"/>
              <a:t>subtree</a:t>
            </a:r>
            <a:r>
              <a:rPr lang="en-US" dirty="0"/>
              <a:t> of its right </a:t>
            </a:r>
            <a:r>
              <a:rPr lang="en-US" dirty="0" err="1"/>
              <a:t>subtree</a:t>
            </a:r>
            <a:r>
              <a:rPr lang="en-US" dirty="0"/>
              <a:t> </a:t>
            </a:r>
            <a:r>
              <a:rPr lang="en-US" b="1" dirty="0"/>
              <a:t>B</a:t>
            </a:r>
            <a:r>
              <a:rPr lang="en-US" dirty="0"/>
              <a:t>.</a:t>
            </a:r>
            <a:endParaRPr lang="en-US" dirty="0" smtClean="0"/>
          </a:p>
          <a:p>
            <a:endParaRPr lang="en-US" dirty="0"/>
          </a:p>
        </p:txBody>
      </p:sp>
      <p:pic>
        <p:nvPicPr>
          <p:cNvPr id="19458" name="Picture 2" descr="Left Rotation"/>
          <p:cNvPicPr>
            <a:picLocks noChangeAspect="1" noChangeArrowheads="1"/>
          </p:cNvPicPr>
          <p:nvPr/>
        </p:nvPicPr>
        <p:blipFill>
          <a:blip r:embed="rId2"/>
          <a:srcRect/>
          <a:stretch>
            <a:fillRect/>
          </a:stretch>
        </p:blipFill>
        <p:spPr bwMode="auto">
          <a:xfrm>
            <a:off x="3200400" y="2895600"/>
            <a:ext cx="2286000" cy="2362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0"/>
          </p:nvPr>
        </p:nvSpPr>
        <p:spPr>
          <a:xfrm>
            <a:off x="6553200" y="6248400"/>
            <a:ext cx="1905000" cy="457200"/>
          </a:xfrm>
          <a:noFill/>
          <a:ln>
            <a:miter lim="800000"/>
            <a:headEnd/>
            <a:tailEnd/>
          </a:ln>
        </p:spPr>
        <p:txBody>
          <a:bodyPr/>
          <a:lstStyle/>
          <a:p>
            <a:fld id="{1090DCE6-9FE9-4909-978D-615FDB526055}" type="slidenum">
              <a:rPr lang="en-US" smtClean="0"/>
              <a:pPr/>
              <a:t>11</a:t>
            </a:fld>
            <a:endParaRPr lang="en-US" smtClean="0"/>
          </a:p>
        </p:txBody>
      </p:sp>
      <p:sp>
        <p:nvSpPr>
          <p:cNvPr id="7171" name="Rectangle 2"/>
          <p:cNvSpPr>
            <a:spLocks noGrp="1" noChangeArrowheads="1"/>
          </p:cNvSpPr>
          <p:nvPr>
            <p:ph type="title"/>
          </p:nvPr>
        </p:nvSpPr>
        <p:spPr/>
        <p:txBody>
          <a:bodyPr/>
          <a:lstStyle/>
          <a:p>
            <a:r>
              <a:rPr lang="en-US" smtClean="0"/>
              <a:t>Tree Terminology</a:t>
            </a:r>
          </a:p>
        </p:txBody>
      </p:sp>
      <p:sp>
        <p:nvSpPr>
          <p:cNvPr id="7172" name="Rectangle 3"/>
          <p:cNvSpPr>
            <a:spLocks noGrp="1" noChangeArrowheads="1"/>
          </p:cNvSpPr>
          <p:nvPr>
            <p:ph type="body" idx="1"/>
          </p:nvPr>
        </p:nvSpPr>
        <p:spPr>
          <a:xfrm>
            <a:off x="685800" y="1600200"/>
            <a:ext cx="3084513" cy="4495800"/>
          </a:xfrm>
        </p:spPr>
        <p:txBody>
          <a:bodyPr>
            <a:normAutofit lnSpcReduction="10000"/>
          </a:bodyPr>
          <a:lstStyle/>
          <a:p>
            <a:pPr>
              <a:lnSpc>
                <a:spcPct val="90000"/>
              </a:lnSpc>
              <a:spcBef>
                <a:spcPct val="40000"/>
              </a:spcBef>
            </a:pPr>
            <a:r>
              <a:rPr lang="en-US" sz="2400" dirty="0" smtClean="0"/>
              <a:t>Length of a path = number of edges</a:t>
            </a:r>
          </a:p>
          <a:p>
            <a:pPr>
              <a:lnSpc>
                <a:spcPct val="90000"/>
              </a:lnSpc>
              <a:spcBef>
                <a:spcPct val="40000"/>
              </a:spcBef>
            </a:pPr>
            <a:r>
              <a:rPr lang="en-US" sz="2400" dirty="0" smtClean="0"/>
              <a:t>Depth of a node x = length of path from root to x</a:t>
            </a:r>
          </a:p>
          <a:p>
            <a:pPr>
              <a:lnSpc>
                <a:spcPct val="90000"/>
              </a:lnSpc>
              <a:spcBef>
                <a:spcPct val="40000"/>
              </a:spcBef>
            </a:pPr>
            <a:r>
              <a:rPr lang="en-US" sz="2400" dirty="0" smtClean="0"/>
              <a:t>Height of node x = length of longest path from x to a leaf</a:t>
            </a:r>
          </a:p>
          <a:p>
            <a:pPr>
              <a:lnSpc>
                <a:spcPct val="90000"/>
              </a:lnSpc>
              <a:spcBef>
                <a:spcPct val="40000"/>
              </a:spcBef>
            </a:pPr>
            <a:r>
              <a:rPr lang="en-US" sz="2400" dirty="0" smtClean="0"/>
              <a:t>Depth and height of tree = height of root</a:t>
            </a:r>
          </a:p>
          <a:p>
            <a:pPr>
              <a:lnSpc>
                <a:spcPct val="90000"/>
              </a:lnSpc>
              <a:spcBef>
                <a:spcPct val="40000"/>
              </a:spcBef>
            </a:pPr>
            <a:r>
              <a:rPr lang="en-US" sz="2400" dirty="0" smtClean="0"/>
              <a:t>The label of a node: A, B, C, …</a:t>
            </a:r>
          </a:p>
        </p:txBody>
      </p:sp>
      <p:sp>
        <p:nvSpPr>
          <p:cNvPr id="7173" name="Oval 4"/>
          <p:cNvSpPr>
            <a:spLocks noChangeArrowheads="1"/>
          </p:cNvSpPr>
          <p:nvPr/>
        </p:nvSpPr>
        <p:spPr bwMode="auto">
          <a:xfrm>
            <a:off x="7123113" y="2300288"/>
            <a:ext cx="457200" cy="457200"/>
          </a:xfrm>
          <a:prstGeom prst="ellipse">
            <a:avLst/>
          </a:prstGeom>
          <a:solidFill>
            <a:srgbClr val="FFFF00"/>
          </a:solidFill>
          <a:ln w="9525">
            <a:solidFill>
              <a:schemeClr val="tx1"/>
            </a:solidFill>
            <a:round/>
            <a:headEnd/>
            <a:tailEnd/>
          </a:ln>
        </p:spPr>
        <p:txBody>
          <a:bodyPr wrap="none" anchor="ctr"/>
          <a:lstStyle/>
          <a:p>
            <a:endParaRPr lang="en-US"/>
          </a:p>
        </p:txBody>
      </p:sp>
      <p:sp>
        <p:nvSpPr>
          <p:cNvPr id="7174" name="Oval 5"/>
          <p:cNvSpPr>
            <a:spLocks noChangeArrowheads="1"/>
          </p:cNvSpPr>
          <p:nvPr/>
        </p:nvSpPr>
        <p:spPr bwMode="auto">
          <a:xfrm>
            <a:off x="6208713" y="3290888"/>
            <a:ext cx="457200" cy="457200"/>
          </a:xfrm>
          <a:prstGeom prst="ellipse">
            <a:avLst/>
          </a:prstGeom>
          <a:solidFill>
            <a:srgbClr val="FFFF00"/>
          </a:solidFill>
          <a:ln w="9525">
            <a:solidFill>
              <a:schemeClr val="tx1"/>
            </a:solidFill>
            <a:round/>
            <a:headEnd/>
            <a:tailEnd/>
          </a:ln>
        </p:spPr>
        <p:txBody>
          <a:bodyPr wrap="none" anchor="ctr"/>
          <a:lstStyle/>
          <a:p>
            <a:endParaRPr lang="en-US"/>
          </a:p>
        </p:txBody>
      </p:sp>
      <p:sp>
        <p:nvSpPr>
          <p:cNvPr id="7175" name="Oval 6"/>
          <p:cNvSpPr>
            <a:spLocks noChangeArrowheads="1"/>
          </p:cNvSpPr>
          <p:nvPr/>
        </p:nvSpPr>
        <p:spPr bwMode="auto">
          <a:xfrm>
            <a:off x="7123113" y="3290888"/>
            <a:ext cx="457200" cy="457200"/>
          </a:xfrm>
          <a:prstGeom prst="ellipse">
            <a:avLst/>
          </a:prstGeom>
          <a:solidFill>
            <a:srgbClr val="FFFF00"/>
          </a:solidFill>
          <a:ln w="9525">
            <a:solidFill>
              <a:schemeClr val="tx1"/>
            </a:solidFill>
            <a:round/>
            <a:headEnd/>
            <a:tailEnd/>
          </a:ln>
        </p:spPr>
        <p:txBody>
          <a:bodyPr wrap="none" anchor="ctr"/>
          <a:lstStyle/>
          <a:p>
            <a:endParaRPr lang="en-US"/>
          </a:p>
        </p:txBody>
      </p:sp>
      <p:sp>
        <p:nvSpPr>
          <p:cNvPr id="7176" name="Oval 7"/>
          <p:cNvSpPr>
            <a:spLocks noChangeArrowheads="1"/>
          </p:cNvSpPr>
          <p:nvPr/>
        </p:nvSpPr>
        <p:spPr bwMode="auto">
          <a:xfrm>
            <a:off x="8037513" y="3290888"/>
            <a:ext cx="457200" cy="457200"/>
          </a:xfrm>
          <a:prstGeom prst="ellipse">
            <a:avLst/>
          </a:prstGeom>
          <a:solidFill>
            <a:srgbClr val="FFFF00"/>
          </a:solidFill>
          <a:ln w="9525">
            <a:solidFill>
              <a:schemeClr val="tx1"/>
            </a:solidFill>
            <a:round/>
            <a:headEnd/>
            <a:tailEnd/>
          </a:ln>
        </p:spPr>
        <p:txBody>
          <a:bodyPr wrap="none" anchor="ctr"/>
          <a:lstStyle/>
          <a:p>
            <a:endParaRPr lang="en-US"/>
          </a:p>
        </p:txBody>
      </p:sp>
      <p:sp>
        <p:nvSpPr>
          <p:cNvPr id="7177" name="Oval 8"/>
          <p:cNvSpPr>
            <a:spLocks noChangeArrowheads="1"/>
          </p:cNvSpPr>
          <p:nvPr/>
        </p:nvSpPr>
        <p:spPr bwMode="auto">
          <a:xfrm>
            <a:off x="6665913" y="4433888"/>
            <a:ext cx="457200" cy="457200"/>
          </a:xfrm>
          <a:prstGeom prst="ellipse">
            <a:avLst/>
          </a:prstGeom>
          <a:solidFill>
            <a:srgbClr val="FFFF00"/>
          </a:solidFill>
          <a:ln w="9525">
            <a:solidFill>
              <a:schemeClr val="tx1"/>
            </a:solidFill>
            <a:round/>
            <a:headEnd/>
            <a:tailEnd/>
          </a:ln>
        </p:spPr>
        <p:txBody>
          <a:bodyPr wrap="none" anchor="ctr"/>
          <a:lstStyle/>
          <a:p>
            <a:endParaRPr lang="en-US"/>
          </a:p>
        </p:txBody>
      </p:sp>
      <p:sp>
        <p:nvSpPr>
          <p:cNvPr id="7178" name="Oval 9"/>
          <p:cNvSpPr>
            <a:spLocks noChangeArrowheads="1"/>
          </p:cNvSpPr>
          <p:nvPr/>
        </p:nvSpPr>
        <p:spPr bwMode="auto">
          <a:xfrm>
            <a:off x="7580313" y="4433888"/>
            <a:ext cx="457200" cy="457200"/>
          </a:xfrm>
          <a:prstGeom prst="ellipse">
            <a:avLst/>
          </a:prstGeom>
          <a:solidFill>
            <a:srgbClr val="FFFF00"/>
          </a:solidFill>
          <a:ln w="9525">
            <a:solidFill>
              <a:schemeClr val="tx1"/>
            </a:solidFill>
            <a:round/>
            <a:headEnd/>
            <a:tailEnd/>
          </a:ln>
        </p:spPr>
        <p:txBody>
          <a:bodyPr wrap="none" anchor="ctr"/>
          <a:lstStyle/>
          <a:p>
            <a:endParaRPr lang="en-US"/>
          </a:p>
        </p:txBody>
      </p:sp>
      <p:sp>
        <p:nvSpPr>
          <p:cNvPr id="7179" name="Line 10"/>
          <p:cNvSpPr>
            <a:spLocks noChangeShapeType="1"/>
          </p:cNvSpPr>
          <p:nvPr/>
        </p:nvSpPr>
        <p:spPr bwMode="auto">
          <a:xfrm flipH="1">
            <a:off x="6589713" y="2757488"/>
            <a:ext cx="762000" cy="609600"/>
          </a:xfrm>
          <a:prstGeom prst="line">
            <a:avLst/>
          </a:prstGeom>
          <a:noFill/>
          <a:ln w="9525">
            <a:solidFill>
              <a:schemeClr val="tx1"/>
            </a:solidFill>
            <a:round/>
            <a:headEnd/>
            <a:tailEnd type="arrow" w="med" len="med"/>
          </a:ln>
        </p:spPr>
        <p:txBody>
          <a:bodyPr wrap="none" anchor="ctr"/>
          <a:lstStyle/>
          <a:p>
            <a:endParaRPr lang="en-US"/>
          </a:p>
        </p:txBody>
      </p:sp>
      <p:sp>
        <p:nvSpPr>
          <p:cNvPr id="7180" name="Line 11"/>
          <p:cNvSpPr>
            <a:spLocks noChangeShapeType="1"/>
          </p:cNvSpPr>
          <p:nvPr/>
        </p:nvSpPr>
        <p:spPr bwMode="auto">
          <a:xfrm>
            <a:off x="7351713" y="2757488"/>
            <a:ext cx="0" cy="533400"/>
          </a:xfrm>
          <a:prstGeom prst="line">
            <a:avLst/>
          </a:prstGeom>
          <a:noFill/>
          <a:ln w="9525">
            <a:solidFill>
              <a:schemeClr val="tx1"/>
            </a:solidFill>
            <a:round/>
            <a:headEnd/>
            <a:tailEnd type="arrow" w="med" len="med"/>
          </a:ln>
        </p:spPr>
        <p:txBody>
          <a:bodyPr wrap="none" anchor="ctr"/>
          <a:lstStyle/>
          <a:p>
            <a:endParaRPr lang="en-US"/>
          </a:p>
        </p:txBody>
      </p:sp>
      <p:sp>
        <p:nvSpPr>
          <p:cNvPr id="7181" name="Line 12"/>
          <p:cNvSpPr>
            <a:spLocks noChangeShapeType="1"/>
          </p:cNvSpPr>
          <p:nvPr/>
        </p:nvSpPr>
        <p:spPr bwMode="auto">
          <a:xfrm flipH="1">
            <a:off x="6894513" y="3748088"/>
            <a:ext cx="457200" cy="685800"/>
          </a:xfrm>
          <a:prstGeom prst="line">
            <a:avLst/>
          </a:prstGeom>
          <a:noFill/>
          <a:ln w="9525">
            <a:solidFill>
              <a:schemeClr val="tx1"/>
            </a:solidFill>
            <a:round/>
            <a:headEnd/>
            <a:tailEnd type="arrow" w="med" len="med"/>
          </a:ln>
        </p:spPr>
        <p:txBody>
          <a:bodyPr wrap="none" anchor="ctr"/>
          <a:lstStyle/>
          <a:p>
            <a:endParaRPr lang="en-US"/>
          </a:p>
        </p:txBody>
      </p:sp>
      <p:sp>
        <p:nvSpPr>
          <p:cNvPr id="7182" name="Line 13"/>
          <p:cNvSpPr>
            <a:spLocks noChangeShapeType="1"/>
          </p:cNvSpPr>
          <p:nvPr/>
        </p:nvSpPr>
        <p:spPr bwMode="auto">
          <a:xfrm>
            <a:off x="7351713" y="3748088"/>
            <a:ext cx="381000" cy="685800"/>
          </a:xfrm>
          <a:prstGeom prst="line">
            <a:avLst/>
          </a:prstGeom>
          <a:noFill/>
          <a:ln w="9525">
            <a:solidFill>
              <a:schemeClr val="tx1"/>
            </a:solidFill>
            <a:round/>
            <a:headEnd/>
            <a:tailEnd type="arrow" w="med" len="med"/>
          </a:ln>
        </p:spPr>
        <p:txBody>
          <a:bodyPr wrap="none" anchor="ctr"/>
          <a:lstStyle/>
          <a:p>
            <a:endParaRPr lang="en-US"/>
          </a:p>
        </p:txBody>
      </p:sp>
      <p:sp>
        <p:nvSpPr>
          <p:cNvPr id="7183" name="Line 14"/>
          <p:cNvSpPr>
            <a:spLocks noChangeShapeType="1"/>
          </p:cNvSpPr>
          <p:nvPr/>
        </p:nvSpPr>
        <p:spPr bwMode="auto">
          <a:xfrm>
            <a:off x="7351713" y="2757488"/>
            <a:ext cx="838200" cy="533400"/>
          </a:xfrm>
          <a:prstGeom prst="line">
            <a:avLst/>
          </a:prstGeom>
          <a:noFill/>
          <a:ln w="9525">
            <a:solidFill>
              <a:schemeClr val="tx1"/>
            </a:solidFill>
            <a:round/>
            <a:headEnd/>
            <a:tailEnd type="arrow" w="med" len="med"/>
          </a:ln>
        </p:spPr>
        <p:txBody>
          <a:bodyPr wrap="none" anchor="ctr"/>
          <a:lstStyle/>
          <a:p>
            <a:endParaRPr lang="en-US"/>
          </a:p>
        </p:txBody>
      </p:sp>
      <p:sp>
        <p:nvSpPr>
          <p:cNvPr id="7184" name="Text Box 15"/>
          <p:cNvSpPr txBox="1">
            <a:spLocks noChangeArrowheads="1"/>
          </p:cNvSpPr>
          <p:nvPr/>
        </p:nvSpPr>
        <p:spPr bwMode="auto">
          <a:xfrm>
            <a:off x="7129463" y="2298700"/>
            <a:ext cx="404812" cy="457200"/>
          </a:xfrm>
          <a:prstGeom prst="rect">
            <a:avLst/>
          </a:prstGeom>
          <a:noFill/>
          <a:ln w="12700">
            <a:noFill/>
            <a:miter lim="800000"/>
            <a:headEnd/>
            <a:tailEnd/>
          </a:ln>
        </p:spPr>
        <p:txBody>
          <a:bodyPr>
            <a:spAutoFit/>
          </a:bodyPr>
          <a:lstStyle/>
          <a:p>
            <a:r>
              <a:rPr lang="en-US" dirty="0"/>
              <a:t>A</a:t>
            </a:r>
          </a:p>
        </p:txBody>
      </p:sp>
      <p:sp>
        <p:nvSpPr>
          <p:cNvPr id="7185" name="Text Box 16"/>
          <p:cNvSpPr txBox="1">
            <a:spLocks noChangeArrowheads="1"/>
          </p:cNvSpPr>
          <p:nvPr/>
        </p:nvSpPr>
        <p:spPr bwMode="auto">
          <a:xfrm>
            <a:off x="6246813" y="3275013"/>
            <a:ext cx="404812" cy="457200"/>
          </a:xfrm>
          <a:prstGeom prst="rect">
            <a:avLst/>
          </a:prstGeom>
          <a:noFill/>
          <a:ln w="12700">
            <a:noFill/>
            <a:miter lim="800000"/>
            <a:headEnd/>
            <a:tailEnd/>
          </a:ln>
        </p:spPr>
        <p:txBody>
          <a:bodyPr>
            <a:spAutoFit/>
          </a:bodyPr>
          <a:lstStyle/>
          <a:p>
            <a:r>
              <a:rPr lang="en-US"/>
              <a:t>B</a:t>
            </a:r>
          </a:p>
        </p:txBody>
      </p:sp>
      <p:sp>
        <p:nvSpPr>
          <p:cNvPr id="7186" name="Text Box 17"/>
          <p:cNvSpPr txBox="1">
            <a:spLocks noChangeArrowheads="1"/>
          </p:cNvSpPr>
          <p:nvPr/>
        </p:nvSpPr>
        <p:spPr bwMode="auto">
          <a:xfrm>
            <a:off x="7148513" y="3262313"/>
            <a:ext cx="404812" cy="457200"/>
          </a:xfrm>
          <a:prstGeom prst="rect">
            <a:avLst/>
          </a:prstGeom>
          <a:noFill/>
          <a:ln w="12700">
            <a:noFill/>
            <a:miter lim="800000"/>
            <a:headEnd/>
            <a:tailEnd/>
          </a:ln>
        </p:spPr>
        <p:txBody>
          <a:bodyPr>
            <a:spAutoFit/>
          </a:bodyPr>
          <a:lstStyle/>
          <a:p>
            <a:r>
              <a:rPr lang="en-US"/>
              <a:t>C</a:t>
            </a:r>
          </a:p>
        </p:txBody>
      </p:sp>
      <p:sp>
        <p:nvSpPr>
          <p:cNvPr id="7187" name="Text Box 18"/>
          <p:cNvSpPr txBox="1">
            <a:spLocks noChangeArrowheads="1"/>
          </p:cNvSpPr>
          <p:nvPr/>
        </p:nvSpPr>
        <p:spPr bwMode="auto">
          <a:xfrm>
            <a:off x="8064500" y="3262313"/>
            <a:ext cx="404813" cy="457200"/>
          </a:xfrm>
          <a:prstGeom prst="rect">
            <a:avLst/>
          </a:prstGeom>
          <a:noFill/>
          <a:ln w="12700">
            <a:noFill/>
            <a:miter lim="800000"/>
            <a:headEnd/>
            <a:tailEnd/>
          </a:ln>
        </p:spPr>
        <p:txBody>
          <a:bodyPr>
            <a:spAutoFit/>
          </a:bodyPr>
          <a:lstStyle/>
          <a:p>
            <a:r>
              <a:rPr lang="en-US"/>
              <a:t>D</a:t>
            </a:r>
          </a:p>
        </p:txBody>
      </p:sp>
      <p:sp>
        <p:nvSpPr>
          <p:cNvPr id="7188" name="Text Box 19"/>
          <p:cNvSpPr txBox="1">
            <a:spLocks noChangeArrowheads="1"/>
          </p:cNvSpPr>
          <p:nvPr/>
        </p:nvSpPr>
        <p:spPr bwMode="auto">
          <a:xfrm>
            <a:off x="6696075" y="4422775"/>
            <a:ext cx="404813" cy="457200"/>
          </a:xfrm>
          <a:prstGeom prst="rect">
            <a:avLst/>
          </a:prstGeom>
          <a:noFill/>
          <a:ln w="12700">
            <a:noFill/>
            <a:miter lim="800000"/>
            <a:headEnd/>
            <a:tailEnd/>
          </a:ln>
        </p:spPr>
        <p:txBody>
          <a:bodyPr>
            <a:spAutoFit/>
          </a:bodyPr>
          <a:lstStyle/>
          <a:p>
            <a:r>
              <a:rPr lang="en-US"/>
              <a:t>E</a:t>
            </a:r>
          </a:p>
        </p:txBody>
      </p:sp>
      <p:sp>
        <p:nvSpPr>
          <p:cNvPr id="7189" name="Text Box 20"/>
          <p:cNvSpPr txBox="1">
            <a:spLocks noChangeArrowheads="1"/>
          </p:cNvSpPr>
          <p:nvPr/>
        </p:nvSpPr>
        <p:spPr bwMode="auto">
          <a:xfrm>
            <a:off x="7620000" y="4414838"/>
            <a:ext cx="404813" cy="457200"/>
          </a:xfrm>
          <a:prstGeom prst="rect">
            <a:avLst/>
          </a:prstGeom>
          <a:noFill/>
          <a:ln w="12700">
            <a:noFill/>
            <a:miter lim="800000"/>
            <a:headEnd/>
            <a:tailEnd/>
          </a:ln>
        </p:spPr>
        <p:txBody>
          <a:bodyPr>
            <a:spAutoFit/>
          </a:bodyPr>
          <a:lstStyle/>
          <a:p>
            <a:r>
              <a:rPr lang="en-US"/>
              <a:t>F</a:t>
            </a:r>
          </a:p>
        </p:txBody>
      </p:sp>
      <p:sp>
        <p:nvSpPr>
          <p:cNvPr id="7190" name="Text Box 21"/>
          <p:cNvSpPr txBox="1">
            <a:spLocks noChangeArrowheads="1"/>
          </p:cNvSpPr>
          <p:nvPr/>
        </p:nvSpPr>
        <p:spPr bwMode="auto">
          <a:xfrm>
            <a:off x="5181600" y="2209800"/>
            <a:ext cx="2573337" cy="457200"/>
          </a:xfrm>
          <a:prstGeom prst="rect">
            <a:avLst/>
          </a:prstGeom>
          <a:noFill/>
          <a:ln w="9525">
            <a:noFill/>
            <a:miter lim="800000"/>
            <a:headEnd/>
            <a:tailEnd/>
          </a:ln>
        </p:spPr>
        <p:txBody>
          <a:bodyPr wrap="none">
            <a:spAutoFit/>
          </a:bodyPr>
          <a:lstStyle/>
          <a:p>
            <a:r>
              <a:rPr lang="en-US" dirty="0">
                <a:solidFill>
                  <a:srgbClr val="006600"/>
                </a:solidFill>
              </a:rPr>
              <a:t>depth=0, height = 2</a:t>
            </a:r>
            <a:endParaRPr lang="en-US" dirty="0"/>
          </a:p>
        </p:txBody>
      </p:sp>
      <p:sp>
        <p:nvSpPr>
          <p:cNvPr id="7191" name="Text Box 22"/>
          <p:cNvSpPr txBox="1">
            <a:spLocks noChangeArrowheads="1"/>
          </p:cNvSpPr>
          <p:nvPr/>
        </p:nvSpPr>
        <p:spPr bwMode="auto">
          <a:xfrm>
            <a:off x="4419600" y="4419600"/>
            <a:ext cx="2573338" cy="457200"/>
          </a:xfrm>
          <a:prstGeom prst="rect">
            <a:avLst/>
          </a:prstGeom>
          <a:noFill/>
          <a:ln w="9525">
            <a:noFill/>
            <a:miter lim="800000"/>
            <a:headEnd/>
            <a:tailEnd/>
          </a:ln>
        </p:spPr>
        <p:txBody>
          <a:bodyPr>
            <a:spAutoFit/>
          </a:bodyPr>
          <a:lstStyle/>
          <a:p>
            <a:r>
              <a:rPr lang="en-US" dirty="0">
                <a:solidFill>
                  <a:srgbClr val="006600"/>
                </a:solidFill>
              </a:rPr>
              <a:t>depth = 2, height=0</a:t>
            </a:r>
            <a:endParaRPr lang="en-US" dirty="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1"/>
            <a:ext cx="8229600" cy="1066800"/>
          </a:xfrm>
        </p:spPr>
        <p:txBody>
          <a:bodyPr>
            <a:normAutofit lnSpcReduction="10000"/>
          </a:bodyPr>
          <a:lstStyle/>
          <a:p>
            <a:pPr>
              <a:buNone/>
            </a:pPr>
            <a:r>
              <a:rPr lang="en-US" dirty="0" smtClean="0"/>
              <a:t>STEP 5:</a:t>
            </a:r>
          </a:p>
          <a:p>
            <a:pPr>
              <a:buNone/>
            </a:pPr>
            <a:r>
              <a:rPr lang="en-US" dirty="0"/>
              <a:t>The tree is now balanced</a:t>
            </a:r>
          </a:p>
        </p:txBody>
      </p:sp>
      <p:pic>
        <p:nvPicPr>
          <p:cNvPr id="20482" name="Picture 2" descr="Balanced AVL Tree"/>
          <p:cNvPicPr>
            <a:picLocks noChangeAspect="1" noChangeArrowheads="1"/>
          </p:cNvPicPr>
          <p:nvPr/>
        </p:nvPicPr>
        <p:blipFill>
          <a:blip r:embed="rId2"/>
          <a:srcRect/>
          <a:stretch>
            <a:fillRect/>
          </a:stretch>
        </p:blipFill>
        <p:spPr bwMode="auto">
          <a:xfrm>
            <a:off x="2895600" y="3276600"/>
            <a:ext cx="2819400" cy="2057400"/>
          </a:xfrm>
          <a:prstGeom prst="rect">
            <a:avLst/>
          </a:prstGeom>
          <a:noFill/>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Example</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5" name="Content Placeholder 4" descr="dubleex.jpg"/>
          <p:cNvPicPr>
            <a:picLocks noGrp="1" noChangeAspect="1"/>
          </p:cNvPicPr>
          <p:nvPr>
            <p:ph idx="1"/>
          </p:nvPr>
        </p:nvPicPr>
        <p:blipFill>
          <a:blip r:embed="rId2"/>
          <a:stretch>
            <a:fillRect/>
          </a:stretch>
        </p:blipFill>
        <p:spPr>
          <a:xfrm>
            <a:off x="1484343" y="1670566"/>
            <a:ext cx="6134100" cy="3276600"/>
          </a:xfrm>
        </p:spPr>
      </p:pic>
      <p:sp>
        <p:nvSpPr>
          <p:cNvPr id="4" name="Slide Number Placeholder 3"/>
          <p:cNvSpPr>
            <a:spLocks noGrp="1"/>
          </p:cNvSpPr>
          <p:nvPr>
            <p:ph type="sldNum" sz="quarter" idx="12"/>
          </p:nvPr>
        </p:nvSpPr>
        <p:spPr/>
        <p:txBody>
          <a:bodyPr/>
          <a:lstStyle/>
          <a:p>
            <a:fld id="{B6F15528-21DE-4FAA-801E-634DDDAF4B2B}" type="slidenum">
              <a:rPr lang="en-US" smtClean="0"/>
              <a:pPr/>
              <a:t>111</a:t>
            </a:fld>
            <a:endParaRPr lang="en-US"/>
          </a:p>
        </p:txBody>
      </p:sp>
      <p:sp>
        <p:nvSpPr>
          <p:cNvPr id="6" name="Rectangle 5"/>
          <p:cNvSpPr/>
          <p:nvPr/>
        </p:nvSpPr>
        <p:spPr>
          <a:xfrm>
            <a:off x="1905000" y="2209800"/>
            <a:ext cx="1430200" cy="369332"/>
          </a:xfrm>
          <a:prstGeom prst="rect">
            <a:avLst/>
          </a:prstGeom>
        </p:spPr>
        <p:txBody>
          <a:bodyPr wrap="none">
            <a:spAutoFit/>
          </a:bodyPr>
          <a:lstStyle/>
          <a:p>
            <a:r>
              <a:rPr lang="en-US" dirty="0" smtClean="0"/>
              <a:t>Insert node 2</a:t>
            </a:r>
            <a:endParaRPr lang="en-US" dirty="0"/>
          </a:p>
        </p:txBody>
      </p:sp>
      <p:sp>
        <p:nvSpPr>
          <p:cNvPr id="7" name="Rectangle 6"/>
          <p:cNvSpPr/>
          <p:nvPr/>
        </p:nvSpPr>
        <p:spPr>
          <a:xfrm>
            <a:off x="5562600" y="2133600"/>
            <a:ext cx="1350563" cy="369332"/>
          </a:xfrm>
          <a:prstGeom prst="rect">
            <a:avLst/>
          </a:prstGeom>
        </p:spPr>
        <p:txBody>
          <a:bodyPr wrap="none">
            <a:spAutoFit/>
          </a:bodyPr>
          <a:lstStyle/>
          <a:p>
            <a:r>
              <a:rPr lang="en-US" dirty="0" smtClean="0"/>
              <a:t>Left rotation</a:t>
            </a:r>
            <a:endParaRPr lang="en-US" dirty="0"/>
          </a:p>
        </p:txBody>
      </p:sp>
      <p:sp>
        <p:nvSpPr>
          <p:cNvPr id="8" name="Rectangle 7"/>
          <p:cNvSpPr/>
          <p:nvPr/>
        </p:nvSpPr>
        <p:spPr>
          <a:xfrm>
            <a:off x="3733800" y="2286000"/>
            <a:ext cx="1475532" cy="369332"/>
          </a:xfrm>
          <a:prstGeom prst="rect">
            <a:avLst/>
          </a:prstGeom>
        </p:spPr>
        <p:txBody>
          <a:bodyPr wrap="none">
            <a:spAutoFit/>
          </a:bodyPr>
          <a:lstStyle/>
          <a:p>
            <a:r>
              <a:rPr lang="en-US" dirty="0" smtClean="0"/>
              <a:t>Right rotation</a:t>
            </a:r>
            <a:endParaRPr lang="en-US" dirty="0"/>
          </a:p>
        </p:txBody>
      </p:sp>
      <p:sp>
        <p:nvSpPr>
          <p:cNvPr id="9" name="Rectangle 8"/>
          <p:cNvSpPr/>
          <p:nvPr/>
        </p:nvSpPr>
        <p:spPr>
          <a:xfrm>
            <a:off x="1295400" y="3124200"/>
            <a:ext cx="652743" cy="369332"/>
          </a:xfrm>
          <a:prstGeom prst="rect">
            <a:avLst/>
          </a:prstGeom>
        </p:spPr>
        <p:txBody>
          <a:bodyPr wrap="none">
            <a:spAutoFit/>
          </a:bodyPr>
          <a:lstStyle/>
          <a:p>
            <a:r>
              <a:rPr lang="en-US" b="1" dirty="0" smtClean="0"/>
              <a:t>BF=0</a:t>
            </a:r>
            <a:endParaRPr lang="en-US" dirty="0"/>
          </a:p>
        </p:txBody>
      </p:sp>
      <p:sp>
        <p:nvSpPr>
          <p:cNvPr id="10" name="Rectangle 9"/>
          <p:cNvSpPr/>
          <p:nvPr/>
        </p:nvSpPr>
        <p:spPr>
          <a:xfrm>
            <a:off x="1066800" y="2057400"/>
            <a:ext cx="723275" cy="369332"/>
          </a:xfrm>
          <a:prstGeom prst="rect">
            <a:avLst/>
          </a:prstGeom>
        </p:spPr>
        <p:txBody>
          <a:bodyPr wrap="none">
            <a:spAutoFit/>
          </a:bodyPr>
          <a:lstStyle/>
          <a:p>
            <a:r>
              <a:rPr lang="en-US" b="1" dirty="0" smtClean="0"/>
              <a:t>BF=-1</a:t>
            </a:r>
            <a:endParaRPr lang="en-US" dirty="0"/>
          </a:p>
        </p:txBody>
      </p:sp>
      <p:sp>
        <p:nvSpPr>
          <p:cNvPr id="12" name="Rectangle 11"/>
          <p:cNvSpPr/>
          <p:nvPr/>
        </p:nvSpPr>
        <p:spPr>
          <a:xfrm>
            <a:off x="3276600" y="2057400"/>
            <a:ext cx="372218" cy="369332"/>
          </a:xfrm>
          <a:prstGeom prst="rect">
            <a:avLst/>
          </a:prstGeom>
        </p:spPr>
        <p:txBody>
          <a:bodyPr wrap="none">
            <a:spAutoFit/>
          </a:bodyPr>
          <a:lstStyle/>
          <a:p>
            <a:r>
              <a:rPr lang="en-US" b="1" dirty="0" smtClean="0"/>
              <a:t>-2</a:t>
            </a:r>
            <a:endParaRPr lang="en-US" dirty="0"/>
          </a:p>
        </p:txBody>
      </p:sp>
      <p:sp>
        <p:nvSpPr>
          <p:cNvPr id="13" name="Rectangle 12"/>
          <p:cNvSpPr/>
          <p:nvPr/>
        </p:nvSpPr>
        <p:spPr>
          <a:xfrm>
            <a:off x="3581400" y="2514600"/>
            <a:ext cx="301686" cy="369332"/>
          </a:xfrm>
          <a:prstGeom prst="rect">
            <a:avLst/>
          </a:prstGeom>
        </p:spPr>
        <p:txBody>
          <a:bodyPr wrap="none">
            <a:spAutoFit/>
          </a:bodyPr>
          <a:lstStyle/>
          <a:p>
            <a:r>
              <a:rPr lang="en-US" b="1" dirty="0" smtClean="0"/>
              <a:t>1</a:t>
            </a:r>
            <a:endParaRPr lang="en-US" dirty="0"/>
          </a:p>
        </p:txBody>
      </p:sp>
      <p:sp>
        <p:nvSpPr>
          <p:cNvPr id="14" name="Rectangle 13"/>
          <p:cNvSpPr/>
          <p:nvPr/>
        </p:nvSpPr>
        <p:spPr>
          <a:xfrm>
            <a:off x="3305562" y="3232666"/>
            <a:ext cx="301686" cy="369332"/>
          </a:xfrm>
          <a:prstGeom prst="rect">
            <a:avLst/>
          </a:prstGeom>
        </p:spPr>
        <p:txBody>
          <a:bodyPr wrap="none">
            <a:spAutoFit/>
          </a:bodyPr>
          <a:lstStyle/>
          <a:p>
            <a:r>
              <a:rPr lang="en-US" b="1" dirty="0" smtClean="0"/>
              <a:t>0</a:t>
            </a:r>
            <a:endParaRPr lang="en-US" dirty="0"/>
          </a:p>
        </p:txBody>
      </p:sp>
      <p:sp>
        <p:nvSpPr>
          <p:cNvPr id="15" name="Rectangle 14"/>
          <p:cNvSpPr/>
          <p:nvPr/>
        </p:nvSpPr>
        <p:spPr>
          <a:xfrm>
            <a:off x="5486400" y="2362200"/>
            <a:ext cx="372218" cy="369332"/>
          </a:xfrm>
          <a:prstGeom prst="rect">
            <a:avLst/>
          </a:prstGeom>
        </p:spPr>
        <p:txBody>
          <a:bodyPr wrap="square">
            <a:spAutoFit/>
          </a:bodyPr>
          <a:lstStyle/>
          <a:p>
            <a:r>
              <a:rPr lang="en-US" b="1" dirty="0" smtClean="0"/>
              <a:t>-1</a:t>
            </a:r>
            <a:endParaRPr lang="en-US" dirty="0"/>
          </a:p>
        </p:txBody>
      </p:sp>
      <p:sp>
        <p:nvSpPr>
          <p:cNvPr id="16" name="Rectangle 15"/>
          <p:cNvSpPr/>
          <p:nvPr/>
        </p:nvSpPr>
        <p:spPr>
          <a:xfrm>
            <a:off x="5105400" y="1981200"/>
            <a:ext cx="372218" cy="369332"/>
          </a:xfrm>
          <a:prstGeom prst="rect">
            <a:avLst/>
          </a:prstGeom>
        </p:spPr>
        <p:txBody>
          <a:bodyPr wrap="square">
            <a:spAutoFit/>
          </a:bodyPr>
          <a:lstStyle/>
          <a:p>
            <a:r>
              <a:rPr lang="en-US" b="1" dirty="0" smtClean="0"/>
              <a:t>-2</a:t>
            </a:r>
            <a:endParaRPr lang="en-US" dirty="0"/>
          </a:p>
        </p:txBody>
      </p:sp>
      <p:sp>
        <p:nvSpPr>
          <p:cNvPr id="17" name="Rectangle 16"/>
          <p:cNvSpPr/>
          <p:nvPr/>
        </p:nvSpPr>
        <p:spPr>
          <a:xfrm>
            <a:off x="5792757" y="3048000"/>
            <a:ext cx="301686" cy="369332"/>
          </a:xfrm>
          <a:prstGeom prst="rect">
            <a:avLst/>
          </a:prstGeom>
        </p:spPr>
        <p:txBody>
          <a:bodyPr wrap="none">
            <a:spAutoFit/>
          </a:bodyPr>
          <a:lstStyle/>
          <a:p>
            <a:r>
              <a:rPr lang="en-US" b="1" dirty="0" smtClean="0"/>
              <a:t>0</a:t>
            </a:r>
            <a:endParaRPr lang="en-US" dirty="0"/>
          </a:p>
        </p:txBody>
      </p:sp>
      <p:sp>
        <p:nvSpPr>
          <p:cNvPr id="18" name="Rectangle 17"/>
          <p:cNvSpPr/>
          <p:nvPr/>
        </p:nvSpPr>
        <p:spPr>
          <a:xfrm>
            <a:off x="7239000" y="1752600"/>
            <a:ext cx="301686" cy="369332"/>
          </a:xfrm>
          <a:prstGeom prst="rect">
            <a:avLst/>
          </a:prstGeom>
        </p:spPr>
        <p:txBody>
          <a:bodyPr wrap="none">
            <a:spAutoFit/>
          </a:bodyPr>
          <a:lstStyle/>
          <a:p>
            <a:r>
              <a:rPr lang="en-US" b="1" dirty="0" smtClean="0"/>
              <a:t>0</a:t>
            </a:r>
            <a:endParaRPr lang="en-US" dirty="0"/>
          </a:p>
        </p:txBody>
      </p:sp>
      <p:sp>
        <p:nvSpPr>
          <p:cNvPr id="19" name="Rectangle 18"/>
          <p:cNvSpPr/>
          <p:nvPr/>
        </p:nvSpPr>
        <p:spPr>
          <a:xfrm>
            <a:off x="6630178" y="2774414"/>
            <a:ext cx="303243" cy="369332"/>
          </a:xfrm>
          <a:prstGeom prst="rect">
            <a:avLst/>
          </a:prstGeom>
        </p:spPr>
        <p:txBody>
          <a:bodyPr wrap="square">
            <a:spAutoFit/>
          </a:bodyPr>
          <a:lstStyle/>
          <a:p>
            <a:r>
              <a:rPr lang="en-US" b="1" dirty="0" smtClean="0"/>
              <a:t>0</a:t>
            </a:r>
            <a:endParaRPr lang="en-US" dirty="0"/>
          </a:p>
        </p:txBody>
      </p:sp>
      <p:sp>
        <p:nvSpPr>
          <p:cNvPr id="20" name="Rectangle 19"/>
          <p:cNvSpPr/>
          <p:nvPr/>
        </p:nvSpPr>
        <p:spPr>
          <a:xfrm>
            <a:off x="7310889" y="2774414"/>
            <a:ext cx="301686" cy="369332"/>
          </a:xfrm>
          <a:prstGeom prst="rect">
            <a:avLst/>
          </a:prstGeom>
        </p:spPr>
        <p:txBody>
          <a:bodyPr wrap="none">
            <a:spAutoFit/>
          </a:bodyPr>
          <a:lstStyle/>
          <a:p>
            <a:r>
              <a:rPr lang="en-US" b="1" dirty="0" smtClean="0"/>
              <a:t>0</a:t>
            </a:r>
            <a:endParaRPr lang="en-US" dirty="0"/>
          </a:p>
        </p:txBody>
      </p:sp>
      <p:sp>
        <p:nvSpPr>
          <p:cNvPr id="21" name="Rectangle 20"/>
          <p:cNvSpPr/>
          <p:nvPr/>
        </p:nvSpPr>
        <p:spPr>
          <a:xfrm>
            <a:off x="3124200" y="3581400"/>
            <a:ext cx="5638800" cy="369332"/>
          </a:xfrm>
          <a:prstGeom prst="rect">
            <a:avLst/>
          </a:prstGeom>
        </p:spPr>
        <p:txBody>
          <a:bodyPr wrap="square">
            <a:spAutoFit/>
          </a:bodyPr>
          <a:lstStyle/>
          <a:p>
            <a:r>
              <a:rPr lang="en-US" dirty="0" smtClean="0"/>
              <a:t>Unbalanced Tree         Unbalanced Tree       Balanced Tree</a:t>
            </a:r>
            <a:endParaRPr lang="en-US" dirty="0"/>
          </a:p>
        </p:txBody>
      </p:sp>
      <p:sp>
        <p:nvSpPr>
          <p:cNvPr id="78849" name="Rectangle 1"/>
          <p:cNvSpPr>
            <a:spLocks noChangeArrowheads="1"/>
          </p:cNvSpPr>
          <p:nvPr/>
        </p:nvSpPr>
        <p:spPr bwMode="auto">
          <a:xfrm>
            <a:off x="304801" y="4800600"/>
            <a:ext cx="8839199"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tab pos="20574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node 2 is inserted to the left of 3, the tree becomes unbalanced hence rotate right </a:t>
            </a:r>
            <a:r>
              <a:rPr lang="en-US" sz="2400" dirty="0" smtClean="0">
                <a:latin typeface="Times New Roman" pitchFamily="18" charset="0"/>
                <a:ea typeface="Times New Roman" pitchFamily="18" charset="0"/>
                <a:cs typeface="Times New Roman" pitchFamily="18" charset="0"/>
              </a:rPr>
              <a: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still it is unbalanced hence rotate left  to make a balanced tree.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latin typeface="Times New Roman" pitchFamily="18" charset="0"/>
                <a:cs typeface="Times New Roman" pitchFamily="18" charset="0"/>
              </a:rPr>
              <a:t>Problem</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990600"/>
            <a:ext cx="8229600" cy="4525963"/>
          </a:xfrm>
        </p:spPr>
        <p:txBody>
          <a:bodyPr/>
          <a:lstStyle/>
          <a:p>
            <a:r>
              <a:rPr lang="en-US" sz="2400" dirty="0" smtClean="0">
                <a:latin typeface="Times New Roman" pitchFamily="18" charset="0"/>
                <a:cs typeface="Times New Roman" pitchFamily="18" charset="0"/>
              </a:rPr>
              <a:t>Insert 1,8,20,9,12 and apply the rotations for the following AVL tree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112</a:t>
            </a:fld>
            <a:endParaRPr lang="en-US"/>
          </a:p>
        </p:txBody>
      </p:sp>
      <p:pic>
        <p:nvPicPr>
          <p:cNvPr id="5" name="Picture 4" descr="p1.jpg"/>
          <p:cNvPicPr>
            <a:picLocks noChangeAspect="1"/>
          </p:cNvPicPr>
          <p:nvPr/>
        </p:nvPicPr>
        <p:blipFill>
          <a:blip r:embed="rId2"/>
          <a:stretch>
            <a:fillRect/>
          </a:stretch>
        </p:blipFill>
        <p:spPr>
          <a:xfrm>
            <a:off x="1647825" y="2209800"/>
            <a:ext cx="5848350" cy="3886200"/>
          </a:xfrm>
          <a:prstGeom prst="rect">
            <a:avLst/>
          </a:prstGeom>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a:bodyPr>
          <a:lstStyle/>
          <a:p>
            <a:r>
              <a:rPr lang="en-US" sz="2400" dirty="0" smtClean="0">
                <a:latin typeface="Times New Roman" pitchFamily="18" charset="0"/>
                <a:cs typeface="Times New Roman" pitchFamily="18" charset="0"/>
              </a:rPr>
              <a:t>Insert 1</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113</a:t>
            </a:fld>
            <a:endParaRPr lang="en-US"/>
          </a:p>
        </p:txBody>
      </p:sp>
      <p:pic>
        <p:nvPicPr>
          <p:cNvPr id="5" name="Picture 4" descr="p11.jpg"/>
          <p:cNvPicPr>
            <a:picLocks noChangeAspect="1"/>
          </p:cNvPicPr>
          <p:nvPr/>
        </p:nvPicPr>
        <p:blipFill>
          <a:blip r:embed="rId2"/>
          <a:stretch>
            <a:fillRect/>
          </a:stretch>
        </p:blipFill>
        <p:spPr>
          <a:xfrm>
            <a:off x="1752600" y="1219200"/>
            <a:ext cx="5848350" cy="4381500"/>
          </a:xfrm>
          <a:prstGeom prst="rect">
            <a:avLst/>
          </a:prstGeom>
        </p:spPr>
      </p:pic>
      <p:sp>
        <p:nvSpPr>
          <p:cNvPr id="6" name="Rectangle 5"/>
          <p:cNvSpPr/>
          <p:nvPr/>
        </p:nvSpPr>
        <p:spPr>
          <a:xfrm>
            <a:off x="1981200" y="990600"/>
            <a:ext cx="354584" cy="369332"/>
          </a:xfrm>
          <a:prstGeom prst="rect">
            <a:avLst/>
          </a:prstGeom>
        </p:spPr>
        <p:txBody>
          <a:bodyPr wrap="none">
            <a:spAutoFit/>
          </a:bodyPr>
          <a:lstStyle/>
          <a:p>
            <a:r>
              <a:rPr lang="en-US" b="1" dirty="0" smtClean="0"/>
              <a:t> 2</a:t>
            </a:r>
            <a:endParaRPr lang="en-US" dirty="0"/>
          </a:p>
        </p:txBody>
      </p:sp>
      <p:sp>
        <p:nvSpPr>
          <p:cNvPr id="7" name="Rectangle 6"/>
          <p:cNvSpPr/>
          <p:nvPr/>
        </p:nvSpPr>
        <p:spPr>
          <a:xfrm>
            <a:off x="1752600" y="1600200"/>
            <a:ext cx="354584" cy="369332"/>
          </a:xfrm>
          <a:prstGeom prst="rect">
            <a:avLst/>
          </a:prstGeom>
        </p:spPr>
        <p:txBody>
          <a:bodyPr wrap="none">
            <a:spAutoFit/>
          </a:bodyPr>
          <a:lstStyle/>
          <a:p>
            <a:r>
              <a:rPr lang="en-US" b="1" dirty="0" smtClean="0"/>
              <a:t> 2</a:t>
            </a:r>
            <a:endParaRPr lang="en-US" dirty="0"/>
          </a:p>
        </p:txBody>
      </p:sp>
      <p:sp>
        <p:nvSpPr>
          <p:cNvPr id="8" name="Rectangle 7"/>
          <p:cNvSpPr/>
          <p:nvPr/>
        </p:nvSpPr>
        <p:spPr>
          <a:xfrm>
            <a:off x="2895600" y="1524000"/>
            <a:ext cx="354584" cy="369332"/>
          </a:xfrm>
          <a:prstGeom prst="rect">
            <a:avLst/>
          </a:prstGeom>
        </p:spPr>
        <p:txBody>
          <a:bodyPr wrap="none">
            <a:spAutoFit/>
          </a:bodyPr>
          <a:lstStyle/>
          <a:p>
            <a:r>
              <a:rPr lang="en-US" b="1" dirty="0" smtClean="0"/>
              <a:t> 0</a:t>
            </a:r>
            <a:endParaRPr lang="en-US" dirty="0"/>
          </a:p>
        </p:txBody>
      </p:sp>
      <p:sp>
        <p:nvSpPr>
          <p:cNvPr id="9" name="Rectangle 8"/>
          <p:cNvSpPr/>
          <p:nvPr/>
        </p:nvSpPr>
        <p:spPr>
          <a:xfrm>
            <a:off x="1295400" y="2819400"/>
            <a:ext cx="354584" cy="369332"/>
          </a:xfrm>
          <a:prstGeom prst="rect">
            <a:avLst/>
          </a:prstGeom>
        </p:spPr>
        <p:txBody>
          <a:bodyPr wrap="none">
            <a:spAutoFit/>
          </a:bodyPr>
          <a:lstStyle/>
          <a:p>
            <a:r>
              <a:rPr lang="en-US" b="1" dirty="0" smtClean="0"/>
              <a:t> 0</a:t>
            </a:r>
            <a:endParaRPr lang="en-US" dirty="0"/>
          </a:p>
        </p:txBody>
      </p:sp>
      <p:sp>
        <p:nvSpPr>
          <p:cNvPr id="10" name="Rectangle 9"/>
          <p:cNvSpPr/>
          <p:nvPr/>
        </p:nvSpPr>
        <p:spPr>
          <a:xfrm>
            <a:off x="6019800" y="1066800"/>
            <a:ext cx="354584" cy="369332"/>
          </a:xfrm>
          <a:prstGeom prst="rect">
            <a:avLst/>
          </a:prstGeom>
        </p:spPr>
        <p:txBody>
          <a:bodyPr wrap="none">
            <a:spAutoFit/>
          </a:bodyPr>
          <a:lstStyle/>
          <a:p>
            <a:r>
              <a:rPr lang="en-US" b="1" dirty="0" smtClean="0"/>
              <a:t> 0</a:t>
            </a:r>
            <a:endParaRPr lang="en-US" dirty="0"/>
          </a:p>
        </p:txBody>
      </p:sp>
      <p:sp>
        <p:nvSpPr>
          <p:cNvPr id="11" name="Rectangle 10"/>
          <p:cNvSpPr/>
          <p:nvPr/>
        </p:nvSpPr>
        <p:spPr>
          <a:xfrm>
            <a:off x="4876800" y="2590800"/>
            <a:ext cx="354584" cy="369332"/>
          </a:xfrm>
          <a:prstGeom prst="rect">
            <a:avLst/>
          </a:prstGeom>
        </p:spPr>
        <p:txBody>
          <a:bodyPr wrap="none">
            <a:spAutoFit/>
          </a:bodyPr>
          <a:lstStyle/>
          <a:p>
            <a:r>
              <a:rPr lang="en-US" b="1" dirty="0" smtClean="0"/>
              <a:t> 0</a:t>
            </a:r>
            <a:endParaRPr lang="en-US" dirty="0"/>
          </a:p>
        </p:txBody>
      </p:sp>
      <p:sp>
        <p:nvSpPr>
          <p:cNvPr id="12" name="Rectangle 11"/>
          <p:cNvSpPr/>
          <p:nvPr/>
        </p:nvSpPr>
        <p:spPr>
          <a:xfrm>
            <a:off x="6934200" y="2514600"/>
            <a:ext cx="354584" cy="369332"/>
          </a:xfrm>
          <a:prstGeom prst="rect">
            <a:avLst/>
          </a:prstGeom>
        </p:spPr>
        <p:txBody>
          <a:bodyPr wrap="none">
            <a:spAutoFit/>
          </a:bodyPr>
          <a:lstStyle/>
          <a:p>
            <a:r>
              <a:rPr lang="en-US" b="1" dirty="0" smtClean="0"/>
              <a:t> 0</a:t>
            </a:r>
            <a:endParaRPr lang="en-US" dirty="0"/>
          </a:p>
        </p:txBody>
      </p:sp>
      <p:sp>
        <p:nvSpPr>
          <p:cNvPr id="13" name="Rectangle 12"/>
          <p:cNvSpPr/>
          <p:nvPr/>
        </p:nvSpPr>
        <p:spPr>
          <a:xfrm>
            <a:off x="1524000" y="2133600"/>
            <a:ext cx="354584" cy="369332"/>
          </a:xfrm>
          <a:prstGeom prst="rect">
            <a:avLst/>
          </a:prstGeom>
        </p:spPr>
        <p:txBody>
          <a:bodyPr wrap="none">
            <a:spAutoFit/>
          </a:bodyPr>
          <a:lstStyle/>
          <a:p>
            <a:r>
              <a:rPr lang="en-US" b="1" dirty="0" smtClean="0"/>
              <a:t> 1</a:t>
            </a:r>
            <a:endParaRPr lang="en-US" dirty="0"/>
          </a:p>
        </p:txBody>
      </p:sp>
      <p:sp>
        <p:nvSpPr>
          <p:cNvPr id="14" name="Rectangle 13"/>
          <p:cNvSpPr/>
          <p:nvPr/>
        </p:nvSpPr>
        <p:spPr>
          <a:xfrm>
            <a:off x="5029200" y="1524000"/>
            <a:ext cx="354584" cy="369332"/>
          </a:xfrm>
          <a:prstGeom prst="rect">
            <a:avLst/>
          </a:prstGeom>
        </p:spPr>
        <p:txBody>
          <a:bodyPr wrap="none">
            <a:spAutoFit/>
          </a:bodyPr>
          <a:lstStyle/>
          <a:p>
            <a:r>
              <a:rPr lang="en-US" b="1" dirty="0" smtClean="0"/>
              <a:t> 1</a:t>
            </a:r>
            <a:endParaRPr lang="en-US" dirty="0"/>
          </a:p>
        </p:txBody>
      </p:sp>
      <p:sp>
        <p:nvSpPr>
          <p:cNvPr id="15" name="Rectangle 14"/>
          <p:cNvSpPr/>
          <p:nvPr/>
        </p:nvSpPr>
        <p:spPr>
          <a:xfrm>
            <a:off x="6477000" y="1447800"/>
            <a:ext cx="425116" cy="369332"/>
          </a:xfrm>
          <a:prstGeom prst="rect">
            <a:avLst/>
          </a:prstGeom>
        </p:spPr>
        <p:txBody>
          <a:bodyPr wrap="none">
            <a:spAutoFit/>
          </a:bodyPr>
          <a:lstStyle/>
          <a:p>
            <a:r>
              <a:rPr lang="en-US" b="1" dirty="0" smtClean="0"/>
              <a:t> -1</a:t>
            </a:r>
            <a:endParaRPr lang="en-US" dirty="0"/>
          </a:p>
        </p:txBody>
      </p:sp>
      <p:sp>
        <p:nvSpPr>
          <p:cNvPr id="2051" name="Rectangle 3"/>
          <p:cNvSpPr>
            <a:spLocks noChangeArrowheads="1"/>
          </p:cNvSpPr>
          <p:nvPr/>
        </p:nvSpPr>
        <p:spPr bwMode="auto">
          <a:xfrm>
            <a:off x="3581400" y="1447800"/>
            <a:ext cx="13716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71600" algn="l"/>
                <a:tab pos="2162175" algn="l"/>
                <a:tab pos="2857500" algn="l"/>
                <a:tab pos="3370263" algn="ctr"/>
                <a:tab pos="5153025" algn="l"/>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Right rotation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7"/>
          <p:cNvSpPr/>
          <p:nvPr/>
        </p:nvSpPr>
        <p:spPr>
          <a:xfrm>
            <a:off x="1524000" y="3581400"/>
            <a:ext cx="1653017" cy="461665"/>
          </a:xfrm>
          <a:prstGeom prst="rect">
            <a:avLst/>
          </a:prstGeom>
        </p:spPr>
        <p:txBody>
          <a:bodyPr wrap="none">
            <a:spAutoFit/>
          </a:bodyPr>
          <a:lstStyle/>
          <a:p>
            <a:r>
              <a:rPr lang="en-US" sz="2400" dirty="0" smtClean="0">
                <a:latin typeface="Times New Roman" pitchFamily="18" charset="0"/>
                <a:cs typeface="Times New Roman" pitchFamily="18" charset="0"/>
              </a:rPr>
              <a:t>Unbalanced</a:t>
            </a:r>
            <a:endParaRPr lang="en-US" sz="2400" dirty="0">
              <a:latin typeface="Times New Roman" pitchFamily="18" charset="0"/>
              <a:cs typeface="Times New Roman" pitchFamily="18" charset="0"/>
            </a:endParaRPr>
          </a:p>
        </p:txBody>
      </p:sp>
      <p:sp>
        <p:nvSpPr>
          <p:cNvPr id="2052" name="Rectangle 4"/>
          <p:cNvSpPr>
            <a:spLocks noChangeArrowheads="1"/>
          </p:cNvSpPr>
          <p:nvPr/>
        </p:nvSpPr>
        <p:spPr bwMode="auto">
          <a:xfrm>
            <a:off x="5105400" y="3429000"/>
            <a:ext cx="2057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811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Balanced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smtClean="0">
                <a:latin typeface="Times New Roman" pitchFamily="18" charset="0"/>
                <a:cs typeface="Times New Roman" pitchFamily="18" charset="0"/>
              </a:rPr>
              <a:t>Insert 8	</a:t>
            </a:r>
            <a:r>
              <a:rPr lang="en-US" sz="2400" dirty="0" smtClean="0">
                <a:latin typeface="Times New Roman" pitchFamily="18" charset="0"/>
                <a:cs typeface="Times New Roman" pitchFamily="18" charset="0"/>
              </a:rPr>
              <a:t>Double Rotation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114</a:t>
            </a:fld>
            <a:endParaRPr lang="en-US"/>
          </a:p>
        </p:txBody>
      </p:sp>
      <p:pic>
        <p:nvPicPr>
          <p:cNvPr id="5" name="Picture 4" descr="i8.jpg"/>
          <p:cNvPicPr>
            <a:picLocks noChangeAspect="1"/>
          </p:cNvPicPr>
          <p:nvPr/>
        </p:nvPicPr>
        <p:blipFill>
          <a:blip r:embed="rId2"/>
          <a:stretch>
            <a:fillRect/>
          </a:stretch>
        </p:blipFill>
        <p:spPr>
          <a:xfrm>
            <a:off x="533400" y="2133600"/>
            <a:ext cx="8229600" cy="4724400"/>
          </a:xfrm>
          <a:prstGeom prst="rect">
            <a:avLst/>
          </a:prstGeom>
        </p:spPr>
      </p:pic>
      <p:sp>
        <p:nvSpPr>
          <p:cNvPr id="6" name="Rectangle 5"/>
          <p:cNvSpPr/>
          <p:nvPr/>
        </p:nvSpPr>
        <p:spPr>
          <a:xfrm>
            <a:off x="5562600" y="2362200"/>
            <a:ext cx="1350563" cy="369332"/>
          </a:xfrm>
          <a:prstGeom prst="rect">
            <a:avLst/>
          </a:prstGeom>
        </p:spPr>
        <p:txBody>
          <a:bodyPr wrap="none">
            <a:spAutoFit/>
          </a:bodyPr>
          <a:lstStyle/>
          <a:p>
            <a:r>
              <a:rPr lang="en-US" dirty="0" smtClean="0"/>
              <a:t>Left rotation</a:t>
            </a:r>
            <a:endParaRPr lang="en-US" dirty="0"/>
          </a:p>
        </p:txBody>
      </p:sp>
      <p:sp>
        <p:nvSpPr>
          <p:cNvPr id="7" name="Rectangle 6"/>
          <p:cNvSpPr/>
          <p:nvPr/>
        </p:nvSpPr>
        <p:spPr>
          <a:xfrm>
            <a:off x="2590800" y="2590800"/>
            <a:ext cx="1475532" cy="369332"/>
          </a:xfrm>
          <a:prstGeom prst="rect">
            <a:avLst/>
          </a:prstGeom>
        </p:spPr>
        <p:txBody>
          <a:bodyPr wrap="none">
            <a:spAutoFit/>
          </a:bodyPr>
          <a:lstStyle/>
          <a:p>
            <a:r>
              <a:rPr lang="en-US" dirty="0" smtClean="0"/>
              <a:t>Right rotation</a:t>
            </a:r>
            <a:endParaRPr lang="en-US" dirty="0"/>
          </a:p>
        </p:txBody>
      </p:sp>
      <p:sp>
        <p:nvSpPr>
          <p:cNvPr id="8" name="Rectangle 7"/>
          <p:cNvSpPr/>
          <p:nvPr/>
        </p:nvSpPr>
        <p:spPr>
          <a:xfrm>
            <a:off x="762000" y="1981200"/>
            <a:ext cx="372218" cy="369332"/>
          </a:xfrm>
          <a:prstGeom prst="rect">
            <a:avLst/>
          </a:prstGeom>
        </p:spPr>
        <p:txBody>
          <a:bodyPr wrap="none">
            <a:spAutoFit/>
          </a:bodyPr>
          <a:lstStyle/>
          <a:p>
            <a:r>
              <a:rPr lang="en-US" b="1" dirty="0" smtClean="0"/>
              <a:t>-1</a:t>
            </a:r>
            <a:endParaRPr lang="en-US" dirty="0"/>
          </a:p>
        </p:txBody>
      </p:sp>
      <p:sp>
        <p:nvSpPr>
          <p:cNvPr id="9" name="Rectangle 8"/>
          <p:cNvSpPr/>
          <p:nvPr/>
        </p:nvSpPr>
        <p:spPr>
          <a:xfrm>
            <a:off x="3733800" y="2438400"/>
            <a:ext cx="301686" cy="369332"/>
          </a:xfrm>
          <a:prstGeom prst="rect">
            <a:avLst/>
          </a:prstGeom>
        </p:spPr>
        <p:txBody>
          <a:bodyPr wrap="none">
            <a:spAutoFit/>
          </a:bodyPr>
          <a:lstStyle/>
          <a:p>
            <a:r>
              <a:rPr lang="en-US" b="1" dirty="0" smtClean="0"/>
              <a:t>1</a:t>
            </a:r>
            <a:endParaRPr lang="en-US" dirty="0"/>
          </a:p>
        </p:txBody>
      </p:sp>
      <p:sp>
        <p:nvSpPr>
          <p:cNvPr id="10" name="Rectangle 9"/>
          <p:cNvSpPr/>
          <p:nvPr/>
        </p:nvSpPr>
        <p:spPr>
          <a:xfrm>
            <a:off x="1981200" y="2514600"/>
            <a:ext cx="372218" cy="369332"/>
          </a:xfrm>
          <a:prstGeom prst="rect">
            <a:avLst/>
          </a:prstGeom>
        </p:spPr>
        <p:txBody>
          <a:bodyPr wrap="none">
            <a:spAutoFit/>
          </a:bodyPr>
          <a:lstStyle/>
          <a:p>
            <a:r>
              <a:rPr lang="en-US" b="1" dirty="0" smtClean="0"/>
              <a:t>-2</a:t>
            </a:r>
            <a:endParaRPr lang="en-US" dirty="0"/>
          </a:p>
        </p:txBody>
      </p:sp>
      <p:sp>
        <p:nvSpPr>
          <p:cNvPr id="11" name="Rectangle 10"/>
          <p:cNvSpPr/>
          <p:nvPr/>
        </p:nvSpPr>
        <p:spPr>
          <a:xfrm>
            <a:off x="990600" y="3733800"/>
            <a:ext cx="301686" cy="369332"/>
          </a:xfrm>
          <a:prstGeom prst="rect">
            <a:avLst/>
          </a:prstGeom>
        </p:spPr>
        <p:txBody>
          <a:bodyPr wrap="none">
            <a:spAutoFit/>
          </a:bodyPr>
          <a:lstStyle/>
          <a:p>
            <a:r>
              <a:rPr lang="en-US" b="1" dirty="0" smtClean="0"/>
              <a:t>0</a:t>
            </a:r>
            <a:endParaRPr lang="en-US" dirty="0"/>
          </a:p>
        </p:txBody>
      </p:sp>
      <p:sp>
        <p:nvSpPr>
          <p:cNvPr id="12" name="Rectangle 11"/>
          <p:cNvSpPr/>
          <p:nvPr/>
        </p:nvSpPr>
        <p:spPr>
          <a:xfrm>
            <a:off x="2590800" y="3429000"/>
            <a:ext cx="301686" cy="369332"/>
          </a:xfrm>
          <a:prstGeom prst="rect">
            <a:avLst/>
          </a:prstGeom>
        </p:spPr>
        <p:txBody>
          <a:bodyPr wrap="none">
            <a:spAutoFit/>
          </a:bodyPr>
          <a:lstStyle/>
          <a:p>
            <a:r>
              <a:rPr lang="en-US" b="1" dirty="0" smtClean="0"/>
              <a:t>1</a:t>
            </a:r>
            <a:endParaRPr lang="en-US" dirty="0"/>
          </a:p>
        </p:txBody>
      </p:sp>
      <p:sp>
        <p:nvSpPr>
          <p:cNvPr id="13" name="Rectangle 12"/>
          <p:cNvSpPr/>
          <p:nvPr/>
        </p:nvSpPr>
        <p:spPr>
          <a:xfrm>
            <a:off x="2286000" y="4343400"/>
            <a:ext cx="301686" cy="369332"/>
          </a:xfrm>
          <a:prstGeom prst="rect">
            <a:avLst/>
          </a:prstGeom>
        </p:spPr>
        <p:txBody>
          <a:bodyPr wrap="none">
            <a:spAutoFit/>
          </a:bodyPr>
          <a:lstStyle/>
          <a:p>
            <a:r>
              <a:rPr lang="en-US" b="1" dirty="0" smtClean="0"/>
              <a:t>0</a:t>
            </a:r>
            <a:endParaRPr lang="en-US" dirty="0"/>
          </a:p>
        </p:txBody>
      </p:sp>
      <p:sp>
        <p:nvSpPr>
          <p:cNvPr id="14" name="Rectangle 13"/>
          <p:cNvSpPr/>
          <p:nvPr/>
        </p:nvSpPr>
        <p:spPr>
          <a:xfrm>
            <a:off x="4648200" y="1981200"/>
            <a:ext cx="372218" cy="369332"/>
          </a:xfrm>
          <a:prstGeom prst="rect">
            <a:avLst/>
          </a:prstGeom>
        </p:spPr>
        <p:txBody>
          <a:bodyPr wrap="none">
            <a:spAutoFit/>
          </a:bodyPr>
          <a:lstStyle/>
          <a:p>
            <a:r>
              <a:rPr lang="en-US" b="1" dirty="0" smtClean="0"/>
              <a:t>-1</a:t>
            </a:r>
            <a:endParaRPr lang="en-US" dirty="0"/>
          </a:p>
        </p:txBody>
      </p:sp>
      <p:sp>
        <p:nvSpPr>
          <p:cNvPr id="15" name="Rectangle 14"/>
          <p:cNvSpPr/>
          <p:nvPr/>
        </p:nvSpPr>
        <p:spPr>
          <a:xfrm>
            <a:off x="609600" y="2667000"/>
            <a:ext cx="301686" cy="369332"/>
          </a:xfrm>
          <a:prstGeom prst="rect">
            <a:avLst/>
          </a:prstGeom>
        </p:spPr>
        <p:txBody>
          <a:bodyPr wrap="none">
            <a:spAutoFit/>
          </a:bodyPr>
          <a:lstStyle/>
          <a:p>
            <a:r>
              <a:rPr lang="en-US" b="1" dirty="0" smtClean="0"/>
              <a:t>1</a:t>
            </a:r>
            <a:endParaRPr lang="en-US" dirty="0"/>
          </a:p>
        </p:txBody>
      </p:sp>
      <p:sp>
        <p:nvSpPr>
          <p:cNvPr id="16" name="Rectangle 15"/>
          <p:cNvSpPr/>
          <p:nvPr/>
        </p:nvSpPr>
        <p:spPr>
          <a:xfrm>
            <a:off x="5029200" y="2438400"/>
            <a:ext cx="372218" cy="369332"/>
          </a:xfrm>
          <a:prstGeom prst="rect">
            <a:avLst/>
          </a:prstGeom>
        </p:spPr>
        <p:txBody>
          <a:bodyPr wrap="none">
            <a:spAutoFit/>
          </a:bodyPr>
          <a:lstStyle/>
          <a:p>
            <a:r>
              <a:rPr lang="en-US" b="1" dirty="0" smtClean="0"/>
              <a:t>-2</a:t>
            </a:r>
            <a:endParaRPr lang="en-US" dirty="0"/>
          </a:p>
        </p:txBody>
      </p:sp>
      <p:sp>
        <p:nvSpPr>
          <p:cNvPr id="17" name="Rectangle 16"/>
          <p:cNvSpPr/>
          <p:nvPr/>
        </p:nvSpPr>
        <p:spPr>
          <a:xfrm>
            <a:off x="5562600" y="3048000"/>
            <a:ext cx="372218" cy="369332"/>
          </a:xfrm>
          <a:prstGeom prst="rect">
            <a:avLst/>
          </a:prstGeom>
        </p:spPr>
        <p:txBody>
          <a:bodyPr wrap="none">
            <a:spAutoFit/>
          </a:bodyPr>
          <a:lstStyle/>
          <a:p>
            <a:r>
              <a:rPr lang="en-US" b="1" dirty="0" smtClean="0"/>
              <a:t>-1</a:t>
            </a:r>
            <a:endParaRPr lang="en-US" dirty="0"/>
          </a:p>
        </p:txBody>
      </p:sp>
      <p:sp>
        <p:nvSpPr>
          <p:cNvPr id="18" name="Rectangle 17"/>
          <p:cNvSpPr/>
          <p:nvPr/>
        </p:nvSpPr>
        <p:spPr>
          <a:xfrm>
            <a:off x="3581400" y="3810000"/>
            <a:ext cx="301686" cy="369332"/>
          </a:xfrm>
          <a:prstGeom prst="rect">
            <a:avLst/>
          </a:prstGeom>
        </p:spPr>
        <p:txBody>
          <a:bodyPr wrap="none">
            <a:spAutoFit/>
          </a:bodyPr>
          <a:lstStyle/>
          <a:p>
            <a:r>
              <a:rPr lang="en-US" b="1" dirty="0" smtClean="0"/>
              <a:t>0</a:t>
            </a:r>
            <a:endParaRPr lang="en-US" dirty="0"/>
          </a:p>
        </p:txBody>
      </p:sp>
      <p:sp>
        <p:nvSpPr>
          <p:cNvPr id="19" name="Rectangle 18"/>
          <p:cNvSpPr/>
          <p:nvPr/>
        </p:nvSpPr>
        <p:spPr>
          <a:xfrm>
            <a:off x="5334000" y="4267200"/>
            <a:ext cx="301686" cy="369332"/>
          </a:xfrm>
          <a:prstGeom prst="rect">
            <a:avLst/>
          </a:prstGeom>
        </p:spPr>
        <p:txBody>
          <a:bodyPr wrap="none">
            <a:spAutoFit/>
          </a:bodyPr>
          <a:lstStyle/>
          <a:p>
            <a:r>
              <a:rPr lang="en-US" b="1" dirty="0" smtClean="0"/>
              <a:t>0</a:t>
            </a:r>
            <a:endParaRPr lang="en-US" dirty="0"/>
          </a:p>
        </p:txBody>
      </p:sp>
      <p:sp>
        <p:nvSpPr>
          <p:cNvPr id="20" name="Rectangle 19"/>
          <p:cNvSpPr/>
          <p:nvPr/>
        </p:nvSpPr>
        <p:spPr>
          <a:xfrm>
            <a:off x="6400800" y="3657600"/>
            <a:ext cx="301686" cy="369332"/>
          </a:xfrm>
          <a:prstGeom prst="rect">
            <a:avLst/>
          </a:prstGeom>
        </p:spPr>
        <p:txBody>
          <a:bodyPr wrap="none">
            <a:spAutoFit/>
          </a:bodyPr>
          <a:lstStyle/>
          <a:p>
            <a:r>
              <a:rPr lang="en-US" b="1" dirty="0" smtClean="0"/>
              <a:t>0</a:t>
            </a:r>
            <a:endParaRPr lang="en-US" dirty="0"/>
          </a:p>
        </p:txBody>
      </p:sp>
      <p:sp>
        <p:nvSpPr>
          <p:cNvPr id="21" name="Rectangle 20"/>
          <p:cNvSpPr/>
          <p:nvPr/>
        </p:nvSpPr>
        <p:spPr>
          <a:xfrm>
            <a:off x="7391400" y="3810000"/>
            <a:ext cx="301686" cy="369332"/>
          </a:xfrm>
          <a:prstGeom prst="rect">
            <a:avLst/>
          </a:prstGeom>
        </p:spPr>
        <p:txBody>
          <a:bodyPr wrap="none">
            <a:spAutoFit/>
          </a:bodyPr>
          <a:lstStyle/>
          <a:p>
            <a:r>
              <a:rPr lang="en-US" b="1" dirty="0" smtClean="0"/>
              <a:t>0</a:t>
            </a:r>
            <a:endParaRPr lang="en-US" dirty="0"/>
          </a:p>
        </p:txBody>
      </p:sp>
      <p:sp>
        <p:nvSpPr>
          <p:cNvPr id="22" name="Rectangle 21"/>
          <p:cNvSpPr/>
          <p:nvPr/>
        </p:nvSpPr>
        <p:spPr>
          <a:xfrm>
            <a:off x="8458200" y="3810000"/>
            <a:ext cx="301686" cy="369332"/>
          </a:xfrm>
          <a:prstGeom prst="rect">
            <a:avLst/>
          </a:prstGeom>
        </p:spPr>
        <p:txBody>
          <a:bodyPr wrap="none">
            <a:spAutoFit/>
          </a:bodyPr>
          <a:lstStyle/>
          <a:p>
            <a:r>
              <a:rPr lang="en-US" b="1" dirty="0" smtClean="0"/>
              <a:t>0</a:t>
            </a:r>
            <a:endParaRPr lang="en-US" dirty="0"/>
          </a:p>
        </p:txBody>
      </p:sp>
      <p:sp>
        <p:nvSpPr>
          <p:cNvPr id="23" name="Rectangle 22"/>
          <p:cNvSpPr/>
          <p:nvPr/>
        </p:nvSpPr>
        <p:spPr>
          <a:xfrm>
            <a:off x="8229600" y="2514600"/>
            <a:ext cx="301686" cy="369332"/>
          </a:xfrm>
          <a:prstGeom prst="rect">
            <a:avLst/>
          </a:prstGeom>
        </p:spPr>
        <p:txBody>
          <a:bodyPr wrap="none">
            <a:spAutoFit/>
          </a:bodyPr>
          <a:lstStyle/>
          <a:p>
            <a:r>
              <a:rPr lang="en-US" b="1" dirty="0" smtClean="0"/>
              <a:t>0</a:t>
            </a:r>
            <a:endParaRPr lang="en-US" dirty="0"/>
          </a:p>
        </p:txBody>
      </p:sp>
      <p:sp>
        <p:nvSpPr>
          <p:cNvPr id="24" name="Rectangle 23"/>
          <p:cNvSpPr/>
          <p:nvPr/>
        </p:nvSpPr>
        <p:spPr>
          <a:xfrm>
            <a:off x="7772400" y="1905000"/>
            <a:ext cx="301686" cy="369332"/>
          </a:xfrm>
          <a:prstGeom prst="rect">
            <a:avLst/>
          </a:prstGeom>
        </p:spPr>
        <p:txBody>
          <a:bodyPr wrap="none">
            <a:spAutoFit/>
          </a:bodyPr>
          <a:lstStyle/>
          <a:p>
            <a:r>
              <a:rPr lang="en-US" b="1" dirty="0" smtClean="0"/>
              <a:t>0</a:t>
            </a:r>
            <a:endParaRPr lang="en-US" dirty="0"/>
          </a:p>
        </p:txBody>
      </p:sp>
      <p:sp>
        <p:nvSpPr>
          <p:cNvPr id="25" name="Rectangle 24"/>
          <p:cNvSpPr/>
          <p:nvPr/>
        </p:nvSpPr>
        <p:spPr>
          <a:xfrm>
            <a:off x="6781800" y="2438400"/>
            <a:ext cx="301686" cy="369332"/>
          </a:xfrm>
          <a:prstGeom prst="rect">
            <a:avLst/>
          </a:prstGeom>
        </p:spPr>
        <p:txBody>
          <a:bodyPr wrap="none">
            <a:spAutoFit/>
          </a:bodyPr>
          <a:lstStyle/>
          <a:p>
            <a:r>
              <a:rPr lang="en-US" b="1" dirty="0" smtClean="0"/>
              <a:t>1</a:t>
            </a:r>
            <a:endParaRPr lang="en-US" dirty="0"/>
          </a:p>
        </p:txBody>
      </p:sp>
      <p:sp>
        <p:nvSpPr>
          <p:cNvPr id="26" name="Rectangle 25"/>
          <p:cNvSpPr/>
          <p:nvPr/>
        </p:nvSpPr>
        <p:spPr>
          <a:xfrm>
            <a:off x="609600" y="4648200"/>
            <a:ext cx="8305800" cy="830997"/>
          </a:xfrm>
          <a:prstGeom prst="rect">
            <a:avLst/>
          </a:prstGeom>
        </p:spPr>
        <p:txBody>
          <a:bodyPr wrap="square">
            <a:spAutoFit/>
          </a:bodyPr>
          <a:lstStyle/>
          <a:p>
            <a:r>
              <a:rPr lang="en-US" sz="2400" dirty="0" smtClean="0">
                <a:latin typeface="Times New Roman" pitchFamily="18" charset="0"/>
                <a:cs typeface="Times New Roman" pitchFamily="18" charset="0"/>
              </a:rPr>
              <a:t>Unbalanced			    Unbalanced           </a:t>
            </a:r>
            <a:r>
              <a:rPr lang="en-US" sz="2400" dirty="0">
                <a:latin typeface="Times New Roman" pitchFamily="18" charset="0"/>
                <a:cs typeface="Times New Roman" pitchFamily="18" charset="0"/>
              </a:rPr>
              <a:t>Balanced</a:t>
            </a:r>
          </a:p>
          <a:p>
            <a:r>
              <a:rPr lang="en-US" sz="2400" dirty="0" smtClean="0">
                <a:latin typeface="Times New Roman" pitchFamily="18" charset="0"/>
                <a:cs typeface="Times New Roman" pitchFamily="18" charset="0"/>
              </a:rPr>
              <a:t>                           </a:t>
            </a:r>
            <a:r>
              <a:rPr lang="en-US" dirty="0" smtClean="0"/>
              <a:t>			</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Insert 20 	 Insert 9</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115</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981200"/>
            <a:ext cx="7620000" cy="358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95400" y="5715000"/>
            <a:ext cx="6265863" cy="31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2865262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116</a:t>
            </a:fld>
            <a:endParaRPr lang="en-US"/>
          </a:p>
        </p:txBody>
      </p:sp>
      <p:pic>
        <p:nvPicPr>
          <p:cNvPr id="1026" name="Picture 2" descr="C:\Users\anto\Desktop\Untitled.png"/>
          <p:cNvPicPr>
            <a:picLocks noGrp="1" noChangeAspect="1" noChangeArrowheads="1"/>
          </p:cNvPicPr>
          <p:nvPr>
            <p:ph idx="1"/>
          </p:nvPr>
        </p:nvPicPr>
        <p:blipFill>
          <a:blip r:embed="rId3"/>
          <a:srcRect/>
          <a:stretch>
            <a:fillRect/>
          </a:stretch>
        </p:blipFill>
        <p:spPr bwMode="auto">
          <a:xfrm>
            <a:off x="745834" y="1600200"/>
            <a:ext cx="7652332" cy="4525963"/>
          </a:xfrm>
          <a:prstGeom prst="rect">
            <a:avLst/>
          </a:prstGeom>
          <a:noFill/>
        </p:spPr>
      </p:pic>
    </p:spTree>
    <p:extLst>
      <p:ext uri="{BB962C8B-B14F-4D97-AF65-F5344CB8AC3E}">
        <p14:creationId xmlns:p14="http://schemas.microsoft.com/office/powerpoint/2010/main" xmlns="" val="13318766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534400" cy="6248400"/>
          </a:xfrm>
        </p:spPr>
        <p:txBody>
          <a:bodyPr>
            <a:noAutofit/>
          </a:bodyPr>
          <a:lstStyle/>
          <a:p>
            <a:pPr lvl="0"/>
            <a:r>
              <a:rPr lang="en-US" sz="2400" b="1" dirty="0">
                <a:latin typeface="Times New Roman" pitchFamily="18" charset="0"/>
                <a:cs typeface="Times New Roman" pitchFamily="18" charset="0"/>
              </a:rPr>
              <a:t>Function to compute height of an AVL tree</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height( </a:t>
            </a:r>
            <a:r>
              <a:rPr lang="en-US" sz="2400" dirty="0" err="1">
                <a:latin typeface="Times New Roman" pitchFamily="18" charset="0"/>
                <a:cs typeface="Times New Roman" pitchFamily="18" charset="0"/>
              </a:rPr>
              <a:t>AvlNode</a:t>
            </a:r>
            <a:r>
              <a:rPr lang="en-US" sz="2400" dirty="0">
                <a:latin typeface="Times New Roman" pitchFamily="18" charset="0"/>
                <a:cs typeface="Times New Roman" pitchFamily="18" charset="0"/>
              </a:rPr>
              <a:t> *t) </a:t>
            </a:r>
            <a:r>
              <a:rPr lang="en-US" sz="2400" dirty="0" err="1">
                <a:latin typeface="Times New Roman" pitchFamily="18" charset="0"/>
                <a:cs typeface="Times New Roman" pitchFamily="18" charset="0"/>
              </a:rPr>
              <a:t>const</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return t==NULL ?-1:t</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height;</a:t>
            </a:r>
          </a:p>
          <a:p>
            <a:pPr marL="0" indent="0">
              <a:buNone/>
            </a:pPr>
            <a:r>
              <a:rPr lang="en-US" sz="2400" dirty="0" smtClean="0">
                <a:latin typeface="Times New Roman" pitchFamily="18" charset="0"/>
                <a:cs typeface="Times New Roman" pitchFamily="18" charset="0"/>
              </a:rPr>
              <a:t>}</a:t>
            </a:r>
          </a:p>
          <a:p>
            <a:pPr lvl="0"/>
            <a:r>
              <a:rPr lang="en-US" sz="2400" b="1" dirty="0">
                <a:latin typeface="Times New Roman" pitchFamily="18" charset="0"/>
                <a:cs typeface="Times New Roman" pitchFamily="18" charset="0"/>
              </a:rPr>
              <a:t>Routine to perform single rotation </a:t>
            </a:r>
            <a:endParaRPr lang="en-US" sz="2400" b="1"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void  </a:t>
            </a:r>
            <a:r>
              <a:rPr lang="en-US" sz="2400" dirty="0" err="1">
                <a:latin typeface="Times New Roman" pitchFamily="18" charset="0"/>
                <a:cs typeface="Times New Roman" pitchFamily="18" charset="0"/>
              </a:rPr>
              <a:t>rotateWithLeftChild</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AvlNode</a:t>
            </a:r>
            <a:r>
              <a:rPr lang="en-US" sz="2400" dirty="0">
                <a:latin typeface="Times New Roman" pitchFamily="18" charset="0"/>
                <a:cs typeface="Times New Roman" pitchFamily="18" charset="0"/>
              </a:rPr>
              <a:t> * &amp; k2 )</a:t>
            </a:r>
          </a:p>
          <a:p>
            <a:pPr marL="0" indent="0">
              <a:buNone/>
            </a:pP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AvlNode</a:t>
            </a:r>
            <a:r>
              <a:rPr lang="en-US" sz="2400" dirty="0">
                <a:latin typeface="Times New Roman" pitchFamily="18" charset="0"/>
                <a:cs typeface="Times New Roman" pitchFamily="18" charset="0"/>
              </a:rPr>
              <a:t> *k1 = k2</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left;</a:t>
            </a:r>
          </a:p>
          <a:p>
            <a:pPr marL="0" indent="0">
              <a:buNone/>
            </a:pPr>
            <a:r>
              <a:rPr lang="en-US" sz="2400" dirty="0">
                <a:latin typeface="Times New Roman" pitchFamily="18" charset="0"/>
                <a:cs typeface="Times New Roman" pitchFamily="18" charset="0"/>
              </a:rPr>
              <a:t>   k2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left = k1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right;</a:t>
            </a:r>
          </a:p>
          <a:p>
            <a:pPr marL="0" indent="0">
              <a:buNone/>
            </a:pPr>
            <a:r>
              <a:rPr lang="en-US" sz="2400" dirty="0">
                <a:latin typeface="Times New Roman" pitchFamily="18" charset="0"/>
                <a:cs typeface="Times New Roman" pitchFamily="18" charset="0"/>
              </a:rPr>
              <a:t>   k1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right = k2;</a:t>
            </a:r>
          </a:p>
          <a:p>
            <a:pPr marL="0" indent="0">
              <a:buNone/>
            </a:pPr>
            <a:r>
              <a:rPr lang="en-US" sz="2400" dirty="0">
                <a:latin typeface="Times New Roman" pitchFamily="18" charset="0"/>
                <a:cs typeface="Times New Roman" pitchFamily="18" charset="0"/>
              </a:rPr>
              <a:t>   k2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height = max( height( k2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left ), height(k2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right ) ) + 1;</a:t>
            </a:r>
          </a:p>
          <a:p>
            <a:pPr marL="0" indent="0">
              <a:buNone/>
            </a:pPr>
            <a:r>
              <a:rPr lang="en-US" sz="2400" dirty="0">
                <a:latin typeface="Times New Roman" pitchFamily="18" charset="0"/>
                <a:cs typeface="Times New Roman" pitchFamily="18" charset="0"/>
              </a:rPr>
              <a:t>   k1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height = max(height( k1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left ), k2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height ) + 1;</a:t>
            </a:r>
          </a:p>
          <a:p>
            <a:pPr marL="0" indent="0">
              <a:buNone/>
            </a:pPr>
            <a:r>
              <a:rPr lang="en-US" sz="2400" dirty="0">
                <a:latin typeface="Times New Roman" pitchFamily="18" charset="0"/>
                <a:cs typeface="Times New Roman" pitchFamily="18" charset="0"/>
              </a:rPr>
              <a:t>   k2=k1</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r>
              <a:rPr lang="en-US" sz="2400" dirty="0"/>
              <a:t> </a:t>
            </a:r>
          </a:p>
          <a:p>
            <a:pPr lvl="0"/>
            <a:endParaRPr lang="en-US" sz="2400" dirty="0"/>
          </a:p>
          <a:p>
            <a:pPr marL="0" indent="0">
              <a:buNone/>
            </a:pPr>
            <a:endParaRPr lang="en-US" sz="2400" dirty="0"/>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117</a:t>
            </a:fld>
            <a:endParaRPr lang="en-US"/>
          </a:p>
        </p:txBody>
      </p:sp>
    </p:spTree>
    <p:extLst>
      <p:ext uri="{BB962C8B-B14F-4D97-AF65-F5344CB8AC3E}">
        <p14:creationId xmlns="" xmlns:p14="http://schemas.microsoft.com/office/powerpoint/2010/main" val="7443432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6705600"/>
          </a:xfrm>
        </p:spPr>
        <p:txBody>
          <a:bodyPr>
            <a:normAutofit/>
          </a:bodyPr>
          <a:lstStyle/>
          <a:p>
            <a:pPr lvl="0"/>
            <a:r>
              <a:rPr lang="en-US" sz="2600" b="1" dirty="0">
                <a:latin typeface="Times New Roman" pitchFamily="18" charset="0"/>
                <a:cs typeface="Times New Roman" pitchFamily="18" charset="0"/>
              </a:rPr>
              <a:t>Routine to perform double rotation </a:t>
            </a:r>
            <a:endParaRPr lang="en-US" sz="2600" dirty="0">
              <a:latin typeface="Times New Roman" pitchFamily="18" charset="0"/>
              <a:cs typeface="Times New Roman" pitchFamily="18" charset="0"/>
            </a:endParaRPr>
          </a:p>
          <a:p>
            <a:pPr marL="0" indent="0">
              <a:buNone/>
            </a:pPr>
            <a:r>
              <a:rPr lang="en-US" sz="2600" dirty="0">
                <a:latin typeface="Times New Roman" pitchFamily="18" charset="0"/>
                <a:cs typeface="Times New Roman" pitchFamily="18" charset="0"/>
              </a:rPr>
              <a:t>void  </a:t>
            </a:r>
            <a:r>
              <a:rPr lang="en-US" sz="2600" dirty="0" err="1">
                <a:latin typeface="Times New Roman" pitchFamily="18" charset="0"/>
                <a:cs typeface="Times New Roman" pitchFamily="18" charset="0"/>
              </a:rPr>
              <a:t>doubleWithLeftChild</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AvlNode</a:t>
            </a:r>
            <a:r>
              <a:rPr lang="en-US" sz="2600" dirty="0">
                <a:latin typeface="Times New Roman" pitchFamily="18" charset="0"/>
                <a:cs typeface="Times New Roman" pitchFamily="18" charset="0"/>
              </a:rPr>
              <a:t> * &amp; k3)</a:t>
            </a:r>
          </a:p>
          <a:p>
            <a:pPr marL="0" indent="0">
              <a:buNone/>
            </a:pPr>
            <a:r>
              <a:rPr lang="en-US" sz="2600" dirty="0">
                <a:latin typeface="Times New Roman" pitchFamily="18" charset="0"/>
                <a:cs typeface="Times New Roman" pitchFamily="18" charset="0"/>
              </a:rPr>
              <a:t>{            </a:t>
            </a:r>
          </a:p>
          <a:p>
            <a:pPr marL="0" indent="0">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rotateWithRightChild</a:t>
            </a:r>
            <a:r>
              <a:rPr lang="en-US" sz="2600" dirty="0">
                <a:latin typeface="Times New Roman" pitchFamily="18" charset="0"/>
                <a:cs typeface="Times New Roman" pitchFamily="18" charset="0"/>
              </a:rPr>
              <a:t> ( K3 </a:t>
            </a:r>
            <a:r>
              <a:rPr lang="en-US" sz="2600" dirty="0">
                <a:latin typeface="Times New Roman" pitchFamily="18" charset="0"/>
                <a:cs typeface="Times New Roman" pitchFamily="18" charset="0"/>
                <a:sym typeface="Symbol"/>
              </a:rPr>
              <a:t></a:t>
            </a:r>
            <a:r>
              <a:rPr lang="en-US" sz="2600" dirty="0">
                <a:latin typeface="Times New Roman" pitchFamily="18" charset="0"/>
                <a:cs typeface="Times New Roman" pitchFamily="18" charset="0"/>
              </a:rPr>
              <a:t> Left );</a:t>
            </a:r>
          </a:p>
          <a:p>
            <a:pPr marL="0" indent="0">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rotateWithLeftChild</a:t>
            </a:r>
            <a:r>
              <a:rPr lang="en-US" sz="2600" dirty="0">
                <a:latin typeface="Times New Roman" pitchFamily="18" charset="0"/>
                <a:cs typeface="Times New Roman" pitchFamily="18" charset="0"/>
              </a:rPr>
              <a:t> ( K3 );</a:t>
            </a:r>
          </a:p>
          <a:p>
            <a:pPr marL="0" indent="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lvl="0"/>
            <a:r>
              <a:rPr lang="en-US" sz="2600" b="1" dirty="0">
                <a:latin typeface="Times New Roman" pitchFamily="18" charset="0"/>
                <a:cs typeface="Times New Roman" pitchFamily="18" charset="0"/>
              </a:rPr>
              <a:t>Insertion into an AVL tree</a:t>
            </a:r>
            <a:endParaRPr lang="en-US" sz="2600" dirty="0">
              <a:latin typeface="Times New Roman" pitchFamily="18" charset="0"/>
              <a:cs typeface="Times New Roman" pitchFamily="18" charset="0"/>
            </a:endParaRPr>
          </a:p>
          <a:p>
            <a:pPr marL="0" indent="0">
              <a:buNone/>
            </a:pPr>
            <a:r>
              <a:rPr lang="en-US" sz="2600" dirty="0">
                <a:latin typeface="Times New Roman" pitchFamily="18" charset="0"/>
                <a:cs typeface="Times New Roman" pitchFamily="18" charset="0"/>
              </a:rPr>
              <a:t>void  insert( </a:t>
            </a:r>
            <a:r>
              <a:rPr lang="en-US" sz="2600" dirty="0" err="1">
                <a:latin typeface="Times New Roman" pitchFamily="18" charset="0"/>
                <a:cs typeface="Times New Roman" pitchFamily="18" charset="0"/>
              </a:rPr>
              <a:t>const</a:t>
            </a:r>
            <a:r>
              <a:rPr lang="en-US" sz="2600" dirty="0">
                <a:latin typeface="Times New Roman" pitchFamily="18" charset="0"/>
                <a:cs typeface="Times New Roman" pitchFamily="18" charset="0"/>
              </a:rPr>
              <a:t> Comparable &amp; x , </a:t>
            </a:r>
            <a:r>
              <a:rPr lang="en-US" sz="2600" dirty="0" err="1">
                <a:latin typeface="Times New Roman" pitchFamily="18" charset="0"/>
                <a:cs typeface="Times New Roman" pitchFamily="18" charset="0"/>
              </a:rPr>
              <a:t>AvlNode</a:t>
            </a:r>
            <a:r>
              <a:rPr lang="en-US" sz="2600" dirty="0">
                <a:latin typeface="Times New Roman" pitchFamily="18" charset="0"/>
                <a:cs typeface="Times New Roman" pitchFamily="18" charset="0"/>
              </a:rPr>
              <a:t> * &amp; t )</a:t>
            </a:r>
          </a:p>
          <a:p>
            <a:pPr marL="0" indent="0">
              <a:buNone/>
            </a:pPr>
            <a:r>
              <a:rPr lang="en-US" sz="2600" dirty="0">
                <a:latin typeface="Times New Roman" pitchFamily="18" charset="0"/>
                <a:cs typeface="Times New Roman" pitchFamily="18" charset="0"/>
              </a:rPr>
              <a:t>{    </a:t>
            </a:r>
          </a:p>
          <a:p>
            <a:pPr marL="0" indent="0">
              <a:buNone/>
            </a:pPr>
            <a:r>
              <a:rPr lang="en-US" sz="2600" dirty="0">
                <a:latin typeface="Times New Roman" pitchFamily="18" charset="0"/>
                <a:cs typeface="Times New Roman" pitchFamily="18" charset="0"/>
              </a:rPr>
              <a:t>     if ( t == NULL )</a:t>
            </a:r>
          </a:p>
          <a:p>
            <a:pPr marL="0" indent="0">
              <a:buNone/>
            </a:pPr>
            <a:r>
              <a:rPr lang="en-US" sz="2600" dirty="0">
                <a:latin typeface="Times New Roman" pitchFamily="18" charset="0"/>
                <a:cs typeface="Times New Roman" pitchFamily="18" charset="0"/>
              </a:rPr>
              <a:t>           t = new </a:t>
            </a:r>
            <a:r>
              <a:rPr lang="en-US" sz="2600" dirty="0" err="1">
                <a:latin typeface="Times New Roman" pitchFamily="18" charset="0"/>
                <a:cs typeface="Times New Roman" pitchFamily="18" charset="0"/>
              </a:rPr>
              <a:t>AvlNode</a:t>
            </a:r>
            <a:r>
              <a:rPr lang="en-US" sz="2600" dirty="0">
                <a:latin typeface="Times New Roman" pitchFamily="18" charset="0"/>
                <a:cs typeface="Times New Roman" pitchFamily="18" charset="0"/>
              </a:rPr>
              <a:t>(x, NULL , NULL );</a:t>
            </a:r>
          </a:p>
          <a:p>
            <a:pPr marL="0" indent="0">
              <a:buNone/>
            </a:pPr>
            <a:r>
              <a:rPr lang="en-US" sz="2600" dirty="0">
                <a:latin typeface="Times New Roman" pitchFamily="18" charset="0"/>
                <a:cs typeface="Times New Roman" pitchFamily="18" charset="0"/>
              </a:rPr>
              <a:t>     else if ( x &lt;  t </a:t>
            </a:r>
            <a:r>
              <a:rPr lang="en-US" sz="2600" dirty="0">
                <a:latin typeface="Times New Roman" pitchFamily="18" charset="0"/>
                <a:cs typeface="Times New Roman" pitchFamily="18" charset="0"/>
                <a:sym typeface="Symbol"/>
              </a:rPr>
              <a:t></a:t>
            </a:r>
            <a:r>
              <a:rPr lang="en-US" sz="2600" dirty="0">
                <a:latin typeface="Times New Roman" pitchFamily="18" charset="0"/>
                <a:cs typeface="Times New Roman" pitchFamily="18" charset="0"/>
              </a:rPr>
              <a:t> element )</a:t>
            </a:r>
          </a:p>
          <a:p>
            <a:pPr marL="0" indent="0">
              <a:buNone/>
            </a:pPr>
            <a:r>
              <a:rPr lang="en-US" sz="2600" dirty="0">
                <a:latin typeface="Times New Roman" pitchFamily="18" charset="0"/>
                <a:cs typeface="Times New Roman" pitchFamily="18" charset="0"/>
              </a:rPr>
              <a:t>{  </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118</a:t>
            </a:fld>
            <a:endParaRPr lang="en-US"/>
          </a:p>
        </p:txBody>
      </p:sp>
    </p:spTree>
    <p:extLst>
      <p:ext uri="{BB962C8B-B14F-4D97-AF65-F5344CB8AC3E}">
        <p14:creationId xmlns="" xmlns:p14="http://schemas.microsoft.com/office/powerpoint/2010/main" val="254555464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248400"/>
          </a:xfrm>
        </p:spPr>
        <p:txBody>
          <a:bodyPr>
            <a:normAutofit/>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119</a:t>
            </a:fld>
            <a:endParaRPr lang="en-US"/>
          </a:p>
        </p:txBody>
      </p:sp>
      <p:sp>
        <p:nvSpPr>
          <p:cNvPr id="2" name="Rectangle 1"/>
          <p:cNvSpPr/>
          <p:nvPr/>
        </p:nvSpPr>
        <p:spPr>
          <a:xfrm>
            <a:off x="990600" y="612845"/>
            <a:ext cx="7239000" cy="5632311"/>
          </a:xfrm>
          <a:prstGeom prst="rect">
            <a:avLst/>
          </a:prstGeom>
        </p:spPr>
        <p:txBody>
          <a:bodyPr wrap="square">
            <a:spAutoFit/>
          </a:bodyPr>
          <a:lstStyle/>
          <a:p>
            <a:r>
              <a:rPr lang="en-US" sz="2400" dirty="0">
                <a:latin typeface="Times New Roman" pitchFamily="18" charset="0"/>
                <a:cs typeface="Times New Roman" pitchFamily="18" charset="0"/>
              </a:rPr>
              <a:t>insert(x,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left)</a:t>
            </a:r>
          </a:p>
          <a:p>
            <a:r>
              <a:rPr lang="en-US" sz="2400" dirty="0">
                <a:latin typeface="Times New Roman" pitchFamily="18" charset="0"/>
                <a:cs typeface="Times New Roman" pitchFamily="18" charset="0"/>
              </a:rPr>
              <a:t>          if ( height(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left ) - height(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right ) == 2 )   </a:t>
            </a:r>
          </a:p>
          <a:p>
            <a:r>
              <a:rPr lang="en-US" sz="2400" dirty="0">
                <a:latin typeface="Times New Roman" pitchFamily="18" charset="0"/>
                <a:cs typeface="Times New Roman" pitchFamily="18" charset="0"/>
              </a:rPr>
              <a:t>             if ( x &lt;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left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element )</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rotateWithLeftChild</a:t>
            </a:r>
            <a:r>
              <a:rPr lang="en-US" sz="2400" dirty="0">
                <a:latin typeface="Times New Roman" pitchFamily="18" charset="0"/>
                <a:cs typeface="Times New Roman" pitchFamily="18" charset="0"/>
              </a:rPr>
              <a:t> ( t );                   </a:t>
            </a:r>
          </a:p>
          <a:p>
            <a:r>
              <a:rPr lang="en-US" sz="2400" dirty="0">
                <a:latin typeface="Times New Roman" pitchFamily="18" charset="0"/>
                <a:cs typeface="Times New Roman" pitchFamily="18" charset="0"/>
              </a:rPr>
              <a:t>          else</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doubleWithLeftChild</a:t>
            </a:r>
            <a:r>
              <a:rPr lang="en-US" sz="2400" dirty="0">
                <a:latin typeface="Times New Roman" pitchFamily="18" charset="0"/>
                <a:cs typeface="Times New Roman" pitchFamily="18" charset="0"/>
              </a:rPr>
              <a:t> ( t );</a:t>
            </a:r>
          </a:p>
          <a:p>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else if (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element &lt; x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insert(x,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right);</a:t>
            </a:r>
          </a:p>
          <a:p>
            <a:r>
              <a:rPr lang="en-US" sz="2400" dirty="0">
                <a:latin typeface="Times New Roman" pitchFamily="18" charset="0"/>
                <a:cs typeface="Times New Roman" pitchFamily="18" charset="0"/>
              </a:rPr>
              <a:t>          if( height(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right ) - height(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left ) == 2 )          </a:t>
            </a:r>
          </a:p>
          <a:p>
            <a:r>
              <a:rPr lang="en-US" sz="2400" dirty="0">
                <a:latin typeface="Times New Roman" pitchFamily="18" charset="0"/>
                <a:cs typeface="Times New Roman" pitchFamily="18" charset="0"/>
              </a:rPr>
              <a:t>                if(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right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element &lt; x )</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rotateWithRightChild</a:t>
            </a:r>
            <a:r>
              <a:rPr lang="en-US" sz="2400" dirty="0">
                <a:latin typeface="Times New Roman" pitchFamily="18" charset="0"/>
                <a:cs typeface="Times New Roman" pitchFamily="18" charset="0"/>
              </a:rPr>
              <a:t> ( t );                            	</a:t>
            </a:r>
          </a:p>
          <a:p>
            <a:r>
              <a:rPr lang="en-US" sz="24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2160098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Binary tree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Representation </a:t>
            </a:r>
          </a:p>
          <a:p>
            <a:pPr>
              <a:lnSpc>
                <a:spcPct val="150000"/>
              </a:lnSpc>
            </a:pPr>
            <a:r>
              <a:rPr lang="en-US" sz="2400" dirty="0" smtClean="0">
                <a:latin typeface="Times New Roman" pitchFamily="18" charset="0"/>
                <a:cs typeface="Times New Roman" pitchFamily="18" charset="0"/>
              </a:rPr>
              <a:t>Expression tree </a:t>
            </a:r>
          </a:p>
          <a:p>
            <a:pPr>
              <a:lnSpc>
                <a:spcPct val="150000"/>
              </a:lnSpc>
            </a:pPr>
            <a:r>
              <a:rPr lang="en-US" sz="2400" dirty="0" smtClean="0">
                <a:latin typeface="Times New Roman" pitchFamily="18" charset="0"/>
                <a:cs typeface="Times New Roman" pitchFamily="18" charset="0"/>
              </a:rPr>
              <a:t>Binary tree traversal</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normAutofit/>
          </a:bodyPr>
          <a:lstStyle/>
          <a:p>
            <a:pPr marL="0" indent="0">
              <a:buNone/>
            </a:pPr>
            <a:r>
              <a:rPr lang="en-US" sz="2400" dirty="0">
                <a:latin typeface="Times New Roman" pitchFamily="18" charset="0"/>
                <a:cs typeface="Times New Roman" pitchFamily="18" charset="0"/>
              </a:rPr>
              <a:t>else</a:t>
            </a:r>
          </a:p>
          <a:p>
            <a:pPr marL="0" indent="0">
              <a:buNone/>
            </a:pPr>
            <a:r>
              <a:rPr lang="en-US" sz="2400" dirty="0" err="1" smtClean="0">
                <a:latin typeface="Times New Roman" pitchFamily="18" charset="0"/>
                <a:cs typeface="Times New Roman" pitchFamily="18" charset="0"/>
              </a:rPr>
              <a:t>doubleWithRightChild</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t );                   </a:t>
            </a:r>
          </a:p>
          <a:p>
            <a:pPr marL="0" indent="0">
              <a:buNone/>
            </a:pP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else</a:t>
            </a:r>
          </a:p>
          <a:p>
            <a:pPr marL="0" indent="0">
              <a:buNone/>
            </a:pPr>
            <a:r>
              <a:rPr lang="en-US" sz="2400"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Duplicate; do nothing</a:t>
            </a:r>
          </a:p>
          <a:p>
            <a:pPr marL="0" indent="0">
              <a:buNone/>
            </a:pPr>
            <a:r>
              <a:rPr lang="en-US" sz="2400" dirty="0">
                <a:latin typeface="Times New Roman" pitchFamily="18" charset="0"/>
                <a:cs typeface="Times New Roman" pitchFamily="18" charset="0"/>
              </a:rPr>
              <a:t>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height = max( height(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left ), height( t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right ) ) + 1;</a:t>
            </a:r>
          </a:p>
          <a:p>
            <a:pPr marL="0" indent="0">
              <a:buNone/>
            </a:pPr>
            <a:r>
              <a:rPr lang="en-US" sz="24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120</a:t>
            </a:fld>
            <a:endParaRPr lang="en-US"/>
          </a:p>
        </p:txBody>
      </p:sp>
    </p:spTree>
    <p:extLst>
      <p:ext uri="{BB962C8B-B14F-4D97-AF65-F5344CB8AC3E}">
        <p14:creationId xmlns="" xmlns:p14="http://schemas.microsoft.com/office/powerpoint/2010/main" val="276883582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33400"/>
            <a:ext cx="4038600" cy="5592763"/>
          </a:xfrm>
          <a:ln>
            <a:solidFill>
              <a:schemeClr val="accent2"/>
            </a:solidFill>
          </a:ln>
        </p:spPr>
        <p:txBody>
          <a:bodyPr>
            <a:normAutofit fontScale="70000" lnSpcReduction="20000"/>
          </a:bodyPr>
          <a:lstStyle/>
          <a:p>
            <a:pPr>
              <a:buNone/>
            </a:pPr>
            <a:r>
              <a:rPr lang="en-US" dirty="0"/>
              <a:t>node * insert(node *</a:t>
            </a:r>
            <a:r>
              <a:rPr lang="en-US" dirty="0" err="1"/>
              <a:t>T,int</a:t>
            </a:r>
            <a:r>
              <a:rPr lang="en-US" dirty="0"/>
              <a:t> x)</a:t>
            </a:r>
            <a:r>
              <a:rPr lang="en-US" dirty="0" smtClean="0"/>
              <a:t/>
            </a:r>
            <a:br>
              <a:rPr lang="en-US" dirty="0" smtClean="0"/>
            </a:br>
            <a:r>
              <a:rPr lang="en-US" dirty="0"/>
              <a:t>{</a:t>
            </a:r>
            <a:r>
              <a:rPr lang="en-US" dirty="0" smtClean="0"/>
              <a:t/>
            </a:r>
            <a:br>
              <a:rPr lang="en-US" dirty="0" smtClean="0"/>
            </a:br>
            <a:r>
              <a:rPr lang="en-US" dirty="0"/>
              <a:t>    if(T==NULL)</a:t>
            </a:r>
            <a:r>
              <a:rPr lang="en-US" dirty="0" smtClean="0"/>
              <a:t/>
            </a:r>
            <a:br>
              <a:rPr lang="en-US" dirty="0" smtClean="0"/>
            </a:br>
            <a:r>
              <a:rPr lang="en-US" dirty="0"/>
              <a:t>    {</a:t>
            </a:r>
            <a:r>
              <a:rPr lang="en-US" dirty="0" smtClean="0"/>
              <a:t/>
            </a:r>
            <a:br>
              <a:rPr lang="en-US" dirty="0" smtClean="0"/>
            </a:br>
            <a:r>
              <a:rPr lang="en-US" dirty="0"/>
              <a:t>        T=(node*)</a:t>
            </a:r>
            <a:r>
              <a:rPr lang="en-US" dirty="0" err="1"/>
              <a:t>malloc</a:t>
            </a:r>
            <a:r>
              <a:rPr lang="en-US" dirty="0"/>
              <a:t>(</a:t>
            </a:r>
            <a:r>
              <a:rPr lang="en-US" dirty="0" err="1"/>
              <a:t>sizeof</a:t>
            </a:r>
            <a:r>
              <a:rPr lang="en-US" dirty="0"/>
              <a:t>(node));</a:t>
            </a:r>
            <a:r>
              <a:rPr lang="en-US" dirty="0" smtClean="0"/>
              <a:t/>
            </a:r>
            <a:br>
              <a:rPr lang="en-US" dirty="0" smtClean="0"/>
            </a:br>
            <a:r>
              <a:rPr lang="en-US" dirty="0"/>
              <a:t>        T-&gt;data=x;</a:t>
            </a:r>
            <a:r>
              <a:rPr lang="en-US" dirty="0" smtClean="0"/>
              <a:t/>
            </a:r>
            <a:br>
              <a:rPr lang="en-US" dirty="0" smtClean="0"/>
            </a:br>
            <a:r>
              <a:rPr lang="en-US" dirty="0"/>
              <a:t>        T-&gt;left=NULL;</a:t>
            </a:r>
            <a:r>
              <a:rPr lang="en-US" dirty="0" smtClean="0"/>
              <a:t/>
            </a:r>
            <a:br>
              <a:rPr lang="en-US" dirty="0" smtClean="0"/>
            </a:br>
            <a:r>
              <a:rPr lang="en-US" dirty="0"/>
              <a:t>        T-&gt;right=NULL;</a:t>
            </a:r>
            <a:r>
              <a:rPr lang="en-US" dirty="0" smtClean="0"/>
              <a:t/>
            </a:r>
            <a:br>
              <a:rPr lang="en-US" dirty="0" smtClean="0"/>
            </a:br>
            <a:r>
              <a:rPr lang="en-US" dirty="0"/>
              <a:t>    }</a:t>
            </a:r>
            <a:r>
              <a:rPr lang="en-US" dirty="0" smtClean="0"/>
              <a:t/>
            </a:r>
            <a:br>
              <a:rPr lang="en-US" dirty="0" smtClean="0"/>
            </a:br>
            <a:r>
              <a:rPr lang="en-US" dirty="0"/>
              <a:t>    else</a:t>
            </a:r>
            <a:r>
              <a:rPr lang="en-US" dirty="0" smtClean="0"/>
              <a:t/>
            </a:r>
            <a:br>
              <a:rPr lang="en-US" dirty="0" smtClean="0"/>
            </a:br>
            <a:r>
              <a:rPr lang="en-US" dirty="0"/>
              <a:t>        if(x &gt; T-&gt;data)                // insert in right </a:t>
            </a:r>
            <a:r>
              <a:rPr lang="en-US" dirty="0" err="1"/>
              <a:t>subtree</a:t>
            </a:r>
            <a:r>
              <a:rPr lang="en-US" dirty="0" smtClean="0"/>
              <a:t/>
            </a:r>
            <a:br>
              <a:rPr lang="en-US" dirty="0" smtClean="0"/>
            </a:br>
            <a:r>
              <a:rPr lang="en-US" dirty="0"/>
              <a:t>        {</a:t>
            </a:r>
            <a:r>
              <a:rPr lang="en-US" dirty="0" smtClean="0"/>
              <a:t/>
            </a:r>
            <a:br>
              <a:rPr lang="en-US" dirty="0" smtClean="0"/>
            </a:br>
            <a:r>
              <a:rPr lang="en-US" dirty="0"/>
              <a:t>            T-&gt;right=insert(T-&gt;</a:t>
            </a:r>
            <a:r>
              <a:rPr lang="en-US" dirty="0" err="1"/>
              <a:t>right,x</a:t>
            </a:r>
            <a:r>
              <a:rPr lang="en-US" dirty="0"/>
              <a:t>);</a:t>
            </a:r>
            <a:r>
              <a:rPr lang="en-US" dirty="0" smtClean="0"/>
              <a:t/>
            </a:r>
            <a:br>
              <a:rPr lang="en-US" dirty="0" smtClean="0"/>
            </a:br>
            <a:r>
              <a:rPr lang="en-US" dirty="0"/>
              <a:t>            if(BF(T)==-2)</a:t>
            </a:r>
            <a:r>
              <a:rPr lang="en-US" dirty="0" smtClean="0"/>
              <a:t/>
            </a:r>
            <a:br>
              <a:rPr lang="en-US" dirty="0" smtClean="0"/>
            </a:br>
            <a:r>
              <a:rPr lang="en-US" dirty="0"/>
              <a:t>                if(x&gt;T-&gt;right-&gt;data)</a:t>
            </a:r>
            <a:r>
              <a:rPr lang="en-US" dirty="0" smtClean="0"/>
              <a:t/>
            </a:r>
            <a:br>
              <a:rPr lang="en-US" dirty="0" smtClean="0"/>
            </a:br>
            <a:r>
              <a:rPr lang="en-US" dirty="0"/>
              <a:t>                    T=RR(T);</a:t>
            </a:r>
            <a:r>
              <a:rPr lang="en-US" dirty="0" smtClean="0"/>
              <a:t/>
            </a:r>
            <a:br>
              <a:rPr lang="en-US" dirty="0" smtClean="0"/>
            </a:br>
            <a:r>
              <a:rPr lang="en-US" dirty="0"/>
              <a:t>                else</a:t>
            </a:r>
            <a:r>
              <a:rPr lang="en-US" dirty="0" smtClean="0"/>
              <a:t/>
            </a:r>
            <a:br>
              <a:rPr lang="en-US" dirty="0" smtClean="0"/>
            </a:br>
            <a:r>
              <a:rPr lang="en-US" dirty="0"/>
              <a:t>                    T=RL(T);</a:t>
            </a:r>
            <a:r>
              <a:rPr lang="en-US" dirty="0" smtClean="0"/>
              <a:t/>
            </a:r>
            <a:br>
              <a:rPr lang="en-US" dirty="0" smtClean="0"/>
            </a:br>
            <a:r>
              <a:rPr lang="en-US" dirty="0"/>
              <a:t>        }</a:t>
            </a:r>
            <a:r>
              <a:rPr lang="en-US" dirty="0" smtClean="0"/>
              <a:t/>
            </a:r>
            <a:br>
              <a:rPr lang="en-US" dirty="0" smtClean="0"/>
            </a:br>
            <a:r>
              <a:rPr lang="en-US" dirty="0"/>
              <a:t>       </a:t>
            </a:r>
          </a:p>
        </p:txBody>
      </p:sp>
      <p:sp>
        <p:nvSpPr>
          <p:cNvPr id="5" name="Content Placeholder 4"/>
          <p:cNvSpPr>
            <a:spLocks noGrp="1"/>
          </p:cNvSpPr>
          <p:nvPr>
            <p:ph sz="half" idx="2"/>
          </p:nvPr>
        </p:nvSpPr>
        <p:spPr>
          <a:xfrm>
            <a:off x="4648200" y="457200"/>
            <a:ext cx="4038600" cy="5668963"/>
          </a:xfrm>
          <a:ln>
            <a:solidFill>
              <a:schemeClr val="accent2"/>
            </a:solidFill>
          </a:ln>
        </p:spPr>
        <p:txBody>
          <a:bodyPr>
            <a:normAutofit fontScale="70000" lnSpcReduction="20000"/>
          </a:bodyPr>
          <a:lstStyle/>
          <a:p>
            <a:pPr>
              <a:buNone/>
            </a:pPr>
            <a:r>
              <a:rPr lang="en-US" dirty="0" smtClean="0"/>
              <a:t> else</a:t>
            </a:r>
            <a:br>
              <a:rPr lang="en-US" dirty="0" smtClean="0"/>
            </a:br>
            <a:r>
              <a:rPr lang="en-US" dirty="0" smtClean="0"/>
              <a:t>            if(x&lt;T-&gt;data)</a:t>
            </a:r>
            <a:br>
              <a:rPr lang="en-US" dirty="0" smtClean="0"/>
            </a:br>
            <a:r>
              <a:rPr lang="en-US" dirty="0" smtClean="0"/>
              <a:t>            {</a:t>
            </a:r>
            <a:br>
              <a:rPr lang="en-US" dirty="0" smtClean="0"/>
            </a:br>
            <a:r>
              <a:rPr lang="en-US" dirty="0" smtClean="0"/>
              <a:t>                T-&gt;left=insert(T-&gt;</a:t>
            </a:r>
            <a:r>
              <a:rPr lang="en-US" dirty="0" err="1" smtClean="0"/>
              <a:t>left,x</a:t>
            </a:r>
            <a:r>
              <a:rPr lang="en-US" dirty="0" smtClean="0"/>
              <a:t>);</a:t>
            </a:r>
            <a:br>
              <a:rPr lang="en-US" dirty="0" smtClean="0"/>
            </a:br>
            <a:r>
              <a:rPr lang="en-US" dirty="0" smtClean="0"/>
              <a:t>                if(BF(T)==2)</a:t>
            </a:r>
            <a:br>
              <a:rPr lang="en-US" dirty="0" smtClean="0"/>
            </a:br>
            <a:r>
              <a:rPr lang="en-US" dirty="0" smtClean="0"/>
              <a:t>                    if(x &lt; T-&gt;left-&gt;data)</a:t>
            </a:r>
            <a:br>
              <a:rPr lang="en-US" dirty="0" smtClean="0"/>
            </a:br>
            <a:r>
              <a:rPr lang="en-US" dirty="0" smtClean="0"/>
              <a:t>                        T=LL(T);</a:t>
            </a:r>
            <a:br>
              <a:rPr lang="en-US" dirty="0" smtClean="0"/>
            </a:br>
            <a:r>
              <a:rPr lang="en-US" dirty="0" smtClean="0"/>
              <a:t>                    else</a:t>
            </a:r>
            <a:br>
              <a:rPr lang="en-US" dirty="0" smtClean="0"/>
            </a:br>
            <a:r>
              <a:rPr lang="en-US" dirty="0" smtClean="0"/>
              <a:t>                        T=LR(T);</a:t>
            </a:r>
            <a:br>
              <a:rPr lang="en-US" dirty="0" smtClean="0"/>
            </a:br>
            <a:r>
              <a:rPr lang="en-US" dirty="0" smtClean="0"/>
              <a:t>            }</a:t>
            </a:r>
            <a:br>
              <a:rPr lang="en-US" dirty="0" smtClean="0"/>
            </a:br>
            <a:r>
              <a:rPr lang="en-US" dirty="0" smtClean="0"/>
              <a:t>            T-&gt;ht=height(T);</a:t>
            </a:r>
            <a:br>
              <a:rPr lang="en-US" dirty="0" smtClean="0"/>
            </a:br>
            <a:r>
              <a:rPr lang="en-US" dirty="0" smtClean="0"/>
              <a:t>            return(T);</a:t>
            </a:r>
            <a:br>
              <a:rPr lang="en-US" dirty="0" smtClean="0"/>
            </a:b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715000"/>
          </a:xfrm>
        </p:spPr>
        <p:txBody>
          <a:bodyPr>
            <a:normAutofit/>
          </a:bodyPr>
          <a:lstStyle/>
          <a:p>
            <a:pPr marL="0" indent="0">
              <a:lnSpc>
                <a:spcPct val="150000"/>
              </a:lnSpc>
              <a:buNone/>
            </a:pPr>
            <a:r>
              <a:rPr lang="en-US" sz="2800" u="sng" dirty="0">
                <a:latin typeface="Times New Roman" pitchFamily="18" charset="0"/>
                <a:cs typeface="Times New Roman" pitchFamily="18" charset="0"/>
              </a:rPr>
              <a:t>Deletion in AVL Trees</a:t>
            </a:r>
            <a:endParaRPr lang="en-US" sz="28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The deletion algorithm is more complex than insertion algorithm. </a:t>
            </a:r>
          </a:p>
          <a:p>
            <a:pPr lvl="0">
              <a:lnSpc>
                <a:spcPct val="150000"/>
              </a:lnSpc>
            </a:pPr>
            <a:r>
              <a:rPr lang="en-US" sz="2400" dirty="0">
                <a:latin typeface="Times New Roman" pitchFamily="18" charset="0"/>
                <a:cs typeface="Times New Roman" pitchFamily="18" charset="0"/>
              </a:rPr>
              <a:t>Search the node which is to be deleted</a:t>
            </a:r>
          </a:p>
          <a:p>
            <a:pPr lvl="0">
              <a:lnSpc>
                <a:spcPct val="150000"/>
              </a:lnSpc>
            </a:pPr>
            <a:r>
              <a:rPr lang="en-US" sz="2400" dirty="0">
                <a:latin typeface="Times New Roman" pitchFamily="18" charset="0"/>
                <a:cs typeface="Times New Roman" pitchFamily="18" charset="0"/>
              </a:rPr>
              <a:t>If the node to be deleted is a leaf node then simply make it NULL to remove.</a:t>
            </a:r>
          </a:p>
          <a:p>
            <a:pPr lvl="0">
              <a:lnSpc>
                <a:spcPct val="150000"/>
              </a:lnSpc>
            </a:pPr>
            <a:r>
              <a:rPr lang="en-US" sz="2400" dirty="0">
                <a:latin typeface="Times New Roman" pitchFamily="18" charset="0"/>
                <a:cs typeface="Times New Roman" pitchFamily="18" charset="0"/>
              </a:rPr>
              <a:t>If the node to be deleted is not a leaf node then the node must be swapped with its inorder successor. After swap we can remove this node.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122</a:t>
            </a:fld>
            <a:endParaRPr lang="en-US"/>
          </a:p>
        </p:txBody>
      </p:sp>
    </p:spTree>
    <p:extLst>
      <p:ext uri="{BB962C8B-B14F-4D97-AF65-F5344CB8AC3E}">
        <p14:creationId xmlns="" xmlns:p14="http://schemas.microsoft.com/office/powerpoint/2010/main" val="2889525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1800" b="1" dirty="0"/>
              <a:t>Example:</a:t>
            </a:r>
            <a:endParaRPr lang="en-US" sz="1800" dirty="0"/>
          </a:p>
          <a:p>
            <a:r>
              <a:rPr lang="en-US" sz="1800" dirty="0"/>
              <a:t>Case 1: Leaf Node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123</a:t>
            </a:fld>
            <a:endParaRPr lang="en-US"/>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2000" y="2519362"/>
            <a:ext cx="8077200" cy="3043238"/>
          </a:xfrm>
          <a:prstGeom prst="rect">
            <a:avLst/>
          </a:prstGeom>
        </p:spPr>
      </p:pic>
      <p:sp>
        <p:nvSpPr>
          <p:cNvPr id="8" name="Rectangle 7"/>
          <p:cNvSpPr/>
          <p:nvPr/>
        </p:nvSpPr>
        <p:spPr>
          <a:xfrm>
            <a:off x="3352800" y="3059668"/>
            <a:ext cx="1086644" cy="369332"/>
          </a:xfrm>
          <a:prstGeom prst="rect">
            <a:avLst/>
          </a:prstGeom>
        </p:spPr>
        <p:txBody>
          <a:bodyPr wrap="none">
            <a:spAutoFit/>
          </a:bodyPr>
          <a:lstStyle/>
          <a:p>
            <a:r>
              <a:rPr lang="en-US" dirty="0"/>
              <a:t>Delete 11</a:t>
            </a:r>
          </a:p>
        </p:txBody>
      </p:sp>
    </p:spTree>
    <p:extLst>
      <p:ext uri="{BB962C8B-B14F-4D97-AF65-F5344CB8AC3E}">
        <p14:creationId xmlns="" xmlns:p14="http://schemas.microsoft.com/office/powerpoint/2010/main" val="114814607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Case 2: One Child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124</a:t>
            </a:fld>
            <a:endParaRPr lang="en-US"/>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90637" y="2390775"/>
            <a:ext cx="6562725" cy="2076450"/>
          </a:xfrm>
          <a:prstGeom prst="rect">
            <a:avLst/>
          </a:prstGeom>
        </p:spPr>
      </p:pic>
      <p:sp>
        <p:nvSpPr>
          <p:cNvPr id="6" name="Rectangle 5"/>
          <p:cNvSpPr/>
          <p:nvPr/>
        </p:nvSpPr>
        <p:spPr>
          <a:xfrm>
            <a:off x="4028678" y="3244334"/>
            <a:ext cx="1086644" cy="369332"/>
          </a:xfrm>
          <a:prstGeom prst="rect">
            <a:avLst/>
          </a:prstGeom>
        </p:spPr>
        <p:txBody>
          <a:bodyPr wrap="none">
            <a:spAutoFit/>
          </a:bodyPr>
          <a:lstStyle/>
          <a:p>
            <a:r>
              <a:rPr lang="en-US" dirty="0"/>
              <a:t>Delete 12</a:t>
            </a:r>
          </a:p>
        </p:txBody>
      </p:sp>
    </p:spTree>
    <p:extLst>
      <p:ext uri="{BB962C8B-B14F-4D97-AF65-F5344CB8AC3E}">
        <p14:creationId xmlns="" xmlns:p14="http://schemas.microsoft.com/office/powerpoint/2010/main" val="418357106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Case 3: Two Child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125</a:t>
            </a:fld>
            <a:endParaRPr lang="en-US"/>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19275" y="2124974"/>
            <a:ext cx="5505450" cy="2552700"/>
          </a:xfrm>
          <a:prstGeom prst="rect">
            <a:avLst/>
          </a:prstGeom>
        </p:spPr>
      </p:pic>
      <p:sp>
        <p:nvSpPr>
          <p:cNvPr id="6" name="Flowchart: Connector 5"/>
          <p:cNvSpPr/>
          <p:nvPr/>
        </p:nvSpPr>
        <p:spPr>
          <a:xfrm>
            <a:off x="5562600" y="2717494"/>
            <a:ext cx="381000" cy="330506"/>
          </a:xfrm>
          <a:prstGeom prst="flowChartConnector">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lumOff val="50000"/>
                  </a:schemeClr>
                </a:solidFill>
              </a:rPr>
              <a:t>7</a:t>
            </a:r>
            <a:endParaRPr lang="en-US" dirty="0">
              <a:solidFill>
                <a:schemeClr val="tx1">
                  <a:lumMod val="50000"/>
                  <a:lumOff val="50000"/>
                </a:schemeClr>
              </a:solidFill>
            </a:endParaRPr>
          </a:p>
        </p:txBody>
      </p:sp>
      <p:sp>
        <p:nvSpPr>
          <p:cNvPr id="8" name="Rectangle 7"/>
          <p:cNvSpPr/>
          <p:nvPr/>
        </p:nvSpPr>
        <p:spPr>
          <a:xfrm>
            <a:off x="4419600" y="4953000"/>
            <a:ext cx="3497368" cy="369332"/>
          </a:xfrm>
          <a:prstGeom prst="rect">
            <a:avLst/>
          </a:prstGeom>
        </p:spPr>
        <p:txBody>
          <a:bodyPr wrap="none">
            <a:spAutoFit/>
          </a:bodyPr>
          <a:lstStyle/>
          <a:p>
            <a:r>
              <a:rPr lang="en-US" dirty="0"/>
              <a:t>Unbalanced (violates AVL property)</a:t>
            </a:r>
          </a:p>
        </p:txBody>
      </p:sp>
      <p:cxnSp>
        <p:nvCxnSpPr>
          <p:cNvPr id="1026" name="AutoShape 2"/>
          <p:cNvCxnSpPr>
            <a:cxnSpLocks noChangeShapeType="1"/>
          </p:cNvCxnSpPr>
          <p:nvPr/>
        </p:nvCxnSpPr>
        <p:spPr bwMode="auto">
          <a:xfrm>
            <a:off x="6096000" y="5322332"/>
            <a:ext cx="0" cy="51435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7" name="Rectangle 6"/>
          <p:cNvSpPr/>
          <p:nvPr/>
        </p:nvSpPr>
        <p:spPr>
          <a:xfrm>
            <a:off x="5577289" y="5943600"/>
            <a:ext cx="1430648" cy="369332"/>
          </a:xfrm>
          <a:prstGeom prst="rect">
            <a:avLst/>
          </a:prstGeom>
        </p:spPr>
        <p:txBody>
          <a:bodyPr wrap="none">
            <a:spAutoFit/>
          </a:bodyPr>
          <a:lstStyle/>
          <a:p>
            <a:r>
              <a:rPr lang="en-US" dirty="0" smtClean="0"/>
              <a:t>right </a:t>
            </a:r>
            <a:r>
              <a:rPr lang="en-US" dirty="0"/>
              <a:t>rotation</a:t>
            </a:r>
          </a:p>
        </p:txBody>
      </p:sp>
      <p:sp>
        <p:nvSpPr>
          <p:cNvPr id="9" name="Rectangle 8"/>
          <p:cNvSpPr/>
          <p:nvPr/>
        </p:nvSpPr>
        <p:spPr>
          <a:xfrm>
            <a:off x="5982175" y="1940308"/>
            <a:ext cx="372218" cy="369332"/>
          </a:xfrm>
          <a:prstGeom prst="rect">
            <a:avLst/>
          </a:prstGeom>
        </p:spPr>
        <p:txBody>
          <a:bodyPr wrap="none">
            <a:spAutoFit/>
          </a:bodyPr>
          <a:lstStyle/>
          <a:p>
            <a:r>
              <a:rPr lang="en-US" b="1" dirty="0"/>
              <a:t>-1</a:t>
            </a:r>
            <a:endParaRPr lang="en-US" dirty="0"/>
          </a:p>
        </p:txBody>
      </p:sp>
      <p:sp>
        <p:nvSpPr>
          <p:cNvPr id="10" name="Rectangle 9"/>
          <p:cNvSpPr/>
          <p:nvPr/>
        </p:nvSpPr>
        <p:spPr>
          <a:xfrm>
            <a:off x="5451414" y="2348162"/>
            <a:ext cx="301686" cy="369332"/>
          </a:xfrm>
          <a:prstGeom prst="rect">
            <a:avLst/>
          </a:prstGeom>
        </p:spPr>
        <p:txBody>
          <a:bodyPr wrap="none">
            <a:spAutoFit/>
          </a:bodyPr>
          <a:lstStyle/>
          <a:p>
            <a:r>
              <a:rPr lang="en-US" b="1" dirty="0"/>
              <a:t>1</a:t>
            </a:r>
            <a:endParaRPr lang="en-US" dirty="0"/>
          </a:p>
        </p:txBody>
      </p:sp>
      <p:sp>
        <p:nvSpPr>
          <p:cNvPr id="11" name="Rectangle 10"/>
          <p:cNvSpPr/>
          <p:nvPr/>
        </p:nvSpPr>
        <p:spPr>
          <a:xfrm>
            <a:off x="6742760" y="2498496"/>
            <a:ext cx="301686" cy="369332"/>
          </a:xfrm>
          <a:prstGeom prst="rect">
            <a:avLst/>
          </a:prstGeom>
        </p:spPr>
        <p:txBody>
          <a:bodyPr wrap="none">
            <a:spAutoFit/>
          </a:bodyPr>
          <a:lstStyle/>
          <a:p>
            <a:r>
              <a:rPr lang="en-US" b="1" dirty="0"/>
              <a:t>2</a:t>
            </a:r>
            <a:endParaRPr lang="en-US" dirty="0"/>
          </a:p>
        </p:txBody>
      </p:sp>
      <p:sp>
        <p:nvSpPr>
          <p:cNvPr id="12" name="Rectangle 11"/>
          <p:cNvSpPr/>
          <p:nvPr/>
        </p:nvSpPr>
        <p:spPr>
          <a:xfrm>
            <a:off x="4953000" y="3216658"/>
            <a:ext cx="301686" cy="369332"/>
          </a:xfrm>
          <a:prstGeom prst="rect">
            <a:avLst/>
          </a:prstGeom>
        </p:spPr>
        <p:txBody>
          <a:bodyPr wrap="none">
            <a:spAutoFit/>
          </a:bodyPr>
          <a:lstStyle/>
          <a:p>
            <a:r>
              <a:rPr lang="en-US" b="1" dirty="0"/>
              <a:t>1</a:t>
            </a:r>
            <a:endParaRPr lang="en-US" dirty="0"/>
          </a:p>
        </p:txBody>
      </p:sp>
      <p:sp>
        <p:nvSpPr>
          <p:cNvPr id="13" name="Rectangle 12"/>
          <p:cNvSpPr/>
          <p:nvPr/>
        </p:nvSpPr>
        <p:spPr>
          <a:xfrm>
            <a:off x="5641914" y="3451951"/>
            <a:ext cx="301686" cy="369332"/>
          </a:xfrm>
          <a:prstGeom prst="rect">
            <a:avLst/>
          </a:prstGeom>
        </p:spPr>
        <p:txBody>
          <a:bodyPr wrap="none">
            <a:spAutoFit/>
          </a:bodyPr>
          <a:lstStyle/>
          <a:p>
            <a:r>
              <a:rPr lang="en-US" b="1" dirty="0"/>
              <a:t>0</a:t>
            </a:r>
            <a:endParaRPr lang="en-US" dirty="0"/>
          </a:p>
        </p:txBody>
      </p:sp>
      <p:sp>
        <p:nvSpPr>
          <p:cNvPr id="14" name="Rectangle 13"/>
          <p:cNvSpPr/>
          <p:nvPr/>
        </p:nvSpPr>
        <p:spPr>
          <a:xfrm>
            <a:off x="6441074" y="3442771"/>
            <a:ext cx="301686" cy="369332"/>
          </a:xfrm>
          <a:prstGeom prst="rect">
            <a:avLst/>
          </a:prstGeom>
        </p:spPr>
        <p:txBody>
          <a:bodyPr wrap="none">
            <a:spAutoFit/>
          </a:bodyPr>
          <a:lstStyle/>
          <a:p>
            <a:r>
              <a:rPr lang="en-US" b="1" dirty="0"/>
              <a:t>2</a:t>
            </a:r>
            <a:endParaRPr lang="en-US" dirty="0"/>
          </a:p>
        </p:txBody>
      </p:sp>
      <p:sp>
        <p:nvSpPr>
          <p:cNvPr id="16" name="Rectangle 15"/>
          <p:cNvSpPr/>
          <p:nvPr/>
        </p:nvSpPr>
        <p:spPr>
          <a:xfrm>
            <a:off x="6893603" y="3446443"/>
            <a:ext cx="301686" cy="369332"/>
          </a:xfrm>
          <a:prstGeom prst="rect">
            <a:avLst/>
          </a:prstGeom>
        </p:spPr>
        <p:txBody>
          <a:bodyPr wrap="none">
            <a:spAutoFit/>
          </a:bodyPr>
          <a:lstStyle/>
          <a:p>
            <a:r>
              <a:rPr lang="en-US" b="1" dirty="0"/>
              <a:t>0</a:t>
            </a:r>
            <a:endParaRPr lang="en-US" dirty="0"/>
          </a:p>
        </p:txBody>
      </p:sp>
      <p:sp>
        <p:nvSpPr>
          <p:cNvPr id="17" name="Rectangle 16"/>
          <p:cNvSpPr/>
          <p:nvPr/>
        </p:nvSpPr>
        <p:spPr>
          <a:xfrm>
            <a:off x="5159287" y="4123676"/>
            <a:ext cx="301686" cy="369332"/>
          </a:xfrm>
          <a:prstGeom prst="rect">
            <a:avLst/>
          </a:prstGeom>
        </p:spPr>
        <p:txBody>
          <a:bodyPr wrap="none">
            <a:spAutoFit/>
          </a:bodyPr>
          <a:lstStyle/>
          <a:p>
            <a:r>
              <a:rPr lang="en-US" b="1" dirty="0"/>
              <a:t>0</a:t>
            </a:r>
            <a:endParaRPr lang="en-US" dirty="0"/>
          </a:p>
        </p:txBody>
      </p:sp>
      <p:sp>
        <p:nvSpPr>
          <p:cNvPr id="18" name="Rectangle 17"/>
          <p:cNvSpPr/>
          <p:nvPr/>
        </p:nvSpPr>
        <p:spPr>
          <a:xfrm>
            <a:off x="5641914" y="4493008"/>
            <a:ext cx="301686" cy="369332"/>
          </a:xfrm>
          <a:prstGeom prst="rect">
            <a:avLst/>
          </a:prstGeom>
        </p:spPr>
        <p:txBody>
          <a:bodyPr wrap="none">
            <a:spAutoFit/>
          </a:bodyPr>
          <a:lstStyle/>
          <a:p>
            <a:r>
              <a:rPr lang="en-US" b="1" dirty="0"/>
              <a:t>0</a:t>
            </a:r>
            <a:endParaRPr lang="en-US" dirty="0"/>
          </a:p>
        </p:txBody>
      </p:sp>
      <p:sp>
        <p:nvSpPr>
          <p:cNvPr id="19" name="Rectangle 18"/>
          <p:cNvSpPr/>
          <p:nvPr/>
        </p:nvSpPr>
        <p:spPr>
          <a:xfrm>
            <a:off x="6354393" y="4583668"/>
            <a:ext cx="301686" cy="369332"/>
          </a:xfrm>
          <a:prstGeom prst="rect">
            <a:avLst/>
          </a:prstGeom>
        </p:spPr>
        <p:txBody>
          <a:bodyPr wrap="none">
            <a:spAutoFit/>
          </a:bodyPr>
          <a:lstStyle/>
          <a:p>
            <a:r>
              <a:rPr lang="en-US" b="1" dirty="0"/>
              <a:t>0</a:t>
            </a:r>
            <a:endParaRPr lang="en-US" dirty="0"/>
          </a:p>
        </p:txBody>
      </p:sp>
      <p:sp>
        <p:nvSpPr>
          <p:cNvPr id="20" name="Rectangle 19"/>
          <p:cNvSpPr/>
          <p:nvPr/>
        </p:nvSpPr>
        <p:spPr>
          <a:xfrm>
            <a:off x="6243968" y="3810266"/>
            <a:ext cx="301686" cy="369332"/>
          </a:xfrm>
          <a:prstGeom prst="rect">
            <a:avLst/>
          </a:prstGeom>
        </p:spPr>
        <p:txBody>
          <a:bodyPr wrap="none">
            <a:spAutoFit/>
          </a:bodyPr>
          <a:lstStyle/>
          <a:p>
            <a:r>
              <a:rPr lang="en-US" b="1" dirty="0"/>
              <a:t>0</a:t>
            </a:r>
            <a:endParaRPr lang="en-US" dirty="0"/>
          </a:p>
        </p:txBody>
      </p:sp>
      <p:sp>
        <p:nvSpPr>
          <p:cNvPr id="15" name="Rectangle 14"/>
          <p:cNvSpPr/>
          <p:nvPr/>
        </p:nvSpPr>
        <p:spPr>
          <a:xfrm>
            <a:off x="4083848" y="2673026"/>
            <a:ext cx="1095556" cy="369332"/>
          </a:xfrm>
          <a:prstGeom prst="rect">
            <a:avLst/>
          </a:prstGeom>
        </p:spPr>
        <p:txBody>
          <a:bodyPr wrap="none">
            <a:spAutoFit/>
          </a:bodyPr>
          <a:lstStyle/>
          <a:p>
            <a:r>
              <a:rPr lang="en-US" b="1" dirty="0"/>
              <a:t>Delete 14</a:t>
            </a:r>
            <a:endParaRPr lang="en-US" dirty="0"/>
          </a:p>
        </p:txBody>
      </p:sp>
    </p:spTree>
    <p:extLst>
      <p:ext uri="{BB962C8B-B14F-4D97-AF65-F5344CB8AC3E}">
        <p14:creationId xmlns="" xmlns:p14="http://schemas.microsoft.com/office/powerpoint/2010/main" val="361901295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066800" y="1600200"/>
            <a:ext cx="7696199" cy="4525963"/>
          </a:xfrm>
        </p:spPr>
      </p:pic>
      <p:sp>
        <p:nvSpPr>
          <p:cNvPr id="4" name="Slide Number Placeholder 3"/>
          <p:cNvSpPr>
            <a:spLocks noGrp="1"/>
          </p:cNvSpPr>
          <p:nvPr>
            <p:ph type="sldNum" sz="quarter" idx="12"/>
          </p:nvPr>
        </p:nvSpPr>
        <p:spPr/>
        <p:txBody>
          <a:bodyPr/>
          <a:lstStyle/>
          <a:p>
            <a:fld id="{B6F15528-21DE-4FAA-801E-634DDDAF4B2B}" type="slidenum">
              <a:rPr lang="en-US" smtClean="0"/>
              <a:pPr/>
              <a:t>126</a:t>
            </a:fld>
            <a:endParaRPr lang="en-US"/>
          </a:p>
        </p:txBody>
      </p:sp>
      <p:sp>
        <p:nvSpPr>
          <p:cNvPr id="6" name="Rectangle 5"/>
          <p:cNvSpPr/>
          <p:nvPr/>
        </p:nvSpPr>
        <p:spPr>
          <a:xfrm>
            <a:off x="3731046" y="1491734"/>
            <a:ext cx="301686" cy="369332"/>
          </a:xfrm>
          <a:prstGeom prst="rect">
            <a:avLst/>
          </a:prstGeom>
        </p:spPr>
        <p:txBody>
          <a:bodyPr wrap="none">
            <a:spAutoFit/>
          </a:bodyPr>
          <a:lstStyle/>
          <a:p>
            <a:r>
              <a:rPr lang="en-US" b="1" dirty="0"/>
              <a:t>0</a:t>
            </a:r>
            <a:endParaRPr lang="en-US" dirty="0"/>
          </a:p>
        </p:txBody>
      </p:sp>
      <p:sp>
        <p:nvSpPr>
          <p:cNvPr id="7" name="Rectangle 6"/>
          <p:cNvSpPr/>
          <p:nvPr/>
        </p:nvSpPr>
        <p:spPr>
          <a:xfrm>
            <a:off x="4328630" y="1764268"/>
            <a:ext cx="301686" cy="369332"/>
          </a:xfrm>
          <a:prstGeom prst="rect">
            <a:avLst/>
          </a:prstGeom>
        </p:spPr>
        <p:txBody>
          <a:bodyPr wrap="none">
            <a:spAutoFit/>
          </a:bodyPr>
          <a:lstStyle/>
          <a:p>
            <a:r>
              <a:rPr lang="en-US" b="1" dirty="0"/>
              <a:t>0</a:t>
            </a:r>
            <a:endParaRPr lang="en-US" dirty="0"/>
          </a:p>
        </p:txBody>
      </p:sp>
      <p:sp>
        <p:nvSpPr>
          <p:cNvPr id="8" name="Rectangle 7"/>
          <p:cNvSpPr/>
          <p:nvPr/>
        </p:nvSpPr>
        <p:spPr>
          <a:xfrm>
            <a:off x="3354797" y="2133600"/>
            <a:ext cx="301686" cy="369332"/>
          </a:xfrm>
          <a:prstGeom prst="rect">
            <a:avLst/>
          </a:prstGeom>
        </p:spPr>
        <p:txBody>
          <a:bodyPr wrap="none">
            <a:spAutoFit/>
          </a:bodyPr>
          <a:lstStyle/>
          <a:p>
            <a:r>
              <a:rPr lang="en-US" b="1" dirty="0"/>
              <a:t>0</a:t>
            </a:r>
            <a:endParaRPr lang="en-US" dirty="0"/>
          </a:p>
        </p:txBody>
      </p:sp>
      <p:sp>
        <p:nvSpPr>
          <p:cNvPr id="9" name="Rectangle 8"/>
          <p:cNvSpPr/>
          <p:nvPr/>
        </p:nvSpPr>
        <p:spPr>
          <a:xfrm>
            <a:off x="4026944" y="2133600"/>
            <a:ext cx="301686" cy="369332"/>
          </a:xfrm>
          <a:prstGeom prst="rect">
            <a:avLst/>
          </a:prstGeom>
        </p:spPr>
        <p:txBody>
          <a:bodyPr wrap="none">
            <a:spAutoFit/>
          </a:bodyPr>
          <a:lstStyle/>
          <a:p>
            <a:r>
              <a:rPr lang="en-US" b="1" dirty="0"/>
              <a:t>0</a:t>
            </a:r>
            <a:endParaRPr lang="en-US" dirty="0"/>
          </a:p>
        </p:txBody>
      </p:sp>
      <p:sp>
        <p:nvSpPr>
          <p:cNvPr id="10" name="Rectangle 9"/>
          <p:cNvSpPr/>
          <p:nvPr/>
        </p:nvSpPr>
        <p:spPr>
          <a:xfrm>
            <a:off x="2438400" y="2875002"/>
            <a:ext cx="301686" cy="369332"/>
          </a:xfrm>
          <a:prstGeom prst="rect">
            <a:avLst/>
          </a:prstGeom>
        </p:spPr>
        <p:txBody>
          <a:bodyPr wrap="none">
            <a:spAutoFit/>
          </a:bodyPr>
          <a:lstStyle/>
          <a:p>
            <a:r>
              <a:rPr lang="en-US" b="1" dirty="0"/>
              <a:t>0</a:t>
            </a:r>
            <a:endParaRPr lang="en-US" dirty="0"/>
          </a:p>
        </p:txBody>
      </p:sp>
      <p:sp>
        <p:nvSpPr>
          <p:cNvPr id="11" name="Rectangle 10"/>
          <p:cNvSpPr/>
          <p:nvPr/>
        </p:nvSpPr>
        <p:spPr>
          <a:xfrm>
            <a:off x="3429360" y="2875002"/>
            <a:ext cx="301686" cy="369332"/>
          </a:xfrm>
          <a:prstGeom prst="rect">
            <a:avLst/>
          </a:prstGeom>
        </p:spPr>
        <p:txBody>
          <a:bodyPr wrap="none">
            <a:spAutoFit/>
          </a:bodyPr>
          <a:lstStyle/>
          <a:p>
            <a:r>
              <a:rPr lang="en-US" b="1" dirty="0"/>
              <a:t>0</a:t>
            </a:r>
            <a:endParaRPr lang="en-US" dirty="0"/>
          </a:p>
        </p:txBody>
      </p:sp>
      <p:sp>
        <p:nvSpPr>
          <p:cNvPr id="12" name="Rectangle 11"/>
          <p:cNvSpPr/>
          <p:nvPr/>
        </p:nvSpPr>
        <p:spPr>
          <a:xfrm>
            <a:off x="4151361" y="2875002"/>
            <a:ext cx="301686" cy="369332"/>
          </a:xfrm>
          <a:prstGeom prst="rect">
            <a:avLst/>
          </a:prstGeom>
        </p:spPr>
        <p:txBody>
          <a:bodyPr wrap="none">
            <a:spAutoFit/>
          </a:bodyPr>
          <a:lstStyle/>
          <a:p>
            <a:r>
              <a:rPr lang="en-US" b="1" dirty="0"/>
              <a:t>0</a:t>
            </a:r>
            <a:endParaRPr lang="en-US" dirty="0"/>
          </a:p>
        </p:txBody>
      </p:sp>
      <p:sp>
        <p:nvSpPr>
          <p:cNvPr id="13" name="Rectangle 12"/>
          <p:cNvSpPr/>
          <p:nvPr/>
        </p:nvSpPr>
        <p:spPr>
          <a:xfrm>
            <a:off x="5105400" y="2875002"/>
            <a:ext cx="301686" cy="369332"/>
          </a:xfrm>
          <a:prstGeom prst="rect">
            <a:avLst/>
          </a:prstGeom>
        </p:spPr>
        <p:txBody>
          <a:bodyPr wrap="none">
            <a:spAutoFit/>
          </a:bodyPr>
          <a:lstStyle/>
          <a:p>
            <a:r>
              <a:rPr lang="en-US" b="1" dirty="0"/>
              <a:t>0</a:t>
            </a:r>
            <a:endParaRPr lang="en-US" dirty="0"/>
          </a:p>
        </p:txBody>
      </p:sp>
      <p:sp>
        <p:nvSpPr>
          <p:cNvPr id="14" name="Rectangle 13"/>
          <p:cNvSpPr/>
          <p:nvPr/>
        </p:nvSpPr>
        <p:spPr>
          <a:xfrm>
            <a:off x="2740086" y="1764268"/>
            <a:ext cx="301686" cy="369332"/>
          </a:xfrm>
          <a:prstGeom prst="rect">
            <a:avLst/>
          </a:prstGeom>
        </p:spPr>
        <p:txBody>
          <a:bodyPr wrap="none">
            <a:spAutoFit/>
          </a:bodyPr>
          <a:lstStyle/>
          <a:p>
            <a:r>
              <a:rPr lang="en-US" b="1" dirty="0"/>
              <a:t>1</a:t>
            </a:r>
            <a:endParaRPr lang="en-US" dirty="0"/>
          </a:p>
        </p:txBody>
      </p:sp>
      <p:sp>
        <p:nvSpPr>
          <p:cNvPr id="15" name="Rectangle 14"/>
          <p:cNvSpPr/>
          <p:nvPr/>
        </p:nvSpPr>
        <p:spPr>
          <a:xfrm>
            <a:off x="2438400" y="2149992"/>
            <a:ext cx="301686" cy="369332"/>
          </a:xfrm>
          <a:prstGeom prst="rect">
            <a:avLst/>
          </a:prstGeom>
        </p:spPr>
        <p:txBody>
          <a:bodyPr wrap="none">
            <a:spAutoFit/>
          </a:bodyPr>
          <a:lstStyle/>
          <a:p>
            <a:r>
              <a:rPr lang="en-US" b="1" dirty="0"/>
              <a:t>1</a:t>
            </a:r>
            <a:endParaRPr lang="en-US" dirty="0"/>
          </a:p>
        </p:txBody>
      </p:sp>
      <p:sp>
        <p:nvSpPr>
          <p:cNvPr id="16" name="Rectangle 15"/>
          <p:cNvSpPr/>
          <p:nvPr/>
        </p:nvSpPr>
        <p:spPr>
          <a:xfrm>
            <a:off x="4695739" y="2149992"/>
            <a:ext cx="372218" cy="369332"/>
          </a:xfrm>
          <a:prstGeom prst="rect">
            <a:avLst/>
          </a:prstGeom>
        </p:spPr>
        <p:txBody>
          <a:bodyPr wrap="none">
            <a:spAutoFit/>
          </a:bodyPr>
          <a:lstStyle/>
          <a:p>
            <a:r>
              <a:rPr lang="en-US" b="1" dirty="0" smtClean="0"/>
              <a:t>-1</a:t>
            </a:r>
            <a:endParaRPr lang="en-US" dirty="0"/>
          </a:p>
        </p:txBody>
      </p:sp>
    </p:spTree>
    <p:extLst>
      <p:ext uri="{BB962C8B-B14F-4D97-AF65-F5344CB8AC3E}">
        <p14:creationId xmlns="" xmlns:p14="http://schemas.microsoft.com/office/powerpoint/2010/main" val="274324848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tr-TR" sz="2800" dirty="0">
                <a:latin typeface="Times New Roman" pitchFamily="18" charset="0"/>
                <a:cs typeface="Times New Roman" pitchFamily="18" charset="0"/>
              </a:rPr>
              <a:t>Implementation</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638800"/>
          </a:xfrm>
        </p:spPr>
        <p:txBody>
          <a:bodyPr>
            <a:normAutofit fontScale="92500" lnSpcReduction="20000"/>
          </a:bodyPr>
          <a:lstStyle/>
          <a:p>
            <a:pPr marL="0" indent="0">
              <a:lnSpc>
                <a:spcPct val="150000"/>
              </a:lnSpc>
              <a:buNone/>
            </a:pPr>
            <a:r>
              <a:rPr lang="tr-TR" sz="2600" dirty="0">
                <a:latin typeface="Times New Roman" pitchFamily="18" charset="0"/>
                <a:cs typeface="Times New Roman" pitchFamily="18" charset="0"/>
              </a:rPr>
              <a:t>AvlTree Delete( ElementType X, AvlTree T )</a:t>
            </a:r>
            <a:r>
              <a:rPr lang="tr-TR" sz="2600" b="1"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tr-TR" sz="2600" dirty="0" smtClean="0">
                <a:latin typeface="Times New Roman" pitchFamily="18" charset="0"/>
                <a:cs typeface="Times New Roman" pitchFamily="18" charset="0"/>
              </a:rPr>
              <a:t> </a:t>
            </a:r>
            <a:r>
              <a:rPr lang="tr-TR" sz="2600" dirty="0">
                <a:latin typeface="Times New Roman" pitchFamily="18" charset="0"/>
                <a:cs typeface="Times New Roman" pitchFamily="18" charset="0"/>
              </a:rPr>
              <a:t>if( T == NULL )</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Error("Item not Found);</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else </a:t>
            </a:r>
            <a:r>
              <a:rPr lang="en-US" sz="2600" dirty="0">
                <a:latin typeface="Times New Roman" pitchFamily="18" charset="0"/>
                <a:cs typeface="Times New Roman" pitchFamily="18" charset="0"/>
              </a:rPr>
              <a:t>if( X &lt; T-&gt;Element )</a:t>
            </a:r>
            <a:r>
              <a:rPr lang="tr-TR" sz="2600"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T-&gt;Left = Delete( X, T-&gt;Left );</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a:t>
            </a:r>
            <a:r>
              <a:rPr lang="en-US" sz="2600" dirty="0">
                <a:latin typeface="Times New Roman" pitchFamily="18" charset="0"/>
                <a:cs typeface="Times New Roman" pitchFamily="18" charset="0"/>
              </a:rPr>
              <a:t>if( Height( T-&gt;Left ) - Height( T-&gt;Right ) == -2 )</a:t>
            </a:r>
          </a:p>
          <a:p>
            <a:pPr marL="0" indent="0">
              <a:lnSpc>
                <a:spcPct val="150000"/>
              </a:lnSpc>
              <a:buNone/>
            </a:pPr>
            <a:r>
              <a:rPr lang="tr-TR" sz="2600" dirty="0">
                <a:latin typeface="Times New Roman" pitchFamily="18" charset="0"/>
                <a:cs typeface="Times New Roman" pitchFamily="18" charset="0"/>
              </a:rPr>
              <a:t>      </a:t>
            </a:r>
            <a:r>
              <a:rPr lang="en-US" sz="2600" dirty="0">
                <a:latin typeface="Times New Roman" pitchFamily="18" charset="0"/>
                <a:cs typeface="Times New Roman" pitchFamily="18" charset="0"/>
              </a:rPr>
              <a:t>if( Height(T-&gt;Right-&gt;Right) &gt; Height(T-&gt;</a:t>
            </a:r>
            <a:r>
              <a:rPr lang="en-US" sz="2600" dirty="0" smtClean="0">
                <a:latin typeface="Times New Roman" pitchFamily="18" charset="0"/>
                <a:cs typeface="Times New Roman" pitchFamily="18" charset="0"/>
              </a:rPr>
              <a:t>Right-    	&gt;</a:t>
            </a:r>
            <a:r>
              <a:rPr lang="en-US" sz="2600" dirty="0">
                <a:latin typeface="Times New Roman" pitchFamily="18" charset="0"/>
                <a:cs typeface="Times New Roman" pitchFamily="18" charset="0"/>
              </a:rPr>
              <a:t>Left) )</a:t>
            </a:r>
            <a:r>
              <a:rPr lang="en-US" sz="2600" b="1" dirty="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T = SingleRotateWithRight( T );</a:t>
            </a:r>
            <a:r>
              <a:rPr lang="tr-TR" sz="2600" b="1" dirty="0">
                <a:latin typeface="Times New Roman" pitchFamily="18" charset="0"/>
                <a:cs typeface="Times New Roman" pitchFamily="18" charset="0"/>
              </a:rPr>
              <a:t>      </a:t>
            </a:r>
            <a:r>
              <a:rPr lang="en-US" sz="2600" b="1" dirty="0">
                <a:latin typeface="Times New Roman" pitchFamily="18" charset="0"/>
                <a:cs typeface="Times New Roman" pitchFamily="18" charset="0"/>
              </a:rPr>
              <a:t>/* RR</a:t>
            </a:r>
            <a:r>
              <a:rPr lang="tr-TR" sz="2600" b="1" dirty="0">
                <a:latin typeface="Times New Roman" pitchFamily="18" charset="0"/>
                <a:cs typeface="Times New Roman" pitchFamily="18" charset="0"/>
              </a:rPr>
              <a:t> */</a:t>
            </a:r>
            <a:r>
              <a:rPr lang="tr-TR" sz="2600" dirty="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else</a:t>
            </a:r>
            <a:endParaRPr lang="en-US" sz="26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127</a:t>
            </a:fld>
            <a:endParaRPr lang="en-US"/>
          </a:p>
        </p:txBody>
      </p:sp>
    </p:spTree>
    <p:extLst>
      <p:ext uri="{BB962C8B-B14F-4D97-AF65-F5344CB8AC3E}">
        <p14:creationId xmlns="" xmlns:p14="http://schemas.microsoft.com/office/powerpoint/2010/main" val="189482394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638800"/>
          </a:xfrm>
        </p:spPr>
        <p:txBody>
          <a:bodyPr>
            <a:normAutofit fontScale="70000" lnSpcReduction="20000"/>
          </a:bodyPr>
          <a:lstStyle/>
          <a:p>
            <a:pPr marL="0" indent="0">
              <a:lnSpc>
                <a:spcPct val="160000"/>
              </a:lnSpc>
              <a:buNone/>
            </a:pPr>
            <a:r>
              <a:rPr lang="tr-TR" dirty="0"/>
              <a:t> </a:t>
            </a:r>
            <a:r>
              <a:rPr lang="tr-TR" sz="2800" dirty="0">
                <a:latin typeface="Times New Roman" pitchFamily="18" charset="0"/>
                <a:cs typeface="Times New Roman" pitchFamily="18" charset="0"/>
              </a:rPr>
              <a:t>T = DoubleRotateWithRight( T );      </a:t>
            </a:r>
            <a:r>
              <a:rPr lang="tr-TR" sz="2800" b="1" dirty="0">
                <a:latin typeface="Times New Roman" pitchFamily="18" charset="0"/>
                <a:cs typeface="Times New Roman" pitchFamily="18" charset="0"/>
              </a:rPr>
              <a:t>/* RL */</a:t>
            </a:r>
            <a:endParaRPr lang="en-US" sz="2800" dirty="0">
              <a:latin typeface="Times New Roman" pitchFamily="18" charset="0"/>
              <a:cs typeface="Times New Roman" pitchFamily="18" charset="0"/>
            </a:endParaRPr>
          </a:p>
          <a:p>
            <a:pPr marL="0" indent="0">
              <a:lnSpc>
                <a:spcPct val="160000"/>
              </a:lnSpc>
              <a:buNone/>
            </a:pPr>
            <a:r>
              <a:rPr lang="tr-TR"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0" indent="0">
              <a:lnSpc>
                <a:spcPct val="160000"/>
              </a:lnSpc>
              <a:buNone/>
            </a:pPr>
            <a:r>
              <a:rPr lang="tr-TR" sz="2800" dirty="0">
                <a:latin typeface="Times New Roman" pitchFamily="18" charset="0"/>
                <a:cs typeface="Times New Roman" pitchFamily="18" charset="0"/>
              </a:rPr>
              <a:t>  </a:t>
            </a:r>
            <a:r>
              <a:rPr lang="en-US" sz="2800" dirty="0">
                <a:latin typeface="Times New Roman" pitchFamily="18" charset="0"/>
                <a:cs typeface="Times New Roman" pitchFamily="18" charset="0"/>
              </a:rPr>
              <a:t>else if( X &gt; T-&gt;Element )</a:t>
            </a:r>
            <a:r>
              <a:rPr lang="tr-TR"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0" indent="0">
              <a:lnSpc>
                <a:spcPct val="160000"/>
              </a:lnSpc>
              <a:buNone/>
            </a:pPr>
            <a:r>
              <a:rPr lang="tr-TR" sz="2800" dirty="0">
                <a:latin typeface="Times New Roman" pitchFamily="18" charset="0"/>
                <a:cs typeface="Times New Roman" pitchFamily="18" charset="0"/>
              </a:rPr>
              <a:t>    T-&gt;Right = Delete( X, T-&gt;Right );</a:t>
            </a:r>
            <a:endParaRPr lang="en-US" sz="2800" dirty="0">
              <a:latin typeface="Times New Roman" pitchFamily="18" charset="0"/>
              <a:cs typeface="Times New Roman" pitchFamily="18" charset="0"/>
            </a:endParaRPr>
          </a:p>
          <a:p>
            <a:pPr marL="0" indent="0">
              <a:lnSpc>
                <a:spcPct val="160000"/>
              </a:lnSpc>
              <a:buNone/>
            </a:pPr>
            <a:r>
              <a:rPr lang="tr-TR" sz="2800" dirty="0">
                <a:latin typeface="Times New Roman" pitchFamily="18" charset="0"/>
                <a:cs typeface="Times New Roman" pitchFamily="18" charset="0"/>
              </a:rPr>
              <a:t>    </a:t>
            </a:r>
            <a:r>
              <a:rPr lang="en-US" sz="2800" dirty="0">
                <a:latin typeface="Times New Roman" pitchFamily="18" charset="0"/>
                <a:cs typeface="Times New Roman" pitchFamily="18" charset="0"/>
              </a:rPr>
              <a:t>if( Height( T-&gt;Right ) - Height( T-&gt;Left ) == -2 )</a:t>
            </a:r>
          </a:p>
          <a:p>
            <a:pPr marL="0" indent="0">
              <a:lnSpc>
                <a:spcPct val="160000"/>
              </a:lnSpc>
              <a:buNone/>
            </a:pPr>
            <a:r>
              <a:rPr lang="tr-TR" sz="2800" dirty="0">
                <a:latin typeface="Times New Roman" pitchFamily="18" charset="0"/>
                <a:cs typeface="Times New Roman" pitchFamily="18" charset="0"/>
              </a:rPr>
              <a:t>      </a:t>
            </a:r>
            <a:r>
              <a:rPr lang="en-US" sz="2800" dirty="0">
                <a:latin typeface="Times New Roman" pitchFamily="18" charset="0"/>
                <a:cs typeface="Times New Roman" pitchFamily="18" charset="0"/>
              </a:rPr>
              <a:t>if( Height(T-&gt;Left-&gt;Left) &gt; Height(T-&gt;Left-&gt;Right) )</a:t>
            </a:r>
            <a:r>
              <a:rPr lang="en-US" sz="2800" b="1"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0" indent="0">
              <a:lnSpc>
                <a:spcPct val="160000"/>
              </a:lnSpc>
              <a:buNone/>
            </a:pPr>
            <a:r>
              <a:rPr lang="tr-TR" sz="2800" dirty="0">
                <a:latin typeface="Times New Roman" pitchFamily="18" charset="0"/>
                <a:cs typeface="Times New Roman" pitchFamily="18" charset="0"/>
              </a:rPr>
              <a:t>        T = SingleRotateWithLeft( T );</a:t>
            </a:r>
            <a:r>
              <a:rPr lang="tr-TR" sz="2800" b="1" dirty="0">
                <a:latin typeface="Times New Roman" pitchFamily="18" charset="0"/>
                <a:cs typeface="Times New Roman" pitchFamily="18" charset="0"/>
              </a:rPr>
              <a:t>       </a:t>
            </a:r>
            <a:r>
              <a:rPr lang="en-US" sz="2800" b="1" dirty="0">
                <a:latin typeface="Times New Roman" pitchFamily="18" charset="0"/>
                <a:cs typeface="Times New Roman" pitchFamily="18" charset="0"/>
              </a:rPr>
              <a:t>/* LL</a:t>
            </a:r>
            <a:r>
              <a:rPr lang="tr-TR" sz="2800" b="1" dirty="0">
                <a:latin typeface="Times New Roman" pitchFamily="18" charset="0"/>
                <a:cs typeface="Times New Roman" pitchFamily="18" charset="0"/>
              </a:rPr>
              <a:t> */</a:t>
            </a:r>
            <a:r>
              <a:rPr lang="tr-TR"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0" indent="0">
              <a:lnSpc>
                <a:spcPct val="160000"/>
              </a:lnSpc>
              <a:buNone/>
            </a:pPr>
            <a:r>
              <a:rPr lang="tr-TR" sz="2800" dirty="0">
                <a:latin typeface="Times New Roman" pitchFamily="18" charset="0"/>
                <a:cs typeface="Times New Roman" pitchFamily="18" charset="0"/>
              </a:rPr>
              <a:t>      else</a:t>
            </a:r>
            <a:endParaRPr lang="en-US" sz="2800" dirty="0">
              <a:latin typeface="Times New Roman" pitchFamily="18" charset="0"/>
              <a:cs typeface="Times New Roman" pitchFamily="18" charset="0"/>
            </a:endParaRPr>
          </a:p>
          <a:p>
            <a:pPr marL="0" indent="0">
              <a:lnSpc>
                <a:spcPct val="160000"/>
              </a:lnSpc>
              <a:buNone/>
            </a:pPr>
            <a:r>
              <a:rPr lang="tr-TR" sz="2800" dirty="0">
                <a:latin typeface="Times New Roman" pitchFamily="18" charset="0"/>
                <a:cs typeface="Times New Roman" pitchFamily="18" charset="0"/>
              </a:rPr>
              <a:t>        </a:t>
            </a:r>
            <a:r>
              <a:rPr lang="fr-FR" sz="2800" dirty="0">
                <a:latin typeface="Times New Roman" pitchFamily="18" charset="0"/>
                <a:cs typeface="Times New Roman" pitchFamily="18" charset="0"/>
              </a:rPr>
              <a:t>T = </a:t>
            </a:r>
            <a:r>
              <a:rPr lang="fr-FR" sz="2800" dirty="0" err="1">
                <a:latin typeface="Times New Roman" pitchFamily="18" charset="0"/>
                <a:cs typeface="Times New Roman" pitchFamily="18" charset="0"/>
              </a:rPr>
              <a:t>DoubleRotateWithLeft</a:t>
            </a:r>
            <a:r>
              <a:rPr lang="fr-FR" sz="2800" dirty="0">
                <a:latin typeface="Times New Roman" pitchFamily="18" charset="0"/>
                <a:cs typeface="Times New Roman" pitchFamily="18" charset="0"/>
              </a:rPr>
              <a:t>( T );       </a:t>
            </a:r>
            <a:r>
              <a:rPr lang="fr-FR" sz="2800" b="1" dirty="0">
                <a:latin typeface="Times New Roman" pitchFamily="18" charset="0"/>
                <a:cs typeface="Times New Roman" pitchFamily="18" charset="0"/>
              </a:rPr>
              <a:t>/</a:t>
            </a:r>
            <a:r>
              <a:rPr lang="tr-TR" sz="2800" b="1" dirty="0">
                <a:latin typeface="Times New Roman" pitchFamily="18" charset="0"/>
                <a:cs typeface="Times New Roman" pitchFamily="18" charset="0"/>
              </a:rPr>
              <a:t>*</a:t>
            </a:r>
            <a:r>
              <a:rPr lang="fr-FR" sz="2800" b="1" dirty="0">
                <a:latin typeface="Times New Roman" pitchFamily="18" charset="0"/>
                <a:cs typeface="Times New Roman" pitchFamily="18" charset="0"/>
              </a:rPr>
              <a:t> LR</a:t>
            </a:r>
            <a:r>
              <a:rPr lang="tr-TR" sz="2800" b="1" dirty="0">
                <a:latin typeface="Times New Roman" pitchFamily="18" charset="0"/>
                <a:cs typeface="Times New Roman" pitchFamily="18" charset="0"/>
              </a:rPr>
              <a:t> */ </a:t>
            </a:r>
            <a:endParaRPr lang="en-US" sz="2800" dirty="0">
              <a:latin typeface="Times New Roman" pitchFamily="18" charset="0"/>
              <a:cs typeface="Times New Roman" pitchFamily="18" charset="0"/>
            </a:endParaRPr>
          </a:p>
          <a:p>
            <a:pPr marL="0" indent="0">
              <a:lnSpc>
                <a:spcPct val="160000"/>
              </a:lnSpc>
              <a:buNone/>
            </a:pPr>
            <a:r>
              <a:rPr lang="tr-TR" sz="2800" dirty="0">
                <a:latin typeface="Times New Roman" pitchFamily="18" charset="0"/>
                <a:cs typeface="Times New Roman" pitchFamily="18" charset="0"/>
              </a:rPr>
              <a:t>  } </a:t>
            </a:r>
            <a:endParaRPr lang="en-US" sz="2800" dirty="0">
              <a:latin typeface="Times New Roman" pitchFamily="18" charset="0"/>
              <a:cs typeface="Times New Roman" pitchFamily="18" charset="0"/>
            </a:endParaRPr>
          </a:p>
          <a:p>
            <a:pPr marL="0" indent="0">
              <a:lnSpc>
                <a:spcPct val="160000"/>
              </a:lnSpc>
              <a:buNone/>
            </a:pPr>
            <a:r>
              <a:rPr lang="en-US" sz="2800" dirty="0">
                <a:latin typeface="Times New Roman" pitchFamily="18" charset="0"/>
                <a:cs typeface="Times New Roman" pitchFamily="18" charset="0"/>
              </a:rPr>
              <a:t>else if( T-&gt;Left &amp;&amp; T-&gt;Right )</a:t>
            </a:r>
            <a:r>
              <a:rPr lang="tr-TR" sz="2800" dirty="0">
                <a:latin typeface="Times New Roman" pitchFamily="18" charset="0"/>
                <a:cs typeface="Times New Roman" pitchFamily="18" charset="0"/>
              </a:rPr>
              <a:t>{</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 Found with two children */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128</a:t>
            </a:fld>
            <a:endParaRPr lang="en-US"/>
          </a:p>
        </p:txBody>
      </p:sp>
    </p:spTree>
    <p:extLst>
      <p:ext uri="{BB962C8B-B14F-4D97-AF65-F5344CB8AC3E}">
        <p14:creationId xmlns="" xmlns:p14="http://schemas.microsoft.com/office/powerpoint/2010/main" val="7085345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92500" lnSpcReduction="10000"/>
          </a:bodyPr>
          <a:lstStyle/>
          <a:p>
            <a:pPr marL="0" indent="0">
              <a:lnSpc>
                <a:spcPct val="150000"/>
              </a:lnSpc>
              <a:buNone/>
            </a:pPr>
            <a:r>
              <a:rPr lang="tr-TR" dirty="0"/>
              <a:t> </a:t>
            </a:r>
            <a:r>
              <a:rPr lang="en-US" sz="2600" b="1" dirty="0">
                <a:latin typeface="Times New Roman" pitchFamily="18" charset="0"/>
                <a:cs typeface="Times New Roman" pitchFamily="18" charset="0"/>
              </a:rPr>
              <a:t>/* Replace with smallest in right </a:t>
            </a:r>
            <a:r>
              <a:rPr lang="en-US" sz="2600" b="1" dirty="0" err="1">
                <a:latin typeface="Times New Roman" pitchFamily="18" charset="0"/>
                <a:cs typeface="Times New Roman" pitchFamily="18" charset="0"/>
              </a:rPr>
              <a:t>subtree</a:t>
            </a:r>
            <a:r>
              <a:rPr lang="en-US" sz="2600" b="1" dirty="0">
                <a:latin typeface="Times New Roman" pitchFamily="18" charset="0"/>
                <a:cs typeface="Times New Roman" pitchFamily="18" charset="0"/>
              </a:rPr>
              <a:t> */ </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TmpCell = FindMin( T-&gt;Right );</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T-&gt;Element = TmpCell-&gt;Element;</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T-&gt;Right = Delete( T-&gt;Element, T-&gt;Right );</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a:t>
            </a:r>
            <a:r>
              <a:rPr lang="en-US" sz="2600" dirty="0">
                <a:latin typeface="Times New Roman" pitchFamily="18" charset="0"/>
                <a:cs typeface="Times New Roman" pitchFamily="18" charset="0"/>
              </a:rPr>
              <a:t>if( Height( T-&gt;Right ) - Height( T-&gt;Left ) == -2 ) </a:t>
            </a:r>
          </a:p>
          <a:p>
            <a:pPr marL="0" indent="0">
              <a:lnSpc>
                <a:spcPct val="150000"/>
              </a:lnSpc>
              <a:buNone/>
            </a:pPr>
            <a:r>
              <a:rPr lang="tr-TR" sz="2600" dirty="0">
                <a:latin typeface="Times New Roman" pitchFamily="18" charset="0"/>
                <a:cs typeface="Times New Roman" pitchFamily="18" charset="0"/>
              </a:rPr>
              <a:t>      </a:t>
            </a:r>
            <a:r>
              <a:rPr lang="en-US" sz="2600" dirty="0">
                <a:latin typeface="Times New Roman" pitchFamily="18" charset="0"/>
                <a:cs typeface="Times New Roman" pitchFamily="18" charset="0"/>
              </a:rPr>
              <a:t>if( Height(T-&gt;Left-&gt;Left) &gt; Height(T-&gt;Left-&gt;Right) )</a:t>
            </a:r>
            <a:r>
              <a:rPr lang="en-US" sz="2600" b="1" dirty="0">
                <a:latin typeface="Times New Roman" pitchFamily="18" charset="0"/>
                <a:cs typeface="Times New Roman" pitchFamily="18" charset="0"/>
              </a:rPr>
              <a:t>/*LL</a:t>
            </a:r>
            <a:r>
              <a:rPr lang="tr-TR" sz="2600" b="1"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T = SingleRotateWithLeft( T );</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else</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a:t>
            </a:r>
            <a:r>
              <a:rPr lang="fr-FR" sz="2600" dirty="0">
                <a:latin typeface="Times New Roman" pitchFamily="18" charset="0"/>
                <a:cs typeface="Times New Roman" pitchFamily="18" charset="0"/>
              </a:rPr>
              <a:t>T = </a:t>
            </a:r>
            <a:r>
              <a:rPr lang="fr-FR" sz="2600" dirty="0" err="1">
                <a:latin typeface="Times New Roman" pitchFamily="18" charset="0"/>
                <a:cs typeface="Times New Roman" pitchFamily="18" charset="0"/>
              </a:rPr>
              <a:t>DoubleRotateWithLeft</a:t>
            </a:r>
            <a:r>
              <a:rPr lang="fr-FR" sz="2600" dirty="0">
                <a:latin typeface="Times New Roman" pitchFamily="18" charset="0"/>
                <a:cs typeface="Times New Roman" pitchFamily="18" charset="0"/>
              </a:rPr>
              <a:t>( T );                    </a:t>
            </a:r>
            <a:r>
              <a:rPr lang="fr-FR" sz="2600" b="1" dirty="0">
                <a:latin typeface="Times New Roman" pitchFamily="18" charset="0"/>
                <a:cs typeface="Times New Roman" pitchFamily="18" charset="0"/>
              </a:rPr>
              <a:t>/*LR</a:t>
            </a:r>
            <a:r>
              <a:rPr lang="tr-TR" sz="2600" b="1"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0" indent="0">
              <a:lnSpc>
                <a:spcPct val="150000"/>
              </a:lnSpc>
              <a:buNone/>
            </a:pPr>
            <a:r>
              <a:rPr lang="tr-TR" sz="2600" dirty="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129</a:t>
            </a:fld>
            <a:endParaRPr lang="en-US"/>
          </a:p>
        </p:txBody>
      </p:sp>
    </p:spTree>
    <p:extLst>
      <p:ext uri="{BB962C8B-B14F-4D97-AF65-F5344CB8AC3E}">
        <p14:creationId xmlns="" xmlns:p14="http://schemas.microsoft.com/office/powerpoint/2010/main" val="2216873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Binary Tree is a special data structure used for data storage purposes. </a:t>
            </a:r>
          </a:p>
          <a:p>
            <a:pPr>
              <a:lnSpc>
                <a:spcPct val="150000"/>
              </a:lnSpc>
            </a:pPr>
            <a:r>
              <a:rPr lang="en-US" sz="2400" dirty="0" smtClean="0">
                <a:latin typeface="Times New Roman" pitchFamily="18" charset="0"/>
                <a:cs typeface="Times New Roman" pitchFamily="18" charset="0"/>
              </a:rPr>
              <a:t>A binary tree has a special condition that each node can have two children at maximum. </a:t>
            </a:r>
          </a:p>
          <a:p>
            <a:pPr>
              <a:lnSpc>
                <a:spcPct val="150000"/>
              </a:lnSpc>
            </a:pPr>
            <a:r>
              <a:rPr lang="en-US" sz="2400" dirty="0" smtClean="0">
                <a:latin typeface="Times New Roman" pitchFamily="18" charset="0"/>
                <a:cs typeface="Times New Roman" pitchFamily="18" charset="0"/>
              </a:rPr>
              <a:t>A binary tree have benefits of both an ordered array and a linked list as search is as quick as in sorted array and insertion or deletion operation are as fast as in linked list.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a:normAutofit/>
          </a:bodyPr>
          <a:lstStyle/>
          <a:p>
            <a:pPr marL="0" indent="0">
              <a:lnSpc>
                <a:spcPct val="150000"/>
              </a:lnSpc>
              <a:buNone/>
            </a:pPr>
            <a:r>
              <a:rPr lang="en-US" sz="2400" dirty="0">
                <a:latin typeface="Times New Roman" pitchFamily="18" charset="0"/>
                <a:cs typeface="Times New Roman" pitchFamily="18" charset="0"/>
              </a:rPr>
              <a:t> else </a:t>
            </a:r>
            <a:r>
              <a:rPr lang="tr-TR"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 Found with one or zero child */ </a:t>
            </a:r>
            <a:endParaRPr lang="en-US" sz="2400" dirty="0">
              <a:latin typeface="Times New Roman" pitchFamily="18" charset="0"/>
              <a:cs typeface="Times New Roman" pitchFamily="18" charset="0"/>
            </a:endParaRPr>
          </a:p>
          <a:p>
            <a:pPr marL="0" indent="0">
              <a:lnSpc>
                <a:spcPct val="150000"/>
              </a:lnSpc>
              <a:buNone/>
            </a:pPr>
            <a:r>
              <a:rPr lang="tr-TR" sz="2400" dirty="0">
                <a:latin typeface="Times New Roman" pitchFamily="18" charset="0"/>
                <a:cs typeface="Times New Roman" pitchFamily="18" charset="0"/>
              </a:rPr>
              <a:t>    TmpCell = T;</a:t>
            </a:r>
            <a:endParaRPr lang="en-US" sz="2400" dirty="0">
              <a:latin typeface="Times New Roman" pitchFamily="18" charset="0"/>
              <a:cs typeface="Times New Roman" pitchFamily="18" charset="0"/>
            </a:endParaRPr>
          </a:p>
          <a:p>
            <a:pPr marL="0" indent="0">
              <a:lnSpc>
                <a:spcPct val="150000"/>
              </a:lnSpc>
              <a:buNone/>
            </a:pPr>
            <a:r>
              <a:rPr lang="tr-TR" sz="2400" dirty="0">
                <a:latin typeface="Times New Roman" pitchFamily="18" charset="0"/>
                <a:cs typeface="Times New Roman" pitchFamily="18" charset="0"/>
              </a:rPr>
              <a:t>    T = T-&gt;Left ? T-&gt;Left : T-&gt;Right;</a:t>
            </a:r>
            <a:r>
              <a:rPr lang="en-US" sz="2400" b="1" dirty="0">
                <a:latin typeface="Times New Roman" pitchFamily="18" charset="0"/>
                <a:cs typeface="Times New Roman" pitchFamily="18" charset="0"/>
              </a:rPr>
              <a:t> /* Also handles 0 child */</a:t>
            </a:r>
            <a:r>
              <a:rPr lang="en-US" sz="2400" dirty="0">
                <a:latin typeface="Times New Roman" pitchFamily="18" charset="0"/>
                <a:cs typeface="Times New Roman" pitchFamily="18" charset="0"/>
              </a:rPr>
              <a:t> </a:t>
            </a:r>
          </a:p>
          <a:p>
            <a:pPr marL="0" indent="0">
              <a:lnSpc>
                <a:spcPct val="150000"/>
              </a:lnSpc>
              <a:buNone/>
            </a:pPr>
            <a:r>
              <a:rPr lang="tr-TR" sz="2400" dirty="0">
                <a:latin typeface="Times New Roman" pitchFamily="18" charset="0"/>
                <a:cs typeface="Times New Roman" pitchFamily="18" charset="0"/>
              </a:rPr>
              <a:t>    free( TmpCell );</a:t>
            </a:r>
            <a:endParaRPr lang="en-US" sz="2400" dirty="0">
              <a:latin typeface="Times New Roman" pitchFamily="18" charset="0"/>
              <a:cs typeface="Times New Roman" pitchFamily="18" charset="0"/>
            </a:endParaRPr>
          </a:p>
          <a:p>
            <a:pPr marL="0" indent="0">
              <a:lnSpc>
                <a:spcPct val="150000"/>
              </a:lnSpc>
              <a:buNone/>
            </a:pPr>
            <a:r>
              <a:rPr lang="tr-TR"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nSpc>
                <a:spcPct val="150000"/>
              </a:lnSpc>
              <a:buNone/>
            </a:pPr>
            <a:r>
              <a:rPr lang="tr-TR" sz="2400" dirty="0">
                <a:latin typeface="Times New Roman" pitchFamily="18" charset="0"/>
                <a:cs typeface="Times New Roman" pitchFamily="18" charset="0"/>
              </a:rPr>
              <a:t>  if( T!= NULL )</a:t>
            </a:r>
            <a:endParaRPr lang="en-US" sz="2400" dirty="0">
              <a:latin typeface="Times New Roman" pitchFamily="18" charset="0"/>
              <a:cs typeface="Times New Roman" pitchFamily="18" charset="0"/>
            </a:endParaRPr>
          </a:p>
          <a:p>
            <a:pPr marL="0" indent="0">
              <a:lnSpc>
                <a:spcPct val="150000"/>
              </a:lnSpc>
              <a:buNone/>
            </a:pPr>
            <a:r>
              <a:rPr lang="tr-TR" sz="2400" dirty="0">
                <a:latin typeface="Times New Roman" pitchFamily="18" charset="0"/>
                <a:cs typeface="Times New Roman" pitchFamily="18" charset="0"/>
              </a:rPr>
              <a:t>    </a:t>
            </a:r>
            <a:r>
              <a:rPr lang="en-US" sz="2400" dirty="0">
                <a:latin typeface="Times New Roman" pitchFamily="18" charset="0"/>
                <a:cs typeface="Times New Roman" pitchFamily="18" charset="0"/>
              </a:rPr>
              <a:t>T-&gt;Height=Max(Height(T-&gt;Left), Height(T-&gt;Right))+1; </a:t>
            </a:r>
          </a:p>
          <a:p>
            <a:pPr marL="0" indent="0">
              <a:lnSpc>
                <a:spcPct val="150000"/>
              </a:lnSpc>
              <a:buNone/>
            </a:pPr>
            <a:r>
              <a:rPr lang="tr-TR" sz="2400" dirty="0">
                <a:latin typeface="Times New Roman" pitchFamily="18" charset="0"/>
                <a:cs typeface="Times New Roman" pitchFamily="18" charset="0"/>
              </a:rPr>
              <a:t>  return T;</a:t>
            </a:r>
            <a:endParaRPr lang="en-US" sz="2400" dirty="0">
              <a:latin typeface="Times New Roman" pitchFamily="18" charset="0"/>
              <a:cs typeface="Times New Roman" pitchFamily="18" charset="0"/>
            </a:endParaRPr>
          </a:p>
          <a:p>
            <a:pPr marL="0" indent="0">
              <a:lnSpc>
                <a:spcPct val="150000"/>
              </a:lnSpc>
              <a:buNone/>
            </a:pPr>
            <a:r>
              <a:rPr lang="tr-TR" sz="2400" b="1"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130</a:t>
            </a:fld>
            <a:endParaRPr lang="en-US"/>
          </a:p>
        </p:txBody>
      </p:sp>
    </p:spTree>
    <p:extLst>
      <p:ext uri="{BB962C8B-B14F-4D97-AF65-F5344CB8AC3E}">
        <p14:creationId xmlns="" xmlns:p14="http://schemas.microsoft.com/office/powerpoint/2010/main" val="142024310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lvl="0"/>
            <a:r>
              <a:rPr lang="en-US" dirty="0" smtClean="0"/>
              <a:t>Construct AVL tree using the following sequence of data 2, 7, 4, 9, 1, 5, 8, 3, 6.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131</a:t>
            </a:fld>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r>
              <a:rPr lang="en-US" sz="2800" dirty="0">
                <a:latin typeface="Times New Roman" pitchFamily="18" charset="0"/>
                <a:cs typeface="Times New Roman" pitchFamily="18" charset="0"/>
              </a:rPr>
              <a:t>SPLAY TREES</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685800"/>
            <a:ext cx="8229600" cy="5867400"/>
          </a:xfrm>
        </p:spPr>
        <p:txBody>
          <a:bodyPr>
            <a:normAutofit/>
          </a:bodyPr>
          <a:lstStyle/>
          <a:p>
            <a:pPr algn="just">
              <a:lnSpc>
                <a:spcPct val="150000"/>
              </a:lnSpc>
            </a:pPr>
            <a:r>
              <a:rPr lang="en-US" sz="2400" dirty="0">
                <a:latin typeface="Times New Roman" pitchFamily="18" charset="0"/>
                <a:cs typeface="Times New Roman" pitchFamily="18" charset="0"/>
              </a:rPr>
              <a:t>Splay trees are self branching binary search tree which has the property of re accessing the elements quickly that which is recently accessed.</a:t>
            </a:r>
          </a:p>
          <a:p>
            <a:pPr algn="just">
              <a:lnSpc>
                <a:spcPct val="150000"/>
              </a:lnSpc>
            </a:pPr>
            <a:r>
              <a:rPr lang="en-US" sz="2400" dirty="0">
                <a:latin typeface="Times New Roman" pitchFamily="18" charset="0"/>
                <a:cs typeface="Times New Roman" pitchFamily="18" charset="0"/>
              </a:rPr>
              <a:t>The performance of the Splay trees depends on the self balancing and self optimizing.</a:t>
            </a:r>
          </a:p>
          <a:p>
            <a:pPr algn="just">
              <a:lnSpc>
                <a:spcPct val="150000"/>
              </a:lnSpc>
            </a:pPr>
            <a:r>
              <a:rPr lang="en-US" sz="2400" dirty="0">
                <a:latin typeface="Times New Roman" pitchFamily="18" charset="0"/>
                <a:cs typeface="Times New Roman" pitchFamily="18" charset="0"/>
              </a:rPr>
              <a:t>The worst case with this splay tree algorithm is that this will sequentially access all the elements of the tree which makes tree unbalanced</a:t>
            </a:r>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132</a:t>
            </a:fld>
            <a:endParaRPr lang="en-US"/>
          </a:p>
        </p:txBody>
      </p:sp>
    </p:spTree>
    <p:extLst>
      <p:ext uri="{BB962C8B-B14F-4D97-AF65-F5344CB8AC3E}">
        <p14:creationId xmlns="" xmlns:p14="http://schemas.microsoft.com/office/powerpoint/2010/main" val="131352952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200"/>
          </a:xfrm>
        </p:spPr>
        <p:txBody>
          <a:bodyPr>
            <a:normAutofit fontScale="77500" lnSpcReduction="20000"/>
          </a:bodyPr>
          <a:lstStyle/>
          <a:p>
            <a:pPr marL="0" indent="0" algn="just">
              <a:lnSpc>
                <a:spcPct val="150000"/>
              </a:lnSpc>
              <a:buNone/>
            </a:pPr>
            <a:r>
              <a:rPr lang="en-US" b="1" dirty="0" smtClean="0"/>
              <a:t> </a:t>
            </a:r>
            <a:r>
              <a:rPr lang="en-US" sz="2800" b="1" dirty="0">
                <a:latin typeface="Times New Roman" pitchFamily="18" charset="0"/>
                <a:cs typeface="Times New Roman" pitchFamily="18" charset="0"/>
              </a:rPr>
              <a:t>Advantages</a:t>
            </a:r>
            <a:endParaRPr lang="en-US" sz="2800" dirty="0">
              <a:latin typeface="Times New Roman" pitchFamily="18" charset="0"/>
              <a:cs typeface="Times New Roman" pitchFamily="18" charset="0"/>
            </a:endParaRPr>
          </a:p>
          <a:p>
            <a:pPr lvl="0" algn="just">
              <a:lnSpc>
                <a:spcPct val="150000"/>
              </a:lnSpc>
            </a:pPr>
            <a:r>
              <a:rPr lang="en-US" sz="2800" dirty="0">
                <a:latin typeface="Times New Roman" pitchFamily="18" charset="0"/>
                <a:cs typeface="Times New Roman" pitchFamily="18" charset="0"/>
              </a:rPr>
              <a:t>It is easy to implement than other self branching binary search trees, such as Red black trees or AVL trees. Much simpler to code than AVL, Red Black trees.</a:t>
            </a:r>
          </a:p>
          <a:p>
            <a:pPr lvl="0" algn="just">
              <a:lnSpc>
                <a:spcPct val="150000"/>
              </a:lnSpc>
            </a:pPr>
            <a:r>
              <a:rPr lang="en-US" sz="2800" dirty="0">
                <a:latin typeface="Times New Roman" pitchFamily="18" charset="0"/>
                <a:cs typeface="Times New Roman" pitchFamily="18" charset="0"/>
              </a:rPr>
              <a:t>It requires less space as no balance information is required.</a:t>
            </a:r>
          </a:p>
          <a:p>
            <a:pPr marL="0" indent="0" algn="just">
              <a:lnSpc>
                <a:spcPct val="150000"/>
              </a:lnSpc>
              <a:buNone/>
            </a:pPr>
            <a:r>
              <a:rPr lang="en-US" sz="2800"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Disadvantages</a:t>
            </a:r>
            <a:endParaRPr lang="en-US" sz="2800" dirty="0">
              <a:latin typeface="Times New Roman" pitchFamily="18" charset="0"/>
              <a:cs typeface="Times New Roman" pitchFamily="18" charset="0"/>
            </a:endParaRPr>
          </a:p>
          <a:p>
            <a:pPr lvl="0" algn="just">
              <a:lnSpc>
                <a:spcPct val="150000"/>
              </a:lnSpc>
            </a:pPr>
            <a:r>
              <a:rPr lang="en-US" sz="2800" dirty="0">
                <a:latin typeface="Times New Roman" pitchFamily="18" charset="0"/>
                <a:cs typeface="Times New Roman" pitchFamily="18" charset="0"/>
              </a:rPr>
              <a:t>More local adjustments during Search operations.</a:t>
            </a:r>
          </a:p>
          <a:p>
            <a:pPr lvl="0" algn="just">
              <a:lnSpc>
                <a:spcPct val="150000"/>
              </a:lnSpc>
            </a:pPr>
            <a:r>
              <a:rPr lang="en-US" sz="2800" dirty="0">
                <a:latin typeface="Times New Roman" pitchFamily="18" charset="0"/>
                <a:cs typeface="Times New Roman" pitchFamily="18" charset="0"/>
              </a:rPr>
              <a:t>Individual operations can be expensive, drawback for real-time applications.</a:t>
            </a:r>
          </a:p>
          <a:p>
            <a:pPr lvl="0" algn="just">
              <a:lnSpc>
                <a:spcPct val="150000"/>
              </a:lnSpc>
            </a:pPr>
            <a:r>
              <a:rPr lang="en-US" sz="2800" dirty="0">
                <a:latin typeface="Times New Roman" pitchFamily="18" charset="0"/>
                <a:cs typeface="Times New Roman" pitchFamily="18" charset="0"/>
              </a:rPr>
              <a:t>The main disadvantage of Splay trees is the height. After accessing all 0n0 elements in the tree, the height of the tree corresponds to worst case access time.</a:t>
            </a:r>
          </a:p>
          <a:p>
            <a:pPr algn="just">
              <a:lnSpc>
                <a:spcPct val="150000"/>
              </a:lnSpc>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133</a:t>
            </a:fld>
            <a:endParaRPr lang="en-US"/>
          </a:p>
        </p:txBody>
      </p:sp>
    </p:spTree>
    <p:extLst>
      <p:ext uri="{BB962C8B-B14F-4D97-AF65-F5344CB8AC3E}">
        <p14:creationId xmlns="" xmlns:p14="http://schemas.microsoft.com/office/powerpoint/2010/main" val="130541051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Autofit/>
          </a:bodyPr>
          <a:lstStyle/>
          <a:p>
            <a:pPr marL="0" indent="0">
              <a:lnSpc>
                <a:spcPct val="170000"/>
              </a:lnSpc>
              <a:buNone/>
            </a:pPr>
            <a:r>
              <a:rPr lang="en-US" sz="2400" b="1" dirty="0" smtClean="0">
                <a:latin typeface="Times New Roman" pitchFamily="18" charset="0"/>
                <a:cs typeface="Times New Roman" pitchFamily="18" charset="0"/>
              </a:rPr>
              <a:t>Operations</a:t>
            </a:r>
            <a:r>
              <a:rPr lang="en-US" sz="2400" dirty="0">
                <a:latin typeface="Times New Roman" pitchFamily="18" charset="0"/>
                <a:cs typeface="Times New Roman" pitchFamily="18" charset="0"/>
              </a:rPr>
              <a:t> </a:t>
            </a:r>
          </a:p>
          <a:p>
            <a:pPr>
              <a:lnSpc>
                <a:spcPct val="170000"/>
              </a:lnSpc>
            </a:pPr>
            <a:r>
              <a:rPr lang="en-US" sz="2400" dirty="0">
                <a:latin typeface="Times New Roman" pitchFamily="18" charset="0"/>
                <a:cs typeface="Times New Roman" pitchFamily="18" charset="0"/>
              </a:rPr>
              <a:t>Splay trees are self adjusting binary search trees which performs basic operations such as</a:t>
            </a:r>
          </a:p>
          <a:p>
            <a:pPr marL="0" lvl="0" indent="0">
              <a:lnSpc>
                <a:spcPct val="170000"/>
              </a:lnSpc>
              <a:buNone/>
            </a:pPr>
            <a:r>
              <a:rPr lang="en-US" sz="2400" dirty="0" smtClean="0">
                <a:latin typeface="Times New Roman" pitchFamily="18" charset="0"/>
                <a:cs typeface="Times New Roman" pitchFamily="18" charset="0"/>
              </a:rPr>
              <a:t>	Search</a:t>
            </a:r>
            <a:endParaRPr lang="en-US" sz="2400" dirty="0">
              <a:latin typeface="Times New Roman" pitchFamily="18" charset="0"/>
              <a:cs typeface="Times New Roman" pitchFamily="18" charset="0"/>
            </a:endParaRPr>
          </a:p>
          <a:p>
            <a:pPr marL="0" lvl="0" indent="0">
              <a:lnSpc>
                <a:spcPct val="170000"/>
              </a:lnSpc>
              <a:buNone/>
            </a:pPr>
            <a:r>
              <a:rPr lang="en-US" sz="2400" dirty="0" smtClean="0">
                <a:latin typeface="Times New Roman" pitchFamily="18" charset="0"/>
                <a:cs typeface="Times New Roman" pitchFamily="18" charset="0"/>
              </a:rPr>
              <a:t>	Insertion</a:t>
            </a:r>
            <a:endParaRPr lang="en-US" sz="2400" dirty="0">
              <a:latin typeface="Times New Roman" pitchFamily="18" charset="0"/>
              <a:cs typeface="Times New Roman" pitchFamily="18" charset="0"/>
            </a:endParaRPr>
          </a:p>
          <a:p>
            <a:pPr marL="0" lvl="0" indent="0">
              <a:lnSpc>
                <a:spcPct val="170000"/>
              </a:lnSpc>
              <a:buNone/>
            </a:pPr>
            <a:r>
              <a:rPr lang="en-US" sz="2400" dirty="0" smtClean="0">
                <a:latin typeface="Times New Roman" pitchFamily="18" charset="0"/>
                <a:cs typeface="Times New Roman" pitchFamily="18" charset="0"/>
              </a:rPr>
              <a:t>	Deletion</a:t>
            </a:r>
            <a:endParaRPr lang="en-US" sz="2400" dirty="0">
              <a:latin typeface="Times New Roman" pitchFamily="18" charset="0"/>
              <a:cs typeface="Times New Roman" pitchFamily="18" charset="0"/>
            </a:endParaRP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134</a:t>
            </a:fld>
            <a:endParaRPr lang="en-US"/>
          </a:p>
        </p:txBody>
      </p:sp>
    </p:spTree>
    <p:extLst>
      <p:ext uri="{BB962C8B-B14F-4D97-AF65-F5344CB8AC3E}">
        <p14:creationId xmlns="" xmlns:p14="http://schemas.microsoft.com/office/powerpoint/2010/main" val="321050499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5943600"/>
          </a:xfrm>
        </p:spPr>
        <p:txBody>
          <a:bodyPr>
            <a:normAutofit fontScale="70000" lnSpcReduction="20000"/>
          </a:bodyPr>
          <a:lstStyle/>
          <a:p>
            <a:pPr>
              <a:lnSpc>
                <a:spcPct val="170000"/>
              </a:lnSpc>
            </a:pPr>
            <a:r>
              <a:rPr lang="en-US" dirty="0" err="1">
                <a:latin typeface="Times New Roman" pitchFamily="18" charset="0"/>
                <a:cs typeface="Times New Roman" pitchFamily="18" charset="0"/>
              </a:rPr>
              <a:t>Search,Insert,Delete</a:t>
            </a:r>
            <a:r>
              <a:rPr lang="en-US" dirty="0">
                <a:latin typeface="Times New Roman" pitchFamily="18" charset="0"/>
                <a:cs typeface="Times New Roman" pitchFamily="18" charset="0"/>
              </a:rPr>
              <a:t> operations are like in Binary Search trees, except at the end of each operation, a special step called Splaying is done. Splaying the tree rearranges the tree so that element is placed at the root of the tree. It uses tree rotations to bring the element to the top. </a:t>
            </a:r>
          </a:p>
          <a:p>
            <a:pPr>
              <a:lnSpc>
                <a:spcPct val="170000"/>
              </a:lnSpc>
            </a:pPr>
            <a:r>
              <a:rPr lang="en-US" dirty="0">
                <a:latin typeface="Times New Roman" pitchFamily="18" charset="0"/>
                <a:cs typeface="Times New Roman" pitchFamily="18" charset="0"/>
              </a:rPr>
              <a:t>The main basic operations of the Splay tree are</a:t>
            </a:r>
          </a:p>
          <a:p>
            <a:pPr marL="0" lvl="0" indent="0">
              <a:lnSpc>
                <a:spcPct val="170000"/>
              </a:lnSpc>
              <a:buNone/>
            </a:pPr>
            <a:r>
              <a:rPr lang="en-US" dirty="0">
                <a:latin typeface="Times New Roman" pitchFamily="18" charset="0"/>
                <a:cs typeface="Times New Roman" pitchFamily="18" charset="0"/>
              </a:rPr>
              <a:t>	Search</a:t>
            </a:r>
          </a:p>
          <a:p>
            <a:pPr marL="0" lvl="0" indent="0">
              <a:lnSpc>
                <a:spcPct val="170000"/>
              </a:lnSpc>
              <a:buNone/>
            </a:pPr>
            <a:r>
              <a:rPr lang="en-US" dirty="0">
                <a:latin typeface="Times New Roman" pitchFamily="18" charset="0"/>
                <a:cs typeface="Times New Roman" pitchFamily="18" charset="0"/>
              </a:rPr>
              <a:t>	Insert</a:t>
            </a:r>
          </a:p>
          <a:p>
            <a:pPr marL="0" lvl="0" indent="0">
              <a:lnSpc>
                <a:spcPct val="170000"/>
              </a:lnSpc>
              <a:buNone/>
            </a:pPr>
            <a:r>
              <a:rPr lang="en-US" dirty="0">
                <a:latin typeface="Times New Roman" pitchFamily="18" charset="0"/>
                <a:cs typeface="Times New Roman" pitchFamily="18" charset="0"/>
              </a:rPr>
              <a:t>	Delete</a:t>
            </a:r>
          </a:p>
          <a:p>
            <a:pPr marL="0" lvl="0" indent="0">
              <a:lnSpc>
                <a:spcPct val="170000"/>
              </a:lnSpc>
              <a:buNone/>
            </a:pPr>
            <a:r>
              <a:rPr lang="en-US" dirty="0">
                <a:latin typeface="Times New Roman" pitchFamily="18" charset="0"/>
                <a:cs typeface="Times New Roman" pitchFamily="18" charset="0"/>
              </a:rPr>
              <a:t>	Splaying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135</a:t>
            </a:fld>
            <a:endParaRPr lang="en-US"/>
          </a:p>
        </p:txBody>
      </p:sp>
    </p:spTree>
    <p:extLst>
      <p:ext uri="{BB962C8B-B14F-4D97-AF65-F5344CB8AC3E}">
        <p14:creationId xmlns="" xmlns:p14="http://schemas.microsoft.com/office/powerpoint/2010/main" val="261827351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5867400"/>
          </a:xfrm>
        </p:spPr>
        <p:txBody>
          <a:bodyPr>
            <a:normAutofit/>
          </a:bodyPr>
          <a:lstStyle/>
          <a:p>
            <a:pPr algn="just">
              <a:lnSpc>
                <a:spcPct val="150000"/>
              </a:lnSpc>
            </a:pPr>
            <a:r>
              <a:rPr lang="en-US" sz="2400" dirty="0">
                <a:latin typeface="Times New Roman" pitchFamily="18" charset="0"/>
                <a:cs typeface="Times New Roman" pitchFamily="18" charset="0"/>
              </a:rPr>
              <a:t>Search: Splay node where key was found.</a:t>
            </a:r>
          </a:p>
          <a:p>
            <a:pPr algn="just">
              <a:lnSpc>
                <a:spcPct val="150000"/>
              </a:lnSpc>
            </a:pPr>
            <a:r>
              <a:rPr lang="en-US" sz="2400" dirty="0">
                <a:latin typeface="Times New Roman" pitchFamily="18" charset="0"/>
                <a:cs typeface="Times New Roman" pitchFamily="18" charset="0"/>
              </a:rPr>
              <a:t>Insert: When an item is inserted, a Splay is performed. As a result, the newly inserted node becomes the root of the tree.</a:t>
            </a:r>
          </a:p>
          <a:p>
            <a:pPr algn="just">
              <a:lnSpc>
                <a:spcPct val="150000"/>
              </a:lnSpc>
            </a:pPr>
            <a:r>
              <a:rPr lang="en-US" sz="2400" dirty="0">
                <a:latin typeface="Times New Roman" pitchFamily="18" charset="0"/>
                <a:cs typeface="Times New Roman" pitchFamily="18" charset="0"/>
              </a:rPr>
              <a:t>Delete: Splay parent of removed node which is either the node with the deleted key or its successor.</a:t>
            </a:r>
          </a:p>
          <a:p>
            <a:pPr algn="just">
              <a:lnSpc>
                <a:spcPct val="150000"/>
              </a:lnSpc>
            </a:pPr>
            <a:r>
              <a:rPr lang="en-US" sz="2400" dirty="0">
                <a:latin typeface="Times New Roman" pitchFamily="18" charset="0"/>
                <a:cs typeface="Times New Roman" pitchFamily="18" charset="0"/>
              </a:rPr>
              <a:t>To perform a splay operation, there is need to carry out sequence of Splay steps, which moves the node closer to the root. The recently accessed nodes are kept closer to the root so that tree remains balanced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136</a:t>
            </a:fld>
            <a:endParaRPr lang="en-US"/>
          </a:p>
        </p:txBody>
      </p:sp>
    </p:spTree>
    <p:extLst>
      <p:ext uri="{BB962C8B-B14F-4D97-AF65-F5344CB8AC3E}">
        <p14:creationId xmlns="" xmlns:p14="http://schemas.microsoft.com/office/powerpoint/2010/main" val="217599780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172200"/>
          </a:xfrm>
        </p:spPr>
        <p:txBody>
          <a:bodyPr/>
          <a:lstStyle/>
          <a:p>
            <a:r>
              <a:rPr lang="en-US" sz="2400" dirty="0">
                <a:latin typeface="Times New Roman" pitchFamily="18" charset="0"/>
                <a:cs typeface="Times New Roman" pitchFamily="18" charset="0"/>
              </a:rPr>
              <a:t>Each Splay step depends on three factors </a:t>
            </a:r>
          </a:p>
          <a:p>
            <a:pPr marL="0" lvl="0" indent="0">
              <a:buNone/>
            </a:pPr>
            <a:r>
              <a:rPr lang="en-US" sz="2400" dirty="0" smtClean="0">
                <a:latin typeface="Times New Roman" pitchFamily="18" charset="0"/>
                <a:cs typeface="Times New Roman" pitchFamily="18" charset="0"/>
              </a:rPr>
              <a:t>	X </a:t>
            </a:r>
            <a:r>
              <a:rPr lang="en-US" sz="2400" dirty="0">
                <a:latin typeface="Times New Roman" pitchFamily="18" charset="0"/>
                <a:cs typeface="Times New Roman" pitchFamily="18" charset="0"/>
              </a:rPr>
              <a:t>is left or right child of its parent node P.</a:t>
            </a:r>
          </a:p>
          <a:p>
            <a:pPr marL="0" lvl="0" indent="0">
              <a:buNone/>
            </a:pPr>
            <a:r>
              <a:rPr lang="en-US" sz="2400" dirty="0" smtClean="0">
                <a:latin typeface="Times New Roman" pitchFamily="18" charset="0"/>
                <a:cs typeface="Times New Roman" pitchFamily="18" charset="0"/>
              </a:rPr>
              <a:t>	Check </a:t>
            </a:r>
            <a:r>
              <a:rPr lang="en-US" sz="2400" dirty="0">
                <a:latin typeface="Times New Roman" pitchFamily="18" charset="0"/>
                <a:cs typeface="Times New Roman" pitchFamily="18" charset="0"/>
              </a:rPr>
              <a:t>P is root node or not, if not.</a:t>
            </a:r>
          </a:p>
          <a:p>
            <a:pPr marL="0" lvl="0" indent="0">
              <a:buNone/>
            </a:pPr>
            <a:r>
              <a:rPr lang="en-US" sz="2400" dirty="0" smtClean="0">
                <a:latin typeface="Times New Roman" pitchFamily="18" charset="0"/>
                <a:cs typeface="Times New Roman" pitchFamily="18" charset="0"/>
              </a:rPr>
              <a:t>	P </a:t>
            </a:r>
            <a:r>
              <a:rPr lang="en-US" sz="2400" dirty="0">
                <a:latin typeface="Times New Roman" pitchFamily="18" charset="0"/>
                <a:cs typeface="Times New Roman" pitchFamily="18" charset="0"/>
              </a:rPr>
              <a:t>is left or right child of its parent G</a:t>
            </a:r>
            <a:r>
              <a:rPr lang="en-US" dirty="0"/>
              <a:t>.</a:t>
            </a:r>
          </a:p>
          <a:p>
            <a:r>
              <a:rPr lang="en-US" sz="2400" dirty="0">
                <a:latin typeface="Times New Roman" pitchFamily="18" charset="0"/>
                <a:cs typeface="Times New Roman" pitchFamily="18" charset="0"/>
              </a:rPr>
              <a:t>The three types of Splay steps </a:t>
            </a:r>
            <a:r>
              <a:rPr lang="en-US" sz="2400" dirty="0" smtClean="0">
                <a:latin typeface="Times New Roman" pitchFamily="18" charset="0"/>
                <a:cs typeface="Times New Roman" pitchFamily="18" charset="0"/>
              </a:rPr>
              <a:t>are:</a:t>
            </a:r>
            <a:endParaRPr lang="en-US" sz="2400" dirty="0">
              <a:latin typeface="Times New Roman" pitchFamily="18" charset="0"/>
              <a:cs typeface="Times New Roman" pitchFamily="18" charset="0"/>
            </a:endParaRPr>
          </a:p>
          <a:p>
            <a:pPr marL="0" lvl="0" indent="0">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1.Zig </a:t>
            </a:r>
            <a:r>
              <a:rPr lang="en-US" sz="2400" dirty="0">
                <a:latin typeface="Times New Roman" pitchFamily="18" charset="0"/>
                <a:cs typeface="Times New Roman" pitchFamily="18" charset="0"/>
              </a:rPr>
              <a:t>Step</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137</a:t>
            </a:fld>
            <a:endParaRPr lang="en-US"/>
          </a:p>
        </p:txBody>
      </p:sp>
      <p:pic>
        <p:nvPicPr>
          <p:cNvPr id="1843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4140180"/>
            <a:ext cx="6934200" cy="2108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4713467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marL="0" lvl="0" indent="0">
              <a:buNone/>
            </a:pPr>
            <a:r>
              <a:rPr lang="en-US" sz="2400" dirty="0" smtClean="0">
                <a:latin typeface="Times New Roman" pitchFamily="18" charset="0"/>
                <a:cs typeface="Times New Roman" pitchFamily="18" charset="0"/>
              </a:rPr>
              <a:t>	2.Zig-zig step</a:t>
            </a:r>
          </a:p>
          <a:p>
            <a:r>
              <a:rPr lang="en-US" sz="2400" dirty="0">
                <a:latin typeface="Times New Roman" pitchFamily="18" charset="0"/>
                <a:cs typeface="Times New Roman" pitchFamily="18" charset="0"/>
              </a:rPr>
              <a:t>Here X and P are either both left children and both right children.</a:t>
            </a:r>
          </a:p>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Zig-Zig</a:t>
            </a:r>
            <a:r>
              <a:rPr lang="en-US" sz="2400" dirty="0">
                <a:latin typeface="Times New Roman" pitchFamily="18" charset="0"/>
                <a:cs typeface="Times New Roman" pitchFamily="18" charset="0"/>
              </a:rPr>
              <a:t> splay rotates between P and G and X and P.</a:t>
            </a:r>
          </a:p>
          <a:p>
            <a:pPr marL="0" lvl="0" indent="0">
              <a:buNone/>
            </a:pPr>
            <a:endParaRPr lang="en-US" sz="24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138</a:t>
            </a:fld>
            <a:endParaRPr lang="en-US"/>
          </a:p>
        </p:txBody>
      </p:sp>
      <p:pic>
        <p:nvPicPr>
          <p:cNvPr id="1945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0" y="2552700"/>
            <a:ext cx="6096000" cy="240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4280783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marL="0" indent="0">
              <a:buNone/>
            </a:pPr>
            <a:r>
              <a:rPr lang="en-US" b="1" dirty="0" smtClean="0"/>
              <a:t>	</a:t>
            </a:r>
            <a:r>
              <a:rPr lang="en-US" sz="2400" dirty="0" smtClean="0">
                <a:latin typeface="Times New Roman" pitchFamily="18" charset="0"/>
                <a:cs typeface="Times New Roman" pitchFamily="18" charset="0"/>
              </a:rPr>
              <a:t>3.Zig-Zag step</a:t>
            </a:r>
          </a:p>
          <a:p>
            <a:r>
              <a:rPr lang="en-US" sz="2400" dirty="0">
                <a:latin typeface="Times New Roman" pitchFamily="18" charset="0"/>
                <a:cs typeface="Times New Roman" pitchFamily="18" charset="0"/>
              </a:rPr>
              <a:t>In this case, X and both a parent P and a grandparent G. X is a right child and P is a left child or vice </a:t>
            </a:r>
            <a:r>
              <a:rPr lang="en-US" sz="2400" dirty="0" smtClean="0">
                <a:latin typeface="Times New Roman" pitchFamily="18" charset="0"/>
                <a:cs typeface="Times New Roman" pitchFamily="18" charset="0"/>
              </a:rPr>
              <a:t>versa</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This is same as the double </a:t>
            </a:r>
            <a:r>
              <a:rPr lang="en-US" sz="2400" dirty="0" smtClean="0">
                <a:latin typeface="Times New Roman" pitchFamily="18" charset="0"/>
                <a:cs typeface="Times New Roman" pitchFamily="18" charset="0"/>
              </a:rPr>
              <a:t>rotation.</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139</a:t>
            </a:fld>
            <a:endParaRPr lang="en-US"/>
          </a:p>
        </p:txBody>
      </p:sp>
      <p:pic>
        <p:nvPicPr>
          <p:cNvPr id="5" name="Picture 4"/>
          <p:cNvPicPr/>
          <p:nvPr/>
        </p:nvPicPr>
        <p:blipFill>
          <a:blip r:embed="rId2"/>
          <a:srcRect/>
          <a:stretch>
            <a:fillRect/>
          </a:stretch>
        </p:blipFill>
        <p:spPr bwMode="auto">
          <a:xfrm>
            <a:off x="990600" y="2514600"/>
            <a:ext cx="7543800" cy="2286000"/>
          </a:xfrm>
          <a:prstGeom prst="rect">
            <a:avLst/>
          </a:prstGeom>
          <a:noFill/>
          <a:ln w="9525">
            <a:noFill/>
            <a:miter lim="800000"/>
            <a:headEnd/>
            <a:tailEnd/>
          </a:ln>
        </p:spPr>
      </p:pic>
    </p:spTree>
    <p:extLst>
      <p:ext uri="{BB962C8B-B14F-4D97-AF65-F5344CB8AC3E}">
        <p14:creationId xmlns="" xmlns:p14="http://schemas.microsoft.com/office/powerpoint/2010/main" val="2036935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1026" name="Picture 2" descr="C:\Users\101996\Desktop\binary_tree.jpg"/>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2400" dirty="0">
                <a:latin typeface="Times New Roman" pitchFamily="18" charset="0"/>
                <a:cs typeface="Times New Roman" pitchFamily="18" charset="0"/>
              </a:rPr>
              <a:t>Result of splaying at node 1</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140</a:t>
            </a:fld>
            <a:endParaRPr lang="en-US"/>
          </a:p>
        </p:txBody>
      </p:sp>
      <p:pic>
        <p:nvPicPr>
          <p:cNvPr id="2048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990600"/>
            <a:ext cx="8229599"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900704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 </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141</a:t>
            </a:fld>
            <a:endParaRPr lang="en-US"/>
          </a:p>
        </p:txBody>
      </p:sp>
      <p:pic>
        <p:nvPicPr>
          <p:cNvPr id="2150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47800" y="990600"/>
            <a:ext cx="6303001" cy="23539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513"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0" y="3048000"/>
            <a:ext cx="6265863" cy="1993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3600550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400" dirty="0">
                <a:latin typeface="Times New Roman" pitchFamily="18" charset="0"/>
                <a:cs typeface="Times New Roman" pitchFamily="18" charset="0"/>
              </a:rPr>
              <a:t>Deletion</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685800"/>
            <a:ext cx="8229600" cy="4525963"/>
          </a:xfrm>
        </p:spPr>
        <p:txBody>
          <a:bodyPr/>
          <a:lstStyle/>
          <a:p>
            <a:pPr lvl="0" algn="just">
              <a:lnSpc>
                <a:spcPct val="150000"/>
              </a:lnSpc>
            </a:pPr>
            <a:r>
              <a:rPr lang="en-US" sz="2400" dirty="0">
                <a:latin typeface="Times New Roman" pitchFamily="18" charset="0"/>
                <a:cs typeface="Times New Roman" pitchFamily="18" charset="0"/>
              </a:rPr>
              <a:t>Access the node to be deleted bringing it to the root.</a:t>
            </a:r>
          </a:p>
          <a:p>
            <a:pPr lvl="0" algn="just">
              <a:lnSpc>
                <a:spcPct val="150000"/>
              </a:lnSpc>
            </a:pPr>
            <a:r>
              <a:rPr lang="en-US" sz="2400" dirty="0">
                <a:latin typeface="Times New Roman" pitchFamily="18" charset="0"/>
                <a:cs typeface="Times New Roman" pitchFamily="18" charset="0"/>
              </a:rPr>
              <a:t>Delete the root leaving two </a:t>
            </a:r>
            <a:r>
              <a:rPr lang="en-US" sz="2400" dirty="0" err="1">
                <a:latin typeface="Times New Roman" pitchFamily="18" charset="0"/>
                <a:cs typeface="Times New Roman" pitchFamily="18" charset="0"/>
              </a:rPr>
              <a:t>subtrees</a:t>
            </a:r>
            <a:r>
              <a:rPr lang="en-US" sz="2400" dirty="0">
                <a:latin typeface="Times New Roman" pitchFamily="18" charset="0"/>
                <a:cs typeface="Times New Roman" pitchFamily="18" charset="0"/>
              </a:rPr>
              <a:t> L left and R right.</a:t>
            </a:r>
          </a:p>
          <a:p>
            <a:pPr lvl="0" algn="just">
              <a:lnSpc>
                <a:spcPct val="150000"/>
              </a:lnSpc>
            </a:pPr>
            <a:r>
              <a:rPr lang="en-US" sz="2400" dirty="0">
                <a:latin typeface="Times New Roman" pitchFamily="18" charset="0"/>
                <a:cs typeface="Times New Roman" pitchFamily="18" charset="0"/>
              </a:rPr>
              <a:t>Find the largest element in L, thus the root of L will have no right child.</a:t>
            </a:r>
          </a:p>
          <a:p>
            <a:pPr lvl="0" algn="just">
              <a:lnSpc>
                <a:spcPct val="150000"/>
              </a:lnSpc>
            </a:pPr>
            <a:r>
              <a:rPr lang="en-US" sz="2400" dirty="0">
                <a:latin typeface="Times New Roman" pitchFamily="18" charset="0"/>
                <a:cs typeface="Times New Roman" pitchFamily="18" charset="0"/>
              </a:rPr>
              <a:t>Make R the right child of L’s root.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142</a:t>
            </a:fld>
            <a:endParaRPr lang="en-US"/>
          </a:p>
        </p:txBody>
      </p:sp>
    </p:spTree>
    <p:extLst>
      <p:ext uri="{BB962C8B-B14F-4D97-AF65-F5344CB8AC3E}">
        <p14:creationId xmlns="" xmlns:p14="http://schemas.microsoft.com/office/powerpoint/2010/main" val="50584714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8229600" cy="5943600"/>
          </a:xfrm>
        </p:spPr>
        <p:txBody>
          <a:bodyPr/>
          <a:lstStyle/>
          <a:p>
            <a:r>
              <a:rPr lang="en-US" dirty="0"/>
              <a:t>Delete element 6</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143</a:t>
            </a:fld>
            <a:endParaRPr lang="en-US"/>
          </a:p>
        </p:txBody>
      </p:sp>
      <p:pic>
        <p:nvPicPr>
          <p:cNvPr id="2253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76400" y="1447800"/>
            <a:ext cx="6096000"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7188757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67400"/>
          </a:xfrm>
        </p:spPr>
        <p:txBody>
          <a:bodyPr>
            <a:normAutofit/>
          </a:bodyPr>
          <a:lstStyle/>
          <a:p>
            <a:pPr marL="0" indent="0">
              <a:buNone/>
            </a:pPr>
            <a:r>
              <a:rPr lang="en-US" sz="2400" dirty="0">
                <a:latin typeface="Times New Roman" pitchFamily="18" charset="0"/>
                <a:cs typeface="Times New Roman" pitchFamily="18" charset="0"/>
              </a:rPr>
              <a:t>Time Complexity</a:t>
            </a:r>
            <a:r>
              <a:rPr lang="en-US" b="1" dirty="0"/>
              <a:t>:</a:t>
            </a:r>
            <a:endParaRPr lang="en-US" dirty="0"/>
          </a:p>
          <a:p>
            <a:pPr algn="just">
              <a:lnSpc>
                <a:spcPct val="150000"/>
              </a:lnSpc>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On an average the time complexity of each operation on the splay tree is</a:t>
            </a:r>
          </a:p>
          <a:p>
            <a:pPr algn="just">
              <a:lnSpc>
                <a:spcPct val="150000"/>
              </a:lnSpc>
            </a:pPr>
            <a:r>
              <a:rPr lang="en-US" sz="2400" dirty="0">
                <a:latin typeface="Times New Roman" pitchFamily="18" charset="0"/>
                <a:cs typeface="Times New Roman" pitchFamily="18" charset="0"/>
              </a:rPr>
              <a:t>Search: Searching for a node in the tree would take O(</a:t>
            </a:r>
            <a:r>
              <a:rPr lang="en-US" sz="2400" dirty="0" err="1">
                <a:latin typeface="Times New Roman" pitchFamily="18" charset="0"/>
                <a:cs typeface="Times New Roman" pitchFamily="18" charset="0"/>
              </a:rPr>
              <a:t>logn</a:t>
            </a:r>
            <a:r>
              <a:rPr lang="en-US" sz="2400" dirty="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Insert: Inserting a node in to the tree takes O(</a:t>
            </a:r>
            <a:r>
              <a:rPr lang="en-US" sz="2400" dirty="0" err="1">
                <a:latin typeface="Times New Roman" pitchFamily="18" charset="0"/>
                <a:cs typeface="Times New Roman" pitchFamily="18" charset="0"/>
              </a:rPr>
              <a:t>logn</a:t>
            </a:r>
            <a:r>
              <a:rPr lang="en-US" sz="2400" dirty="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Delete: Deleting a node from the tree takes O(</a:t>
            </a:r>
            <a:r>
              <a:rPr lang="en-US" sz="2400" dirty="0" err="1">
                <a:latin typeface="Times New Roman" pitchFamily="18" charset="0"/>
                <a:cs typeface="Times New Roman" pitchFamily="18" charset="0"/>
              </a:rPr>
              <a:t>logn</a:t>
            </a:r>
            <a:r>
              <a:rPr lang="en-US" sz="2400" dirty="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144</a:t>
            </a:fld>
            <a:endParaRPr lang="en-US"/>
          </a:p>
        </p:txBody>
      </p:sp>
    </p:spTree>
    <p:extLst>
      <p:ext uri="{BB962C8B-B14F-4D97-AF65-F5344CB8AC3E}">
        <p14:creationId xmlns="" xmlns:p14="http://schemas.microsoft.com/office/powerpoint/2010/main" val="138580829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b="1" dirty="0">
                <a:latin typeface="Times New Roman" pitchFamily="18" charset="0"/>
                <a:cs typeface="Times New Roman" pitchFamily="18" charset="0"/>
              </a:rPr>
              <a:t>B-TREES</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838200"/>
            <a:ext cx="8229600" cy="5791200"/>
          </a:xfrm>
        </p:spPr>
        <p:txBody>
          <a:bodyPr>
            <a:normAutofit fontScale="70000" lnSpcReduction="20000"/>
          </a:bodyPr>
          <a:lstStyle/>
          <a:p>
            <a:pPr>
              <a:lnSpc>
                <a:spcPct val="170000"/>
              </a:lnSpc>
            </a:pPr>
            <a:r>
              <a:rPr lang="en-US" sz="2800" dirty="0">
                <a:latin typeface="Times New Roman" pitchFamily="18" charset="0"/>
                <a:cs typeface="Times New Roman" pitchFamily="18" charset="0"/>
              </a:rPr>
              <a:t>A good example of a data structure for external memory is a B-tree.</a:t>
            </a:r>
          </a:p>
          <a:p>
            <a:pPr>
              <a:lnSpc>
                <a:spcPct val="170000"/>
              </a:lnSpc>
            </a:pPr>
            <a:r>
              <a:rPr lang="en-US" sz="2800" dirty="0">
                <a:latin typeface="Times New Roman" pitchFamily="18" charset="0"/>
                <a:cs typeface="Times New Roman" pitchFamily="18" charset="0"/>
              </a:rPr>
              <a:t>Proposed by R. Bayer and E. M. </a:t>
            </a:r>
            <a:r>
              <a:rPr lang="en-US" sz="2800" dirty="0" err="1">
                <a:latin typeface="Times New Roman" pitchFamily="18" charset="0"/>
                <a:cs typeface="Times New Roman" pitchFamily="18" charset="0"/>
              </a:rPr>
              <a:t>McCreigh</a:t>
            </a:r>
            <a:r>
              <a:rPr lang="en-US" sz="2800" dirty="0">
                <a:latin typeface="Times New Roman" pitchFamily="18" charset="0"/>
                <a:cs typeface="Times New Roman" pitchFamily="18" charset="0"/>
              </a:rPr>
              <a:t> in 1972</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nSpc>
                <a:spcPct val="170000"/>
              </a:lnSpc>
            </a:pPr>
            <a:r>
              <a:rPr lang="en-US" sz="2800" dirty="0">
                <a:latin typeface="Times New Roman" pitchFamily="18" charset="0"/>
                <a:cs typeface="Times New Roman" pitchFamily="18" charset="0"/>
              </a:rPr>
              <a:t>A B-tree of order </a:t>
            </a:r>
            <a:r>
              <a:rPr lang="en-US" sz="2800" i="1" dirty="0">
                <a:latin typeface="Times New Roman" pitchFamily="18" charset="0"/>
                <a:cs typeface="Times New Roman" pitchFamily="18" charset="0"/>
              </a:rPr>
              <a:t>m</a:t>
            </a:r>
            <a:r>
              <a:rPr lang="en-US" sz="2800" dirty="0">
                <a:latin typeface="Times New Roman" pitchFamily="18" charset="0"/>
                <a:cs typeface="Times New Roman" pitchFamily="18" charset="0"/>
              </a:rPr>
              <a:t> is an </a:t>
            </a:r>
            <a:r>
              <a:rPr lang="en-US" sz="2800" i="1" dirty="0">
                <a:latin typeface="Times New Roman" pitchFamily="18" charset="0"/>
                <a:cs typeface="Times New Roman" pitchFamily="18" charset="0"/>
              </a:rPr>
              <a:t>m</a:t>
            </a:r>
            <a:r>
              <a:rPr lang="en-US" sz="2800" dirty="0">
                <a:latin typeface="Times New Roman" pitchFamily="18" charset="0"/>
                <a:cs typeface="Times New Roman" pitchFamily="18" charset="0"/>
              </a:rPr>
              <a:t>-way tree (i.e., a tree where each node may have up to </a:t>
            </a:r>
            <a:r>
              <a:rPr lang="en-US" sz="2800" i="1" dirty="0">
                <a:latin typeface="Times New Roman" pitchFamily="18" charset="0"/>
                <a:cs typeface="Times New Roman" pitchFamily="18" charset="0"/>
              </a:rPr>
              <a:t>m</a:t>
            </a:r>
            <a:r>
              <a:rPr lang="en-US" sz="2800" dirty="0">
                <a:latin typeface="Times New Roman" pitchFamily="18" charset="0"/>
                <a:cs typeface="Times New Roman" pitchFamily="18" charset="0"/>
              </a:rPr>
              <a:t> children) in which:</a:t>
            </a:r>
          </a:p>
          <a:p>
            <a:pPr lvl="0">
              <a:lnSpc>
                <a:spcPct val="170000"/>
              </a:lnSpc>
            </a:pPr>
            <a:r>
              <a:rPr lang="en-US" sz="2800" dirty="0">
                <a:latin typeface="Times New Roman" pitchFamily="18" charset="0"/>
                <a:cs typeface="Times New Roman" pitchFamily="18" charset="0"/>
              </a:rPr>
              <a:t>the number of keys in each non-leaf node is one less than the number of its children and these keys partition the keys in the children in the fashion of a search tree</a:t>
            </a:r>
          </a:p>
          <a:p>
            <a:pPr lvl="0">
              <a:lnSpc>
                <a:spcPct val="170000"/>
              </a:lnSpc>
            </a:pPr>
            <a:r>
              <a:rPr lang="en-US" sz="2800" dirty="0">
                <a:latin typeface="Times New Roman" pitchFamily="18" charset="0"/>
                <a:cs typeface="Times New Roman" pitchFamily="18" charset="0"/>
              </a:rPr>
              <a:t>all leaves are on the same level</a:t>
            </a:r>
          </a:p>
          <a:p>
            <a:pPr lvl="0">
              <a:lnSpc>
                <a:spcPct val="170000"/>
              </a:lnSpc>
            </a:pPr>
            <a:r>
              <a:rPr lang="en-US" sz="2800" dirty="0">
                <a:latin typeface="Times New Roman" pitchFamily="18" charset="0"/>
                <a:cs typeface="Times New Roman" pitchFamily="18" charset="0"/>
              </a:rPr>
              <a:t>all non-leaf nodes except the root have at least </a:t>
            </a:r>
            <a:r>
              <a:rPr lang="en-US" sz="2800" b="1" dirty="0">
                <a:latin typeface="Times New Roman" pitchFamily="18" charset="0"/>
                <a:cs typeface="Times New Roman" pitchFamily="18" charset="0"/>
                <a:sym typeface="Symbol"/>
              </a:rPr>
              <a:t></a:t>
            </a:r>
            <a:r>
              <a:rPr lang="en-US" sz="2800" b="1" i="1" dirty="0">
                <a:latin typeface="Times New Roman" pitchFamily="18" charset="0"/>
                <a:cs typeface="Times New Roman" pitchFamily="18" charset="0"/>
              </a:rPr>
              <a:t>m </a:t>
            </a:r>
            <a:r>
              <a:rPr lang="en-US" sz="2800" b="1" dirty="0">
                <a:latin typeface="Times New Roman" pitchFamily="18" charset="0"/>
                <a:cs typeface="Times New Roman" pitchFamily="18" charset="0"/>
              </a:rPr>
              <a:t>/ 2</a:t>
            </a:r>
            <a:r>
              <a:rPr lang="en-US" sz="2800" b="1" dirty="0">
                <a:latin typeface="Times New Roman" pitchFamily="18" charset="0"/>
                <a:cs typeface="Times New Roman" pitchFamily="18" charset="0"/>
                <a:sym typeface="Symbol"/>
              </a:rPr>
              <a:t></a:t>
            </a:r>
            <a:r>
              <a:rPr lang="en-US" sz="2800" dirty="0">
                <a:latin typeface="Times New Roman" pitchFamily="18" charset="0"/>
                <a:cs typeface="Times New Roman" pitchFamily="18" charset="0"/>
              </a:rPr>
              <a:t> children</a:t>
            </a:r>
          </a:p>
          <a:p>
            <a:pPr lvl="0">
              <a:lnSpc>
                <a:spcPct val="170000"/>
              </a:lnSpc>
            </a:pPr>
            <a:r>
              <a:rPr lang="en-US" sz="2800" dirty="0">
                <a:latin typeface="Times New Roman" pitchFamily="18" charset="0"/>
                <a:cs typeface="Times New Roman" pitchFamily="18" charset="0"/>
              </a:rPr>
              <a:t>the root is either a leaf node, or it has from two to </a:t>
            </a:r>
            <a:r>
              <a:rPr lang="en-US" sz="2800" i="1" dirty="0">
                <a:latin typeface="Times New Roman" pitchFamily="18" charset="0"/>
                <a:cs typeface="Times New Roman" pitchFamily="18" charset="0"/>
              </a:rPr>
              <a:t>m</a:t>
            </a:r>
            <a:r>
              <a:rPr lang="en-US" sz="2800" dirty="0">
                <a:latin typeface="Times New Roman" pitchFamily="18" charset="0"/>
                <a:cs typeface="Times New Roman" pitchFamily="18" charset="0"/>
              </a:rPr>
              <a:t> children</a:t>
            </a:r>
          </a:p>
          <a:p>
            <a:pPr lvl="0">
              <a:lnSpc>
                <a:spcPct val="170000"/>
              </a:lnSpc>
            </a:pPr>
            <a:r>
              <a:rPr lang="en-US" sz="2800" dirty="0">
                <a:latin typeface="Times New Roman" pitchFamily="18" charset="0"/>
                <a:cs typeface="Times New Roman" pitchFamily="18" charset="0"/>
              </a:rPr>
              <a:t>a leaf node contains no more than </a:t>
            </a:r>
            <a:r>
              <a:rPr lang="en-US" sz="2800" i="1" dirty="0">
                <a:latin typeface="Times New Roman" pitchFamily="18" charset="0"/>
                <a:cs typeface="Times New Roman" pitchFamily="18" charset="0"/>
              </a:rPr>
              <a:t>m</a:t>
            </a:r>
            <a:r>
              <a:rPr lang="en-US" sz="2800" dirty="0">
                <a:latin typeface="Times New Roman" pitchFamily="18" charset="0"/>
                <a:cs typeface="Times New Roman" pitchFamily="18" charset="0"/>
              </a:rPr>
              <a:t> – 1 keys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145</a:t>
            </a:fld>
            <a:endParaRPr lang="en-US"/>
          </a:p>
        </p:txBody>
      </p:sp>
    </p:spTree>
    <p:extLst>
      <p:ext uri="{BB962C8B-B14F-4D97-AF65-F5344CB8AC3E}">
        <p14:creationId xmlns="" xmlns:p14="http://schemas.microsoft.com/office/powerpoint/2010/main" val="311654064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477000"/>
          </a:xfrm>
        </p:spPr>
        <p:txBody>
          <a:bodyPr/>
          <a:lstStyle/>
          <a:p>
            <a:r>
              <a:rPr lang="en-US" sz="2400" dirty="0">
                <a:latin typeface="Times New Roman" pitchFamily="18" charset="0"/>
                <a:cs typeface="Times New Roman" pitchFamily="18" charset="0"/>
              </a:rPr>
              <a:t>The number </a:t>
            </a:r>
            <a:r>
              <a:rPr lang="en-US" sz="2400" i="1" dirty="0">
                <a:latin typeface="Times New Roman" pitchFamily="18" charset="0"/>
                <a:cs typeface="Times New Roman" pitchFamily="18" charset="0"/>
              </a:rPr>
              <a:t>m</a:t>
            </a:r>
            <a:r>
              <a:rPr lang="en-US" sz="2400" dirty="0">
                <a:latin typeface="Times New Roman" pitchFamily="18" charset="0"/>
                <a:cs typeface="Times New Roman" pitchFamily="18" charset="0"/>
              </a:rPr>
              <a:t> should always be odd</a:t>
            </a:r>
          </a:p>
          <a:p>
            <a:r>
              <a:rPr lang="en-US" sz="2400" b="1" dirty="0">
                <a:latin typeface="Times New Roman" pitchFamily="18" charset="0"/>
                <a:cs typeface="Times New Roman" pitchFamily="18" charset="0"/>
              </a:rPr>
              <a:t>Example of B-Tree of order 5:</a:t>
            </a:r>
            <a:endParaRPr lang="en-US" sz="24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146</a:t>
            </a:fld>
            <a:endParaRPr lang="en-US"/>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57026" y="1447800"/>
            <a:ext cx="6494463" cy="2359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7264437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a:latin typeface="Times New Roman" pitchFamily="18" charset="0"/>
                <a:cs typeface="Times New Roman" pitchFamily="18" charset="0"/>
              </a:rPr>
              <a:t>Insertion on B-Tree</a:t>
            </a:r>
          </a:p>
        </p:txBody>
      </p:sp>
      <p:sp>
        <p:nvSpPr>
          <p:cNvPr id="3" name="Content Placeholder 2"/>
          <p:cNvSpPr>
            <a:spLocks noGrp="1"/>
          </p:cNvSpPr>
          <p:nvPr>
            <p:ph idx="1"/>
          </p:nvPr>
        </p:nvSpPr>
        <p:spPr>
          <a:xfrm>
            <a:off x="457200" y="914400"/>
            <a:ext cx="8229600" cy="4525963"/>
          </a:xfrm>
        </p:spPr>
        <p:txBody>
          <a:bodyPr/>
          <a:lstStyle/>
          <a:p>
            <a:pPr>
              <a:lnSpc>
                <a:spcPct val="150000"/>
              </a:lnSpc>
            </a:pPr>
            <a:r>
              <a:rPr lang="en-US" sz="2400" dirty="0">
                <a:latin typeface="Times New Roman" pitchFamily="18" charset="0"/>
                <a:cs typeface="Times New Roman" pitchFamily="18" charset="0"/>
              </a:rPr>
              <a:t>The steps in insertion are</a:t>
            </a:r>
          </a:p>
          <a:p>
            <a:pPr lvl="0">
              <a:lnSpc>
                <a:spcPct val="150000"/>
              </a:lnSpc>
            </a:pPr>
            <a:r>
              <a:rPr lang="en-US" sz="2400" dirty="0">
                <a:latin typeface="Times New Roman" pitchFamily="18" charset="0"/>
                <a:cs typeface="Times New Roman" pitchFamily="18" charset="0"/>
              </a:rPr>
              <a:t>Find the node where the item is to be inserted by following the search procedure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p>
          <a:p>
            <a:pPr lvl="0">
              <a:lnSpc>
                <a:spcPct val="150000"/>
              </a:lnSpc>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node is not full, insert the item into the node in order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0">
              <a:lnSpc>
                <a:spcPct val="150000"/>
              </a:lnSpc>
            </a:pPr>
            <a:r>
              <a:rPr lang="en-US" sz="2400" dirty="0">
                <a:latin typeface="Times New Roman" pitchFamily="18" charset="0"/>
                <a:cs typeface="Times New Roman" pitchFamily="18" charset="0"/>
              </a:rPr>
              <a:t>If the node is full, it has to be split.</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147</a:t>
            </a:fld>
            <a:endParaRPr lang="en-US"/>
          </a:p>
        </p:txBody>
      </p:sp>
    </p:spTree>
    <p:extLst>
      <p:ext uri="{BB962C8B-B14F-4D97-AF65-F5344CB8AC3E}">
        <p14:creationId xmlns="" xmlns:p14="http://schemas.microsoft.com/office/powerpoint/2010/main" val="25309773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itchFamily="18" charset="0"/>
                <a:cs typeface="Times New Roman" pitchFamily="18" charset="0"/>
              </a:rPr>
              <a:t>Example</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Case 1: Insert 12 - After Insertion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148</a:t>
            </a:fld>
            <a:endParaRPr lang="en-US"/>
          </a:p>
        </p:txBody>
      </p:sp>
      <p:pic>
        <p:nvPicPr>
          <p:cNvPr id="614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1295400"/>
            <a:ext cx="7467600" cy="281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800" y="4549676"/>
            <a:ext cx="7772400" cy="2308324"/>
          </a:xfrm>
          <a:prstGeom prst="rect">
            <a:avLst/>
          </a:prstGeom>
        </p:spPr>
        <p:txBody>
          <a:bodyPr wrap="square">
            <a:spAutoFit/>
          </a:bodyPr>
          <a:lstStyle/>
          <a:p>
            <a:r>
              <a:rPr lang="en-US" sz="2400" dirty="0">
                <a:latin typeface="Times New Roman" pitchFamily="18" charset="0"/>
                <a:cs typeface="Times New Roman" pitchFamily="18" charset="0"/>
              </a:rPr>
              <a:t>When the node x of the B-tree of order m can accommodate the key k, then it is inverted in that node and the number of child pointer fields are appropriately upgraded. To insert 12, it is less than the root node 25 hence it has to be placed at the left side of the root 25. Compared to 3, 9 and 15 the node 12 is placed between 10 and 13.</a:t>
            </a:r>
          </a:p>
        </p:txBody>
      </p:sp>
    </p:spTree>
    <p:extLst>
      <p:ext uri="{BB962C8B-B14F-4D97-AF65-F5344CB8AC3E}">
        <p14:creationId xmlns="" xmlns:p14="http://schemas.microsoft.com/office/powerpoint/2010/main" val="250973070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Case 2: Insert 53 </a:t>
            </a:r>
            <a:r>
              <a:rPr lang="en-US" dirty="0"/>
              <a:t/>
            </a:r>
            <a:br>
              <a:rPr lang="en-US" dirty="0"/>
            </a:br>
            <a:endParaRPr lang="en-US" dirty="0"/>
          </a:p>
        </p:txBody>
      </p:sp>
      <p:sp>
        <p:nvSpPr>
          <p:cNvPr id="3" name="Content Placeholder 2"/>
          <p:cNvSpPr>
            <a:spLocks noGrp="1"/>
          </p:cNvSpPr>
          <p:nvPr>
            <p:ph idx="1"/>
          </p:nvPr>
        </p:nvSpPr>
        <p:spPr>
          <a:xfrm>
            <a:off x="457200" y="609600"/>
            <a:ext cx="8229600" cy="6096000"/>
          </a:xfrm>
        </p:spPr>
        <p:txBody>
          <a:bodyPr/>
          <a:lstStyle/>
          <a:p>
            <a:pPr algn="just"/>
            <a:r>
              <a:rPr lang="en-US" sz="2400" dirty="0">
                <a:latin typeface="Times New Roman" pitchFamily="18" charset="0"/>
                <a:cs typeface="Times New Roman" pitchFamily="18" charset="0"/>
              </a:rPr>
              <a:t>To</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insert 53, it is greater than the root 25 hence it has to be placed on the right side of the root. Compared to 37 and 50, the node 53 has to be placed as the child node of 50, but already it has 4 child nodes. Trying to insert 53 the node becomes full which is not allowed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149</a:t>
            </a:fld>
            <a:endParaRPr lang="en-US"/>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72639" y="3124200"/>
            <a:ext cx="6659563" cy="2627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10604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smtClean="0">
                <a:latin typeface="Times New Roman" pitchFamily="18" charset="0"/>
                <a:cs typeface="Times New Roman" pitchFamily="18" charset="0"/>
              </a:rPr>
              <a:t>Terms</a:t>
            </a:r>
            <a:br>
              <a:rPr lang="en-US" sz="2800" b="1"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Autofit/>
          </a:bodyPr>
          <a:lstStyle/>
          <a:p>
            <a:r>
              <a:rPr lang="en-US" sz="2400" dirty="0" smtClean="0">
                <a:latin typeface="Times New Roman" pitchFamily="18" charset="0"/>
                <a:cs typeface="Times New Roman" pitchFamily="18" charset="0"/>
              </a:rPr>
              <a:t>Path − Path refers to sequence of nodes along the edges of a tree.</a:t>
            </a:r>
          </a:p>
          <a:p>
            <a:r>
              <a:rPr lang="en-US" sz="2400" dirty="0" smtClean="0">
                <a:latin typeface="Times New Roman" pitchFamily="18" charset="0"/>
                <a:cs typeface="Times New Roman" pitchFamily="18" charset="0"/>
              </a:rPr>
              <a:t>Root − Node at the top of the tree is called root. There is only one root per tree and one path from root node to any node.</a:t>
            </a:r>
          </a:p>
          <a:p>
            <a:r>
              <a:rPr lang="en-US" sz="2400" dirty="0" smtClean="0">
                <a:latin typeface="Times New Roman" pitchFamily="18" charset="0"/>
                <a:cs typeface="Times New Roman" pitchFamily="18" charset="0"/>
              </a:rPr>
              <a:t>Parent − Any node except root node has one edge upward to a node called parent.</a:t>
            </a:r>
          </a:p>
          <a:p>
            <a:r>
              <a:rPr lang="en-US" sz="2400" dirty="0" smtClean="0">
                <a:latin typeface="Times New Roman" pitchFamily="18" charset="0"/>
                <a:cs typeface="Times New Roman" pitchFamily="18" charset="0"/>
              </a:rPr>
              <a:t>Child − Node below a given node connected by its edge downward is called its child node.</a:t>
            </a:r>
          </a:p>
          <a:p>
            <a:r>
              <a:rPr lang="en-US" sz="2400" dirty="0" smtClean="0">
                <a:latin typeface="Times New Roman" pitchFamily="18" charset="0"/>
                <a:cs typeface="Times New Roman" pitchFamily="18" charset="0"/>
              </a:rPr>
              <a:t>Leaf − Node which does not have any child node is called leaf node.</a:t>
            </a:r>
          </a:p>
          <a:p>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represents descendents of a node.</a:t>
            </a:r>
          </a:p>
          <a:p>
            <a:pPr>
              <a:buNone/>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248400"/>
          </a:xfrm>
        </p:spPr>
        <p:txBody>
          <a:bodyPr>
            <a:noAutofit/>
          </a:bodyPr>
          <a:lstStyle/>
          <a:p>
            <a:r>
              <a:rPr lang="en-US" sz="2400" dirty="0">
                <a:latin typeface="Times New Roman" pitchFamily="18" charset="0"/>
                <a:cs typeface="Times New Roman" pitchFamily="18" charset="0"/>
              </a:rPr>
              <a:t>Hence we have to split the node as follows</a:t>
            </a:r>
          </a:p>
          <a:p>
            <a:pPr lvl="0"/>
            <a:r>
              <a:rPr lang="en-US" sz="2400" dirty="0">
                <a:latin typeface="Times New Roman" pitchFamily="18" charset="0"/>
                <a:cs typeface="Times New Roman" pitchFamily="18" charset="0"/>
              </a:rPr>
              <a:t>Find middle value (of old keys in the node and the new key).</a:t>
            </a:r>
          </a:p>
          <a:p>
            <a:r>
              <a:rPr lang="en-US" sz="2400" dirty="0" smtClean="0">
                <a:latin typeface="Times New Roman" pitchFamily="18" charset="0"/>
                <a:cs typeface="Times New Roman" pitchFamily="18" charset="0"/>
              </a:rPr>
              <a:t>Keep </a:t>
            </a:r>
            <a:r>
              <a:rPr lang="en-US" sz="2400" dirty="0">
                <a:latin typeface="Times New Roman" pitchFamily="18" charset="0"/>
                <a:cs typeface="Times New Roman" pitchFamily="18" charset="0"/>
              </a:rPr>
              <a:t>records with keys smaller than middle in the old node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Put </a:t>
            </a:r>
            <a:r>
              <a:rPr lang="en-US" sz="2400" dirty="0">
                <a:latin typeface="Times New Roman" pitchFamily="18" charset="0"/>
                <a:cs typeface="Times New Roman" pitchFamily="18" charset="0"/>
              </a:rPr>
              <a:t>records with keys greater than middle in the new node</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p>
          <a:p>
            <a:pPr lvl="0"/>
            <a:r>
              <a:rPr lang="en-US" sz="2400" dirty="0" smtClean="0">
                <a:latin typeface="Times New Roman" pitchFamily="18" charset="0"/>
                <a:cs typeface="Times New Roman" pitchFamily="18" charset="0"/>
              </a:rPr>
              <a:t>Push </a:t>
            </a:r>
            <a:r>
              <a:rPr lang="en-US" sz="2400" dirty="0">
                <a:latin typeface="Times New Roman" pitchFamily="18" charset="0"/>
                <a:cs typeface="Times New Roman" pitchFamily="18" charset="0"/>
              </a:rPr>
              <a:t>middle record up into parent node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If this makes the parent full, split it as well and push its middle item upwards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Continue doing this until either some space is found in an ancestor node, or a new root node is created</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From the above diagram the middle value is 55, hence it becomes the parent node. The nodes less than 55 are placed as old nodes and greater than 55 are placed as new nodes as follows</a:t>
            </a:r>
          </a:p>
          <a:p>
            <a:pPr marL="0" indent="0">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150</a:t>
            </a:fld>
            <a:endParaRPr lang="en-US"/>
          </a:p>
        </p:txBody>
      </p:sp>
    </p:spTree>
    <p:extLst>
      <p:ext uri="{BB962C8B-B14F-4D97-AF65-F5344CB8AC3E}">
        <p14:creationId xmlns="" xmlns:p14="http://schemas.microsoft.com/office/powerpoint/2010/main" val="422207793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dirty="0">
                <a:latin typeface="Times New Roman" pitchFamily="18" charset="0"/>
                <a:cs typeface="Times New Roman" pitchFamily="18" charset="0"/>
              </a:rPr>
              <a:t>After Insertion</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151</a:t>
            </a:fld>
            <a:endParaRPr lang="en-US"/>
          </a:p>
        </p:txBody>
      </p:sp>
      <p:pic>
        <p:nvPicPr>
          <p:cNvPr id="819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34847" y="914400"/>
            <a:ext cx="7451953" cy="4343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3675287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itchFamily="18" charset="0"/>
                <a:cs typeface="Times New Roman" pitchFamily="18" charset="0"/>
              </a:rPr>
              <a:t>Deletion on B-Tree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152</a:t>
            </a:fld>
            <a:endParaRPr lang="en-US"/>
          </a:p>
        </p:txBody>
      </p:sp>
      <p:pic>
        <p:nvPicPr>
          <p:cNvPr id="921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95400" y="1600200"/>
            <a:ext cx="6455801" cy="2146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43000" y="4114800"/>
            <a:ext cx="7086600" cy="1200329"/>
          </a:xfrm>
          <a:prstGeom prst="rect">
            <a:avLst/>
          </a:prstGeom>
        </p:spPr>
        <p:txBody>
          <a:bodyPr wrap="square">
            <a:spAutoFit/>
          </a:bodyPr>
          <a:lstStyle/>
          <a:p>
            <a:pPr algn="just"/>
            <a:r>
              <a:rPr lang="en-US" sz="2400" dirty="0">
                <a:latin typeface="Times New Roman" pitchFamily="18" charset="0"/>
                <a:cs typeface="Times New Roman" pitchFamily="18" charset="0"/>
              </a:rPr>
              <a:t>The Key 12 is a leaf node and it does not result in the node having less than its minimum no of elements, so it is deleted immediately</a:t>
            </a:r>
          </a:p>
        </p:txBody>
      </p:sp>
    </p:spTree>
    <p:extLst>
      <p:ext uri="{BB962C8B-B14F-4D97-AF65-F5344CB8AC3E}">
        <p14:creationId xmlns="" xmlns:p14="http://schemas.microsoft.com/office/powerpoint/2010/main" val="362638491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After Deletion</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153</a:t>
            </a:fld>
            <a:endParaRPr lang="en-US"/>
          </a:p>
        </p:txBody>
      </p:sp>
      <p:pic>
        <p:nvPicPr>
          <p:cNvPr id="10243"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2214563"/>
            <a:ext cx="7391400" cy="30432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000700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154</a:t>
            </a:fld>
            <a:endParaRPr lang="en-US"/>
          </a:p>
        </p:txBody>
      </p:sp>
      <p:pic>
        <p:nvPicPr>
          <p:cNvPr id="1126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752600"/>
            <a:ext cx="8534399" cy="3657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7663611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pPr>
            <a:r>
              <a:rPr lang="en-US" sz="2400" dirty="0">
                <a:latin typeface="Times New Roman" pitchFamily="18" charset="0"/>
                <a:cs typeface="Times New Roman" pitchFamily="18" charset="0"/>
              </a:rPr>
              <a:t>If the key K belongs to a non-leaf node then replace k with the largest key </a:t>
            </a:r>
            <a:r>
              <a:rPr lang="en-US" sz="2400" dirty="0" err="1">
                <a:latin typeface="Times New Roman" pitchFamily="18" charset="0"/>
                <a:cs typeface="Times New Roman" pitchFamily="18" charset="0"/>
              </a:rPr>
              <a:t>KLmax</a:t>
            </a:r>
            <a:r>
              <a:rPr lang="en-US" sz="2400" dirty="0">
                <a:latin typeface="Times New Roman" pitchFamily="18" charset="0"/>
                <a:cs typeface="Times New Roman" pitchFamily="18" charset="0"/>
              </a:rPr>
              <a:t> in the left sub tree of K or the smallest key </a:t>
            </a:r>
            <a:r>
              <a:rPr lang="en-US" sz="2400" dirty="0" err="1">
                <a:latin typeface="Times New Roman" pitchFamily="18" charset="0"/>
                <a:cs typeface="Times New Roman" pitchFamily="18" charset="0"/>
              </a:rPr>
              <a:t>KRmin</a:t>
            </a:r>
            <a:r>
              <a:rPr lang="en-US" sz="2400" dirty="0">
                <a:latin typeface="Times New Roman" pitchFamily="18" charset="0"/>
                <a:cs typeface="Times New Roman" pitchFamily="18" charset="0"/>
              </a:rPr>
              <a:t> from the right sub tree  of K and then delete </a:t>
            </a:r>
            <a:r>
              <a:rPr lang="en-US" sz="2400" dirty="0" err="1">
                <a:latin typeface="Times New Roman" pitchFamily="18" charset="0"/>
                <a:cs typeface="Times New Roman" pitchFamily="18" charset="0"/>
              </a:rPr>
              <a:t>KRmin</a:t>
            </a:r>
            <a:r>
              <a:rPr lang="en-US" sz="2400" dirty="0">
                <a:latin typeface="Times New Roman" pitchFamily="18" charset="0"/>
                <a:cs typeface="Times New Roman" pitchFamily="18" charset="0"/>
              </a:rPr>
              <a:t> or </a:t>
            </a:r>
            <a:r>
              <a:rPr lang="en-US" sz="2400" dirty="0" err="1">
                <a:latin typeface="Times New Roman" pitchFamily="18" charset="0"/>
                <a:cs typeface="Times New Roman" pitchFamily="18" charset="0"/>
              </a:rPr>
              <a:t>KLmax</a:t>
            </a:r>
            <a:r>
              <a:rPr lang="en-US" sz="2400" dirty="0">
                <a:latin typeface="Times New Roman" pitchFamily="18" charset="0"/>
                <a:cs typeface="Times New Roman" pitchFamily="18" charset="0"/>
              </a:rPr>
              <a:t> from the node</a:t>
            </a:r>
          </a:p>
          <a:p>
            <a:pPr algn="just">
              <a:lnSpc>
                <a:spcPct val="150000"/>
              </a:lnSpc>
            </a:pPr>
            <a:r>
              <a:rPr lang="en-US" sz="2400" dirty="0">
                <a:latin typeface="Times New Roman" pitchFamily="18" charset="0"/>
                <a:cs typeface="Times New Roman" pitchFamily="18" charset="0"/>
              </a:rPr>
              <a:t>	To delete 9, is a non-leaf node hence replace </a:t>
            </a:r>
            <a:r>
              <a:rPr lang="en-US" sz="2400" dirty="0" err="1">
                <a:latin typeface="Times New Roman" pitchFamily="18" charset="0"/>
                <a:cs typeface="Times New Roman" pitchFamily="18" charset="0"/>
              </a:rPr>
              <a:t>KRmin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10 from the right sub tree and delete 10 from its original position.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155</a:t>
            </a:fld>
            <a:endParaRPr lang="en-US"/>
          </a:p>
        </p:txBody>
      </p:sp>
    </p:spTree>
    <p:extLst>
      <p:ext uri="{BB962C8B-B14F-4D97-AF65-F5344CB8AC3E}">
        <p14:creationId xmlns="" xmlns:p14="http://schemas.microsoft.com/office/powerpoint/2010/main" val="22669548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156</a:t>
            </a:fld>
            <a:endParaRPr lang="en-US"/>
          </a:p>
        </p:txBody>
      </p:sp>
      <p:pic>
        <p:nvPicPr>
          <p:cNvPr id="1229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990600"/>
            <a:ext cx="7543800" cy="3962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519890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157</a:t>
            </a:fld>
            <a:endParaRPr lang="en-US"/>
          </a:p>
        </p:txBody>
      </p:sp>
      <p:pic>
        <p:nvPicPr>
          <p:cNvPr id="13315" name="Picture 3"/>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391047" y="2834610"/>
            <a:ext cx="6361905" cy="20571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38200" y="1905000"/>
            <a:ext cx="2819400" cy="461665"/>
          </a:xfrm>
          <a:prstGeom prst="rect">
            <a:avLst/>
          </a:prstGeom>
        </p:spPr>
        <p:txBody>
          <a:bodyPr wrap="square">
            <a:spAutoFit/>
          </a:bodyPr>
          <a:lstStyle/>
          <a:p>
            <a:r>
              <a:rPr lang="en-US" sz="2400" dirty="0">
                <a:latin typeface="Times New Roman" pitchFamily="18" charset="0"/>
                <a:cs typeface="Times New Roman" pitchFamily="18" charset="0"/>
              </a:rPr>
              <a:t>Case 3: Delete 16</a:t>
            </a:r>
          </a:p>
        </p:txBody>
      </p:sp>
    </p:spTree>
    <p:extLst>
      <p:ext uri="{BB962C8B-B14F-4D97-AF65-F5344CB8AC3E}">
        <p14:creationId xmlns="" xmlns:p14="http://schemas.microsoft.com/office/powerpoint/2010/main" val="12527595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43600"/>
          </a:xfrm>
        </p:spPr>
        <p:txBody>
          <a:bodyPr>
            <a:normAutofit fontScale="77500" lnSpcReduction="20000"/>
          </a:bodyPr>
          <a:lstStyle/>
          <a:p>
            <a:pPr algn="just">
              <a:lnSpc>
                <a:spcPct val="160000"/>
              </a:lnSpc>
            </a:pPr>
            <a:r>
              <a:rPr lang="en-US" sz="2800" dirty="0">
                <a:latin typeface="Times New Roman" pitchFamily="18" charset="0"/>
                <a:cs typeface="Times New Roman" pitchFamily="18" charset="0"/>
              </a:rPr>
              <a:t>If the key K to be deleted from a node leaves it with less than its minimum number of elements then the elements may be borrowed either from left or right sibling. If the left sibling has a node to spare, then move the largest key </a:t>
            </a:r>
            <a:r>
              <a:rPr lang="en-US" sz="2800" dirty="0" err="1">
                <a:latin typeface="Times New Roman" pitchFamily="18" charset="0"/>
                <a:cs typeface="Times New Roman" pitchFamily="18" charset="0"/>
              </a:rPr>
              <a:t>KLmax</a:t>
            </a:r>
            <a:r>
              <a:rPr lang="en-US" sz="2800" dirty="0">
                <a:latin typeface="Times New Roman" pitchFamily="18" charset="0"/>
                <a:cs typeface="Times New Roman" pitchFamily="18" charset="0"/>
              </a:rPr>
              <a:t> in the left sibling node to the parent node and the element p in </a:t>
            </a: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parent node is moved down to set the vacancy created by the deletion of K in node </a:t>
            </a:r>
            <a:r>
              <a:rPr lang="en-US" sz="2800" dirty="0" err="1">
                <a:latin typeface="Times New Roman" pitchFamily="18" charset="0"/>
                <a:cs typeface="Times New Roman" pitchFamily="18" charset="0"/>
              </a:rPr>
              <a:t>X.If</a:t>
            </a:r>
            <a:r>
              <a:rPr lang="en-US" sz="2800" dirty="0">
                <a:latin typeface="Times New Roman" pitchFamily="18" charset="0"/>
                <a:cs typeface="Times New Roman" pitchFamily="18" charset="0"/>
              </a:rPr>
              <a:t> left sibling node has no elements to spare then move to case 4.</a:t>
            </a:r>
          </a:p>
          <a:p>
            <a:pPr algn="just">
              <a:lnSpc>
                <a:spcPct val="160000"/>
              </a:lnSpc>
            </a:pPr>
            <a:r>
              <a:rPr lang="en-US" sz="2800" dirty="0">
                <a:latin typeface="Times New Roman" pitchFamily="18" charset="0"/>
                <a:cs typeface="Times New Roman" pitchFamily="18" charset="0"/>
              </a:rPr>
              <a:t>Deleting the key 16, leaves the node less than its minimum number of elements. Hence the largest key 13 from the left sibling is moved to the parent node and the element 15 in the parent node is moved down to set the vacancy created by deleting 16.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158</a:t>
            </a:fld>
            <a:endParaRPr lang="en-US"/>
          </a:p>
        </p:txBody>
      </p:sp>
    </p:spTree>
    <p:extLst>
      <p:ext uri="{BB962C8B-B14F-4D97-AF65-F5344CB8AC3E}">
        <p14:creationId xmlns="" xmlns:p14="http://schemas.microsoft.com/office/powerpoint/2010/main" val="272530324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159</a:t>
            </a:fld>
            <a:endParaRPr lang="en-US"/>
          </a:p>
        </p:txBody>
      </p:sp>
      <p:pic>
        <p:nvPicPr>
          <p:cNvPr id="1433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1066800"/>
            <a:ext cx="8478982"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7693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a:lnSpc>
                <a:spcPct val="150000"/>
              </a:lnSpc>
            </a:pPr>
            <a:r>
              <a:rPr lang="en-US" sz="2400" dirty="0" smtClean="0">
                <a:latin typeface="Times New Roman" pitchFamily="18" charset="0"/>
                <a:cs typeface="Times New Roman" pitchFamily="18" charset="0"/>
              </a:rPr>
              <a:t>Visiting − Visiting refers to checking value of a node when control is on the node.</a:t>
            </a:r>
          </a:p>
          <a:p>
            <a:pPr>
              <a:lnSpc>
                <a:spcPct val="150000"/>
              </a:lnSpc>
            </a:pPr>
            <a:r>
              <a:rPr lang="en-US" sz="2400" dirty="0" smtClean="0">
                <a:latin typeface="Times New Roman" pitchFamily="18" charset="0"/>
                <a:cs typeface="Times New Roman" pitchFamily="18" charset="0"/>
              </a:rPr>
              <a:t>Traversing − Traversing means passing through nodes in a specific order.</a:t>
            </a:r>
          </a:p>
          <a:p>
            <a:pPr>
              <a:lnSpc>
                <a:spcPct val="150000"/>
              </a:lnSpc>
            </a:pPr>
            <a:r>
              <a:rPr lang="en-US" sz="2400" dirty="0" smtClean="0">
                <a:latin typeface="Times New Roman" pitchFamily="18" charset="0"/>
                <a:cs typeface="Times New Roman" pitchFamily="18" charset="0"/>
              </a:rPr>
              <a:t>Levels − Level of a node represents the generation of a node. If root node is at level 0, then its next child node is at level 1, its grandchild is at level 2 and so on.</a:t>
            </a:r>
          </a:p>
          <a:p>
            <a:pPr>
              <a:lnSpc>
                <a:spcPct val="150000"/>
              </a:lnSpc>
            </a:pPr>
            <a:r>
              <a:rPr lang="en-US" sz="2400" dirty="0" smtClean="0">
                <a:latin typeface="Times New Roman" pitchFamily="18" charset="0"/>
                <a:cs typeface="Times New Roman" pitchFamily="18" charset="0"/>
              </a:rPr>
              <a:t>keys − Key represents a value of a node based on which a search operation is to be carried out for a node.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160</a:t>
            </a:fld>
            <a:endParaRPr lang="en-US"/>
          </a:p>
        </p:txBody>
      </p:sp>
      <p:pic>
        <p:nvPicPr>
          <p:cNvPr id="1433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828799"/>
            <a:ext cx="8382000" cy="2329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457200" y="838200"/>
            <a:ext cx="8229600" cy="4525963"/>
          </a:xfrm>
        </p:spPr>
        <p:txBody>
          <a:bodyPr/>
          <a:lstStyle/>
          <a:p>
            <a:pPr>
              <a:buNone/>
            </a:pPr>
            <a:endParaRPr lang="en-US" dirty="0"/>
          </a:p>
        </p:txBody>
      </p:sp>
    </p:spTree>
    <p:extLst>
      <p:ext uri="{BB962C8B-B14F-4D97-AF65-F5344CB8AC3E}">
        <p14:creationId xmlns="" xmlns:p14="http://schemas.microsoft.com/office/powerpoint/2010/main" val="16769380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5715000"/>
          </a:xfrm>
        </p:spPr>
        <p:txBody>
          <a:bodyPr>
            <a:normAutofit/>
          </a:bodyPr>
          <a:lstStyle/>
          <a:p>
            <a:pPr algn="just">
              <a:lnSpc>
                <a:spcPct val="150000"/>
              </a:lnSpc>
            </a:pPr>
            <a:r>
              <a:rPr lang="en-US" sz="2400" dirty="0">
                <a:latin typeface="Times New Roman" pitchFamily="18" charset="0"/>
                <a:cs typeface="Times New Roman" pitchFamily="18" charset="0"/>
              </a:rPr>
              <a:t>If the key K to be deleted from a node X leaves it with less than its minimum no of elements and the left sibling is unable to spare an element then the node X is merged with one of the sibling nodes along with intervening element p in the parent node.</a:t>
            </a:r>
          </a:p>
          <a:p>
            <a:pPr algn="just">
              <a:lnSpc>
                <a:spcPct val="150000"/>
              </a:lnSpc>
            </a:pPr>
            <a:r>
              <a:rPr lang="en-US" sz="2400" dirty="0">
                <a:latin typeface="Times New Roman" pitchFamily="18" charset="0"/>
                <a:cs typeface="Times New Roman" pitchFamily="18" charset="0"/>
              </a:rPr>
              <a:t>Deleting the key 5 leaves the node less than its minimum no of elements and the left sibling is unable to spare, so the node containing key 5 is merged with the left sibling and the intervening parent element 3</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161</a:t>
            </a:fld>
            <a:endParaRPr lang="en-US"/>
          </a:p>
        </p:txBody>
      </p:sp>
    </p:spTree>
    <p:extLst>
      <p:ext uri="{BB962C8B-B14F-4D97-AF65-F5344CB8AC3E}">
        <p14:creationId xmlns="" xmlns:p14="http://schemas.microsoft.com/office/powerpoint/2010/main" val="317444516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162</a:t>
            </a:fld>
            <a:endParaRPr lang="en-US"/>
          </a:p>
        </p:txBody>
      </p:sp>
      <p:pic>
        <p:nvPicPr>
          <p:cNvPr id="1536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600200"/>
            <a:ext cx="7848600" cy="335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1682611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Exercise</a:t>
            </a:r>
            <a:endParaRPr lang="en-US" dirty="0"/>
          </a:p>
        </p:txBody>
      </p:sp>
      <p:sp>
        <p:nvSpPr>
          <p:cNvPr id="3" name="Content Placeholder 2"/>
          <p:cNvSpPr>
            <a:spLocks noGrp="1"/>
          </p:cNvSpPr>
          <p:nvPr>
            <p:ph idx="1"/>
          </p:nvPr>
        </p:nvSpPr>
        <p:spPr>
          <a:xfrm>
            <a:off x="457200" y="1066800"/>
            <a:ext cx="8229600" cy="5059363"/>
          </a:xfrm>
        </p:spPr>
        <p:txBody>
          <a:bodyPr/>
          <a:lstStyle/>
          <a:p>
            <a:pPr lvl="0"/>
            <a:r>
              <a:rPr lang="en-US" dirty="0" smtClean="0"/>
              <a:t>Show the B-tree that results when inserting R,Y,F,X,A,M,C,D,E,T,H,V,L,W,G (in that order)</a:t>
            </a:r>
          </a:p>
          <a:p>
            <a:r>
              <a:rPr lang="en-US" dirty="0" smtClean="0"/>
              <a:t>branching factor of </a:t>
            </a:r>
            <a:r>
              <a:rPr lang="en-US" dirty="0" smtClean="0"/>
              <a:t>t=3 (m=(s*t)-1). </a:t>
            </a:r>
            <a:r>
              <a:rPr lang="en-US" dirty="0" smtClean="0"/>
              <a:t>You need only draw the trees just before and after each split.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163</a:t>
            </a:fld>
            <a:endParaRPr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r>
              <a:rPr lang="en-US" b="1" dirty="0"/>
              <a:t>RED-BLACK TREES</a:t>
            </a:r>
            <a:r>
              <a:rPr lang="en-US" dirty="0"/>
              <a:t/>
            </a:r>
            <a:br>
              <a:rPr lang="en-US" dirty="0"/>
            </a:br>
            <a:endParaRPr lang="en-US" dirty="0"/>
          </a:p>
        </p:txBody>
      </p:sp>
      <p:sp>
        <p:nvSpPr>
          <p:cNvPr id="3" name="Content Placeholder 2"/>
          <p:cNvSpPr>
            <a:spLocks noGrp="1"/>
          </p:cNvSpPr>
          <p:nvPr>
            <p:ph idx="1"/>
          </p:nvPr>
        </p:nvSpPr>
        <p:spPr>
          <a:xfrm>
            <a:off x="381000" y="609600"/>
            <a:ext cx="8229600" cy="5638800"/>
          </a:xfrm>
        </p:spPr>
        <p:txBody>
          <a:bodyPr>
            <a:normAutofit fontScale="92500"/>
          </a:bodyPr>
          <a:lstStyle/>
          <a:p>
            <a:pPr>
              <a:lnSpc>
                <a:spcPct val="150000"/>
              </a:lnSpc>
            </a:pPr>
            <a:r>
              <a:rPr lang="en-US" sz="2400" dirty="0">
                <a:latin typeface="Times" pitchFamily="18" charset="0"/>
                <a:cs typeface="Times" pitchFamily="18" charset="0"/>
              </a:rPr>
              <a:t>A red-black tree is a balanced binary search tree with the following </a:t>
            </a:r>
            <a:r>
              <a:rPr lang="en-US" sz="2400" dirty="0" smtClean="0">
                <a:latin typeface="Times" pitchFamily="18" charset="0"/>
                <a:cs typeface="Times" pitchFamily="18" charset="0"/>
              </a:rPr>
              <a:t>properties</a:t>
            </a:r>
            <a:r>
              <a:rPr lang="en-US" sz="2400" dirty="0">
                <a:latin typeface="Times" pitchFamily="18" charset="0"/>
                <a:cs typeface="Times" pitchFamily="18" charset="0"/>
              </a:rPr>
              <a:t>. </a:t>
            </a:r>
            <a:endParaRPr lang="en-US" sz="2400" dirty="0" smtClean="0">
              <a:latin typeface="Times" pitchFamily="18" charset="0"/>
              <a:cs typeface="Times" pitchFamily="18" charset="0"/>
            </a:endParaRPr>
          </a:p>
          <a:p>
            <a:pPr lvl="0">
              <a:lnSpc>
                <a:spcPct val="150000"/>
              </a:lnSpc>
              <a:buNone/>
            </a:pPr>
            <a:r>
              <a:rPr lang="en-US" sz="2400" b="1" dirty="0" smtClean="0">
                <a:latin typeface="Times" pitchFamily="18" charset="0"/>
                <a:cs typeface="Times" pitchFamily="18" charset="0"/>
              </a:rPr>
              <a:t>Red-Black Tree Rules (Properties)</a:t>
            </a:r>
          </a:p>
          <a:p>
            <a:pPr lvl="0">
              <a:lnSpc>
                <a:spcPct val="150000"/>
              </a:lnSpc>
              <a:buNone/>
            </a:pPr>
            <a:r>
              <a:rPr lang="en-US" sz="2400" dirty="0" smtClean="0">
                <a:latin typeface="Times" pitchFamily="18" charset="0"/>
                <a:cs typeface="Times" pitchFamily="18" charset="0"/>
              </a:rPr>
              <a:t>1. Every </a:t>
            </a:r>
            <a:r>
              <a:rPr lang="en-US" sz="2400" dirty="0">
                <a:latin typeface="Times" pitchFamily="18" charset="0"/>
                <a:cs typeface="Times" pitchFamily="18" charset="0"/>
              </a:rPr>
              <a:t>node is colored red or black.</a:t>
            </a:r>
          </a:p>
          <a:p>
            <a:pPr lvl="0">
              <a:lnSpc>
                <a:spcPct val="150000"/>
              </a:lnSpc>
              <a:buNone/>
            </a:pPr>
            <a:r>
              <a:rPr lang="en-US" sz="2400" dirty="0" smtClean="0">
                <a:latin typeface="Times" pitchFamily="18" charset="0"/>
                <a:cs typeface="Times" pitchFamily="18" charset="0"/>
              </a:rPr>
              <a:t>2. The </a:t>
            </a:r>
            <a:r>
              <a:rPr lang="en-US" sz="2400" dirty="0">
                <a:latin typeface="Times" pitchFamily="18" charset="0"/>
                <a:cs typeface="Times" pitchFamily="18" charset="0"/>
              </a:rPr>
              <a:t>root is black.</a:t>
            </a:r>
          </a:p>
          <a:p>
            <a:pPr lvl="0">
              <a:lnSpc>
                <a:spcPct val="150000"/>
              </a:lnSpc>
              <a:buNone/>
            </a:pPr>
            <a:r>
              <a:rPr lang="en-US" sz="2400" dirty="0" smtClean="0">
                <a:latin typeface="Times" pitchFamily="18" charset="0"/>
                <a:cs typeface="Times" pitchFamily="18" charset="0"/>
              </a:rPr>
              <a:t>3. Every </a:t>
            </a:r>
            <a:r>
              <a:rPr lang="en-US" sz="2400" dirty="0">
                <a:latin typeface="Times" pitchFamily="18" charset="0"/>
                <a:cs typeface="Times" pitchFamily="18" charset="0"/>
              </a:rPr>
              <a:t>leaf is a NIL node, and is colored black.</a:t>
            </a:r>
          </a:p>
          <a:p>
            <a:pPr lvl="0">
              <a:lnSpc>
                <a:spcPct val="150000"/>
              </a:lnSpc>
              <a:buNone/>
            </a:pPr>
            <a:r>
              <a:rPr lang="en-US" sz="2400" dirty="0" smtClean="0">
                <a:latin typeface="Times" pitchFamily="18" charset="0"/>
                <a:cs typeface="Times" pitchFamily="18" charset="0"/>
              </a:rPr>
              <a:t>4. If </a:t>
            </a:r>
            <a:r>
              <a:rPr lang="en-US" sz="2400" dirty="0">
                <a:latin typeface="Times" pitchFamily="18" charset="0"/>
                <a:cs typeface="Times" pitchFamily="18" charset="0"/>
              </a:rPr>
              <a:t>a node is red, then both its children are black.</a:t>
            </a:r>
          </a:p>
          <a:p>
            <a:pPr lvl="0">
              <a:lnSpc>
                <a:spcPct val="150000"/>
              </a:lnSpc>
              <a:buNone/>
            </a:pPr>
            <a:r>
              <a:rPr lang="en-US" sz="2400" dirty="0" smtClean="0">
                <a:latin typeface="Times" pitchFamily="18" charset="0"/>
                <a:cs typeface="Times" pitchFamily="18" charset="0"/>
              </a:rPr>
              <a:t>5. Every </a:t>
            </a:r>
            <a:r>
              <a:rPr lang="en-US" sz="2400" dirty="0">
                <a:latin typeface="Times" pitchFamily="18" charset="0"/>
                <a:cs typeface="Times" pitchFamily="18" charset="0"/>
              </a:rPr>
              <a:t>simple path from a node to a descendant leaf contains the same number of black nodes=black-height(x).</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164</a:t>
            </a:fld>
            <a:endParaRPr lang="en-US"/>
          </a:p>
        </p:txBody>
      </p:sp>
    </p:spTree>
    <p:extLst>
      <p:ext uri="{BB962C8B-B14F-4D97-AF65-F5344CB8AC3E}">
        <p14:creationId xmlns="" xmlns:p14="http://schemas.microsoft.com/office/powerpoint/2010/main" val="378225859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a:xfrm>
            <a:off x="685800" y="685800"/>
            <a:ext cx="8229600" cy="5562600"/>
          </a:xfr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165</a:t>
            </a:fld>
            <a:endParaRPr lang="en-US"/>
          </a:p>
        </p:txBody>
      </p:sp>
      <p:sp>
        <p:nvSpPr>
          <p:cNvPr id="5" name="Oval 4"/>
          <p:cNvSpPr>
            <a:spLocks noChangeArrowheads="1"/>
          </p:cNvSpPr>
          <p:nvPr/>
        </p:nvSpPr>
        <p:spPr bwMode="auto">
          <a:xfrm>
            <a:off x="3244851" y="1921669"/>
            <a:ext cx="465137" cy="449262"/>
          </a:xfrm>
          <a:prstGeom prst="ellipse">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26</a:t>
            </a:r>
          </a:p>
        </p:txBody>
      </p:sp>
      <p:sp>
        <p:nvSpPr>
          <p:cNvPr id="6" name="Oval 5"/>
          <p:cNvSpPr>
            <a:spLocks noChangeArrowheads="1"/>
          </p:cNvSpPr>
          <p:nvPr/>
        </p:nvSpPr>
        <p:spPr bwMode="auto">
          <a:xfrm>
            <a:off x="2112963" y="2601119"/>
            <a:ext cx="465138" cy="449262"/>
          </a:xfrm>
          <a:prstGeom prst="ellipse">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17</a:t>
            </a:r>
          </a:p>
        </p:txBody>
      </p:sp>
      <p:sp>
        <p:nvSpPr>
          <p:cNvPr id="7" name="Oval 6"/>
          <p:cNvSpPr>
            <a:spLocks noChangeArrowheads="1"/>
          </p:cNvSpPr>
          <p:nvPr/>
        </p:nvSpPr>
        <p:spPr bwMode="auto">
          <a:xfrm>
            <a:off x="4375151" y="2601119"/>
            <a:ext cx="465137" cy="449262"/>
          </a:xfrm>
          <a:prstGeom prst="ellipse">
            <a:avLst/>
          </a:prstGeom>
          <a:noFill/>
          <a:ln w="38100">
            <a:solidFill>
              <a:srgbClr val="DD011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41</a:t>
            </a:r>
          </a:p>
        </p:txBody>
      </p:sp>
      <p:sp>
        <p:nvSpPr>
          <p:cNvPr id="8" name="Oval 7"/>
          <p:cNvSpPr>
            <a:spLocks noChangeArrowheads="1"/>
          </p:cNvSpPr>
          <p:nvPr/>
        </p:nvSpPr>
        <p:spPr bwMode="auto">
          <a:xfrm>
            <a:off x="3244851" y="3305969"/>
            <a:ext cx="465137" cy="449262"/>
          </a:xfrm>
          <a:prstGeom prst="ellipse">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30</a:t>
            </a:r>
          </a:p>
        </p:txBody>
      </p:sp>
      <p:sp>
        <p:nvSpPr>
          <p:cNvPr id="9" name="Oval 8"/>
          <p:cNvSpPr>
            <a:spLocks noChangeArrowheads="1"/>
          </p:cNvSpPr>
          <p:nvPr/>
        </p:nvSpPr>
        <p:spPr bwMode="auto">
          <a:xfrm>
            <a:off x="5494338" y="3305969"/>
            <a:ext cx="465138" cy="449262"/>
          </a:xfrm>
          <a:prstGeom prst="ellipse">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47</a:t>
            </a:r>
          </a:p>
        </p:txBody>
      </p:sp>
      <p:sp>
        <p:nvSpPr>
          <p:cNvPr id="10" name="Oval 9"/>
          <p:cNvSpPr>
            <a:spLocks noChangeArrowheads="1"/>
          </p:cNvSpPr>
          <p:nvPr/>
        </p:nvSpPr>
        <p:spPr bwMode="auto">
          <a:xfrm>
            <a:off x="4259263" y="3985419"/>
            <a:ext cx="465138" cy="449262"/>
          </a:xfrm>
          <a:prstGeom prst="ellipse">
            <a:avLst/>
          </a:prstGeom>
          <a:noFill/>
          <a:ln w="38100">
            <a:solidFill>
              <a:srgbClr val="DD011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38</a:t>
            </a:r>
          </a:p>
        </p:txBody>
      </p:sp>
      <p:sp>
        <p:nvSpPr>
          <p:cNvPr id="11" name="Oval 10"/>
          <p:cNvSpPr>
            <a:spLocks noChangeArrowheads="1"/>
          </p:cNvSpPr>
          <p:nvPr/>
        </p:nvSpPr>
        <p:spPr bwMode="auto">
          <a:xfrm>
            <a:off x="6508751" y="3985419"/>
            <a:ext cx="465137" cy="449262"/>
          </a:xfrm>
          <a:prstGeom prst="ellipse">
            <a:avLst/>
          </a:prstGeom>
          <a:noFill/>
          <a:ln w="38100">
            <a:solidFill>
              <a:srgbClr val="DD011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50</a:t>
            </a:r>
          </a:p>
        </p:txBody>
      </p:sp>
      <p:sp>
        <p:nvSpPr>
          <p:cNvPr id="12" name="Line 11"/>
          <p:cNvSpPr>
            <a:spLocks noChangeShapeType="1"/>
          </p:cNvSpPr>
          <p:nvPr/>
        </p:nvSpPr>
        <p:spPr bwMode="auto">
          <a:xfrm rot="3600000">
            <a:off x="2904332" y="2060575"/>
            <a:ext cx="7937" cy="822325"/>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3" name="Line 12"/>
          <p:cNvSpPr>
            <a:spLocks noChangeShapeType="1"/>
          </p:cNvSpPr>
          <p:nvPr/>
        </p:nvSpPr>
        <p:spPr bwMode="auto">
          <a:xfrm rot="18000000" flipH="1">
            <a:off x="4037807" y="2060575"/>
            <a:ext cx="7937" cy="822325"/>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4" name="Line 13"/>
          <p:cNvSpPr>
            <a:spLocks noChangeShapeType="1"/>
          </p:cNvSpPr>
          <p:nvPr/>
        </p:nvSpPr>
        <p:spPr bwMode="auto">
          <a:xfrm rot="3600000">
            <a:off x="4050507" y="2774950"/>
            <a:ext cx="7937" cy="822325"/>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5" name="Line 14"/>
          <p:cNvSpPr>
            <a:spLocks noChangeShapeType="1"/>
          </p:cNvSpPr>
          <p:nvPr/>
        </p:nvSpPr>
        <p:spPr bwMode="auto">
          <a:xfrm rot="18000000" flipH="1">
            <a:off x="5158582" y="2774950"/>
            <a:ext cx="7937" cy="822325"/>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6" name="Line 15"/>
          <p:cNvSpPr>
            <a:spLocks noChangeShapeType="1"/>
          </p:cNvSpPr>
          <p:nvPr/>
        </p:nvSpPr>
        <p:spPr bwMode="auto">
          <a:xfrm rot="18000000" flipH="1">
            <a:off x="3995738" y="3482181"/>
            <a:ext cx="7938" cy="731838"/>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7" name="Line 16"/>
          <p:cNvSpPr>
            <a:spLocks noChangeShapeType="1"/>
          </p:cNvSpPr>
          <p:nvPr/>
        </p:nvSpPr>
        <p:spPr bwMode="auto">
          <a:xfrm rot="18000000" flipH="1">
            <a:off x="6256338" y="3482181"/>
            <a:ext cx="7938" cy="731838"/>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8" name="AutoShape 17"/>
          <p:cNvSpPr>
            <a:spLocks noChangeArrowheads="1"/>
          </p:cNvSpPr>
          <p:nvPr/>
        </p:nvSpPr>
        <p:spPr bwMode="auto">
          <a:xfrm>
            <a:off x="1798638" y="3259931"/>
            <a:ext cx="508000" cy="255588"/>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19" name="AutoShape 18"/>
          <p:cNvSpPr>
            <a:spLocks noChangeArrowheads="1"/>
          </p:cNvSpPr>
          <p:nvPr/>
        </p:nvSpPr>
        <p:spPr bwMode="auto">
          <a:xfrm>
            <a:off x="2398713" y="3259931"/>
            <a:ext cx="508000" cy="255588"/>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20" name="AutoShape 19"/>
          <p:cNvSpPr>
            <a:spLocks noChangeArrowheads="1"/>
          </p:cNvSpPr>
          <p:nvPr/>
        </p:nvSpPr>
        <p:spPr bwMode="auto">
          <a:xfrm>
            <a:off x="2389188" y="4139406"/>
            <a:ext cx="508000" cy="255588"/>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21" name="AutoShape 20"/>
          <p:cNvSpPr>
            <a:spLocks noChangeArrowheads="1"/>
          </p:cNvSpPr>
          <p:nvPr/>
        </p:nvSpPr>
        <p:spPr bwMode="auto">
          <a:xfrm>
            <a:off x="3962401" y="4680744"/>
            <a:ext cx="508000" cy="255587"/>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22" name="AutoShape 21"/>
          <p:cNvSpPr>
            <a:spLocks noChangeArrowheads="1"/>
          </p:cNvSpPr>
          <p:nvPr/>
        </p:nvSpPr>
        <p:spPr bwMode="auto">
          <a:xfrm>
            <a:off x="4562476" y="4680744"/>
            <a:ext cx="508000" cy="255587"/>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23" name="AutoShape 22"/>
          <p:cNvSpPr>
            <a:spLocks noChangeArrowheads="1"/>
          </p:cNvSpPr>
          <p:nvPr/>
        </p:nvSpPr>
        <p:spPr bwMode="auto">
          <a:xfrm>
            <a:off x="6237288" y="4671219"/>
            <a:ext cx="508000" cy="255587"/>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24" name="AutoShape 23"/>
          <p:cNvSpPr>
            <a:spLocks noChangeArrowheads="1"/>
          </p:cNvSpPr>
          <p:nvPr/>
        </p:nvSpPr>
        <p:spPr bwMode="auto">
          <a:xfrm>
            <a:off x="6837363" y="4671219"/>
            <a:ext cx="508000" cy="255587"/>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25" name="AutoShape 24"/>
          <p:cNvSpPr>
            <a:spLocks noChangeArrowheads="1"/>
          </p:cNvSpPr>
          <p:nvPr/>
        </p:nvSpPr>
        <p:spPr bwMode="auto">
          <a:xfrm>
            <a:off x="5018088" y="4121944"/>
            <a:ext cx="508000" cy="255587"/>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26" name="Line 25"/>
          <p:cNvSpPr>
            <a:spLocks noChangeShapeType="1"/>
          </p:cNvSpPr>
          <p:nvPr/>
        </p:nvSpPr>
        <p:spPr bwMode="auto">
          <a:xfrm flipH="1">
            <a:off x="2038351" y="3024981"/>
            <a:ext cx="203200" cy="2286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7" name="Line 26"/>
          <p:cNvSpPr>
            <a:spLocks noChangeShapeType="1"/>
          </p:cNvSpPr>
          <p:nvPr/>
        </p:nvSpPr>
        <p:spPr bwMode="auto">
          <a:xfrm>
            <a:off x="2454276" y="3018631"/>
            <a:ext cx="203200" cy="2286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8" name="Line 27"/>
          <p:cNvSpPr>
            <a:spLocks noChangeShapeType="1"/>
          </p:cNvSpPr>
          <p:nvPr/>
        </p:nvSpPr>
        <p:spPr bwMode="auto">
          <a:xfrm flipH="1">
            <a:off x="4187826" y="4425156"/>
            <a:ext cx="203200" cy="2286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9" name="Line 28"/>
          <p:cNvSpPr>
            <a:spLocks noChangeShapeType="1"/>
          </p:cNvSpPr>
          <p:nvPr/>
        </p:nvSpPr>
        <p:spPr bwMode="auto">
          <a:xfrm>
            <a:off x="4603751" y="4425156"/>
            <a:ext cx="203200" cy="2286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0" name="Line 29"/>
          <p:cNvSpPr>
            <a:spLocks noChangeShapeType="1"/>
          </p:cNvSpPr>
          <p:nvPr/>
        </p:nvSpPr>
        <p:spPr bwMode="auto">
          <a:xfrm flipH="1">
            <a:off x="6448426" y="4425156"/>
            <a:ext cx="203200" cy="2286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1" name="Line 30"/>
          <p:cNvSpPr>
            <a:spLocks noChangeShapeType="1"/>
          </p:cNvSpPr>
          <p:nvPr/>
        </p:nvSpPr>
        <p:spPr bwMode="auto">
          <a:xfrm>
            <a:off x="6864351" y="4425156"/>
            <a:ext cx="203200" cy="2286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2" name="Line 31"/>
          <p:cNvSpPr>
            <a:spLocks noChangeShapeType="1"/>
          </p:cNvSpPr>
          <p:nvPr/>
        </p:nvSpPr>
        <p:spPr bwMode="auto">
          <a:xfrm flipH="1">
            <a:off x="2589213" y="3693319"/>
            <a:ext cx="685800" cy="439737"/>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3" name="Line 32"/>
          <p:cNvSpPr>
            <a:spLocks noChangeShapeType="1"/>
          </p:cNvSpPr>
          <p:nvPr/>
        </p:nvSpPr>
        <p:spPr bwMode="auto">
          <a:xfrm flipH="1">
            <a:off x="5222876" y="3710781"/>
            <a:ext cx="338137" cy="388938"/>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Tree>
    <p:extLst>
      <p:ext uri="{BB962C8B-B14F-4D97-AF65-F5344CB8AC3E}">
        <p14:creationId xmlns="" xmlns:p14="http://schemas.microsoft.com/office/powerpoint/2010/main" val="366387379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lstStyle/>
          <a:p>
            <a:r>
              <a:rPr lang="en-US" dirty="0"/>
              <a:t>Black-Height of a node: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166</a:t>
            </a:fld>
            <a:endParaRPr lang="en-US"/>
          </a:p>
        </p:txBody>
      </p:sp>
      <p:grpSp>
        <p:nvGrpSpPr>
          <p:cNvPr id="5" name="Group 4"/>
          <p:cNvGrpSpPr>
            <a:grpSpLocks/>
          </p:cNvGrpSpPr>
          <p:nvPr/>
        </p:nvGrpSpPr>
        <p:grpSpPr bwMode="auto">
          <a:xfrm>
            <a:off x="1370808" y="1820069"/>
            <a:ext cx="6402388" cy="3217862"/>
            <a:chOff x="913" y="775"/>
            <a:chExt cx="4033" cy="2027"/>
          </a:xfrm>
        </p:grpSpPr>
        <p:grpSp>
          <p:nvGrpSpPr>
            <p:cNvPr id="6" name="Group 5"/>
            <p:cNvGrpSpPr>
              <a:grpSpLocks/>
            </p:cNvGrpSpPr>
            <p:nvPr/>
          </p:nvGrpSpPr>
          <p:grpSpPr bwMode="auto">
            <a:xfrm>
              <a:off x="1194" y="903"/>
              <a:ext cx="3494" cy="1899"/>
              <a:chOff x="2190" y="868"/>
              <a:chExt cx="3494" cy="1899"/>
            </a:xfrm>
          </p:grpSpPr>
          <p:sp>
            <p:nvSpPr>
              <p:cNvPr id="14" name="Oval 13"/>
              <p:cNvSpPr>
                <a:spLocks noChangeArrowheads="1"/>
              </p:cNvSpPr>
              <p:nvPr/>
            </p:nvSpPr>
            <p:spPr bwMode="auto">
              <a:xfrm>
                <a:off x="3101" y="868"/>
                <a:ext cx="293" cy="283"/>
              </a:xfrm>
              <a:prstGeom prst="ellipse">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26</a:t>
                </a:r>
              </a:p>
            </p:txBody>
          </p:sp>
          <p:sp>
            <p:nvSpPr>
              <p:cNvPr id="15" name="Oval 14"/>
              <p:cNvSpPr>
                <a:spLocks noChangeArrowheads="1"/>
              </p:cNvSpPr>
              <p:nvPr/>
            </p:nvSpPr>
            <p:spPr bwMode="auto">
              <a:xfrm>
                <a:off x="2388" y="1296"/>
                <a:ext cx="293" cy="283"/>
              </a:xfrm>
              <a:prstGeom prst="ellipse">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17</a:t>
                </a:r>
              </a:p>
            </p:txBody>
          </p:sp>
          <p:sp>
            <p:nvSpPr>
              <p:cNvPr id="16" name="Oval 15"/>
              <p:cNvSpPr>
                <a:spLocks noChangeArrowheads="1"/>
              </p:cNvSpPr>
              <p:nvPr/>
            </p:nvSpPr>
            <p:spPr bwMode="auto">
              <a:xfrm>
                <a:off x="3813" y="1296"/>
                <a:ext cx="293" cy="283"/>
              </a:xfrm>
              <a:prstGeom prst="ellipse">
                <a:avLst/>
              </a:prstGeom>
              <a:noFill/>
              <a:ln w="38100">
                <a:solidFill>
                  <a:srgbClr val="DD011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41</a:t>
                </a:r>
              </a:p>
            </p:txBody>
          </p:sp>
          <p:sp>
            <p:nvSpPr>
              <p:cNvPr id="17" name="Oval 16"/>
              <p:cNvSpPr>
                <a:spLocks noChangeArrowheads="1"/>
              </p:cNvSpPr>
              <p:nvPr/>
            </p:nvSpPr>
            <p:spPr bwMode="auto">
              <a:xfrm>
                <a:off x="3101" y="1740"/>
                <a:ext cx="293" cy="283"/>
              </a:xfrm>
              <a:prstGeom prst="ellipse">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30</a:t>
                </a:r>
              </a:p>
            </p:txBody>
          </p:sp>
          <p:sp>
            <p:nvSpPr>
              <p:cNvPr id="18" name="Oval 17"/>
              <p:cNvSpPr>
                <a:spLocks noChangeArrowheads="1"/>
              </p:cNvSpPr>
              <p:nvPr/>
            </p:nvSpPr>
            <p:spPr bwMode="auto">
              <a:xfrm>
                <a:off x="4518" y="1740"/>
                <a:ext cx="293" cy="283"/>
              </a:xfrm>
              <a:prstGeom prst="ellipse">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47</a:t>
                </a:r>
              </a:p>
            </p:txBody>
          </p:sp>
          <p:sp>
            <p:nvSpPr>
              <p:cNvPr id="19" name="Oval 18"/>
              <p:cNvSpPr>
                <a:spLocks noChangeArrowheads="1"/>
              </p:cNvSpPr>
              <p:nvPr/>
            </p:nvSpPr>
            <p:spPr bwMode="auto">
              <a:xfrm>
                <a:off x="3740" y="2168"/>
                <a:ext cx="293" cy="283"/>
              </a:xfrm>
              <a:prstGeom prst="ellipse">
                <a:avLst/>
              </a:prstGeom>
              <a:noFill/>
              <a:ln w="38100">
                <a:solidFill>
                  <a:srgbClr val="DD011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38</a:t>
                </a:r>
              </a:p>
            </p:txBody>
          </p:sp>
          <p:sp>
            <p:nvSpPr>
              <p:cNvPr id="20" name="Oval 19"/>
              <p:cNvSpPr>
                <a:spLocks noChangeArrowheads="1"/>
              </p:cNvSpPr>
              <p:nvPr/>
            </p:nvSpPr>
            <p:spPr bwMode="auto">
              <a:xfrm>
                <a:off x="5157" y="2168"/>
                <a:ext cx="293" cy="283"/>
              </a:xfrm>
              <a:prstGeom prst="ellipse">
                <a:avLst/>
              </a:prstGeom>
              <a:noFill/>
              <a:ln w="38100">
                <a:solidFill>
                  <a:srgbClr val="DD011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t>50</a:t>
                </a:r>
              </a:p>
            </p:txBody>
          </p:sp>
          <p:sp>
            <p:nvSpPr>
              <p:cNvPr id="21" name="Line 12"/>
              <p:cNvSpPr>
                <a:spLocks noChangeShapeType="1"/>
              </p:cNvSpPr>
              <p:nvPr/>
            </p:nvSpPr>
            <p:spPr bwMode="auto">
              <a:xfrm rot="3600000">
                <a:off x="2886" y="956"/>
                <a:ext cx="5" cy="518"/>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2" name="Line 13"/>
              <p:cNvSpPr>
                <a:spLocks noChangeShapeType="1"/>
              </p:cNvSpPr>
              <p:nvPr/>
            </p:nvSpPr>
            <p:spPr bwMode="auto">
              <a:xfrm rot="18000000" flipH="1">
                <a:off x="3600" y="956"/>
                <a:ext cx="5" cy="518"/>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3" name="Line 14"/>
              <p:cNvSpPr>
                <a:spLocks noChangeShapeType="1"/>
              </p:cNvSpPr>
              <p:nvPr/>
            </p:nvSpPr>
            <p:spPr bwMode="auto">
              <a:xfrm rot="3600000">
                <a:off x="3608" y="1406"/>
                <a:ext cx="5" cy="518"/>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4" name="Line 15"/>
              <p:cNvSpPr>
                <a:spLocks noChangeShapeType="1"/>
              </p:cNvSpPr>
              <p:nvPr/>
            </p:nvSpPr>
            <p:spPr bwMode="auto">
              <a:xfrm rot="18000000" flipH="1">
                <a:off x="4306" y="1406"/>
                <a:ext cx="5" cy="518"/>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5" name="Line 16"/>
              <p:cNvSpPr>
                <a:spLocks noChangeShapeType="1"/>
              </p:cNvSpPr>
              <p:nvPr/>
            </p:nvSpPr>
            <p:spPr bwMode="auto">
              <a:xfrm rot="18000000" flipH="1">
                <a:off x="3574" y="1851"/>
                <a:ext cx="5" cy="461"/>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6" name="Line 17"/>
              <p:cNvSpPr>
                <a:spLocks noChangeShapeType="1"/>
              </p:cNvSpPr>
              <p:nvPr/>
            </p:nvSpPr>
            <p:spPr bwMode="auto">
              <a:xfrm rot="18000000" flipH="1">
                <a:off x="4998" y="1851"/>
                <a:ext cx="5" cy="461"/>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7" name="AutoShape 18"/>
              <p:cNvSpPr>
                <a:spLocks noChangeArrowheads="1"/>
              </p:cNvSpPr>
              <p:nvPr/>
            </p:nvSpPr>
            <p:spPr bwMode="auto">
              <a:xfrm>
                <a:off x="2190" y="1711"/>
                <a:ext cx="320" cy="161"/>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28" name="AutoShape 19"/>
              <p:cNvSpPr>
                <a:spLocks noChangeArrowheads="1"/>
              </p:cNvSpPr>
              <p:nvPr/>
            </p:nvSpPr>
            <p:spPr bwMode="auto">
              <a:xfrm>
                <a:off x="2568" y="1711"/>
                <a:ext cx="320" cy="161"/>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29" name="AutoShape 20"/>
              <p:cNvSpPr>
                <a:spLocks noChangeArrowheads="1"/>
              </p:cNvSpPr>
              <p:nvPr/>
            </p:nvSpPr>
            <p:spPr bwMode="auto">
              <a:xfrm>
                <a:off x="2562" y="2265"/>
                <a:ext cx="320" cy="161"/>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30" name="AutoShape 21"/>
              <p:cNvSpPr>
                <a:spLocks noChangeArrowheads="1"/>
              </p:cNvSpPr>
              <p:nvPr/>
            </p:nvSpPr>
            <p:spPr bwMode="auto">
              <a:xfrm>
                <a:off x="3553" y="2606"/>
                <a:ext cx="320" cy="161"/>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31" name="AutoShape 22"/>
              <p:cNvSpPr>
                <a:spLocks noChangeArrowheads="1"/>
              </p:cNvSpPr>
              <p:nvPr/>
            </p:nvSpPr>
            <p:spPr bwMode="auto">
              <a:xfrm>
                <a:off x="3931" y="2606"/>
                <a:ext cx="320" cy="161"/>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32" name="AutoShape 23"/>
              <p:cNvSpPr>
                <a:spLocks noChangeArrowheads="1"/>
              </p:cNvSpPr>
              <p:nvPr/>
            </p:nvSpPr>
            <p:spPr bwMode="auto">
              <a:xfrm>
                <a:off x="4986" y="2600"/>
                <a:ext cx="320" cy="161"/>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33" name="AutoShape 24"/>
              <p:cNvSpPr>
                <a:spLocks noChangeArrowheads="1"/>
              </p:cNvSpPr>
              <p:nvPr/>
            </p:nvSpPr>
            <p:spPr bwMode="auto">
              <a:xfrm>
                <a:off x="5364" y="2600"/>
                <a:ext cx="320" cy="161"/>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34" name="AutoShape 25"/>
              <p:cNvSpPr>
                <a:spLocks noChangeArrowheads="1"/>
              </p:cNvSpPr>
              <p:nvPr/>
            </p:nvSpPr>
            <p:spPr bwMode="auto">
              <a:xfrm>
                <a:off x="4218" y="2254"/>
                <a:ext cx="320" cy="161"/>
              </a:xfrm>
              <a:prstGeom prst="roundRect">
                <a:avLst>
                  <a:gd name="adj" fmla="val 16667"/>
                </a:avLst>
              </a:prstGeom>
              <a:noFill/>
              <a:ln w="38100">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a:t>NIL</a:t>
                </a:r>
              </a:p>
            </p:txBody>
          </p:sp>
          <p:sp>
            <p:nvSpPr>
              <p:cNvPr id="35" name="Line 26"/>
              <p:cNvSpPr>
                <a:spLocks noChangeShapeType="1"/>
              </p:cNvSpPr>
              <p:nvPr/>
            </p:nvSpPr>
            <p:spPr bwMode="auto">
              <a:xfrm flipH="1">
                <a:off x="2341" y="1563"/>
                <a:ext cx="128" cy="144"/>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6" name="Line 27"/>
              <p:cNvSpPr>
                <a:spLocks noChangeShapeType="1"/>
              </p:cNvSpPr>
              <p:nvPr/>
            </p:nvSpPr>
            <p:spPr bwMode="auto">
              <a:xfrm>
                <a:off x="2603" y="1559"/>
                <a:ext cx="128" cy="144"/>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7" name="Line 28"/>
              <p:cNvSpPr>
                <a:spLocks noChangeShapeType="1"/>
              </p:cNvSpPr>
              <p:nvPr/>
            </p:nvSpPr>
            <p:spPr bwMode="auto">
              <a:xfrm flipH="1">
                <a:off x="3695" y="2445"/>
                <a:ext cx="128" cy="144"/>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8" name="Line 29"/>
              <p:cNvSpPr>
                <a:spLocks noChangeShapeType="1"/>
              </p:cNvSpPr>
              <p:nvPr/>
            </p:nvSpPr>
            <p:spPr bwMode="auto">
              <a:xfrm>
                <a:off x="3957" y="2445"/>
                <a:ext cx="128" cy="144"/>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9" name="Line 30"/>
              <p:cNvSpPr>
                <a:spLocks noChangeShapeType="1"/>
              </p:cNvSpPr>
              <p:nvPr/>
            </p:nvSpPr>
            <p:spPr bwMode="auto">
              <a:xfrm flipH="1">
                <a:off x="5119" y="2445"/>
                <a:ext cx="128" cy="144"/>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0" name="Line 31"/>
              <p:cNvSpPr>
                <a:spLocks noChangeShapeType="1"/>
              </p:cNvSpPr>
              <p:nvPr/>
            </p:nvSpPr>
            <p:spPr bwMode="auto">
              <a:xfrm>
                <a:off x="5381" y="2445"/>
                <a:ext cx="128" cy="144"/>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1" name="Line 32"/>
              <p:cNvSpPr>
                <a:spLocks noChangeShapeType="1"/>
              </p:cNvSpPr>
              <p:nvPr/>
            </p:nvSpPr>
            <p:spPr bwMode="auto">
              <a:xfrm flipH="1">
                <a:off x="2688" y="1984"/>
                <a:ext cx="432" cy="277"/>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2" name="Line 33"/>
              <p:cNvSpPr>
                <a:spLocks noChangeShapeType="1"/>
              </p:cNvSpPr>
              <p:nvPr/>
            </p:nvSpPr>
            <p:spPr bwMode="auto">
              <a:xfrm flipH="1">
                <a:off x="4347" y="1995"/>
                <a:ext cx="213" cy="245"/>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grpSp>
        <p:sp>
          <p:nvSpPr>
            <p:cNvPr id="7" name="Text Box 34"/>
            <p:cNvSpPr txBox="1">
              <a:spLocks noChangeArrowheads="1"/>
            </p:cNvSpPr>
            <p:nvPr/>
          </p:nvSpPr>
          <p:spPr bwMode="auto">
            <a:xfrm>
              <a:off x="2428" y="775"/>
              <a:ext cx="485" cy="366"/>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a:latin typeface="Comic Sans MS" pitchFamily="66" charset="0"/>
                </a:rPr>
                <a:t>h = 4</a:t>
              </a:r>
            </a:p>
            <a:p>
              <a:r>
                <a:rPr lang="en-US" sz="1600">
                  <a:latin typeface="Comic Sans MS" pitchFamily="66" charset="0"/>
                </a:rPr>
                <a:t>bh = 2</a:t>
              </a:r>
            </a:p>
          </p:txBody>
        </p:sp>
        <p:sp>
          <p:nvSpPr>
            <p:cNvPr id="8" name="Text Box 35"/>
            <p:cNvSpPr txBox="1">
              <a:spLocks noChangeArrowheads="1"/>
            </p:cNvSpPr>
            <p:nvPr/>
          </p:nvSpPr>
          <p:spPr bwMode="auto">
            <a:xfrm>
              <a:off x="3142" y="1223"/>
              <a:ext cx="485" cy="366"/>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a:latin typeface="Comic Sans MS" pitchFamily="66" charset="0"/>
                </a:rPr>
                <a:t>h = 3</a:t>
              </a:r>
            </a:p>
            <a:p>
              <a:r>
                <a:rPr lang="en-US" sz="1600">
                  <a:latin typeface="Comic Sans MS" pitchFamily="66" charset="0"/>
                </a:rPr>
                <a:t>bh = 2</a:t>
              </a:r>
            </a:p>
          </p:txBody>
        </p:sp>
        <p:sp>
          <p:nvSpPr>
            <p:cNvPr id="9" name="Text Box 36"/>
            <p:cNvSpPr txBox="1">
              <a:spLocks noChangeArrowheads="1"/>
            </p:cNvSpPr>
            <p:nvPr/>
          </p:nvSpPr>
          <p:spPr bwMode="auto">
            <a:xfrm>
              <a:off x="3836" y="1677"/>
              <a:ext cx="465" cy="366"/>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a:latin typeface="Comic Sans MS" pitchFamily="66" charset="0"/>
                </a:rPr>
                <a:t>h = 2</a:t>
              </a:r>
            </a:p>
            <a:p>
              <a:r>
                <a:rPr lang="en-US" sz="1600">
                  <a:latin typeface="Comic Sans MS" pitchFamily="66" charset="0"/>
                </a:rPr>
                <a:t>bh = 1</a:t>
              </a:r>
            </a:p>
          </p:txBody>
        </p:sp>
        <p:sp>
          <p:nvSpPr>
            <p:cNvPr id="10" name="Text Box 37"/>
            <p:cNvSpPr txBox="1">
              <a:spLocks noChangeArrowheads="1"/>
            </p:cNvSpPr>
            <p:nvPr/>
          </p:nvSpPr>
          <p:spPr bwMode="auto">
            <a:xfrm>
              <a:off x="4481" y="2162"/>
              <a:ext cx="465" cy="366"/>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a:latin typeface="Comic Sans MS" pitchFamily="66" charset="0"/>
                </a:rPr>
                <a:t>h = 1</a:t>
              </a:r>
            </a:p>
            <a:p>
              <a:r>
                <a:rPr lang="en-US" sz="1600">
                  <a:latin typeface="Comic Sans MS" pitchFamily="66" charset="0"/>
                </a:rPr>
                <a:t>bh = 1</a:t>
              </a:r>
            </a:p>
          </p:txBody>
        </p:sp>
        <p:sp>
          <p:nvSpPr>
            <p:cNvPr id="11" name="Text Box 38"/>
            <p:cNvSpPr txBox="1">
              <a:spLocks noChangeArrowheads="1"/>
            </p:cNvSpPr>
            <p:nvPr/>
          </p:nvSpPr>
          <p:spPr bwMode="auto">
            <a:xfrm>
              <a:off x="913" y="1266"/>
              <a:ext cx="465" cy="366"/>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a:latin typeface="Comic Sans MS" pitchFamily="66" charset="0"/>
                </a:rPr>
                <a:t>h = 1</a:t>
              </a:r>
            </a:p>
            <a:p>
              <a:r>
                <a:rPr lang="en-US" sz="1600">
                  <a:latin typeface="Comic Sans MS" pitchFamily="66" charset="0"/>
                </a:rPr>
                <a:t>bh = 1</a:t>
              </a:r>
            </a:p>
          </p:txBody>
        </p:sp>
        <p:sp>
          <p:nvSpPr>
            <p:cNvPr id="12" name="Text Box 39"/>
            <p:cNvSpPr txBox="1">
              <a:spLocks noChangeArrowheads="1"/>
            </p:cNvSpPr>
            <p:nvPr/>
          </p:nvSpPr>
          <p:spPr bwMode="auto">
            <a:xfrm>
              <a:off x="2401" y="1734"/>
              <a:ext cx="465" cy="366"/>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a:latin typeface="Comic Sans MS" pitchFamily="66" charset="0"/>
                </a:rPr>
                <a:t>h = 2</a:t>
              </a:r>
            </a:p>
            <a:p>
              <a:r>
                <a:rPr lang="en-US" sz="1600">
                  <a:latin typeface="Comic Sans MS" pitchFamily="66" charset="0"/>
                </a:rPr>
                <a:t>bh = 1</a:t>
              </a:r>
            </a:p>
          </p:txBody>
        </p:sp>
        <p:sp>
          <p:nvSpPr>
            <p:cNvPr id="13" name="Text Box 40"/>
            <p:cNvSpPr txBox="1">
              <a:spLocks noChangeArrowheads="1"/>
            </p:cNvSpPr>
            <p:nvPr/>
          </p:nvSpPr>
          <p:spPr bwMode="auto">
            <a:xfrm>
              <a:off x="2933" y="1940"/>
              <a:ext cx="465" cy="366"/>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a:latin typeface="Comic Sans MS" pitchFamily="66" charset="0"/>
                </a:rPr>
                <a:t>h = 1</a:t>
              </a:r>
            </a:p>
            <a:p>
              <a:r>
                <a:rPr lang="en-US" sz="1600">
                  <a:latin typeface="Comic Sans MS" pitchFamily="66" charset="0"/>
                </a:rPr>
                <a:t>bh = 1</a:t>
              </a:r>
            </a:p>
          </p:txBody>
        </p:sp>
      </p:grpSp>
    </p:spTree>
    <p:extLst>
      <p:ext uri="{BB962C8B-B14F-4D97-AF65-F5344CB8AC3E}">
        <p14:creationId xmlns="" xmlns:p14="http://schemas.microsoft.com/office/powerpoint/2010/main" val="20681037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943600"/>
          </a:xfrm>
        </p:spPr>
        <p:txBody>
          <a:bodyPr>
            <a:normAutofit fontScale="85000" lnSpcReduction="10000"/>
          </a:bodyPr>
          <a:lstStyle/>
          <a:p>
            <a:pPr>
              <a:lnSpc>
                <a:spcPct val="150000"/>
              </a:lnSpc>
            </a:pPr>
            <a:r>
              <a:rPr lang="en-US" sz="2400" b="1" dirty="0">
                <a:latin typeface="Times" pitchFamily="18" charset="0"/>
                <a:cs typeface="Times" pitchFamily="18" charset="0"/>
              </a:rPr>
              <a:t>Height of a node   </a:t>
            </a:r>
            <a:r>
              <a:rPr lang="en-US" sz="2400" b="1" dirty="0" smtClean="0">
                <a:latin typeface="Times" pitchFamily="18" charset="0"/>
                <a:cs typeface="Times" pitchFamily="18" charset="0"/>
              </a:rPr>
              <a:t> </a:t>
            </a:r>
            <a:r>
              <a:rPr lang="en-US" sz="2400" b="1" dirty="0">
                <a:latin typeface="Times" pitchFamily="18" charset="0"/>
                <a:cs typeface="Times" pitchFamily="18" charset="0"/>
              </a:rPr>
              <a:t>:</a:t>
            </a:r>
            <a:r>
              <a:rPr lang="en-US" sz="2400" dirty="0">
                <a:latin typeface="Times" pitchFamily="18" charset="0"/>
                <a:cs typeface="Times" pitchFamily="18" charset="0"/>
              </a:rPr>
              <a:t>  the number of edges in the longest path to a </a:t>
            </a:r>
            <a:r>
              <a:rPr lang="en-US" sz="2400" dirty="0" smtClean="0">
                <a:latin typeface="Times" pitchFamily="18" charset="0"/>
                <a:cs typeface="Times" pitchFamily="18" charset="0"/>
              </a:rPr>
              <a:t>leaf.</a:t>
            </a:r>
            <a:endParaRPr lang="en-US" sz="2400" dirty="0">
              <a:latin typeface="Times" pitchFamily="18" charset="0"/>
              <a:cs typeface="Times" pitchFamily="18" charset="0"/>
            </a:endParaRPr>
          </a:p>
          <a:p>
            <a:pPr>
              <a:lnSpc>
                <a:spcPct val="150000"/>
              </a:lnSpc>
            </a:pPr>
            <a:r>
              <a:rPr lang="en-US" sz="2400" b="1" dirty="0">
                <a:latin typeface="Times" pitchFamily="18" charset="0"/>
                <a:cs typeface="Times" pitchFamily="18" charset="0"/>
              </a:rPr>
              <a:t>Black-height of a node x:  </a:t>
            </a:r>
            <a:r>
              <a:rPr lang="en-US" sz="2400" dirty="0" err="1">
                <a:latin typeface="Times" pitchFamily="18" charset="0"/>
                <a:cs typeface="Times" pitchFamily="18" charset="0"/>
              </a:rPr>
              <a:t>bh</a:t>
            </a:r>
            <a:r>
              <a:rPr lang="en-US" sz="2400" dirty="0">
                <a:latin typeface="Times" pitchFamily="18" charset="0"/>
                <a:cs typeface="Times" pitchFamily="18" charset="0"/>
              </a:rPr>
              <a:t>(x) is the number of black nodes (including NIL) on the path from x to a leaf, </a:t>
            </a:r>
            <a:r>
              <a:rPr lang="en-US" sz="2400" dirty="0" smtClean="0">
                <a:latin typeface="Times" pitchFamily="18" charset="0"/>
                <a:cs typeface="Times" pitchFamily="18" charset="0"/>
              </a:rPr>
              <a:t>not </a:t>
            </a:r>
            <a:r>
              <a:rPr lang="en-US" sz="2400" dirty="0">
                <a:latin typeface="Times" pitchFamily="18" charset="0"/>
                <a:cs typeface="Times" pitchFamily="18" charset="0"/>
              </a:rPr>
              <a:t>counting x</a:t>
            </a:r>
          </a:p>
          <a:p>
            <a:pPr>
              <a:lnSpc>
                <a:spcPct val="150000"/>
              </a:lnSpc>
            </a:pPr>
            <a:r>
              <a:rPr lang="en-US" sz="2400" dirty="0">
                <a:latin typeface="Times" pitchFamily="18" charset="0"/>
                <a:cs typeface="Times" pitchFamily="18" charset="0"/>
              </a:rPr>
              <a:t>A red-black tree with n internal nodes has height at most 2lg(n + 1</a:t>
            </a:r>
            <a:r>
              <a:rPr lang="en-US" sz="2400" dirty="0" smtClean="0">
                <a:latin typeface="Times" pitchFamily="18" charset="0"/>
                <a:cs typeface="Times" pitchFamily="18" charset="0"/>
              </a:rPr>
              <a:t>).</a:t>
            </a:r>
          </a:p>
          <a:p>
            <a:pPr marL="0" indent="0">
              <a:lnSpc>
                <a:spcPct val="160000"/>
              </a:lnSpc>
              <a:buNone/>
            </a:pPr>
            <a:r>
              <a:rPr lang="en-US" sz="2400" b="1" u="sng" dirty="0">
                <a:latin typeface="Times" pitchFamily="18" charset="0"/>
                <a:cs typeface="Times" pitchFamily="18" charset="0"/>
              </a:rPr>
              <a:t>Insertion in red-black tree</a:t>
            </a:r>
            <a:endParaRPr lang="en-US" sz="2400" dirty="0">
              <a:latin typeface="Times" pitchFamily="18" charset="0"/>
              <a:cs typeface="Times" pitchFamily="18" charset="0"/>
            </a:endParaRPr>
          </a:p>
          <a:p>
            <a:pPr marL="0" indent="0">
              <a:lnSpc>
                <a:spcPct val="160000"/>
              </a:lnSpc>
              <a:buNone/>
            </a:pPr>
            <a:r>
              <a:rPr lang="en-US" sz="2400" dirty="0">
                <a:latin typeface="Times" pitchFamily="18" charset="0"/>
                <a:cs typeface="Times" pitchFamily="18" charset="0"/>
              </a:rPr>
              <a:t>There are 4 cases:</a:t>
            </a:r>
          </a:p>
          <a:p>
            <a:pPr marL="0" indent="0">
              <a:lnSpc>
                <a:spcPct val="160000"/>
              </a:lnSpc>
              <a:buNone/>
            </a:pPr>
            <a:r>
              <a:rPr lang="en-US" sz="2400" dirty="0" smtClean="0">
                <a:latin typeface="Times" pitchFamily="18" charset="0"/>
                <a:cs typeface="Times" pitchFamily="18" charset="0"/>
              </a:rPr>
              <a:t>	Case </a:t>
            </a:r>
            <a:r>
              <a:rPr lang="en-US" sz="2400" dirty="0">
                <a:latin typeface="Times" pitchFamily="18" charset="0"/>
                <a:cs typeface="Times" pitchFamily="18" charset="0"/>
              </a:rPr>
              <a:t>1: y is red and z is a left child</a:t>
            </a:r>
          </a:p>
          <a:p>
            <a:pPr marL="0" indent="0">
              <a:lnSpc>
                <a:spcPct val="160000"/>
              </a:lnSpc>
              <a:buNone/>
            </a:pPr>
            <a:r>
              <a:rPr lang="en-US" sz="2400" dirty="0" smtClean="0">
                <a:latin typeface="Times" pitchFamily="18" charset="0"/>
                <a:cs typeface="Times" pitchFamily="18" charset="0"/>
              </a:rPr>
              <a:t>	Case </a:t>
            </a:r>
            <a:r>
              <a:rPr lang="en-US" sz="2400" dirty="0">
                <a:latin typeface="Times" pitchFamily="18" charset="0"/>
                <a:cs typeface="Times" pitchFamily="18" charset="0"/>
              </a:rPr>
              <a:t>2: y is red and z is a right child</a:t>
            </a:r>
          </a:p>
          <a:p>
            <a:pPr marL="0" indent="0">
              <a:lnSpc>
                <a:spcPct val="160000"/>
              </a:lnSpc>
              <a:buNone/>
            </a:pPr>
            <a:r>
              <a:rPr lang="en-US" sz="2400" dirty="0" smtClean="0">
                <a:latin typeface="Times" pitchFamily="18" charset="0"/>
                <a:cs typeface="Times" pitchFamily="18" charset="0"/>
              </a:rPr>
              <a:t>	Case </a:t>
            </a:r>
            <a:r>
              <a:rPr lang="en-US" sz="2400" dirty="0">
                <a:latin typeface="Times" pitchFamily="18" charset="0"/>
                <a:cs typeface="Times" pitchFamily="18" charset="0"/>
              </a:rPr>
              <a:t>3: y is black and z is a left child</a:t>
            </a:r>
          </a:p>
          <a:p>
            <a:pPr marL="0" indent="0">
              <a:lnSpc>
                <a:spcPct val="160000"/>
              </a:lnSpc>
              <a:buNone/>
            </a:pPr>
            <a:r>
              <a:rPr lang="en-US" sz="2400" dirty="0" smtClean="0">
                <a:latin typeface="Times" pitchFamily="18" charset="0"/>
                <a:cs typeface="Times" pitchFamily="18" charset="0"/>
              </a:rPr>
              <a:t>	Case </a:t>
            </a:r>
            <a:r>
              <a:rPr lang="en-US" sz="2400" dirty="0">
                <a:latin typeface="Times" pitchFamily="18" charset="0"/>
                <a:cs typeface="Times" pitchFamily="18" charset="0"/>
              </a:rPr>
              <a:t>4: y is black and z is a right child</a:t>
            </a:r>
          </a:p>
          <a:p>
            <a:pPr>
              <a:lnSpc>
                <a:spcPct val="150000"/>
              </a:lnSpc>
            </a:pPr>
            <a:endParaRPr lang="en-US" sz="2400" dirty="0">
              <a:latin typeface="Times" pitchFamily="18" charset="0"/>
              <a:cs typeface="Times"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167</a:t>
            </a:fld>
            <a:endParaRPr lang="en-US"/>
          </a:p>
        </p:txBody>
      </p:sp>
    </p:spTree>
    <p:extLst>
      <p:ext uri="{BB962C8B-B14F-4D97-AF65-F5344CB8AC3E}">
        <p14:creationId xmlns="" xmlns:p14="http://schemas.microsoft.com/office/powerpoint/2010/main" val="428680952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RED-Black Tree Insertion Rules</a:t>
            </a:r>
            <a:endParaRPr lang="en-US" dirty="0"/>
          </a:p>
        </p:txBody>
      </p:sp>
      <p:sp>
        <p:nvSpPr>
          <p:cNvPr id="3" name="Content Placeholder 2"/>
          <p:cNvSpPr>
            <a:spLocks noGrp="1"/>
          </p:cNvSpPr>
          <p:nvPr>
            <p:ph idx="1"/>
          </p:nvPr>
        </p:nvSpPr>
        <p:spPr>
          <a:xfrm>
            <a:off x="457200" y="1066800"/>
            <a:ext cx="8229600" cy="5410200"/>
          </a:xfrm>
        </p:spPr>
        <p:txBody>
          <a:bodyPr/>
          <a:lstStyle/>
          <a:p>
            <a:pPr marL="514350" indent="-514350">
              <a:buAutoNum type="arabicPeriod"/>
            </a:pPr>
            <a:r>
              <a:rPr lang="en-US" dirty="0" smtClean="0">
                <a:latin typeface="Times New Roman" pitchFamily="18" charset="0"/>
                <a:cs typeface="Times New Roman" pitchFamily="18" charset="0"/>
              </a:rPr>
              <a:t>If empty tree create black root node.</a:t>
            </a:r>
          </a:p>
          <a:p>
            <a:pPr marL="514350" indent="-514350">
              <a:buAutoNum type="arabicPeriod"/>
            </a:pPr>
            <a:r>
              <a:rPr lang="en-US" dirty="0" smtClean="0">
                <a:latin typeface="Times New Roman" pitchFamily="18" charset="0"/>
                <a:cs typeface="Times New Roman" pitchFamily="18" charset="0"/>
              </a:rPr>
              <a:t>Insert new leaf node as red</a:t>
            </a:r>
          </a:p>
          <a:p>
            <a:pPr marL="914400" lvl="1" indent="-514350">
              <a:buAutoNum type="arabicPeriod"/>
            </a:pPr>
            <a:r>
              <a:rPr lang="en-US" dirty="0" smtClean="0">
                <a:latin typeface="Times New Roman" pitchFamily="18" charset="0"/>
                <a:cs typeface="Times New Roman" pitchFamily="18" charset="0"/>
              </a:rPr>
              <a:t>If its parent is black then done</a:t>
            </a:r>
          </a:p>
          <a:p>
            <a:pPr marL="914400" lvl="1" indent="-514350">
              <a:buAutoNum type="arabicPeriod"/>
            </a:pPr>
            <a:r>
              <a:rPr lang="en-US" dirty="0" smtClean="0">
                <a:latin typeface="Times New Roman" pitchFamily="18" charset="0"/>
                <a:cs typeface="Times New Roman" pitchFamily="18" charset="0"/>
              </a:rPr>
              <a:t>If parent is red </a:t>
            </a:r>
          </a:p>
          <a:p>
            <a:pPr marL="1314450" lvl="2" indent="-514350">
              <a:buAutoNum type="arabicPeriod"/>
            </a:pPr>
            <a:r>
              <a:rPr lang="en-US" dirty="0" smtClean="0">
                <a:latin typeface="Times New Roman" pitchFamily="18" charset="0"/>
                <a:cs typeface="Times New Roman" pitchFamily="18" charset="0"/>
              </a:rPr>
              <a:t>If  black or absent sibling then</a:t>
            </a:r>
          </a:p>
          <a:p>
            <a:pPr marL="1771650" lvl="3" indent="-514350">
              <a:buNone/>
            </a:pPr>
            <a:r>
              <a:rPr lang="en-US" dirty="0" smtClean="0">
                <a:latin typeface="Times New Roman" pitchFamily="18" charset="0"/>
                <a:cs typeface="Times New Roman" pitchFamily="18" charset="0"/>
              </a:rPr>
              <a:t>	rotate, recolor (Red-black tree property)&amp; done</a:t>
            </a:r>
          </a:p>
          <a:p>
            <a:pPr marL="1314450" lvl="2" indent="-514350">
              <a:buAutoNum type="arabicPeriod"/>
            </a:pPr>
            <a:r>
              <a:rPr lang="en-US" dirty="0" smtClean="0">
                <a:latin typeface="Times New Roman" pitchFamily="18" charset="0"/>
                <a:cs typeface="Times New Roman" pitchFamily="18" charset="0"/>
              </a:rPr>
              <a:t>If Red sibling then</a:t>
            </a:r>
          </a:p>
          <a:p>
            <a:pPr marL="1771650" lvl="3" indent="-514350">
              <a:buNone/>
            </a:pPr>
            <a:r>
              <a:rPr lang="en-US" dirty="0" smtClean="0">
                <a:latin typeface="Times New Roman" pitchFamily="18" charset="0"/>
                <a:cs typeface="Times New Roman" pitchFamily="18" charset="0"/>
              </a:rPr>
              <a:t>	Recolor and check (Red-black tree property)again</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168</a:t>
            </a:fld>
            <a:endParaRPr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latin typeface="Times" pitchFamily="18" charset="0"/>
                <a:cs typeface="Times" pitchFamily="18" charset="0"/>
              </a:rPr>
              <a:t>Example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169</a:t>
            </a:fld>
            <a:endParaRPr lang="en-US"/>
          </a:p>
        </p:txBody>
      </p:sp>
      <p:pic>
        <p:nvPicPr>
          <p:cNvPr id="5" name="Content Placeholder 4" descr="https://www.cs.auckland.ac.nz/~jmor159/PLDS210/fig/rb_tree1a.gif"/>
          <p:cNvPicPr>
            <a:picLocks noGrp="1"/>
          </p:cNvPicPr>
          <p:nvPr>
            <p:ph idx="1"/>
          </p:nvPr>
        </p:nvPicPr>
        <p:blipFill>
          <a:blip r:embed="rId2"/>
          <a:srcRect/>
          <a:stretch>
            <a:fillRect/>
          </a:stretch>
        </p:blipFill>
        <p:spPr bwMode="auto">
          <a:xfrm>
            <a:off x="2438400" y="1371600"/>
            <a:ext cx="4029075" cy="2343150"/>
          </a:xfrm>
          <a:prstGeom prst="rect">
            <a:avLst/>
          </a:prstGeom>
          <a:noFill/>
          <a:ln w="9525">
            <a:noFill/>
            <a:miter lim="800000"/>
            <a:headEnd/>
            <a:tailEnd/>
          </a:ln>
        </p:spPr>
      </p:pic>
      <p:sp>
        <p:nvSpPr>
          <p:cNvPr id="6" name="Rectangle 5"/>
          <p:cNvSpPr/>
          <p:nvPr/>
        </p:nvSpPr>
        <p:spPr>
          <a:xfrm>
            <a:off x="870333" y="3810000"/>
            <a:ext cx="7848600" cy="2677656"/>
          </a:xfrm>
          <a:prstGeom prst="rect">
            <a:avLst/>
          </a:prstGeom>
        </p:spPr>
        <p:txBody>
          <a:bodyPr wrap="square">
            <a:spAutoFit/>
          </a:bodyPr>
          <a:lstStyle/>
          <a:p>
            <a:r>
              <a:rPr lang="en-US" sz="2400" dirty="0">
                <a:latin typeface="Times" pitchFamily="18" charset="0"/>
                <a:cs typeface="Times" pitchFamily="18" charset="0"/>
              </a:rPr>
              <a:t>The tree insert routine has just been called to insert node "4" into the tree.</a:t>
            </a:r>
          </a:p>
          <a:p>
            <a:r>
              <a:rPr lang="en-US" sz="2400" dirty="0">
                <a:latin typeface="Times" pitchFamily="18" charset="0"/>
                <a:cs typeface="Times" pitchFamily="18" charset="0"/>
              </a:rPr>
              <a:t>This is no longer a red-black tree - there are two successive red nodes on the path</a:t>
            </a:r>
          </a:p>
          <a:p>
            <a:r>
              <a:rPr lang="en-US" sz="2400" dirty="0">
                <a:latin typeface="Times" pitchFamily="18" charset="0"/>
                <a:cs typeface="Times" pitchFamily="18" charset="0"/>
              </a:rPr>
              <a:t>11 - 2 - 7 - 5 - 4</a:t>
            </a:r>
          </a:p>
          <a:p>
            <a:r>
              <a:rPr lang="en-US" sz="2400" dirty="0">
                <a:latin typeface="Times" pitchFamily="18" charset="0"/>
                <a:cs typeface="Times" pitchFamily="18" charset="0"/>
              </a:rPr>
              <a:t>Mark the new node, x, and it's uncle, y.</a:t>
            </a:r>
          </a:p>
          <a:p>
            <a:r>
              <a:rPr lang="en-US" sz="2400" dirty="0">
                <a:latin typeface="Times" pitchFamily="18" charset="0"/>
                <a:cs typeface="Times" pitchFamily="18" charset="0"/>
              </a:rPr>
              <a:t>y is red, so we have case 1 ...</a:t>
            </a:r>
          </a:p>
        </p:txBody>
      </p:sp>
    </p:spTree>
    <p:extLst>
      <p:ext uri="{BB962C8B-B14F-4D97-AF65-F5344CB8AC3E}">
        <p14:creationId xmlns="" xmlns:p14="http://schemas.microsoft.com/office/powerpoint/2010/main" val="3986492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latin typeface="Times New Roman" pitchFamily="18" charset="0"/>
                <a:cs typeface="Times New Roman" pitchFamily="18" charset="0"/>
              </a:rPr>
              <a:t>BinaryTree</a:t>
            </a:r>
            <a:r>
              <a:rPr lang="en-US" sz="2800" dirty="0" smtClean="0">
                <a:latin typeface="Times New Roman" pitchFamily="18" charset="0"/>
                <a:cs typeface="Times New Roman" pitchFamily="18" charset="0"/>
              </a:rPr>
              <a:t> ADT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lnSpc>
                <a:spcPct val="150000"/>
              </a:lnSpc>
            </a:pPr>
            <a:r>
              <a:rPr lang="en-US" sz="2600" dirty="0" smtClean="0">
                <a:latin typeface="Times New Roman" pitchFamily="18" charset="0"/>
                <a:cs typeface="Times New Roman" pitchFamily="18" charset="0"/>
              </a:rPr>
              <a:t>The </a:t>
            </a:r>
            <a:r>
              <a:rPr lang="en-US" sz="2600" dirty="0" err="1" smtClean="0">
                <a:latin typeface="Times New Roman" pitchFamily="18" charset="0"/>
                <a:cs typeface="Times New Roman" pitchFamily="18" charset="0"/>
              </a:rPr>
              <a:t>BinaryTree</a:t>
            </a:r>
            <a:r>
              <a:rPr lang="en-US" sz="2600" dirty="0" smtClean="0">
                <a:latin typeface="Times New Roman" pitchFamily="18" charset="0"/>
                <a:cs typeface="Times New Roman" pitchFamily="18" charset="0"/>
              </a:rPr>
              <a:t> ADT extends the Tree ADT, i.e., it inherits all the methods of the Tree ADT</a:t>
            </a:r>
          </a:p>
          <a:p>
            <a:pPr>
              <a:lnSpc>
                <a:spcPct val="150000"/>
              </a:lnSpc>
            </a:pPr>
            <a:r>
              <a:rPr lang="en-US" sz="2600" dirty="0" smtClean="0">
                <a:latin typeface="Times New Roman" pitchFamily="18" charset="0"/>
                <a:cs typeface="Times New Roman" pitchFamily="18" charset="0"/>
              </a:rPr>
              <a:t>Additional methods:</a:t>
            </a:r>
          </a:p>
          <a:p>
            <a:pPr lvl="1">
              <a:lnSpc>
                <a:spcPct val="150000"/>
              </a:lnSpc>
            </a:pPr>
            <a:r>
              <a:rPr lang="en-US" sz="2600" dirty="0" smtClean="0">
                <a:latin typeface="Times New Roman" pitchFamily="18" charset="0"/>
                <a:cs typeface="Times New Roman" pitchFamily="18" charset="0"/>
              </a:rPr>
              <a:t>position </a:t>
            </a:r>
            <a:r>
              <a:rPr lang="en-US" sz="2600" dirty="0" err="1" smtClean="0">
                <a:solidFill>
                  <a:schemeClr val="tx2"/>
                </a:solidFill>
                <a:latin typeface="Times New Roman" pitchFamily="18" charset="0"/>
                <a:cs typeface="Times New Roman" pitchFamily="18" charset="0"/>
              </a:rPr>
              <a:t>leftChild</a:t>
            </a:r>
            <a:r>
              <a:rPr lang="en-US" sz="2600" dirty="0" smtClean="0">
                <a:latin typeface="Times New Roman" pitchFamily="18" charset="0"/>
                <a:cs typeface="Times New Roman" pitchFamily="18" charset="0"/>
              </a:rPr>
              <a:t>(p)</a:t>
            </a:r>
          </a:p>
          <a:p>
            <a:pPr lvl="1">
              <a:lnSpc>
                <a:spcPct val="150000"/>
              </a:lnSpc>
            </a:pPr>
            <a:r>
              <a:rPr lang="en-US" sz="2600" dirty="0" smtClean="0">
                <a:latin typeface="Times New Roman" pitchFamily="18" charset="0"/>
                <a:cs typeface="Times New Roman" pitchFamily="18" charset="0"/>
              </a:rPr>
              <a:t>position </a:t>
            </a:r>
            <a:r>
              <a:rPr lang="en-US" sz="2600" dirty="0" err="1" smtClean="0">
                <a:solidFill>
                  <a:schemeClr val="tx2"/>
                </a:solidFill>
                <a:latin typeface="Times New Roman" pitchFamily="18" charset="0"/>
                <a:cs typeface="Times New Roman" pitchFamily="18" charset="0"/>
              </a:rPr>
              <a:t>rightChild</a:t>
            </a:r>
            <a:r>
              <a:rPr lang="en-US" sz="2600" dirty="0" smtClean="0">
                <a:latin typeface="Times New Roman" pitchFamily="18" charset="0"/>
                <a:cs typeface="Times New Roman" pitchFamily="18" charset="0"/>
              </a:rPr>
              <a:t>(p)</a:t>
            </a:r>
          </a:p>
          <a:p>
            <a:pPr lvl="1">
              <a:lnSpc>
                <a:spcPct val="150000"/>
              </a:lnSpc>
            </a:pPr>
            <a:r>
              <a:rPr lang="en-US" sz="2600" dirty="0" smtClean="0">
                <a:latin typeface="Times New Roman" pitchFamily="18" charset="0"/>
                <a:cs typeface="Times New Roman" pitchFamily="18" charset="0"/>
              </a:rPr>
              <a:t>position </a:t>
            </a:r>
            <a:r>
              <a:rPr lang="en-US" sz="2600" dirty="0" smtClean="0">
                <a:solidFill>
                  <a:schemeClr val="tx2"/>
                </a:solidFill>
                <a:latin typeface="Times New Roman" pitchFamily="18" charset="0"/>
                <a:cs typeface="Times New Roman" pitchFamily="18" charset="0"/>
              </a:rPr>
              <a:t>sibling</a:t>
            </a:r>
            <a:r>
              <a:rPr lang="en-US" sz="2600" dirty="0" smtClean="0">
                <a:latin typeface="Times New Roman" pitchFamily="18" charset="0"/>
                <a:cs typeface="Times New Roman" pitchFamily="18" charset="0"/>
              </a:rPr>
              <a:t>(p)</a:t>
            </a:r>
          </a:p>
          <a:p>
            <a:pPr lvl="1">
              <a:lnSpc>
                <a:spcPct val="150000"/>
              </a:lnSpc>
            </a:pPr>
            <a:endParaRPr lang="en-US" sz="2600" dirty="0" smtClean="0">
              <a:latin typeface="Times New Roman" pitchFamily="18" charset="0"/>
              <a:cs typeface="Times New Roman" pitchFamily="18" charset="0"/>
            </a:endParaRPr>
          </a:p>
          <a:p>
            <a:pPr>
              <a:lnSpc>
                <a:spcPct val="150000"/>
              </a:lnSpc>
            </a:pPr>
            <a:r>
              <a:rPr lang="en-US" sz="2600" dirty="0" smtClean="0">
                <a:latin typeface="Times New Roman" pitchFamily="18" charset="0"/>
                <a:cs typeface="Times New Roman" pitchFamily="18" charset="0"/>
              </a:rPr>
              <a:t>Update methods may be defined by data structures implementing the </a:t>
            </a:r>
            <a:r>
              <a:rPr lang="en-US" sz="2600" dirty="0" err="1" smtClean="0">
                <a:latin typeface="Times New Roman" pitchFamily="18" charset="0"/>
                <a:cs typeface="Times New Roman" pitchFamily="18" charset="0"/>
              </a:rPr>
              <a:t>BinaryTree</a:t>
            </a:r>
            <a:r>
              <a:rPr lang="en-US" sz="2600" dirty="0" smtClean="0">
                <a:latin typeface="Times New Roman" pitchFamily="18" charset="0"/>
                <a:cs typeface="Times New Roman" pitchFamily="18" charset="0"/>
              </a:rPr>
              <a:t> ADT</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170</a:t>
            </a:fld>
            <a:endParaRPr lang="en-US"/>
          </a:p>
        </p:txBody>
      </p:sp>
      <p:pic>
        <p:nvPicPr>
          <p:cNvPr id="5" name="Content Placeholder 4" descr="https://www.cs.auckland.ac.nz/~jmor159/PLDS210/fig/rb_tree_ins1.gif"/>
          <p:cNvPicPr>
            <a:picLocks noGrp="1"/>
          </p:cNvPicPr>
          <p:nvPr>
            <p:ph idx="1"/>
          </p:nvPr>
        </p:nvPicPr>
        <p:blipFill>
          <a:blip r:embed="rId2"/>
          <a:srcRect/>
          <a:stretch>
            <a:fillRect/>
          </a:stretch>
        </p:blipFill>
        <p:spPr bwMode="auto">
          <a:xfrm>
            <a:off x="2286000" y="609600"/>
            <a:ext cx="3724275" cy="2247900"/>
          </a:xfrm>
          <a:prstGeom prst="rect">
            <a:avLst/>
          </a:prstGeom>
          <a:noFill/>
          <a:ln w="9525">
            <a:noFill/>
            <a:miter lim="800000"/>
            <a:headEnd/>
            <a:tailEnd/>
          </a:ln>
        </p:spPr>
      </p:pic>
      <p:sp>
        <p:nvSpPr>
          <p:cNvPr id="6" name="Rectangle 5"/>
          <p:cNvSpPr/>
          <p:nvPr/>
        </p:nvSpPr>
        <p:spPr>
          <a:xfrm>
            <a:off x="1524000" y="3059668"/>
            <a:ext cx="3764364" cy="369332"/>
          </a:xfrm>
          <a:prstGeom prst="rect">
            <a:avLst/>
          </a:prstGeom>
        </p:spPr>
        <p:txBody>
          <a:bodyPr wrap="none">
            <a:spAutoFit/>
          </a:bodyPr>
          <a:lstStyle/>
          <a:p>
            <a:r>
              <a:rPr lang="en-US" dirty="0"/>
              <a:t>Change the colors of nodes 5, 7 and 8.</a:t>
            </a:r>
          </a:p>
        </p:txBody>
      </p:sp>
      <p:pic>
        <p:nvPicPr>
          <p:cNvPr id="7" name="Picture 6" descr="https://www.cs.auckland.ac.nz/~jmor159/PLDS210/fig/rb_tree_ins2.gif"/>
          <p:cNvPicPr/>
          <p:nvPr/>
        </p:nvPicPr>
        <p:blipFill>
          <a:blip r:embed="rId3"/>
          <a:srcRect/>
          <a:stretch>
            <a:fillRect/>
          </a:stretch>
        </p:blipFill>
        <p:spPr bwMode="auto">
          <a:xfrm>
            <a:off x="2247609" y="3733800"/>
            <a:ext cx="4000791" cy="2514600"/>
          </a:xfrm>
          <a:prstGeom prst="rect">
            <a:avLst/>
          </a:prstGeom>
          <a:noFill/>
          <a:ln w="9525">
            <a:noFill/>
            <a:miter lim="800000"/>
            <a:headEnd/>
            <a:tailEnd/>
          </a:ln>
        </p:spPr>
      </p:pic>
    </p:spTree>
    <p:extLst>
      <p:ext uri="{BB962C8B-B14F-4D97-AF65-F5344CB8AC3E}">
        <p14:creationId xmlns="" xmlns:p14="http://schemas.microsoft.com/office/powerpoint/2010/main" val="230866778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400800"/>
          </a:xfrm>
        </p:spPr>
        <p:txBody>
          <a:bodyPr/>
          <a:lstStyle/>
          <a:p>
            <a:pPr>
              <a:lnSpc>
                <a:spcPct val="150000"/>
              </a:lnSpc>
            </a:pPr>
            <a:r>
              <a:rPr lang="en-US" sz="2400" dirty="0">
                <a:latin typeface="Times" pitchFamily="18" charset="0"/>
                <a:cs typeface="Times" pitchFamily="18" charset="0"/>
              </a:rPr>
              <a:t>Move x up to its grandparent, 7.</a:t>
            </a:r>
          </a:p>
          <a:p>
            <a:pPr>
              <a:lnSpc>
                <a:spcPct val="150000"/>
              </a:lnSpc>
            </a:pPr>
            <a:r>
              <a:rPr lang="en-US" sz="2400" dirty="0">
                <a:latin typeface="Times" pitchFamily="18" charset="0"/>
                <a:cs typeface="Times" pitchFamily="18" charset="0"/>
              </a:rPr>
              <a:t>x's parent (2) is still red, so this isn't a red-black tree yet.</a:t>
            </a:r>
          </a:p>
          <a:p>
            <a:pPr>
              <a:lnSpc>
                <a:spcPct val="150000"/>
              </a:lnSpc>
            </a:pPr>
            <a:r>
              <a:rPr lang="en-US" sz="2400" dirty="0">
                <a:latin typeface="Times" pitchFamily="18" charset="0"/>
                <a:cs typeface="Times" pitchFamily="18" charset="0"/>
              </a:rPr>
              <a:t>Mark the uncle, y.</a:t>
            </a:r>
          </a:p>
          <a:p>
            <a:pPr>
              <a:lnSpc>
                <a:spcPct val="150000"/>
              </a:lnSpc>
            </a:pPr>
            <a:r>
              <a:rPr lang="en-US" sz="2400" dirty="0">
                <a:latin typeface="Times" pitchFamily="18" charset="0"/>
                <a:cs typeface="Times" pitchFamily="18" charset="0"/>
              </a:rPr>
              <a:t>In this case, the uncle is black, so we have case 2 </a:t>
            </a:r>
            <a:r>
              <a:rPr lang="en-US" sz="2400" dirty="0" smtClean="0">
                <a:latin typeface="Times" pitchFamily="18" charset="0"/>
                <a:cs typeface="Times" pitchFamily="18" charset="0"/>
              </a:rPr>
              <a:t>.</a:t>
            </a:r>
            <a:endParaRPr lang="en-US" sz="2400" dirty="0">
              <a:latin typeface="Times" pitchFamily="18" charset="0"/>
              <a:cs typeface="Times"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171</a:t>
            </a:fld>
            <a:endParaRPr lang="en-US"/>
          </a:p>
        </p:txBody>
      </p:sp>
      <p:pic>
        <p:nvPicPr>
          <p:cNvPr id="5" name="Picture 4" descr="https://www.cs.auckland.ac.nz/~jmor159/PLDS210/fig/rb_tree_ins3.gif"/>
          <p:cNvPicPr/>
          <p:nvPr/>
        </p:nvPicPr>
        <p:blipFill>
          <a:blip r:embed="rId2"/>
          <a:srcRect/>
          <a:stretch>
            <a:fillRect/>
          </a:stretch>
        </p:blipFill>
        <p:spPr bwMode="auto">
          <a:xfrm>
            <a:off x="1905000" y="3200400"/>
            <a:ext cx="4267200" cy="2590800"/>
          </a:xfrm>
          <a:prstGeom prst="rect">
            <a:avLst/>
          </a:prstGeom>
          <a:noFill/>
          <a:ln w="9525">
            <a:noFill/>
            <a:miter lim="800000"/>
            <a:headEnd/>
            <a:tailEnd/>
          </a:ln>
        </p:spPr>
      </p:pic>
    </p:spTree>
    <p:extLst>
      <p:ext uri="{BB962C8B-B14F-4D97-AF65-F5344CB8AC3E}">
        <p14:creationId xmlns="" xmlns:p14="http://schemas.microsoft.com/office/powerpoint/2010/main" val="6857018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2800" dirty="0">
                <a:latin typeface="Times" pitchFamily="18" charset="0"/>
                <a:cs typeface="Times" pitchFamily="18" charset="0"/>
              </a:rPr>
              <a:t>Move x up and rotate left.</a:t>
            </a:r>
            <a:br>
              <a:rPr lang="en-US" sz="2800" dirty="0">
                <a:latin typeface="Times" pitchFamily="18" charset="0"/>
                <a:cs typeface="Times" pitchFamily="18" charset="0"/>
              </a:rPr>
            </a:br>
            <a:endParaRPr lang="en-US" sz="2800" dirty="0">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172</a:t>
            </a:fld>
            <a:endParaRPr lang="en-US"/>
          </a:p>
        </p:txBody>
      </p:sp>
      <p:pic>
        <p:nvPicPr>
          <p:cNvPr id="5" name="Content Placeholder 4" descr="https://www.cs.auckland.ac.nz/~jmor159/PLDS210/fig/rb_tree_ins4.gif"/>
          <p:cNvPicPr>
            <a:picLocks noGrp="1"/>
          </p:cNvPicPr>
          <p:nvPr>
            <p:ph idx="1"/>
          </p:nvPr>
        </p:nvPicPr>
        <p:blipFill>
          <a:blip r:embed="rId2"/>
          <a:srcRect/>
          <a:stretch>
            <a:fillRect/>
          </a:stretch>
        </p:blipFill>
        <p:spPr bwMode="auto">
          <a:xfrm>
            <a:off x="1600200" y="651828"/>
            <a:ext cx="5105400" cy="2743200"/>
          </a:xfrm>
          <a:prstGeom prst="rect">
            <a:avLst/>
          </a:prstGeom>
          <a:noFill/>
          <a:ln w="9525">
            <a:noFill/>
            <a:miter lim="800000"/>
            <a:headEnd/>
            <a:tailEnd/>
          </a:ln>
        </p:spPr>
      </p:pic>
      <p:sp>
        <p:nvSpPr>
          <p:cNvPr id="6" name="Rectangle 5"/>
          <p:cNvSpPr/>
          <p:nvPr/>
        </p:nvSpPr>
        <p:spPr>
          <a:xfrm>
            <a:off x="685800" y="3429000"/>
            <a:ext cx="8229600" cy="830997"/>
          </a:xfrm>
          <a:prstGeom prst="rect">
            <a:avLst/>
          </a:prstGeom>
        </p:spPr>
        <p:txBody>
          <a:bodyPr wrap="square">
            <a:spAutoFit/>
          </a:bodyPr>
          <a:lstStyle/>
          <a:p>
            <a:r>
              <a:rPr lang="en-US" sz="2400" dirty="0">
                <a:latin typeface="Times" pitchFamily="18" charset="0"/>
                <a:cs typeface="Times" pitchFamily="18" charset="0"/>
              </a:rPr>
              <a:t>Still not a red-black tree... the uncle is black, but x's parent is to the left </a:t>
            </a:r>
            <a:r>
              <a:rPr lang="en-US" sz="2400" dirty="0" smtClean="0">
                <a:latin typeface="Times" pitchFamily="18" charset="0"/>
                <a:cs typeface="Times" pitchFamily="18" charset="0"/>
              </a:rPr>
              <a:t>.</a:t>
            </a:r>
            <a:endParaRPr lang="en-US" sz="2400" dirty="0">
              <a:latin typeface="Times" pitchFamily="18" charset="0"/>
              <a:cs typeface="Times" pitchFamily="18" charset="0"/>
            </a:endParaRPr>
          </a:p>
        </p:txBody>
      </p:sp>
      <p:pic>
        <p:nvPicPr>
          <p:cNvPr id="7" name="Picture 6" descr="https://www.cs.auckland.ac.nz/~jmor159/PLDS210/fig/rb_tree_ins5.gif"/>
          <p:cNvPicPr/>
          <p:nvPr/>
        </p:nvPicPr>
        <p:blipFill>
          <a:blip r:embed="rId3"/>
          <a:srcRect/>
          <a:stretch>
            <a:fillRect/>
          </a:stretch>
        </p:blipFill>
        <p:spPr bwMode="auto">
          <a:xfrm>
            <a:off x="2362200" y="4259997"/>
            <a:ext cx="4343400" cy="2140803"/>
          </a:xfrm>
          <a:prstGeom prst="rect">
            <a:avLst/>
          </a:prstGeom>
          <a:noFill/>
          <a:ln w="9525">
            <a:noFill/>
            <a:miter lim="800000"/>
            <a:headEnd/>
            <a:tailEnd/>
          </a:ln>
        </p:spPr>
      </p:pic>
    </p:spTree>
    <p:extLst>
      <p:ext uri="{BB962C8B-B14F-4D97-AF65-F5344CB8AC3E}">
        <p14:creationId xmlns="" xmlns:p14="http://schemas.microsoft.com/office/powerpoint/2010/main" val="269203877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sz="2400" dirty="0">
                <a:latin typeface="Times" pitchFamily="18" charset="0"/>
                <a:cs typeface="Times" pitchFamily="18" charset="0"/>
              </a:rPr>
              <a:t>Change the colors of 7 and 11 and rotate </a:t>
            </a:r>
            <a:r>
              <a:rPr lang="en-US" sz="2400" dirty="0" smtClean="0">
                <a:latin typeface="Times" pitchFamily="18" charset="0"/>
                <a:cs typeface="Times" pitchFamily="18" charset="0"/>
              </a:rPr>
              <a:t>right.</a:t>
            </a:r>
            <a:endParaRPr lang="en-US" sz="2400" dirty="0">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173</a:t>
            </a:fld>
            <a:endParaRPr lang="en-US"/>
          </a:p>
        </p:txBody>
      </p:sp>
      <p:pic>
        <p:nvPicPr>
          <p:cNvPr id="5" name="Content Placeholder 4" descr="https://www.cs.auckland.ac.nz/~jmor159/PLDS210/fig/rb_tree_ins7.gif"/>
          <p:cNvPicPr>
            <a:picLocks noGrp="1"/>
          </p:cNvPicPr>
          <p:nvPr>
            <p:ph idx="1"/>
          </p:nvPr>
        </p:nvPicPr>
        <p:blipFill>
          <a:blip r:embed="rId2"/>
          <a:srcRect/>
          <a:stretch>
            <a:fillRect/>
          </a:stretch>
        </p:blipFill>
        <p:spPr bwMode="auto">
          <a:xfrm>
            <a:off x="914400" y="838200"/>
            <a:ext cx="5334000" cy="2667000"/>
          </a:xfrm>
          <a:prstGeom prst="rect">
            <a:avLst/>
          </a:prstGeom>
          <a:noFill/>
          <a:ln w="9525">
            <a:noFill/>
            <a:miter lim="800000"/>
            <a:headEnd/>
            <a:tailEnd/>
          </a:ln>
        </p:spPr>
      </p:pic>
      <p:sp>
        <p:nvSpPr>
          <p:cNvPr id="6" name="Rectangle 5"/>
          <p:cNvSpPr/>
          <p:nvPr/>
        </p:nvSpPr>
        <p:spPr>
          <a:xfrm>
            <a:off x="685800" y="3613666"/>
            <a:ext cx="3352800" cy="369332"/>
          </a:xfrm>
          <a:prstGeom prst="rect">
            <a:avLst/>
          </a:prstGeom>
        </p:spPr>
        <p:txBody>
          <a:bodyPr wrap="square">
            <a:spAutoFit/>
          </a:bodyPr>
          <a:lstStyle/>
          <a:p>
            <a:r>
              <a:rPr lang="en-US" dirty="0"/>
              <a:t>This is now a red-black tree,</a:t>
            </a:r>
          </a:p>
        </p:txBody>
      </p:sp>
      <p:pic>
        <p:nvPicPr>
          <p:cNvPr id="7" name="Picture 6" descr="https://www.cs.auckland.ac.nz/~jmor159/PLDS210/fig/rb_tree_ins8.gif"/>
          <p:cNvPicPr/>
          <p:nvPr/>
        </p:nvPicPr>
        <p:blipFill>
          <a:blip r:embed="rId3"/>
          <a:srcRect/>
          <a:stretch>
            <a:fillRect/>
          </a:stretch>
        </p:blipFill>
        <p:spPr bwMode="auto">
          <a:xfrm>
            <a:off x="1676400" y="4163060"/>
            <a:ext cx="5181600" cy="1932940"/>
          </a:xfrm>
          <a:prstGeom prst="rect">
            <a:avLst/>
          </a:prstGeom>
          <a:noFill/>
          <a:ln w="9525">
            <a:noFill/>
            <a:miter lim="800000"/>
            <a:headEnd/>
            <a:tailEnd/>
          </a:ln>
        </p:spPr>
      </p:pic>
    </p:spTree>
    <p:extLst>
      <p:ext uri="{BB962C8B-B14F-4D97-AF65-F5344CB8AC3E}">
        <p14:creationId xmlns="" xmlns:p14="http://schemas.microsoft.com/office/powerpoint/2010/main" val="122630045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Red-Black tree Insertion Algorithm</a:t>
            </a:r>
            <a:endParaRPr lang="en-US" dirty="0"/>
          </a:p>
        </p:txBody>
      </p:sp>
      <p:sp>
        <p:nvSpPr>
          <p:cNvPr id="3" name="Content Placeholder 2"/>
          <p:cNvSpPr>
            <a:spLocks noGrp="1"/>
          </p:cNvSpPr>
          <p:nvPr>
            <p:ph idx="1"/>
          </p:nvPr>
        </p:nvSpPr>
        <p:spPr>
          <a:xfrm>
            <a:off x="457200" y="1066800"/>
            <a:ext cx="8229600" cy="5410200"/>
          </a:xfrm>
        </p:spPr>
        <p:txBody>
          <a:bodyPr>
            <a:normAutofit fontScale="32500" lnSpcReduction="20000"/>
          </a:bodyPr>
          <a:lstStyle/>
          <a:p>
            <a:r>
              <a:rPr lang="en-US" dirty="0" smtClean="0"/>
              <a:t>If  (empty tree)</a:t>
            </a:r>
          </a:p>
          <a:p>
            <a:r>
              <a:rPr lang="en-US" dirty="0" smtClean="0"/>
              <a:t>	Create a black root node</a:t>
            </a:r>
          </a:p>
          <a:p>
            <a:r>
              <a:rPr lang="en-US" dirty="0" smtClean="0"/>
              <a:t>else</a:t>
            </a:r>
          </a:p>
          <a:p>
            <a:r>
              <a:rPr lang="en-US" dirty="0" smtClean="0"/>
              <a:t>{</a:t>
            </a:r>
          </a:p>
          <a:p>
            <a:r>
              <a:rPr lang="en-US" dirty="0" smtClean="0"/>
              <a:t>	create red leaf node</a:t>
            </a:r>
          </a:p>
          <a:p>
            <a:r>
              <a:rPr lang="en-US" dirty="0" smtClean="0"/>
              <a:t>	</a:t>
            </a:r>
          </a:p>
          <a:p>
            <a:r>
              <a:rPr lang="en-US" dirty="0" smtClean="0"/>
              <a:t>	If (parent is black) then </a:t>
            </a:r>
          </a:p>
          <a:p>
            <a:r>
              <a:rPr lang="en-US" dirty="0" smtClean="0"/>
              <a:t>		{ </a:t>
            </a:r>
          </a:p>
          <a:p>
            <a:r>
              <a:rPr lang="en-US" dirty="0" smtClean="0"/>
              <a:t>		insertion done</a:t>
            </a:r>
          </a:p>
          <a:p>
            <a:r>
              <a:rPr lang="en-US" dirty="0" smtClean="0"/>
              <a:t>		}</a:t>
            </a:r>
          </a:p>
          <a:p>
            <a:r>
              <a:rPr lang="en-US" dirty="0" smtClean="0"/>
              <a:t>	else if (parent sibling is RED) then</a:t>
            </a:r>
          </a:p>
          <a:p>
            <a:r>
              <a:rPr lang="en-US" dirty="0" smtClean="0"/>
              <a:t>	{</a:t>
            </a:r>
          </a:p>
          <a:p>
            <a:r>
              <a:rPr lang="en-US" dirty="0" smtClean="0"/>
              <a:t>		if (parent's parent is root) then</a:t>
            </a:r>
          </a:p>
          <a:p>
            <a:r>
              <a:rPr lang="en-US" dirty="0" smtClean="0"/>
              <a:t>		{</a:t>
            </a:r>
          </a:p>
          <a:p>
            <a:r>
              <a:rPr lang="en-US" dirty="0" smtClean="0"/>
              <a:t>			recolor</a:t>
            </a:r>
          </a:p>
          <a:p>
            <a:r>
              <a:rPr lang="en-US" dirty="0" smtClean="0"/>
              <a:t>		}</a:t>
            </a:r>
          </a:p>
          <a:p>
            <a:r>
              <a:rPr lang="en-US" dirty="0" smtClean="0"/>
              <a:t>		else</a:t>
            </a:r>
          </a:p>
          <a:p>
            <a:r>
              <a:rPr lang="en-US" dirty="0" smtClean="0"/>
              <a:t>		{</a:t>
            </a:r>
          </a:p>
          <a:p>
            <a:r>
              <a:rPr lang="en-US" dirty="0" smtClean="0"/>
              <a:t>		recolor &amp; check Red-Black tree property</a:t>
            </a:r>
          </a:p>
          <a:p>
            <a:r>
              <a:rPr lang="en-US" dirty="0" smtClean="0"/>
              <a:t>		}</a:t>
            </a:r>
          </a:p>
          <a:p>
            <a:r>
              <a:rPr lang="en-US" dirty="0" smtClean="0"/>
              <a:t>	}</a:t>
            </a:r>
          </a:p>
          <a:p>
            <a:r>
              <a:rPr lang="en-US" dirty="0" smtClean="0"/>
              <a:t>	else</a:t>
            </a:r>
          </a:p>
          <a:p>
            <a:r>
              <a:rPr lang="en-US" dirty="0" smtClean="0"/>
              <a:t>	{</a:t>
            </a:r>
          </a:p>
          <a:p>
            <a:r>
              <a:rPr lang="en-US" dirty="0" smtClean="0"/>
              <a:t>		rotate;</a:t>
            </a:r>
          </a:p>
          <a:p>
            <a:r>
              <a:rPr lang="en-US" dirty="0" smtClean="0"/>
              <a:t>		if (LL) then rotate Right</a:t>
            </a:r>
          </a:p>
          <a:p>
            <a:r>
              <a:rPr lang="en-US" dirty="0" smtClean="0"/>
              <a:t>		if (RR) then rotate Left</a:t>
            </a:r>
          </a:p>
          <a:p>
            <a:r>
              <a:rPr lang="en-US" dirty="0" smtClean="0"/>
              <a:t>		if (Left </a:t>
            </a:r>
            <a:r>
              <a:rPr lang="en-US" dirty="0" err="1" smtClean="0"/>
              <a:t>subtree</a:t>
            </a:r>
            <a:r>
              <a:rPr lang="en-US" dirty="0" smtClean="0"/>
              <a:t> of Right child (LR)) then rotate Right -&gt; Left</a:t>
            </a:r>
          </a:p>
          <a:p>
            <a:r>
              <a:rPr lang="en-US" dirty="0" smtClean="0"/>
              <a:t>		if (Right </a:t>
            </a:r>
            <a:r>
              <a:rPr lang="en-US" dirty="0" err="1" smtClean="0"/>
              <a:t>subtree</a:t>
            </a:r>
            <a:r>
              <a:rPr lang="en-US" dirty="0" smtClean="0"/>
              <a:t> of Left child (RL)) then rotate Left -&gt;Right</a:t>
            </a:r>
          </a:p>
          <a:p>
            <a:r>
              <a:rPr lang="en-US" dirty="0" smtClean="0"/>
              <a:t>	}</a:t>
            </a:r>
          </a:p>
          <a:p>
            <a:r>
              <a:rPr lang="en-US" dirty="0" smtClean="0"/>
              <a:t>}</a:t>
            </a:r>
          </a:p>
          <a:p>
            <a:r>
              <a:rPr lang="en-US" dirty="0" smtClean="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174</a:t>
            </a:fld>
            <a:endParaRPr 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b="1" dirty="0">
                <a:latin typeface="Times" pitchFamily="18" charset="0"/>
                <a:cs typeface="Times" pitchFamily="18" charset="0"/>
              </a:rPr>
              <a:t>Implementation:</a:t>
            </a:r>
            <a:r>
              <a:rPr lang="en-US" sz="2800" dirty="0">
                <a:latin typeface="Times" pitchFamily="18" charset="0"/>
                <a:cs typeface="Times" pitchFamily="18" charset="0"/>
              </a:rPr>
              <a:t/>
            </a:r>
            <a:br>
              <a:rPr lang="en-US" sz="2800" dirty="0">
                <a:latin typeface="Times" pitchFamily="18" charset="0"/>
                <a:cs typeface="Times" pitchFamily="18" charset="0"/>
              </a:rPr>
            </a:br>
            <a:endParaRPr lang="en-US" sz="2800" dirty="0">
              <a:latin typeface="Times" pitchFamily="18" charset="0"/>
              <a:cs typeface="Times" pitchFamily="18" charset="0"/>
            </a:endParaRPr>
          </a:p>
        </p:txBody>
      </p:sp>
      <p:sp>
        <p:nvSpPr>
          <p:cNvPr id="3" name="Content Placeholder 2"/>
          <p:cNvSpPr>
            <a:spLocks noGrp="1"/>
          </p:cNvSpPr>
          <p:nvPr>
            <p:ph idx="1"/>
          </p:nvPr>
        </p:nvSpPr>
        <p:spPr>
          <a:xfrm>
            <a:off x="609600" y="685800"/>
            <a:ext cx="8229600" cy="5867400"/>
          </a:xfrm>
        </p:spPr>
        <p:txBody>
          <a:bodyPr>
            <a:normAutofit fontScale="85000" lnSpcReduction="10000"/>
          </a:bodyPr>
          <a:lstStyle/>
          <a:p>
            <a:pPr marL="0" indent="0">
              <a:lnSpc>
                <a:spcPct val="150000"/>
              </a:lnSpc>
              <a:buNone/>
            </a:pPr>
            <a:r>
              <a:rPr lang="en-US" sz="2600" b="1" dirty="0" smtClean="0">
                <a:latin typeface="Times" pitchFamily="18" charset="0"/>
                <a:cs typeface="Times" pitchFamily="18" charset="0"/>
              </a:rPr>
              <a:t>Rotate </a:t>
            </a:r>
            <a:r>
              <a:rPr lang="en-US" sz="2600" b="1" dirty="0">
                <a:latin typeface="Times" pitchFamily="18" charset="0"/>
                <a:cs typeface="Times" pitchFamily="18" charset="0"/>
              </a:rPr>
              <a:t>method</a:t>
            </a:r>
            <a:endParaRPr lang="en-US" sz="2600" dirty="0">
              <a:latin typeface="Times" pitchFamily="18" charset="0"/>
              <a:cs typeface="Times" pitchFamily="18" charset="0"/>
            </a:endParaRPr>
          </a:p>
          <a:p>
            <a:pPr marL="0" indent="0">
              <a:lnSpc>
                <a:spcPct val="150000"/>
              </a:lnSpc>
              <a:buNone/>
            </a:pPr>
            <a:r>
              <a:rPr lang="en-US" sz="2600" dirty="0" err="1">
                <a:latin typeface="Times" pitchFamily="18" charset="0"/>
                <a:cs typeface="Times" pitchFamily="18" charset="0"/>
              </a:rPr>
              <a:t>RedBlackNode</a:t>
            </a:r>
            <a:r>
              <a:rPr lang="en-US" sz="2600" dirty="0">
                <a:latin typeface="Times" pitchFamily="18" charset="0"/>
                <a:cs typeface="Times" pitchFamily="18" charset="0"/>
              </a:rPr>
              <a:t> *rotate(</a:t>
            </a:r>
            <a:r>
              <a:rPr lang="en-US" sz="2600" dirty="0" err="1">
                <a:latin typeface="Times" pitchFamily="18" charset="0"/>
                <a:cs typeface="Times" pitchFamily="18" charset="0"/>
              </a:rPr>
              <a:t>const</a:t>
            </a:r>
            <a:r>
              <a:rPr lang="en-US" sz="2600" dirty="0">
                <a:latin typeface="Times" pitchFamily="18" charset="0"/>
                <a:cs typeface="Times" pitchFamily="18" charset="0"/>
              </a:rPr>
              <a:t> Comparable &amp; item, </a:t>
            </a:r>
            <a:r>
              <a:rPr lang="en-US" sz="2600" dirty="0" err="1">
                <a:latin typeface="Times" pitchFamily="18" charset="0"/>
                <a:cs typeface="Times" pitchFamily="18" charset="0"/>
              </a:rPr>
              <a:t>RedBlackNode</a:t>
            </a:r>
            <a:r>
              <a:rPr lang="en-US" sz="2600" dirty="0">
                <a:latin typeface="Times" pitchFamily="18" charset="0"/>
                <a:cs typeface="Times" pitchFamily="18" charset="0"/>
              </a:rPr>
              <a:t> *</a:t>
            </a:r>
            <a:r>
              <a:rPr lang="en-US" sz="2600" dirty="0" err="1">
                <a:latin typeface="Times" pitchFamily="18" charset="0"/>
                <a:cs typeface="Times" pitchFamily="18" charset="0"/>
              </a:rPr>
              <a:t>theParent</a:t>
            </a:r>
            <a:r>
              <a:rPr lang="en-US" sz="2600" dirty="0">
                <a:latin typeface="Times" pitchFamily="18" charset="0"/>
                <a:cs typeface="Times" pitchFamily="18" charset="0"/>
              </a:rPr>
              <a:t>)</a:t>
            </a:r>
          </a:p>
          <a:p>
            <a:pPr marL="0" indent="0">
              <a:lnSpc>
                <a:spcPct val="150000"/>
              </a:lnSpc>
              <a:buNone/>
            </a:pPr>
            <a:r>
              <a:rPr lang="en-US" sz="2600" dirty="0">
                <a:latin typeface="Times" pitchFamily="18" charset="0"/>
                <a:cs typeface="Times" pitchFamily="18" charset="0"/>
              </a:rPr>
              <a:t>{</a:t>
            </a:r>
          </a:p>
          <a:p>
            <a:pPr marL="0" indent="0">
              <a:lnSpc>
                <a:spcPct val="150000"/>
              </a:lnSpc>
              <a:buNone/>
            </a:pPr>
            <a:r>
              <a:rPr lang="en-US" sz="2600" dirty="0">
                <a:latin typeface="Times" pitchFamily="18" charset="0"/>
                <a:cs typeface="Times" pitchFamily="18" charset="0"/>
              </a:rPr>
              <a:t> if ( item &lt; </a:t>
            </a:r>
            <a:r>
              <a:rPr lang="en-US" sz="2600" dirty="0" err="1">
                <a:latin typeface="Times" pitchFamily="18" charset="0"/>
                <a:cs typeface="Times" pitchFamily="18" charset="0"/>
              </a:rPr>
              <a:t>theParent</a:t>
            </a:r>
            <a:r>
              <a:rPr lang="en-US" sz="2600" dirty="0">
                <a:latin typeface="Times" pitchFamily="18" charset="0"/>
                <a:cs typeface="Times" pitchFamily="18" charset="0"/>
              </a:rPr>
              <a:t>-&gt;element)</a:t>
            </a:r>
          </a:p>
          <a:p>
            <a:pPr marL="0" indent="0">
              <a:lnSpc>
                <a:spcPct val="150000"/>
              </a:lnSpc>
              <a:buNone/>
            </a:pPr>
            <a:r>
              <a:rPr lang="en-US" sz="2600" dirty="0">
                <a:latin typeface="Times" pitchFamily="18" charset="0"/>
                <a:cs typeface="Times" pitchFamily="18" charset="0"/>
              </a:rPr>
              <a:t>{</a:t>
            </a:r>
          </a:p>
          <a:p>
            <a:pPr marL="0" indent="0">
              <a:lnSpc>
                <a:spcPct val="150000"/>
              </a:lnSpc>
              <a:buNone/>
            </a:pPr>
            <a:r>
              <a:rPr lang="en-US" sz="2600" dirty="0">
                <a:latin typeface="Times" pitchFamily="18" charset="0"/>
                <a:cs typeface="Times" pitchFamily="18" charset="0"/>
              </a:rPr>
              <a:t>item &lt; </a:t>
            </a:r>
            <a:r>
              <a:rPr lang="en-US" sz="2600" dirty="0" err="1">
                <a:latin typeface="Times" pitchFamily="18" charset="0"/>
                <a:cs typeface="Times" pitchFamily="18" charset="0"/>
              </a:rPr>
              <a:t>theParent</a:t>
            </a:r>
            <a:r>
              <a:rPr lang="en-US" sz="2600" dirty="0">
                <a:latin typeface="Times" pitchFamily="18" charset="0"/>
                <a:cs typeface="Times" pitchFamily="18" charset="0"/>
              </a:rPr>
              <a:t>-&gt;left-&gt;element ?</a:t>
            </a:r>
          </a:p>
          <a:p>
            <a:pPr marL="0" indent="0">
              <a:lnSpc>
                <a:spcPct val="150000"/>
              </a:lnSpc>
              <a:buNone/>
            </a:pPr>
            <a:r>
              <a:rPr lang="en-US" sz="2600" dirty="0" err="1">
                <a:latin typeface="Times" pitchFamily="18" charset="0"/>
                <a:cs typeface="Times" pitchFamily="18" charset="0"/>
              </a:rPr>
              <a:t>rotateWithLeftChild</a:t>
            </a:r>
            <a:r>
              <a:rPr lang="en-US" sz="2600" dirty="0">
                <a:latin typeface="Times" pitchFamily="18" charset="0"/>
                <a:cs typeface="Times" pitchFamily="18" charset="0"/>
              </a:rPr>
              <a:t>( </a:t>
            </a:r>
            <a:r>
              <a:rPr lang="en-US" sz="2600" dirty="0" err="1">
                <a:latin typeface="Times" pitchFamily="18" charset="0"/>
                <a:cs typeface="Times" pitchFamily="18" charset="0"/>
              </a:rPr>
              <a:t>theParent</a:t>
            </a:r>
            <a:r>
              <a:rPr lang="en-US" sz="2600" dirty="0">
                <a:latin typeface="Times" pitchFamily="18" charset="0"/>
                <a:cs typeface="Times" pitchFamily="18" charset="0"/>
              </a:rPr>
              <a:t>-&gt;left) :    // LL</a:t>
            </a:r>
          </a:p>
          <a:p>
            <a:pPr marL="0" indent="0">
              <a:lnSpc>
                <a:spcPct val="150000"/>
              </a:lnSpc>
              <a:buNone/>
            </a:pPr>
            <a:r>
              <a:rPr lang="en-US" sz="2600" dirty="0" err="1">
                <a:latin typeface="Times" pitchFamily="18" charset="0"/>
                <a:cs typeface="Times" pitchFamily="18" charset="0"/>
              </a:rPr>
              <a:t>rotateWithRightChild</a:t>
            </a:r>
            <a:r>
              <a:rPr lang="en-US" sz="2600" dirty="0">
                <a:latin typeface="Times" pitchFamily="18" charset="0"/>
                <a:cs typeface="Times" pitchFamily="18" charset="0"/>
              </a:rPr>
              <a:t>( </a:t>
            </a:r>
            <a:r>
              <a:rPr lang="en-US" sz="2600" dirty="0" err="1">
                <a:latin typeface="Times" pitchFamily="18" charset="0"/>
                <a:cs typeface="Times" pitchFamily="18" charset="0"/>
              </a:rPr>
              <a:t>theParent</a:t>
            </a:r>
            <a:r>
              <a:rPr lang="en-US" sz="2600" dirty="0">
                <a:latin typeface="Times" pitchFamily="18" charset="0"/>
                <a:cs typeface="Times" pitchFamily="18" charset="0"/>
              </a:rPr>
              <a:t>-&gt;left) ;  // LR</a:t>
            </a:r>
          </a:p>
          <a:p>
            <a:pPr marL="0" indent="0">
              <a:lnSpc>
                <a:spcPct val="150000"/>
              </a:lnSpc>
              <a:buNone/>
            </a:pPr>
            <a:r>
              <a:rPr lang="en-US" sz="2600" dirty="0">
                <a:latin typeface="Times" pitchFamily="18" charset="0"/>
                <a:cs typeface="Times" pitchFamily="18" charset="0"/>
              </a:rPr>
              <a:t>return </a:t>
            </a:r>
            <a:r>
              <a:rPr lang="en-US" sz="2600" dirty="0" err="1">
                <a:latin typeface="Times" pitchFamily="18" charset="0"/>
                <a:cs typeface="Times" pitchFamily="18" charset="0"/>
              </a:rPr>
              <a:t>theParent</a:t>
            </a:r>
            <a:r>
              <a:rPr lang="en-US" sz="2600" dirty="0">
                <a:latin typeface="Times" pitchFamily="18" charset="0"/>
                <a:cs typeface="Times" pitchFamily="18" charset="0"/>
              </a:rPr>
              <a:t>-&gt;left;</a:t>
            </a:r>
          </a:p>
          <a:p>
            <a:pPr marL="0" indent="0">
              <a:lnSpc>
                <a:spcPct val="150000"/>
              </a:lnSpc>
              <a:buNone/>
            </a:pPr>
            <a:r>
              <a:rPr lang="en-US" sz="2600" dirty="0">
                <a:latin typeface="Times" pitchFamily="18" charset="0"/>
                <a:cs typeface="Times"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175</a:t>
            </a:fld>
            <a:endParaRPr lang="en-US"/>
          </a:p>
        </p:txBody>
      </p:sp>
    </p:spTree>
    <p:extLst>
      <p:ext uri="{BB962C8B-B14F-4D97-AF65-F5344CB8AC3E}">
        <p14:creationId xmlns="" xmlns:p14="http://schemas.microsoft.com/office/powerpoint/2010/main" val="37244026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fontScale="92500" lnSpcReduction="10000"/>
          </a:bodyPr>
          <a:lstStyle/>
          <a:p>
            <a:pPr marL="0" indent="0">
              <a:lnSpc>
                <a:spcPct val="150000"/>
              </a:lnSpc>
              <a:buNone/>
            </a:pPr>
            <a:r>
              <a:rPr lang="en-US" sz="2400" dirty="0">
                <a:latin typeface="Times" pitchFamily="18" charset="0"/>
                <a:cs typeface="Times" pitchFamily="18" charset="0"/>
              </a:rPr>
              <a:t>else</a:t>
            </a:r>
          </a:p>
          <a:p>
            <a:pPr marL="0" indent="0">
              <a:lnSpc>
                <a:spcPct val="150000"/>
              </a:lnSpc>
              <a:buNone/>
            </a:pPr>
            <a:r>
              <a:rPr lang="en-US" sz="2400" dirty="0">
                <a:latin typeface="Times" pitchFamily="18" charset="0"/>
                <a:cs typeface="Times" pitchFamily="18" charset="0"/>
              </a:rPr>
              <a:t>{   </a:t>
            </a:r>
          </a:p>
          <a:p>
            <a:pPr marL="0" indent="0">
              <a:lnSpc>
                <a:spcPct val="150000"/>
              </a:lnSpc>
              <a:buNone/>
            </a:pPr>
            <a:r>
              <a:rPr lang="en-US" sz="2400" dirty="0">
                <a:latin typeface="Times" pitchFamily="18" charset="0"/>
                <a:cs typeface="Times" pitchFamily="18" charset="0"/>
              </a:rPr>
              <a:t>item &lt; </a:t>
            </a:r>
            <a:r>
              <a:rPr lang="en-US" sz="2400" dirty="0" err="1">
                <a:latin typeface="Times" pitchFamily="18" charset="0"/>
                <a:cs typeface="Times" pitchFamily="18" charset="0"/>
              </a:rPr>
              <a:t>theParent</a:t>
            </a:r>
            <a:r>
              <a:rPr lang="en-US" sz="2400" dirty="0">
                <a:latin typeface="Times" pitchFamily="18" charset="0"/>
                <a:cs typeface="Times" pitchFamily="18" charset="0"/>
              </a:rPr>
              <a:t>-&gt;right-&gt;element ?</a:t>
            </a:r>
          </a:p>
          <a:p>
            <a:pPr marL="0" indent="0">
              <a:lnSpc>
                <a:spcPct val="150000"/>
              </a:lnSpc>
              <a:buNone/>
            </a:pPr>
            <a:r>
              <a:rPr lang="en-US" sz="2400" dirty="0" err="1">
                <a:latin typeface="Times" pitchFamily="18" charset="0"/>
                <a:cs typeface="Times" pitchFamily="18" charset="0"/>
              </a:rPr>
              <a:t>rotateWithLeftChild</a:t>
            </a:r>
            <a:r>
              <a:rPr lang="en-US" sz="2400" dirty="0">
                <a:latin typeface="Times" pitchFamily="18" charset="0"/>
                <a:cs typeface="Times" pitchFamily="18" charset="0"/>
              </a:rPr>
              <a:t>( </a:t>
            </a:r>
            <a:r>
              <a:rPr lang="en-US" sz="2400" dirty="0" err="1">
                <a:latin typeface="Times" pitchFamily="18" charset="0"/>
                <a:cs typeface="Times" pitchFamily="18" charset="0"/>
              </a:rPr>
              <a:t>theParent</a:t>
            </a:r>
            <a:r>
              <a:rPr lang="en-US" sz="2400" dirty="0">
                <a:latin typeface="Times" pitchFamily="18" charset="0"/>
                <a:cs typeface="Times" pitchFamily="18" charset="0"/>
              </a:rPr>
              <a:t>-&gt;right) :    // RL</a:t>
            </a:r>
          </a:p>
          <a:p>
            <a:pPr marL="0" indent="0">
              <a:lnSpc>
                <a:spcPct val="150000"/>
              </a:lnSpc>
              <a:buNone/>
            </a:pPr>
            <a:r>
              <a:rPr lang="en-US" sz="2400" dirty="0" err="1">
                <a:latin typeface="Times" pitchFamily="18" charset="0"/>
                <a:cs typeface="Times" pitchFamily="18" charset="0"/>
              </a:rPr>
              <a:t>rotateWithRightChild</a:t>
            </a:r>
            <a:r>
              <a:rPr lang="en-US" sz="2400" dirty="0">
                <a:latin typeface="Times" pitchFamily="18" charset="0"/>
                <a:cs typeface="Times" pitchFamily="18" charset="0"/>
              </a:rPr>
              <a:t>( </a:t>
            </a:r>
            <a:r>
              <a:rPr lang="en-US" sz="2400" dirty="0" err="1">
                <a:latin typeface="Times" pitchFamily="18" charset="0"/>
                <a:cs typeface="Times" pitchFamily="18" charset="0"/>
              </a:rPr>
              <a:t>theParent</a:t>
            </a:r>
            <a:r>
              <a:rPr lang="en-US" sz="2400" dirty="0">
                <a:latin typeface="Times" pitchFamily="18" charset="0"/>
                <a:cs typeface="Times" pitchFamily="18" charset="0"/>
              </a:rPr>
              <a:t>-&gt;right) ;  // RR</a:t>
            </a:r>
          </a:p>
          <a:p>
            <a:pPr marL="0" indent="0">
              <a:lnSpc>
                <a:spcPct val="150000"/>
              </a:lnSpc>
              <a:buNone/>
            </a:pPr>
            <a:r>
              <a:rPr lang="en-US" sz="2400" dirty="0">
                <a:latin typeface="Times" pitchFamily="18" charset="0"/>
                <a:cs typeface="Times" pitchFamily="18" charset="0"/>
              </a:rPr>
              <a:t>return </a:t>
            </a:r>
            <a:r>
              <a:rPr lang="en-US" sz="2400" dirty="0" err="1">
                <a:latin typeface="Times" pitchFamily="18" charset="0"/>
                <a:cs typeface="Times" pitchFamily="18" charset="0"/>
              </a:rPr>
              <a:t>theParent</a:t>
            </a:r>
            <a:r>
              <a:rPr lang="en-US" sz="2400" dirty="0">
                <a:latin typeface="Times" pitchFamily="18" charset="0"/>
                <a:cs typeface="Times" pitchFamily="18" charset="0"/>
              </a:rPr>
              <a:t>-&gt;right;</a:t>
            </a:r>
          </a:p>
          <a:p>
            <a:pPr marL="0" indent="0">
              <a:lnSpc>
                <a:spcPct val="150000"/>
              </a:lnSpc>
              <a:buNone/>
            </a:pPr>
            <a:r>
              <a:rPr lang="en-US" sz="2400" dirty="0">
                <a:latin typeface="Times" pitchFamily="18" charset="0"/>
                <a:cs typeface="Times" pitchFamily="18" charset="0"/>
              </a:rPr>
              <a:t>}</a:t>
            </a:r>
          </a:p>
          <a:p>
            <a:pPr marL="0" indent="0">
              <a:lnSpc>
                <a:spcPct val="150000"/>
              </a:lnSpc>
              <a:buNone/>
            </a:pPr>
            <a:r>
              <a:rPr lang="en-US" sz="2400" dirty="0">
                <a:latin typeface="Times" pitchFamily="18" charset="0"/>
                <a:cs typeface="Times"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176</a:t>
            </a:fld>
            <a:endParaRPr lang="en-US"/>
          </a:p>
        </p:txBody>
      </p:sp>
    </p:spTree>
    <p:extLst>
      <p:ext uri="{BB962C8B-B14F-4D97-AF65-F5344CB8AC3E}">
        <p14:creationId xmlns="" xmlns:p14="http://schemas.microsoft.com/office/powerpoint/2010/main" val="229602272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629400"/>
          </a:xfrm>
        </p:spPr>
        <p:txBody>
          <a:bodyPr>
            <a:normAutofit fontScale="25000" lnSpcReduction="20000"/>
          </a:bodyPr>
          <a:lstStyle/>
          <a:p>
            <a:pPr marL="0" indent="0">
              <a:buNone/>
            </a:pPr>
            <a:r>
              <a:rPr lang="en-US" b="1" dirty="0"/>
              <a:t>Insertion procedure</a:t>
            </a:r>
            <a:endParaRPr lang="en-US" dirty="0"/>
          </a:p>
          <a:p>
            <a:pPr marL="0" indent="0">
              <a:buNone/>
            </a:pPr>
            <a:r>
              <a:rPr lang="en-US" dirty="0"/>
              <a:t> </a:t>
            </a:r>
          </a:p>
          <a:p>
            <a:pPr marL="0" indent="0">
              <a:lnSpc>
                <a:spcPct val="170000"/>
              </a:lnSpc>
              <a:buNone/>
            </a:pPr>
            <a:r>
              <a:rPr lang="en-US" sz="8000" dirty="0">
                <a:latin typeface="Times" pitchFamily="18" charset="0"/>
                <a:cs typeface="Times" pitchFamily="18" charset="0"/>
              </a:rPr>
              <a:t>void </a:t>
            </a:r>
            <a:r>
              <a:rPr lang="en-US" sz="8000" dirty="0" err="1">
                <a:latin typeface="Times" pitchFamily="18" charset="0"/>
                <a:cs typeface="Times" pitchFamily="18" charset="0"/>
              </a:rPr>
              <a:t>handleReorient</a:t>
            </a:r>
            <a:r>
              <a:rPr lang="en-US" sz="8000" dirty="0">
                <a:latin typeface="Times" pitchFamily="18" charset="0"/>
                <a:cs typeface="Times" pitchFamily="18" charset="0"/>
              </a:rPr>
              <a:t>( </a:t>
            </a:r>
            <a:r>
              <a:rPr lang="en-US" sz="8000" dirty="0" err="1">
                <a:latin typeface="Times" pitchFamily="18" charset="0"/>
                <a:cs typeface="Times" pitchFamily="18" charset="0"/>
              </a:rPr>
              <a:t>const</a:t>
            </a:r>
            <a:r>
              <a:rPr lang="en-US" sz="8000" dirty="0">
                <a:latin typeface="Times" pitchFamily="18" charset="0"/>
                <a:cs typeface="Times" pitchFamily="18" charset="0"/>
              </a:rPr>
              <a:t> Comparable &amp; item)</a:t>
            </a:r>
          </a:p>
          <a:p>
            <a:pPr marL="0" indent="0">
              <a:lnSpc>
                <a:spcPct val="170000"/>
              </a:lnSpc>
              <a:buNone/>
            </a:pPr>
            <a:r>
              <a:rPr lang="en-US" sz="8000" dirty="0">
                <a:latin typeface="Times" pitchFamily="18" charset="0"/>
                <a:cs typeface="Times" pitchFamily="18" charset="0"/>
              </a:rPr>
              <a:t>{</a:t>
            </a:r>
          </a:p>
          <a:p>
            <a:pPr marL="0" indent="0">
              <a:lnSpc>
                <a:spcPct val="170000"/>
              </a:lnSpc>
              <a:buNone/>
            </a:pPr>
            <a:r>
              <a:rPr lang="en-US" sz="8000" dirty="0">
                <a:latin typeface="Times" pitchFamily="18" charset="0"/>
                <a:cs typeface="Times" pitchFamily="18" charset="0"/>
              </a:rPr>
              <a:t>current-&gt;color=RED;</a:t>
            </a:r>
          </a:p>
          <a:p>
            <a:pPr marL="0" indent="0">
              <a:lnSpc>
                <a:spcPct val="170000"/>
              </a:lnSpc>
              <a:buNone/>
            </a:pPr>
            <a:r>
              <a:rPr lang="en-US" sz="8000" dirty="0">
                <a:latin typeface="Times" pitchFamily="18" charset="0"/>
                <a:cs typeface="Times" pitchFamily="18" charset="0"/>
              </a:rPr>
              <a:t>current-&gt;left-&gt;color=BLACK;</a:t>
            </a:r>
          </a:p>
          <a:p>
            <a:pPr marL="0" indent="0">
              <a:lnSpc>
                <a:spcPct val="170000"/>
              </a:lnSpc>
              <a:buNone/>
            </a:pPr>
            <a:r>
              <a:rPr lang="en-US" sz="8000" dirty="0">
                <a:latin typeface="Times" pitchFamily="18" charset="0"/>
                <a:cs typeface="Times" pitchFamily="18" charset="0"/>
              </a:rPr>
              <a:t>current-&gt;right-&gt;color=BLACK;</a:t>
            </a:r>
          </a:p>
          <a:p>
            <a:pPr marL="0" indent="0">
              <a:lnSpc>
                <a:spcPct val="170000"/>
              </a:lnSpc>
              <a:buNone/>
            </a:pPr>
            <a:r>
              <a:rPr lang="en-US" sz="8000" dirty="0">
                <a:latin typeface="Times" pitchFamily="18" charset="0"/>
                <a:cs typeface="Times" pitchFamily="18" charset="0"/>
              </a:rPr>
              <a:t>if(parent-&gt;color==RED)</a:t>
            </a:r>
          </a:p>
          <a:p>
            <a:pPr marL="0" indent="0">
              <a:lnSpc>
                <a:spcPct val="170000"/>
              </a:lnSpc>
              <a:buNone/>
            </a:pPr>
            <a:r>
              <a:rPr lang="en-US" sz="8000" dirty="0">
                <a:latin typeface="Times" pitchFamily="18" charset="0"/>
                <a:cs typeface="Times" pitchFamily="18" charset="0"/>
              </a:rPr>
              <a:t>{</a:t>
            </a:r>
          </a:p>
          <a:p>
            <a:pPr marL="0" indent="0">
              <a:lnSpc>
                <a:spcPct val="170000"/>
              </a:lnSpc>
              <a:buNone/>
            </a:pPr>
            <a:r>
              <a:rPr lang="en-US" sz="8000" dirty="0">
                <a:latin typeface="Times" pitchFamily="18" charset="0"/>
                <a:cs typeface="Times" pitchFamily="18" charset="0"/>
              </a:rPr>
              <a:t>grand-&gt;color=RED;</a:t>
            </a:r>
          </a:p>
          <a:p>
            <a:pPr marL="0" indent="0">
              <a:lnSpc>
                <a:spcPct val="170000"/>
              </a:lnSpc>
              <a:buNone/>
            </a:pPr>
            <a:r>
              <a:rPr lang="en-US" sz="8000" dirty="0">
                <a:latin typeface="Times" pitchFamily="18" charset="0"/>
                <a:cs typeface="Times" pitchFamily="18" charset="0"/>
              </a:rPr>
              <a:t>if(item &lt; grand-&gt;element !=item &lt; parent-&gt;element)</a:t>
            </a:r>
          </a:p>
          <a:p>
            <a:pPr marL="0" indent="0">
              <a:lnSpc>
                <a:spcPct val="170000"/>
              </a:lnSpc>
              <a:buNone/>
            </a:pPr>
            <a:r>
              <a:rPr lang="en-US" sz="8000" dirty="0">
                <a:latin typeface="Times" pitchFamily="18" charset="0"/>
                <a:cs typeface="Times" pitchFamily="18" charset="0"/>
              </a:rPr>
              <a:t>parent=rotate( item, grand);</a:t>
            </a:r>
          </a:p>
          <a:p>
            <a:pPr marL="0" indent="0">
              <a:lnSpc>
                <a:spcPct val="170000"/>
              </a:lnSpc>
              <a:buNone/>
            </a:pPr>
            <a:r>
              <a:rPr lang="en-US" sz="8000" dirty="0">
                <a:latin typeface="Times" pitchFamily="18" charset="0"/>
                <a:cs typeface="Times" pitchFamily="18" charset="0"/>
              </a:rPr>
              <a:t>current = rotate( item, great);</a:t>
            </a:r>
          </a:p>
          <a:p>
            <a:pPr marL="0" indent="0">
              <a:lnSpc>
                <a:spcPct val="170000"/>
              </a:lnSpc>
              <a:buNone/>
            </a:pPr>
            <a:r>
              <a:rPr lang="en-US" sz="8000" dirty="0">
                <a:latin typeface="Times" pitchFamily="18" charset="0"/>
                <a:cs typeface="Times" pitchFamily="18" charset="0"/>
              </a:rPr>
              <a:t>current-&gt;color = BLACK;</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177</a:t>
            </a:fld>
            <a:endParaRPr lang="en-US"/>
          </a:p>
        </p:txBody>
      </p:sp>
    </p:spTree>
    <p:extLst>
      <p:ext uri="{BB962C8B-B14F-4D97-AF65-F5344CB8AC3E}">
        <p14:creationId xmlns="" xmlns:p14="http://schemas.microsoft.com/office/powerpoint/2010/main" val="60744782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6400800"/>
          </a:xfrm>
        </p:spPr>
        <p:txBody>
          <a:bodyPr>
            <a:normAutofit fontScale="62500" lnSpcReduction="20000"/>
          </a:bodyPr>
          <a:lstStyle/>
          <a:p>
            <a:pPr marL="0" indent="0">
              <a:lnSpc>
                <a:spcPct val="170000"/>
              </a:lnSpc>
              <a:buNone/>
            </a:pPr>
            <a:r>
              <a:rPr lang="en-US" sz="3400" dirty="0">
                <a:latin typeface="Times" pitchFamily="18" charset="0"/>
                <a:cs typeface="Times" pitchFamily="18" charset="0"/>
              </a:rPr>
              <a:t>}</a:t>
            </a:r>
          </a:p>
          <a:p>
            <a:pPr marL="0" indent="0">
              <a:lnSpc>
                <a:spcPct val="170000"/>
              </a:lnSpc>
              <a:buNone/>
            </a:pPr>
            <a:r>
              <a:rPr lang="en-US" sz="3400" dirty="0">
                <a:latin typeface="Times" pitchFamily="18" charset="0"/>
                <a:cs typeface="Times" pitchFamily="18" charset="0"/>
              </a:rPr>
              <a:t>header-&gt;right-&gt;color=BLACK;</a:t>
            </a:r>
          </a:p>
          <a:p>
            <a:pPr marL="0" indent="0">
              <a:lnSpc>
                <a:spcPct val="170000"/>
              </a:lnSpc>
              <a:buNone/>
            </a:pPr>
            <a:r>
              <a:rPr lang="en-US" sz="3400" dirty="0">
                <a:latin typeface="Times" pitchFamily="18" charset="0"/>
                <a:cs typeface="Times" pitchFamily="18" charset="0"/>
              </a:rPr>
              <a:t>}</a:t>
            </a:r>
          </a:p>
          <a:p>
            <a:pPr marL="0" indent="0">
              <a:buNone/>
            </a:pPr>
            <a:r>
              <a:rPr lang="en-US" sz="3400" dirty="0">
                <a:latin typeface="Times" pitchFamily="18" charset="0"/>
                <a:cs typeface="Times" pitchFamily="18" charset="0"/>
              </a:rPr>
              <a:t>void insert( </a:t>
            </a:r>
            <a:r>
              <a:rPr lang="en-US" sz="3400" dirty="0" err="1">
                <a:latin typeface="Times" pitchFamily="18" charset="0"/>
                <a:cs typeface="Times" pitchFamily="18" charset="0"/>
              </a:rPr>
              <a:t>const</a:t>
            </a:r>
            <a:r>
              <a:rPr lang="en-US" sz="3400" dirty="0">
                <a:latin typeface="Times" pitchFamily="18" charset="0"/>
                <a:cs typeface="Times" pitchFamily="18" charset="0"/>
              </a:rPr>
              <a:t> Comparable &amp; x)</a:t>
            </a:r>
          </a:p>
          <a:p>
            <a:pPr marL="0" indent="0">
              <a:buNone/>
            </a:pPr>
            <a:r>
              <a:rPr lang="en-US" sz="3400" dirty="0">
                <a:latin typeface="Times" pitchFamily="18" charset="0"/>
                <a:cs typeface="Times" pitchFamily="18" charset="0"/>
              </a:rPr>
              <a:t>{</a:t>
            </a:r>
          </a:p>
          <a:p>
            <a:pPr marL="0" indent="0">
              <a:buNone/>
            </a:pPr>
            <a:r>
              <a:rPr lang="en-US" sz="3400" dirty="0">
                <a:latin typeface="Times" pitchFamily="18" charset="0"/>
                <a:cs typeface="Times" pitchFamily="18" charset="0"/>
              </a:rPr>
              <a:t>current = parent=grand=header;</a:t>
            </a:r>
          </a:p>
          <a:p>
            <a:pPr marL="0" indent="0">
              <a:buNone/>
            </a:pPr>
            <a:r>
              <a:rPr lang="en-US" sz="3400" dirty="0" err="1">
                <a:latin typeface="Times" pitchFamily="18" charset="0"/>
                <a:cs typeface="Times" pitchFamily="18" charset="0"/>
              </a:rPr>
              <a:t>nullNode</a:t>
            </a:r>
            <a:r>
              <a:rPr lang="en-US" sz="3400" dirty="0">
                <a:latin typeface="Times" pitchFamily="18" charset="0"/>
                <a:cs typeface="Times" pitchFamily="18" charset="0"/>
              </a:rPr>
              <a:t>-&gt;element=x;</a:t>
            </a:r>
          </a:p>
          <a:p>
            <a:pPr marL="0" indent="0">
              <a:buNone/>
            </a:pPr>
            <a:r>
              <a:rPr lang="en-US" sz="3400" dirty="0">
                <a:latin typeface="Times" pitchFamily="18" charset="0"/>
                <a:cs typeface="Times" pitchFamily="18" charset="0"/>
              </a:rPr>
              <a:t>while( current-&gt;element !=x)</a:t>
            </a:r>
          </a:p>
          <a:p>
            <a:pPr marL="0" indent="0">
              <a:buNone/>
            </a:pPr>
            <a:r>
              <a:rPr lang="en-US" sz="3400" dirty="0">
                <a:latin typeface="Times" pitchFamily="18" charset="0"/>
                <a:cs typeface="Times" pitchFamily="18" charset="0"/>
              </a:rPr>
              <a:t>{</a:t>
            </a:r>
          </a:p>
          <a:p>
            <a:pPr marL="0" indent="0">
              <a:buNone/>
            </a:pPr>
            <a:r>
              <a:rPr lang="en-US" sz="3400" dirty="0">
                <a:latin typeface="Times" pitchFamily="18" charset="0"/>
                <a:cs typeface="Times" pitchFamily="18" charset="0"/>
              </a:rPr>
              <a:t>great = grand; grand=parent; parent=current;</a:t>
            </a:r>
          </a:p>
          <a:p>
            <a:pPr marL="0" indent="0">
              <a:buNone/>
            </a:pPr>
            <a:r>
              <a:rPr lang="en-US" sz="3400" dirty="0">
                <a:latin typeface="Times" pitchFamily="18" charset="0"/>
                <a:cs typeface="Times" pitchFamily="18" charset="0"/>
              </a:rPr>
              <a:t>current = x &lt; current-&gt;element ?  current-&gt;left : current-&gt;right;</a:t>
            </a:r>
          </a:p>
          <a:p>
            <a:pPr marL="0" indent="0">
              <a:buNone/>
            </a:pPr>
            <a:r>
              <a:rPr lang="en-US" sz="3400" dirty="0">
                <a:latin typeface="Times" pitchFamily="18" charset="0"/>
                <a:cs typeface="Times" pitchFamily="18" charset="0"/>
              </a:rPr>
              <a:t>if( current-&gt;left-&gt;color ==RED &amp;&amp; current-&gt;right-&gt;color ==RED)</a:t>
            </a:r>
          </a:p>
          <a:p>
            <a:pPr marL="0" indent="0">
              <a:buNone/>
            </a:pPr>
            <a:r>
              <a:rPr lang="en-US" sz="3400" dirty="0" err="1">
                <a:latin typeface="Times" pitchFamily="18" charset="0"/>
                <a:cs typeface="Times" pitchFamily="18" charset="0"/>
              </a:rPr>
              <a:t>handleReorient</a:t>
            </a:r>
            <a:r>
              <a:rPr lang="en-US" sz="3400" dirty="0">
                <a:latin typeface="Times" pitchFamily="18" charset="0"/>
                <a:cs typeface="Times" pitchFamily="18" charset="0"/>
              </a:rPr>
              <a:t> (x );</a:t>
            </a:r>
          </a:p>
          <a:p>
            <a:pPr marL="0" indent="0">
              <a:buNone/>
            </a:pPr>
            <a:r>
              <a:rPr lang="en-US" sz="3400" dirty="0">
                <a:latin typeface="Times" pitchFamily="18" charset="0"/>
                <a:cs typeface="Times"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178</a:t>
            </a:fld>
            <a:endParaRPr lang="en-US"/>
          </a:p>
        </p:txBody>
      </p:sp>
    </p:spTree>
    <p:extLst>
      <p:ext uri="{BB962C8B-B14F-4D97-AF65-F5344CB8AC3E}">
        <p14:creationId xmlns="" xmlns:p14="http://schemas.microsoft.com/office/powerpoint/2010/main" val="371699829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486400"/>
          </a:xfrm>
        </p:spPr>
        <p:txBody>
          <a:bodyPr>
            <a:normAutofit fontScale="85000" lnSpcReduction="10000"/>
          </a:bodyPr>
          <a:lstStyle/>
          <a:p>
            <a:pPr marL="0" indent="0">
              <a:lnSpc>
                <a:spcPct val="150000"/>
              </a:lnSpc>
              <a:buNone/>
            </a:pPr>
            <a:r>
              <a:rPr lang="en-US" sz="2600" dirty="0">
                <a:latin typeface="Times" pitchFamily="18" charset="0"/>
                <a:cs typeface="Times" pitchFamily="18" charset="0"/>
              </a:rPr>
              <a:t>if ( current!=</a:t>
            </a:r>
            <a:r>
              <a:rPr lang="en-US" sz="2600" dirty="0" err="1">
                <a:latin typeface="Times" pitchFamily="18" charset="0"/>
                <a:cs typeface="Times" pitchFamily="18" charset="0"/>
              </a:rPr>
              <a:t>nullNode</a:t>
            </a:r>
            <a:r>
              <a:rPr lang="en-US" sz="2600" dirty="0">
                <a:latin typeface="Times" pitchFamily="18" charset="0"/>
                <a:cs typeface="Times" pitchFamily="18" charset="0"/>
              </a:rPr>
              <a:t>)</a:t>
            </a:r>
          </a:p>
          <a:p>
            <a:pPr marL="0" indent="0">
              <a:lnSpc>
                <a:spcPct val="150000"/>
              </a:lnSpc>
              <a:buNone/>
            </a:pPr>
            <a:r>
              <a:rPr lang="en-US" sz="2600" dirty="0">
                <a:latin typeface="Times" pitchFamily="18" charset="0"/>
                <a:cs typeface="Times" pitchFamily="18" charset="0"/>
              </a:rPr>
              <a:t>return;</a:t>
            </a:r>
          </a:p>
          <a:p>
            <a:pPr marL="0" indent="0">
              <a:lnSpc>
                <a:spcPct val="150000"/>
              </a:lnSpc>
              <a:buNone/>
            </a:pPr>
            <a:r>
              <a:rPr lang="en-US" sz="2600" dirty="0">
                <a:latin typeface="Times" pitchFamily="18" charset="0"/>
                <a:cs typeface="Times" pitchFamily="18" charset="0"/>
              </a:rPr>
              <a:t>current = new </a:t>
            </a:r>
            <a:r>
              <a:rPr lang="en-US" sz="2600" dirty="0" err="1">
                <a:latin typeface="Times" pitchFamily="18" charset="0"/>
                <a:cs typeface="Times" pitchFamily="18" charset="0"/>
              </a:rPr>
              <a:t>RedBlackNode</a:t>
            </a:r>
            <a:r>
              <a:rPr lang="en-US" sz="2600" dirty="0">
                <a:latin typeface="Times" pitchFamily="18" charset="0"/>
                <a:cs typeface="Times" pitchFamily="18" charset="0"/>
              </a:rPr>
              <a:t>( x, </a:t>
            </a:r>
            <a:r>
              <a:rPr lang="en-US" sz="2600" dirty="0" err="1">
                <a:latin typeface="Times" pitchFamily="18" charset="0"/>
                <a:cs typeface="Times" pitchFamily="18" charset="0"/>
              </a:rPr>
              <a:t>nullNode,nullNode</a:t>
            </a:r>
            <a:r>
              <a:rPr lang="en-US" sz="2600" dirty="0">
                <a:latin typeface="Times" pitchFamily="18" charset="0"/>
                <a:cs typeface="Times" pitchFamily="18" charset="0"/>
              </a:rPr>
              <a:t>);</a:t>
            </a:r>
          </a:p>
          <a:p>
            <a:pPr marL="0" indent="0">
              <a:lnSpc>
                <a:spcPct val="150000"/>
              </a:lnSpc>
              <a:buNone/>
            </a:pPr>
            <a:r>
              <a:rPr lang="en-US" sz="2600" dirty="0">
                <a:latin typeface="Times" pitchFamily="18" charset="0"/>
                <a:cs typeface="Times" pitchFamily="18" charset="0"/>
              </a:rPr>
              <a:t>if( x &lt; parent-&gt;element)</a:t>
            </a:r>
          </a:p>
          <a:p>
            <a:pPr marL="0" indent="0">
              <a:lnSpc>
                <a:spcPct val="150000"/>
              </a:lnSpc>
              <a:buNone/>
            </a:pPr>
            <a:r>
              <a:rPr lang="en-US" sz="2600" dirty="0">
                <a:latin typeface="Times" pitchFamily="18" charset="0"/>
                <a:cs typeface="Times" pitchFamily="18" charset="0"/>
              </a:rPr>
              <a:t>parent-&gt;left = current;</a:t>
            </a:r>
          </a:p>
          <a:p>
            <a:pPr marL="0" indent="0">
              <a:lnSpc>
                <a:spcPct val="150000"/>
              </a:lnSpc>
              <a:buNone/>
            </a:pPr>
            <a:r>
              <a:rPr lang="en-US" sz="2600" dirty="0">
                <a:latin typeface="Times" pitchFamily="18" charset="0"/>
                <a:cs typeface="Times" pitchFamily="18" charset="0"/>
              </a:rPr>
              <a:t>else</a:t>
            </a:r>
          </a:p>
          <a:p>
            <a:pPr marL="0" indent="0">
              <a:lnSpc>
                <a:spcPct val="150000"/>
              </a:lnSpc>
              <a:buNone/>
            </a:pPr>
            <a:r>
              <a:rPr lang="en-US" sz="2600" dirty="0">
                <a:latin typeface="Times" pitchFamily="18" charset="0"/>
                <a:cs typeface="Times" pitchFamily="18" charset="0"/>
              </a:rPr>
              <a:t>parent-&gt;right = current;</a:t>
            </a:r>
          </a:p>
          <a:p>
            <a:pPr marL="0" indent="0">
              <a:lnSpc>
                <a:spcPct val="150000"/>
              </a:lnSpc>
              <a:buNone/>
            </a:pPr>
            <a:r>
              <a:rPr lang="en-US" sz="2600" dirty="0" err="1">
                <a:latin typeface="Times" pitchFamily="18" charset="0"/>
                <a:cs typeface="Times" pitchFamily="18" charset="0"/>
              </a:rPr>
              <a:t>handleReorient</a:t>
            </a:r>
            <a:r>
              <a:rPr lang="en-US" sz="2600" dirty="0">
                <a:latin typeface="Times" pitchFamily="18" charset="0"/>
                <a:cs typeface="Times" pitchFamily="18" charset="0"/>
              </a:rPr>
              <a:t>( x);</a:t>
            </a:r>
          </a:p>
          <a:p>
            <a:pPr marL="0" indent="0">
              <a:lnSpc>
                <a:spcPct val="150000"/>
              </a:lnSpc>
              <a:buNone/>
            </a:pPr>
            <a:r>
              <a:rPr lang="en-US" sz="2600" dirty="0">
                <a:latin typeface="Times" pitchFamily="18" charset="0"/>
                <a:cs typeface="Times" pitchFamily="18" charset="0"/>
              </a:rPr>
              <a:t>}</a:t>
            </a:r>
          </a:p>
          <a:p>
            <a:pPr marL="0" indent="0">
              <a:lnSpc>
                <a:spcPct val="150000"/>
              </a:lnSpc>
              <a:buNone/>
            </a:pPr>
            <a:r>
              <a:rPr lang="en-US" sz="2600" dirty="0">
                <a:latin typeface="Times" pitchFamily="18" charset="0"/>
                <a:cs typeface="Times"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179</a:t>
            </a:fld>
            <a:endParaRPr lang="en-US"/>
          </a:p>
        </p:txBody>
      </p:sp>
    </p:spTree>
    <p:extLst>
      <p:ext uri="{BB962C8B-B14F-4D97-AF65-F5344CB8AC3E}">
        <p14:creationId xmlns="" xmlns:p14="http://schemas.microsoft.com/office/powerpoint/2010/main" val="184609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sz="2800" i="1" dirty="0" smtClean="0">
                <a:solidFill>
                  <a:schemeClr val="hlink"/>
                </a:solidFill>
                <a:latin typeface="Times New Roman" pitchFamily="18" charset="0"/>
                <a:ea typeface="新細明體" pitchFamily="18" charset="-120"/>
                <a:cs typeface="Times New Roman" pitchFamily="18" charset="0"/>
              </a:rPr>
              <a:t>Examples of the Binary Tree</a:t>
            </a:r>
            <a:br>
              <a:rPr lang="en-US" altLang="zh-TW" sz="2800" i="1" dirty="0" smtClean="0">
                <a:solidFill>
                  <a:schemeClr val="hlink"/>
                </a:solidFill>
                <a:latin typeface="Times New Roman" pitchFamily="18" charset="0"/>
                <a:ea typeface="新細明體" pitchFamily="18" charset="-12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Rectangle 2"/>
          <p:cNvSpPr>
            <a:spLocks noChangeArrowheads="1"/>
          </p:cNvSpPr>
          <p:nvPr/>
        </p:nvSpPr>
        <p:spPr bwMode="auto">
          <a:xfrm>
            <a:off x="533400" y="381000"/>
            <a:ext cx="7620000" cy="1143000"/>
          </a:xfrm>
          <a:prstGeom prst="rect">
            <a:avLst/>
          </a:prstGeom>
          <a:noFill/>
          <a:ln w="9525">
            <a:noFill/>
            <a:miter lim="800000"/>
            <a:headEnd/>
            <a:tailEnd/>
          </a:ln>
          <a:effectLst/>
        </p:spPr>
        <p:txBody>
          <a:bodyPr lIns="92075" tIns="46038" rIns="92075" bIns="46038" anchor="ctr"/>
          <a:lstStyle/>
          <a:p>
            <a:endParaRPr lang="en-US" altLang="zh-TW" sz="4000" i="1" dirty="0">
              <a:solidFill>
                <a:schemeClr val="hlink"/>
              </a:solidFill>
              <a:latin typeface="Georgia" pitchFamily="18" charset="0"/>
              <a:ea typeface="新細明體" pitchFamily="18" charset="-120"/>
            </a:endParaRPr>
          </a:p>
        </p:txBody>
      </p:sp>
      <p:grpSp>
        <p:nvGrpSpPr>
          <p:cNvPr id="6" name="Group 3"/>
          <p:cNvGrpSpPr>
            <a:grpSpLocks/>
          </p:cNvGrpSpPr>
          <p:nvPr/>
        </p:nvGrpSpPr>
        <p:grpSpPr bwMode="auto">
          <a:xfrm>
            <a:off x="4343400" y="1676400"/>
            <a:ext cx="4425950" cy="4495800"/>
            <a:chOff x="2688" y="1350"/>
            <a:chExt cx="2836" cy="2897"/>
          </a:xfrm>
        </p:grpSpPr>
        <p:grpSp>
          <p:nvGrpSpPr>
            <p:cNvPr id="7" name="Group 4"/>
            <p:cNvGrpSpPr>
              <a:grpSpLocks/>
            </p:cNvGrpSpPr>
            <p:nvPr/>
          </p:nvGrpSpPr>
          <p:grpSpPr bwMode="auto">
            <a:xfrm>
              <a:off x="4263" y="1680"/>
              <a:ext cx="360" cy="359"/>
              <a:chOff x="4229" y="1348"/>
              <a:chExt cx="360" cy="359"/>
            </a:xfrm>
          </p:grpSpPr>
          <p:sp>
            <p:nvSpPr>
              <p:cNvPr id="45" name="Oval 5"/>
              <p:cNvSpPr>
                <a:spLocks noChangeArrowheads="1"/>
              </p:cNvSpPr>
              <p:nvPr/>
            </p:nvSpPr>
            <p:spPr bwMode="auto">
              <a:xfrm>
                <a:off x="4229" y="1348"/>
                <a:ext cx="360" cy="359"/>
              </a:xfrm>
              <a:prstGeom prst="ellipse">
                <a:avLst/>
              </a:prstGeom>
              <a:noFill/>
              <a:ln w="12700">
                <a:solidFill>
                  <a:schemeClr val="tx1"/>
                </a:solidFill>
                <a:round/>
                <a:headEnd/>
                <a:tailEnd/>
              </a:ln>
              <a:effectLst/>
            </p:spPr>
            <p:txBody>
              <a:bodyPr wrap="none" anchor="ctr"/>
              <a:lstStyle/>
              <a:p>
                <a:endParaRPr lang="en-US"/>
              </a:p>
            </p:txBody>
          </p:sp>
          <p:sp>
            <p:nvSpPr>
              <p:cNvPr id="46" name="Rectangle 6"/>
              <p:cNvSpPr>
                <a:spLocks noChangeArrowheads="1"/>
              </p:cNvSpPr>
              <p:nvPr/>
            </p:nvSpPr>
            <p:spPr bwMode="auto">
              <a:xfrm>
                <a:off x="4298" y="1401"/>
                <a:ext cx="259" cy="29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A</a:t>
                </a:r>
              </a:p>
            </p:txBody>
          </p:sp>
        </p:grpSp>
        <p:grpSp>
          <p:nvGrpSpPr>
            <p:cNvPr id="8" name="Group 7"/>
            <p:cNvGrpSpPr>
              <a:grpSpLocks/>
            </p:cNvGrpSpPr>
            <p:nvPr/>
          </p:nvGrpSpPr>
          <p:grpSpPr bwMode="auto">
            <a:xfrm>
              <a:off x="3652" y="2399"/>
              <a:ext cx="360" cy="359"/>
              <a:chOff x="3618" y="2067"/>
              <a:chExt cx="360" cy="359"/>
            </a:xfrm>
          </p:grpSpPr>
          <p:sp>
            <p:nvSpPr>
              <p:cNvPr id="43" name="Oval 8"/>
              <p:cNvSpPr>
                <a:spLocks noChangeArrowheads="1"/>
              </p:cNvSpPr>
              <p:nvPr/>
            </p:nvSpPr>
            <p:spPr bwMode="auto">
              <a:xfrm>
                <a:off x="3618" y="2067"/>
                <a:ext cx="360" cy="359"/>
              </a:xfrm>
              <a:prstGeom prst="ellipse">
                <a:avLst/>
              </a:prstGeom>
              <a:noFill/>
              <a:ln w="12700">
                <a:solidFill>
                  <a:schemeClr val="tx1"/>
                </a:solidFill>
                <a:round/>
                <a:headEnd/>
                <a:tailEnd/>
              </a:ln>
              <a:effectLst/>
            </p:spPr>
            <p:txBody>
              <a:bodyPr wrap="none" anchor="ctr"/>
              <a:lstStyle/>
              <a:p>
                <a:endParaRPr lang="en-US"/>
              </a:p>
            </p:txBody>
          </p:sp>
          <p:sp>
            <p:nvSpPr>
              <p:cNvPr id="44" name="Rectangle 9"/>
              <p:cNvSpPr>
                <a:spLocks noChangeArrowheads="1"/>
              </p:cNvSpPr>
              <p:nvPr/>
            </p:nvSpPr>
            <p:spPr bwMode="auto">
              <a:xfrm>
                <a:off x="3687" y="2120"/>
                <a:ext cx="248" cy="29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B</a:t>
                </a:r>
              </a:p>
            </p:txBody>
          </p:sp>
        </p:grpSp>
        <p:sp>
          <p:nvSpPr>
            <p:cNvPr id="9" name="Line 10"/>
            <p:cNvSpPr>
              <a:spLocks noChangeShapeType="1"/>
            </p:cNvSpPr>
            <p:nvPr/>
          </p:nvSpPr>
          <p:spPr bwMode="auto">
            <a:xfrm flipH="1">
              <a:off x="3840" y="1989"/>
              <a:ext cx="482" cy="407"/>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10" name="Group 11"/>
            <p:cNvGrpSpPr>
              <a:grpSpLocks/>
            </p:cNvGrpSpPr>
            <p:nvPr/>
          </p:nvGrpSpPr>
          <p:grpSpPr bwMode="auto">
            <a:xfrm>
              <a:off x="4843" y="2420"/>
              <a:ext cx="360" cy="359"/>
              <a:chOff x="4809" y="2088"/>
              <a:chExt cx="360" cy="359"/>
            </a:xfrm>
          </p:grpSpPr>
          <p:sp>
            <p:nvSpPr>
              <p:cNvPr id="41" name="Oval 12"/>
              <p:cNvSpPr>
                <a:spLocks noChangeArrowheads="1"/>
              </p:cNvSpPr>
              <p:nvPr/>
            </p:nvSpPr>
            <p:spPr bwMode="auto">
              <a:xfrm>
                <a:off x="4809" y="2088"/>
                <a:ext cx="360" cy="359"/>
              </a:xfrm>
              <a:prstGeom prst="ellipse">
                <a:avLst/>
              </a:prstGeom>
              <a:noFill/>
              <a:ln w="12700">
                <a:solidFill>
                  <a:schemeClr val="tx1"/>
                </a:solidFill>
                <a:round/>
                <a:headEnd/>
                <a:tailEnd/>
              </a:ln>
              <a:effectLst/>
            </p:spPr>
            <p:txBody>
              <a:bodyPr wrap="none" anchor="ctr"/>
              <a:lstStyle/>
              <a:p>
                <a:endParaRPr lang="en-US"/>
              </a:p>
            </p:txBody>
          </p:sp>
          <p:sp>
            <p:nvSpPr>
              <p:cNvPr id="42" name="Rectangle 13"/>
              <p:cNvSpPr>
                <a:spLocks noChangeArrowheads="1"/>
              </p:cNvSpPr>
              <p:nvPr/>
            </p:nvSpPr>
            <p:spPr bwMode="auto">
              <a:xfrm>
                <a:off x="4878" y="2141"/>
                <a:ext cx="249" cy="29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C</a:t>
                </a:r>
              </a:p>
            </p:txBody>
          </p:sp>
        </p:grpSp>
        <p:grpSp>
          <p:nvGrpSpPr>
            <p:cNvPr id="11" name="Group 14"/>
            <p:cNvGrpSpPr>
              <a:grpSpLocks/>
            </p:cNvGrpSpPr>
            <p:nvPr/>
          </p:nvGrpSpPr>
          <p:grpSpPr bwMode="auto">
            <a:xfrm>
              <a:off x="5164" y="3096"/>
              <a:ext cx="360" cy="359"/>
              <a:chOff x="5130" y="2764"/>
              <a:chExt cx="360" cy="359"/>
            </a:xfrm>
          </p:grpSpPr>
          <p:sp>
            <p:nvSpPr>
              <p:cNvPr id="39" name="Oval 15"/>
              <p:cNvSpPr>
                <a:spLocks noChangeArrowheads="1"/>
              </p:cNvSpPr>
              <p:nvPr/>
            </p:nvSpPr>
            <p:spPr bwMode="auto">
              <a:xfrm>
                <a:off x="5130" y="2764"/>
                <a:ext cx="360" cy="359"/>
              </a:xfrm>
              <a:prstGeom prst="ellipse">
                <a:avLst/>
              </a:prstGeom>
              <a:noFill/>
              <a:ln w="12700">
                <a:solidFill>
                  <a:schemeClr val="tx1"/>
                </a:solidFill>
                <a:round/>
                <a:headEnd/>
                <a:tailEnd/>
              </a:ln>
              <a:effectLst/>
            </p:spPr>
            <p:txBody>
              <a:bodyPr wrap="none" anchor="ctr"/>
              <a:lstStyle/>
              <a:p>
                <a:endParaRPr lang="en-US"/>
              </a:p>
            </p:txBody>
          </p:sp>
          <p:sp>
            <p:nvSpPr>
              <p:cNvPr id="40" name="Rectangle 16"/>
              <p:cNvSpPr>
                <a:spLocks noChangeArrowheads="1"/>
              </p:cNvSpPr>
              <p:nvPr/>
            </p:nvSpPr>
            <p:spPr bwMode="auto">
              <a:xfrm>
                <a:off x="5199" y="2817"/>
                <a:ext cx="259" cy="29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G</a:t>
                </a:r>
              </a:p>
            </p:txBody>
          </p:sp>
        </p:grpSp>
        <p:sp>
          <p:nvSpPr>
            <p:cNvPr id="12" name="Line 17"/>
            <p:cNvSpPr>
              <a:spLocks noChangeShapeType="1"/>
            </p:cNvSpPr>
            <p:nvPr/>
          </p:nvSpPr>
          <p:spPr bwMode="auto">
            <a:xfrm>
              <a:off x="5127" y="2772"/>
              <a:ext cx="181" cy="31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13" name="Group 18"/>
            <p:cNvGrpSpPr>
              <a:grpSpLocks/>
            </p:cNvGrpSpPr>
            <p:nvPr/>
          </p:nvGrpSpPr>
          <p:grpSpPr bwMode="auto">
            <a:xfrm>
              <a:off x="3985" y="3127"/>
              <a:ext cx="360" cy="359"/>
              <a:chOff x="3951" y="2795"/>
              <a:chExt cx="360" cy="359"/>
            </a:xfrm>
          </p:grpSpPr>
          <p:sp>
            <p:nvSpPr>
              <p:cNvPr id="37" name="Oval 19"/>
              <p:cNvSpPr>
                <a:spLocks noChangeArrowheads="1"/>
              </p:cNvSpPr>
              <p:nvPr/>
            </p:nvSpPr>
            <p:spPr bwMode="auto">
              <a:xfrm>
                <a:off x="3951" y="2795"/>
                <a:ext cx="360" cy="359"/>
              </a:xfrm>
              <a:prstGeom prst="ellipse">
                <a:avLst/>
              </a:prstGeom>
              <a:noFill/>
              <a:ln w="12700">
                <a:solidFill>
                  <a:schemeClr val="tx1"/>
                </a:solidFill>
                <a:round/>
                <a:headEnd/>
                <a:tailEnd/>
              </a:ln>
              <a:effectLst/>
            </p:spPr>
            <p:txBody>
              <a:bodyPr wrap="none" anchor="ctr"/>
              <a:lstStyle/>
              <a:p>
                <a:endParaRPr lang="en-US"/>
              </a:p>
            </p:txBody>
          </p:sp>
          <p:sp>
            <p:nvSpPr>
              <p:cNvPr id="38" name="Rectangle 20"/>
              <p:cNvSpPr>
                <a:spLocks noChangeArrowheads="1"/>
              </p:cNvSpPr>
              <p:nvPr/>
            </p:nvSpPr>
            <p:spPr bwMode="auto">
              <a:xfrm>
                <a:off x="4020" y="2848"/>
                <a:ext cx="237" cy="29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E</a:t>
                </a:r>
              </a:p>
            </p:txBody>
          </p:sp>
        </p:grpSp>
        <p:grpSp>
          <p:nvGrpSpPr>
            <p:cNvPr id="14" name="Group 21"/>
            <p:cNvGrpSpPr>
              <a:grpSpLocks/>
            </p:cNvGrpSpPr>
            <p:nvPr/>
          </p:nvGrpSpPr>
          <p:grpSpPr bwMode="auto">
            <a:xfrm>
              <a:off x="3696" y="3888"/>
              <a:ext cx="360" cy="359"/>
              <a:chOff x="3662" y="3556"/>
              <a:chExt cx="360" cy="359"/>
            </a:xfrm>
          </p:grpSpPr>
          <p:sp>
            <p:nvSpPr>
              <p:cNvPr id="35" name="Oval 22"/>
              <p:cNvSpPr>
                <a:spLocks noChangeArrowheads="1"/>
              </p:cNvSpPr>
              <p:nvPr/>
            </p:nvSpPr>
            <p:spPr bwMode="auto">
              <a:xfrm>
                <a:off x="3662" y="3556"/>
                <a:ext cx="360" cy="359"/>
              </a:xfrm>
              <a:prstGeom prst="ellipse">
                <a:avLst/>
              </a:prstGeom>
              <a:noFill/>
              <a:ln w="12700">
                <a:solidFill>
                  <a:schemeClr val="tx1"/>
                </a:solidFill>
                <a:round/>
                <a:headEnd/>
                <a:tailEnd/>
              </a:ln>
              <a:effectLst/>
            </p:spPr>
            <p:txBody>
              <a:bodyPr wrap="none" anchor="ctr"/>
              <a:lstStyle/>
              <a:p>
                <a:endParaRPr lang="en-US"/>
              </a:p>
            </p:txBody>
          </p:sp>
          <p:sp>
            <p:nvSpPr>
              <p:cNvPr id="36" name="Rectangle 23"/>
              <p:cNvSpPr>
                <a:spLocks noChangeArrowheads="1"/>
              </p:cNvSpPr>
              <p:nvPr/>
            </p:nvSpPr>
            <p:spPr bwMode="auto">
              <a:xfrm>
                <a:off x="3731" y="3609"/>
                <a:ext cx="183" cy="29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I</a:t>
                </a:r>
              </a:p>
            </p:txBody>
          </p:sp>
        </p:grpSp>
        <p:sp>
          <p:nvSpPr>
            <p:cNvPr id="15" name="Line 24"/>
            <p:cNvSpPr>
              <a:spLocks noChangeShapeType="1"/>
            </p:cNvSpPr>
            <p:nvPr/>
          </p:nvSpPr>
          <p:spPr bwMode="auto">
            <a:xfrm>
              <a:off x="3605" y="3499"/>
              <a:ext cx="267" cy="3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16" name="Group 25"/>
            <p:cNvGrpSpPr>
              <a:grpSpLocks/>
            </p:cNvGrpSpPr>
            <p:nvPr/>
          </p:nvGrpSpPr>
          <p:grpSpPr bwMode="auto">
            <a:xfrm>
              <a:off x="3362" y="3116"/>
              <a:ext cx="360" cy="359"/>
              <a:chOff x="3328" y="2784"/>
              <a:chExt cx="360" cy="359"/>
            </a:xfrm>
          </p:grpSpPr>
          <p:sp>
            <p:nvSpPr>
              <p:cNvPr id="33" name="Oval 26"/>
              <p:cNvSpPr>
                <a:spLocks noChangeArrowheads="1"/>
              </p:cNvSpPr>
              <p:nvPr/>
            </p:nvSpPr>
            <p:spPr bwMode="auto">
              <a:xfrm>
                <a:off x="3328" y="2784"/>
                <a:ext cx="360" cy="359"/>
              </a:xfrm>
              <a:prstGeom prst="ellipse">
                <a:avLst/>
              </a:prstGeom>
              <a:noFill/>
              <a:ln w="12700">
                <a:solidFill>
                  <a:schemeClr val="tx1"/>
                </a:solidFill>
                <a:round/>
                <a:headEnd/>
                <a:tailEnd/>
              </a:ln>
              <a:effectLst/>
            </p:spPr>
            <p:txBody>
              <a:bodyPr wrap="none" anchor="ctr"/>
              <a:lstStyle/>
              <a:p>
                <a:endParaRPr lang="en-US"/>
              </a:p>
            </p:txBody>
          </p:sp>
          <p:sp>
            <p:nvSpPr>
              <p:cNvPr id="34" name="Rectangle 27"/>
              <p:cNvSpPr>
                <a:spLocks noChangeArrowheads="1"/>
              </p:cNvSpPr>
              <p:nvPr/>
            </p:nvSpPr>
            <p:spPr bwMode="auto">
              <a:xfrm>
                <a:off x="3397" y="2837"/>
                <a:ext cx="260" cy="29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D</a:t>
                </a:r>
              </a:p>
            </p:txBody>
          </p:sp>
        </p:grpSp>
        <p:grpSp>
          <p:nvGrpSpPr>
            <p:cNvPr id="17" name="Group 28"/>
            <p:cNvGrpSpPr>
              <a:grpSpLocks/>
            </p:cNvGrpSpPr>
            <p:nvPr/>
          </p:nvGrpSpPr>
          <p:grpSpPr bwMode="auto">
            <a:xfrm>
              <a:off x="3009" y="3865"/>
              <a:ext cx="360" cy="359"/>
              <a:chOff x="2975" y="3533"/>
              <a:chExt cx="360" cy="359"/>
            </a:xfrm>
          </p:grpSpPr>
          <p:sp>
            <p:nvSpPr>
              <p:cNvPr id="31" name="Oval 29"/>
              <p:cNvSpPr>
                <a:spLocks noChangeArrowheads="1"/>
              </p:cNvSpPr>
              <p:nvPr/>
            </p:nvSpPr>
            <p:spPr bwMode="auto">
              <a:xfrm>
                <a:off x="2975" y="3533"/>
                <a:ext cx="360" cy="359"/>
              </a:xfrm>
              <a:prstGeom prst="ellipse">
                <a:avLst/>
              </a:prstGeom>
              <a:noFill/>
              <a:ln w="12700">
                <a:solidFill>
                  <a:schemeClr val="tx1"/>
                </a:solidFill>
                <a:round/>
                <a:headEnd/>
                <a:tailEnd/>
              </a:ln>
              <a:effectLst/>
            </p:spPr>
            <p:txBody>
              <a:bodyPr wrap="none" anchor="ctr"/>
              <a:lstStyle/>
              <a:p>
                <a:endParaRPr lang="en-US"/>
              </a:p>
            </p:txBody>
          </p:sp>
          <p:sp>
            <p:nvSpPr>
              <p:cNvPr id="32" name="Rectangle 30"/>
              <p:cNvSpPr>
                <a:spLocks noChangeArrowheads="1"/>
              </p:cNvSpPr>
              <p:nvPr/>
            </p:nvSpPr>
            <p:spPr bwMode="auto">
              <a:xfrm>
                <a:off x="3044" y="3586"/>
                <a:ext cx="255" cy="295"/>
              </a:xfrm>
              <a:prstGeom prst="rect">
                <a:avLst/>
              </a:prstGeom>
              <a:noFill/>
              <a:ln w="9525">
                <a:noFill/>
                <a:miter lim="800000"/>
                <a:headEnd/>
                <a:tailEnd/>
              </a:ln>
              <a:effectLst/>
            </p:spPr>
            <p:txBody>
              <a:bodyPr lIns="92075" tIns="46038" rIns="92075" bIns="46038">
                <a:spAutoFit/>
              </a:bodyPr>
              <a:lstStyle/>
              <a:p>
                <a:pPr eaLnBrk="0" hangingPunct="0"/>
                <a:r>
                  <a:rPr kumimoji="1" lang="en-US" altLang="zh-TW">
                    <a:ea typeface="新細明體" pitchFamily="18" charset="-120"/>
                  </a:rPr>
                  <a:t>H</a:t>
                </a:r>
              </a:p>
            </p:txBody>
          </p:sp>
        </p:grpSp>
        <p:grpSp>
          <p:nvGrpSpPr>
            <p:cNvPr id="18" name="Group 31"/>
            <p:cNvGrpSpPr>
              <a:grpSpLocks/>
            </p:cNvGrpSpPr>
            <p:nvPr/>
          </p:nvGrpSpPr>
          <p:grpSpPr bwMode="auto">
            <a:xfrm>
              <a:off x="4552" y="3095"/>
              <a:ext cx="360" cy="359"/>
              <a:chOff x="4518" y="2763"/>
              <a:chExt cx="360" cy="359"/>
            </a:xfrm>
          </p:grpSpPr>
          <p:sp>
            <p:nvSpPr>
              <p:cNvPr id="29" name="Oval 32"/>
              <p:cNvSpPr>
                <a:spLocks noChangeArrowheads="1"/>
              </p:cNvSpPr>
              <p:nvPr/>
            </p:nvSpPr>
            <p:spPr bwMode="auto">
              <a:xfrm>
                <a:off x="4518" y="2763"/>
                <a:ext cx="360" cy="359"/>
              </a:xfrm>
              <a:prstGeom prst="ellipse">
                <a:avLst/>
              </a:prstGeom>
              <a:noFill/>
              <a:ln w="12700">
                <a:solidFill>
                  <a:schemeClr val="tx1"/>
                </a:solidFill>
                <a:round/>
                <a:headEnd/>
                <a:tailEnd/>
              </a:ln>
              <a:effectLst/>
            </p:spPr>
            <p:txBody>
              <a:bodyPr wrap="none" anchor="ctr"/>
              <a:lstStyle/>
              <a:p>
                <a:endParaRPr lang="en-US"/>
              </a:p>
            </p:txBody>
          </p:sp>
          <p:sp>
            <p:nvSpPr>
              <p:cNvPr id="30" name="Rectangle 33"/>
              <p:cNvSpPr>
                <a:spLocks noChangeArrowheads="1"/>
              </p:cNvSpPr>
              <p:nvPr/>
            </p:nvSpPr>
            <p:spPr bwMode="auto">
              <a:xfrm>
                <a:off x="4587" y="2816"/>
                <a:ext cx="227" cy="29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F</a:t>
                </a:r>
              </a:p>
            </p:txBody>
          </p:sp>
        </p:grpSp>
        <p:sp>
          <p:nvSpPr>
            <p:cNvPr id="19" name="Line 34"/>
            <p:cNvSpPr>
              <a:spLocks noChangeShapeType="1"/>
            </p:cNvSpPr>
            <p:nvPr/>
          </p:nvSpPr>
          <p:spPr bwMode="auto">
            <a:xfrm flipH="1">
              <a:off x="4719" y="2771"/>
              <a:ext cx="203" cy="311"/>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0" name="Line 35"/>
            <p:cNvSpPr>
              <a:spLocks noChangeShapeType="1"/>
            </p:cNvSpPr>
            <p:nvPr/>
          </p:nvSpPr>
          <p:spPr bwMode="auto">
            <a:xfrm>
              <a:off x="3894" y="2739"/>
              <a:ext cx="235" cy="38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1" name="Line 36"/>
            <p:cNvSpPr>
              <a:spLocks noChangeShapeType="1"/>
            </p:cNvSpPr>
            <p:nvPr/>
          </p:nvSpPr>
          <p:spPr bwMode="auto">
            <a:xfrm flipH="1">
              <a:off x="3529" y="2728"/>
              <a:ext cx="204" cy="38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2" name="Line 37"/>
            <p:cNvSpPr>
              <a:spLocks noChangeShapeType="1"/>
            </p:cNvSpPr>
            <p:nvPr/>
          </p:nvSpPr>
          <p:spPr bwMode="auto">
            <a:xfrm flipH="1">
              <a:off x="3186" y="3488"/>
              <a:ext cx="268" cy="36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3" name="Line 38"/>
            <p:cNvSpPr>
              <a:spLocks noChangeShapeType="1"/>
            </p:cNvSpPr>
            <p:nvPr/>
          </p:nvSpPr>
          <p:spPr bwMode="auto">
            <a:xfrm>
              <a:off x="4558" y="2000"/>
              <a:ext cx="450" cy="41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24" name="Rectangle 39"/>
            <p:cNvSpPr>
              <a:spLocks noChangeArrowheads="1"/>
            </p:cNvSpPr>
            <p:nvPr/>
          </p:nvSpPr>
          <p:spPr bwMode="auto">
            <a:xfrm>
              <a:off x="3568" y="1350"/>
              <a:ext cx="1861" cy="295"/>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solidFill>
                    <a:srgbClr val="003399"/>
                  </a:solidFill>
                  <a:ea typeface="新細明體" pitchFamily="18" charset="-120"/>
                </a:rPr>
                <a:t>Complete Binary Tree</a:t>
              </a:r>
              <a:endParaRPr kumimoji="1" lang="en-US" altLang="zh-TW">
                <a:ea typeface="新細明體" pitchFamily="18" charset="-120"/>
              </a:endParaRPr>
            </a:p>
          </p:txBody>
        </p:sp>
        <p:sp>
          <p:nvSpPr>
            <p:cNvPr id="25" name="Text Box 40"/>
            <p:cNvSpPr txBox="1">
              <a:spLocks noChangeArrowheads="1"/>
            </p:cNvSpPr>
            <p:nvPr/>
          </p:nvSpPr>
          <p:spPr bwMode="auto">
            <a:xfrm>
              <a:off x="3052" y="1726"/>
              <a:ext cx="216" cy="295"/>
            </a:xfrm>
            <a:prstGeom prst="rect">
              <a:avLst/>
            </a:prstGeom>
            <a:noFill/>
            <a:ln w="9525">
              <a:noFill/>
              <a:miter lim="800000"/>
              <a:headEnd/>
              <a:tailEnd/>
            </a:ln>
            <a:effectLst/>
          </p:spPr>
          <p:txBody>
            <a:bodyPr wrap="none">
              <a:spAutoFit/>
            </a:bodyPr>
            <a:lstStyle/>
            <a:p>
              <a:pPr algn="ctr"/>
              <a:r>
                <a:rPr kumimoji="1" lang="en-US" altLang="zh-TW">
                  <a:solidFill>
                    <a:srgbClr val="CC3300"/>
                  </a:solidFill>
                  <a:ea typeface="新細明體" pitchFamily="18" charset="-120"/>
                </a:rPr>
                <a:t>1</a:t>
              </a:r>
            </a:p>
          </p:txBody>
        </p:sp>
        <p:sp>
          <p:nvSpPr>
            <p:cNvPr id="26" name="Text Box 41"/>
            <p:cNvSpPr txBox="1">
              <a:spLocks noChangeArrowheads="1"/>
            </p:cNvSpPr>
            <p:nvPr/>
          </p:nvSpPr>
          <p:spPr bwMode="auto">
            <a:xfrm>
              <a:off x="3078" y="2374"/>
              <a:ext cx="215" cy="295"/>
            </a:xfrm>
            <a:prstGeom prst="rect">
              <a:avLst/>
            </a:prstGeom>
            <a:noFill/>
            <a:ln w="9525">
              <a:noFill/>
              <a:miter lim="800000"/>
              <a:headEnd/>
              <a:tailEnd/>
            </a:ln>
            <a:effectLst/>
          </p:spPr>
          <p:txBody>
            <a:bodyPr wrap="none">
              <a:spAutoFit/>
            </a:bodyPr>
            <a:lstStyle/>
            <a:p>
              <a:r>
                <a:rPr kumimoji="1" lang="en-US" altLang="zh-TW">
                  <a:solidFill>
                    <a:srgbClr val="CC3300"/>
                  </a:solidFill>
                  <a:ea typeface="新細明體" pitchFamily="18" charset="-120"/>
                </a:rPr>
                <a:t>2</a:t>
              </a:r>
            </a:p>
          </p:txBody>
        </p:sp>
        <p:sp>
          <p:nvSpPr>
            <p:cNvPr id="27" name="Text Box 42"/>
            <p:cNvSpPr txBox="1">
              <a:spLocks noChangeArrowheads="1"/>
            </p:cNvSpPr>
            <p:nvPr/>
          </p:nvSpPr>
          <p:spPr bwMode="auto">
            <a:xfrm>
              <a:off x="3078" y="3118"/>
              <a:ext cx="215" cy="294"/>
            </a:xfrm>
            <a:prstGeom prst="rect">
              <a:avLst/>
            </a:prstGeom>
            <a:noFill/>
            <a:ln w="9525">
              <a:noFill/>
              <a:miter lim="800000"/>
              <a:headEnd/>
              <a:tailEnd/>
            </a:ln>
            <a:effectLst/>
          </p:spPr>
          <p:txBody>
            <a:bodyPr wrap="none">
              <a:spAutoFit/>
            </a:bodyPr>
            <a:lstStyle/>
            <a:p>
              <a:r>
                <a:rPr kumimoji="1" lang="en-US" altLang="zh-TW">
                  <a:solidFill>
                    <a:srgbClr val="CC3300"/>
                  </a:solidFill>
                  <a:ea typeface="新細明體" pitchFamily="18" charset="-120"/>
                </a:rPr>
                <a:t>3</a:t>
              </a:r>
            </a:p>
          </p:txBody>
        </p:sp>
        <p:sp>
          <p:nvSpPr>
            <p:cNvPr id="28" name="Text Box 43"/>
            <p:cNvSpPr txBox="1">
              <a:spLocks noChangeArrowheads="1"/>
            </p:cNvSpPr>
            <p:nvPr/>
          </p:nvSpPr>
          <p:spPr bwMode="auto">
            <a:xfrm>
              <a:off x="2688" y="3936"/>
              <a:ext cx="216" cy="295"/>
            </a:xfrm>
            <a:prstGeom prst="rect">
              <a:avLst/>
            </a:prstGeom>
            <a:noFill/>
            <a:ln w="9525">
              <a:noFill/>
              <a:miter lim="800000"/>
              <a:headEnd/>
              <a:tailEnd/>
            </a:ln>
            <a:effectLst/>
          </p:spPr>
          <p:txBody>
            <a:bodyPr wrap="none">
              <a:spAutoFit/>
            </a:bodyPr>
            <a:lstStyle/>
            <a:p>
              <a:r>
                <a:rPr kumimoji="1" lang="en-US" altLang="zh-TW">
                  <a:solidFill>
                    <a:srgbClr val="CC3300"/>
                  </a:solidFill>
                  <a:ea typeface="新細明體" pitchFamily="18" charset="-120"/>
                </a:rPr>
                <a:t>4</a:t>
              </a:r>
            </a:p>
          </p:txBody>
        </p:sp>
      </p:grpSp>
      <p:grpSp>
        <p:nvGrpSpPr>
          <p:cNvPr id="47" name="Group 44"/>
          <p:cNvGrpSpPr>
            <a:grpSpLocks/>
          </p:cNvGrpSpPr>
          <p:nvPr/>
        </p:nvGrpSpPr>
        <p:grpSpPr bwMode="auto">
          <a:xfrm>
            <a:off x="457200" y="1682750"/>
            <a:ext cx="3833813" cy="4664075"/>
            <a:chOff x="223" y="912"/>
            <a:chExt cx="2480" cy="3083"/>
          </a:xfrm>
        </p:grpSpPr>
        <p:grpSp>
          <p:nvGrpSpPr>
            <p:cNvPr id="48" name="Group 45"/>
            <p:cNvGrpSpPr>
              <a:grpSpLocks/>
            </p:cNvGrpSpPr>
            <p:nvPr/>
          </p:nvGrpSpPr>
          <p:grpSpPr bwMode="auto">
            <a:xfrm>
              <a:off x="1144" y="1307"/>
              <a:ext cx="360" cy="359"/>
              <a:chOff x="1389" y="1133"/>
              <a:chExt cx="360" cy="359"/>
            </a:xfrm>
          </p:grpSpPr>
          <p:sp>
            <p:nvSpPr>
              <p:cNvPr id="74" name="Oval 46"/>
              <p:cNvSpPr>
                <a:spLocks noChangeArrowheads="1"/>
              </p:cNvSpPr>
              <p:nvPr/>
            </p:nvSpPr>
            <p:spPr bwMode="auto">
              <a:xfrm>
                <a:off x="1389" y="1133"/>
                <a:ext cx="360" cy="359"/>
              </a:xfrm>
              <a:prstGeom prst="ellipse">
                <a:avLst/>
              </a:prstGeom>
              <a:noFill/>
              <a:ln w="12700">
                <a:solidFill>
                  <a:schemeClr val="tx1"/>
                </a:solidFill>
                <a:round/>
                <a:headEnd/>
                <a:tailEnd/>
              </a:ln>
              <a:effectLst/>
            </p:spPr>
            <p:txBody>
              <a:bodyPr wrap="none" anchor="ctr"/>
              <a:lstStyle/>
              <a:p>
                <a:endParaRPr lang="en-US"/>
              </a:p>
            </p:txBody>
          </p:sp>
          <p:sp>
            <p:nvSpPr>
              <p:cNvPr id="75" name="Rectangle 47"/>
              <p:cNvSpPr>
                <a:spLocks noChangeArrowheads="1"/>
              </p:cNvSpPr>
              <p:nvPr/>
            </p:nvSpPr>
            <p:spPr bwMode="auto">
              <a:xfrm>
                <a:off x="1458" y="1186"/>
                <a:ext cx="262" cy="302"/>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A</a:t>
                </a:r>
              </a:p>
            </p:txBody>
          </p:sp>
        </p:grpSp>
        <p:grpSp>
          <p:nvGrpSpPr>
            <p:cNvPr id="49" name="Group 48"/>
            <p:cNvGrpSpPr>
              <a:grpSpLocks/>
            </p:cNvGrpSpPr>
            <p:nvPr/>
          </p:nvGrpSpPr>
          <p:grpSpPr bwMode="auto">
            <a:xfrm>
              <a:off x="759" y="1876"/>
              <a:ext cx="360" cy="359"/>
              <a:chOff x="1004" y="1702"/>
              <a:chExt cx="360" cy="359"/>
            </a:xfrm>
          </p:grpSpPr>
          <p:sp>
            <p:nvSpPr>
              <p:cNvPr id="72" name="Oval 49"/>
              <p:cNvSpPr>
                <a:spLocks noChangeArrowheads="1"/>
              </p:cNvSpPr>
              <p:nvPr/>
            </p:nvSpPr>
            <p:spPr bwMode="auto">
              <a:xfrm>
                <a:off x="1004" y="1702"/>
                <a:ext cx="360" cy="359"/>
              </a:xfrm>
              <a:prstGeom prst="ellipse">
                <a:avLst/>
              </a:prstGeom>
              <a:noFill/>
              <a:ln w="12700">
                <a:solidFill>
                  <a:schemeClr val="tx1"/>
                </a:solidFill>
                <a:round/>
                <a:headEnd/>
                <a:tailEnd/>
              </a:ln>
              <a:effectLst/>
            </p:spPr>
            <p:txBody>
              <a:bodyPr wrap="none" anchor="ctr"/>
              <a:lstStyle/>
              <a:p>
                <a:endParaRPr lang="en-US"/>
              </a:p>
            </p:txBody>
          </p:sp>
          <p:sp>
            <p:nvSpPr>
              <p:cNvPr id="73" name="Rectangle 50"/>
              <p:cNvSpPr>
                <a:spLocks noChangeArrowheads="1"/>
              </p:cNvSpPr>
              <p:nvPr/>
            </p:nvSpPr>
            <p:spPr bwMode="auto">
              <a:xfrm>
                <a:off x="1073" y="1754"/>
                <a:ext cx="250" cy="303"/>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B</a:t>
                </a:r>
              </a:p>
            </p:txBody>
          </p:sp>
        </p:grpSp>
        <p:sp>
          <p:nvSpPr>
            <p:cNvPr id="50" name="Line 51"/>
            <p:cNvSpPr>
              <a:spLocks noChangeShapeType="1"/>
            </p:cNvSpPr>
            <p:nvPr/>
          </p:nvSpPr>
          <p:spPr bwMode="auto">
            <a:xfrm flipH="1">
              <a:off x="1000" y="1659"/>
              <a:ext cx="215" cy="225"/>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51" name="Group 52"/>
            <p:cNvGrpSpPr>
              <a:grpSpLocks/>
            </p:cNvGrpSpPr>
            <p:nvPr/>
          </p:nvGrpSpPr>
          <p:grpSpPr bwMode="auto">
            <a:xfrm>
              <a:off x="1968" y="1344"/>
              <a:ext cx="360" cy="359"/>
              <a:chOff x="2097" y="1123"/>
              <a:chExt cx="360" cy="359"/>
            </a:xfrm>
          </p:grpSpPr>
          <p:sp>
            <p:nvSpPr>
              <p:cNvPr id="70" name="Oval 53"/>
              <p:cNvSpPr>
                <a:spLocks noChangeArrowheads="1"/>
              </p:cNvSpPr>
              <p:nvPr/>
            </p:nvSpPr>
            <p:spPr bwMode="auto">
              <a:xfrm>
                <a:off x="2097" y="1123"/>
                <a:ext cx="360" cy="359"/>
              </a:xfrm>
              <a:prstGeom prst="ellipse">
                <a:avLst/>
              </a:prstGeom>
              <a:noFill/>
              <a:ln w="12700">
                <a:solidFill>
                  <a:schemeClr val="tx1"/>
                </a:solidFill>
                <a:round/>
                <a:headEnd/>
                <a:tailEnd/>
              </a:ln>
              <a:effectLst/>
            </p:spPr>
            <p:txBody>
              <a:bodyPr wrap="none" anchor="ctr"/>
              <a:lstStyle/>
              <a:p>
                <a:endParaRPr lang="en-US"/>
              </a:p>
            </p:txBody>
          </p:sp>
          <p:sp>
            <p:nvSpPr>
              <p:cNvPr id="71" name="Rectangle 54"/>
              <p:cNvSpPr>
                <a:spLocks noChangeArrowheads="1"/>
              </p:cNvSpPr>
              <p:nvPr/>
            </p:nvSpPr>
            <p:spPr bwMode="auto">
              <a:xfrm>
                <a:off x="2166" y="1175"/>
                <a:ext cx="261" cy="303"/>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A</a:t>
                </a:r>
              </a:p>
            </p:txBody>
          </p:sp>
        </p:grpSp>
        <p:grpSp>
          <p:nvGrpSpPr>
            <p:cNvPr id="52" name="Group 55"/>
            <p:cNvGrpSpPr>
              <a:grpSpLocks/>
            </p:cNvGrpSpPr>
            <p:nvPr/>
          </p:nvGrpSpPr>
          <p:grpSpPr bwMode="auto">
            <a:xfrm>
              <a:off x="2343" y="1924"/>
              <a:ext cx="360" cy="359"/>
              <a:chOff x="2472" y="1703"/>
              <a:chExt cx="360" cy="359"/>
            </a:xfrm>
          </p:grpSpPr>
          <p:sp>
            <p:nvSpPr>
              <p:cNvPr id="68" name="Oval 56"/>
              <p:cNvSpPr>
                <a:spLocks noChangeArrowheads="1"/>
              </p:cNvSpPr>
              <p:nvPr/>
            </p:nvSpPr>
            <p:spPr bwMode="auto">
              <a:xfrm>
                <a:off x="2472" y="1703"/>
                <a:ext cx="360" cy="359"/>
              </a:xfrm>
              <a:prstGeom prst="ellipse">
                <a:avLst/>
              </a:prstGeom>
              <a:noFill/>
              <a:ln w="12700">
                <a:solidFill>
                  <a:schemeClr val="tx1"/>
                </a:solidFill>
                <a:round/>
                <a:headEnd/>
                <a:tailEnd/>
              </a:ln>
              <a:effectLst/>
            </p:spPr>
            <p:txBody>
              <a:bodyPr wrap="none" anchor="ctr"/>
              <a:lstStyle/>
              <a:p>
                <a:endParaRPr lang="en-US"/>
              </a:p>
            </p:txBody>
          </p:sp>
          <p:sp>
            <p:nvSpPr>
              <p:cNvPr id="69" name="Rectangle 57"/>
              <p:cNvSpPr>
                <a:spLocks noChangeArrowheads="1"/>
              </p:cNvSpPr>
              <p:nvPr/>
            </p:nvSpPr>
            <p:spPr bwMode="auto">
              <a:xfrm>
                <a:off x="2541" y="1756"/>
                <a:ext cx="250" cy="302"/>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B</a:t>
                </a:r>
              </a:p>
            </p:txBody>
          </p:sp>
        </p:grpSp>
        <p:sp>
          <p:nvSpPr>
            <p:cNvPr id="53" name="Line 58"/>
            <p:cNvSpPr>
              <a:spLocks noChangeShapeType="1"/>
            </p:cNvSpPr>
            <p:nvPr/>
          </p:nvSpPr>
          <p:spPr bwMode="auto">
            <a:xfrm>
              <a:off x="2231" y="1695"/>
              <a:ext cx="256" cy="21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4" name="Rectangle 59"/>
            <p:cNvSpPr>
              <a:spLocks noChangeArrowheads="1"/>
            </p:cNvSpPr>
            <p:nvPr/>
          </p:nvSpPr>
          <p:spPr bwMode="auto">
            <a:xfrm>
              <a:off x="912" y="912"/>
              <a:ext cx="1739" cy="302"/>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dirty="0">
                  <a:solidFill>
                    <a:srgbClr val="003399"/>
                  </a:solidFill>
                  <a:ea typeface="新細明體" pitchFamily="18" charset="-120"/>
                </a:rPr>
                <a:t>Skewed Binary Tree</a:t>
              </a:r>
              <a:endParaRPr kumimoji="1" lang="en-US" altLang="zh-TW" dirty="0">
                <a:ea typeface="新細明體" pitchFamily="18" charset="-120"/>
              </a:endParaRPr>
            </a:p>
          </p:txBody>
        </p:sp>
        <p:grpSp>
          <p:nvGrpSpPr>
            <p:cNvPr id="55" name="Group 60"/>
            <p:cNvGrpSpPr>
              <a:grpSpLocks/>
            </p:cNvGrpSpPr>
            <p:nvPr/>
          </p:nvGrpSpPr>
          <p:grpSpPr bwMode="auto">
            <a:xfrm>
              <a:off x="223" y="3591"/>
              <a:ext cx="360" cy="359"/>
              <a:chOff x="468" y="3468"/>
              <a:chExt cx="360" cy="359"/>
            </a:xfrm>
          </p:grpSpPr>
          <p:sp>
            <p:nvSpPr>
              <p:cNvPr id="66" name="Oval 61"/>
              <p:cNvSpPr>
                <a:spLocks noChangeArrowheads="1"/>
              </p:cNvSpPr>
              <p:nvPr/>
            </p:nvSpPr>
            <p:spPr bwMode="auto">
              <a:xfrm>
                <a:off x="468" y="3468"/>
                <a:ext cx="360" cy="359"/>
              </a:xfrm>
              <a:prstGeom prst="ellipse">
                <a:avLst/>
              </a:prstGeom>
              <a:noFill/>
              <a:ln w="12700">
                <a:solidFill>
                  <a:schemeClr val="tx1"/>
                </a:solidFill>
                <a:round/>
                <a:headEnd/>
                <a:tailEnd/>
              </a:ln>
              <a:effectLst/>
            </p:spPr>
            <p:txBody>
              <a:bodyPr wrap="none" anchor="ctr"/>
              <a:lstStyle/>
              <a:p>
                <a:endParaRPr lang="en-US"/>
              </a:p>
            </p:txBody>
          </p:sp>
          <p:sp>
            <p:nvSpPr>
              <p:cNvPr id="67" name="Rectangle 62"/>
              <p:cNvSpPr>
                <a:spLocks noChangeArrowheads="1"/>
              </p:cNvSpPr>
              <p:nvPr/>
            </p:nvSpPr>
            <p:spPr bwMode="auto">
              <a:xfrm>
                <a:off x="537" y="3520"/>
                <a:ext cx="239" cy="303"/>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E</a:t>
                </a:r>
              </a:p>
            </p:txBody>
          </p:sp>
        </p:grpSp>
        <p:sp>
          <p:nvSpPr>
            <p:cNvPr id="56" name="Line 63"/>
            <p:cNvSpPr>
              <a:spLocks noChangeShapeType="1"/>
            </p:cNvSpPr>
            <p:nvPr/>
          </p:nvSpPr>
          <p:spPr bwMode="auto">
            <a:xfrm flipH="1">
              <a:off x="357" y="3320"/>
              <a:ext cx="203" cy="28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57" name="Group 64"/>
            <p:cNvGrpSpPr>
              <a:grpSpLocks/>
            </p:cNvGrpSpPr>
            <p:nvPr/>
          </p:nvGrpSpPr>
          <p:grpSpPr bwMode="auto">
            <a:xfrm>
              <a:off x="628" y="2463"/>
              <a:ext cx="360" cy="359"/>
              <a:chOff x="873" y="2289"/>
              <a:chExt cx="360" cy="359"/>
            </a:xfrm>
          </p:grpSpPr>
          <p:sp>
            <p:nvSpPr>
              <p:cNvPr id="64" name="Oval 65"/>
              <p:cNvSpPr>
                <a:spLocks noChangeArrowheads="1"/>
              </p:cNvSpPr>
              <p:nvPr/>
            </p:nvSpPr>
            <p:spPr bwMode="auto">
              <a:xfrm>
                <a:off x="873" y="2289"/>
                <a:ext cx="360" cy="359"/>
              </a:xfrm>
              <a:prstGeom prst="ellipse">
                <a:avLst/>
              </a:prstGeom>
              <a:noFill/>
              <a:ln w="12700">
                <a:solidFill>
                  <a:schemeClr val="tx1"/>
                </a:solidFill>
                <a:round/>
                <a:headEnd/>
                <a:tailEnd/>
              </a:ln>
              <a:effectLst/>
            </p:spPr>
            <p:txBody>
              <a:bodyPr wrap="none" anchor="ctr"/>
              <a:lstStyle/>
              <a:p>
                <a:endParaRPr lang="en-US"/>
              </a:p>
            </p:txBody>
          </p:sp>
          <p:sp>
            <p:nvSpPr>
              <p:cNvPr id="65" name="Rectangle 66"/>
              <p:cNvSpPr>
                <a:spLocks noChangeArrowheads="1"/>
              </p:cNvSpPr>
              <p:nvPr/>
            </p:nvSpPr>
            <p:spPr bwMode="auto">
              <a:xfrm>
                <a:off x="942" y="2341"/>
                <a:ext cx="250" cy="303"/>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C</a:t>
                </a:r>
              </a:p>
            </p:txBody>
          </p:sp>
        </p:grpSp>
        <p:grpSp>
          <p:nvGrpSpPr>
            <p:cNvPr id="58" name="Group 67"/>
            <p:cNvGrpSpPr>
              <a:grpSpLocks/>
            </p:cNvGrpSpPr>
            <p:nvPr/>
          </p:nvGrpSpPr>
          <p:grpSpPr bwMode="auto">
            <a:xfrm>
              <a:off x="403" y="2957"/>
              <a:ext cx="360" cy="359"/>
              <a:chOff x="648" y="2834"/>
              <a:chExt cx="360" cy="359"/>
            </a:xfrm>
          </p:grpSpPr>
          <p:sp>
            <p:nvSpPr>
              <p:cNvPr id="62" name="Oval 68"/>
              <p:cNvSpPr>
                <a:spLocks noChangeArrowheads="1"/>
              </p:cNvSpPr>
              <p:nvPr/>
            </p:nvSpPr>
            <p:spPr bwMode="auto">
              <a:xfrm>
                <a:off x="648" y="2834"/>
                <a:ext cx="360" cy="359"/>
              </a:xfrm>
              <a:prstGeom prst="ellipse">
                <a:avLst/>
              </a:prstGeom>
              <a:noFill/>
              <a:ln w="12700">
                <a:solidFill>
                  <a:schemeClr val="tx1"/>
                </a:solidFill>
                <a:round/>
                <a:headEnd/>
                <a:tailEnd/>
              </a:ln>
              <a:effectLst/>
            </p:spPr>
            <p:txBody>
              <a:bodyPr wrap="none" anchor="ctr"/>
              <a:lstStyle/>
              <a:p>
                <a:endParaRPr lang="en-US"/>
              </a:p>
            </p:txBody>
          </p:sp>
          <p:sp>
            <p:nvSpPr>
              <p:cNvPr id="63" name="Rectangle 69"/>
              <p:cNvSpPr>
                <a:spLocks noChangeArrowheads="1"/>
              </p:cNvSpPr>
              <p:nvPr/>
            </p:nvSpPr>
            <p:spPr bwMode="auto">
              <a:xfrm>
                <a:off x="717" y="2886"/>
                <a:ext cx="261" cy="303"/>
              </a:xfrm>
              <a:prstGeom prst="rect">
                <a:avLst/>
              </a:prstGeom>
              <a:noFill/>
              <a:ln w="9525">
                <a:noFill/>
                <a:miter lim="800000"/>
                <a:headEnd/>
                <a:tailEnd/>
              </a:ln>
              <a:effectLst/>
            </p:spPr>
            <p:txBody>
              <a:bodyPr wrap="none" lIns="92075" tIns="46038" rIns="92075" bIns="46038">
                <a:spAutoFit/>
              </a:bodyPr>
              <a:lstStyle/>
              <a:p>
                <a:pPr eaLnBrk="0" hangingPunct="0"/>
                <a:r>
                  <a:rPr kumimoji="1" lang="en-US" altLang="zh-TW">
                    <a:ea typeface="新細明體" pitchFamily="18" charset="-120"/>
                  </a:rPr>
                  <a:t>D</a:t>
                </a:r>
              </a:p>
            </p:txBody>
          </p:sp>
        </p:grpSp>
        <p:sp>
          <p:nvSpPr>
            <p:cNvPr id="59" name="Line 70"/>
            <p:cNvSpPr>
              <a:spLocks noChangeShapeType="1"/>
            </p:cNvSpPr>
            <p:nvPr/>
          </p:nvSpPr>
          <p:spPr bwMode="auto">
            <a:xfrm flipH="1">
              <a:off x="795" y="2248"/>
              <a:ext cx="87" cy="213"/>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0" name="Line 71"/>
            <p:cNvSpPr>
              <a:spLocks noChangeShapeType="1"/>
            </p:cNvSpPr>
            <p:nvPr/>
          </p:nvSpPr>
          <p:spPr bwMode="auto">
            <a:xfrm flipH="1">
              <a:off x="614" y="2784"/>
              <a:ext cx="106" cy="18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 name="Text Box 72"/>
            <p:cNvSpPr txBox="1">
              <a:spLocks noChangeArrowheads="1"/>
            </p:cNvSpPr>
            <p:nvPr/>
          </p:nvSpPr>
          <p:spPr bwMode="auto">
            <a:xfrm>
              <a:off x="999" y="3693"/>
              <a:ext cx="218" cy="302"/>
            </a:xfrm>
            <a:prstGeom prst="rect">
              <a:avLst/>
            </a:prstGeom>
            <a:noFill/>
            <a:ln w="9525">
              <a:noFill/>
              <a:miter lim="800000"/>
              <a:headEnd/>
              <a:tailEnd/>
            </a:ln>
            <a:effectLst/>
          </p:spPr>
          <p:txBody>
            <a:bodyPr wrap="none">
              <a:spAutoFit/>
            </a:bodyPr>
            <a:lstStyle/>
            <a:p>
              <a:r>
                <a:rPr kumimoji="1" lang="en-US" altLang="zh-TW">
                  <a:solidFill>
                    <a:srgbClr val="CC3300"/>
                  </a:solidFill>
                  <a:ea typeface="新細明體" pitchFamily="18" charset="-120"/>
                </a:rPr>
                <a:t>5</a:t>
              </a:r>
            </a:p>
          </p:txBody>
        </p:sp>
      </p:gr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a:latin typeface="Times" pitchFamily="18" charset="0"/>
                <a:cs typeface="Times" pitchFamily="18" charset="0"/>
              </a:rPr>
              <a:t>Deletion in red-black tree</a:t>
            </a:r>
          </a:p>
        </p:txBody>
      </p:sp>
      <p:sp>
        <p:nvSpPr>
          <p:cNvPr id="3" name="Content Placeholder 2"/>
          <p:cNvSpPr>
            <a:spLocks noGrp="1"/>
          </p:cNvSpPr>
          <p:nvPr>
            <p:ph idx="1"/>
          </p:nvPr>
        </p:nvSpPr>
        <p:spPr>
          <a:xfrm>
            <a:off x="457200" y="990600"/>
            <a:ext cx="8229600" cy="4525963"/>
          </a:xfrm>
        </p:spPr>
        <p:txBody>
          <a:bodyPr>
            <a:normAutofit/>
          </a:bodyPr>
          <a:lstStyle/>
          <a:p>
            <a:pPr algn="just">
              <a:lnSpc>
                <a:spcPct val="150000"/>
              </a:lnSpc>
            </a:pPr>
            <a:r>
              <a:rPr lang="en-US" sz="2400" dirty="0">
                <a:latin typeface="Times" pitchFamily="18" charset="0"/>
                <a:cs typeface="Times" pitchFamily="18" charset="0"/>
              </a:rPr>
              <a:t>If the key to be deleted is stored at a node that has no external children, we move there the </a:t>
            </a:r>
            <a:r>
              <a:rPr lang="en-US" sz="2400" dirty="0" smtClean="0">
                <a:latin typeface="Times" pitchFamily="18" charset="0"/>
                <a:cs typeface="Times" pitchFamily="18" charset="0"/>
              </a:rPr>
              <a:t>key of </a:t>
            </a:r>
            <a:r>
              <a:rPr lang="en-US" sz="2400" dirty="0">
                <a:latin typeface="Times" pitchFamily="18" charset="0"/>
                <a:cs typeface="Times" pitchFamily="18" charset="0"/>
              </a:rPr>
              <a:t>its inorder predecessor (or successor), and delete that node instead </a:t>
            </a:r>
            <a:r>
              <a:rPr lang="en-US" sz="2400" dirty="0" smtClean="0">
                <a:latin typeface="Times" pitchFamily="18" charset="0"/>
                <a:cs typeface="Times" pitchFamily="18" charset="0"/>
              </a:rPr>
              <a:t>.</a:t>
            </a:r>
            <a:endParaRPr lang="en-US" sz="2400" dirty="0">
              <a:latin typeface="Times" pitchFamily="18" charset="0"/>
              <a:cs typeface="Times" pitchFamily="18" charset="0"/>
            </a:endParaRPr>
          </a:p>
          <a:p>
            <a:pPr algn="just">
              <a:lnSpc>
                <a:spcPct val="150000"/>
              </a:lnSpc>
            </a:pPr>
            <a:r>
              <a:rPr lang="en-US" sz="2400" dirty="0">
                <a:latin typeface="Times" pitchFamily="18" charset="0"/>
                <a:cs typeface="Times" pitchFamily="18" charset="0"/>
              </a:rPr>
              <a:t>Example: to delete key 7, we move key 5 </a:t>
            </a:r>
            <a:r>
              <a:rPr lang="en-US" sz="2400" dirty="0" smtClean="0">
                <a:latin typeface="Times" pitchFamily="18" charset="0"/>
                <a:cs typeface="Times" pitchFamily="18" charset="0"/>
              </a:rPr>
              <a:t>to node </a:t>
            </a:r>
            <a:r>
              <a:rPr lang="en-US" sz="2400" dirty="0">
                <a:latin typeface="Times" pitchFamily="18" charset="0"/>
                <a:cs typeface="Times" pitchFamily="18" charset="0"/>
              </a:rPr>
              <a:t>u, and delete node v</a:t>
            </a:r>
          </a:p>
          <a:p>
            <a:pPr algn="just">
              <a:lnSpc>
                <a:spcPct val="150000"/>
              </a:lnSpc>
            </a:pPr>
            <a:endParaRPr lang="en-US" sz="2400" dirty="0">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180</a:t>
            </a:fld>
            <a:endParaRPr lang="en-US"/>
          </a:p>
        </p:txBody>
      </p:sp>
      <p:pic>
        <p:nvPicPr>
          <p:cNvPr id="5" name="Picture 4"/>
          <p:cNvPicPr/>
          <p:nvPr/>
        </p:nvPicPr>
        <p:blipFill>
          <a:blip r:embed="rId2"/>
          <a:srcRect/>
          <a:stretch>
            <a:fillRect/>
          </a:stretch>
        </p:blipFill>
        <p:spPr bwMode="auto">
          <a:xfrm>
            <a:off x="2438400" y="3657600"/>
            <a:ext cx="4038600" cy="2482215"/>
          </a:xfrm>
          <a:prstGeom prst="rect">
            <a:avLst/>
          </a:prstGeom>
          <a:noFill/>
          <a:ln w="9525">
            <a:noFill/>
            <a:miter lim="800000"/>
            <a:headEnd/>
            <a:tailEnd/>
          </a:ln>
        </p:spPr>
      </p:pic>
    </p:spTree>
    <p:extLst>
      <p:ext uri="{BB962C8B-B14F-4D97-AF65-F5344CB8AC3E}">
        <p14:creationId xmlns="" xmlns:p14="http://schemas.microsoft.com/office/powerpoint/2010/main" val="207540894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Deletion Algorithm</a:t>
            </a:r>
            <a:br>
              <a:rPr lang="en-US" dirty="0"/>
            </a:br>
            <a:endParaRPr lang="en-US" dirty="0"/>
          </a:p>
        </p:txBody>
      </p:sp>
      <p:sp>
        <p:nvSpPr>
          <p:cNvPr id="3" name="Content Placeholder 2"/>
          <p:cNvSpPr>
            <a:spLocks noGrp="1"/>
          </p:cNvSpPr>
          <p:nvPr>
            <p:ph idx="1"/>
          </p:nvPr>
        </p:nvSpPr>
        <p:spPr>
          <a:xfrm>
            <a:off x="457200" y="838200"/>
            <a:ext cx="8229600" cy="5715000"/>
          </a:xfrm>
        </p:spPr>
        <p:txBody>
          <a:bodyPr/>
          <a:lstStyle/>
          <a:p>
            <a:pPr>
              <a:lnSpc>
                <a:spcPct val="150000"/>
              </a:lnSpc>
            </a:pPr>
            <a:r>
              <a:rPr lang="en-US" sz="2400" dirty="0">
                <a:latin typeface="Times" pitchFamily="18" charset="0"/>
                <a:cs typeface="Times" pitchFamily="18" charset="0"/>
              </a:rPr>
              <a:t>Remove v with a </a:t>
            </a:r>
            <a:r>
              <a:rPr lang="en-US" sz="2400" dirty="0" smtClean="0">
                <a:latin typeface="Times" pitchFamily="18" charset="0"/>
                <a:cs typeface="Times" pitchFamily="18" charset="0"/>
              </a:rPr>
              <a:t>remove Above External </a:t>
            </a:r>
            <a:r>
              <a:rPr lang="en-US" sz="2400" dirty="0">
                <a:latin typeface="Times" pitchFamily="18" charset="0"/>
                <a:cs typeface="Times" pitchFamily="18" charset="0"/>
              </a:rPr>
              <a:t>operation</a:t>
            </a:r>
          </a:p>
          <a:p>
            <a:pPr>
              <a:lnSpc>
                <a:spcPct val="150000"/>
              </a:lnSpc>
            </a:pPr>
            <a:r>
              <a:rPr lang="en-US" sz="2400" dirty="0" smtClean="0">
                <a:latin typeface="Times" pitchFamily="18" charset="0"/>
                <a:cs typeface="Times" pitchFamily="18" charset="0"/>
              </a:rPr>
              <a:t>If </a:t>
            </a:r>
            <a:r>
              <a:rPr lang="en-US" sz="2400" dirty="0">
                <a:latin typeface="Times" pitchFamily="18" charset="0"/>
                <a:cs typeface="Times" pitchFamily="18" charset="0"/>
              </a:rPr>
              <a:t>v was red, color u black. Else, color u double black</a:t>
            </a:r>
            <a:r>
              <a:rPr lang="en-US" sz="2400" dirty="0" smtClean="0">
                <a:latin typeface="Times" pitchFamily="18" charset="0"/>
                <a:cs typeface="Times" pitchFamily="18" charset="0"/>
              </a:rPr>
              <a:t>.</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181</a:t>
            </a:fld>
            <a:endParaRPr lang="en-US"/>
          </a:p>
        </p:txBody>
      </p:sp>
      <p:pic>
        <p:nvPicPr>
          <p:cNvPr id="5" name="Picture 4"/>
          <p:cNvPicPr/>
          <p:nvPr/>
        </p:nvPicPr>
        <p:blipFill>
          <a:blip r:embed="rId2"/>
          <a:srcRect/>
          <a:stretch>
            <a:fillRect/>
          </a:stretch>
        </p:blipFill>
        <p:spPr bwMode="auto">
          <a:xfrm>
            <a:off x="1447800" y="2286000"/>
            <a:ext cx="3124200" cy="14478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1828800" y="4114800"/>
            <a:ext cx="2743200" cy="1375411"/>
          </a:xfrm>
          <a:prstGeom prst="rect">
            <a:avLst/>
          </a:prstGeom>
          <a:noFill/>
          <a:ln w="9525">
            <a:noFill/>
            <a:miter lim="800000"/>
            <a:headEnd/>
            <a:tailEnd/>
          </a:ln>
        </p:spPr>
      </p:pic>
    </p:spTree>
    <p:extLst>
      <p:ext uri="{BB962C8B-B14F-4D97-AF65-F5344CB8AC3E}">
        <p14:creationId xmlns="" xmlns:p14="http://schemas.microsoft.com/office/powerpoint/2010/main" val="206875847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6858000"/>
          </a:xfrm>
        </p:spPr>
        <p:txBody>
          <a:bodyPr>
            <a:normAutofit fontScale="85000" lnSpcReduction="10000"/>
          </a:bodyPr>
          <a:lstStyle/>
          <a:p>
            <a:pPr>
              <a:lnSpc>
                <a:spcPct val="150000"/>
              </a:lnSpc>
            </a:pPr>
            <a:r>
              <a:rPr lang="en-US" sz="2600" dirty="0">
                <a:latin typeface="Times" pitchFamily="18" charset="0"/>
                <a:cs typeface="Times" pitchFamily="18" charset="0"/>
              </a:rPr>
              <a:t>While a double black edge exists, perform one of the following actions </a:t>
            </a:r>
          </a:p>
          <a:p>
            <a:pPr marL="0" indent="0">
              <a:lnSpc>
                <a:spcPct val="150000"/>
              </a:lnSpc>
              <a:buNone/>
            </a:pPr>
            <a:r>
              <a:rPr lang="en-US" sz="2600" dirty="0" smtClean="0">
                <a:latin typeface="Times" pitchFamily="18" charset="0"/>
                <a:cs typeface="Times" pitchFamily="18" charset="0"/>
              </a:rPr>
              <a:t>	(</a:t>
            </a:r>
            <a:r>
              <a:rPr lang="en-US" sz="2600" dirty="0">
                <a:latin typeface="Times" pitchFamily="18" charset="0"/>
                <a:cs typeface="Times" pitchFamily="18" charset="0"/>
              </a:rPr>
              <a:t>a) Eliminate the Double Black Edge</a:t>
            </a:r>
          </a:p>
          <a:p>
            <a:pPr>
              <a:lnSpc>
                <a:spcPct val="150000"/>
              </a:lnSpc>
            </a:pPr>
            <a:r>
              <a:rPr lang="en-US" sz="2600" dirty="0">
                <a:latin typeface="Times" pitchFamily="18" charset="0"/>
                <a:cs typeface="Times" pitchFamily="18" charset="0"/>
              </a:rPr>
              <a:t>The intuitive idea is to perform a “color compensation’’</a:t>
            </a:r>
          </a:p>
          <a:p>
            <a:pPr marL="0" indent="0">
              <a:lnSpc>
                <a:spcPct val="150000"/>
              </a:lnSpc>
              <a:buNone/>
            </a:pPr>
            <a:r>
              <a:rPr lang="en-US" sz="2600" dirty="0" smtClean="0">
                <a:latin typeface="Times" pitchFamily="18" charset="0"/>
                <a:cs typeface="Times" pitchFamily="18" charset="0"/>
              </a:rPr>
              <a:t> 	i)Find </a:t>
            </a:r>
            <a:r>
              <a:rPr lang="en-US" sz="2600" dirty="0">
                <a:latin typeface="Times" pitchFamily="18" charset="0"/>
                <a:cs typeface="Times" pitchFamily="18" charset="0"/>
              </a:rPr>
              <a:t>a red edge nearby, and change the </a:t>
            </a:r>
            <a:r>
              <a:rPr lang="en-US" sz="2600" dirty="0" smtClean="0">
                <a:latin typeface="Times" pitchFamily="18" charset="0"/>
                <a:cs typeface="Times" pitchFamily="18" charset="0"/>
              </a:rPr>
              <a:t>pair</a:t>
            </a:r>
          </a:p>
          <a:p>
            <a:pPr marL="0" indent="0">
              <a:lnSpc>
                <a:spcPct val="150000"/>
              </a:lnSpc>
              <a:buNone/>
            </a:pPr>
            <a:r>
              <a:rPr lang="en-US" sz="2600" dirty="0" smtClean="0">
                <a:latin typeface="Times" pitchFamily="18" charset="0"/>
                <a:cs typeface="Times" pitchFamily="18" charset="0"/>
              </a:rPr>
              <a:t> </a:t>
            </a:r>
            <a:r>
              <a:rPr lang="en-US" sz="2600" dirty="0">
                <a:latin typeface="Times" pitchFamily="18" charset="0"/>
                <a:cs typeface="Times" pitchFamily="18" charset="0"/>
              </a:rPr>
              <a:t>( red , double black ) into ( black , black )</a:t>
            </a:r>
          </a:p>
          <a:p>
            <a:pPr marL="0" indent="0">
              <a:lnSpc>
                <a:spcPct val="150000"/>
              </a:lnSpc>
              <a:buNone/>
            </a:pPr>
            <a:r>
              <a:rPr lang="en-US" sz="2600" dirty="0" smtClean="0">
                <a:latin typeface="Times" pitchFamily="18" charset="0"/>
                <a:cs typeface="Times" pitchFamily="18" charset="0"/>
              </a:rPr>
              <a:t> </a:t>
            </a:r>
            <a:r>
              <a:rPr lang="en-US" sz="2600" dirty="0">
                <a:latin typeface="Times" pitchFamily="18" charset="0"/>
                <a:cs typeface="Times" pitchFamily="18" charset="0"/>
              </a:rPr>
              <a:t>As for insertion, we have two cases:</a:t>
            </a:r>
          </a:p>
          <a:p>
            <a:pPr marL="0" indent="0">
              <a:lnSpc>
                <a:spcPct val="150000"/>
              </a:lnSpc>
              <a:buNone/>
            </a:pPr>
            <a:r>
              <a:rPr lang="en-US" sz="2600" dirty="0" smtClean="0">
                <a:latin typeface="Times" pitchFamily="18" charset="0"/>
                <a:cs typeface="Times" pitchFamily="18" charset="0"/>
              </a:rPr>
              <a:t>	• </a:t>
            </a:r>
            <a:r>
              <a:rPr lang="en-US" sz="2600" dirty="0">
                <a:latin typeface="Times" pitchFamily="18" charset="0"/>
                <a:cs typeface="Times" pitchFamily="18" charset="0"/>
              </a:rPr>
              <a:t>restructuring, and</a:t>
            </a:r>
          </a:p>
          <a:p>
            <a:pPr marL="0" indent="0">
              <a:lnSpc>
                <a:spcPct val="150000"/>
              </a:lnSpc>
              <a:buNone/>
            </a:pPr>
            <a:r>
              <a:rPr lang="en-US" sz="2600" dirty="0" smtClean="0">
                <a:latin typeface="Times" pitchFamily="18" charset="0"/>
                <a:cs typeface="Times" pitchFamily="18" charset="0"/>
              </a:rPr>
              <a:t>	• </a:t>
            </a:r>
            <a:r>
              <a:rPr lang="en-US" sz="2600" dirty="0">
                <a:latin typeface="Times" pitchFamily="18" charset="0"/>
                <a:cs typeface="Times" pitchFamily="18" charset="0"/>
              </a:rPr>
              <a:t>recoloring (demotion, inverse of promotion)</a:t>
            </a:r>
          </a:p>
          <a:p>
            <a:pPr marL="0" indent="0">
              <a:lnSpc>
                <a:spcPct val="150000"/>
              </a:lnSpc>
              <a:buNone/>
            </a:pPr>
            <a:r>
              <a:rPr lang="en-US" sz="2600" dirty="0" smtClean="0">
                <a:latin typeface="Times" pitchFamily="18" charset="0"/>
                <a:cs typeface="Times" pitchFamily="18" charset="0"/>
              </a:rPr>
              <a:t>	• </a:t>
            </a:r>
            <a:r>
              <a:rPr lang="en-US" sz="2600" dirty="0">
                <a:latin typeface="Times" pitchFamily="18" charset="0"/>
                <a:cs typeface="Times" pitchFamily="18" charset="0"/>
              </a:rPr>
              <a:t>Restructuring resolves the problem locally, while recoloring may propagate it two levels </a:t>
            </a:r>
            <a:r>
              <a:rPr lang="en-US" sz="2600" dirty="0" smtClean="0">
                <a:latin typeface="Times" pitchFamily="18" charset="0"/>
                <a:cs typeface="Times" pitchFamily="18" charset="0"/>
              </a:rPr>
              <a:t>up.</a:t>
            </a:r>
            <a:endParaRPr lang="en-US" sz="2600" dirty="0">
              <a:latin typeface="Times" pitchFamily="18" charset="0"/>
              <a:cs typeface="Times" pitchFamily="18" charset="0"/>
            </a:endParaRPr>
          </a:p>
          <a:p>
            <a:pPr marL="0" indent="0">
              <a:lnSpc>
                <a:spcPct val="150000"/>
              </a:lnSpc>
              <a:buNone/>
            </a:pPr>
            <a:r>
              <a:rPr lang="en-US" sz="2600" dirty="0" smtClean="0">
                <a:latin typeface="Times" pitchFamily="18" charset="0"/>
                <a:cs typeface="Times" pitchFamily="18" charset="0"/>
              </a:rPr>
              <a:t>	• </a:t>
            </a:r>
            <a:r>
              <a:rPr lang="en-US" sz="2600" dirty="0">
                <a:latin typeface="Times" pitchFamily="18" charset="0"/>
                <a:cs typeface="Times" pitchFamily="18" charset="0"/>
              </a:rPr>
              <a:t>Slightly more complicated than insertion, since two restructurings may occur(instead of just one)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182</a:t>
            </a:fld>
            <a:endParaRPr lang="en-US"/>
          </a:p>
        </p:txBody>
      </p:sp>
    </p:spTree>
    <p:extLst>
      <p:ext uri="{BB962C8B-B14F-4D97-AF65-F5344CB8AC3E}">
        <p14:creationId xmlns="" xmlns:p14="http://schemas.microsoft.com/office/powerpoint/2010/main" val="39576254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2400" dirty="0">
                <a:latin typeface="Times" pitchFamily="18" charset="0"/>
                <a:cs typeface="Times" pitchFamily="18" charset="0"/>
              </a:rPr>
              <a:t>Case 1: black sibling with a red child</a:t>
            </a:r>
            <a:br>
              <a:rPr lang="en-US" sz="2400" dirty="0">
                <a:latin typeface="Times" pitchFamily="18" charset="0"/>
                <a:cs typeface="Times" pitchFamily="18" charset="0"/>
              </a:rPr>
            </a:br>
            <a:endParaRPr lang="en-US" sz="2400" dirty="0">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183</a:t>
            </a:fld>
            <a:endParaRPr lang="en-US"/>
          </a:p>
        </p:txBody>
      </p:sp>
      <p:pic>
        <p:nvPicPr>
          <p:cNvPr id="5" name="Content Placeholder 4"/>
          <p:cNvPicPr>
            <a:picLocks noGrp="1"/>
          </p:cNvPicPr>
          <p:nvPr>
            <p:ph idx="1"/>
          </p:nvPr>
        </p:nvPicPr>
        <p:blipFill>
          <a:blip r:embed="rId2"/>
          <a:srcRect/>
          <a:stretch>
            <a:fillRect/>
          </a:stretch>
        </p:blipFill>
        <p:spPr bwMode="auto">
          <a:xfrm>
            <a:off x="457200" y="948047"/>
            <a:ext cx="5943600" cy="2557153"/>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914400" y="3657600"/>
            <a:ext cx="5181600" cy="1904999"/>
          </a:xfrm>
          <a:prstGeom prst="rect">
            <a:avLst/>
          </a:prstGeom>
          <a:noFill/>
          <a:ln w="9525">
            <a:noFill/>
            <a:miter lim="800000"/>
            <a:headEnd/>
            <a:tailEnd/>
          </a:ln>
        </p:spPr>
      </p:pic>
    </p:spTree>
    <p:extLst>
      <p:ext uri="{BB962C8B-B14F-4D97-AF65-F5344CB8AC3E}">
        <p14:creationId xmlns="" xmlns:p14="http://schemas.microsoft.com/office/powerpoint/2010/main" val="331465096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184</a:t>
            </a:fld>
            <a:endParaRPr lang="en-US"/>
          </a:p>
        </p:txBody>
      </p:sp>
      <p:pic>
        <p:nvPicPr>
          <p:cNvPr id="5" name="Content Placeholder 4"/>
          <p:cNvPicPr>
            <a:picLocks noGrp="1"/>
          </p:cNvPicPr>
          <p:nvPr>
            <p:ph idx="1"/>
          </p:nvPr>
        </p:nvPicPr>
        <p:blipFill>
          <a:blip r:embed="rId2"/>
          <a:srcRect/>
          <a:stretch>
            <a:fillRect/>
          </a:stretch>
        </p:blipFill>
        <p:spPr bwMode="auto">
          <a:xfrm>
            <a:off x="1143000" y="228601"/>
            <a:ext cx="6571929" cy="38100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1694761" y="4038600"/>
            <a:ext cx="4800600" cy="2819400"/>
          </a:xfrm>
          <a:prstGeom prst="rect">
            <a:avLst/>
          </a:prstGeom>
          <a:noFill/>
          <a:ln w="9525">
            <a:noFill/>
            <a:miter lim="800000"/>
            <a:headEnd/>
            <a:tailEnd/>
          </a:ln>
        </p:spPr>
      </p:pic>
    </p:spTree>
    <p:extLst>
      <p:ext uri="{BB962C8B-B14F-4D97-AF65-F5344CB8AC3E}">
        <p14:creationId xmlns="" xmlns:p14="http://schemas.microsoft.com/office/powerpoint/2010/main" val="469310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normAutofit/>
          </a:bodyPr>
          <a:lstStyle/>
          <a:p>
            <a:pPr marL="0" indent="0" algn="just">
              <a:lnSpc>
                <a:spcPct val="150000"/>
              </a:lnSpc>
              <a:buNone/>
            </a:pPr>
            <a:r>
              <a:rPr lang="en-US" sz="2400" b="1" dirty="0">
                <a:latin typeface="Times" pitchFamily="18" charset="0"/>
                <a:cs typeface="Times" pitchFamily="18" charset="0"/>
              </a:rPr>
              <a:t>Case 2: black sibling with black children</a:t>
            </a:r>
            <a:endParaRPr lang="en-US" sz="2400" dirty="0">
              <a:latin typeface="Times" pitchFamily="18" charset="0"/>
              <a:cs typeface="Times" pitchFamily="18" charset="0"/>
            </a:endParaRPr>
          </a:p>
          <a:p>
            <a:pPr lvl="0" algn="just">
              <a:lnSpc>
                <a:spcPct val="150000"/>
              </a:lnSpc>
            </a:pPr>
            <a:r>
              <a:rPr lang="en-US" sz="2400" dirty="0">
                <a:latin typeface="Times" pitchFamily="18" charset="0"/>
                <a:cs typeface="Times" pitchFamily="18" charset="0"/>
              </a:rPr>
              <a:t>If sibling and its children are black, perform a recoloring</a:t>
            </a:r>
          </a:p>
          <a:p>
            <a:pPr algn="just">
              <a:lnSpc>
                <a:spcPct val="150000"/>
              </a:lnSpc>
            </a:pPr>
            <a:r>
              <a:rPr lang="en-US" sz="2400" dirty="0">
                <a:latin typeface="Times" pitchFamily="18" charset="0"/>
                <a:cs typeface="Times" pitchFamily="18" charset="0"/>
              </a:rPr>
              <a:t>If parent becomes double black, continue upward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185</a:t>
            </a:fld>
            <a:endParaRPr lang="en-US"/>
          </a:p>
        </p:txBody>
      </p:sp>
      <p:pic>
        <p:nvPicPr>
          <p:cNvPr id="5" name="Picture 4"/>
          <p:cNvPicPr/>
          <p:nvPr/>
        </p:nvPicPr>
        <p:blipFill>
          <a:blip r:embed="rId2"/>
          <a:srcRect/>
          <a:stretch>
            <a:fillRect/>
          </a:stretch>
        </p:blipFill>
        <p:spPr bwMode="auto">
          <a:xfrm>
            <a:off x="1524000" y="2362200"/>
            <a:ext cx="2743200" cy="15240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1066800" y="4343400"/>
            <a:ext cx="3886200" cy="1524000"/>
          </a:xfrm>
          <a:prstGeom prst="rect">
            <a:avLst/>
          </a:prstGeom>
          <a:noFill/>
          <a:ln w="9525">
            <a:noFill/>
            <a:miter lim="800000"/>
            <a:headEnd/>
            <a:tailEnd/>
          </a:ln>
        </p:spPr>
      </p:pic>
    </p:spTree>
    <p:extLst>
      <p:ext uri="{BB962C8B-B14F-4D97-AF65-F5344CB8AC3E}">
        <p14:creationId xmlns="" xmlns:p14="http://schemas.microsoft.com/office/powerpoint/2010/main" val="1958056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186</a:t>
            </a:fld>
            <a:endParaRPr lang="en-US"/>
          </a:p>
        </p:txBody>
      </p:sp>
      <p:pic>
        <p:nvPicPr>
          <p:cNvPr id="5" name="Content Placeholder 4"/>
          <p:cNvPicPr>
            <a:picLocks noGrp="1"/>
          </p:cNvPicPr>
          <p:nvPr>
            <p:ph idx="1"/>
          </p:nvPr>
        </p:nvPicPr>
        <p:blipFill>
          <a:blip r:embed="rId2"/>
          <a:srcRect/>
          <a:stretch>
            <a:fillRect/>
          </a:stretch>
        </p:blipFill>
        <p:spPr bwMode="auto">
          <a:xfrm>
            <a:off x="990600" y="152401"/>
            <a:ext cx="7138259" cy="33528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3048000" y="3962400"/>
            <a:ext cx="4648200" cy="2133600"/>
          </a:xfrm>
          <a:prstGeom prst="rect">
            <a:avLst/>
          </a:prstGeom>
          <a:noFill/>
          <a:ln w="9525">
            <a:noFill/>
            <a:miter lim="800000"/>
            <a:headEnd/>
            <a:tailEnd/>
          </a:ln>
        </p:spPr>
      </p:pic>
    </p:spTree>
    <p:extLst>
      <p:ext uri="{BB962C8B-B14F-4D97-AF65-F5344CB8AC3E}">
        <p14:creationId xmlns="" xmlns:p14="http://schemas.microsoft.com/office/powerpoint/2010/main" val="19849087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lstStyle/>
          <a:p>
            <a:pPr marL="0" indent="0">
              <a:buNone/>
            </a:pPr>
            <a:r>
              <a:rPr lang="en-US" b="1" dirty="0"/>
              <a:t>Case 3: red sibling</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187</a:t>
            </a:fld>
            <a:endParaRPr lang="en-US"/>
          </a:p>
        </p:txBody>
      </p:sp>
      <p:sp>
        <p:nvSpPr>
          <p:cNvPr id="5" name="Rectangle 4"/>
          <p:cNvSpPr/>
          <p:nvPr/>
        </p:nvSpPr>
        <p:spPr>
          <a:xfrm>
            <a:off x="533400" y="990600"/>
            <a:ext cx="8153400" cy="1569660"/>
          </a:xfrm>
          <a:prstGeom prst="rect">
            <a:avLst/>
          </a:prstGeom>
        </p:spPr>
        <p:txBody>
          <a:bodyPr wrap="square">
            <a:spAutoFit/>
          </a:bodyPr>
          <a:lstStyle/>
          <a:p>
            <a:pPr lvl="0" algn="just"/>
            <a:r>
              <a:rPr lang="en-US" sz="2400" dirty="0">
                <a:latin typeface="Times" pitchFamily="18" charset="0"/>
                <a:cs typeface="Times" pitchFamily="18" charset="0"/>
              </a:rPr>
              <a:t>If sibling is red, perform an adjustment</a:t>
            </a:r>
          </a:p>
          <a:p>
            <a:pPr algn="just"/>
            <a:r>
              <a:rPr lang="en-US" sz="2400" dirty="0">
                <a:latin typeface="Times" pitchFamily="18" charset="0"/>
                <a:cs typeface="Times" pitchFamily="18" charset="0"/>
              </a:rPr>
              <a:t>• Now the sibling is black and one the of previous cases </a:t>
            </a:r>
            <a:r>
              <a:rPr lang="en-US" sz="2400" dirty="0" smtClean="0">
                <a:latin typeface="Times" pitchFamily="18" charset="0"/>
                <a:cs typeface="Times" pitchFamily="18" charset="0"/>
              </a:rPr>
              <a:t>applies.</a:t>
            </a:r>
            <a:endParaRPr lang="en-US" sz="2400" dirty="0">
              <a:latin typeface="Times" pitchFamily="18" charset="0"/>
              <a:cs typeface="Times" pitchFamily="18" charset="0"/>
            </a:endParaRPr>
          </a:p>
          <a:p>
            <a:pPr algn="just"/>
            <a:r>
              <a:rPr lang="en-US" sz="2400" dirty="0">
                <a:latin typeface="Times" pitchFamily="18" charset="0"/>
                <a:cs typeface="Times" pitchFamily="18" charset="0"/>
              </a:rPr>
              <a:t>• If the next case is recoloring, there is no propagation upward (parent is now red</a:t>
            </a:r>
            <a:r>
              <a:rPr lang="en-US" sz="2400" dirty="0" smtClean="0">
                <a:latin typeface="Times" pitchFamily="18" charset="0"/>
                <a:cs typeface="Times" pitchFamily="18" charset="0"/>
              </a:rPr>
              <a:t>).</a:t>
            </a:r>
            <a:endParaRPr lang="en-US" sz="2400" dirty="0">
              <a:latin typeface="Times" pitchFamily="18" charset="0"/>
              <a:cs typeface="Times" pitchFamily="18" charset="0"/>
            </a:endParaRPr>
          </a:p>
        </p:txBody>
      </p:sp>
      <p:pic>
        <p:nvPicPr>
          <p:cNvPr id="6" name="Picture 5"/>
          <p:cNvPicPr/>
          <p:nvPr/>
        </p:nvPicPr>
        <p:blipFill>
          <a:blip r:embed="rId2"/>
          <a:srcRect/>
          <a:stretch>
            <a:fillRect/>
          </a:stretch>
        </p:blipFill>
        <p:spPr bwMode="auto">
          <a:xfrm>
            <a:off x="1524000" y="3124200"/>
            <a:ext cx="4572000" cy="1981200"/>
          </a:xfrm>
          <a:prstGeom prst="rect">
            <a:avLst/>
          </a:prstGeom>
          <a:noFill/>
          <a:ln w="9525">
            <a:noFill/>
            <a:miter lim="800000"/>
            <a:headEnd/>
            <a:tailEnd/>
          </a:ln>
        </p:spPr>
      </p:pic>
    </p:spTree>
    <p:extLst>
      <p:ext uri="{BB962C8B-B14F-4D97-AF65-F5344CB8AC3E}">
        <p14:creationId xmlns="" xmlns:p14="http://schemas.microsoft.com/office/powerpoint/2010/main" val="307746322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latin typeface="Times" pitchFamily="18" charset="0"/>
                <a:cs typeface="Times" pitchFamily="18" charset="0"/>
              </a:rPr>
              <a:t>Example:</a:t>
            </a:r>
            <a:br>
              <a:rPr lang="en-US" sz="2800" dirty="0">
                <a:latin typeface="Times" pitchFamily="18" charset="0"/>
                <a:cs typeface="Times" pitchFamily="18" charset="0"/>
              </a:rPr>
            </a:br>
            <a:endParaRPr lang="en-US" sz="2800" dirty="0">
              <a:latin typeface="Times" pitchFamily="18" charset="0"/>
              <a:cs typeface="Times" pitchFamily="18" charset="0"/>
            </a:endParaRPr>
          </a:p>
        </p:txBody>
      </p:sp>
      <p:sp>
        <p:nvSpPr>
          <p:cNvPr id="3" name="Content Placeholder 2"/>
          <p:cNvSpPr>
            <a:spLocks noGrp="1"/>
          </p:cNvSpPr>
          <p:nvPr>
            <p:ph idx="1"/>
          </p:nvPr>
        </p:nvSpPr>
        <p:spPr>
          <a:xfrm>
            <a:off x="457200" y="533400"/>
            <a:ext cx="8229600" cy="4525963"/>
          </a:xfrm>
        </p:spPr>
        <p:txBody>
          <a:bodyPr/>
          <a:lstStyle/>
          <a:p>
            <a:r>
              <a:rPr lang="en-US" sz="2400" dirty="0">
                <a:latin typeface="Times" pitchFamily="18" charset="0"/>
                <a:cs typeface="Times" pitchFamily="18" charset="0"/>
              </a:rPr>
              <a:t>Remove 9</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188</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27143" y="1066800"/>
            <a:ext cx="7239000"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5581095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791200"/>
          </a:xfrm>
        </p:spPr>
        <p:txBody>
          <a:bodyPr>
            <a:normAutofit/>
          </a:bodyPr>
          <a:lstStyle/>
          <a:p>
            <a:r>
              <a:rPr lang="en-US" sz="2400" dirty="0">
                <a:latin typeface="Times" pitchFamily="18" charset="0"/>
                <a:cs typeface="Times" pitchFamily="18" charset="0"/>
              </a:rPr>
              <a:t>Sibling is black with black children hence Recoloring is </a:t>
            </a:r>
            <a:r>
              <a:rPr lang="en-US" sz="2400" dirty="0" smtClean="0">
                <a:latin typeface="Times" pitchFamily="18" charset="0"/>
                <a:cs typeface="Times" pitchFamily="18" charset="0"/>
              </a:rPr>
              <a:t>necessary.</a:t>
            </a:r>
            <a:endParaRPr lang="en-US" sz="2400" dirty="0">
              <a:latin typeface="Times" pitchFamily="18" charset="0"/>
              <a:cs typeface="Times"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189</a:t>
            </a:fld>
            <a:endParaRPr lang="en-US"/>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32472" y="1066800"/>
            <a:ext cx="4644528" cy="213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66800" y="3434375"/>
            <a:ext cx="1234633" cy="461665"/>
          </a:xfrm>
          <a:prstGeom prst="rect">
            <a:avLst/>
          </a:prstGeom>
        </p:spPr>
        <p:txBody>
          <a:bodyPr wrap="none">
            <a:spAutoFit/>
          </a:bodyPr>
          <a:lstStyle/>
          <a:p>
            <a:r>
              <a:rPr lang="en-US" sz="2400" dirty="0">
                <a:latin typeface="Times" pitchFamily="18" charset="0"/>
                <a:cs typeface="Times" pitchFamily="18" charset="0"/>
              </a:rPr>
              <a:t>Delete 8</a:t>
            </a:r>
          </a:p>
        </p:txBody>
      </p:sp>
      <p:sp>
        <p:nvSpPr>
          <p:cNvPr id="6" name="Rectangle 5"/>
          <p:cNvSpPr/>
          <p:nvPr/>
        </p:nvSpPr>
        <p:spPr>
          <a:xfrm>
            <a:off x="1684116" y="3879381"/>
            <a:ext cx="2148345" cy="461665"/>
          </a:xfrm>
          <a:prstGeom prst="rect">
            <a:avLst/>
          </a:prstGeom>
        </p:spPr>
        <p:txBody>
          <a:bodyPr wrap="none">
            <a:spAutoFit/>
          </a:bodyPr>
          <a:lstStyle/>
          <a:p>
            <a:r>
              <a:rPr lang="en-US" sz="2400" dirty="0">
                <a:latin typeface="Times" pitchFamily="18" charset="0"/>
                <a:cs typeface="Times" pitchFamily="18" charset="0"/>
              </a:rPr>
              <a:t>no double black</a:t>
            </a:r>
          </a:p>
        </p:txBody>
      </p:sp>
      <p:pic>
        <p:nvPicPr>
          <p:cNvPr id="8" name="Picture 7"/>
          <p:cNvPicPr/>
          <p:nvPr/>
        </p:nvPicPr>
        <p:blipFill>
          <a:blip r:embed="rId3"/>
          <a:srcRect/>
          <a:stretch>
            <a:fillRect/>
          </a:stretch>
        </p:blipFill>
        <p:spPr bwMode="auto">
          <a:xfrm>
            <a:off x="2133600" y="4341046"/>
            <a:ext cx="4495800" cy="2288354"/>
          </a:xfrm>
          <a:prstGeom prst="rect">
            <a:avLst/>
          </a:prstGeom>
          <a:noFill/>
          <a:ln w="9525">
            <a:noFill/>
            <a:miter lim="800000"/>
            <a:headEnd/>
            <a:tailEnd/>
          </a:ln>
        </p:spPr>
      </p:pic>
    </p:spTree>
    <p:extLst>
      <p:ext uri="{BB962C8B-B14F-4D97-AF65-F5344CB8AC3E}">
        <p14:creationId xmlns="" xmlns:p14="http://schemas.microsoft.com/office/powerpoint/2010/main" val="3345608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dirty="0" smtClean="0">
                <a:latin typeface="Times New Roman" pitchFamily="18" charset="0"/>
                <a:cs typeface="Times New Roman" pitchFamily="18" charset="0"/>
              </a:rPr>
              <a:t>Data Structure for Binary Trees</a:t>
            </a:r>
            <a:br>
              <a:rPr lang="en-US" sz="2800" dirty="0" smtClean="0">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457200" y="1447800"/>
            <a:ext cx="8229600" cy="5410200"/>
          </a:xfrm>
        </p:spPr>
        <p:txBody>
          <a:bodyPr/>
          <a:lstStyle/>
          <a:p>
            <a:pPr lvl="0">
              <a:defRPr/>
            </a:pPr>
            <a:r>
              <a:rPr lang="en-US" sz="2400" dirty="0" smtClean="0">
                <a:latin typeface="Times New Roman" pitchFamily="18" charset="0"/>
                <a:cs typeface="Times New Roman" pitchFamily="18" charset="0"/>
              </a:rPr>
              <a:t>A node is represented by an object storing</a:t>
            </a:r>
          </a:p>
          <a:p>
            <a:pPr lvl="1">
              <a:defRPr/>
            </a:pPr>
            <a:r>
              <a:rPr lang="en-US" sz="2400" dirty="0" smtClean="0">
                <a:latin typeface="Times New Roman" pitchFamily="18" charset="0"/>
                <a:cs typeface="Times New Roman" pitchFamily="18" charset="0"/>
              </a:rPr>
              <a:t>Element</a:t>
            </a:r>
          </a:p>
          <a:p>
            <a:pPr lvl="1">
              <a:defRPr/>
            </a:pPr>
            <a:r>
              <a:rPr lang="en-US" sz="2400" dirty="0" smtClean="0">
                <a:latin typeface="Times New Roman" pitchFamily="18" charset="0"/>
                <a:cs typeface="Times New Roman" pitchFamily="18" charset="0"/>
              </a:rPr>
              <a:t>Parent node</a:t>
            </a:r>
          </a:p>
          <a:p>
            <a:pPr lvl="1">
              <a:defRPr/>
            </a:pPr>
            <a:r>
              <a:rPr lang="en-US" sz="2400" dirty="0" smtClean="0">
                <a:latin typeface="Times New Roman" pitchFamily="18" charset="0"/>
                <a:cs typeface="Times New Roman" pitchFamily="18" charset="0"/>
              </a:rPr>
              <a:t>Left child node</a:t>
            </a:r>
          </a:p>
          <a:p>
            <a:pPr lvl="1">
              <a:defRPr/>
            </a:pPr>
            <a:r>
              <a:rPr lang="en-US" sz="2400" dirty="0" smtClean="0">
                <a:latin typeface="Times New Roman" pitchFamily="18" charset="0"/>
                <a:cs typeface="Times New Roman" pitchFamily="18" charset="0"/>
              </a:rPr>
              <a:t>Right child node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Rectangle 2"/>
          <p:cNvSpPr txBox="1">
            <a:spLocks noChangeArrowheads="1"/>
          </p:cNvSpPr>
          <p:nvPr/>
        </p:nvSpPr>
        <p:spPr>
          <a:xfrm>
            <a:off x="609600" y="304800"/>
            <a:ext cx="8077200" cy="685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Rectangle 3"/>
          <p:cNvSpPr txBox="1">
            <a:spLocks noChangeArrowheads="1"/>
          </p:cNvSpPr>
          <p:nvPr/>
        </p:nvSpPr>
        <p:spPr>
          <a:xfrm>
            <a:off x="685800" y="1563688"/>
            <a:ext cx="3048000" cy="2855912"/>
          </a:xfrm>
          <a:prstGeom prst="rect">
            <a:avLst/>
          </a:prstGeom>
        </p:spPr>
        <p:txBody>
          <a:bodyPr vert="horz" lIns="91440" tIns="45720" rIns="91440" bIns="45720" rtlCol="0">
            <a:noAutofit/>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pSp>
        <p:nvGrpSpPr>
          <p:cNvPr id="7" name="Group 4"/>
          <p:cNvGrpSpPr>
            <a:grpSpLocks/>
          </p:cNvGrpSpPr>
          <p:nvPr/>
        </p:nvGrpSpPr>
        <p:grpSpPr bwMode="auto">
          <a:xfrm>
            <a:off x="990600" y="4038600"/>
            <a:ext cx="2938463" cy="2100263"/>
            <a:chOff x="864" y="2592"/>
            <a:chExt cx="1851" cy="1323"/>
          </a:xfrm>
        </p:grpSpPr>
        <p:sp>
          <p:nvSpPr>
            <p:cNvPr id="8" name="Oval 5"/>
            <p:cNvSpPr>
              <a:spLocks noChangeArrowheads="1"/>
            </p:cNvSpPr>
            <p:nvPr/>
          </p:nvSpPr>
          <p:spPr bwMode="auto">
            <a:xfrm>
              <a:off x="1392" y="2592"/>
              <a:ext cx="316" cy="315"/>
            </a:xfrm>
            <a:prstGeom prst="ellipse">
              <a:avLst/>
            </a:prstGeom>
            <a:solidFill>
              <a:schemeClr val="accent1"/>
            </a:solidFill>
            <a:ln w="19050">
              <a:solidFill>
                <a:schemeClr val="tx1"/>
              </a:solidFill>
              <a:round/>
              <a:headEnd/>
              <a:tailEnd/>
            </a:ln>
            <a:effectLst/>
          </p:spPr>
          <p:txBody>
            <a:bodyPr wrap="none" lIns="0" tIns="0" rIns="0" anchor="ctr" anchorCtr="1"/>
            <a:lstStyle/>
            <a:p>
              <a:r>
                <a:rPr lang="en-US" dirty="0">
                  <a:solidFill>
                    <a:schemeClr val="tx2"/>
                  </a:solidFill>
                  <a:latin typeface="Tahoma" pitchFamily="34" charset="0"/>
                  <a:sym typeface="Symbol" pitchFamily="18" charset="2"/>
                </a:rPr>
                <a:t>B</a:t>
              </a:r>
              <a:endParaRPr lang="en-US" dirty="0">
                <a:solidFill>
                  <a:schemeClr val="tx2"/>
                </a:solidFill>
                <a:latin typeface="Tahoma" pitchFamily="34" charset="0"/>
              </a:endParaRPr>
            </a:p>
          </p:txBody>
        </p:sp>
        <p:sp>
          <p:nvSpPr>
            <p:cNvPr id="9" name="Oval 6"/>
            <p:cNvSpPr>
              <a:spLocks noChangeArrowheads="1"/>
            </p:cNvSpPr>
            <p:nvPr/>
          </p:nvSpPr>
          <p:spPr bwMode="auto">
            <a:xfrm>
              <a:off x="1943" y="3058"/>
              <a:ext cx="316" cy="315"/>
            </a:xfrm>
            <a:prstGeom prst="ellipse">
              <a:avLst/>
            </a:prstGeom>
            <a:solidFill>
              <a:schemeClr val="accent1"/>
            </a:solidFill>
            <a:ln w="19050">
              <a:solidFill>
                <a:schemeClr val="tx1"/>
              </a:solidFill>
              <a:round/>
              <a:headEnd/>
              <a:tailEnd/>
            </a:ln>
            <a:effectLst/>
          </p:spPr>
          <p:txBody>
            <a:bodyPr wrap="none" lIns="0" tIns="0" rIns="0" anchor="ctr" anchorCtr="1"/>
            <a:lstStyle/>
            <a:p>
              <a:pPr algn="ctr"/>
              <a:r>
                <a:rPr lang="en-US">
                  <a:solidFill>
                    <a:schemeClr val="tx2"/>
                  </a:solidFill>
                  <a:latin typeface="Tahoma" pitchFamily="34" charset="0"/>
                </a:rPr>
                <a:t>D</a:t>
              </a:r>
            </a:p>
          </p:txBody>
        </p:sp>
        <p:sp>
          <p:nvSpPr>
            <p:cNvPr id="10" name="Rectangle 7"/>
            <p:cNvSpPr>
              <a:spLocks noChangeArrowheads="1"/>
            </p:cNvSpPr>
            <p:nvPr/>
          </p:nvSpPr>
          <p:spPr bwMode="auto">
            <a:xfrm>
              <a:off x="864" y="3024"/>
              <a:ext cx="315" cy="315"/>
            </a:xfrm>
            <a:prstGeom prst="rect">
              <a:avLst/>
            </a:prstGeom>
            <a:solidFill>
              <a:schemeClr val="folHlink"/>
            </a:solidFill>
            <a:ln w="19050">
              <a:solidFill>
                <a:schemeClr val="tx1"/>
              </a:solidFill>
              <a:miter lim="800000"/>
              <a:headEnd/>
              <a:tailEnd/>
            </a:ln>
            <a:effectLst/>
          </p:spPr>
          <p:txBody>
            <a:bodyPr wrap="none" anchor="ctr"/>
            <a:lstStyle/>
            <a:p>
              <a:pPr algn="ctr"/>
              <a:r>
                <a:rPr lang="en-US">
                  <a:solidFill>
                    <a:schemeClr val="tx2"/>
                  </a:solidFill>
                  <a:latin typeface="Tahoma" pitchFamily="34" charset="0"/>
                </a:rPr>
                <a:t>A</a:t>
              </a:r>
            </a:p>
          </p:txBody>
        </p:sp>
        <p:sp>
          <p:nvSpPr>
            <p:cNvPr id="11" name="Rectangle 8"/>
            <p:cNvSpPr>
              <a:spLocks noChangeArrowheads="1"/>
            </p:cNvSpPr>
            <p:nvPr/>
          </p:nvSpPr>
          <p:spPr bwMode="auto">
            <a:xfrm>
              <a:off x="1488" y="3600"/>
              <a:ext cx="315" cy="315"/>
            </a:xfrm>
            <a:prstGeom prst="rect">
              <a:avLst/>
            </a:prstGeom>
            <a:solidFill>
              <a:schemeClr val="folHlink"/>
            </a:solidFill>
            <a:ln w="19050">
              <a:solidFill>
                <a:schemeClr val="tx1"/>
              </a:solidFill>
              <a:miter lim="800000"/>
              <a:headEnd/>
              <a:tailEnd/>
            </a:ln>
            <a:effectLst/>
          </p:spPr>
          <p:txBody>
            <a:bodyPr wrap="none" anchor="ctr"/>
            <a:lstStyle/>
            <a:p>
              <a:pPr algn="ctr"/>
              <a:r>
                <a:rPr lang="en-US">
                  <a:solidFill>
                    <a:schemeClr val="tx2"/>
                  </a:solidFill>
                  <a:latin typeface="Tahoma" pitchFamily="34" charset="0"/>
                </a:rPr>
                <a:t>C</a:t>
              </a:r>
            </a:p>
          </p:txBody>
        </p:sp>
        <p:sp>
          <p:nvSpPr>
            <p:cNvPr id="12" name="Rectangle 9"/>
            <p:cNvSpPr>
              <a:spLocks noChangeArrowheads="1"/>
            </p:cNvSpPr>
            <p:nvPr/>
          </p:nvSpPr>
          <p:spPr bwMode="auto">
            <a:xfrm>
              <a:off x="2400" y="3600"/>
              <a:ext cx="315" cy="315"/>
            </a:xfrm>
            <a:prstGeom prst="rect">
              <a:avLst/>
            </a:prstGeom>
            <a:solidFill>
              <a:schemeClr val="folHlink"/>
            </a:solidFill>
            <a:ln w="19050">
              <a:solidFill>
                <a:schemeClr val="tx1"/>
              </a:solidFill>
              <a:miter lim="800000"/>
              <a:headEnd/>
              <a:tailEnd/>
            </a:ln>
            <a:effectLst/>
          </p:spPr>
          <p:txBody>
            <a:bodyPr wrap="none" anchor="ctr"/>
            <a:lstStyle/>
            <a:p>
              <a:pPr algn="ctr"/>
              <a:r>
                <a:rPr lang="en-US">
                  <a:solidFill>
                    <a:schemeClr val="tx2"/>
                  </a:solidFill>
                  <a:latin typeface="Tahoma" pitchFamily="34" charset="0"/>
                </a:rPr>
                <a:t>E</a:t>
              </a:r>
            </a:p>
          </p:txBody>
        </p:sp>
        <p:cxnSp>
          <p:nvCxnSpPr>
            <p:cNvPr id="13" name="AutoShape 10"/>
            <p:cNvCxnSpPr>
              <a:cxnSpLocks noChangeShapeType="1"/>
              <a:stCxn id="12" idx="0"/>
              <a:endCxn id="9" idx="5"/>
            </p:cNvCxnSpPr>
            <p:nvPr/>
          </p:nvCxnSpPr>
          <p:spPr bwMode="auto">
            <a:xfrm flipH="1" flipV="1">
              <a:off x="2213" y="3333"/>
              <a:ext cx="345" cy="261"/>
            </a:xfrm>
            <a:prstGeom prst="straightConnector1">
              <a:avLst/>
            </a:prstGeom>
            <a:noFill/>
            <a:ln w="19050">
              <a:solidFill>
                <a:schemeClr val="tx1"/>
              </a:solidFill>
              <a:round/>
              <a:headEnd/>
              <a:tailEnd/>
            </a:ln>
            <a:effectLst/>
          </p:spPr>
        </p:cxnSp>
        <p:cxnSp>
          <p:nvCxnSpPr>
            <p:cNvPr id="14" name="AutoShape 11"/>
            <p:cNvCxnSpPr>
              <a:cxnSpLocks noChangeShapeType="1"/>
              <a:stCxn id="11" idx="0"/>
              <a:endCxn id="9" idx="3"/>
            </p:cNvCxnSpPr>
            <p:nvPr/>
          </p:nvCxnSpPr>
          <p:spPr bwMode="auto">
            <a:xfrm flipV="1">
              <a:off x="1646" y="3333"/>
              <a:ext cx="343" cy="261"/>
            </a:xfrm>
            <a:prstGeom prst="straightConnector1">
              <a:avLst/>
            </a:prstGeom>
            <a:noFill/>
            <a:ln w="19050">
              <a:solidFill>
                <a:schemeClr val="tx1"/>
              </a:solidFill>
              <a:round/>
              <a:headEnd/>
              <a:tailEnd/>
            </a:ln>
            <a:effectLst/>
          </p:spPr>
        </p:cxnSp>
        <p:cxnSp>
          <p:nvCxnSpPr>
            <p:cNvPr id="15" name="AutoShape 12"/>
            <p:cNvCxnSpPr>
              <a:cxnSpLocks noChangeShapeType="1"/>
              <a:stCxn id="10" idx="0"/>
              <a:endCxn id="8" idx="3"/>
            </p:cNvCxnSpPr>
            <p:nvPr/>
          </p:nvCxnSpPr>
          <p:spPr bwMode="auto">
            <a:xfrm flipV="1">
              <a:off x="1022" y="2867"/>
              <a:ext cx="416" cy="151"/>
            </a:xfrm>
            <a:prstGeom prst="straightConnector1">
              <a:avLst/>
            </a:prstGeom>
            <a:noFill/>
            <a:ln w="19050">
              <a:solidFill>
                <a:schemeClr val="tx1"/>
              </a:solidFill>
              <a:round/>
              <a:headEnd/>
              <a:tailEnd/>
            </a:ln>
            <a:effectLst/>
          </p:spPr>
        </p:cxnSp>
        <p:cxnSp>
          <p:nvCxnSpPr>
            <p:cNvPr id="16" name="AutoShape 13"/>
            <p:cNvCxnSpPr>
              <a:cxnSpLocks noChangeShapeType="1"/>
              <a:stCxn id="9" idx="0"/>
              <a:endCxn id="8" idx="5"/>
            </p:cNvCxnSpPr>
            <p:nvPr/>
          </p:nvCxnSpPr>
          <p:spPr bwMode="auto">
            <a:xfrm flipH="1" flipV="1">
              <a:off x="1662" y="2867"/>
              <a:ext cx="439" cy="185"/>
            </a:xfrm>
            <a:prstGeom prst="straightConnector1">
              <a:avLst/>
            </a:prstGeom>
            <a:noFill/>
            <a:ln w="19050">
              <a:solidFill>
                <a:schemeClr val="tx1"/>
              </a:solidFill>
              <a:round/>
              <a:headEnd/>
              <a:tailEnd/>
            </a:ln>
            <a:effectLst/>
          </p:spPr>
        </p:cxnSp>
      </p:grpSp>
      <p:grpSp>
        <p:nvGrpSpPr>
          <p:cNvPr id="17" name="Group 14"/>
          <p:cNvGrpSpPr>
            <a:grpSpLocks/>
          </p:cNvGrpSpPr>
          <p:nvPr/>
        </p:nvGrpSpPr>
        <p:grpSpPr bwMode="auto">
          <a:xfrm>
            <a:off x="3921125" y="1981200"/>
            <a:ext cx="4765675" cy="4206875"/>
            <a:chOff x="2470" y="1116"/>
            <a:chExt cx="3002" cy="2782"/>
          </a:xfrm>
        </p:grpSpPr>
        <p:grpSp>
          <p:nvGrpSpPr>
            <p:cNvPr id="18" name="Group 15"/>
            <p:cNvGrpSpPr>
              <a:grpSpLocks/>
            </p:cNvGrpSpPr>
            <p:nvPr/>
          </p:nvGrpSpPr>
          <p:grpSpPr bwMode="auto">
            <a:xfrm>
              <a:off x="3204" y="1152"/>
              <a:ext cx="768" cy="384"/>
              <a:chOff x="3840" y="960"/>
              <a:chExt cx="768" cy="384"/>
            </a:xfrm>
          </p:grpSpPr>
          <p:sp>
            <p:nvSpPr>
              <p:cNvPr id="65" name="AutoShape 16"/>
              <p:cNvSpPr>
                <a:spLocks noChangeArrowheads="1"/>
              </p:cNvSpPr>
              <p:nvPr/>
            </p:nvSpPr>
            <p:spPr bwMode="auto">
              <a:xfrm>
                <a:off x="3840" y="960"/>
                <a:ext cx="768" cy="384"/>
              </a:xfrm>
              <a:prstGeom prst="roundRect">
                <a:avLst>
                  <a:gd name="adj" fmla="val 16667"/>
                </a:avLst>
              </a:prstGeom>
              <a:solidFill>
                <a:schemeClr val="accent1"/>
              </a:solidFill>
              <a:ln w="19050">
                <a:solidFill>
                  <a:schemeClr val="tx1"/>
                </a:solidFill>
                <a:round/>
                <a:headEnd/>
                <a:tailEnd/>
              </a:ln>
              <a:effectLst/>
            </p:spPr>
            <p:txBody>
              <a:bodyPr wrap="none" anchor="ctr"/>
              <a:lstStyle/>
              <a:p>
                <a:endParaRPr lang="en-US"/>
              </a:p>
            </p:txBody>
          </p:sp>
          <p:sp>
            <p:nvSpPr>
              <p:cNvPr id="66" name="Rectangle 17"/>
              <p:cNvSpPr>
                <a:spLocks noChangeArrowheads="1"/>
              </p:cNvSpPr>
              <p:nvPr/>
            </p:nvSpPr>
            <p:spPr bwMode="auto">
              <a:xfrm>
                <a:off x="4032" y="960"/>
                <a:ext cx="384" cy="384"/>
              </a:xfrm>
              <a:prstGeom prst="rect">
                <a:avLst/>
              </a:prstGeom>
              <a:solidFill>
                <a:schemeClr val="accent1"/>
              </a:solidFill>
              <a:ln w="19050">
                <a:solidFill>
                  <a:schemeClr val="tx1"/>
                </a:solidFill>
                <a:miter lim="800000"/>
                <a:headEnd/>
                <a:tailEnd/>
              </a:ln>
              <a:effectLst/>
            </p:spPr>
            <p:txBody>
              <a:bodyPr wrap="none" anchor="ctr"/>
              <a:lstStyle/>
              <a:p>
                <a:endParaRPr lang="en-US"/>
              </a:p>
            </p:txBody>
          </p:sp>
          <p:sp>
            <p:nvSpPr>
              <p:cNvPr id="67" name="Line 18"/>
              <p:cNvSpPr>
                <a:spLocks noChangeShapeType="1"/>
              </p:cNvSpPr>
              <p:nvPr/>
            </p:nvSpPr>
            <p:spPr bwMode="auto">
              <a:xfrm>
                <a:off x="4032" y="1152"/>
                <a:ext cx="384" cy="0"/>
              </a:xfrm>
              <a:prstGeom prst="line">
                <a:avLst/>
              </a:prstGeom>
              <a:noFill/>
              <a:ln w="19050">
                <a:solidFill>
                  <a:schemeClr val="tx1"/>
                </a:solidFill>
                <a:round/>
                <a:headEnd/>
                <a:tailEnd/>
              </a:ln>
              <a:effectLst/>
            </p:spPr>
            <p:txBody>
              <a:bodyPr wrap="none" anchor="ctr"/>
              <a:lstStyle/>
              <a:p>
                <a:endParaRPr lang="en-US"/>
              </a:p>
            </p:txBody>
          </p:sp>
        </p:grpSp>
        <p:grpSp>
          <p:nvGrpSpPr>
            <p:cNvPr id="19" name="Group 19"/>
            <p:cNvGrpSpPr>
              <a:grpSpLocks/>
            </p:cNvGrpSpPr>
            <p:nvPr/>
          </p:nvGrpSpPr>
          <p:grpSpPr bwMode="auto">
            <a:xfrm>
              <a:off x="2506" y="2112"/>
              <a:ext cx="768" cy="384"/>
              <a:chOff x="3840" y="960"/>
              <a:chExt cx="768" cy="384"/>
            </a:xfrm>
          </p:grpSpPr>
          <p:sp>
            <p:nvSpPr>
              <p:cNvPr id="62" name="AutoShape 20"/>
              <p:cNvSpPr>
                <a:spLocks noChangeArrowheads="1"/>
              </p:cNvSpPr>
              <p:nvPr/>
            </p:nvSpPr>
            <p:spPr bwMode="auto">
              <a:xfrm>
                <a:off x="3840" y="960"/>
                <a:ext cx="768" cy="384"/>
              </a:xfrm>
              <a:prstGeom prst="roundRect">
                <a:avLst>
                  <a:gd name="adj" fmla="val 16667"/>
                </a:avLst>
              </a:prstGeom>
              <a:solidFill>
                <a:schemeClr val="folHlink"/>
              </a:solidFill>
              <a:ln w="19050">
                <a:solidFill>
                  <a:schemeClr val="tx1"/>
                </a:solidFill>
                <a:round/>
                <a:headEnd/>
                <a:tailEnd/>
              </a:ln>
              <a:effectLst/>
            </p:spPr>
            <p:txBody>
              <a:bodyPr wrap="none" anchor="ctr"/>
              <a:lstStyle/>
              <a:p>
                <a:endParaRPr lang="en-US"/>
              </a:p>
            </p:txBody>
          </p:sp>
          <p:sp>
            <p:nvSpPr>
              <p:cNvPr id="63" name="Rectangle 21"/>
              <p:cNvSpPr>
                <a:spLocks noChangeArrowheads="1"/>
              </p:cNvSpPr>
              <p:nvPr/>
            </p:nvSpPr>
            <p:spPr bwMode="auto">
              <a:xfrm>
                <a:off x="4032" y="960"/>
                <a:ext cx="384" cy="384"/>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64" name="Line 22"/>
              <p:cNvSpPr>
                <a:spLocks noChangeShapeType="1"/>
              </p:cNvSpPr>
              <p:nvPr/>
            </p:nvSpPr>
            <p:spPr bwMode="auto">
              <a:xfrm>
                <a:off x="4032" y="1152"/>
                <a:ext cx="384" cy="0"/>
              </a:xfrm>
              <a:prstGeom prst="line">
                <a:avLst/>
              </a:prstGeom>
              <a:noFill/>
              <a:ln w="19050">
                <a:solidFill>
                  <a:schemeClr val="tx1"/>
                </a:solidFill>
                <a:round/>
                <a:headEnd/>
                <a:tailEnd/>
              </a:ln>
              <a:effectLst/>
            </p:spPr>
            <p:txBody>
              <a:bodyPr wrap="none" anchor="ctr"/>
              <a:lstStyle/>
              <a:p>
                <a:endParaRPr lang="en-US"/>
              </a:p>
            </p:txBody>
          </p:sp>
        </p:grpSp>
        <p:sp>
          <p:nvSpPr>
            <p:cNvPr id="20" name="Text Box 23"/>
            <p:cNvSpPr txBox="1">
              <a:spLocks noChangeArrowheads="1"/>
            </p:cNvSpPr>
            <p:nvPr/>
          </p:nvSpPr>
          <p:spPr bwMode="auto">
            <a:xfrm>
              <a:off x="2470" y="2179"/>
              <a:ext cx="248" cy="250"/>
            </a:xfrm>
            <a:prstGeom prst="rect">
              <a:avLst/>
            </a:prstGeom>
            <a:noFill/>
            <a:ln w="19050">
              <a:noFill/>
              <a:miter lim="800000"/>
              <a:headEnd/>
              <a:tailEnd/>
            </a:ln>
            <a:effectLst/>
          </p:spPr>
          <p:txBody>
            <a:bodyPr wrap="none">
              <a:spAutoFit/>
            </a:bodyPr>
            <a:lstStyle/>
            <a:p>
              <a:pPr algn="ctr"/>
              <a:r>
                <a:rPr lang="en-US" sz="2000" b="1">
                  <a:latin typeface="Tahoma" pitchFamily="34" charset="0"/>
                  <a:sym typeface="Symbol" pitchFamily="18" charset="2"/>
                </a:rPr>
                <a:t></a:t>
              </a:r>
            </a:p>
          </p:txBody>
        </p:sp>
        <p:sp>
          <p:nvSpPr>
            <p:cNvPr id="21" name="Text Box 24"/>
            <p:cNvSpPr txBox="1">
              <a:spLocks noChangeArrowheads="1"/>
            </p:cNvSpPr>
            <p:nvPr/>
          </p:nvSpPr>
          <p:spPr bwMode="auto">
            <a:xfrm>
              <a:off x="3052" y="2179"/>
              <a:ext cx="248" cy="250"/>
            </a:xfrm>
            <a:prstGeom prst="rect">
              <a:avLst/>
            </a:prstGeom>
            <a:noFill/>
            <a:ln w="19050">
              <a:noFill/>
              <a:miter lim="800000"/>
              <a:headEnd/>
              <a:tailEnd/>
            </a:ln>
            <a:effectLst/>
          </p:spPr>
          <p:txBody>
            <a:bodyPr wrap="none">
              <a:spAutoFit/>
            </a:bodyPr>
            <a:lstStyle/>
            <a:p>
              <a:pPr algn="ctr"/>
              <a:r>
                <a:rPr lang="en-US" sz="2000" b="1">
                  <a:latin typeface="Tahoma" pitchFamily="34" charset="0"/>
                  <a:sym typeface="Symbol" pitchFamily="18" charset="2"/>
                </a:rPr>
                <a:t></a:t>
              </a:r>
            </a:p>
          </p:txBody>
        </p:sp>
        <p:grpSp>
          <p:nvGrpSpPr>
            <p:cNvPr id="22" name="Group 25"/>
            <p:cNvGrpSpPr>
              <a:grpSpLocks/>
            </p:cNvGrpSpPr>
            <p:nvPr/>
          </p:nvGrpSpPr>
          <p:grpSpPr bwMode="auto">
            <a:xfrm>
              <a:off x="3924" y="2112"/>
              <a:ext cx="768" cy="384"/>
              <a:chOff x="3840" y="960"/>
              <a:chExt cx="768" cy="384"/>
            </a:xfrm>
          </p:grpSpPr>
          <p:sp>
            <p:nvSpPr>
              <p:cNvPr id="59" name="AutoShape 26"/>
              <p:cNvSpPr>
                <a:spLocks noChangeArrowheads="1"/>
              </p:cNvSpPr>
              <p:nvPr/>
            </p:nvSpPr>
            <p:spPr bwMode="auto">
              <a:xfrm>
                <a:off x="3840" y="960"/>
                <a:ext cx="768" cy="384"/>
              </a:xfrm>
              <a:prstGeom prst="roundRect">
                <a:avLst>
                  <a:gd name="adj" fmla="val 16667"/>
                </a:avLst>
              </a:prstGeom>
              <a:solidFill>
                <a:schemeClr val="accent1"/>
              </a:solidFill>
              <a:ln w="19050">
                <a:solidFill>
                  <a:schemeClr val="tx1"/>
                </a:solidFill>
                <a:round/>
                <a:headEnd/>
                <a:tailEnd/>
              </a:ln>
              <a:effectLst/>
            </p:spPr>
            <p:txBody>
              <a:bodyPr wrap="none" anchor="ctr"/>
              <a:lstStyle/>
              <a:p>
                <a:endParaRPr lang="en-US"/>
              </a:p>
            </p:txBody>
          </p:sp>
          <p:sp>
            <p:nvSpPr>
              <p:cNvPr id="60" name="Rectangle 27"/>
              <p:cNvSpPr>
                <a:spLocks noChangeArrowheads="1"/>
              </p:cNvSpPr>
              <p:nvPr/>
            </p:nvSpPr>
            <p:spPr bwMode="auto">
              <a:xfrm>
                <a:off x="4032" y="960"/>
                <a:ext cx="384" cy="384"/>
              </a:xfrm>
              <a:prstGeom prst="rect">
                <a:avLst/>
              </a:prstGeom>
              <a:solidFill>
                <a:schemeClr val="accent1"/>
              </a:solidFill>
              <a:ln w="19050">
                <a:solidFill>
                  <a:schemeClr val="tx1"/>
                </a:solidFill>
                <a:miter lim="800000"/>
                <a:headEnd/>
                <a:tailEnd/>
              </a:ln>
              <a:effectLst/>
            </p:spPr>
            <p:txBody>
              <a:bodyPr wrap="none" anchor="ctr"/>
              <a:lstStyle/>
              <a:p>
                <a:endParaRPr lang="en-US"/>
              </a:p>
            </p:txBody>
          </p:sp>
          <p:sp>
            <p:nvSpPr>
              <p:cNvPr id="61" name="Line 28"/>
              <p:cNvSpPr>
                <a:spLocks noChangeShapeType="1"/>
              </p:cNvSpPr>
              <p:nvPr/>
            </p:nvSpPr>
            <p:spPr bwMode="auto">
              <a:xfrm>
                <a:off x="4032" y="1152"/>
                <a:ext cx="384" cy="0"/>
              </a:xfrm>
              <a:prstGeom prst="line">
                <a:avLst/>
              </a:prstGeom>
              <a:noFill/>
              <a:ln w="19050">
                <a:solidFill>
                  <a:schemeClr val="tx1"/>
                </a:solidFill>
                <a:round/>
                <a:headEnd/>
                <a:tailEnd/>
              </a:ln>
              <a:effectLst/>
            </p:spPr>
            <p:txBody>
              <a:bodyPr wrap="none" anchor="ctr"/>
              <a:lstStyle/>
              <a:p>
                <a:endParaRPr lang="en-US"/>
              </a:p>
            </p:txBody>
          </p:sp>
        </p:grpSp>
        <p:grpSp>
          <p:nvGrpSpPr>
            <p:cNvPr id="23" name="Group 29"/>
            <p:cNvGrpSpPr>
              <a:grpSpLocks/>
            </p:cNvGrpSpPr>
            <p:nvPr/>
          </p:nvGrpSpPr>
          <p:grpSpPr bwMode="auto">
            <a:xfrm>
              <a:off x="3204" y="3072"/>
              <a:ext cx="768" cy="384"/>
              <a:chOff x="3840" y="960"/>
              <a:chExt cx="768" cy="384"/>
            </a:xfrm>
          </p:grpSpPr>
          <p:sp>
            <p:nvSpPr>
              <p:cNvPr id="56" name="AutoShape 30"/>
              <p:cNvSpPr>
                <a:spLocks noChangeArrowheads="1"/>
              </p:cNvSpPr>
              <p:nvPr/>
            </p:nvSpPr>
            <p:spPr bwMode="auto">
              <a:xfrm>
                <a:off x="3840" y="960"/>
                <a:ext cx="768" cy="384"/>
              </a:xfrm>
              <a:prstGeom prst="roundRect">
                <a:avLst>
                  <a:gd name="adj" fmla="val 16667"/>
                </a:avLst>
              </a:prstGeom>
              <a:solidFill>
                <a:schemeClr val="folHlink"/>
              </a:solidFill>
              <a:ln w="19050">
                <a:solidFill>
                  <a:schemeClr val="tx1"/>
                </a:solidFill>
                <a:round/>
                <a:headEnd/>
                <a:tailEnd/>
              </a:ln>
              <a:effectLst/>
            </p:spPr>
            <p:txBody>
              <a:bodyPr wrap="none" anchor="ctr"/>
              <a:lstStyle/>
              <a:p>
                <a:endParaRPr lang="en-US"/>
              </a:p>
            </p:txBody>
          </p:sp>
          <p:sp>
            <p:nvSpPr>
              <p:cNvPr id="57" name="Rectangle 31"/>
              <p:cNvSpPr>
                <a:spLocks noChangeArrowheads="1"/>
              </p:cNvSpPr>
              <p:nvPr/>
            </p:nvSpPr>
            <p:spPr bwMode="auto">
              <a:xfrm>
                <a:off x="4032" y="960"/>
                <a:ext cx="384" cy="384"/>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58" name="Line 32"/>
              <p:cNvSpPr>
                <a:spLocks noChangeShapeType="1"/>
              </p:cNvSpPr>
              <p:nvPr/>
            </p:nvSpPr>
            <p:spPr bwMode="auto">
              <a:xfrm>
                <a:off x="4032" y="1152"/>
                <a:ext cx="384" cy="0"/>
              </a:xfrm>
              <a:prstGeom prst="line">
                <a:avLst/>
              </a:prstGeom>
              <a:noFill/>
              <a:ln w="19050">
                <a:solidFill>
                  <a:schemeClr val="tx1"/>
                </a:solidFill>
                <a:round/>
                <a:headEnd/>
                <a:tailEnd/>
              </a:ln>
              <a:effectLst/>
            </p:spPr>
            <p:txBody>
              <a:bodyPr wrap="none" anchor="ctr"/>
              <a:lstStyle/>
              <a:p>
                <a:endParaRPr lang="en-US"/>
              </a:p>
            </p:txBody>
          </p:sp>
        </p:grpSp>
        <p:sp>
          <p:nvSpPr>
            <p:cNvPr id="24" name="Text Box 33"/>
            <p:cNvSpPr txBox="1">
              <a:spLocks noChangeArrowheads="1"/>
            </p:cNvSpPr>
            <p:nvPr/>
          </p:nvSpPr>
          <p:spPr bwMode="auto">
            <a:xfrm>
              <a:off x="3168" y="3139"/>
              <a:ext cx="248" cy="250"/>
            </a:xfrm>
            <a:prstGeom prst="rect">
              <a:avLst/>
            </a:prstGeom>
            <a:noFill/>
            <a:ln w="19050">
              <a:noFill/>
              <a:miter lim="800000"/>
              <a:headEnd/>
              <a:tailEnd/>
            </a:ln>
            <a:effectLst/>
          </p:spPr>
          <p:txBody>
            <a:bodyPr wrap="none">
              <a:spAutoFit/>
            </a:bodyPr>
            <a:lstStyle/>
            <a:p>
              <a:pPr algn="ctr"/>
              <a:r>
                <a:rPr lang="en-US" sz="2000" b="1">
                  <a:latin typeface="Tahoma" pitchFamily="34" charset="0"/>
                  <a:sym typeface="Symbol" pitchFamily="18" charset="2"/>
                </a:rPr>
                <a:t></a:t>
              </a:r>
            </a:p>
          </p:txBody>
        </p:sp>
        <p:sp>
          <p:nvSpPr>
            <p:cNvPr id="25" name="Text Box 34"/>
            <p:cNvSpPr txBox="1">
              <a:spLocks noChangeArrowheads="1"/>
            </p:cNvSpPr>
            <p:nvPr/>
          </p:nvSpPr>
          <p:spPr bwMode="auto">
            <a:xfrm>
              <a:off x="3750" y="3139"/>
              <a:ext cx="248" cy="250"/>
            </a:xfrm>
            <a:prstGeom prst="rect">
              <a:avLst/>
            </a:prstGeom>
            <a:noFill/>
            <a:ln w="19050">
              <a:noFill/>
              <a:miter lim="800000"/>
              <a:headEnd/>
              <a:tailEnd/>
            </a:ln>
            <a:effectLst/>
          </p:spPr>
          <p:txBody>
            <a:bodyPr wrap="none">
              <a:spAutoFit/>
            </a:bodyPr>
            <a:lstStyle/>
            <a:p>
              <a:pPr algn="ctr"/>
              <a:r>
                <a:rPr lang="en-US" sz="2000" b="1">
                  <a:latin typeface="Tahoma" pitchFamily="34" charset="0"/>
                  <a:sym typeface="Symbol" pitchFamily="18" charset="2"/>
                </a:rPr>
                <a:t></a:t>
              </a:r>
            </a:p>
          </p:txBody>
        </p:sp>
        <p:grpSp>
          <p:nvGrpSpPr>
            <p:cNvPr id="26" name="Group 35"/>
            <p:cNvGrpSpPr>
              <a:grpSpLocks/>
            </p:cNvGrpSpPr>
            <p:nvPr/>
          </p:nvGrpSpPr>
          <p:grpSpPr bwMode="auto">
            <a:xfrm>
              <a:off x="4678" y="3072"/>
              <a:ext cx="768" cy="384"/>
              <a:chOff x="3840" y="960"/>
              <a:chExt cx="768" cy="384"/>
            </a:xfrm>
          </p:grpSpPr>
          <p:sp>
            <p:nvSpPr>
              <p:cNvPr id="53" name="AutoShape 36"/>
              <p:cNvSpPr>
                <a:spLocks noChangeArrowheads="1"/>
              </p:cNvSpPr>
              <p:nvPr/>
            </p:nvSpPr>
            <p:spPr bwMode="auto">
              <a:xfrm>
                <a:off x="3840" y="960"/>
                <a:ext cx="768" cy="384"/>
              </a:xfrm>
              <a:prstGeom prst="roundRect">
                <a:avLst>
                  <a:gd name="adj" fmla="val 16667"/>
                </a:avLst>
              </a:prstGeom>
              <a:solidFill>
                <a:schemeClr val="folHlink"/>
              </a:solidFill>
              <a:ln w="19050">
                <a:solidFill>
                  <a:schemeClr val="tx1"/>
                </a:solidFill>
                <a:round/>
                <a:headEnd/>
                <a:tailEnd/>
              </a:ln>
              <a:effectLst/>
            </p:spPr>
            <p:txBody>
              <a:bodyPr wrap="none" anchor="ctr"/>
              <a:lstStyle/>
              <a:p>
                <a:endParaRPr lang="en-US"/>
              </a:p>
            </p:txBody>
          </p:sp>
          <p:sp>
            <p:nvSpPr>
              <p:cNvPr id="54" name="Rectangle 37"/>
              <p:cNvSpPr>
                <a:spLocks noChangeArrowheads="1"/>
              </p:cNvSpPr>
              <p:nvPr/>
            </p:nvSpPr>
            <p:spPr bwMode="auto">
              <a:xfrm>
                <a:off x="4032" y="960"/>
                <a:ext cx="384" cy="384"/>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55" name="Line 38"/>
              <p:cNvSpPr>
                <a:spLocks noChangeShapeType="1"/>
              </p:cNvSpPr>
              <p:nvPr/>
            </p:nvSpPr>
            <p:spPr bwMode="auto">
              <a:xfrm>
                <a:off x="4032" y="1152"/>
                <a:ext cx="384" cy="0"/>
              </a:xfrm>
              <a:prstGeom prst="line">
                <a:avLst/>
              </a:prstGeom>
              <a:noFill/>
              <a:ln w="19050">
                <a:solidFill>
                  <a:schemeClr val="tx1"/>
                </a:solidFill>
                <a:round/>
                <a:headEnd/>
                <a:tailEnd/>
              </a:ln>
              <a:effectLst/>
            </p:spPr>
            <p:txBody>
              <a:bodyPr wrap="none" anchor="ctr"/>
              <a:lstStyle/>
              <a:p>
                <a:endParaRPr lang="en-US"/>
              </a:p>
            </p:txBody>
          </p:sp>
        </p:grpSp>
        <p:sp>
          <p:nvSpPr>
            <p:cNvPr id="27" name="Text Box 39"/>
            <p:cNvSpPr txBox="1">
              <a:spLocks noChangeArrowheads="1"/>
            </p:cNvSpPr>
            <p:nvPr/>
          </p:nvSpPr>
          <p:spPr bwMode="auto">
            <a:xfrm>
              <a:off x="4642" y="3139"/>
              <a:ext cx="248" cy="250"/>
            </a:xfrm>
            <a:prstGeom prst="rect">
              <a:avLst/>
            </a:prstGeom>
            <a:noFill/>
            <a:ln w="19050">
              <a:noFill/>
              <a:miter lim="800000"/>
              <a:headEnd/>
              <a:tailEnd/>
            </a:ln>
            <a:effectLst/>
          </p:spPr>
          <p:txBody>
            <a:bodyPr wrap="none">
              <a:spAutoFit/>
            </a:bodyPr>
            <a:lstStyle/>
            <a:p>
              <a:pPr algn="ctr"/>
              <a:r>
                <a:rPr lang="en-US" sz="2000" b="1">
                  <a:latin typeface="Tahoma" pitchFamily="34" charset="0"/>
                  <a:sym typeface="Symbol" pitchFamily="18" charset="2"/>
                </a:rPr>
                <a:t></a:t>
              </a:r>
            </a:p>
          </p:txBody>
        </p:sp>
        <p:sp>
          <p:nvSpPr>
            <p:cNvPr id="28" name="Text Box 40"/>
            <p:cNvSpPr txBox="1">
              <a:spLocks noChangeArrowheads="1"/>
            </p:cNvSpPr>
            <p:nvPr/>
          </p:nvSpPr>
          <p:spPr bwMode="auto">
            <a:xfrm>
              <a:off x="5224" y="3139"/>
              <a:ext cx="248" cy="250"/>
            </a:xfrm>
            <a:prstGeom prst="rect">
              <a:avLst/>
            </a:prstGeom>
            <a:noFill/>
            <a:ln w="19050">
              <a:noFill/>
              <a:miter lim="800000"/>
              <a:headEnd/>
              <a:tailEnd/>
            </a:ln>
            <a:effectLst/>
          </p:spPr>
          <p:txBody>
            <a:bodyPr wrap="none">
              <a:spAutoFit/>
            </a:bodyPr>
            <a:lstStyle/>
            <a:p>
              <a:pPr algn="ctr"/>
              <a:r>
                <a:rPr lang="en-US" sz="2000" b="1">
                  <a:latin typeface="Tahoma" pitchFamily="34" charset="0"/>
                  <a:sym typeface="Symbol" pitchFamily="18" charset="2"/>
                </a:rPr>
                <a:t></a:t>
              </a:r>
            </a:p>
          </p:txBody>
        </p:sp>
        <p:grpSp>
          <p:nvGrpSpPr>
            <p:cNvPr id="29" name="Group 41"/>
            <p:cNvGrpSpPr>
              <a:grpSpLocks/>
            </p:cNvGrpSpPr>
            <p:nvPr/>
          </p:nvGrpSpPr>
          <p:grpSpPr bwMode="auto">
            <a:xfrm>
              <a:off x="3504" y="1440"/>
              <a:ext cx="210" cy="538"/>
              <a:chOff x="3504" y="1440"/>
              <a:chExt cx="210" cy="538"/>
            </a:xfrm>
          </p:grpSpPr>
          <p:sp>
            <p:nvSpPr>
              <p:cNvPr id="51" name="Text Box 42"/>
              <p:cNvSpPr txBox="1">
                <a:spLocks noChangeArrowheads="1"/>
              </p:cNvSpPr>
              <p:nvPr/>
            </p:nvSpPr>
            <p:spPr bwMode="auto">
              <a:xfrm>
                <a:off x="3504" y="1728"/>
                <a:ext cx="210" cy="250"/>
              </a:xfrm>
              <a:prstGeom prst="rect">
                <a:avLst/>
              </a:prstGeom>
              <a:noFill/>
              <a:ln w="9525">
                <a:noFill/>
                <a:miter lim="800000"/>
                <a:headEnd/>
                <a:tailEnd/>
              </a:ln>
              <a:effectLst/>
            </p:spPr>
            <p:txBody>
              <a:bodyPr wrap="none">
                <a:spAutoFit/>
              </a:bodyPr>
              <a:lstStyle/>
              <a:p>
                <a:pPr algn="ctr"/>
                <a:r>
                  <a:rPr lang="en-US" sz="2000">
                    <a:solidFill>
                      <a:schemeClr val="tx2"/>
                    </a:solidFill>
                    <a:latin typeface="Tahoma" pitchFamily="34" charset="0"/>
                  </a:rPr>
                  <a:t>B</a:t>
                </a:r>
              </a:p>
            </p:txBody>
          </p:sp>
          <p:cxnSp>
            <p:nvCxnSpPr>
              <p:cNvPr id="52" name="AutoShape 43"/>
              <p:cNvCxnSpPr>
                <a:cxnSpLocks noChangeShapeType="1"/>
              </p:cNvCxnSpPr>
              <p:nvPr/>
            </p:nvCxnSpPr>
            <p:spPr bwMode="auto">
              <a:xfrm rot="16200000" flipH="1">
                <a:off x="3461" y="1579"/>
                <a:ext cx="288" cy="9"/>
              </a:xfrm>
              <a:prstGeom prst="curvedConnector3">
                <a:avLst>
                  <a:gd name="adj1" fmla="val 50000"/>
                </a:avLst>
              </a:prstGeom>
              <a:noFill/>
              <a:ln w="19050">
                <a:solidFill>
                  <a:schemeClr val="tx2"/>
                </a:solidFill>
                <a:round/>
                <a:headEnd type="oval" w="med" len="med"/>
                <a:tailEnd type="triangle" w="med" len="med"/>
              </a:ln>
              <a:effectLst/>
            </p:spPr>
          </p:cxnSp>
        </p:grpSp>
        <p:grpSp>
          <p:nvGrpSpPr>
            <p:cNvPr id="30" name="Group 44"/>
            <p:cNvGrpSpPr>
              <a:grpSpLocks/>
            </p:cNvGrpSpPr>
            <p:nvPr/>
          </p:nvGrpSpPr>
          <p:grpSpPr bwMode="auto">
            <a:xfrm>
              <a:off x="2784" y="2400"/>
              <a:ext cx="210" cy="538"/>
              <a:chOff x="3504" y="1440"/>
              <a:chExt cx="210" cy="538"/>
            </a:xfrm>
          </p:grpSpPr>
          <p:sp>
            <p:nvSpPr>
              <p:cNvPr id="49" name="Text Box 45"/>
              <p:cNvSpPr txBox="1">
                <a:spLocks noChangeArrowheads="1"/>
              </p:cNvSpPr>
              <p:nvPr/>
            </p:nvSpPr>
            <p:spPr bwMode="auto">
              <a:xfrm>
                <a:off x="3504" y="1728"/>
                <a:ext cx="210" cy="250"/>
              </a:xfrm>
              <a:prstGeom prst="rect">
                <a:avLst/>
              </a:prstGeom>
              <a:noFill/>
              <a:ln w="9525">
                <a:noFill/>
                <a:miter lim="800000"/>
                <a:headEnd/>
                <a:tailEnd/>
              </a:ln>
              <a:effectLst/>
            </p:spPr>
            <p:txBody>
              <a:bodyPr wrap="none">
                <a:spAutoFit/>
              </a:bodyPr>
              <a:lstStyle/>
              <a:p>
                <a:pPr algn="ctr"/>
                <a:r>
                  <a:rPr lang="en-US" sz="2000">
                    <a:solidFill>
                      <a:schemeClr val="tx2"/>
                    </a:solidFill>
                    <a:latin typeface="Tahoma" pitchFamily="34" charset="0"/>
                  </a:rPr>
                  <a:t>A</a:t>
                </a:r>
              </a:p>
            </p:txBody>
          </p:sp>
          <p:cxnSp>
            <p:nvCxnSpPr>
              <p:cNvPr id="50" name="AutoShape 46"/>
              <p:cNvCxnSpPr>
                <a:cxnSpLocks noChangeShapeType="1"/>
              </p:cNvCxnSpPr>
              <p:nvPr/>
            </p:nvCxnSpPr>
            <p:spPr bwMode="auto">
              <a:xfrm rot="16200000" flipH="1">
                <a:off x="3461" y="1579"/>
                <a:ext cx="288" cy="9"/>
              </a:xfrm>
              <a:prstGeom prst="curvedConnector3">
                <a:avLst>
                  <a:gd name="adj1" fmla="val 50000"/>
                </a:avLst>
              </a:prstGeom>
              <a:noFill/>
              <a:ln w="19050">
                <a:solidFill>
                  <a:schemeClr val="tx2"/>
                </a:solidFill>
                <a:round/>
                <a:headEnd type="oval" w="med" len="med"/>
                <a:tailEnd type="triangle" w="med" len="med"/>
              </a:ln>
              <a:effectLst/>
            </p:spPr>
          </p:cxnSp>
        </p:grpSp>
        <p:grpSp>
          <p:nvGrpSpPr>
            <p:cNvPr id="31" name="Group 47"/>
            <p:cNvGrpSpPr>
              <a:grpSpLocks/>
            </p:cNvGrpSpPr>
            <p:nvPr/>
          </p:nvGrpSpPr>
          <p:grpSpPr bwMode="auto">
            <a:xfrm>
              <a:off x="4217" y="2400"/>
              <a:ext cx="225" cy="538"/>
              <a:chOff x="3497" y="1440"/>
              <a:chExt cx="225" cy="538"/>
            </a:xfrm>
          </p:grpSpPr>
          <p:sp>
            <p:nvSpPr>
              <p:cNvPr id="47" name="Text Box 48"/>
              <p:cNvSpPr txBox="1">
                <a:spLocks noChangeArrowheads="1"/>
              </p:cNvSpPr>
              <p:nvPr/>
            </p:nvSpPr>
            <p:spPr bwMode="auto">
              <a:xfrm>
                <a:off x="3497" y="1728"/>
                <a:ext cx="225" cy="250"/>
              </a:xfrm>
              <a:prstGeom prst="rect">
                <a:avLst/>
              </a:prstGeom>
              <a:noFill/>
              <a:ln w="9525">
                <a:noFill/>
                <a:miter lim="800000"/>
                <a:headEnd/>
                <a:tailEnd/>
              </a:ln>
              <a:effectLst/>
            </p:spPr>
            <p:txBody>
              <a:bodyPr wrap="none">
                <a:spAutoFit/>
              </a:bodyPr>
              <a:lstStyle/>
              <a:p>
                <a:pPr algn="ctr"/>
                <a:r>
                  <a:rPr lang="en-US" sz="2000">
                    <a:solidFill>
                      <a:schemeClr val="tx2"/>
                    </a:solidFill>
                    <a:latin typeface="Tahoma" pitchFamily="34" charset="0"/>
                  </a:rPr>
                  <a:t>D</a:t>
                </a:r>
              </a:p>
            </p:txBody>
          </p:sp>
          <p:cxnSp>
            <p:nvCxnSpPr>
              <p:cNvPr id="48" name="AutoShape 49"/>
              <p:cNvCxnSpPr>
                <a:cxnSpLocks noChangeShapeType="1"/>
              </p:cNvCxnSpPr>
              <p:nvPr/>
            </p:nvCxnSpPr>
            <p:spPr bwMode="auto">
              <a:xfrm rot="16200000" flipH="1">
                <a:off x="3461" y="1579"/>
                <a:ext cx="288" cy="9"/>
              </a:xfrm>
              <a:prstGeom prst="curvedConnector3">
                <a:avLst>
                  <a:gd name="adj1" fmla="val 50000"/>
                </a:avLst>
              </a:prstGeom>
              <a:noFill/>
              <a:ln w="19050">
                <a:solidFill>
                  <a:schemeClr val="tx2"/>
                </a:solidFill>
                <a:round/>
                <a:headEnd type="oval" w="med" len="med"/>
                <a:tailEnd type="triangle" w="med" len="med"/>
              </a:ln>
              <a:effectLst/>
            </p:spPr>
          </p:cxnSp>
        </p:grpSp>
        <p:grpSp>
          <p:nvGrpSpPr>
            <p:cNvPr id="32" name="Group 50"/>
            <p:cNvGrpSpPr>
              <a:grpSpLocks/>
            </p:cNvGrpSpPr>
            <p:nvPr/>
          </p:nvGrpSpPr>
          <p:grpSpPr bwMode="auto">
            <a:xfrm>
              <a:off x="3492" y="3360"/>
              <a:ext cx="210" cy="538"/>
              <a:chOff x="3504" y="1440"/>
              <a:chExt cx="210" cy="538"/>
            </a:xfrm>
          </p:grpSpPr>
          <p:sp>
            <p:nvSpPr>
              <p:cNvPr id="45" name="Text Box 51"/>
              <p:cNvSpPr txBox="1">
                <a:spLocks noChangeArrowheads="1"/>
              </p:cNvSpPr>
              <p:nvPr/>
            </p:nvSpPr>
            <p:spPr bwMode="auto">
              <a:xfrm>
                <a:off x="3504" y="1728"/>
                <a:ext cx="210" cy="250"/>
              </a:xfrm>
              <a:prstGeom prst="rect">
                <a:avLst/>
              </a:prstGeom>
              <a:noFill/>
              <a:ln w="9525">
                <a:noFill/>
                <a:miter lim="800000"/>
                <a:headEnd/>
                <a:tailEnd/>
              </a:ln>
              <a:effectLst/>
            </p:spPr>
            <p:txBody>
              <a:bodyPr wrap="none">
                <a:spAutoFit/>
              </a:bodyPr>
              <a:lstStyle/>
              <a:p>
                <a:pPr algn="ctr"/>
                <a:r>
                  <a:rPr lang="en-US" sz="2000">
                    <a:solidFill>
                      <a:schemeClr val="tx2"/>
                    </a:solidFill>
                    <a:latin typeface="Tahoma" pitchFamily="34" charset="0"/>
                  </a:rPr>
                  <a:t>C</a:t>
                </a:r>
              </a:p>
            </p:txBody>
          </p:sp>
          <p:cxnSp>
            <p:nvCxnSpPr>
              <p:cNvPr id="46" name="AutoShape 52"/>
              <p:cNvCxnSpPr>
                <a:cxnSpLocks noChangeShapeType="1"/>
              </p:cNvCxnSpPr>
              <p:nvPr/>
            </p:nvCxnSpPr>
            <p:spPr bwMode="auto">
              <a:xfrm rot="16200000" flipH="1">
                <a:off x="3461" y="1579"/>
                <a:ext cx="288" cy="9"/>
              </a:xfrm>
              <a:prstGeom prst="curvedConnector3">
                <a:avLst>
                  <a:gd name="adj1" fmla="val 50000"/>
                </a:avLst>
              </a:prstGeom>
              <a:noFill/>
              <a:ln w="19050">
                <a:solidFill>
                  <a:schemeClr val="tx2"/>
                </a:solidFill>
                <a:round/>
                <a:headEnd type="oval" w="med" len="med"/>
                <a:tailEnd type="triangle" w="med" len="med"/>
              </a:ln>
              <a:effectLst/>
            </p:spPr>
          </p:cxnSp>
        </p:grpSp>
        <p:grpSp>
          <p:nvGrpSpPr>
            <p:cNvPr id="33" name="Group 53"/>
            <p:cNvGrpSpPr>
              <a:grpSpLocks/>
            </p:cNvGrpSpPr>
            <p:nvPr/>
          </p:nvGrpSpPr>
          <p:grpSpPr bwMode="auto">
            <a:xfrm>
              <a:off x="4962" y="3360"/>
              <a:ext cx="206" cy="538"/>
              <a:chOff x="3506" y="1440"/>
              <a:chExt cx="206" cy="538"/>
            </a:xfrm>
          </p:grpSpPr>
          <p:sp>
            <p:nvSpPr>
              <p:cNvPr id="43" name="Text Box 54"/>
              <p:cNvSpPr txBox="1">
                <a:spLocks noChangeArrowheads="1"/>
              </p:cNvSpPr>
              <p:nvPr/>
            </p:nvSpPr>
            <p:spPr bwMode="auto">
              <a:xfrm>
                <a:off x="3506" y="1728"/>
                <a:ext cx="206" cy="250"/>
              </a:xfrm>
              <a:prstGeom prst="rect">
                <a:avLst/>
              </a:prstGeom>
              <a:noFill/>
              <a:ln w="9525">
                <a:noFill/>
                <a:miter lim="800000"/>
                <a:headEnd/>
                <a:tailEnd/>
              </a:ln>
              <a:effectLst/>
            </p:spPr>
            <p:txBody>
              <a:bodyPr wrap="none">
                <a:spAutoFit/>
              </a:bodyPr>
              <a:lstStyle/>
              <a:p>
                <a:pPr algn="ctr"/>
                <a:r>
                  <a:rPr lang="en-US" sz="2000">
                    <a:solidFill>
                      <a:schemeClr val="tx2"/>
                    </a:solidFill>
                    <a:latin typeface="Tahoma" pitchFamily="34" charset="0"/>
                  </a:rPr>
                  <a:t>E</a:t>
                </a:r>
              </a:p>
            </p:txBody>
          </p:sp>
          <p:cxnSp>
            <p:nvCxnSpPr>
              <p:cNvPr id="44" name="AutoShape 55"/>
              <p:cNvCxnSpPr>
                <a:cxnSpLocks noChangeShapeType="1"/>
              </p:cNvCxnSpPr>
              <p:nvPr/>
            </p:nvCxnSpPr>
            <p:spPr bwMode="auto">
              <a:xfrm rot="16200000" flipH="1">
                <a:off x="3461" y="1579"/>
                <a:ext cx="288" cy="9"/>
              </a:xfrm>
              <a:prstGeom prst="curvedConnector3">
                <a:avLst>
                  <a:gd name="adj1" fmla="val 50000"/>
                </a:avLst>
              </a:prstGeom>
              <a:noFill/>
              <a:ln w="19050">
                <a:solidFill>
                  <a:schemeClr val="tx2"/>
                </a:solidFill>
                <a:round/>
                <a:headEnd type="oval" w="med" len="med"/>
                <a:tailEnd type="triangle" w="med" len="med"/>
              </a:ln>
              <a:effectLst/>
            </p:spPr>
          </p:cxnSp>
        </p:grpSp>
        <p:sp>
          <p:nvSpPr>
            <p:cNvPr id="34" name="Freeform 56"/>
            <p:cNvSpPr>
              <a:spLocks/>
            </p:cNvSpPr>
            <p:nvPr/>
          </p:nvSpPr>
          <p:spPr bwMode="auto">
            <a:xfrm>
              <a:off x="2792" y="1536"/>
              <a:ext cx="720" cy="672"/>
            </a:xfrm>
            <a:custGeom>
              <a:avLst/>
              <a:gdLst/>
              <a:ahLst/>
              <a:cxnLst>
                <a:cxn ang="0">
                  <a:pos x="88" y="672"/>
                </a:cxn>
                <a:cxn ang="0">
                  <a:pos x="88" y="384"/>
                </a:cxn>
                <a:cxn ang="0">
                  <a:pos x="616" y="192"/>
                </a:cxn>
                <a:cxn ang="0">
                  <a:pos x="712" y="0"/>
                </a:cxn>
              </a:cxnLst>
              <a:rect l="0" t="0" r="r" b="b"/>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35" name="Freeform 57"/>
            <p:cNvSpPr>
              <a:spLocks/>
            </p:cNvSpPr>
            <p:nvPr/>
          </p:nvSpPr>
          <p:spPr bwMode="auto">
            <a:xfrm flipH="1">
              <a:off x="3684" y="1536"/>
              <a:ext cx="720" cy="672"/>
            </a:xfrm>
            <a:custGeom>
              <a:avLst/>
              <a:gdLst/>
              <a:ahLst/>
              <a:cxnLst>
                <a:cxn ang="0">
                  <a:pos x="88" y="672"/>
                </a:cxn>
                <a:cxn ang="0">
                  <a:pos x="88" y="384"/>
                </a:cxn>
                <a:cxn ang="0">
                  <a:pos x="616" y="192"/>
                </a:cxn>
                <a:cxn ang="0">
                  <a:pos x="712" y="0"/>
                </a:cxn>
              </a:cxnLst>
              <a:rect l="0" t="0" r="r" b="b"/>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36" name="Freeform 58"/>
            <p:cNvSpPr>
              <a:spLocks/>
            </p:cNvSpPr>
            <p:nvPr/>
          </p:nvSpPr>
          <p:spPr bwMode="auto">
            <a:xfrm flipH="1">
              <a:off x="4416" y="2496"/>
              <a:ext cx="720" cy="672"/>
            </a:xfrm>
            <a:custGeom>
              <a:avLst/>
              <a:gdLst/>
              <a:ahLst/>
              <a:cxnLst>
                <a:cxn ang="0">
                  <a:pos x="88" y="672"/>
                </a:cxn>
                <a:cxn ang="0">
                  <a:pos x="88" y="384"/>
                </a:cxn>
                <a:cxn ang="0">
                  <a:pos x="616" y="192"/>
                </a:cxn>
                <a:cxn ang="0">
                  <a:pos x="712" y="0"/>
                </a:cxn>
              </a:cxnLst>
              <a:rect l="0" t="0" r="r" b="b"/>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37" name="Freeform 59"/>
            <p:cNvSpPr>
              <a:spLocks/>
            </p:cNvSpPr>
            <p:nvPr/>
          </p:nvSpPr>
          <p:spPr bwMode="auto">
            <a:xfrm>
              <a:off x="3504" y="2496"/>
              <a:ext cx="720" cy="672"/>
            </a:xfrm>
            <a:custGeom>
              <a:avLst/>
              <a:gdLst/>
              <a:ahLst/>
              <a:cxnLst>
                <a:cxn ang="0">
                  <a:pos x="88" y="672"/>
                </a:cxn>
                <a:cxn ang="0">
                  <a:pos x="88" y="384"/>
                </a:cxn>
                <a:cxn ang="0">
                  <a:pos x="616" y="192"/>
                </a:cxn>
                <a:cxn ang="0">
                  <a:pos x="712" y="0"/>
                </a:cxn>
              </a:cxnLst>
              <a:rect l="0" t="0" r="r" b="b"/>
              <a:pathLst>
                <a:path w="720" h="672">
                  <a:moveTo>
                    <a:pt x="88" y="672"/>
                  </a:moveTo>
                  <a:cubicBezTo>
                    <a:pt x="44" y="568"/>
                    <a:pt x="0" y="464"/>
                    <a:pt x="88" y="384"/>
                  </a:cubicBezTo>
                  <a:cubicBezTo>
                    <a:pt x="176" y="304"/>
                    <a:pt x="512" y="256"/>
                    <a:pt x="616" y="192"/>
                  </a:cubicBezTo>
                  <a:cubicBezTo>
                    <a:pt x="720" y="128"/>
                    <a:pt x="716" y="64"/>
                    <a:pt x="712" y="0"/>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38" name="Freeform 60"/>
            <p:cNvSpPr>
              <a:spLocks/>
            </p:cNvSpPr>
            <p:nvPr/>
          </p:nvSpPr>
          <p:spPr bwMode="auto">
            <a:xfrm>
              <a:off x="2589" y="1338"/>
              <a:ext cx="699" cy="762"/>
            </a:xfrm>
            <a:custGeom>
              <a:avLst/>
              <a:gdLst/>
              <a:ahLst/>
              <a:cxnLst>
                <a:cxn ang="0">
                  <a:pos x="699" y="0"/>
                </a:cxn>
                <a:cxn ang="0">
                  <a:pos x="87" y="246"/>
                </a:cxn>
                <a:cxn ang="0">
                  <a:pos x="177" y="762"/>
                </a:cxn>
              </a:cxnLst>
              <a:rect l="0" t="0" r="r" b="b"/>
              <a:pathLst>
                <a:path w="699" h="762">
                  <a:moveTo>
                    <a:pt x="699" y="0"/>
                  </a:moveTo>
                  <a:cubicBezTo>
                    <a:pt x="597" y="41"/>
                    <a:pt x="174" y="119"/>
                    <a:pt x="87" y="246"/>
                  </a:cubicBezTo>
                  <a:cubicBezTo>
                    <a:pt x="0" y="373"/>
                    <a:pt x="158" y="655"/>
                    <a:pt x="177" y="762"/>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39" name="Freeform 61"/>
            <p:cNvSpPr>
              <a:spLocks/>
            </p:cNvSpPr>
            <p:nvPr/>
          </p:nvSpPr>
          <p:spPr bwMode="auto">
            <a:xfrm flipH="1">
              <a:off x="3888" y="1344"/>
              <a:ext cx="768" cy="762"/>
            </a:xfrm>
            <a:custGeom>
              <a:avLst/>
              <a:gdLst/>
              <a:ahLst/>
              <a:cxnLst>
                <a:cxn ang="0">
                  <a:pos x="699" y="0"/>
                </a:cxn>
                <a:cxn ang="0">
                  <a:pos x="87" y="246"/>
                </a:cxn>
                <a:cxn ang="0">
                  <a:pos x="177" y="762"/>
                </a:cxn>
              </a:cxnLst>
              <a:rect l="0" t="0" r="r" b="b"/>
              <a:pathLst>
                <a:path w="699" h="762">
                  <a:moveTo>
                    <a:pt x="699" y="0"/>
                  </a:moveTo>
                  <a:cubicBezTo>
                    <a:pt x="597" y="41"/>
                    <a:pt x="174" y="119"/>
                    <a:pt x="87" y="246"/>
                  </a:cubicBezTo>
                  <a:cubicBezTo>
                    <a:pt x="0" y="373"/>
                    <a:pt x="158" y="655"/>
                    <a:pt x="177" y="762"/>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40" name="Freeform 62"/>
            <p:cNvSpPr>
              <a:spLocks/>
            </p:cNvSpPr>
            <p:nvPr/>
          </p:nvSpPr>
          <p:spPr bwMode="auto">
            <a:xfrm flipH="1">
              <a:off x="4608" y="2304"/>
              <a:ext cx="768" cy="762"/>
            </a:xfrm>
            <a:custGeom>
              <a:avLst/>
              <a:gdLst/>
              <a:ahLst/>
              <a:cxnLst>
                <a:cxn ang="0">
                  <a:pos x="699" y="0"/>
                </a:cxn>
                <a:cxn ang="0">
                  <a:pos x="87" y="246"/>
                </a:cxn>
                <a:cxn ang="0">
                  <a:pos x="177" y="762"/>
                </a:cxn>
              </a:cxnLst>
              <a:rect l="0" t="0" r="r" b="b"/>
              <a:pathLst>
                <a:path w="699" h="762">
                  <a:moveTo>
                    <a:pt x="699" y="0"/>
                  </a:moveTo>
                  <a:cubicBezTo>
                    <a:pt x="597" y="41"/>
                    <a:pt x="174" y="119"/>
                    <a:pt x="87" y="246"/>
                  </a:cubicBezTo>
                  <a:cubicBezTo>
                    <a:pt x="0" y="373"/>
                    <a:pt x="158" y="655"/>
                    <a:pt x="177" y="762"/>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41" name="Freeform 63"/>
            <p:cNvSpPr>
              <a:spLocks/>
            </p:cNvSpPr>
            <p:nvPr/>
          </p:nvSpPr>
          <p:spPr bwMode="auto">
            <a:xfrm>
              <a:off x="3312" y="2304"/>
              <a:ext cx="699" cy="762"/>
            </a:xfrm>
            <a:custGeom>
              <a:avLst/>
              <a:gdLst/>
              <a:ahLst/>
              <a:cxnLst>
                <a:cxn ang="0">
                  <a:pos x="699" y="0"/>
                </a:cxn>
                <a:cxn ang="0">
                  <a:pos x="87" y="246"/>
                </a:cxn>
                <a:cxn ang="0">
                  <a:pos x="177" y="762"/>
                </a:cxn>
              </a:cxnLst>
              <a:rect l="0" t="0" r="r" b="b"/>
              <a:pathLst>
                <a:path w="699" h="762">
                  <a:moveTo>
                    <a:pt x="699" y="0"/>
                  </a:moveTo>
                  <a:cubicBezTo>
                    <a:pt x="597" y="41"/>
                    <a:pt x="174" y="119"/>
                    <a:pt x="87" y="246"/>
                  </a:cubicBezTo>
                  <a:cubicBezTo>
                    <a:pt x="0" y="373"/>
                    <a:pt x="158" y="655"/>
                    <a:pt x="177" y="762"/>
                  </a:cubicBezTo>
                </a:path>
              </a:pathLst>
            </a:custGeom>
            <a:noFill/>
            <a:ln w="19050" cap="flat" cmpd="sng">
              <a:solidFill>
                <a:schemeClr val="tx1"/>
              </a:solidFill>
              <a:prstDash val="solid"/>
              <a:round/>
              <a:headEnd type="oval" w="med" len="med"/>
              <a:tailEnd type="triangle" w="med" len="med"/>
            </a:ln>
            <a:effectLst/>
          </p:spPr>
          <p:txBody>
            <a:bodyPr wrap="none" anchor="ctr"/>
            <a:lstStyle/>
            <a:p>
              <a:endParaRPr lang="en-US"/>
            </a:p>
          </p:txBody>
        </p:sp>
        <p:sp>
          <p:nvSpPr>
            <p:cNvPr id="42" name="Text Box 64"/>
            <p:cNvSpPr txBox="1">
              <a:spLocks noChangeArrowheads="1"/>
            </p:cNvSpPr>
            <p:nvPr/>
          </p:nvSpPr>
          <p:spPr bwMode="auto">
            <a:xfrm>
              <a:off x="3462" y="1116"/>
              <a:ext cx="248" cy="250"/>
            </a:xfrm>
            <a:prstGeom prst="rect">
              <a:avLst/>
            </a:prstGeom>
            <a:noFill/>
            <a:ln w="19050">
              <a:noFill/>
              <a:miter lim="800000"/>
              <a:headEnd/>
              <a:tailEnd/>
            </a:ln>
            <a:effectLst/>
          </p:spPr>
          <p:txBody>
            <a:bodyPr wrap="none">
              <a:spAutoFit/>
            </a:bodyPr>
            <a:lstStyle/>
            <a:p>
              <a:pPr algn="ctr"/>
              <a:r>
                <a:rPr lang="en-US" sz="2000" b="1">
                  <a:latin typeface="Tahoma" pitchFamily="34" charset="0"/>
                  <a:sym typeface="Symbol" pitchFamily="18" charset="2"/>
                </a:rPr>
                <a:t></a:t>
              </a:r>
            </a:p>
          </p:txBody>
        </p:sp>
      </p:gr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8229600" cy="6248400"/>
          </a:xfrm>
        </p:spPr>
        <p:txBody>
          <a:bodyPr/>
          <a:lstStyle/>
          <a:p>
            <a:pPr marL="0" indent="0">
              <a:buNone/>
            </a:pPr>
            <a:r>
              <a:rPr lang="en-US" sz="2400" dirty="0">
                <a:latin typeface="Times" pitchFamily="18" charset="0"/>
                <a:cs typeface="Times" pitchFamily="18" charset="0"/>
              </a:rPr>
              <a:t>Delete 7</a:t>
            </a:r>
          </a:p>
          <a:p>
            <a:pPr marL="0" indent="0">
              <a:buNone/>
            </a:pPr>
            <a:r>
              <a:rPr lang="en-US" sz="2400" dirty="0" smtClean="0">
                <a:latin typeface="Times" pitchFamily="18" charset="0"/>
                <a:cs typeface="Times" pitchFamily="18" charset="0"/>
              </a:rPr>
              <a:t> </a:t>
            </a:r>
            <a:r>
              <a:rPr lang="en-US" sz="2400" dirty="0">
                <a:latin typeface="Times" pitchFamily="18" charset="0"/>
                <a:cs typeface="Times" pitchFamily="18" charset="0"/>
              </a:rPr>
              <a:t>Restructuring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190</a:t>
            </a:fld>
            <a:endParaRPr lang="en-US"/>
          </a:p>
        </p:txBody>
      </p:sp>
      <p:pic>
        <p:nvPicPr>
          <p:cNvPr id="5" name="Picture 4"/>
          <p:cNvPicPr/>
          <p:nvPr/>
        </p:nvPicPr>
        <p:blipFill>
          <a:blip r:embed="rId2"/>
          <a:srcRect/>
          <a:stretch>
            <a:fillRect/>
          </a:stretch>
        </p:blipFill>
        <p:spPr bwMode="auto">
          <a:xfrm>
            <a:off x="1828800" y="1371600"/>
            <a:ext cx="4343400" cy="22860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1676400" y="4419600"/>
            <a:ext cx="3523615" cy="1828800"/>
          </a:xfrm>
          <a:prstGeom prst="rect">
            <a:avLst/>
          </a:prstGeom>
          <a:noFill/>
          <a:ln w="9525">
            <a:noFill/>
            <a:miter lim="800000"/>
            <a:headEnd/>
            <a:tailEnd/>
          </a:ln>
        </p:spPr>
      </p:pic>
    </p:spTree>
    <p:extLst>
      <p:ext uri="{BB962C8B-B14F-4D97-AF65-F5344CB8AC3E}">
        <p14:creationId xmlns="" xmlns:p14="http://schemas.microsoft.com/office/powerpoint/2010/main" val="292811989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lvl="0"/>
            <a:r>
              <a:rPr lang="en-US" dirty="0" smtClean="0"/>
              <a:t>Create a Red-Black tree by inserting following sequence of numbers with necessary steps  8, 18, 5, 15, 17, 25, 40, 80.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latin typeface="Times New Roman" pitchFamily="18" charset="0"/>
                <a:cs typeface="Times New Roman" pitchFamily="18" charset="0"/>
              </a:rPr>
              <a:t>Syllabus</a:t>
            </a:r>
            <a:endParaRPr lang="en-US" sz="28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35244344"/>
              </p:ext>
            </p:extLst>
          </p:nvPr>
        </p:nvGraphicFramePr>
        <p:xfrm>
          <a:off x="457200" y="969339"/>
          <a:ext cx="8229600" cy="5888661"/>
        </p:xfrm>
        <a:graphic>
          <a:graphicData uri="http://schemas.openxmlformats.org/drawingml/2006/table">
            <a:tbl>
              <a:tblPr firstRow="1" firstCol="1" bandRow="1">
                <a:tableStyleId>{5C22544A-7EE6-4342-B048-85BDC9FD1C3A}</a:tableStyleId>
              </a:tblPr>
              <a:tblGrid>
                <a:gridCol w="8229600"/>
              </a:tblGrid>
              <a:tr h="454189">
                <a:tc>
                  <a:txBody>
                    <a:bodyPr/>
                    <a:lstStyle/>
                    <a:p>
                      <a:pPr marL="0" marR="0">
                        <a:spcBef>
                          <a:spcPts val="0"/>
                        </a:spcBef>
                        <a:spcAft>
                          <a:spcPts val="0"/>
                        </a:spcAft>
                      </a:pPr>
                      <a:r>
                        <a:rPr lang="en-US" sz="2400" dirty="0" smtClean="0">
                          <a:effectLst/>
                          <a:latin typeface="Times New Roman" pitchFamily="18" charset="0"/>
                          <a:cs typeface="Times New Roman" pitchFamily="18" charset="0"/>
                        </a:rPr>
                        <a:t>General </a:t>
                      </a:r>
                      <a:r>
                        <a:rPr lang="en-US" sz="2400" dirty="0">
                          <a:effectLst/>
                          <a:latin typeface="Times New Roman" pitchFamily="18" charset="0"/>
                          <a:cs typeface="Times New Roman" pitchFamily="18" charset="0"/>
                        </a:rPr>
                        <a:t>trees – Terminology – Representation of trees – Tree traversal</a:t>
                      </a:r>
                      <a:endParaRPr lang="en-US" sz="2400" dirty="0">
                        <a:effectLst/>
                        <a:latin typeface="Times New Roman" pitchFamily="18" charset="0"/>
                        <a:ea typeface="Times New Roman"/>
                        <a:cs typeface="Times New Roman" pitchFamily="18" charset="0"/>
                      </a:endParaRPr>
                    </a:p>
                  </a:txBody>
                  <a:tcPr marL="68580" marR="68580" marT="0" marB="0" anchor="ctr"/>
                </a:tc>
              </a:tr>
              <a:tr h="454189">
                <a:tc>
                  <a:txBody>
                    <a:bodyPr/>
                    <a:lstStyle/>
                    <a:p>
                      <a:pPr marL="0" marR="0">
                        <a:spcBef>
                          <a:spcPts val="0"/>
                        </a:spcBef>
                        <a:spcAft>
                          <a:spcPts val="0"/>
                        </a:spcAft>
                      </a:pPr>
                      <a:r>
                        <a:rPr lang="en-US" sz="2400" dirty="0">
                          <a:effectLst/>
                          <a:latin typeface="Times New Roman" pitchFamily="18" charset="0"/>
                          <a:cs typeface="Times New Roman" pitchFamily="18" charset="0"/>
                        </a:rPr>
                        <a:t>Binary tree – Representation – Expression tree – Binary tree traversal</a:t>
                      </a:r>
                      <a:endParaRPr lang="en-US" sz="2400" dirty="0">
                        <a:effectLst/>
                        <a:latin typeface="Times New Roman" pitchFamily="18" charset="0"/>
                        <a:ea typeface="Times New Roman"/>
                        <a:cs typeface="Times New Roman" pitchFamily="18" charset="0"/>
                      </a:endParaRPr>
                    </a:p>
                  </a:txBody>
                  <a:tcPr marL="68580" marR="68580" marT="0" marB="0" anchor="ctr"/>
                </a:tc>
              </a:tr>
              <a:tr h="454189">
                <a:tc>
                  <a:txBody>
                    <a:bodyPr/>
                    <a:lstStyle/>
                    <a:p>
                      <a:pPr marL="0" marR="0">
                        <a:spcBef>
                          <a:spcPts val="0"/>
                        </a:spcBef>
                        <a:spcAft>
                          <a:spcPts val="0"/>
                        </a:spcAft>
                      </a:pPr>
                      <a:r>
                        <a:rPr lang="en-US" sz="2400" dirty="0">
                          <a:effectLst/>
                          <a:latin typeface="Times New Roman" pitchFamily="18" charset="0"/>
                          <a:cs typeface="Times New Roman" pitchFamily="18" charset="0"/>
                        </a:rPr>
                        <a:t>Threaded Binary Tree</a:t>
                      </a:r>
                      <a:endParaRPr lang="en-US" sz="2400" dirty="0">
                        <a:effectLst/>
                        <a:latin typeface="Times New Roman" pitchFamily="18" charset="0"/>
                        <a:ea typeface="Times New Roman"/>
                        <a:cs typeface="Times New Roman" pitchFamily="18" charset="0"/>
                      </a:endParaRPr>
                    </a:p>
                  </a:txBody>
                  <a:tcPr marL="68580" marR="68580" marT="0" marB="0" anchor="ctr"/>
                </a:tc>
              </a:tr>
              <a:tr h="454189">
                <a:tc>
                  <a:txBody>
                    <a:bodyPr/>
                    <a:lstStyle/>
                    <a:p>
                      <a:pPr marL="0" marR="0">
                        <a:spcBef>
                          <a:spcPts val="0"/>
                        </a:spcBef>
                        <a:spcAft>
                          <a:spcPts val="0"/>
                        </a:spcAft>
                      </a:pPr>
                      <a:r>
                        <a:rPr lang="en-US" sz="2400" dirty="0">
                          <a:effectLst/>
                          <a:latin typeface="Times New Roman" pitchFamily="18" charset="0"/>
                          <a:cs typeface="Times New Roman" pitchFamily="18" charset="0"/>
                        </a:rPr>
                        <a:t>Binary Search Tree – Construction - Searching </a:t>
                      </a:r>
                      <a:endParaRPr lang="en-US" sz="2400" dirty="0">
                        <a:effectLst/>
                        <a:latin typeface="Times New Roman" pitchFamily="18" charset="0"/>
                        <a:ea typeface="Times New Roman"/>
                        <a:cs typeface="Times New Roman" pitchFamily="18" charset="0"/>
                      </a:endParaRPr>
                    </a:p>
                  </a:txBody>
                  <a:tcPr marL="68580" marR="68580" marT="0" marB="0" anchor="ctr"/>
                </a:tc>
              </a:tr>
              <a:tr h="454189">
                <a:tc>
                  <a:txBody>
                    <a:bodyPr/>
                    <a:lstStyle/>
                    <a:p>
                      <a:pPr marL="0" marR="0">
                        <a:spcBef>
                          <a:spcPts val="0"/>
                        </a:spcBef>
                        <a:spcAft>
                          <a:spcPts val="0"/>
                        </a:spcAft>
                      </a:pPr>
                      <a:r>
                        <a:rPr lang="en-US" sz="2400">
                          <a:effectLst/>
                          <a:latin typeface="Times New Roman" pitchFamily="18" charset="0"/>
                          <a:cs typeface="Times New Roman" pitchFamily="18" charset="0"/>
                        </a:rPr>
                        <a:t>Binary Search Tree- Insertion - Deletion</a:t>
                      </a:r>
                      <a:endParaRPr lang="en-US" sz="2400">
                        <a:effectLst/>
                        <a:latin typeface="Times New Roman" pitchFamily="18" charset="0"/>
                        <a:ea typeface="Times New Roman"/>
                        <a:cs typeface="Times New Roman" pitchFamily="18" charset="0"/>
                      </a:endParaRPr>
                    </a:p>
                  </a:txBody>
                  <a:tcPr marL="68580" marR="68580" marT="0" marB="0" anchor="ctr"/>
                </a:tc>
              </a:tr>
              <a:tr h="510509">
                <a:tc>
                  <a:txBody>
                    <a:bodyPr/>
                    <a:lstStyle/>
                    <a:p>
                      <a:pPr marL="0" marR="0">
                        <a:spcBef>
                          <a:spcPts val="0"/>
                        </a:spcBef>
                        <a:spcAft>
                          <a:spcPts val="0"/>
                        </a:spcAft>
                      </a:pPr>
                      <a:r>
                        <a:rPr lang="en-US" sz="2400">
                          <a:effectLst/>
                          <a:latin typeface="Times New Roman" pitchFamily="18" charset="0"/>
                          <a:cs typeface="Times New Roman" pitchFamily="18" charset="0"/>
                        </a:rPr>
                        <a:t>AVL trees - Rotation</a:t>
                      </a:r>
                      <a:endParaRPr lang="en-US" sz="2400">
                        <a:effectLst/>
                        <a:latin typeface="Times New Roman" pitchFamily="18" charset="0"/>
                        <a:ea typeface="Times New Roman"/>
                        <a:cs typeface="Times New Roman" pitchFamily="18" charset="0"/>
                      </a:endParaRPr>
                    </a:p>
                  </a:txBody>
                  <a:tcPr marL="68580" marR="68580" marT="0" marB="0" anchor="ctr"/>
                </a:tc>
              </a:tr>
              <a:tr h="510509">
                <a:tc>
                  <a:txBody>
                    <a:bodyPr/>
                    <a:lstStyle/>
                    <a:p>
                      <a:pPr marL="0" marR="0">
                        <a:spcBef>
                          <a:spcPts val="0"/>
                        </a:spcBef>
                        <a:spcAft>
                          <a:spcPts val="0"/>
                        </a:spcAft>
                      </a:pPr>
                      <a:r>
                        <a:rPr lang="en-US" sz="2400">
                          <a:effectLst/>
                          <a:latin typeface="Times New Roman" pitchFamily="18" charset="0"/>
                          <a:cs typeface="Times New Roman" pitchFamily="18" charset="0"/>
                        </a:rPr>
                        <a:t>AVL trees – Insertion - Deletion</a:t>
                      </a:r>
                      <a:endParaRPr lang="en-US" sz="2400">
                        <a:effectLst/>
                        <a:latin typeface="Times New Roman" pitchFamily="18" charset="0"/>
                        <a:ea typeface="Times New Roman"/>
                        <a:cs typeface="Times New Roman" pitchFamily="18" charset="0"/>
                      </a:endParaRPr>
                    </a:p>
                  </a:txBody>
                  <a:tcPr marL="68580" marR="68580" marT="0" marB="0" anchor="ctr"/>
                </a:tc>
              </a:tr>
              <a:tr h="510509">
                <a:tc>
                  <a:txBody>
                    <a:bodyPr/>
                    <a:lstStyle/>
                    <a:p>
                      <a:pPr marL="0" marR="0">
                        <a:spcBef>
                          <a:spcPts val="0"/>
                        </a:spcBef>
                        <a:spcAft>
                          <a:spcPts val="0"/>
                        </a:spcAft>
                      </a:pPr>
                      <a:r>
                        <a:rPr lang="en-US" sz="2400">
                          <a:effectLst/>
                          <a:latin typeface="Times New Roman" pitchFamily="18" charset="0"/>
                          <a:cs typeface="Times New Roman" pitchFamily="18" charset="0"/>
                        </a:rPr>
                        <a:t>B-Trees</a:t>
                      </a:r>
                      <a:endParaRPr lang="en-US" sz="2400">
                        <a:effectLst/>
                        <a:latin typeface="Times New Roman" pitchFamily="18" charset="0"/>
                        <a:ea typeface="Times New Roman"/>
                        <a:cs typeface="Times New Roman" pitchFamily="18" charset="0"/>
                      </a:endParaRPr>
                    </a:p>
                  </a:txBody>
                  <a:tcPr marL="68580" marR="68580" marT="0" marB="0" anchor="ctr"/>
                </a:tc>
              </a:tr>
              <a:tr h="510509">
                <a:tc>
                  <a:txBody>
                    <a:bodyPr/>
                    <a:lstStyle/>
                    <a:p>
                      <a:pPr marL="0" marR="0">
                        <a:spcBef>
                          <a:spcPts val="0"/>
                        </a:spcBef>
                        <a:spcAft>
                          <a:spcPts val="0"/>
                        </a:spcAft>
                      </a:pPr>
                      <a:r>
                        <a:rPr lang="en-US" sz="2400">
                          <a:effectLst/>
                          <a:latin typeface="Times New Roman" pitchFamily="18" charset="0"/>
                          <a:cs typeface="Times New Roman" pitchFamily="18" charset="0"/>
                        </a:rPr>
                        <a:t>B-Trees</a:t>
                      </a:r>
                      <a:endParaRPr lang="en-US" sz="2400">
                        <a:effectLst/>
                        <a:latin typeface="Times New Roman" pitchFamily="18" charset="0"/>
                        <a:ea typeface="Times New Roman"/>
                        <a:cs typeface="Times New Roman" pitchFamily="18" charset="0"/>
                      </a:endParaRPr>
                    </a:p>
                  </a:txBody>
                  <a:tcPr marL="68580" marR="68580" marT="0" marB="0" anchor="ctr"/>
                </a:tc>
              </a:tr>
              <a:tr h="510509">
                <a:tc>
                  <a:txBody>
                    <a:bodyPr/>
                    <a:lstStyle/>
                    <a:p>
                      <a:pPr marL="0" marR="0">
                        <a:spcBef>
                          <a:spcPts val="0"/>
                        </a:spcBef>
                        <a:spcAft>
                          <a:spcPts val="0"/>
                        </a:spcAft>
                      </a:pPr>
                      <a:r>
                        <a:rPr lang="en-US" sz="2400">
                          <a:effectLst/>
                          <a:latin typeface="Times New Roman" pitchFamily="18" charset="0"/>
                          <a:cs typeface="Times New Roman" pitchFamily="18" charset="0"/>
                        </a:rPr>
                        <a:t>Splay trees</a:t>
                      </a:r>
                      <a:endParaRPr lang="en-US" sz="2400">
                        <a:effectLst/>
                        <a:latin typeface="Times New Roman" pitchFamily="18" charset="0"/>
                        <a:ea typeface="Times New Roman"/>
                        <a:cs typeface="Times New Roman" pitchFamily="18" charset="0"/>
                      </a:endParaRPr>
                    </a:p>
                  </a:txBody>
                  <a:tcPr marL="68580" marR="68580" marT="0" marB="0" anchor="ctr"/>
                </a:tc>
              </a:tr>
              <a:tr h="510509">
                <a:tc>
                  <a:txBody>
                    <a:bodyPr/>
                    <a:lstStyle/>
                    <a:p>
                      <a:pPr marL="0" marR="0">
                        <a:spcBef>
                          <a:spcPts val="0"/>
                        </a:spcBef>
                        <a:spcAft>
                          <a:spcPts val="0"/>
                        </a:spcAft>
                      </a:pPr>
                      <a:r>
                        <a:rPr lang="en-US" sz="2400" dirty="0">
                          <a:effectLst/>
                          <a:latin typeface="Times New Roman" pitchFamily="18" charset="0"/>
                          <a:cs typeface="Times New Roman" pitchFamily="18" charset="0"/>
                        </a:rPr>
                        <a:t>Red-Black Trees</a:t>
                      </a:r>
                      <a:endParaRPr lang="en-US" sz="2400" dirty="0">
                        <a:effectLst/>
                        <a:latin typeface="Times New Roman" pitchFamily="18" charset="0"/>
                        <a:ea typeface="Times New Roman"/>
                        <a:cs typeface="Times New Roman" pitchFamily="18" charset="0"/>
                      </a:endParaRPr>
                    </a:p>
                  </a:txBody>
                  <a:tcPr marL="68580" marR="68580" marT="0" marB="0"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 xmlns:p14="http://schemas.microsoft.com/office/powerpoint/2010/main" val="3567361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tree is said to be binary tree when,</a:t>
            </a:r>
            <a:br>
              <a:rPr lang="en-US" dirty="0" smtClean="0"/>
            </a:br>
            <a:r>
              <a:rPr lang="en-US" dirty="0" smtClean="0"/>
              <a:t/>
            </a:r>
            <a:br>
              <a:rPr lang="en-US" dirty="0" smtClean="0"/>
            </a:br>
            <a:r>
              <a:rPr lang="en-US" dirty="0" smtClean="0"/>
              <a:t>1. A binary tree has a root node. It may not have any child nodes(0 child nodes, NULL tree).</a:t>
            </a:r>
            <a:br>
              <a:rPr lang="en-US" dirty="0" smtClean="0"/>
            </a:br>
            <a:r>
              <a:rPr lang="en-US" dirty="0" smtClean="0"/>
              <a:t/>
            </a:r>
            <a:br>
              <a:rPr lang="en-US" dirty="0" smtClean="0"/>
            </a:br>
            <a:r>
              <a:rPr lang="en-US" dirty="0" smtClean="0"/>
              <a:t>2. A root node may have one or two child nodes. Each node forms a binary tree itself.</a:t>
            </a:r>
            <a:br>
              <a:rPr lang="en-US" dirty="0" smtClean="0"/>
            </a:br>
            <a:r>
              <a:rPr lang="en-US" dirty="0" smtClean="0"/>
              <a:t/>
            </a:r>
            <a:br>
              <a:rPr lang="en-US" dirty="0" smtClean="0"/>
            </a:br>
            <a:r>
              <a:rPr lang="en-US" dirty="0" smtClean="0"/>
              <a:t>3. The number of child nodes cannot be more than two.</a:t>
            </a:r>
            <a:br>
              <a:rPr lang="en-US" dirty="0" smtClean="0"/>
            </a:br>
            <a:r>
              <a:rPr lang="en-US" dirty="0" smtClean="0"/>
              <a:t/>
            </a:r>
            <a:br>
              <a:rPr lang="en-US" dirty="0" smtClean="0"/>
            </a:br>
            <a:r>
              <a:rPr lang="en-US" dirty="0" smtClean="0"/>
              <a:t>4. It has a unique path from the root to every other node.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b="1" dirty="0" smtClean="0"/>
              <a:t>There are four types of binary tree:</a:t>
            </a:r>
            <a:r>
              <a:rPr lang="en-US" dirty="0" smtClean="0"/>
              <a:t/>
            </a:r>
            <a:br>
              <a:rPr lang="en-US" dirty="0" smtClean="0"/>
            </a:br>
            <a:r>
              <a:rPr lang="en-US" dirty="0" smtClean="0"/>
              <a:t/>
            </a:r>
            <a:br>
              <a:rPr lang="en-US" dirty="0" smtClean="0"/>
            </a:br>
            <a:r>
              <a:rPr lang="en-US" dirty="0" smtClean="0"/>
              <a:t>1. Full Binary Tree</a:t>
            </a:r>
            <a:br>
              <a:rPr lang="en-US" dirty="0" smtClean="0"/>
            </a:br>
            <a:r>
              <a:rPr lang="en-US" dirty="0" smtClean="0"/>
              <a:t>2. Complete Binary Tree</a:t>
            </a:r>
            <a:br>
              <a:rPr lang="en-US" dirty="0" smtClean="0"/>
            </a:br>
            <a:r>
              <a:rPr lang="en-US" dirty="0" smtClean="0"/>
              <a:t>3. Skewed Binary Tree</a:t>
            </a:r>
            <a:br>
              <a:rPr lang="en-US" dirty="0" smtClean="0"/>
            </a:br>
            <a:r>
              <a:rPr lang="en-US" dirty="0" smtClean="0"/>
              <a:t>4. Extended Binary Tree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Full Binary Tree</a:t>
            </a:r>
            <a:br>
              <a:rPr lang="en-US" b="1" dirty="0" smtClean="0"/>
            </a:br>
            <a:endParaRPr lang="en-US" dirty="0"/>
          </a:p>
        </p:txBody>
      </p:sp>
      <p:sp>
        <p:nvSpPr>
          <p:cNvPr id="3" name="Content Placeholder 2"/>
          <p:cNvSpPr>
            <a:spLocks noGrp="1"/>
          </p:cNvSpPr>
          <p:nvPr>
            <p:ph idx="1"/>
          </p:nvPr>
        </p:nvSpPr>
        <p:spPr>
          <a:xfrm>
            <a:off x="457200" y="685800"/>
            <a:ext cx="8229600" cy="5791200"/>
          </a:xfrm>
        </p:spPr>
        <p:txBody>
          <a:bodyPr>
            <a:normAutofit/>
          </a:bodyPr>
          <a:lstStyle/>
          <a:p>
            <a:r>
              <a:rPr lang="en-US" sz="2400" dirty="0" smtClean="0"/>
              <a:t>If each node of binary tree has either two children or no child at all, is said to be a </a:t>
            </a:r>
            <a:r>
              <a:rPr lang="en-US" sz="2400" b="1" dirty="0" smtClean="0"/>
              <a:t>Full Binary Tree</a:t>
            </a:r>
            <a:r>
              <a:rPr lang="en-US" sz="2400" dirty="0" smtClean="0"/>
              <a:t>.</a:t>
            </a:r>
          </a:p>
          <a:p>
            <a:r>
              <a:rPr lang="en-US" sz="2400" dirty="0" smtClean="0"/>
              <a:t>Full binary tree is also called as </a:t>
            </a:r>
            <a:r>
              <a:rPr lang="en-US" sz="2400" b="1" dirty="0" smtClean="0"/>
              <a:t>Strictly Binary Tree</a:t>
            </a:r>
            <a:r>
              <a:rPr lang="en-US" sz="2400" dirty="0" smtClean="0"/>
              <a:t>.</a:t>
            </a:r>
          </a:p>
          <a:p>
            <a:r>
              <a:rPr lang="en-US" sz="2400" dirty="0" smtClean="0"/>
              <a:t>Every node in the tree has either 0 or 2 children.</a:t>
            </a:r>
          </a:p>
          <a:p>
            <a:r>
              <a:rPr lang="en-US" sz="2400" dirty="0" smtClean="0"/>
              <a:t>Full binary tree is used to represent mathematical expressions.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1026" name="Picture 2" descr="C:\Users\ROSARIO_2\Desktop\Capture.PNG"/>
          <p:cNvPicPr>
            <a:picLocks noChangeAspect="1" noChangeArrowheads="1"/>
          </p:cNvPicPr>
          <p:nvPr/>
        </p:nvPicPr>
        <p:blipFill>
          <a:blip r:embed="rId2"/>
          <a:srcRect/>
          <a:stretch>
            <a:fillRect/>
          </a:stretch>
        </p:blipFill>
        <p:spPr bwMode="auto">
          <a:xfrm>
            <a:off x="2286000" y="3200400"/>
            <a:ext cx="4191000" cy="2895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Complete Binary Tree</a:t>
            </a:r>
            <a:br>
              <a:rPr lang="en-US" b="1" dirty="0" smtClean="0"/>
            </a:br>
            <a:endParaRPr lang="en-US" dirty="0"/>
          </a:p>
        </p:txBody>
      </p:sp>
      <p:sp>
        <p:nvSpPr>
          <p:cNvPr id="3" name="Content Placeholder 2"/>
          <p:cNvSpPr>
            <a:spLocks noGrp="1"/>
          </p:cNvSpPr>
          <p:nvPr>
            <p:ph idx="1"/>
          </p:nvPr>
        </p:nvSpPr>
        <p:spPr>
          <a:xfrm>
            <a:off x="457200" y="1066800"/>
            <a:ext cx="8229600" cy="5410200"/>
          </a:xfrm>
        </p:spPr>
        <p:txBody>
          <a:bodyPr>
            <a:normAutofit/>
          </a:bodyPr>
          <a:lstStyle/>
          <a:p>
            <a:r>
              <a:rPr lang="en-US" sz="2000" dirty="0" smtClean="0"/>
              <a:t>If all levels of tree are completely filled except the last level and the last level has all keys as left as possible, is said to be a </a:t>
            </a:r>
            <a:r>
              <a:rPr lang="en-US" sz="2000" b="1" dirty="0" smtClean="0"/>
              <a:t>Complete Binary Tree</a:t>
            </a:r>
            <a:r>
              <a:rPr lang="en-US" sz="2000" dirty="0" smtClean="0"/>
              <a:t>.</a:t>
            </a:r>
          </a:p>
          <a:p>
            <a:r>
              <a:rPr lang="en-US" sz="2000" dirty="0" smtClean="0"/>
              <a:t>Complete binary tree is also called as </a:t>
            </a:r>
            <a:r>
              <a:rPr lang="en-US" sz="2000" b="1" dirty="0" smtClean="0"/>
              <a:t>Perfect Binary Tree</a:t>
            </a:r>
            <a:r>
              <a:rPr lang="en-US" sz="2000" dirty="0" smtClean="0"/>
              <a:t>.</a:t>
            </a:r>
          </a:p>
          <a:p>
            <a:r>
              <a:rPr lang="en-US" sz="2000" dirty="0" smtClean="0"/>
              <a:t>In a complete binary tree, every internal node has exactly two children and all leaf nodes are at same level.</a:t>
            </a:r>
          </a:p>
          <a:p>
            <a:r>
              <a:rPr lang="en-US" sz="2000" dirty="0" smtClean="0"/>
              <a:t>For example, at Level 2, there must be 2</a:t>
            </a:r>
            <a:r>
              <a:rPr lang="en-US" sz="2000" baseline="30000" dirty="0" smtClean="0"/>
              <a:t>2</a:t>
            </a:r>
            <a:r>
              <a:rPr lang="en-US" sz="2000" dirty="0" smtClean="0"/>
              <a:t> = 4 nodes and at Level 3 there must be 2</a:t>
            </a:r>
            <a:r>
              <a:rPr lang="en-US" sz="2000" baseline="30000" dirty="0" smtClean="0"/>
              <a:t>3</a:t>
            </a:r>
            <a:r>
              <a:rPr lang="en-US" sz="2000" dirty="0" smtClean="0"/>
              <a:t> = 8 nodes.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2" descr="C:\Users\ROSARIO_2\Desktop\Capture.PNG"/>
          <p:cNvPicPr>
            <a:picLocks noChangeAspect="1" noChangeArrowheads="1"/>
          </p:cNvPicPr>
          <p:nvPr/>
        </p:nvPicPr>
        <p:blipFill>
          <a:blip r:embed="rId2"/>
          <a:srcRect/>
          <a:stretch>
            <a:fillRect/>
          </a:stretch>
        </p:blipFill>
        <p:spPr bwMode="auto">
          <a:xfrm>
            <a:off x="2438400" y="3505200"/>
            <a:ext cx="3962400" cy="265747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Skewed Binary Tree</a:t>
            </a:r>
            <a:br>
              <a:rPr lang="en-US" b="1" dirty="0" smtClean="0"/>
            </a:br>
            <a:endParaRPr lang="en-US" dirty="0"/>
          </a:p>
        </p:txBody>
      </p:sp>
      <p:sp>
        <p:nvSpPr>
          <p:cNvPr id="3" name="Content Placeholder 2"/>
          <p:cNvSpPr>
            <a:spLocks noGrp="1"/>
          </p:cNvSpPr>
          <p:nvPr>
            <p:ph idx="1"/>
          </p:nvPr>
        </p:nvSpPr>
        <p:spPr>
          <a:xfrm>
            <a:off x="457200" y="990600"/>
            <a:ext cx="8229600" cy="5638800"/>
          </a:xfrm>
        </p:spPr>
        <p:txBody>
          <a:bodyPr>
            <a:normAutofit/>
          </a:bodyPr>
          <a:lstStyle/>
          <a:p>
            <a:r>
              <a:rPr lang="en-US" sz="2000" dirty="0" smtClean="0"/>
              <a:t>If a tree which is dominated by left child node or right child node, is said to be a </a:t>
            </a:r>
            <a:r>
              <a:rPr lang="en-US" sz="2000" b="1" dirty="0" smtClean="0"/>
              <a:t>Skewed Binary Tree</a:t>
            </a:r>
            <a:r>
              <a:rPr lang="en-US" sz="2000" dirty="0" smtClean="0"/>
              <a:t>.</a:t>
            </a:r>
          </a:p>
          <a:p>
            <a:r>
              <a:rPr lang="en-US" sz="2000" dirty="0" smtClean="0"/>
              <a:t>In a skewed binary tree, all nodes except one have only one child node. The remaining node has no child.</a:t>
            </a:r>
          </a:p>
          <a:p>
            <a:r>
              <a:rPr lang="en-US" sz="2000" dirty="0" smtClean="0"/>
              <a:t>In a left skewed tree, most of the nodes have the left child without corresponding right child.</a:t>
            </a:r>
          </a:p>
          <a:p>
            <a:r>
              <a:rPr lang="en-US" sz="2000" dirty="0" smtClean="0"/>
              <a:t>In a right skewed  tree, most of the nodes have the right child without corresponding left child.</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3074" name="Picture 2" descr="C:\Users\ROSARIO_2\Desktop\Capture.PNG"/>
          <p:cNvPicPr>
            <a:picLocks noChangeAspect="1" noChangeArrowheads="1"/>
          </p:cNvPicPr>
          <p:nvPr/>
        </p:nvPicPr>
        <p:blipFill>
          <a:blip r:embed="rId2"/>
          <a:srcRect/>
          <a:stretch>
            <a:fillRect/>
          </a:stretch>
        </p:blipFill>
        <p:spPr bwMode="auto">
          <a:xfrm>
            <a:off x="2362200" y="3733800"/>
            <a:ext cx="3762375" cy="22193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r>
              <a:rPr lang="en-US" sz="2800" dirty="0" smtClean="0">
                <a:latin typeface="Times New Roman" pitchFamily="18" charset="0"/>
                <a:cs typeface="Times New Roman" pitchFamily="18" charset="0"/>
              </a:rPr>
              <a:t>Tree traversals</a:t>
            </a:r>
            <a:br>
              <a:rPr lang="en-US" sz="2800" dirty="0" smtClean="0">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533400" y="685800"/>
            <a:ext cx="8229600" cy="5791200"/>
          </a:xfrm>
        </p:spPr>
        <p:txBody>
          <a:bodyPr>
            <a:normAutofit/>
          </a:bodyPr>
          <a:lstStyle/>
          <a:p>
            <a:pPr lvl="0">
              <a:lnSpc>
                <a:spcPct val="150000"/>
              </a:lnSpc>
              <a:defRPr/>
            </a:pPr>
            <a:r>
              <a:rPr lang="en-US" sz="2400" dirty="0" smtClean="0">
                <a:latin typeface="Times New Roman" pitchFamily="18" charset="0"/>
                <a:cs typeface="Times New Roman" pitchFamily="18" charset="0"/>
              </a:rPr>
              <a:t>A binary tree is defined recursively: it consists of a </a:t>
            </a:r>
            <a:r>
              <a:rPr lang="en-US" sz="2400" dirty="0" smtClean="0">
                <a:solidFill>
                  <a:schemeClr val="tx2"/>
                </a:solidFill>
                <a:latin typeface="Times New Roman" pitchFamily="18" charset="0"/>
                <a:cs typeface="Times New Roman" pitchFamily="18" charset="0"/>
              </a:rPr>
              <a:t>root</a:t>
            </a:r>
            <a:r>
              <a:rPr lang="en-US" sz="2400" dirty="0" smtClean="0">
                <a:latin typeface="Times New Roman" pitchFamily="18" charset="0"/>
                <a:cs typeface="Times New Roman" pitchFamily="18" charset="0"/>
              </a:rPr>
              <a:t>, a </a:t>
            </a:r>
            <a:r>
              <a:rPr lang="en-US" sz="2400" dirty="0" smtClean="0">
                <a:solidFill>
                  <a:schemeClr val="tx2"/>
                </a:solidFill>
                <a:latin typeface="Times New Roman" pitchFamily="18" charset="0"/>
                <a:cs typeface="Times New Roman" pitchFamily="18" charset="0"/>
              </a:rPr>
              <a:t>left </a:t>
            </a:r>
            <a:r>
              <a:rPr lang="en-US" sz="2400" dirty="0" err="1" smtClean="0">
                <a:solidFill>
                  <a:schemeClr val="tx2"/>
                </a:solidFill>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and a </a:t>
            </a:r>
            <a:r>
              <a:rPr lang="en-US" sz="2400" dirty="0" smtClean="0">
                <a:solidFill>
                  <a:schemeClr val="tx2"/>
                </a:solidFill>
                <a:latin typeface="Times New Roman" pitchFamily="18" charset="0"/>
                <a:cs typeface="Times New Roman" pitchFamily="18" charset="0"/>
              </a:rPr>
              <a:t>right </a:t>
            </a:r>
            <a:r>
              <a:rPr lang="en-US" sz="2400" dirty="0" err="1" smtClean="0">
                <a:solidFill>
                  <a:schemeClr val="tx2"/>
                </a:solidFill>
                <a:latin typeface="Times New Roman" pitchFamily="18" charset="0"/>
                <a:cs typeface="Times New Roman" pitchFamily="18" charset="0"/>
              </a:rPr>
              <a:t>subtree</a:t>
            </a:r>
            <a:r>
              <a:rPr lang="en-US" sz="2400" dirty="0" smtClean="0">
                <a:solidFill>
                  <a:schemeClr val="tx2"/>
                </a:solidFill>
                <a:latin typeface="Times New Roman" pitchFamily="18" charset="0"/>
                <a:cs typeface="Times New Roman" pitchFamily="18" charset="0"/>
              </a:rPr>
              <a:t>.</a:t>
            </a:r>
          </a:p>
          <a:p>
            <a:pPr lvl="0">
              <a:lnSpc>
                <a:spcPct val="150000"/>
              </a:lnSpc>
              <a:defRPr/>
            </a:pPr>
            <a:r>
              <a:rPr lang="en-US" sz="2400" dirty="0" smtClean="0">
                <a:latin typeface="Times New Roman" pitchFamily="18" charset="0"/>
                <a:cs typeface="Times New Roman" pitchFamily="18" charset="0"/>
              </a:rPr>
              <a:t>To </a:t>
            </a:r>
            <a:r>
              <a:rPr lang="en-US" sz="2400" dirty="0" smtClean="0">
                <a:solidFill>
                  <a:schemeClr val="tx2"/>
                </a:solidFill>
                <a:latin typeface="Times New Roman" pitchFamily="18" charset="0"/>
                <a:cs typeface="Times New Roman" pitchFamily="18" charset="0"/>
              </a:rPr>
              <a:t>traverse</a:t>
            </a:r>
            <a:r>
              <a:rPr lang="en-US" sz="2400" dirty="0" smtClean="0">
                <a:latin typeface="Times New Roman" pitchFamily="18" charset="0"/>
                <a:cs typeface="Times New Roman" pitchFamily="18" charset="0"/>
              </a:rPr>
              <a:t> (or </a:t>
            </a:r>
            <a:r>
              <a:rPr lang="en-US" sz="2400" dirty="0" smtClean="0">
                <a:solidFill>
                  <a:schemeClr val="tx2"/>
                </a:solidFill>
                <a:latin typeface="Times New Roman" pitchFamily="18" charset="0"/>
                <a:cs typeface="Times New Roman" pitchFamily="18" charset="0"/>
              </a:rPr>
              <a:t>walk</a:t>
            </a:r>
            <a:r>
              <a:rPr lang="en-US" sz="2400" dirty="0" smtClean="0">
                <a:latin typeface="Times New Roman" pitchFamily="18" charset="0"/>
                <a:cs typeface="Times New Roman" pitchFamily="18" charset="0"/>
              </a:rPr>
              <a:t>) the binary tree is to visit each node in the binary tree exactly once.</a:t>
            </a:r>
          </a:p>
          <a:p>
            <a:pPr lvl="0">
              <a:lnSpc>
                <a:spcPct val="150000"/>
              </a:lnSpc>
              <a:defRPr/>
            </a:pPr>
            <a:r>
              <a:rPr lang="en-US" sz="2400" dirty="0" smtClean="0">
                <a:latin typeface="Times New Roman" pitchFamily="18" charset="0"/>
                <a:cs typeface="Times New Roman" pitchFamily="18" charset="0"/>
              </a:rPr>
              <a:t>Tree traversals are naturally recursive.</a:t>
            </a:r>
          </a:p>
          <a:p>
            <a:pPr lvl="0">
              <a:lnSpc>
                <a:spcPct val="150000"/>
              </a:lnSpc>
              <a:defRPr/>
            </a:pPr>
            <a:r>
              <a:rPr lang="en-US" sz="2400" dirty="0" smtClean="0">
                <a:latin typeface="Times New Roman" pitchFamily="18" charset="0"/>
                <a:cs typeface="Times New Roman" pitchFamily="18" charset="0"/>
              </a:rPr>
              <a:t>Since a binary tree has three </a:t>
            </a:r>
            <a:r>
              <a:rPr lang="ja-JP" altLang="en-US" sz="2400" dirty="0" smtClean="0">
                <a:latin typeface="Times New Roman" pitchFamily="18" charset="0"/>
                <a:cs typeface="Times New Roman" pitchFamily="18" charset="0"/>
              </a:rPr>
              <a:t>“</a:t>
            </a:r>
            <a:r>
              <a:rPr lang="en-US" altLang="ja-JP" sz="2400" dirty="0" smtClean="0">
                <a:latin typeface="Times New Roman" pitchFamily="18" charset="0"/>
                <a:cs typeface="Times New Roman" pitchFamily="18" charset="0"/>
              </a:rPr>
              <a:t>parts,</a:t>
            </a:r>
            <a:r>
              <a:rPr lang="ja-JP" altLang="en-US" sz="2400" dirty="0" smtClean="0">
                <a:latin typeface="Times New Roman" pitchFamily="18" charset="0"/>
                <a:cs typeface="Times New Roman" pitchFamily="18" charset="0"/>
              </a:rPr>
              <a:t>”</a:t>
            </a:r>
            <a:r>
              <a:rPr lang="en-US" altLang="ja-JP" sz="2400" dirty="0" smtClean="0">
                <a:latin typeface="Times New Roman" pitchFamily="18" charset="0"/>
                <a:cs typeface="Times New Roman" pitchFamily="18" charset="0"/>
              </a:rPr>
              <a:t> there are six possible ways to traverse the binary tree: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Slide Number Placeholder 4"/>
          <p:cNvSpPr txBox="1">
            <a:spLocks/>
          </p:cNvSpPr>
          <p:nvPr/>
        </p:nvSpPr>
        <p:spPr>
          <a:xfrm>
            <a:off x="7239000" y="6400800"/>
            <a:ext cx="1905000" cy="457200"/>
          </a:xfrm>
          <a:prstGeom prst="rect">
            <a:avLst/>
          </a:prstGeom>
          <a:noFill/>
          <a:ln>
            <a:miter lim="800000"/>
            <a:headEnd/>
            <a:tailEnd/>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4EE782AB-D28F-497A-B665-698D2F2AA89E}"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Rectangle 2"/>
          <p:cNvSpPr txBox="1">
            <a:spLocks noChangeArrowheads="1"/>
          </p:cNvSpPr>
          <p:nvPr/>
        </p:nvSpPr>
        <p:spPr>
          <a:xfrm>
            <a:off x="1219200" y="228600"/>
            <a:ext cx="7793038"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7" name="Rectangle 3"/>
          <p:cNvSpPr txBox="1">
            <a:spLocks noChangeArrowheads="1"/>
          </p:cNvSpPr>
          <p:nvPr/>
        </p:nvSpPr>
        <p:spPr>
          <a:xfrm>
            <a:off x="685800" y="1447800"/>
            <a:ext cx="7848600" cy="5105400"/>
          </a:xfrm>
          <a:prstGeom prst="rect">
            <a:avLst/>
          </a:prstGeom>
        </p:spPr>
        <p:txBody>
          <a:bodyPr vert="horz" lIns="91440" tIns="45720" rIns="91440" bIns="45720" rtlCol="0">
            <a:normAutofit fontScale="47500" lnSpcReduction="20000"/>
          </a:bodyPr>
          <a:lstStyle/>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lang="en-US" sz="2600" dirty="0" smtClean="0">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lang="en-US" sz="2600" dirty="0" smtClean="0">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lang="en-US" sz="2600" dirty="0" smtClean="0">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lang="en-US" sz="2600" dirty="0" smtClean="0">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31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31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endParaRPr lang="en-US" sz="3100" dirty="0" smtClean="0">
              <a:latin typeface="Times New Roman" pitchFamily="18" charset="0"/>
              <a:cs typeface="Times New Roman" pitchFamily="18" charset="0"/>
            </a:endParaRP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root, left, right</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left, root, right</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left, right, root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4400" b="0" i="0" u="none" strike="noStrike" kern="1200" cap="none" spc="0" normalizeH="0" baseline="0" noProof="0" dirty="0" smtClean="0">
              <a:ln>
                <a:noFill/>
              </a:ln>
              <a:solidFill>
                <a:schemeClr val="tx1"/>
              </a:solidFill>
              <a:effectLst/>
              <a:uLnTx/>
              <a:uFillTx/>
              <a:latin typeface="Trebuchet MS" pitchFamily="34" charset="0"/>
              <a:ea typeface="+mn-ea"/>
              <a:cs typeface="+mn-cs"/>
            </a:endParaRPr>
          </a:p>
        </p:txBody>
      </p:sp>
      <p:sp>
        <p:nvSpPr>
          <p:cNvPr id="8" name="Rectangle 4"/>
          <p:cNvSpPr txBox="1">
            <a:spLocks noChangeArrowheads="1"/>
          </p:cNvSpPr>
          <p:nvPr/>
        </p:nvSpPr>
        <p:spPr>
          <a:xfrm>
            <a:off x="3886200" y="4495800"/>
            <a:ext cx="4203700" cy="1327150"/>
          </a:xfrm>
          <a:prstGeom prst="rect">
            <a:avLst/>
          </a:prstGeom>
        </p:spPr>
        <p:txBody>
          <a:bodyPr/>
          <a:lstStyle/>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root, right, left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right, root, left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right, left, root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mtClean="0"/>
              <a:t>Binary Tree Traversal Methods</a:t>
            </a:r>
          </a:p>
        </p:txBody>
      </p:sp>
      <p:sp>
        <p:nvSpPr>
          <p:cNvPr id="218115" name="Rectangle 3"/>
          <p:cNvSpPr>
            <a:spLocks noGrp="1" noChangeArrowheads="1"/>
          </p:cNvSpPr>
          <p:nvPr>
            <p:ph type="body" idx="1"/>
          </p:nvPr>
        </p:nvSpPr>
        <p:spPr/>
        <p:txBody>
          <a:bodyPr/>
          <a:lstStyle/>
          <a:p>
            <a:r>
              <a:rPr lang="en-US" smtClean="0"/>
              <a:t>Preorder</a:t>
            </a:r>
          </a:p>
          <a:p>
            <a:r>
              <a:rPr lang="en-US" smtClean="0"/>
              <a:t>Inorder</a:t>
            </a:r>
          </a:p>
          <a:p>
            <a:r>
              <a:rPr lang="en-US" smtClean="0"/>
              <a:t>Postorder</a:t>
            </a:r>
          </a:p>
          <a:p>
            <a:r>
              <a:rPr lang="en-US" smtClean="0"/>
              <a:t>Level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 calcmode="lin" valueType="num">
                                      <p:cBhvr additive="base">
                                        <p:cTn id="7" dur="500" fill="hold"/>
                                        <p:tgtEl>
                                          <p:spTgt spid="218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anim calcmode="lin" valueType="num">
                                      <p:cBhvr additive="base">
                                        <p:cTn id="13" dur="500" fill="hold"/>
                                        <p:tgtEl>
                                          <p:spTgt spid="2181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8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8115">
                                            <p:txEl>
                                              <p:pRg st="2" end="2"/>
                                            </p:txEl>
                                          </p:spTgt>
                                        </p:tgtEl>
                                        <p:attrNameLst>
                                          <p:attrName>style.visibility</p:attrName>
                                        </p:attrNameLst>
                                      </p:cBhvr>
                                      <p:to>
                                        <p:strVal val="visible"/>
                                      </p:to>
                                    </p:set>
                                    <p:anim calcmode="lin" valueType="num">
                                      <p:cBhvr additive="base">
                                        <p:cTn id="19" dur="500" fill="hold"/>
                                        <p:tgtEl>
                                          <p:spTgt spid="2181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8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8115">
                                            <p:txEl>
                                              <p:pRg st="3" end="3"/>
                                            </p:txEl>
                                          </p:spTgt>
                                        </p:tgtEl>
                                        <p:attrNameLst>
                                          <p:attrName>style.visibility</p:attrName>
                                        </p:attrNameLst>
                                      </p:cBhvr>
                                      <p:to>
                                        <p:strVal val="visible"/>
                                      </p:to>
                                    </p:set>
                                    <p:anim calcmode="lin" valueType="num">
                                      <p:cBhvr additive="base">
                                        <p:cTn id="25" dur="500" fill="hold"/>
                                        <p:tgtEl>
                                          <p:spTgt spid="2181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81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sz="3100" dirty="0" smtClean="0">
                <a:latin typeface="Times New Roman" pitchFamily="18" charset="0"/>
                <a:cs typeface="Times New Roman" pitchFamily="18" charset="0"/>
              </a:rPr>
              <a:t>Preorder traversal(</a:t>
            </a:r>
            <a:r>
              <a:rPr lang="en-US" sz="3100" dirty="0" err="1" smtClean="0">
                <a:latin typeface="Times New Roman" pitchFamily="18" charset="0"/>
                <a:cs typeface="Times New Roman" pitchFamily="18" charset="0"/>
              </a:rPr>
              <a:t>Rlr</a:t>
            </a:r>
            <a:r>
              <a:rPr lang="en-US" sz="3100" dirty="0" smtClean="0">
                <a:latin typeface="Times New Roman" pitchFamily="18" charset="0"/>
                <a:cs typeface="Times New Roman" pitchFamily="18" charset="0"/>
              </a:rPr>
              <a:t>)</a:t>
            </a:r>
            <a:br>
              <a:rPr lang="en-US" sz="3100" dirty="0" smtClean="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lvl="0">
              <a:defRPr/>
            </a:pPr>
            <a:r>
              <a:rPr lang="en-US" sz="3400" b="1" dirty="0" smtClean="0">
                <a:latin typeface="Times New Roman" pitchFamily="18" charset="0"/>
                <a:cs typeface="Times New Roman" pitchFamily="18" charset="0"/>
              </a:rPr>
              <a:t>Steps</a:t>
            </a:r>
          </a:p>
          <a:p>
            <a:pPr lvl="0">
              <a:buNone/>
              <a:defRPr/>
            </a:pPr>
            <a:r>
              <a:rPr lang="en-US" sz="3400" dirty="0" smtClean="0">
                <a:latin typeface="Times New Roman" pitchFamily="18" charset="0"/>
                <a:cs typeface="Times New Roman" pitchFamily="18" charset="0"/>
              </a:rPr>
              <a:t>     1. Visit the root.(R)</a:t>
            </a:r>
            <a:br>
              <a:rPr lang="en-US" sz="3400" dirty="0" smtClean="0">
                <a:latin typeface="Times New Roman" pitchFamily="18" charset="0"/>
                <a:cs typeface="Times New Roman" pitchFamily="18" charset="0"/>
              </a:rPr>
            </a:br>
            <a:r>
              <a:rPr lang="en-US" sz="3400" dirty="0" smtClean="0">
                <a:latin typeface="Times New Roman" pitchFamily="18" charset="0"/>
                <a:cs typeface="Times New Roman" pitchFamily="18" charset="0"/>
              </a:rPr>
              <a:t>2. Traverse the left </a:t>
            </a:r>
            <a:r>
              <a:rPr lang="en-US" sz="3400" dirty="0" err="1" smtClean="0">
                <a:latin typeface="Times New Roman" pitchFamily="18" charset="0"/>
                <a:cs typeface="Times New Roman" pitchFamily="18" charset="0"/>
              </a:rPr>
              <a:t>subtree</a:t>
            </a:r>
            <a:r>
              <a:rPr lang="en-US" sz="3400" dirty="0" smtClean="0">
                <a:latin typeface="Times New Roman" pitchFamily="18" charset="0"/>
                <a:cs typeface="Times New Roman" pitchFamily="18" charset="0"/>
              </a:rPr>
              <a:t>.(l)</a:t>
            </a:r>
            <a:br>
              <a:rPr lang="en-US" sz="3400" dirty="0" smtClean="0">
                <a:latin typeface="Times New Roman" pitchFamily="18" charset="0"/>
                <a:cs typeface="Times New Roman" pitchFamily="18" charset="0"/>
              </a:rPr>
            </a:br>
            <a:r>
              <a:rPr lang="en-US" sz="3400" dirty="0" smtClean="0">
                <a:latin typeface="Times New Roman" pitchFamily="18" charset="0"/>
                <a:cs typeface="Times New Roman" pitchFamily="18" charset="0"/>
              </a:rPr>
              <a:t>3. Traverse the right </a:t>
            </a:r>
            <a:r>
              <a:rPr lang="en-US" sz="3400" dirty="0" err="1" smtClean="0">
                <a:latin typeface="Times New Roman" pitchFamily="18" charset="0"/>
                <a:cs typeface="Times New Roman" pitchFamily="18" charset="0"/>
              </a:rPr>
              <a:t>subtree</a:t>
            </a:r>
            <a:r>
              <a:rPr lang="en-US" sz="3400" dirty="0" smtClean="0">
                <a:latin typeface="Times New Roman" pitchFamily="18" charset="0"/>
                <a:cs typeface="Times New Roman" pitchFamily="18" charset="0"/>
              </a:rPr>
              <a:t>.(r)</a:t>
            </a:r>
            <a:r>
              <a:rPr lang="en-US" altLang="ja-JP" sz="3400" dirty="0" smtClean="0">
                <a:latin typeface="Times New Roman" pitchFamily="18" charset="0"/>
                <a:cs typeface="Times New Roman" pitchFamily="18" charset="0"/>
              </a:rPr>
              <a:t/>
            </a:r>
            <a:br>
              <a:rPr lang="en-US" altLang="ja-JP" sz="3400" dirty="0" smtClean="0">
                <a:latin typeface="Times New Roman" pitchFamily="18" charset="0"/>
                <a:cs typeface="Times New Roman" pitchFamily="18" charset="0"/>
              </a:rPr>
            </a:br>
            <a:endParaRPr lang="en-US" altLang="ja-JP" sz="3400" dirty="0" smtClean="0">
              <a:latin typeface="Times New Roman" pitchFamily="18" charset="0"/>
              <a:cs typeface="Times New Roman" pitchFamily="18" charset="0"/>
            </a:endParaRPr>
          </a:p>
          <a:p>
            <a:pPr lvl="0">
              <a:buNone/>
              <a:defRPr/>
            </a:pPr>
            <a:r>
              <a:rPr lang="en-US" sz="3400" dirty="0" smtClean="0">
                <a:latin typeface="Times New Roman" pitchFamily="18" charset="0"/>
                <a:cs typeface="Times New Roman" pitchFamily="18" charset="0"/>
              </a:rPr>
              <a:t>void </a:t>
            </a:r>
            <a:r>
              <a:rPr lang="en-US" sz="3400" dirty="0" err="1" smtClean="0">
                <a:latin typeface="Times New Roman" pitchFamily="18" charset="0"/>
                <a:cs typeface="Times New Roman" pitchFamily="18" charset="0"/>
              </a:rPr>
              <a:t>printPreorder</a:t>
            </a:r>
            <a:r>
              <a:rPr lang="en-US" sz="3400" dirty="0" smtClean="0">
                <a:latin typeface="Times New Roman" pitchFamily="18" charset="0"/>
                <a:cs typeface="Times New Roman" pitchFamily="18" charset="0"/>
              </a:rPr>
              <a:t>(</a:t>
            </a:r>
            <a:r>
              <a:rPr lang="en-US" sz="3400" dirty="0" err="1" smtClean="0">
                <a:latin typeface="Times New Roman" pitchFamily="18" charset="0"/>
                <a:cs typeface="Times New Roman" pitchFamily="18" charset="0"/>
              </a:rPr>
              <a:t>struct</a:t>
            </a:r>
            <a:r>
              <a:rPr lang="en-US" sz="3400" dirty="0" smtClean="0">
                <a:latin typeface="Times New Roman" pitchFamily="18" charset="0"/>
                <a:cs typeface="Times New Roman" pitchFamily="18" charset="0"/>
              </a:rPr>
              <a:t> node* node)</a:t>
            </a:r>
          </a:p>
          <a:p>
            <a:pPr lvl="0">
              <a:buNone/>
              <a:defRPr/>
            </a:pPr>
            <a:r>
              <a:rPr lang="en-US" sz="3400" dirty="0" smtClean="0">
                <a:latin typeface="Times New Roman" pitchFamily="18" charset="0"/>
                <a:cs typeface="Times New Roman" pitchFamily="18" charset="0"/>
              </a:rPr>
              <a:t>{</a:t>
            </a:r>
          </a:p>
          <a:p>
            <a:pPr lvl="0">
              <a:buNone/>
              <a:defRPr/>
            </a:pPr>
            <a:r>
              <a:rPr lang="en-US" sz="3400" dirty="0" smtClean="0">
                <a:latin typeface="Times New Roman" pitchFamily="18" charset="0"/>
                <a:cs typeface="Times New Roman" pitchFamily="18" charset="0"/>
              </a:rPr>
              <a:t>     if (node == NULL)</a:t>
            </a:r>
          </a:p>
          <a:p>
            <a:pPr lvl="0">
              <a:buNone/>
              <a:defRPr/>
            </a:pPr>
            <a:r>
              <a:rPr lang="en-US" sz="3400" dirty="0" smtClean="0">
                <a:latin typeface="Times New Roman" pitchFamily="18" charset="0"/>
                <a:cs typeface="Times New Roman" pitchFamily="18" charset="0"/>
              </a:rPr>
              <a:t>          return;</a:t>
            </a:r>
          </a:p>
          <a:p>
            <a:pPr lvl="0">
              <a:buNone/>
              <a:defRPr/>
            </a:pP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printf</a:t>
            </a:r>
            <a:r>
              <a:rPr lang="en-US" sz="3400" dirty="0" smtClean="0">
                <a:latin typeface="Times New Roman" pitchFamily="18" charset="0"/>
                <a:cs typeface="Times New Roman" pitchFamily="18" charset="0"/>
              </a:rPr>
              <a:t>("%d ", node-&gt;data);  </a:t>
            </a:r>
          </a:p>
          <a:p>
            <a:pPr lvl="0">
              <a:buNone/>
              <a:defRPr/>
            </a:pP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printPreorder</a:t>
            </a:r>
            <a:r>
              <a:rPr lang="en-US" sz="3400" dirty="0" smtClean="0">
                <a:latin typeface="Times New Roman" pitchFamily="18" charset="0"/>
                <a:cs typeface="Times New Roman" pitchFamily="18" charset="0"/>
              </a:rPr>
              <a:t>(node-&gt;left);  </a:t>
            </a:r>
          </a:p>
          <a:p>
            <a:pPr lvl="0">
              <a:buNone/>
              <a:defRPr/>
            </a:pP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printPreorder</a:t>
            </a:r>
            <a:r>
              <a:rPr lang="en-US" sz="3400" dirty="0" smtClean="0">
                <a:latin typeface="Times New Roman" pitchFamily="18" charset="0"/>
                <a:cs typeface="Times New Roman" pitchFamily="18" charset="0"/>
              </a:rPr>
              <a:t>(node-&gt;right);</a:t>
            </a:r>
          </a:p>
          <a:p>
            <a:pPr lvl="0">
              <a:buNone/>
              <a:defRPr/>
            </a:pPr>
            <a:r>
              <a:rPr lang="en-US" sz="34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Slide Number Placeholder 3"/>
          <p:cNvSpPr txBox="1">
            <a:spLocks/>
          </p:cNvSpPr>
          <p:nvPr/>
        </p:nvSpPr>
        <p:spPr>
          <a:xfrm>
            <a:off x="7239000" y="6400800"/>
            <a:ext cx="1905000" cy="457200"/>
          </a:xfrm>
          <a:prstGeom prst="rect">
            <a:avLst/>
          </a:prstGeom>
          <a:noFill/>
          <a:ln>
            <a:miter lim="800000"/>
            <a:headEnd/>
            <a:tailEnd/>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D19E6-A7CC-4605-A0E0-9DB037FCD69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Rectangle 2"/>
          <p:cNvSpPr txBox="1">
            <a:spLocks noChangeArrowheads="1"/>
          </p:cNvSpPr>
          <p:nvPr/>
        </p:nvSpPr>
        <p:spPr>
          <a:xfrm>
            <a:off x="1219200" y="228600"/>
            <a:ext cx="7793038" cy="838200"/>
          </a:xfrm>
          <a:prstGeom prst="rect">
            <a:avLst/>
          </a:prstGeom>
        </p:spPr>
        <p:txBody>
          <a:bodyPr vert="horz" lIns="91440" tIns="45720" rIns="91440" bIns="45720" rtlCol="0" anchor="ctr">
            <a:normAutofit fontScale="3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533400" y="1295400"/>
            <a:ext cx="7772400" cy="472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Preorder Example (Visit = print)</a:t>
            </a:r>
          </a:p>
        </p:txBody>
      </p:sp>
      <p:grpSp>
        <p:nvGrpSpPr>
          <p:cNvPr id="2" name="Group 65"/>
          <p:cNvGrpSpPr>
            <a:grpSpLocks/>
          </p:cNvGrpSpPr>
          <p:nvPr/>
        </p:nvGrpSpPr>
        <p:grpSpPr bwMode="auto">
          <a:xfrm>
            <a:off x="2743200" y="1371600"/>
            <a:ext cx="3962400" cy="1646238"/>
            <a:chOff x="1728" y="864"/>
            <a:chExt cx="2496" cy="1037"/>
          </a:xfrm>
        </p:grpSpPr>
        <p:grpSp>
          <p:nvGrpSpPr>
            <p:cNvPr id="3" name="Group 23"/>
            <p:cNvGrpSpPr>
              <a:grpSpLocks/>
            </p:cNvGrpSpPr>
            <p:nvPr/>
          </p:nvGrpSpPr>
          <p:grpSpPr bwMode="auto">
            <a:xfrm>
              <a:off x="3744" y="1536"/>
              <a:ext cx="240" cy="365"/>
              <a:chOff x="4176" y="1104"/>
              <a:chExt cx="240" cy="365"/>
            </a:xfrm>
          </p:grpSpPr>
          <p:sp>
            <p:nvSpPr>
              <p:cNvPr id="5139" name="Oval 24"/>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5140" name="Text Box 25"/>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4" name="Group 30"/>
            <p:cNvGrpSpPr>
              <a:grpSpLocks/>
            </p:cNvGrpSpPr>
            <p:nvPr/>
          </p:nvGrpSpPr>
          <p:grpSpPr bwMode="auto">
            <a:xfrm>
              <a:off x="1728" y="1536"/>
              <a:ext cx="240" cy="365"/>
              <a:chOff x="4176" y="1104"/>
              <a:chExt cx="240" cy="365"/>
            </a:xfrm>
          </p:grpSpPr>
          <p:sp>
            <p:nvSpPr>
              <p:cNvPr id="5137" name="Oval 3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5138" name="Text Box 3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5" name="Group 35"/>
            <p:cNvGrpSpPr>
              <a:grpSpLocks/>
            </p:cNvGrpSpPr>
            <p:nvPr/>
          </p:nvGrpSpPr>
          <p:grpSpPr bwMode="auto">
            <a:xfrm>
              <a:off x="2784" y="864"/>
              <a:ext cx="240" cy="365"/>
              <a:chOff x="4176" y="1104"/>
              <a:chExt cx="240" cy="365"/>
            </a:xfrm>
          </p:grpSpPr>
          <p:sp>
            <p:nvSpPr>
              <p:cNvPr id="5135" name="Oval 3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5136" name="Text Box 3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5130" name="Line 38"/>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p:spPr>
          <p:txBody>
            <a:bodyPr/>
            <a:lstStyle/>
            <a:p>
              <a:endParaRPr lang="en-US"/>
            </a:p>
          </p:txBody>
        </p:sp>
        <p:sp>
          <p:nvSpPr>
            <p:cNvPr id="5131" name="Line 39"/>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p:spPr>
          <p:txBody>
            <a:bodyPr/>
            <a:lstStyle/>
            <a:p>
              <a:endParaRPr lang="en-US"/>
            </a:p>
          </p:txBody>
        </p:sp>
        <p:sp>
          <p:nvSpPr>
            <p:cNvPr id="5132" name="Text Box 40"/>
            <p:cNvSpPr txBox="1">
              <a:spLocks noChangeArrowheads="1"/>
            </p:cNvSpPr>
            <p:nvPr/>
          </p:nvSpPr>
          <p:spPr bwMode="auto">
            <a:xfrm>
              <a:off x="2784" y="86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a</a:t>
              </a:r>
            </a:p>
          </p:txBody>
        </p:sp>
        <p:sp>
          <p:nvSpPr>
            <p:cNvPr id="5133" name="Text Box 41"/>
            <p:cNvSpPr txBox="1">
              <a:spLocks noChangeArrowheads="1"/>
            </p:cNvSpPr>
            <p:nvPr/>
          </p:nvSpPr>
          <p:spPr bwMode="auto">
            <a:xfrm>
              <a:off x="1728"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b</a:t>
              </a:r>
            </a:p>
          </p:txBody>
        </p:sp>
        <p:sp>
          <p:nvSpPr>
            <p:cNvPr id="5134" name="Text Box 42"/>
            <p:cNvSpPr txBox="1">
              <a:spLocks noChangeArrowheads="1"/>
            </p:cNvSpPr>
            <p:nvPr/>
          </p:nvSpPr>
          <p:spPr bwMode="auto">
            <a:xfrm>
              <a:off x="3744"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c</a:t>
              </a:r>
            </a:p>
          </p:txBody>
        </p:sp>
      </p:grpSp>
      <p:sp>
        <p:nvSpPr>
          <p:cNvPr id="220215" name="Text Box 55"/>
          <p:cNvSpPr txBox="1">
            <a:spLocks noChangeArrowheads="1"/>
          </p:cNvSpPr>
          <p:nvPr/>
        </p:nvSpPr>
        <p:spPr bwMode="auto">
          <a:xfrm>
            <a:off x="4038600" y="35052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
        <p:nvSpPr>
          <p:cNvPr id="220216" name="Text Box 56"/>
          <p:cNvSpPr txBox="1">
            <a:spLocks noChangeArrowheads="1"/>
          </p:cNvSpPr>
          <p:nvPr/>
        </p:nvSpPr>
        <p:spPr bwMode="auto">
          <a:xfrm>
            <a:off x="4343400" y="35052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220217" name="Text Box 57"/>
          <p:cNvSpPr txBox="1">
            <a:spLocks noChangeArrowheads="1"/>
          </p:cNvSpPr>
          <p:nvPr/>
        </p:nvSpPr>
        <p:spPr bwMode="auto">
          <a:xfrm>
            <a:off x="4648200" y="35052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0215"/>
                                        </p:tgtEl>
                                        <p:attrNameLst>
                                          <p:attrName>style.visibility</p:attrName>
                                        </p:attrNameLst>
                                      </p:cBhvr>
                                      <p:to>
                                        <p:strVal val="visible"/>
                                      </p:to>
                                    </p:set>
                                    <p:anim calcmode="lin" valueType="num">
                                      <p:cBhvr additive="base">
                                        <p:cTn id="7" dur="500" fill="hold"/>
                                        <p:tgtEl>
                                          <p:spTgt spid="220215"/>
                                        </p:tgtEl>
                                        <p:attrNameLst>
                                          <p:attrName>ppt_x</p:attrName>
                                        </p:attrNameLst>
                                      </p:cBhvr>
                                      <p:tavLst>
                                        <p:tav tm="0">
                                          <p:val>
                                            <p:strVal val="1+#ppt_w/2"/>
                                          </p:val>
                                        </p:tav>
                                        <p:tav tm="100000">
                                          <p:val>
                                            <p:strVal val="#ppt_x"/>
                                          </p:val>
                                        </p:tav>
                                      </p:tavLst>
                                    </p:anim>
                                    <p:anim calcmode="lin" valueType="num">
                                      <p:cBhvr additive="base">
                                        <p:cTn id="8" dur="500" fill="hold"/>
                                        <p:tgtEl>
                                          <p:spTgt spid="2202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0216"/>
                                        </p:tgtEl>
                                        <p:attrNameLst>
                                          <p:attrName>style.visibility</p:attrName>
                                        </p:attrNameLst>
                                      </p:cBhvr>
                                      <p:to>
                                        <p:strVal val="visible"/>
                                      </p:to>
                                    </p:set>
                                    <p:anim calcmode="lin" valueType="num">
                                      <p:cBhvr additive="base">
                                        <p:cTn id="13" dur="500" fill="hold"/>
                                        <p:tgtEl>
                                          <p:spTgt spid="220216"/>
                                        </p:tgtEl>
                                        <p:attrNameLst>
                                          <p:attrName>ppt_x</p:attrName>
                                        </p:attrNameLst>
                                      </p:cBhvr>
                                      <p:tavLst>
                                        <p:tav tm="0">
                                          <p:val>
                                            <p:strVal val="1+#ppt_w/2"/>
                                          </p:val>
                                        </p:tav>
                                        <p:tav tm="100000">
                                          <p:val>
                                            <p:strVal val="#ppt_x"/>
                                          </p:val>
                                        </p:tav>
                                      </p:tavLst>
                                    </p:anim>
                                    <p:anim calcmode="lin" valueType="num">
                                      <p:cBhvr additive="base">
                                        <p:cTn id="14" dur="500" fill="hold"/>
                                        <p:tgtEl>
                                          <p:spTgt spid="2202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0217"/>
                                        </p:tgtEl>
                                        <p:attrNameLst>
                                          <p:attrName>style.visibility</p:attrName>
                                        </p:attrNameLst>
                                      </p:cBhvr>
                                      <p:to>
                                        <p:strVal val="visible"/>
                                      </p:to>
                                    </p:set>
                                    <p:anim calcmode="lin" valueType="num">
                                      <p:cBhvr additive="base">
                                        <p:cTn id="19" dur="500" fill="hold"/>
                                        <p:tgtEl>
                                          <p:spTgt spid="220217"/>
                                        </p:tgtEl>
                                        <p:attrNameLst>
                                          <p:attrName>ppt_x</p:attrName>
                                        </p:attrNameLst>
                                      </p:cBhvr>
                                      <p:tavLst>
                                        <p:tav tm="0">
                                          <p:val>
                                            <p:strVal val="1+#ppt_w/2"/>
                                          </p:val>
                                        </p:tav>
                                        <p:tav tm="100000">
                                          <p:val>
                                            <p:strVal val="#ppt_x"/>
                                          </p:val>
                                        </p:tav>
                                      </p:tavLst>
                                    </p:anim>
                                    <p:anim calcmode="lin" valueType="num">
                                      <p:cBhvr additive="base">
                                        <p:cTn id="20" dur="500" fill="hold"/>
                                        <p:tgtEl>
                                          <p:spTgt spid="220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215" grpId="0" autoUpdateAnimBg="0"/>
      <p:bldP spid="220216" grpId="0" autoUpdateAnimBg="0"/>
      <p:bldP spid="22021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Preorder Example (Visit = print)</a:t>
            </a:r>
          </a:p>
        </p:txBody>
      </p:sp>
      <p:grpSp>
        <p:nvGrpSpPr>
          <p:cNvPr id="2" name="Group 3"/>
          <p:cNvGrpSpPr>
            <a:grpSpLocks/>
          </p:cNvGrpSpPr>
          <p:nvPr/>
        </p:nvGrpSpPr>
        <p:grpSpPr bwMode="auto">
          <a:xfrm>
            <a:off x="1143000" y="1371600"/>
            <a:ext cx="5562600" cy="3322638"/>
            <a:chOff x="720" y="864"/>
            <a:chExt cx="3504" cy="2093"/>
          </a:xfrm>
        </p:grpSpPr>
        <p:grpSp>
          <p:nvGrpSpPr>
            <p:cNvPr id="3" name="Group 4"/>
            <p:cNvGrpSpPr>
              <a:grpSpLocks/>
            </p:cNvGrpSpPr>
            <p:nvPr/>
          </p:nvGrpSpPr>
          <p:grpSpPr bwMode="auto">
            <a:xfrm>
              <a:off x="1008" y="2160"/>
              <a:ext cx="240" cy="365"/>
              <a:chOff x="4176" y="1104"/>
              <a:chExt cx="240" cy="365"/>
            </a:xfrm>
          </p:grpSpPr>
          <p:sp>
            <p:nvSpPr>
              <p:cNvPr id="6205"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206" name="Text Box 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4" name="Group 7"/>
            <p:cNvGrpSpPr>
              <a:grpSpLocks/>
            </p:cNvGrpSpPr>
            <p:nvPr/>
          </p:nvGrpSpPr>
          <p:grpSpPr bwMode="auto">
            <a:xfrm>
              <a:off x="720" y="2592"/>
              <a:ext cx="240" cy="365"/>
              <a:chOff x="4176" y="1104"/>
              <a:chExt cx="240" cy="365"/>
            </a:xfrm>
          </p:grpSpPr>
          <p:sp>
            <p:nvSpPr>
              <p:cNvPr id="6203"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204" name="Text Box 9"/>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5" name="Group 10"/>
            <p:cNvGrpSpPr>
              <a:grpSpLocks/>
            </p:cNvGrpSpPr>
            <p:nvPr/>
          </p:nvGrpSpPr>
          <p:grpSpPr bwMode="auto">
            <a:xfrm>
              <a:off x="1344" y="2592"/>
              <a:ext cx="240" cy="365"/>
              <a:chOff x="4176" y="1104"/>
              <a:chExt cx="240" cy="365"/>
            </a:xfrm>
          </p:grpSpPr>
          <p:sp>
            <p:nvSpPr>
              <p:cNvPr id="6201"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202" name="Text Box 1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6161" name="Line 13"/>
            <p:cNvSpPr>
              <a:spLocks noChangeShapeType="1"/>
            </p:cNvSpPr>
            <p:nvPr/>
          </p:nvSpPr>
          <p:spPr bwMode="auto">
            <a:xfrm flipH="1">
              <a:off x="912" y="2400"/>
              <a:ext cx="144" cy="240"/>
            </a:xfrm>
            <a:prstGeom prst="line">
              <a:avLst/>
            </a:prstGeom>
            <a:noFill/>
            <a:ln w="38100">
              <a:solidFill>
                <a:schemeClr val="tx1"/>
              </a:solidFill>
              <a:round/>
              <a:headEnd type="none" w="sm" len="sm"/>
              <a:tailEnd type="none" w="sm" len="sm"/>
            </a:ln>
          </p:spPr>
          <p:txBody>
            <a:bodyPr/>
            <a:lstStyle/>
            <a:p>
              <a:endParaRPr lang="en-US"/>
            </a:p>
          </p:txBody>
        </p:sp>
        <p:sp>
          <p:nvSpPr>
            <p:cNvPr id="6162" name="Line 14"/>
            <p:cNvSpPr>
              <a:spLocks noChangeShapeType="1"/>
            </p:cNvSpPr>
            <p:nvPr/>
          </p:nvSpPr>
          <p:spPr bwMode="auto">
            <a:xfrm>
              <a:off x="12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6" name="Group 15"/>
            <p:cNvGrpSpPr>
              <a:grpSpLocks/>
            </p:cNvGrpSpPr>
            <p:nvPr/>
          </p:nvGrpSpPr>
          <p:grpSpPr bwMode="auto">
            <a:xfrm>
              <a:off x="2256" y="2112"/>
              <a:ext cx="240" cy="365"/>
              <a:chOff x="4176" y="1104"/>
              <a:chExt cx="240" cy="365"/>
            </a:xfrm>
          </p:grpSpPr>
          <p:sp>
            <p:nvSpPr>
              <p:cNvPr id="6199"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200" name="Text Box 1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7" name="Group 18"/>
            <p:cNvGrpSpPr>
              <a:grpSpLocks/>
            </p:cNvGrpSpPr>
            <p:nvPr/>
          </p:nvGrpSpPr>
          <p:grpSpPr bwMode="auto">
            <a:xfrm>
              <a:off x="2544" y="2592"/>
              <a:ext cx="240" cy="365"/>
              <a:chOff x="4176" y="1104"/>
              <a:chExt cx="240" cy="365"/>
            </a:xfrm>
          </p:grpSpPr>
          <p:sp>
            <p:nvSpPr>
              <p:cNvPr id="6197"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198" name="Text Box 2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6165" name="Line 21"/>
            <p:cNvSpPr>
              <a:spLocks noChangeShapeType="1"/>
            </p:cNvSpPr>
            <p:nvPr/>
          </p:nvSpPr>
          <p:spPr bwMode="auto">
            <a:xfrm>
              <a:off x="24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8" name="Group 22"/>
            <p:cNvGrpSpPr>
              <a:grpSpLocks/>
            </p:cNvGrpSpPr>
            <p:nvPr/>
          </p:nvGrpSpPr>
          <p:grpSpPr bwMode="auto">
            <a:xfrm>
              <a:off x="3744" y="1536"/>
              <a:ext cx="240" cy="365"/>
              <a:chOff x="4176" y="1104"/>
              <a:chExt cx="240" cy="365"/>
            </a:xfrm>
          </p:grpSpPr>
          <p:sp>
            <p:nvSpPr>
              <p:cNvPr id="6195"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196" name="Text Box 24"/>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9" name="Group 25"/>
            <p:cNvGrpSpPr>
              <a:grpSpLocks/>
            </p:cNvGrpSpPr>
            <p:nvPr/>
          </p:nvGrpSpPr>
          <p:grpSpPr bwMode="auto">
            <a:xfrm>
              <a:off x="3456" y="1968"/>
              <a:ext cx="240" cy="365"/>
              <a:chOff x="4176" y="1104"/>
              <a:chExt cx="240" cy="365"/>
            </a:xfrm>
          </p:grpSpPr>
          <p:sp>
            <p:nvSpPr>
              <p:cNvPr id="6193" name="Oval 2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194" name="Text Box 2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6168" name="Line 28"/>
            <p:cNvSpPr>
              <a:spLocks noChangeShapeType="1"/>
            </p:cNvSpPr>
            <p:nvPr/>
          </p:nvSpPr>
          <p:spPr bwMode="auto">
            <a:xfrm flipH="1">
              <a:off x="3648" y="1776"/>
              <a:ext cx="144" cy="288"/>
            </a:xfrm>
            <a:prstGeom prst="line">
              <a:avLst/>
            </a:prstGeom>
            <a:noFill/>
            <a:ln w="38100">
              <a:solidFill>
                <a:schemeClr val="tx1"/>
              </a:solidFill>
              <a:round/>
              <a:headEnd type="none" w="sm" len="sm"/>
              <a:tailEnd type="none" w="sm" len="sm"/>
            </a:ln>
          </p:spPr>
          <p:txBody>
            <a:bodyPr/>
            <a:lstStyle/>
            <a:p>
              <a:endParaRPr lang="en-US"/>
            </a:p>
          </p:txBody>
        </p:sp>
        <p:grpSp>
          <p:nvGrpSpPr>
            <p:cNvPr id="10" name="Group 29"/>
            <p:cNvGrpSpPr>
              <a:grpSpLocks/>
            </p:cNvGrpSpPr>
            <p:nvPr/>
          </p:nvGrpSpPr>
          <p:grpSpPr bwMode="auto">
            <a:xfrm>
              <a:off x="1728" y="1536"/>
              <a:ext cx="240" cy="365"/>
              <a:chOff x="4176" y="1104"/>
              <a:chExt cx="240" cy="365"/>
            </a:xfrm>
          </p:grpSpPr>
          <p:sp>
            <p:nvSpPr>
              <p:cNvPr id="6191"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192" name="Text Box 31"/>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6170" name="Line 32"/>
            <p:cNvSpPr>
              <a:spLocks noChangeShapeType="1"/>
            </p:cNvSpPr>
            <p:nvPr/>
          </p:nvSpPr>
          <p:spPr bwMode="auto">
            <a:xfrm flipH="1">
              <a:off x="1200" y="1728"/>
              <a:ext cx="528" cy="528"/>
            </a:xfrm>
            <a:prstGeom prst="line">
              <a:avLst/>
            </a:prstGeom>
            <a:noFill/>
            <a:ln w="38100">
              <a:solidFill>
                <a:schemeClr val="tx1"/>
              </a:solidFill>
              <a:round/>
              <a:headEnd type="none" w="sm" len="sm"/>
              <a:tailEnd type="none" w="sm" len="sm"/>
            </a:ln>
          </p:spPr>
          <p:txBody>
            <a:bodyPr/>
            <a:lstStyle/>
            <a:p>
              <a:endParaRPr lang="en-US"/>
            </a:p>
          </p:txBody>
        </p:sp>
        <p:sp>
          <p:nvSpPr>
            <p:cNvPr id="6171" name="Line 33"/>
            <p:cNvSpPr>
              <a:spLocks noChangeShapeType="1"/>
            </p:cNvSpPr>
            <p:nvPr/>
          </p:nvSpPr>
          <p:spPr bwMode="auto">
            <a:xfrm>
              <a:off x="1968" y="1728"/>
              <a:ext cx="336" cy="480"/>
            </a:xfrm>
            <a:prstGeom prst="line">
              <a:avLst/>
            </a:prstGeom>
            <a:noFill/>
            <a:ln w="38100">
              <a:solidFill>
                <a:schemeClr val="tx1"/>
              </a:solidFill>
              <a:round/>
              <a:headEnd type="none" w="sm" len="sm"/>
              <a:tailEnd type="none" w="sm" len="sm"/>
            </a:ln>
          </p:spPr>
          <p:txBody>
            <a:bodyPr/>
            <a:lstStyle/>
            <a:p>
              <a:endParaRPr lang="en-US"/>
            </a:p>
          </p:txBody>
        </p:sp>
        <p:grpSp>
          <p:nvGrpSpPr>
            <p:cNvPr id="11" name="Group 34"/>
            <p:cNvGrpSpPr>
              <a:grpSpLocks/>
            </p:cNvGrpSpPr>
            <p:nvPr/>
          </p:nvGrpSpPr>
          <p:grpSpPr bwMode="auto">
            <a:xfrm>
              <a:off x="2784" y="864"/>
              <a:ext cx="240" cy="365"/>
              <a:chOff x="4176" y="1104"/>
              <a:chExt cx="240" cy="365"/>
            </a:xfrm>
          </p:grpSpPr>
          <p:sp>
            <p:nvSpPr>
              <p:cNvPr id="6189"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190" name="Text Box 3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6173" name="Line 37"/>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p:spPr>
          <p:txBody>
            <a:bodyPr/>
            <a:lstStyle/>
            <a:p>
              <a:endParaRPr lang="en-US"/>
            </a:p>
          </p:txBody>
        </p:sp>
        <p:sp>
          <p:nvSpPr>
            <p:cNvPr id="6174" name="Line 38"/>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p:spPr>
          <p:txBody>
            <a:bodyPr/>
            <a:lstStyle/>
            <a:p>
              <a:endParaRPr lang="en-US"/>
            </a:p>
          </p:txBody>
        </p:sp>
        <p:sp>
          <p:nvSpPr>
            <p:cNvPr id="6175" name="Text Box 39"/>
            <p:cNvSpPr txBox="1">
              <a:spLocks noChangeArrowheads="1"/>
            </p:cNvSpPr>
            <p:nvPr/>
          </p:nvSpPr>
          <p:spPr bwMode="auto">
            <a:xfrm>
              <a:off x="2784" y="86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a</a:t>
              </a:r>
            </a:p>
          </p:txBody>
        </p:sp>
        <p:sp>
          <p:nvSpPr>
            <p:cNvPr id="6176" name="Text Box 40"/>
            <p:cNvSpPr txBox="1">
              <a:spLocks noChangeArrowheads="1"/>
            </p:cNvSpPr>
            <p:nvPr/>
          </p:nvSpPr>
          <p:spPr bwMode="auto">
            <a:xfrm>
              <a:off x="1728"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b</a:t>
              </a:r>
            </a:p>
          </p:txBody>
        </p:sp>
        <p:sp>
          <p:nvSpPr>
            <p:cNvPr id="6177" name="Text Box 41"/>
            <p:cNvSpPr txBox="1">
              <a:spLocks noChangeArrowheads="1"/>
            </p:cNvSpPr>
            <p:nvPr/>
          </p:nvSpPr>
          <p:spPr bwMode="auto">
            <a:xfrm>
              <a:off x="3744"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c</a:t>
              </a:r>
            </a:p>
          </p:txBody>
        </p:sp>
        <p:sp>
          <p:nvSpPr>
            <p:cNvPr id="6178" name="Text Box 42"/>
            <p:cNvSpPr txBox="1">
              <a:spLocks noChangeArrowheads="1"/>
            </p:cNvSpPr>
            <p:nvPr/>
          </p:nvSpPr>
          <p:spPr bwMode="auto">
            <a:xfrm>
              <a:off x="1008" y="2160"/>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d</a:t>
              </a:r>
            </a:p>
          </p:txBody>
        </p:sp>
        <p:sp>
          <p:nvSpPr>
            <p:cNvPr id="6179" name="Text Box 43"/>
            <p:cNvSpPr txBox="1">
              <a:spLocks noChangeArrowheads="1"/>
            </p:cNvSpPr>
            <p:nvPr/>
          </p:nvSpPr>
          <p:spPr bwMode="auto">
            <a:xfrm>
              <a:off x="2256" y="211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e</a:t>
              </a:r>
            </a:p>
          </p:txBody>
        </p:sp>
        <p:sp>
          <p:nvSpPr>
            <p:cNvPr id="6180" name="Text Box 44"/>
            <p:cNvSpPr txBox="1">
              <a:spLocks noChangeArrowheads="1"/>
            </p:cNvSpPr>
            <p:nvPr/>
          </p:nvSpPr>
          <p:spPr bwMode="auto">
            <a:xfrm>
              <a:off x="3456" y="1968"/>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f</a:t>
              </a:r>
            </a:p>
          </p:txBody>
        </p:sp>
        <p:sp>
          <p:nvSpPr>
            <p:cNvPr id="6181" name="Text Box 45"/>
            <p:cNvSpPr txBox="1">
              <a:spLocks noChangeArrowheads="1"/>
            </p:cNvSpPr>
            <p:nvPr/>
          </p:nvSpPr>
          <p:spPr bwMode="auto">
            <a:xfrm>
              <a:off x="720" y="254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g</a:t>
              </a:r>
            </a:p>
          </p:txBody>
        </p:sp>
        <p:sp>
          <p:nvSpPr>
            <p:cNvPr id="6182" name="Text Box 46"/>
            <p:cNvSpPr txBox="1">
              <a:spLocks noChangeArrowheads="1"/>
            </p:cNvSpPr>
            <p:nvPr/>
          </p:nvSpPr>
          <p:spPr bwMode="auto">
            <a:xfrm>
              <a:off x="1344"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h</a:t>
              </a:r>
            </a:p>
          </p:txBody>
        </p:sp>
        <p:sp>
          <p:nvSpPr>
            <p:cNvPr id="6183" name="Text Box 47"/>
            <p:cNvSpPr txBox="1">
              <a:spLocks noChangeArrowheads="1"/>
            </p:cNvSpPr>
            <p:nvPr/>
          </p:nvSpPr>
          <p:spPr bwMode="auto">
            <a:xfrm>
              <a:off x="2592"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i</a:t>
              </a:r>
            </a:p>
          </p:txBody>
        </p:sp>
        <p:grpSp>
          <p:nvGrpSpPr>
            <p:cNvPr id="12" name="Group 48"/>
            <p:cNvGrpSpPr>
              <a:grpSpLocks/>
            </p:cNvGrpSpPr>
            <p:nvPr/>
          </p:nvGrpSpPr>
          <p:grpSpPr bwMode="auto">
            <a:xfrm>
              <a:off x="3696" y="2496"/>
              <a:ext cx="240" cy="365"/>
              <a:chOff x="4176" y="1104"/>
              <a:chExt cx="240" cy="365"/>
            </a:xfrm>
          </p:grpSpPr>
          <p:sp>
            <p:nvSpPr>
              <p:cNvPr id="6187"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188" name="Text Box 5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6185" name="Line 51"/>
            <p:cNvSpPr>
              <a:spLocks noChangeShapeType="1"/>
            </p:cNvSpPr>
            <p:nvPr/>
          </p:nvSpPr>
          <p:spPr bwMode="auto">
            <a:xfrm>
              <a:off x="3600" y="2256"/>
              <a:ext cx="192" cy="288"/>
            </a:xfrm>
            <a:prstGeom prst="line">
              <a:avLst/>
            </a:prstGeom>
            <a:noFill/>
            <a:ln w="38100">
              <a:solidFill>
                <a:schemeClr val="tx1"/>
              </a:solidFill>
              <a:round/>
              <a:headEnd type="none" w="sm" len="sm"/>
              <a:tailEnd type="none" w="sm" len="sm"/>
            </a:ln>
          </p:spPr>
          <p:txBody>
            <a:bodyPr/>
            <a:lstStyle/>
            <a:p>
              <a:endParaRPr lang="en-US"/>
            </a:p>
          </p:txBody>
        </p:sp>
        <p:sp>
          <p:nvSpPr>
            <p:cNvPr id="6186" name="Text Box 52"/>
            <p:cNvSpPr txBox="1">
              <a:spLocks noChangeArrowheads="1"/>
            </p:cNvSpPr>
            <p:nvPr/>
          </p:nvSpPr>
          <p:spPr bwMode="auto">
            <a:xfrm>
              <a:off x="3744" y="249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j</a:t>
              </a:r>
            </a:p>
          </p:txBody>
        </p:sp>
      </p:grpSp>
      <p:sp>
        <p:nvSpPr>
          <p:cNvPr id="234549" name="Text Box 53"/>
          <p:cNvSpPr txBox="1">
            <a:spLocks noChangeArrowheads="1"/>
          </p:cNvSpPr>
          <p:nvPr/>
        </p:nvSpPr>
        <p:spPr bwMode="auto">
          <a:xfrm>
            <a:off x="6858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
        <p:nvSpPr>
          <p:cNvPr id="234550" name="Text Box 54"/>
          <p:cNvSpPr txBox="1">
            <a:spLocks noChangeArrowheads="1"/>
          </p:cNvSpPr>
          <p:nvPr/>
        </p:nvSpPr>
        <p:spPr bwMode="auto">
          <a:xfrm>
            <a:off x="9906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234551" name="Text Box 55"/>
          <p:cNvSpPr txBox="1">
            <a:spLocks noChangeArrowheads="1"/>
          </p:cNvSpPr>
          <p:nvPr/>
        </p:nvSpPr>
        <p:spPr bwMode="auto">
          <a:xfrm>
            <a:off x="12954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d</a:t>
            </a:r>
          </a:p>
        </p:txBody>
      </p:sp>
      <p:sp>
        <p:nvSpPr>
          <p:cNvPr id="234552" name="Text Box 56"/>
          <p:cNvSpPr txBox="1">
            <a:spLocks noChangeArrowheads="1"/>
          </p:cNvSpPr>
          <p:nvPr/>
        </p:nvSpPr>
        <p:spPr bwMode="auto">
          <a:xfrm>
            <a:off x="16002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g</a:t>
            </a:r>
          </a:p>
        </p:txBody>
      </p:sp>
      <p:sp>
        <p:nvSpPr>
          <p:cNvPr id="234553" name="Text Box 57"/>
          <p:cNvSpPr txBox="1">
            <a:spLocks noChangeArrowheads="1"/>
          </p:cNvSpPr>
          <p:nvPr/>
        </p:nvSpPr>
        <p:spPr bwMode="auto">
          <a:xfrm>
            <a:off x="19050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h</a:t>
            </a:r>
          </a:p>
        </p:txBody>
      </p:sp>
      <p:sp>
        <p:nvSpPr>
          <p:cNvPr id="234554" name="Text Box 58"/>
          <p:cNvSpPr txBox="1">
            <a:spLocks noChangeArrowheads="1"/>
          </p:cNvSpPr>
          <p:nvPr/>
        </p:nvSpPr>
        <p:spPr bwMode="auto">
          <a:xfrm>
            <a:off x="22098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e</a:t>
            </a:r>
          </a:p>
        </p:txBody>
      </p:sp>
      <p:sp>
        <p:nvSpPr>
          <p:cNvPr id="234555" name="Text Box 59"/>
          <p:cNvSpPr txBox="1">
            <a:spLocks noChangeArrowheads="1"/>
          </p:cNvSpPr>
          <p:nvPr/>
        </p:nvSpPr>
        <p:spPr bwMode="auto">
          <a:xfrm>
            <a:off x="25146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i</a:t>
            </a:r>
          </a:p>
        </p:txBody>
      </p:sp>
      <p:sp>
        <p:nvSpPr>
          <p:cNvPr id="234556" name="Text Box 60"/>
          <p:cNvSpPr txBox="1">
            <a:spLocks noChangeArrowheads="1"/>
          </p:cNvSpPr>
          <p:nvPr/>
        </p:nvSpPr>
        <p:spPr bwMode="auto">
          <a:xfrm>
            <a:off x="28194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sp>
        <p:nvSpPr>
          <p:cNvPr id="234557" name="Text Box 61"/>
          <p:cNvSpPr txBox="1">
            <a:spLocks noChangeArrowheads="1"/>
          </p:cNvSpPr>
          <p:nvPr/>
        </p:nvSpPr>
        <p:spPr bwMode="auto">
          <a:xfrm>
            <a:off x="31242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f</a:t>
            </a:r>
          </a:p>
        </p:txBody>
      </p:sp>
      <p:sp>
        <p:nvSpPr>
          <p:cNvPr id="234558" name="Text Box 62"/>
          <p:cNvSpPr txBox="1">
            <a:spLocks noChangeArrowheads="1"/>
          </p:cNvSpPr>
          <p:nvPr/>
        </p:nvSpPr>
        <p:spPr bwMode="auto">
          <a:xfrm>
            <a:off x="34290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34549"/>
                                        </p:tgtEl>
                                        <p:attrNameLst>
                                          <p:attrName>style.visibility</p:attrName>
                                        </p:attrNameLst>
                                      </p:cBhvr>
                                      <p:to>
                                        <p:strVal val="visible"/>
                                      </p:to>
                                    </p:set>
                                    <p:anim calcmode="lin" valueType="num">
                                      <p:cBhvr additive="base">
                                        <p:cTn id="11" dur="500" fill="hold"/>
                                        <p:tgtEl>
                                          <p:spTgt spid="234549"/>
                                        </p:tgtEl>
                                        <p:attrNameLst>
                                          <p:attrName>ppt_x</p:attrName>
                                        </p:attrNameLst>
                                      </p:cBhvr>
                                      <p:tavLst>
                                        <p:tav tm="0">
                                          <p:val>
                                            <p:strVal val="1+#ppt_w/2"/>
                                          </p:val>
                                        </p:tav>
                                        <p:tav tm="100000">
                                          <p:val>
                                            <p:strVal val="#ppt_x"/>
                                          </p:val>
                                        </p:tav>
                                      </p:tavLst>
                                    </p:anim>
                                    <p:anim calcmode="lin" valueType="num">
                                      <p:cBhvr additive="base">
                                        <p:cTn id="12" dur="500" fill="hold"/>
                                        <p:tgtEl>
                                          <p:spTgt spid="23454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34550"/>
                                        </p:tgtEl>
                                        <p:attrNameLst>
                                          <p:attrName>style.visibility</p:attrName>
                                        </p:attrNameLst>
                                      </p:cBhvr>
                                      <p:to>
                                        <p:strVal val="visible"/>
                                      </p:to>
                                    </p:set>
                                    <p:anim calcmode="lin" valueType="num">
                                      <p:cBhvr additive="base">
                                        <p:cTn id="17" dur="500" fill="hold"/>
                                        <p:tgtEl>
                                          <p:spTgt spid="234550"/>
                                        </p:tgtEl>
                                        <p:attrNameLst>
                                          <p:attrName>ppt_x</p:attrName>
                                        </p:attrNameLst>
                                      </p:cBhvr>
                                      <p:tavLst>
                                        <p:tav tm="0">
                                          <p:val>
                                            <p:strVal val="1+#ppt_w/2"/>
                                          </p:val>
                                        </p:tav>
                                        <p:tav tm="100000">
                                          <p:val>
                                            <p:strVal val="#ppt_x"/>
                                          </p:val>
                                        </p:tav>
                                      </p:tavLst>
                                    </p:anim>
                                    <p:anim calcmode="lin" valueType="num">
                                      <p:cBhvr additive="base">
                                        <p:cTn id="18" dur="500" fill="hold"/>
                                        <p:tgtEl>
                                          <p:spTgt spid="23455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34551"/>
                                        </p:tgtEl>
                                        <p:attrNameLst>
                                          <p:attrName>style.visibility</p:attrName>
                                        </p:attrNameLst>
                                      </p:cBhvr>
                                      <p:to>
                                        <p:strVal val="visible"/>
                                      </p:to>
                                    </p:set>
                                    <p:anim calcmode="lin" valueType="num">
                                      <p:cBhvr additive="base">
                                        <p:cTn id="23" dur="500" fill="hold"/>
                                        <p:tgtEl>
                                          <p:spTgt spid="234551"/>
                                        </p:tgtEl>
                                        <p:attrNameLst>
                                          <p:attrName>ppt_x</p:attrName>
                                        </p:attrNameLst>
                                      </p:cBhvr>
                                      <p:tavLst>
                                        <p:tav tm="0">
                                          <p:val>
                                            <p:strVal val="1+#ppt_w/2"/>
                                          </p:val>
                                        </p:tav>
                                        <p:tav tm="100000">
                                          <p:val>
                                            <p:strVal val="#ppt_x"/>
                                          </p:val>
                                        </p:tav>
                                      </p:tavLst>
                                    </p:anim>
                                    <p:anim calcmode="lin" valueType="num">
                                      <p:cBhvr additive="base">
                                        <p:cTn id="24" dur="500" fill="hold"/>
                                        <p:tgtEl>
                                          <p:spTgt spid="23455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34552"/>
                                        </p:tgtEl>
                                        <p:attrNameLst>
                                          <p:attrName>style.visibility</p:attrName>
                                        </p:attrNameLst>
                                      </p:cBhvr>
                                      <p:to>
                                        <p:strVal val="visible"/>
                                      </p:to>
                                    </p:set>
                                    <p:anim calcmode="lin" valueType="num">
                                      <p:cBhvr additive="base">
                                        <p:cTn id="29" dur="500" fill="hold"/>
                                        <p:tgtEl>
                                          <p:spTgt spid="234552"/>
                                        </p:tgtEl>
                                        <p:attrNameLst>
                                          <p:attrName>ppt_x</p:attrName>
                                        </p:attrNameLst>
                                      </p:cBhvr>
                                      <p:tavLst>
                                        <p:tav tm="0">
                                          <p:val>
                                            <p:strVal val="1+#ppt_w/2"/>
                                          </p:val>
                                        </p:tav>
                                        <p:tav tm="100000">
                                          <p:val>
                                            <p:strVal val="#ppt_x"/>
                                          </p:val>
                                        </p:tav>
                                      </p:tavLst>
                                    </p:anim>
                                    <p:anim calcmode="lin" valueType="num">
                                      <p:cBhvr additive="base">
                                        <p:cTn id="30" dur="500" fill="hold"/>
                                        <p:tgtEl>
                                          <p:spTgt spid="23455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4553"/>
                                        </p:tgtEl>
                                        <p:attrNameLst>
                                          <p:attrName>style.visibility</p:attrName>
                                        </p:attrNameLst>
                                      </p:cBhvr>
                                      <p:to>
                                        <p:strVal val="visible"/>
                                      </p:to>
                                    </p:set>
                                    <p:anim calcmode="lin" valueType="num">
                                      <p:cBhvr additive="base">
                                        <p:cTn id="35" dur="500" fill="hold"/>
                                        <p:tgtEl>
                                          <p:spTgt spid="234553"/>
                                        </p:tgtEl>
                                        <p:attrNameLst>
                                          <p:attrName>ppt_x</p:attrName>
                                        </p:attrNameLst>
                                      </p:cBhvr>
                                      <p:tavLst>
                                        <p:tav tm="0">
                                          <p:val>
                                            <p:strVal val="1+#ppt_w/2"/>
                                          </p:val>
                                        </p:tav>
                                        <p:tav tm="100000">
                                          <p:val>
                                            <p:strVal val="#ppt_x"/>
                                          </p:val>
                                        </p:tav>
                                      </p:tavLst>
                                    </p:anim>
                                    <p:anim calcmode="lin" valueType="num">
                                      <p:cBhvr additive="base">
                                        <p:cTn id="36" dur="500" fill="hold"/>
                                        <p:tgtEl>
                                          <p:spTgt spid="23455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34554"/>
                                        </p:tgtEl>
                                        <p:attrNameLst>
                                          <p:attrName>style.visibility</p:attrName>
                                        </p:attrNameLst>
                                      </p:cBhvr>
                                      <p:to>
                                        <p:strVal val="visible"/>
                                      </p:to>
                                    </p:set>
                                    <p:anim calcmode="lin" valueType="num">
                                      <p:cBhvr additive="base">
                                        <p:cTn id="41" dur="500" fill="hold"/>
                                        <p:tgtEl>
                                          <p:spTgt spid="234554"/>
                                        </p:tgtEl>
                                        <p:attrNameLst>
                                          <p:attrName>ppt_x</p:attrName>
                                        </p:attrNameLst>
                                      </p:cBhvr>
                                      <p:tavLst>
                                        <p:tav tm="0">
                                          <p:val>
                                            <p:strVal val="1+#ppt_w/2"/>
                                          </p:val>
                                        </p:tav>
                                        <p:tav tm="100000">
                                          <p:val>
                                            <p:strVal val="#ppt_x"/>
                                          </p:val>
                                        </p:tav>
                                      </p:tavLst>
                                    </p:anim>
                                    <p:anim calcmode="lin" valueType="num">
                                      <p:cBhvr additive="base">
                                        <p:cTn id="42" dur="500" fill="hold"/>
                                        <p:tgtEl>
                                          <p:spTgt spid="23455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34555"/>
                                        </p:tgtEl>
                                        <p:attrNameLst>
                                          <p:attrName>style.visibility</p:attrName>
                                        </p:attrNameLst>
                                      </p:cBhvr>
                                      <p:to>
                                        <p:strVal val="visible"/>
                                      </p:to>
                                    </p:set>
                                    <p:anim calcmode="lin" valueType="num">
                                      <p:cBhvr additive="base">
                                        <p:cTn id="47" dur="500" fill="hold"/>
                                        <p:tgtEl>
                                          <p:spTgt spid="234555"/>
                                        </p:tgtEl>
                                        <p:attrNameLst>
                                          <p:attrName>ppt_x</p:attrName>
                                        </p:attrNameLst>
                                      </p:cBhvr>
                                      <p:tavLst>
                                        <p:tav tm="0">
                                          <p:val>
                                            <p:strVal val="1+#ppt_w/2"/>
                                          </p:val>
                                        </p:tav>
                                        <p:tav tm="100000">
                                          <p:val>
                                            <p:strVal val="#ppt_x"/>
                                          </p:val>
                                        </p:tav>
                                      </p:tavLst>
                                    </p:anim>
                                    <p:anim calcmode="lin" valueType="num">
                                      <p:cBhvr additive="base">
                                        <p:cTn id="48" dur="500" fill="hold"/>
                                        <p:tgtEl>
                                          <p:spTgt spid="23455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34556"/>
                                        </p:tgtEl>
                                        <p:attrNameLst>
                                          <p:attrName>style.visibility</p:attrName>
                                        </p:attrNameLst>
                                      </p:cBhvr>
                                      <p:to>
                                        <p:strVal val="visible"/>
                                      </p:to>
                                    </p:set>
                                    <p:anim calcmode="lin" valueType="num">
                                      <p:cBhvr additive="base">
                                        <p:cTn id="53" dur="500" fill="hold"/>
                                        <p:tgtEl>
                                          <p:spTgt spid="234556"/>
                                        </p:tgtEl>
                                        <p:attrNameLst>
                                          <p:attrName>ppt_x</p:attrName>
                                        </p:attrNameLst>
                                      </p:cBhvr>
                                      <p:tavLst>
                                        <p:tav tm="0">
                                          <p:val>
                                            <p:strVal val="1+#ppt_w/2"/>
                                          </p:val>
                                        </p:tav>
                                        <p:tav tm="100000">
                                          <p:val>
                                            <p:strVal val="#ppt_x"/>
                                          </p:val>
                                        </p:tav>
                                      </p:tavLst>
                                    </p:anim>
                                    <p:anim calcmode="lin" valueType="num">
                                      <p:cBhvr additive="base">
                                        <p:cTn id="54" dur="500" fill="hold"/>
                                        <p:tgtEl>
                                          <p:spTgt spid="23455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34557"/>
                                        </p:tgtEl>
                                        <p:attrNameLst>
                                          <p:attrName>style.visibility</p:attrName>
                                        </p:attrNameLst>
                                      </p:cBhvr>
                                      <p:to>
                                        <p:strVal val="visible"/>
                                      </p:to>
                                    </p:set>
                                    <p:anim calcmode="lin" valueType="num">
                                      <p:cBhvr additive="base">
                                        <p:cTn id="59" dur="500" fill="hold"/>
                                        <p:tgtEl>
                                          <p:spTgt spid="234557"/>
                                        </p:tgtEl>
                                        <p:attrNameLst>
                                          <p:attrName>ppt_x</p:attrName>
                                        </p:attrNameLst>
                                      </p:cBhvr>
                                      <p:tavLst>
                                        <p:tav tm="0">
                                          <p:val>
                                            <p:strVal val="1+#ppt_w/2"/>
                                          </p:val>
                                        </p:tav>
                                        <p:tav tm="100000">
                                          <p:val>
                                            <p:strVal val="#ppt_x"/>
                                          </p:val>
                                        </p:tav>
                                      </p:tavLst>
                                    </p:anim>
                                    <p:anim calcmode="lin" valueType="num">
                                      <p:cBhvr additive="base">
                                        <p:cTn id="60" dur="500" fill="hold"/>
                                        <p:tgtEl>
                                          <p:spTgt spid="234557"/>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34558"/>
                                        </p:tgtEl>
                                        <p:attrNameLst>
                                          <p:attrName>style.visibility</p:attrName>
                                        </p:attrNameLst>
                                      </p:cBhvr>
                                      <p:to>
                                        <p:strVal val="visible"/>
                                      </p:to>
                                    </p:set>
                                    <p:anim calcmode="lin" valueType="num">
                                      <p:cBhvr additive="base">
                                        <p:cTn id="65" dur="500" fill="hold"/>
                                        <p:tgtEl>
                                          <p:spTgt spid="234558"/>
                                        </p:tgtEl>
                                        <p:attrNameLst>
                                          <p:attrName>ppt_x</p:attrName>
                                        </p:attrNameLst>
                                      </p:cBhvr>
                                      <p:tavLst>
                                        <p:tav tm="0">
                                          <p:val>
                                            <p:strVal val="1+#ppt_w/2"/>
                                          </p:val>
                                        </p:tav>
                                        <p:tav tm="100000">
                                          <p:val>
                                            <p:strVal val="#ppt_x"/>
                                          </p:val>
                                        </p:tav>
                                      </p:tavLst>
                                    </p:anim>
                                    <p:anim calcmode="lin" valueType="num">
                                      <p:cBhvr additive="base">
                                        <p:cTn id="66" dur="500" fill="hold"/>
                                        <p:tgtEl>
                                          <p:spTgt spid="2345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49" grpId="0" autoUpdateAnimBg="0"/>
      <p:bldP spid="234550" grpId="0" autoUpdateAnimBg="0"/>
      <p:bldP spid="234551" grpId="0" autoUpdateAnimBg="0"/>
      <p:bldP spid="234552" grpId="0" autoUpdateAnimBg="0"/>
      <p:bldP spid="234553" grpId="0" autoUpdateAnimBg="0"/>
      <p:bldP spid="234554" grpId="0" autoUpdateAnimBg="0"/>
      <p:bldP spid="234555" grpId="0" autoUpdateAnimBg="0"/>
      <p:bldP spid="234556" grpId="0" autoUpdateAnimBg="0"/>
      <p:bldP spid="234557" grpId="0" autoUpdateAnimBg="0"/>
      <p:bldP spid="23455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609600"/>
            <a:ext cx="7772400" cy="1219200"/>
          </a:xfrm>
        </p:spPr>
        <p:txBody>
          <a:bodyPr>
            <a:normAutofit fontScale="90000"/>
          </a:bodyPr>
          <a:lstStyle/>
          <a:p>
            <a:r>
              <a:rPr lang="en-US" dirty="0" smtClean="0">
                <a:latin typeface="Times New Roman" pitchFamily="18" charset="0"/>
                <a:cs typeface="Times New Roman" pitchFamily="18" charset="0"/>
              </a:rPr>
              <a:t>General trees </a:t>
            </a:r>
            <a:br>
              <a:rPr lang="en-US" dirty="0" smtClean="0">
                <a:latin typeface="Times New Roman" pitchFamily="18" charset="0"/>
                <a:cs typeface="Times New Roman" pitchFamily="18" charset="0"/>
              </a:rPr>
            </a:br>
            <a:endParaRPr lang="en-US" dirty="0"/>
          </a:p>
        </p:txBody>
      </p:sp>
      <p:sp>
        <p:nvSpPr>
          <p:cNvPr id="6" name="Content Placeholder 5"/>
          <p:cNvSpPr>
            <a:spLocks noGrp="1"/>
          </p:cNvSpPr>
          <p:nvPr>
            <p:ph type="subTitle" idx="1"/>
          </p:nvPr>
        </p:nvSpPr>
        <p:spPr>
          <a:xfrm>
            <a:off x="1295400" y="1981200"/>
            <a:ext cx="6400800" cy="3505200"/>
          </a:xfrm>
        </p:spPr>
        <p:txBody>
          <a:bodyPr>
            <a:normAutofit/>
          </a:bodyPr>
          <a:lstStyle/>
          <a:p>
            <a:pPr lvl="2" algn="l">
              <a:lnSpc>
                <a:spcPct val="150000"/>
              </a:lnSpc>
              <a:buFont typeface="Arial" pitchFamily="34" charset="0"/>
              <a:buChar char="•"/>
            </a:pPr>
            <a:r>
              <a:rPr lang="en-US" dirty="0" smtClean="0">
                <a:latin typeface="Times New Roman" pitchFamily="18" charset="0"/>
                <a:cs typeface="Times New Roman" pitchFamily="18" charset="0"/>
              </a:rPr>
              <a:t>Terminology </a:t>
            </a:r>
          </a:p>
          <a:p>
            <a:pPr lvl="2" algn="l">
              <a:lnSpc>
                <a:spcPct val="150000"/>
              </a:lnSpc>
              <a:buFont typeface="Arial" pitchFamily="34" charset="0"/>
              <a:buChar char="•"/>
            </a:pPr>
            <a:r>
              <a:rPr lang="en-US" dirty="0">
                <a:latin typeface="Times New Roman" pitchFamily="18" charset="0"/>
                <a:cs typeface="Times New Roman" pitchFamily="18" charset="0"/>
              </a:rPr>
              <a:t>Representation of trees </a:t>
            </a:r>
            <a:endParaRPr lang="en-US" dirty="0" smtClean="0">
              <a:latin typeface="Times New Roman" pitchFamily="18" charset="0"/>
              <a:cs typeface="Times New Roman" pitchFamily="18" charset="0"/>
            </a:endParaRPr>
          </a:p>
          <a:p>
            <a:pPr lvl="2" algn="l">
              <a:lnSpc>
                <a:spcPct val="150000"/>
              </a:lnSpc>
              <a:buFont typeface="Arial" pitchFamily="34" charset="0"/>
              <a:buChar char="•"/>
            </a:pPr>
            <a:r>
              <a:rPr lang="en-US" dirty="0" smtClean="0">
                <a:latin typeface="Times New Roman" pitchFamily="18" charset="0"/>
                <a:cs typeface="Times New Roman" pitchFamily="18" charset="0"/>
              </a:rPr>
              <a:t>Tree traversal</a:t>
            </a:r>
            <a:r>
              <a:rPr lang="en-US" sz="3100" dirty="0" smtClean="0">
                <a:latin typeface="Times New Roman" pitchFamily="18" charset="0"/>
                <a:ea typeface="Times New Roman"/>
                <a:cs typeface="Times New Roman" pitchFamily="18" charset="0"/>
              </a:rPr>
              <a:t/>
            </a:r>
            <a:br>
              <a:rPr lang="en-US" sz="3100" dirty="0" smtClean="0">
                <a:latin typeface="Times New Roman" pitchFamily="18" charset="0"/>
                <a:ea typeface="Times New Roman"/>
                <a:cs typeface="Times New Roman" pitchFamily="18" charset="0"/>
              </a:rPr>
            </a:br>
            <a:endParaRPr lang="en-US" sz="3100" dirty="0" smtClean="0">
              <a:latin typeface="Times New Roman" pitchFamily="18" charset="0"/>
              <a:cs typeface="Times New Roman" pitchFamily="18" charset="0"/>
            </a:endParaRPr>
          </a:p>
          <a:p>
            <a:pPr marL="914400" lvl="2" indent="0">
              <a:buNone/>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 xmlns:p14="http://schemas.microsoft.com/office/powerpoint/2010/main" val="3109731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Preorder Of Expression Tree</a:t>
            </a:r>
          </a:p>
        </p:txBody>
      </p:sp>
      <p:grpSp>
        <p:nvGrpSpPr>
          <p:cNvPr id="2" name="Group 50"/>
          <p:cNvGrpSpPr>
            <a:grpSpLocks/>
          </p:cNvGrpSpPr>
          <p:nvPr/>
        </p:nvGrpSpPr>
        <p:grpSpPr bwMode="auto">
          <a:xfrm>
            <a:off x="1447800" y="1143000"/>
            <a:ext cx="5715000" cy="3398838"/>
            <a:chOff x="912" y="720"/>
            <a:chExt cx="3600" cy="2141"/>
          </a:xfrm>
        </p:grpSpPr>
        <p:sp>
          <p:nvSpPr>
            <p:cNvPr id="7184" name="Oval 6"/>
            <p:cNvSpPr>
              <a:spLocks noChangeArrowheads="1"/>
            </p:cNvSpPr>
            <p:nvPr/>
          </p:nvSpPr>
          <p:spPr bwMode="auto">
            <a:xfrm>
              <a:off x="1200" y="2064"/>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185" name="Text Box 7"/>
            <p:cNvSpPr txBox="1">
              <a:spLocks noChangeArrowheads="1"/>
            </p:cNvSpPr>
            <p:nvPr/>
          </p:nvSpPr>
          <p:spPr bwMode="auto">
            <a:xfrm>
              <a:off x="1200" y="20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7186" name="Oval 9"/>
            <p:cNvSpPr>
              <a:spLocks noChangeArrowheads="1"/>
            </p:cNvSpPr>
            <p:nvPr/>
          </p:nvSpPr>
          <p:spPr bwMode="auto">
            <a:xfrm>
              <a:off x="912" y="2496"/>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187" name="Text Box 10"/>
            <p:cNvSpPr txBox="1">
              <a:spLocks noChangeArrowheads="1"/>
            </p:cNvSpPr>
            <p:nvPr/>
          </p:nvSpPr>
          <p:spPr bwMode="auto">
            <a:xfrm>
              <a:off x="912" y="2400"/>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a:t>
              </a:r>
            </a:p>
          </p:txBody>
        </p:sp>
        <p:sp>
          <p:nvSpPr>
            <p:cNvPr id="7188" name="Oval 12"/>
            <p:cNvSpPr>
              <a:spLocks noChangeArrowheads="1"/>
            </p:cNvSpPr>
            <p:nvPr/>
          </p:nvSpPr>
          <p:spPr bwMode="auto">
            <a:xfrm>
              <a:off x="1536" y="2496"/>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189" name="Text Box 13"/>
            <p:cNvSpPr txBox="1">
              <a:spLocks noChangeArrowheads="1"/>
            </p:cNvSpPr>
            <p:nvPr/>
          </p:nvSpPr>
          <p:spPr bwMode="auto">
            <a:xfrm>
              <a:off x="1536" y="2448"/>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b</a:t>
              </a:r>
            </a:p>
          </p:txBody>
        </p:sp>
        <p:sp>
          <p:nvSpPr>
            <p:cNvPr id="7190" name="Line 14"/>
            <p:cNvSpPr>
              <a:spLocks noChangeShapeType="1"/>
            </p:cNvSpPr>
            <p:nvPr/>
          </p:nvSpPr>
          <p:spPr bwMode="auto">
            <a:xfrm flipH="1">
              <a:off x="1104" y="2256"/>
              <a:ext cx="144" cy="240"/>
            </a:xfrm>
            <a:prstGeom prst="line">
              <a:avLst/>
            </a:prstGeom>
            <a:noFill/>
            <a:ln w="38100">
              <a:solidFill>
                <a:schemeClr val="tx1"/>
              </a:solidFill>
              <a:round/>
              <a:headEnd type="none" w="sm" len="sm"/>
              <a:tailEnd type="none" w="sm" len="sm"/>
            </a:ln>
          </p:spPr>
          <p:txBody>
            <a:bodyPr/>
            <a:lstStyle/>
            <a:p>
              <a:endParaRPr lang="en-US"/>
            </a:p>
          </p:txBody>
        </p:sp>
        <p:sp>
          <p:nvSpPr>
            <p:cNvPr id="7191" name="Line 15"/>
            <p:cNvSpPr>
              <a:spLocks noChangeShapeType="1"/>
            </p:cNvSpPr>
            <p:nvPr/>
          </p:nvSpPr>
          <p:spPr bwMode="auto">
            <a:xfrm>
              <a:off x="1440" y="2208"/>
              <a:ext cx="192" cy="288"/>
            </a:xfrm>
            <a:prstGeom prst="line">
              <a:avLst/>
            </a:prstGeom>
            <a:noFill/>
            <a:ln w="38100">
              <a:solidFill>
                <a:schemeClr val="tx1"/>
              </a:solidFill>
              <a:round/>
              <a:headEnd type="none" w="sm" len="sm"/>
              <a:tailEnd type="none" w="sm" len="sm"/>
            </a:ln>
          </p:spPr>
          <p:txBody>
            <a:bodyPr/>
            <a:lstStyle/>
            <a:p>
              <a:endParaRPr lang="en-US"/>
            </a:p>
          </p:txBody>
        </p:sp>
        <p:sp>
          <p:nvSpPr>
            <p:cNvPr id="7192" name="Oval 17"/>
            <p:cNvSpPr>
              <a:spLocks noChangeArrowheads="1"/>
            </p:cNvSpPr>
            <p:nvPr/>
          </p:nvSpPr>
          <p:spPr bwMode="auto">
            <a:xfrm>
              <a:off x="2496" y="211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193" name="Text Box 18"/>
            <p:cNvSpPr txBox="1">
              <a:spLocks noChangeArrowheads="1"/>
            </p:cNvSpPr>
            <p:nvPr/>
          </p:nvSpPr>
          <p:spPr bwMode="auto">
            <a:xfrm>
              <a:off x="2496" y="2064"/>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7194" name="Oval 20"/>
            <p:cNvSpPr>
              <a:spLocks noChangeArrowheads="1"/>
            </p:cNvSpPr>
            <p:nvPr/>
          </p:nvSpPr>
          <p:spPr bwMode="auto">
            <a:xfrm>
              <a:off x="2208" y="2544"/>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195" name="Text Box 21"/>
            <p:cNvSpPr txBox="1">
              <a:spLocks noChangeArrowheads="1"/>
            </p:cNvSpPr>
            <p:nvPr/>
          </p:nvSpPr>
          <p:spPr bwMode="auto">
            <a:xfrm>
              <a:off x="2208" y="2448"/>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c</a:t>
              </a:r>
            </a:p>
          </p:txBody>
        </p:sp>
        <p:sp>
          <p:nvSpPr>
            <p:cNvPr id="7196" name="Oval 23"/>
            <p:cNvSpPr>
              <a:spLocks noChangeArrowheads="1"/>
            </p:cNvSpPr>
            <p:nvPr/>
          </p:nvSpPr>
          <p:spPr bwMode="auto">
            <a:xfrm>
              <a:off x="2832" y="2544"/>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197" name="Text Box 24"/>
            <p:cNvSpPr txBox="1">
              <a:spLocks noChangeArrowheads="1"/>
            </p:cNvSpPr>
            <p:nvPr/>
          </p:nvSpPr>
          <p:spPr bwMode="auto">
            <a:xfrm>
              <a:off x="2832" y="249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d</a:t>
              </a:r>
            </a:p>
          </p:txBody>
        </p:sp>
        <p:sp>
          <p:nvSpPr>
            <p:cNvPr id="7198" name="Line 25"/>
            <p:cNvSpPr>
              <a:spLocks noChangeShapeType="1"/>
            </p:cNvSpPr>
            <p:nvPr/>
          </p:nvSpPr>
          <p:spPr bwMode="auto">
            <a:xfrm flipH="1">
              <a:off x="2400" y="2304"/>
              <a:ext cx="144" cy="240"/>
            </a:xfrm>
            <a:prstGeom prst="line">
              <a:avLst/>
            </a:prstGeom>
            <a:noFill/>
            <a:ln w="38100">
              <a:solidFill>
                <a:schemeClr val="tx1"/>
              </a:solidFill>
              <a:round/>
              <a:headEnd type="none" w="sm" len="sm"/>
              <a:tailEnd type="none" w="sm" len="sm"/>
            </a:ln>
          </p:spPr>
          <p:txBody>
            <a:bodyPr/>
            <a:lstStyle/>
            <a:p>
              <a:endParaRPr lang="en-US"/>
            </a:p>
          </p:txBody>
        </p:sp>
        <p:sp>
          <p:nvSpPr>
            <p:cNvPr id="7199" name="Line 26"/>
            <p:cNvSpPr>
              <a:spLocks noChangeShapeType="1"/>
            </p:cNvSpPr>
            <p:nvPr/>
          </p:nvSpPr>
          <p:spPr bwMode="auto">
            <a:xfrm>
              <a:off x="2736" y="2256"/>
              <a:ext cx="192" cy="288"/>
            </a:xfrm>
            <a:prstGeom prst="line">
              <a:avLst/>
            </a:prstGeom>
            <a:noFill/>
            <a:ln w="38100">
              <a:solidFill>
                <a:schemeClr val="tx1"/>
              </a:solidFill>
              <a:round/>
              <a:headEnd type="none" w="sm" len="sm"/>
              <a:tailEnd type="none" w="sm" len="sm"/>
            </a:ln>
          </p:spPr>
          <p:txBody>
            <a:bodyPr/>
            <a:lstStyle/>
            <a:p>
              <a:endParaRPr lang="en-US"/>
            </a:p>
          </p:txBody>
        </p:sp>
        <p:sp>
          <p:nvSpPr>
            <p:cNvPr id="7200" name="Oval 29"/>
            <p:cNvSpPr>
              <a:spLocks noChangeArrowheads="1"/>
            </p:cNvSpPr>
            <p:nvPr/>
          </p:nvSpPr>
          <p:spPr bwMode="auto">
            <a:xfrm>
              <a:off x="3936" y="1440"/>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201" name="Text Box 30"/>
            <p:cNvSpPr txBox="1">
              <a:spLocks noChangeArrowheads="1"/>
            </p:cNvSpPr>
            <p:nvPr/>
          </p:nvSpPr>
          <p:spPr bwMode="auto">
            <a:xfrm>
              <a:off x="3936" y="1392"/>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7202" name="Oval 32"/>
            <p:cNvSpPr>
              <a:spLocks noChangeArrowheads="1"/>
            </p:cNvSpPr>
            <p:nvPr/>
          </p:nvSpPr>
          <p:spPr bwMode="auto">
            <a:xfrm>
              <a:off x="3648" y="187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203" name="Text Box 33"/>
            <p:cNvSpPr txBox="1">
              <a:spLocks noChangeArrowheads="1"/>
            </p:cNvSpPr>
            <p:nvPr/>
          </p:nvSpPr>
          <p:spPr bwMode="auto">
            <a:xfrm>
              <a:off x="3648" y="177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e</a:t>
              </a:r>
            </a:p>
          </p:txBody>
        </p:sp>
        <p:sp>
          <p:nvSpPr>
            <p:cNvPr id="7204" name="Oval 35"/>
            <p:cNvSpPr>
              <a:spLocks noChangeArrowheads="1"/>
            </p:cNvSpPr>
            <p:nvPr/>
          </p:nvSpPr>
          <p:spPr bwMode="auto">
            <a:xfrm>
              <a:off x="4272" y="187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205" name="Text Box 36"/>
            <p:cNvSpPr txBox="1">
              <a:spLocks noChangeArrowheads="1"/>
            </p:cNvSpPr>
            <p:nvPr/>
          </p:nvSpPr>
          <p:spPr bwMode="auto">
            <a:xfrm>
              <a:off x="4272" y="1824"/>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f</a:t>
              </a:r>
            </a:p>
          </p:txBody>
        </p:sp>
        <p:sp>
          <p:nvSpPr>
            <p:cNvPr id="7206" name="Line 37"/>
            <p:cNvSpPr>
              <a:spLocks noChangeShapeType="1"/>
            </p:cNvSpPr>
            <p:nvPr/>
          </p:nvSpPr>
          <p:spPr bwMode="auto">
            <a:xfrm flipH="1">
              <a:off x="3840" y="1632"/>
              <a:ext cx="144" cy="240"/>
            </a:xfrm>
            <a:prstGeom prst="line">
              <a:avLst/>
            </a:prstGeom>
            <a:noFill/>
            <a:ln w="38100">
              <a:solidFill>
                <a:schemeClr val="tx1"/>
              </a:solidFill>
              <a:round/>
              <a:headEnd type="none" w="sm" len="sm"/>
              <a:tailEnd type="none" w="sm" len="sm"/>
            </a:ln>
          </p:spPr>
          <p:txBody>
            <a:bodyPr/>
            <a:lstStyle/>
            <a:p>
              <a:endParaRPr lang="en-US"/>
            </a:p>
          </p:txBody>
        </p:sp>
        <p:sp>
          <p:nvSpPr>
            <p:cNvPr id="7207" name="Line 38"/>
            <p:cNvSpPr>
              <a:spLocks noChangeShapeType="1"/>
            </p:cNvSpPr>
            <p:nvPr/>
          </p:nvSpPr>
          <p:spPr bwMode="auto">
            <a:xfrm>
              <a:off x="4176" y="1584"/>
              <a:ext cx="192" cy="288"/>
            </a:xfrm>
            <a:prstGeom prst="line">
              <a:avLst/>
            </a:prstGeom>
            <a:noFill/>
            <a:ln w="38100">
              <a:solidFill>
                <a:schemeClr val="tx1"/>
              </a:solidFill>
              <a:round/>
              <a:headEnd type="none" w="sm" len="sm"/>
              <a:tailEnd type="none" w="sm" len="sm"/>
            </a:ln>
          </p:spPr>
          <p:txBody>
            <a:bodyPr/>
            <a:lstStyle/>
            <a:p>
              <a:endParaRPr lang="en-US"/>
            </a:p>
          </p:txBody>
        </p:sp>
        <p:sp>
          <p:nvSpPr>
            <p:cNvPr id="7208" name="Oval 40"/>
            <p:cNvSpPr>
              <a:spLocks noChangeArrowheads="1"/>
            </p:cNvSpPr>
            <p:nvPr/>
          </p:nvSpPr>
          <p:spPr bwMode="auto">
            <a:xfrm>
              <a:off x="1920" y="1440"/>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209" name="Text Box 41"/>
            <p:cNvSpPr txBox="1">
              <a:spLocks noChangeArrowheads="1"/>
            </p:cNvSpPr>
            <p:nvPr/>
          </p:nvSpPr>
          <p:spPr bwMode="auto">
            <a:xfrm>
              <a:off x="1920" y="1392"/>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7210" name="Line 42"/>
            <p:cNvSpPr>
              <a:spLocks noChangeShapeType="1"/>
            </p:cNvSpPr>
            <p:nvPr/>
          </p:nvSpPr>
          <p:spPr bwMode="auto">
            <a:xfrm flipH="1">
              <a:off x="1392" y="1584"/>
              <a:ext cx="528" cy="528"/>
            </a:xfrm>
            <a:prstGeom prst="line">
              <a:avLst/>
            </a:prstGeom>
            <a:noFill/>
            <a:ln w="38100">
              <a:solidFill>
                <a:schemeClr val="tx1"/>
              </a:solidFill>
              <a:round/>
              <a:headEnd type="none" w="sm" len="sm"/>
              <a:tailEnd type="none" w="sm" len="sm"/>
            </a:ln>
          </p:spPr>
          <p:txBody>
            <a:bodyPr/>
            <a:lstStyle/>
            <a:p>
              <a:endParaRPr lang="en-US"/>
            </a:p>
          </p:txBody>
        </p:sp>
        <p:sp>
          <p:nvSpPr>
            <p:cNvPr id="7211" name="Line 43"/>
            <p:cNvSpPr>
              <a:spLocks noChangeShapeType="1"/>
            </p:cNvSpPr>
            <p:nvPr/>
          </p:nvSpPr>
          <p:spPr bwMode="auto">
            <a:xfrm>
              <a:off x="2160" y="1584"/>
              <a:ext cx="384" cy="576"/>
            </a:xfrm>
            <a:prstGeom prst="line">
              <a:avLst/>
            </a:prstGeom>
            <a:noFill/>
            <a:ln w="38100">
              <a:solidFill>
                <a:schemeClr val="tx1"/>
              </a:solidFill>
              <a:round/>
              <a:headEnd type="none" w="sm" len="sm"/>
              <a:tailEnd type="none" w="sm" len="sm"/>
            </a:ln>
          </p:spPr>
          <p:txBody>
            <a:bodyPr/>
            <a:lstStyle/>
            <a:p>
              <a:endParaRPr lang="en-US"/>
            </a:p>
          </p:txBody>
        </p:sp>
        <p:sp>
          <p:nvSpPr>
            <p:cNvPr id="7212" name="Oval 45"/>
            <p:cNvSpPr>
              <a:spLocks noChangeArrowheads="1"/>
            </p:cNvSpPr>
            <p:nvPr/>
          </p:nvSpPr>
          <p:spPr bwMode="auto">
            <a:xfrm>
              <a:off x="2976" y="768"/>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213" name="Text Box 46"/>
            <p:cNvSpPr txBox="1">
              <a:spLocks noChangeArrowheads="1"/>
            </p:cNvSpPr>
            <p:nvPr/>
          </p:nvSpPr>
          <p:spPr bwMode="auto">
            <a:xfrm>
              <a:off x="2976" y="720"/>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7214" name="Line 47"/>
            <p:cNvSpPr>
              <a:spLocks noChangeShapeType="1"/>
            </p:cNvSpPr>
            <p:nvPr/>
          </p:nvSpPr>
          <p:spPr bwMode="auto">
            <a:xfrm flipH="1">
              <a:off x="2112" y="912"/>
              <a:ext cx="864" cy="528"/>
            </a:xfrm>
            <a:prstGeom prst="line">
              <a:avLst/>
            </a:prstGeom>
            <a:noFill/>
            <a:ln w="38100">
              <a:solidFill>
                <a:schemeClr val="tx1"/>
              </a:solidFill>
              <a:round/>
              <a:headEnd type="none" w="sm" len="sm"/>
              <a:tailEnd type="none" w="sm" len="sm"/>
            </a:ln>
          </p:spPr>
          <p:txBody>
            <a:bodyPr/>
            <a:lstStyle/>
            <a:p>
              <a:endParaRPr lang="en-US"/>
            </a:p>
          </p:txBody>
        </p:sp>
        <p:sp>
          <p:nvSpPr>
            <p:cNvPr id="7215" name="Line 48"/>
            <p:cNvSpPr>
              <a:spLocks noChangeShapeType="1"/>
            </p:cNvSpPr>
            <p:nvPr/>
          </p:nvSpPr>
          <p:spPr bwMode="auto">
            <a:xfrm>
              <a:off x="3168" y="960"/>
              <a:ext cx="816" cy="528"/>
            </a:xfrm>
            <a:prstGeom prst="line">
              <a:avLst/>
            </a:prstGeom>
            <a:noFill/>
            <a:ln w="38100">
              <a:solidFill>
                <a:schemeClr val="tx1"/>
              </a:solidFill>
              <a:round/>
              <a:headEnd type="none" w="sm" len="sm"/>
              <a:tailEnd type="none" w="sm" len="sm"/>
            </a:ln>
          </p:spPr>
          <p:txBody>
            <a:bodyPr/>
            <a:lstStyle/>
            <a:p>
              <a:endParaRPr lang="en-US"/>
            </a:p>
          </p:txBody>
        </p:sp>
      </p:grpSp>
      <p:sp>
        <p:nvSpPr>
          <p:cNvPr id="221233" name="Text Box 49"/>
          <p:cNvSpPr txBox="1">
            <a:spLocks noChangeArrowheads="1"/>
          </p:cNvSpPr>
          <p:nvPr/>
        </p:nvSpPr>
        <p:spPr bwMode="auto">
          <a:xfrm>
            <a:off x="1524000" y="5943600"/>
            <a:ext cx="58674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Gives prefix form of expression!</a:t>
            </a:r>
          </a:p>
        </p:txBody>
      </p:sp>
      <p:sp>
        <p:nvSpPr>
          <p:cNvPr id="221236" name="Text Box 52"/>
          <p:cNvSpPr txBox="1">
            <a:spLocks noChangeArrowheads="1"/>
          </p:cNvSpPr>
          <p:nvPr/>
        </p:nvSpPr>
        <p:spPr bwMode="auto">
          <a:xfrm>
            <a:off x="16764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221237" name="Text Box 53"/>
          <p:cNvSpPr txBox="1">
            <a:spLocks noChangeArrowheads="1"/>
          </p:cNvSpPr>
          <p:nvPr/>
        </p:nvSpPr>
        <p:spPr bwMode="auto">
          <a:xfrm>
            <a:off x="19812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221238" name="Text Box 54"/>
          <p:cNvSpPr txBox="1">
            <a:spLocks noChangeArrowheads="1"/>
          </p:cNvSpPr>
          <p:nvPr/>
        </p:nvSpPr>
        <p:spPr bwMode="auto">
          <a:xfrm>
            <a:off x="22860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221239" name="Text Box 55"/>
          <p:cNvSpPr txBox="1">
            <a:spLocks noChangeArrowheads="1"/>
          </p:cNvSpPr>
          <p:nvPr/>
        </p:nvSpPr>
        <p:spPr bwMode="auto">
          <a:xfrm>
            <a:off x="25908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
        <p:nvSpPr>
          <p:cNvPr id="221240" name="Text Box 56"/>
          <p:cNvSpPr txBox="1">
            <a:spLocks noChangeArrowheads="1"/>
          </p:cNvSpPr>
          <p:nvPr/>
        </p:nvSpPr>
        <p:spPr bwMode="auto">
          <a:xfrm>
            <a:off x="28956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221241" name="Text Box 57"/>
          <p:cNvSpPr txBox="1">
            <a:spLocks noChangeArrowheads="1"/>
          </p:cNvSpPr>
          <p:nvPr/>
        </p:nvSpPr>
        <p:spPr bwMode="auto">
          <a:xfrm>
            <a:off x="32004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221242" name="Text Box 58"/>
          <p:cNvSpPr txBox="1">
            <a:spLocks noChangeArrowheads="1"/>
          </p:cNvSpPr>
          <p:nvPr/>
        </p:nvSpPr>
        <p:spPr bwMode="auto">
          <a:xfrm>
            <a:off x="35052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sp>
        <p:nvSpPr>
          <p:cNvPr id="221243" name="Text Box 59"/>
          <p:cNvSpPr txBox="1">
            <a:spLocks noChangeArrowheads="1"/>
          </p:cNvSpPr>
          <p:nvPr/>
        </p:nvSpPr>
        <p:spPr bwMode="auto">
          <a:xfrm>
            <a:off x="38100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d</a:t>
            </a:r>
          </a:p>
        </p:txBody>
      </p:sp>
      <p:sp>
        <p:nvSpPr>
          <p:cNvPr id="221244" name="Text Box 60"/>
          <p:cNvSpPr txBox="1">
            <a:spLocks noChangeArrowheads="1"/>
          </p:cNvSpPr>
          <p:nvPr/>
        </p:nvSpPr>
        <p:spPr bwMode="auto">
          <a:xfrm>
            <a:off x="41148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221245" name="Text Box 61"/>
          <p:cNvSpPr txBox="1">
            <a:spLocks noChangeArrowheads="1"/>
          </p:cNvSpPr>
          <p:nvPr/>
        </p:nvSpPr>
        <p:spPr bwMode="auto">
          <a:xfrm>
            <a:off x="44196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e</a:t>
            </a:r>
          </a:p>
        </p:txBody>
      </p:sp>
      <p:sp>
        <p:nvSpPr>
          <p:cNvPr id="221246" name="Text Box 62"/>
          <p:cNvSpPr txBox="1">
            <a:spLocks noChangeArrowheads="1"/>
          </p:cNvSpPr>
          <p:nvPr/>
        </p:nvSpPr>
        <p:spPr bwMode="auto">
          <a:xfrm>
            <a:off x="48006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21236"/>
                                        </p:tgtEl>
                                        <p:attrNameLst>
                                          <p:attrName>style.visibility</p:attrName>
                                        </p:attrNameLst>
                                      </p:cBhvr>
                                      <p:to>
                                        <p:strVal val="visible"/>
                                      </p:to>
                                    </p:set>
                                    <p:anim calcmode="lin" valueType="num">
                                      <p:cBhvr additive="base">
                                        <p:cTn id="11" dur="500" fill="hold"/>
                                        <p:tgtEl>
                                          <p:spTgt spid="221236"/>
                                        </p:tgtEl>
                                        <p:attrNameLst>
                                          <p:attrName>ppt_x</p:attrName>
                                        </p:attrNameLst>
                                      </p:cBhvr>
                                      <p:tavLst>
                                        <p:tav tm="0">
                                          <p:val>
                                            <p:strVal val="1+#ppt_w/2"/>
                                          </p:val>
                                        </p:tav>
                                        <p:tav tm="100000">
                                          <p:val>
                                            <p:strVal val="#ppt_x"/>
                                          </p:val>
                                        </p:tav>
                                      </p:tavLst>
                                    </p:anim>
                                    <p:anim calcmode="lin" valueType="num">
                                      <p:cBhvr additive="base">
                                        <p:cTn id="12" dur="500" fill="hold"/>
                                        <p:tgtEl>
                                          <p:spTgt spid="22123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21237"/>
                                        </p:tgtEl>
                                        <p:attrNameLst>
                                          <p:attrName>style.visibility</p:attrName>
                                        </p:attrNameLst>
                                      </p:cBhvr>
                                      <p:to>
                                        <p:strVal val="visible"/>
                                      </p:to>
                                    </p:set>
                                    <p:anim calcmode="lin" valueType="num">
                                      <p:cBhvr additive="base">
                                        <p:cTn id="17" dur="500" fill="hold"/>
                                        <p:tgtEl>
                                          <p:spTgt spid="221237"/>
                                        </p:tgtEl>
                                        <p:attrNameLst>
                                          <p:attrName>ppt_x</p:attrName>
                                        </p:attrNameLst>
                                      </p:cBhvr>
                                      <p:tavLst>
                                        <p:tav tm="0">
                                          <p:val>
                                            <p:strVal val="1+#ppt_w/2"/>
                                          </p:val>
                                        </p:tav>
                                        <p:tav tm="100000">
                                          <p:val>
                                            <p:strVal val="#ppt_x"/>
                                          </p:val>
                                        </p:tav>
                                      </p:tavLst>
                                    </p:anim>
                                    <p:anim calcmode="lin" valueType="num">
                                      <p:cBhvr additive="base">
                                        <p:cTn id="18" dur="500" fill="hold"/>
                                        <p:tgtEl>
                                          <p:spTgt spid="22123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21238"/>
                                        </p:tgtEl>
                                        <p:attrNameLst>
                                          <p:attrName>style.visibility</p:attrName>
                                        </p:attrNameLst>
                                      </p:cBhvr>
                                      <p:to>
                                        <p:strVal val="visible"/>
                                      </p:to>
                                    </p:set>
                                    <p:anim calcmode="lin" valueType="num">
                                      <p:cBhvr additive="base">
                                        <p:cTn id="23" dur="500" fill="hold"/>
                                        <p:tgtEl>
                                          <p:spTgt spid="221238"/>
                                        </p:tgtEl>
                                        <p:attrNameLst>
                                          <p:attrName>ppt_x</p:attrName>
                                        </p:attrNameLst>
                                      </p:cBhvr>
                                      <p:tavLst>
                                        <p:tav tm="0">
                                          <p:val>
                                            <p:strVal val="1+#ppt_w/2"/>
                                          </p:val>
                                        </p:tav>
                                        <p:tav tm="100000">
                                          <p:val>
                                            <p:strVal val="#ppt_x"/>
                                          </p:val>
                                        </p:tav>
                                      </p:tavLst>
                                    </p:anim>
                                    <p:anim calcmode="lin" valueType="num">
                                      <p:cBhvr additive="base">
                                        <p:cTn id="24" dur="500" fill="hold"/>
                                        <p:tgtEl>
                                          <p:spTgt spid="22123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21239"/>
                                        </p:tgtEl>
                                        <p:attrNameLst>
                                          <p:attrName>style.visibility</p:attrName>
                                        </p:attrNameLst>
                                      </p:cBhvr>
                                      <p:to>
                                        <p:strVal val="visible"/>
                                      </p:to>
                                    </p:set>
                                    <p:anim calcmode="lin" valueType="num">
                                      <p:cBhvr additive="base">
                                        <p:cTn id="29" dur="500" fill="hold"/>
                                        <p:tgtEl>
                                          <p:spTgt spid="221239"/>
                                        </p:tgtEl>
                                        <p:attrNameLst>
                                          <p:attrName>ppt_x</p:attrName>
                                        </p:attrNameLst>
                                      </p:cBhvr>
                                      <p:tavLst>
                                        <p:tav tm="0">
                                          <p:val>
                                            <p:strVal val="1+#ppt_w/2"/>
                                          </p:val>
                                        </p:tav>
                                        <p:tav tm="100000">
                                          <p:val>
                                            <p:strVal val="#ppt_x"/>
                                          </p:val>
                                        </p:tav>
                                      </p:tavLst>
                                    </p:anim>
                                    <p:anim calcmode="lin" valueType="num">
                                      <p:cBhvr additive="base">
                                        <p:cTn id="30" dur="500" fill="hold"/>
                                        <p:tgtEl>
                                          <p:spTgt spid="22123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21240"/>
                                        </p:tgtEl>
                                        <p:attrNameLst>
                                          <p:attrName>style.visibility</p:attrName>
                                        </p:attrNameLst>
                                      </p:cBhvr>
                                      <p:to>
                                        <p:strVal val="visible"/>
                                      </p:to>
                                    </p:set>
                                    <p:anim calcmode="lin" valueType="num">
                                      <p:cBhvr additive="base">
                                        <p:cTn id="35" dur="500" fill="hold"/>
                                        <p:tgtEl>
                                          <p:spTgt spid="221240"/>
                                        </p:tgtEl>
                                        <p:attrNameLst>
                                          <p:attrName>ppt_x</p:attrName>
                                        </p:attrNameLst>
                                      </p:cBhvr>
                                      <p:tavLst>
                                        <p:tav tm="0">
                                          <p:val>
                                            <p:strVal val="1+#ppt_w/2"/>
                                          </p:val>
                                        </p:tav>
                                        <p:tav tm="100000">
                                          <p:val>
                                            <p:strVal val="#ppt_x"/>
                                          </p:val>
                                        </p:tav>
                                      </p:tavLst>
                                    </p:anim>
                                    <p:anim calcmode="lin" valueType="num">
                                      <p:cBhvr additive="base">
                                        <p:cTn id="36" dur="500" fill="hold"/>
                                        <p:tgtEl>
                                          <p:spTgt spid="22124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21241"/>
                                        </p:tgtEl>
                                        <p:attrNameLst>
                                          <p:attrName>style.visibility</p:attrName>
                                        </p:attrNameLst>
                                      </p:cBhvr>
                                      <p:to>
                                        <p:strVal val="visible"/>
                                      </p:to>
                                    </p:set>
                                    <p:anim calcmode="lin" valueType="num">
                                      <p:cBhvr additive="base">
                                        <p:cTn id="41" dur="500" fill="hold"/>
                                        <p:tgtEl>
                                          <p:spTgt spid="221241"/>
                                        </p:tgtEl>
                                        <p:attrNameLst>
                                          <p:attrName>ppt_x</p:attrName>
                                        </p:attrNameLst>
                                      </p:cBhvr>
                                      <p:tavLst>
                                        <p:tav tm="0">
                                          <p:val>
                                            <p:strVal val="1+#ppt_w/2"/>
                                          </p:val>
                                        </p:tav>
                                        <p:tav tm="100000">
                                          <p:val>
                                            <p:strVal val="#ppt_x"/>
                                          </p:val>
                                        </p:tav>
                                      </p:tavLst>
                                    </p:anim>
                                    <p:anim calcmode="lin" valueType="num">
                                      <p:cBhvr additive="base">
                                        <p:cTn id="42" dur="500" fill="hold"/>
                                        <p:tgtEl>
                                          <p:spTgt spid="22124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21242"/>
                                        </p:tgtEl>
                                        <p:attrNameLst>
                                          <p:attrName>style.visibility</p:attrName>
                                        </p:attrNameLst>
                                      </p:cBhvr>
                                      <p:to>
                                        <p:strVal val="visible"/>
                                      </p:to>
                                    </p:set>
                                    <p:anim calcmode="lin" valueType="num">
                                      <p:cBhvr additive="base">
                                        <p:cTn id="47" dur="500" fill="hold"/>
                                        <p:tgtEl>
                                          <p:spTgt spid="221242"/>
                                        </p:tgtEl>
                                        <p:attrNameLst>
                                          <p:attrName>ppt_x</p:attrName>
                                        </p:attrNameLst>
                                      </p:cBhvr>
                                      <p:tavLst>
                                        <p:tav tm="0">
                                          <p:val>
                                            <p:strVal val="1+#ppt_w/2"/>
                                          </p:val>
                                        </p:tav>
                                        <p:tav tm="100000">
                                          <p:val>
                                            <p:strVal val="#ppt_x"/>
                                          </p:val>
                                        </p:tav>
                                      </p:tavLst>
                                    </p:anim>
                                    <p:anim calcmode="lin" valueType="num">
                                      <p:cBhvr additive="base">
                                        <p:cTn id="48" dur="500" fill="hold"/>
                                        <p:tgtEl>
                                          <p:spTgt spid="22124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21243"/>
                                        </p:tgtEl>
                                        <p:attrNameLst>
                                          <p:attrName>style.visibility</p:attrName>
                                        </p:attrNameLst>
                                      </p:cBhvr>
                                      <p:to>
                                        <p:strVal val="visible"/>
                                      </p:to>
                                    </p:set>
                                    <p:anim calcmode="lin" valueType="num">
                                      <p:cBhvr additive="base">
                                        <p:cTn id="53" dur="500" fill="hold"/>
                                        <p:tgtEl>
                                          <p:spTgt spid="221243"/>
                                        </p:tgtEl>
                                        <p:attrNameLst>
                                          <p:attrName>ppt_x</p:attrName>
                                        </p:attrNameLst>
                                      </p:cBhvr>
                                      <p:tavLst>
                                        <p:tav tm="0">
                                          <p:val>
                                            <p:strVal val="1+#ppt_w/2"/>
                                          </p:val>
                                        </p:tav>
                                        <p:tav tm="100000">
                                          <p:val>
                                            <p:strVal val="#ppt_x"/>
                                          </p:val>
                                        </p:tav>
                                      </p:tavLst>
                                    </p:anim>
                                    <p:anim calcmode="lin" valueType="num">
                                      <p:cBhvr additive="base">
                                        <p:cTn id="54" dur="500" fill="hold"/>
                                        <p:tgtEl>
                                          <p:spTgt spid="22124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21244"/>
                                        </p:tgtEl>
                                        <p:attrNameLst>
                                          <p:attrName>style.visibility</p:attrName>
                                        </p:attrNameLst>
                                      </p:cBhvr>
                                      <p:to>
                                        <p:strVal val="visible"/>
                                      </p:to>
                                    </p:set>
                                    <p:anim calcmode="lin" valueType="num">
                                      <p:cBhvr additive="base">
                                        <p:cTn id="59" dur="500" fill="hold"/>
                                        <p:tgtEl>
                                          <p:spTgt spid="221244"/>
                                        </p:tgtEl>
                                        <p:attrNameLst>
                                          <p:attrName>ppt_x</p:attrName>
                                        </p:attrNameLst>
                                      </p:cBhvr>
                                      <p:tavLst>
                                        <p:tav tm="0">
                                          <p:val>
                                            <p:strVal val="1+#ppt_w/2"/>
                                          </p:val>
                                        </p:tav>
                                        <p:tav tm="100000">
                                          <p:val>
                                            <p:strVal val="#ppt_x"/>
                                          </p:val>
                                        </p:tav>
                                      </p:tavLst>
                                    </p:anim>
                                    <p:anim calcmode="lin" valueType="num">
                                      <p:cBhvr additive="base">
                                        <p:cTn id="60" dur="500" fill="hold"/>
                                        <p:tgtEl>
                                          <p:spTgt spid="221244"/>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21245"/>
                                        </p:tgtEl>
                                        <p:attrNameLst>
                                          <p:attrName>style.visibility</p:attrName>
                                        </p:attrNameLst>
                                      </p:cBhvr>
                                      <p:to>
                                        <p:strVal val="visible"/>
                                      </p:to>
                                    </p:set>
                                    <p:anim calcmode="lin" valueType="num">
                                      <p:cBhvr additive="base">
                                        <p:cTn id="65" dur="500" fill="hold"/>
                                        <p:tgtEl>
                                          <p:spTgt spid="221245"/>
                                        </p:tgtEl>
                                        <p:attrNameLst>
                                          <p:attrName>ppt_x</p:attrName>
                                        </p:attrNameLst>
                                      </p:cBhvr>
                                      <p:tavLst>
                                        <p:tav tm="0">
                                          <p:val>
                                            <p:strVal val="1+#ppt_w/2"/>
                                          </p:val>
                                        </p:tav>
                                        <p:tav tm="100000">
                                          <p:val>
                                            <p:strVal val="#ppt_x"/>
                                          </p:val>
                                        </p:tav>
                                      </p:tavLst>
                                    </p:anim>
                                    <p:anim calcmode="lin" valueType="num">
                                      <p:cBhvr additive="base">
                                        <p:cTn id="66" dur="500" fill="hold"/>
                                        <p:tgtEl>
                                          <p:spTgt spid="221245"/>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21246"/>
                                        </p:tgtEl>
                                        <p:attrNameLst>
                                          <p:attrName>style.visibility</p:attrName>
                                        </p:attrNameLst>
                                      </p:cBhvr>
                                      <p:to>
                                        <p:strVal val="visible"/>
                                      </p:to>
                                    </p:set>
                                    <p:anim calcmode="lin" valueType="num">
                                      <p:cBhvr additive="base">
                                        <p:cTn id="71" dur="500" fill="hold"/>
                                        <p:tgtEl>
                                          <p:spTgt spid="221246"/>
                                        </p:tgtEl>
                                        <p:attrNameLst>
                                          <p:attrName>ppt_x</p:attrName>
                                        </p:attrNameLst>
                                      </p:cBhvr>
                                      <p:tavLst>
                                        <p:tav tm="0">
                                          <p:val>
                                            <p:strVal val="1+#ppt_w/2"/>
                                          </p:val>
                                        </p:tav>
                                        <p:tav tm="100000">
                                          <p:val>
                                            <p:strVal val="#ppt_x"/>
                                          </p:val>
                                        </p:tav>
                                      </p:tavLst>
                                    </p:anim>
                                    <p:anim calcmode="lin" valueType="num">
                                      <p:cBhvr additive="base">
                                        <p:cTn id="72" dur="500" fill="hold"/>
                                        <p:tgtEl>
                                          <p:spTgt spid="221246"/>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21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33" grpId="0" autoUpdateAnimBg="0"/>
      <p:bldP spid="221236" grpId="0" autoUpdateAnimBg="0"/>
      <p:bldP spid="221237" grpId="0" autoUpdateAnimBg="0"/>
      <p:bldP spid="221238" grpId="0" autoUpdateAnimBg="0"/>
      <p:bldP spid="221239" grpId="0" autoUpdateAnimBg="0"/>
      <p:bldP spid="221240" grpId="0" autoUpdateAnimBg="0"/>
      <p:bldP spid="221241" grpId="0" autoUpdateAnimBg="0"/>
      <p:bldP spid="221242" grpId="0" autoUpdateAnimBg="0"/>
      <p:bldP spid="221243" grpId="0" autoUpdateAnimBg="0"/>
      <p:bldP spid="221244" grpId="0" autoUpdateAnimBg="0"/>
      <p:bldP spid="221245" grpId="0" autoUpdateAnimBg="0"/>
      <p:bldP spid="22124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dirty="0" smtClean="0">
                <a:latin typeface="Times New Roman" pitchFamily="18" charset="0"/>
                <a:cs typeface="Times New Roman" pitchFamily="18" charset="0"/>
              </a:rPr>
              <a:t>Inorder traversal(</a:t>
            </a:r>
            <a:r>
              <a:rPr lang="en-US" sz="2800" dirty="0" err="1" smtClean="0">
                <a:latin typeface="Times New Roman" pitchFamily="18" charset="0"/>
                <a:cs typeface="Times New Roman" pitchFamily="18" charset="0"/>
              </a:rPr>
              <a:t>lRr</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990600"/>
            <a:ext cx="8229600" cy="5334000"/>
          </a:xfrm>
        </p:spPr>
        <p:txBody>
          <a:bodyPr>
            <a:noAutofit/>
          </a:bodyPr>
          <a:lstStyle/>
          <a:p>
            <a:pPr lvl="0">
              <a:defRPr/>
            </a:pPr>
            <a:r>
              <a:rPr lang="en-US" sz="2400" b="1" dirty="0" smtClean="0">
                <a:latin typeface="Times New Roman" pitchFamily="18" charset="0"/>
                <a:cs typeface="Times New Roman" pitchFamily="18" charset="0"/>
              </a:rPr>
              <a:t>Steps</a:t>
            </a:r>
          </a:p>
          <a:p>
            <a:pPr lvl="0">
              <a:buNone/>
              <a:defRPr/>
            </a:pPr>
            <a:r>
              <a:rPr lang="en-US" sz="2400" dirty="0" smtClean="0">
                <a:latin typeface="Times New Roman" pitchFamily="18" charset="0"/>
                <a:cs typeface="Times New Roman" pitchFamily="18" charset="0"/>
              </a:rPr>
              <a:t>     1. Traverse the left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(l)</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 Visit the root. (R )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3. Traverse the right </a:t>
            </a:r>
            <a:r>
              <a:rPr lang="en-US" sz="2400" dirty="0" err="1" smtClean="0">
                <a:latin typeface="Times New Roman" pitchFamily="18" charset="0"/>
                <a:cs typeface="Times New Roman" pitchFamily="18" charset="0"/>
              </a:rPr>
              <a:t>subtree</a:t>
            </a:r>
            <a:r>
              <a:rPr lang="en-US" sz="2400" dirty="0" smtClean="0">
                <a:latin typeface="Times New Roman" pitchFamily="18" charset="0"/>
                <a:cs typeface="Times New Roman" pitchFamily="18" charset="0"/>
              </a:rPr>
              <a:t>. (r )</a:t>
            </a:r>
            <a:r>
              <a:rPr lang="en-US" altLang="ja-JP" sz="2400" dirty="0" smtClean="0">
                <a:latin typeface="Times New Roman" pitchFamily="18" charset="0"/>
                <a:cs typeface="Times New Roman" pitchFamily="18" charset="0"/>
              </a:rPr>
              <a:t/>
            </a:r>
            <a:br>
              <a:rPr lang="en-US" altLang="ja-JP" sz="2400" dirty="0" smtClean="0">
                <a:latin typeface="Times New Roman" pitchFamily="18" charset="0"/>
                <a:cs typeface="Times New Roman" pitchFamily="18" charset="0"/>
              </a:rPr>
            </a:br>
            <a:endParaRPr lang="en-US" altLang="ja-JP" sz="2400" dirty="0" smtClean="0">
              <a:latin typeface="Times New Roman" pitchFamily="18" charset="0"/>
              <a:cs typeface="Times New Roman" pitchFamily="18" charset="0"/>
            </a:endParaRPr>
          </a:p>
          <a:p>
            <a:pPr lvl="0">
              <a:buNone/>
              <a:defRPr/>
            </a:pPr>
            <a:r>
              <a:rPr lang="en-US" sz="2400" dirty="0" smtClean="0">
                <a:latin typeface="Times New Roman" pitchFamily="18" charset="0"/>
                <a:cs typeface="Times New Roman" pitchFamily="18" charset="0"/>
              </a:rPr>
              <a:t>void </a:t>
            </a:r>
            <a:r>
              <a:rPr lang="en-US" sz="2400" dirty="0" err="1" smtClean="0">
                <a:latin typeface="Times New Roman" pitchFamily="18" charset="0"/>
                <a:cs typeface="Times New Roman" pitchFamily="18" charset="0"/>
              </a:rPr>
              <a:t>printInorder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struct</a:t>
            </a:r>
            <a:r>
              <a:rPr lang="en-US" sz="2400" dirty="0" smtClean="0">
                <a:latin typeface="Times New Roman" pitchFamily="18" charset="0"/>
                <a:cs typeface="Times New Roman" pitchFamily="18" charset="0"/>
              </a:rPr>
              <a:t> node* node)</a:t>
            </a:r>
          </a:p>
          <a:p>
            <a:pPr lvl="0">
              <a:buNone/>
              <a:defRPr/>
            </a:pPr>
            <a:r>
              <a:rPr lang="en-US" sz="2400" dirty="0" smtClean="0">
                <a:latin typeface="Times New Roman" pitchFamily="18" charset="0"/>
                <a:cs typeface="Times New Roman" pitchFamily="18" charset="0"/>
              </a:rPr>
              <a:t>{</a:t>
            </a:r>
          </a:p>
          <a:p>
            <a:pPr lvl="0">
              <a:buNone/>
              <a:defRPr/>
            </a:pPr>
            <a:r>
              <a:rPr lang="en-US" sz="2400" dirty="0" smtClean="0">
                <a:latin typeface="Times New Roman" pitchFamily="18" charset="0"/>
                <a:cs typeface="Times New Roman" pitchFamily="18" charset="0"/>
              </a:rPr>
              <a:t>     if (node == NULL)</a:t>
            </a:r>
          </a:p>
          <a:p>
            <a:pPr lvl="0">
              <a:buNone/>
              <a:defRPr/>
            </a:pPr>
            <a:r>
              <a:rPr lang="en-US" sz="2400" dirty="0" smtClean="0">
                <a:latin typeface="Times New Roman" pitchFamily="18" charset="0"/>
                <a:cs typeface="Times New Roman" pitchFamily="18" charset="0"/>
              </a:rPr>
              <a:t>          return;</a:t>
            </a:r>
          </a:p>
          <a:p>
            <a:pPr lvl="0">
              <a:buNone/>
              <a:defRP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printInorder</a:t>
            </a:r>
            <a:r>
              <a:rPr lang="en-US" sz="2400" dirty="0" smtClean="0">
                <a:latin typeface="Times New Roman" pitchFamily="18" charset="0"/>
                <a:cs typeface="Times New Roman" pitchFamily="18" charset="0"/>
              </a:rPr>
              <a:t>(node-&gt;left);</a:t>
            </a:r>
          </a:p>
          <a:p>
            <a:pPr lvl="0">
              <a:buNone/>
              <a:defRP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("%d ", node-&gt;data);  </a:t>
            </a:r>
          </a:p>
          <a:p>
            <a:pPr lvl="0">
              <a:buNone/>
              <a:defRP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printInorder</a:t>
            </a:r>
            <a:r>
              <a:rPr lang="en-US" sz="2400" dirty="0" smtClean="0">
                <a:latin typeface="Times New Roman" pitchFamily="18" charset="0"/>
                <a:cs typeface="Times New Roman" pitchFamily="18" charset="0"/>
              </a:rPr>
              <a:t>(node-&gt;right);</a:t>
            </a:r>
          </a:p>
          <a:p>
            <a:pPr lvl="0">
              <a:buNone/>
              <a:defRPr/>
            </a:pP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Slide Number Placeholder 3"/>
          <p:cNvSpPr txBox="1">
            <a:spLocks/>
          </p:cNvSpPr>
          <p:nvPr/>
        </p:nvSpPr>
        <p:spPr>
          <a:xfrm>
            <a:off x="7239000" y="6400800"/>
            <a:ext cx="1905000" cy="457200"/>
          </a:xfrm>
          <a:prstGeom prst="rect">
            <a:avLst/>
          </a:prstGeom>
          <a:noFill/>
          <a:ln>
            <a:miter lim="800000"/>
            <a:headEnd/>
            <a:tailEnd/>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AA31EE90-988D-402B-88FB-9D9A499868F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Rectangle 2"/>
          <p:cNvSpPr txBox="1">
            <a:spLocks noChangeArrowheads="1"/>
          </p:cNvSpPr>
          <p:nvPr/>
        </p:nvSpPr>
        <p:spPr>
          <a:xfrm>
            <a:off x="1143000" y="0"/>
            <a:ext cx="7793038"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685800" y="1447800"/>
            <a:ext cx="7772400" cy="472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Inorder Example (Visit = print)</a:t>
            </a:r>
          </a:p>
        </p:txBody>
      </p:sp>
      <p:grpSp>
        <p:nvGrpSpPr>
          <p:cNvPr id="2" name="Group 3"/>
          <p:cNvGrpSpPr>
            <a:grpSpLocks/>
          </p:cNvGrpSpPr>
          <p:nvPr/>
        </p:nvGrpSpPr>
        <p:grpSpPr bwMode="auto">
          <a:xfrm>
            <a:off x="2743200" y="1371600"/>
            <a:ext cx="3962400" cy="1646238"/>
            <a:chOff x="1728" y="864"/>
            <a:chExt cx="2496" cy="1037"/>
          </a:xfrm>
        </p:grpSpPr>
        <p:grpSp>
          <p:nvGrpSpPr>
            <p:cNvPr id="3" name="Group 4"/>
            <p:cNvGrpSpPr>
              <a:grpSpLocks/>
            </p:cNvGrpSpPr>
            <p:nvPr/>
          </p:nvGrpSpPr>
          <p:grpSpPr bwMode="auto">
            <a:xfrm>
              <a:off x="3744" y="1536"/>
              <a:ext cx="240" cy="365"/>
              <a:chOff x="4176" y="1104"/>
              <a:chExt cx="240" cy="365"/>
            </a:xfrm>
          </p:grpSpPr>
          <p:sp>
            <p:nvSpPr>
              <p:cNvPr id="9235"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9236" name="Text Box 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4" name="Group 7"/>
            <p:cNvGrpSpPr>
              <a:grpSpLocks/>
            </p:cNvGrpSpPr>
            <p:nvPr/>
          </p:nvGrpSpPr>
          <p:grpSpPr bwMode="auto">
            <a:xfrm>
              <a:off x="1728" y="1536"/>
              <a:ext cx="240" cy="365"/>
              <a:chOff x="4176" y="1104"/>
              <a:chExt cx="240" cy="365"/>
            </a:xfrm>
          </p:grpSpPr>
          <p:sp>
            <p:nvSpPr>
              <p:cNvPr id="9233"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9234" name="Text Box 9"/>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5" name="Group 10"/>
            <p:cNvGrpSpPr>
              <a:grpSpLocks/>
            </p:cNvGrpSpPr>
            <p:nvPr/>
          </p:nvGrpSpPr>
          <p:grpSpPr bwMode="auto">
            <a:xfrm>
              <a:off x="2784" y="864"/>
              <a:ext cx="240" cy="365"/>
              <a:chOff x="4176" y="1104"/>
              <a:chExt cx="240" cy="365"/>
            </a:xfrm>
          </p:grpSpPr>
          <p:sp>
            <p:nvSpPr>
              <p:cNvPr id="9231"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9232" name="Text Box 1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9226" name="Line 13"/>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p:spPr>
          <p:txBody>
            <a:bodyPr/>
            <a:lstStyle/>
            <a:p>
              <a:endParaRPr lang="en-US"/>
            </a:p>
          </p:txBody>
        </p:sp>
        <p:sp>
          <p:nvSpPr>
            <p:cNvPr id="9227" name="Line 14"/>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p:spPr>
          <p:txBody>
            <a:bodyPr/>
            <a:lstStyle/>
            <a:p>
              <a:endParaRPr lang="en-US"/>
            </a:p>
          </p:txBody>
        </p:sp>
        <p:sp>
          <p:nvSpPr>
            <p:cNvPr id="9228" name="Text Box 15"/>
            <p:cNvSpPr txBox="1">
              <a:spLocks noChangeArrowheads="1"/>
            </p:cNvSpPr>
            <p:nvPr/>
          </p:nvSpPr>
          <p:spPr bwMode="auto">
            <a:xfrm>
              <a:off x="2784" y="86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a</a:t>
              </a:r>
            </a:p>
          </p:txBody>
        </p:sp>
        <p:sp>
          <p:nvSpPr>
            <p:cNvPr id="9229" name="Text Box 16"/>
            <p:cNvSpPr txBox="1">
              <a:spLocks noChangeArrowheads="1"/>
            </p:cNvSpPr>
            <p:nvPr/>
          </p:nvSpPr>
          <p:spPr bwMode="auto">
            <a:xfrm>
              <a:off x="1728"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b</a:t>
              </a:r>
            </a:p>
          </p:txBody>
        </p:sp>
        <p:sp>
          <p:nvSpPr>
            <p:cNvPr id="9230" name="Text Box 17"/>
            <p:cNvSpPr txBox="1">
              <a:spLocks noChangeArrowheads="1"/>
            </p:cNvSpPr>
            <p:nvPr/>
          </p:nvSpPr>
          <p:spPr bwMode="auto">
            <a:xfrm>
              <a:off x="3744"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c</a:t>
              </a:r>
            </a:p>
          </p:txBody>
        </p:sp>
      </p:grpSp>
      <p:sp>
        <p:nvSpPr>
          <p:cNvPr id="236562" name="Text Box 18"/>
          <p:cNvSpPr txBox="1">
            <a:spLocks noChangeArrowheads="1"/>
          </p:cNvSpPr>
          <p:nvPr/>
        </p:nvSpPr>
        <p:spPr bwMode="auto">
          <a:xfrm>
            <a:off x="4038600" y="35052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236563" name="Text Box 19"/>
          <p:cNvSpPr txBox="1">
            <a:spLocks noChangeArrowheads="1"/>
          </p:cNvSpPr>
          <p:nvPr/>
        </p:nvSpPr>
        <p:spPr bwMode="auto">
          <a:xfrm>
            <a:off x="4343400" y="35052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
        <p:nvSpPr>
          <p:cNvPr id="236564" name="Text Box 20"/>
          <p:cNvSpPr txBox="1">
            <a:spLocks noChangeArrowheads="1"/>
          </p:cNvSpPr>
          <p:nvPr/>
        </p:nvSpPr>
        <p:spPr bwMode="auto">
          <a:xfrm>
            <a:off x="4648200" y="35052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6562"/>
                                        </p:tgtEl>
                                        <p:attrNameLst>
                                          <p:attrName>style.visibility</p:attrName>
                                        </p:attrNameLst>
                                      </p:cBhvr>
                                      <p:to>
                                        <p:strVal val="visible"/>
                                      </p:to>
                                    </p:set>
                                    <p:anim calcmode="lin" valueType="num">
                                      <p:cBhvr additive="base">
                                        <p:cTn id="7" dur="500" fill="hold"/>
                                        <p:tgtEl>
                                          <p:spTgt spid="236562"/>
                                        </p:tgtEl>
                                        <p:attrNameLst>
                                          <p:attrName>ppt_x</p:attrName>
                                        </p:attrNameLst>
                                      </p:cBhvr>
                                      <p:tavLst>
                                        <p:tav tm="0">
                                          <p:val>
                                            <p:strVal val="1+#ppt_w/2"/>
                                          </p:val>
                                        </p:tav>
                                        <p:tav tm="100000">
                                          <p:val>
                                            <p:strVal val="#ppt_x"/>
                                          </p:val>
                                        </p:tav>
                                      </p:tavLst>
                                    </p:anim>
                                    <p:anim calcmode="lin" valueType="num">
                                      <p:cBhvr additive="base">
                                        <p:cTn id="8" dur="500" fill="hold"/>
                                        <p:tgtEl>
                                          <p:spTgt spid="2365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6563"/>
                                        </p:tgtEl>
                                        <p:attrNameLst>
                                          <p:attrName>style.visibility</p:attrName>
                                        </p:attrNameLst>
                                      </p:cBhvr>
                                      <p:to>
                                        <p:strVal val="visible"/>
                                      </p:to>
                                    </p:set>
                                    <p:anim calcmode="lin" valueType="num">
                                      <p:cBhvr additive="base">
                                        <p:cTn id="13" dur="500" fill="hold"/>
                                        <p:tgtEl>
                                          <p:spTgt spid="236563"/>
                                        </p:tgtEl>
                                        <p:attrNameLst>
                                          <p:attrName>ppt_x</p:attrName>
                                        </p:attrNameLst>
                                      </p:cBhvr>
                                      <p:tavLst>
                                        <p:tav tm="0">
                                          <p:val>
                                            <p:strVal val="1+#ppt_w/2"/>
                                          </p:val>
                                        </p:tav>
                                        <p:tav tm="100000">
                                          <p:val>
                                            <p:strVal val="#ppt_x"/>
                                          </p:val>
                                        </p:tav>
                                      </p:tavLst>
                                    </p:anim>
                                    <p:anim calcmode="lin" valueType="num">
                                      <p:cBhvr additive="base">
                                        <p:cTn id="14" dur="500" fill="hold"/>
                                        <p:tgtEl>
                                          <p:spTgt spid="2365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6564"/>
                                        </p:tgtEl>
                                        <p:attrNameLst>
                                          <p:attrName>style.visibility</p:attrName>
                                        </p:attrNameLst>
                                      </p:cBhvr>
                                      <p:to>
                                        <p:strVal val="visible"/>
                                      </p:to>
                                    </p:set>
                                    <p:anim calcmode="lin" valueType="num">
                                      <p:cBhvr additive="base">
                                        <p:cTn id="19" dur="500" fill="hold"/>
                                        <p:tgtEl>
                                          <p:spTgt spid="236564"/>
                                        </p:tgtEl>
                                        <p:attrNameLst>
                                          <p:attrName>ppt_x</p:attrName>
                                        </p:attrNameLst>
                                      </p:cBhvr>
                                      <p:tavLst>
                                        <p:tav tm="0">
                                          <p:val>
                                            <p:strVal val="1+#ppt_w/2"/>
                                          </p:val>
                                        </p:tav>
                                        <p:tav tm="100000">
                                          <p:val>
                                            <p:strVal val="#ppt_x"/>
                                          </p:val>
                                        </p:tav>
                                      </p:tavLst>
                                    </p:anim>
                                    <p:anim calcmode="lin" valueType="num">
                                      <p:cBhvr additive="base">
                                        <p:cTn id="20" dur="500" fill="hold"/>
                                        <p:tgtEl>
                                          <p:spTgt spid="236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62" grpId="0" autoUpdateAnimBg="0"/>
      <p:bldP spid="236563" grpId="0" autoUpdateAnimBg="0"/>
      <p:bldP spid="23656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Inorder Example (Visit = print)</a:t>
            </a:r>
          </a:p>
        </p:txBody>
      </p:sp>
      <p:grpSp>
        <p:nvGrpSpPr>
          <p:cNvPr id="2" name="Group 3"/>
          <p:cNvGrpSpPr>
            <a:grpSpLocks/>
          </p:cNvGrpSpPr>
          <p:nvPr/>
        </p:nvGrpSpPr>
        <p:grpSpPr bwMode="auto">
          <a:xfrm>
            <a:off x="1143000" y="1371600"/>
            <a:ext cx="5562600" cy="3322638"/>
            <a:chOff x="720" y="864"/>
            <a:chExt cx="3504" cy="2093"/>
          </a:xfrm>
        </p:grpSpPr>
        <p:grpSp>
          <p:nvGrpSpPr>
            <p:cNvPr id="3" name="Group 4"/>
            <p:cNvGrpSpPr>
              <a:grpSpLocks/>
            </p:cNvGrpSpPr>
            <p:nvPr/>
          </p:nvGrpSpPr>
          <p:grpSpPr bwMode="auto">
            <a:xfrm>
              <a:off x="1008" y="2160"/>
              <a:ext cx="240" cy="365"/>
              <a:chOff x="4176" y="1104"/>
              <a:chExt cx="240" cy="365"/>
            </a:xfrm>
          </p:grpSpPr>
          <p:sp>
            <p:nvSpPr>
              <p:cNvPr id="10301"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302" name="Text Box 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4" name="Group 7"/>
            <p:cNvGrpSpPr>
              <a:grpSpLocks/>
            </p:cNvGrpSpPr>
            <p:nvPr/>
          </p:nvGrpSpPr>
          <p:grpSpPr bwMode="auto">
            <a:xfrm>
              <a:off x="720" y="2592"/>
              <a:ext cx="240" cy="365"/>
              <a:chOff x="4176" y="1104"/>
              <a:chExt cx="240" cy="365"/>
            </a:xfrm>
          </p:grpSpPr>
          <p:sp>
            <p:nvSpPr>
              <p:cNvPr id="10299"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300" name="Text Box 9"/>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5" name="Group 10"/>
            <p:cNvGrpSpPr>
              <a:grpSpLocks/>
            </p:cNvGrpSpPr>
            <p:nvPr/>
          </p:nvGrpSpPr>
          <p:grpSpPr bwMode="auto">
            <a:xfrm>
              <a:off x="1344" y="2592"/>
              <a:ext cx="240" cy="365"/>
              <a:chOff x="4176" y="1104"/>
              <a:chExt cx="240" cy="365"/>
            </a:xfrm>
          </p:grpSpPr>
          <p:sp>
            <p:nvSpPr>
              <p:cNvPr id="10297"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298" name="Text Box 1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0257" name="Line 13"/>
            <p:cNvSpPr>
              <a:spLocks noChangeShapeType="1"/>
            </p:cNvSpPr>
            <p:nvPr/>
          </p:nvSpPr>
          <p:spPr bwMode="auto">
            <a:xfrm flipH="1">
              <a:off x="912" y="2400"/>
              <a:ext cx="144" cy="240"/>
            </a:xfrm>
            <a:prstGeom prst="line">
              <a:avLst/>
            </a:prstGeom>
            <a:noFill/>
            <a:ln w="38100">
              <a:solidFill>
                <a:schemeClr val="tx1"/>
              </a:solidFill>
              <a:round/>
              <a:headEnd type="none" w="sm" len="sm"/>
              <a:tailEnd type="none" w="sm" len="sm"/>
            </a:ln>
          </p:spPr>
          <p:txBody>
            <a:bodyPr/>
            <a:lstStyle/>
            <a:p>
              <a:endParaRPr lang="en-US"/>
            </a:p>
          </p:txBody>
        </p:sp>
        <p:sp>
          <p:nvSpPr>
            <p:cNvPr id="10258" name="Line 14"/>
            <p:cNvSpPr>
              <a:spLocks noChangeShapeType="1"/>
            </p:cNvSpPr>
            <p:nvPr/>
          </p:nvSpPr>
          <p:spPr bwMode="auto">
            <a:xfrm>
              <a:off x="12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6" name="Group 15"/>
            <p:cNvGrpSpPr>
              <a:grpSpLocks/>
            </p:cNvGrpSpPr>
            <p:nvPr/>
          </p:nvGrpSpPr>
          <p:grpSpPr bwMode="auto">
            <a:xfrm>
              <a:off x="2256" y="2112"/>
              <a:ext cx="240" cy="365"/>
              <a:chOff x="4176" y="1104"/>
              <a:chExt cx="240" cy="365"/>
            </a:xfrm>
          </p:grpSpPr>
          <p:sp>
            <p:nvSpPr>
              <p:cNvPr id="10295"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296" name="Text Box 1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7" name="Group 18"/>
            <p:cNvGrpSpPr>
              <a:grpSpLocks/>
            </p:cNvGrpSpPr>
            <p:nvPr/>
          </p:nvGrpSpPr>
          <p:grpSpPr bwMode="auto">
            <a:xfrm>
              <a:off x="2544" y="2592"/>
              <a:ext cx="240" cy="365"/>
              <a:chOff x="4176" y="1104"/>
              <a:chExt cx="240" cy="365"/>
            </a:xfrm>
          </p:grpSpPr>
          <p:sp>
            <p:nvSpPr>
              <p:cNvPr id="10293"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294" name="Text Box 2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0261" name="Line 21"/>
            <p:cNvSpPr>
              <a:spLocks noChangeShapeType="1"/>
            </p:cNvSpPr>
            <p:nvPr/>
          </p:nvSpPr>
          <p:spPr bwMode="auto">
            <a:xfrm>
              <a:off x="24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8" name="Group 22"/>
            <p:cNvGrpSpPr>
              <a:grpSpLocks/>
            </p:cNvGrpSpPr>
            <p:nvPr/>
          </p:nvGrpSpPr>
          <p:grpSpPr bwMode="auto">
            <a:xfrm>
              <a:off x="3744" y="1536"/>
              <a:ext cx="240" cy="365"/>
              <a:chOff x="4176" y="1104"/>
              <a:chExt cx="240" cy="365"/>
            </a:xfrm>
          </p:grpSpPr>
          <p:sp>
            <p:nvSpPr>
              <p:cNvPr id="10291"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292" name="Text Box 24"/>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9" name="Group 25"/>
            <p:cNvGrpSpPr>
              <a:grpSpLocks/>
            </p:cNvGrpSpPr>
            <p:nvPr/>
          </p:nvGrpSpPr>
          <p:grpSpPr bwMode="auto">
            <a:xfrm>
              <a:off x="3456" y="1968"/>
              <a:ext cx="240" cy="365"/>
              <a:chOff x="4176" y="1104"/>
              <a:chExt cx="240" cy="365"/>
            </a:xfrm>
          </p:grpSpPr>
          <p:sp>
            <p:nvSpPr>
              <p:cNvPr id="10289" name="Oval 2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290" name="Text Box 2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0264" name="Line 28"/>
            <p:cNvSpPr>
              <a:spLocks noChangeShapeType="1"/>
            </p:cNvSpPr>
            <p:nvPr/>
          </p:nvSpPr>
          <p:spPr bwMode="auto">
            <a:xfrm flipH="1">
              <a:off x="3648" y="1776"/>
              <a:ext cx="144" cy="288"/>
            </a:xfrm>
            <a:prstGeom prst="line">
              <a:avLst/>
            </a:prstGeom>
            <a:noFill/>
            <a:ln w="38100">
              <a:solidFill>
                <a:schemeClr val="tx1"/>
              </a:solidFill>
              <a:round/>
              <a:headEnd type="none" w="sm" len="sm"/>
              <a:tailEnd type="none" w="sm" len="sm"/>
            </a:ln>
          </p:spPr>
          <p:txBody>
            <a:bodyPr/>
            <a:lstStyle/>
            <a:p>
              <a:endParaRPr lang="en-US"/>
            </a:p>
          </p:txBody>
        </p:sp>
        <p:grpSp>
          <p:nvGrpSpPr>
            <p:cNvPr id="10" name="Group 29"/>
            <p:cNvGrpSpPr>
              <a:grpSpLocks/>
            </p:cNvGrpSpPr>
            <p:nvPr/>
          </p:nvGrpSpPr>
          <p:grpSpPr bwMode="auto">
            <a:xfrm>
              <a:off x="1728" y="1536"/>
              <a:ext cx="240" cy="365"/>
              <a:chOff x="4176" y="1104"/>
              <a:chExt cx="240" cy="365"/>
            </a:xfrm>
          </p:grpSpPr>
          <p:sp>
            <p:nvSpPr>
              <p:cNvPr id="10287"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288" name="Text Box 31"/>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0266" name="Line 32"/>
            <p:cNvSpPr>
              <a:spLocks noChangeShapeType="1"/>
            </p:cNvSpPr>
            <p:nvPr/>
          </p:nvSpPr>
          <p:spPr bwMode="auto">
            <a:xfrm flipH="1">
              <a:off x="1200" y="1728"/>
              <a:ext cx="528" cy="528"/>
            </a:xfrm>
            <a:prstGeom prst="line">
              <a:avLst/>
            </a:prstGeom>
            <a:noFill/>
            <a:ln w="38100">
              <a:solidFill>
                <a:schemeClr val="tx1"/>
              </a:solidFill>
              <a:round/>
              <a:headEnd type="none" w="sm" len="sm"/>
              <a:tailEnd type="none" w="sm" len="sm"/>
            </a:ln>
          </p:spPr>
          <p:txBody>
            <a:bodyPr/>
            <a:lstStyle/>
            <a:p>
              <a:endParaRPr lang="en-US"/>
            </a:p>
          </p:txBody>
        </p:sp>
        <p:sp>
          <p:nvSpPr>
            <p:cNvPr id="10267" name="Line 33"/>
            <p:cNvSpPr>
              <a:spLocks noChangeShapeType="1"/>
            </p:cNvSpPr>
            <p:nvPr/>
          </p:nvSpPr>
          <p:spPr bwMode="auto">
            <a:xfrm>
              <a:off x="1968" y="1728"/>
              <a:ext cx="336" cy="480"/>
            </a:xfrm>
            <a:prstGeom prst="line">
              <a:avLst/>
            </a:prstGeom>
            <a:noFill/>
            <a:ln w="38100">
              <a:solidFill>
                <a:schemeClr val="tx1"/>
              </a:solidFill>
              <a:round/>
              <a:headEnd type="none" w="sm" len="sm"/>
              <a:tailEnd type="none" w="sm" len="sm"/>
            </a:ln>
          </p:spPr>
          <p:txBody>
            <a:bodyPr/>
            <a:lstStyle/>
            <a:p>
              <a:endParaRPr lang="en-US"/>
            </a:p>
          </p:txBody>
        </p:sp>
        <p:grpSp>
          <p:nvGrpSpPr>
            <p:cNvPr id="11" name="Group 34"/>
            <p:cNvGrpSpPr>
              <a:grpSpLocks/>
            </p:cNvGrpSpPr>
            <p:nvPr/>
          </p:nvGrpSpPr>
          <p:grpSpPr bwMode="auto">
            <a:xfrm>
              <a:off x="2784" y="864"/>
              <a:ext cx="240" cy="365"/>
              <a:chOff x="4176" y="1104"/>
              <a:chExt cx="240" cy="365"/>
            </a:xfrm>
          </p:grpSpPr>
          <p:sp>
            <p:nvSpPr>
              <p:cNvPr id="10285"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286" name="Text Box 3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0269" name="Line 37"/>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p:spPr>
          <p:txBody>
            <a:bodyPr/>
            <a:lstStyle/>
            <a:p>
              <a:endParaRPr lang="en-US"/>
            </a:p>
          </p:txBody>
        </p:sp>
        <p:sp>
          <p:nvSpPr>
            <p:cNvPr id="10270" name="Line 38"/>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p:spPr>
          <p:txBody>
            <a:bodyPr/>
            <a:lstStyle/>
            <a:p>
              <a:endParaRPr lang="en-US"/>
            </a:p>
          </p:txBody>
        </p:sp>
        <p:sp>
          <p:nvSpPr>
            <p:cNvPr id="10271" name="Text Box 39"/>
            <p:cNvSpPr txBox="1">
              <a:spLocks noChangeArrowheads="1"/>
            </p:cNvSpPr>
            <p:nvPr/>
          </p:nvSpPr>
          <p:spPr bwMode="auto">
            <a:xfrm>
              <a:off x="2784" y="86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a</a:t>
              </a:r>
            </a:p>
          </p:txBody>
        </p:sp>
        <p:sp>
          <p:nvSpPr>
            <p:cNvPr id="10272" name="Text Box 40"/>
            <p:cNvSpPr txBox="1">
              <a:spLocks noChangeArrowheads="1"/>
            </p:cNvSpPr>
            <p:nvPr/>
          </p:nvSpPr>
          <p:spPr bwMode="auto">
            <a:xfrm>
              <a:off x="1728"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b</a:t>
              </a:r>
            </a:p>
          </p:txBody>
        </p:sp>
        <p:sp>
          <p:nvSpPr>
            <p:cNvPr id="10273" name="Text Box 41"/>
            <p:cNvSpPr txBox="1">
              <a:spLocks noChangeArrowheads="1"/>
            </p:cNvSpPr>
            <p:nvPr/>
          </p:nvSpPr>
          <p:spPr bwMode="auto">
            <a:xfrm>
              <a:off x="3744"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c</a:t>
              </a:r>
            </a:p>
          </p:txBody>
        </p:sp>
        <p:sp>
          <p:nvSpPr>
            <p:cNvPr id="10274" name="Text Box 42"/>
            <p:cNvSpPr txBox="1">
              <a:spLocks noChangeArrowheads="1"/>
            </p:cNvSpPr>
            <p:nvPr/>
          </p:nvSpPr>
          <p:spPr bwMode="auto">
            <a:xfrm>
              <a:off x="1008" y="2160"/>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d</a:t>
              </a:r>
            </a:p>
          </p:txBody>
        </p:sp>
        <p:sp>
          <p:nvSpPr>
            <p:cNvPr id="10275" name="Text Box 43"/>
            <p:cNvSpPr txBox="1">
              <a:spLocks noChangeArrowheads="1"/>
            </p:cNvSpPr>
            <p:nvPr/>
          </p:nvSpPr>
          <p:spPr bwMode="auto">
            <a:xfrm>
              <a:off x="2256" y="211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e</a:t>
              </a:r>
            </a:p>
          </p:txBody>
        </p:sp>
        <p:sp>
          <p:nvSpPr>
            <p:cNvPr id="10276" name="Text Box 44"/>
            <p:cNvSpPr txBox="1">
              <a:spLocks noChangeArrowheads="1"/>
            </p:cNvSpPr>
            <p:nvPr/>
          </p:nvSpPr>
          <p:spPr bwMode="auto">
            <a:xfrm>
              <a:off x="3456" y="1968"/>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f</a:t>
              </a:r>
            </a:p>
          </p:txBody>
        </p:sp>
        <p:sp>
          <p:nvSpPr>
            <p:cNvPr id="10277" name="Text Box 45"/>
            <p:cNvSpPr txBox="1">
              <a:spLocks noChangeArrowheads="1"/>
            </p:cNvSpPr>
            <p:nvPr/>
          </p:nvSpPr>
          <p:spPr bwMode="auto">
            <a:xfrm>
              <a:off x="720" y="254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g</a:t>
              </a:r>
            </a:p>
          </p:txBody>
        </p:sp>
        <p:sp>
          <p:nvSpPr>
            <p:cNvPr id="10278" name="Text Box 46"/>
            <p:cNvSpPr txBox="1">
              <a:spLocks noChangeArrowheads="1"/>
            </p:cNvSpPr>
            <p:nvPr/>
          </p:nvSpPr>
          <p:spPr bwMode="auto">
            <a:xfrm>
              <a:off x="1344"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h</a:t>
              </a:r>
            </a:p>
          </p:txBody>
        </p:sp>
        <p:sp>
          <p:nvSpPr>
            <p:cNvPr id="10279" name="Text Box 47"/>
            <p:cNvSpPr txBox="1">
              <a:spLocks noChangeArrowheads="1"/>
            </p:cNvSpPr>
            <p:nvPr/>
          </p:nvSpPr>
          <p:spPr bwMode="auto">
            <a:xfrm>
              <a:off x="2592"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i</a:t>
              </a:r>
            </a:p>
          </p:txBody>
        </p:sp>
        <p:grpSp>
          <p:nvGrpSpPr>
            <p:cNvPr id="12" name="Group 48"/>
            <p:cNvGrpSpPr>
              <a:grpSpLocks/>
            </p:cNvGrpSpPr>
            <p:nvPr/>
          </p:nvGrpSpPr>
          <p:grpSpPr bwMode="auto">
            <a:xfrm>
              <a:off x="3696" y="2496"/>
              <a:ext cx="240" cy="365"/>
              <a:chOff x="4176" y="1104"/>
              <a:chExt cx="240" cy="365"/>
            </a:xfrm>
          </p:grpSpPr>
          <p:sp>
            <p:nvSpPr>
              <p:cNvPr id="10283"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284" name="Text Box 5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0281" name="Line 51"/>
            <p:cNvSpPr>
              <a:spLocks noChangeShapeType="1"/>
            </p:cNvSpPr>
            <p:nvPr/>
          </p:nvSpPr>
          <p:spPr bwMode="auto">
            <a:xfrm>
              <a:off x="3600" y="2256"/>
              <a:ext cx="192" cy="288"/>
            </a:xfrm>
            <a:prstGeom prst="line">
              <a:avLst/>
            </a:prstGeom>
            <a:noFill/>
            <a:ln w="38100">
              <a:solidFill>
                <a:schemeClr val="tx1"/>
              </a:solidFill>
              <a:round/>
              <a:headEnd type="none" w="sm" len="sm"/>
              <a:tailEnd type="none" w="sm" len="sm"/>
            </a:ln>
          </p:spPr>
          <p:txBody>
            <a:bodyPr/>
            <a:lstStyle/>
            <a:p>
              <a:endParaRPr lang="en-US"/>
            </a:p>
          </p:txBody>
        </p:sp>
        <p:sp>
          <p:nvSpPr>
            <p:cNvPr id="10282" name="Text Box 52"/>
            <p:cNvSpPr txBox="1">
              <a:spLocks noChangeArrowheads="1"/>
            </p:cNvSpPr>
            <p:nvPr/>
          </p:nvSpPr>
          <p:spPr bwMode="auto">
            <a:xfrm>
              <a:off x="3744" y="249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j</a:t>
              </a:r>
            </a:p>
          </p:txBody>
        </p:sp>
      </p:grpSp>
      <p:sp>
        <p:nvSpPr>
          <p:cNvPr id="223285" name="Text Box 53"/>
          <p:cNvSpPr txBox="1">
            <a:spLocks noChangeArrowheads="1"/>
          </p:cNvSpPr>
          <p:nvPr/>
        </p:nvSpPr>
        <p:spPr bwMode="auto">
          <a:xfrm>
            <a:off x="6858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g</a:t>
            </a:r>
          </a:p>
        </p:txBody>
      </p:sp>
      <p:sp>
        <p:nvSpPr>
          <p:cNvPr id="223286" name="Text Box 54"/>
          <p:cNvSpPr txBox="1">
            <a:spLocks noChangeArrowheads="1"/>
          </p:cNvSpPr>
          <p:nvPr/>
        </p:nvSpPr>
        <p:spPr bwMode="auto">
          <a:xfrm>
            <a:off x="9906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d</a:t>
            </a:r>
          </a:p>
        </p:txBody>
      </p:sp>
      <p:sp>
        <p:nvSpPr>
          <p:cNvPr id="223287" name="Text Box 55"/>
          <p:cNvSpPr txBox="1">
            <a:spLocks noChangeArrowheads="1"/>
          </p:cNvSpPr>
          <p:nvPr/>
        </p:nvSpPr>
        <p:spPr bwMode="auto">
          <a:xfrm>
            <a:off x="12954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h</a:t>
            </a:r>
          </a:p>
        </p:txBody>
      </p:sp>
      <p:sp>
        <p:nvSpPr>
          <p:cNvPr id="223288" name="Text Box 56"/>
          <p:cNvSpPr txBox="1">
            <a:spLocks noChangeArrowheads="1"/>
          </p:cNvSpPr>
          <p:nvPr/>
        </p:nvSpPr>
        <p:spPr bwMode="auto">
          <a:xfrm>
            <a:off x="16002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223289" name="Text Box 57"/>
          <p:cNvSpPr txBox="1">
            <a:spLocks noChangeArrowheads="1"/>
          </p:cNvSpPr>
          <p:nvPr/>
        </p:nvSpPr>
        <p:spPr bwMode="auto">
          <a:xfrm>
            <a:off x="19050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e</a:t>
            </a:r>
          </a:p>
        </p:txBody>
      </p:sp>
      <p:sp>
        <p:nvSpPr>
          <p:cNvPr id="223290" name="Text Box 58"/>
          <p:cNvSpPr txBox="1">
            <a:spLocks noChangeArrowheads="1"/>
          </p:cNvSpPr>
          <p:nvPr/>
        </p:nvSpPr>
        <p:spPr bwMode="auto">
          <a:xfrm>
            <a:off x="22098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i</a:t>
            </a:r>
          </a:p>
        </p:txBody>
      </p:sp>
      <p:sp>
        <p:nvSpPr>
          <p:cNvPr id="223291" name="Text Box 59"/>
          <p:cNvSpPr txBox="1">
            <a:spLocks noChangeArrowheads="1"/>
          </p:cNvSpPr>
          <p:nvPr/>
        </p:nvSpPr>
        <p:spPr bwMode="auto">
          <a:xfrm>
            <a:off x="25146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
        <p:nvSpPr>
          <p:cNvPr id="223292" name="Text Box 60"/>
          <p:cNvSpPr txBox="1">
            <a:spLocks noChangeArrowheads="1"/>
          </p:cNvSpPr>
          <p:nvPr/>
        </p:nvSpPr>
        <p:spPr bwMode="auto">
          <a:xfrm>
            <a:off x="28194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f</a:t>
            </a:r>
          </a:p>
        </p:txBody>
      </p:sp>
      <p:sp>
        <p:nvSpPr>
          <p:cNvPr id="223293" name="Text Box 61"/>
          <p:cNvSpPr txBox="1">
            <a:spLocks noChangeArrowheads="1"/>
          </p:cNvSpPr>
          <p:nvPr/>
        </p:nvSpPr>
        <p:spPr bwMode="auto">
          <a:xfrm>
            <a:off x="31242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j</a:t>
            </a:r>
          </a:p>
        </p:txBody>
      </p:sp>
      <p:sp>
        <p:nvSpPr>
          <p:cNvPr id="223294" name="Text Box 62"/>
          <p:cNvSpPr txBox="1">
            <a:spLocks noChangeArrowheads="1"/>
          </p:cNvSpPr>
          <p:nvPr/>
        </p:nvSpPr>
        <p:spPr bwMode="auto">
          <a:xfrm>
            <a:off x="34290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23285"/>
                                        </p:tgtEl>
                                        <p:attrNameLst>
                                          <p:attrName>style.visibility</p:attrName>
                                        </p:attrNameLst>
                                      </p:cBhvr>
                                      <p:to>
                                        <p:strVal val="visible"/>
                                      </p:to>
                                    </p:set>
                                    <p:anim calcmode="lin" valueType="num">
                                      <p:cBhvr additive="base">
                                        <p:cTn id="11" dur="500" fill="hold"/>
                                        <p:tgtEl>
                                          <p:spTgt spid="223285"/>
                                        </p:tgtEl>
                                        <p:attrNameLst>
                                          <p:attrName>ppt_x</p:attrName>
                                        </p:attrNameLst>
                                      </p:cBhvr>
                                      <p:tavLst>
                                        <p:tav tm="0">
                                          <p:val>
                                            <p:strVal val="1+#ppt_w/2"/>
                                          </p:val>
                                        </p:tav>
                                        <p:tav tm="100000">
                                          <p:val>
                                            <p:strVal val="#ppt_x"/>
                                          </p:val>
                                        </p:tav>
                                      </p:tavLst>
                                    </p:anim>
                                    <p:anim calcmode="lin" valueType="num">
                                      <p:cBhvr additive="base">
                                        <p:cTn id="12" dur="500" fill="hold"/>
                                        <p:tgtEl>
                                          <p:spTgt spid="22328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23286"/>
                                        </p:tgtEl>
                                        <p:attrNameLst>
                                          <p:attrName>style.visibility</p:attrName>
                                        </p:attrNameLst>
                                      </p:cBhvr>
                                      <p:to>
                                        <p:strVal val="visible"/>
                                      </p:to>
                                    </p:set>
                                    <p:anim calcmode="lin" valueType="num">
                                      <p:cBhvr additive="base">
                                        <p:cTn id="17" dur="500" fill="hold"/>
                                        <p:tgtEl>
                                          <p:spTgt spid="223286"/>
                                        </p:tgtEl>
                                        <p:attrNameLst>
                                          <p:attrName>ppt_x</p:attrName>
                                        </p:attrNameLst>
                                      </p:cBhvr>
                                      <p:tavLst>
                                        <p:tav tm="0">
                                          <p:val>
                                            <p:strVal val="1+#ppt_w/2"/>
                                          </p:val>
                                        </p:tav>
                                        <p:tav tm="100000">
                                          <p:val>
                                            <p:strVal val="#ppt_x"/>
                                          </p:val>
                                        </p:tav>
                                      </p:tavLst>
                                    </p:anim>
                                    <p:anim calcmode="lin" valueType="num">
                                      <p:cBhvr additive="base">
                                        <p:cTn id="18" dur="500" fill="hold"/>
                                        <p:tgtEl>
                                          <p:spTgt spid="22328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23287"/>
                                        </p:tgtEl>
                                        <p:attrNameLst>
                                          <p:attrName>style.visibility</p:attrName>
                                        </p:attrNameLst>
                                      </p:cBhvr>
                                      <p:to>
                                        <p:strVal val="visible"/>
                                      </p:to>
                                    </p:set>
                                    <p:anim calcmode="lin" valueType="num">
                                      <p:cBhvr additive="base">
                                        <p:cTn id="23" dur="500" fill="hold"/>
                                        <p:tgtEl>
                                          <p:spTgt spid="223287"/>
                                        </p:tgtEl>
                                        <p:attrNameLst>
                                          <p:attrName>ppt_x</p:attrName>
                                        </p:attrNameLst>
                                      </p:cBhvr>
                                      <p:tavLst>
                                        <p:tav tm="0">
                                          <p:val>
                                            <p:strVal val="1+#ppt_w/2"/>
                                          </p:val>
                                        </p:tav>
                                        <p:tav tm="100000">
                                          <p:val>
                                            <p:strVal val="#ppt_x"/>
                                          </p:val>
                                        </p:tav>
                                      </p:tavLst>
                                    </p:anim>
                                    <p:anim calcmode="lin" valueType="num">
                                      <p:cBhvr additive="base">
                                        <p:cTn id="24" dur="500" fill="hold"/>
                                        <p:tgtEl>
                                          <p:spTgt spid="22328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23288"/>
                                        </p:tgtEl>
                                        <p:attrNameLst>
                                          <p:attrName>style.visibility</p:attrName>
                                        </p:attrNameLst>
                                      </p:cBhvr>
                                      <p:to>
                                        <p:strVal val="visible"/>
                                      </p:to>
                                    </p:set>
                                    <p:anim calcmode="lin" valueType="num">
                                      <p:cBhvr additive="base">
                                        <p:cTn id="29" dur="500" fill="hold"/>
                                        <p:tgtEl>
                                          <p:spTgt spid="223288"/>
                                        </p:tgtEl>
                                        <p:attrNameLst>
                                          <p:attrName>ppt_x</p:attrName>
                                        </p:attrNameLst>
                                      </p:cBhvr>
                                      <p:tavLst>
                                        <p:tav tm="0">
                                          <p:val>
                                            <p:strVal val="1+#ppt_w/2"/>
                                          </p:val>
                                        </p:tav>
                                        <p:tav tm="100000">
                                          <p:val>
                                            <p:strVal val="#ppt_x"/>
                                          </p:val>
                                        </p:tav>
                                      </p:tavLst>
                                    </p:anim>
                                    <p:anim calcmode="lin" valueType="num">
                                      <p:cBhvr additive="base">
                                        <p:cTn id="30" dur="500" fill="hold"/>
                                        <p:tgtEl>
                                          <p:spTgt spid="22328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23289"/>
                                        </p:tgtEl>
                                        <p:attrNameLst>
                                          <p:attrName>style.visibility</p:attrName>
                                        </p:attrNameLst>
                                      </p:cBhvr>
                                      <p:to>
                                        <p:strVal val="visible"/>
                                      </p:to>
                                    </p:set>
                                    <p:anim calcmode="lin" valueType="num">
                                      <p:cBhvr additive="base">
                                        <p:cTn id="35" dur="500" fill="hold"/>
                                        <p:tgtEl>
                                          <p:spTgt spid="223289"/>
                                        </p:tgtEl>
                                        <p:attrNameLst>
                                          <p:attrName>ppt_x</p:attrName>
                                        </p:attrNameLst>
                                      </p:cBhvr>
                                      <p:tavLst>
                                        <p:tav tm="0">
                                          <p:val>
                                            <p:strVal val="1+#ppt_w/2"/>
                                          </p:val>
                                        </p:tav>
                                        <p:tav tm="100000">
                                          <p:val>
                                            <p:strVal val="#ppt_x"/>
                                          </p:val>
                                        </p:tav>
                                      </p:tavLst>
                                    </p:anim>
                                    <p:anim calcmode="lin" valueType="num">
                                      <p:cBhvr additive="base">
                                        <p:cTn id="36" dur="500" fill="hold"/>
                                        <p:tgtEl>
                                          <p:spTgt spid="22328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23290"/>
                                        </p:tgtEl>
                                        <p:attrNameLst>
                                          <p:attrName>style.visibility</p:attrName>
                                        </p:attrNameLst>
                                      </p:cBhvr>
                                      <p:to>
                                        <p:strVal val="visible"/>
                                      </p:to>
                                    </p:set>
                                    <p:anim calcmode="lin" valueType="num">
                                      <p:cBhvr additive="base">
                                        <p:cTn id="41" dur="500" fill="hold"/>
                                        <p:tgtEl>
                                          <p:spTgt spid="223290"/>
                                        </p:tgtEl>
                                        <p:attrNameLst>
                                          <p:attrName>ppt_x</p:attrName>
                                        </p:attrNameLst>
                                      </p:cBhvr>
                                      <p:tavLst>
                                        <p:tav tm="0">
                                          <p:val>
                                            <p:strVal val="1+#ppt_w/2"/>
                                          </p:val>
                                        </p:tav>
                                        <p:tav tm="100000">
                                          <p:val>
                                            <p:strVal val="#ppt_x"/>
                                          </p:val>
                                        </p:tav>
                                      </p:tavLst>
                                    </p:anim>
                                    <p:anim calcmode="lin" valueType="num">
                                      <p:cBhvr additive="base">
                                        <p:cTn id="42" dur="500" fill="hold"/>
                                        <p:tgtEl>
                                          <p:spTgt spid="22329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23291"/>
                                        </p:tgtEl>
                                        <p:attrNameLst>
                                          <p:attrName>style.visibility</p:attrName>
                                        </p:attrNameLst>
                                      </p:cBhvr>
                                      <p:to>
                                        <p:strVal val="visible"/>
                                      </p:to>
                                    </p:set>
                                    <p:anim calcmode="lin" valueType="num">
                                      <p:cBhvr additive="base">
                                        <p:cTn id="47" dur="500" fill="hold"/>
                                        <p:tgtEl>
                                          <p:spTgt spid="223291"/>
                                        </p:tgtEl>
                                        <p:attrNameLst>
                                          <p:attrName>ppt_x</p:attrName>
                                        </p:attrNameLst>
                                      </p:cBhvr>
                                      <p:tavLst>
                                        <p:tav tm="0">
                                          <p:val>
                                            <p:strVal val="1+#ppt_w/2"/>
                                          </p:val>
                                        </p:tav>
                                        <p:tav tm="100000">
                                          <p:val>
                                            <p:strVal val="#ppt_x"/>
                                          </p:val>
                                        </p:tav>
                                      </p:tavLst>
                                    </p:anim>
                                    <p:anim calcmode="lin" valueType="num">
                                      <p:cBhvr additive="base">
                                        <p:cTn id="48" dur="500" fill="hold"/>
                                        <p:tgtEl>
                                          <p:spTgt spid="22329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23292"/>
                                        </p:tgtEl>
                                        <p:attrNameLst>
                                          <p:attrName>style.visibility</p:attrName>
                                        </p:attrNameLst>
                                      </p:cBhvr>
                                      <p:to>
                                        <p:strVal val="visible"/>
                                      </p:to>
                                    </p:set>
                                    <p:anim calcmode="lin" valueType="num">
                                      <p:cBhvr additive="base">
                                        <p:cTn id="53" dur="500" fill="hold"/>
                                        <p:tgtEl>
                                          <p:spTgt spid="223292"/>
                                        </p:tgtEl>
                                        <p:attrNameLst>
                                          <p:attrName>ppt_x</p:attrName>
                                        </p:attrNameLst>
                                      </p:cBhvr>
                                      <p:tavLst>
                                        <p:tav tm="0">
                                          <p:val>
                                            <p:strVal val="1+#ppt_w/2"/>
                                          </p:val>
                                        </p:tav>
                                        <p:tav tm="100000">
                                          <p:val>
                                            <p:strVal val="#ppt_x"/>
                                          </p:val>
                                        </p:tav>
                                      </p:tavLst>
                                    </p:anim>
                                    <p:anim calcmode="lin" valueType="num">
                                      <p:cBhvr additive="base">
                                        <p:cTn id="54" dur="500" fill="hold"/>
                                        <p:tgtEl>
                                          <p:spTgt spid="22329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23293"/>
                                        </p:tgtEl>
                                        <p:attrNameLst>
                                          <p:attrName>style.visibility</p:attrName>
                                        </p:attrNameLst>
                                      </p:cBhvr>
                                      <p:to>
                                        <p:strVal val="visible"/>
                                      </p:to>
                                    </p:set>
                                    <p:anim calcmode="lin" valueType="num">
                                      <p:cBhvr additive="base">
                                        <p:cTn id="59" dur="500" fill="hold"/>
                                        <p:tgtEl>
                                          <p:spTgt spid="223293"/>
                                        </p:tgtEl>
                                        <p:attrNameLst>
                                          <p:attrName>ppt_x</p:attrName>
                                        </p:attrNameLst>
                                      </p:cBhvr>
                                      <p:tavLst>
                                        <p:tav tm="0">
                                          <p:val>
                                            <p:strVal val="1+#ppt_w/2"/>
                                          </p:val>
                                        </p:tav>
                                        <p:tav tm="100000">
                                          <p:val>
                                            <p:strVal val="#ppt_x"/>
                                          </p:val>
                                        </p:tav>
                                      </p:tavLst>
                                    </p:anim>
                                    <p:anim calcmode="lin" valueType="num">
                                      <p:cBhvr additive="base">
                                        <p:cTn id="60" dur="500" fill="hold"/>
                                        <p:tgtEl>
                                          <p:spTgt spid="22329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23294"/>
                                        </p:tgtEl>
                                        <p:attrNameLst>
                                          <p:attrName>style.visibility</p:attrName>
                                        </p:attrNameLst>
                                      </p:cBhvr>
                                      <p:to>
                                        <p:strVal val="visible"/>
                                      </p:to>
                                    </p:set>
                                    <p:anim calcmode="lin" valueType="num">
                                      <p:cBhvr additive="base">
                                        <p:cTn id="65" dur="500" fill="hold"/>
                                        <p:tgtEl>
                                          <p:spTgt spid="223294"/>
                                        </p:tgtEl>
                                        <p:attrNameLst>
                                          <p:attrName>ppt_x</p:attrName>
                                        </p:attrNameLst>
                                      </p:cBhvr>
                                      <p:tavLst>
                                        <p:tav tm="0">
                                          <p:val>
                                            <p:strVal val="1+#ppt_w/2"/>
                                          </p:val>
                                        </p:tav>
                                        <p:tav tm="100000">
                                          <p:val>
                                            <p:strVal val="#ppt_x"/>
                                          </p:val>
                                        </p:tav>
                                      </p:tavLst>
                                    </p:anim>
                                    <p:anim calcmode="lin" valueType="num">
                                      <p:cBhvr additive="base">
                                        <p:cTn id="66" dur="500" fill="hold"/>
                                        <p:tgtEl>
                                          <p:spTgt spid="223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85" grpId="0" autoUpdateAnimBg="0"/>
      <p:bldP spid="223286" grpId="0" autoUpdateAnimBg="0"/>
      <p:bldP spid="223287" grpId="0" autoUpdateAnimBg="0"/>
      <p:bldP spid="223288" grpId="0" autoUpdateAnimBg="0"/>
      <p:bldP spid="223289" grpId="0" autoUpdateAnimBg="0"/>
      <p:bldP spid="223290" grpId="0" autoUpdateAnimBg="0"/>
      <p:bldP spid="223291" grpId="0" autoUpdateAnimBg="0"/>
      <p:bldP spid="223292" grpId="0" autoUpdateAnimBg="0"/>
      <p:bldP spid="223293" grpId="0" autoUpdateAnimBg="0"/>
      <p:bldP spid="22329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152400"/>
            <a:ext cx="8458200" cy="1143000"/>
          </a:xfrm>
        </p:spPr>
        <p:txBody>
          <a:bodyPr/>
          <a:lstStyle/>
          <a:p>
            <a:r>
              <a:rPr lang="en-US" smtClean="0"/>
              <a:t>Inorder By Projection (Squishing)</a:t>
            </a:r>
          </a:p>
        </p:txBody>
      </p:sp>
      <p:grpSp>
        <p:nvGrpSpPr>
          <p:cNvPr id="2" name="Group 3"/>
          <p:cNvGrpSpPr>
            <a:grpSpLocks/>
          </p:cNvGrpSpPr>
          <p:nvPr/>
        </p:nvGrpSpPr>
        <p:grpSpPr bwMode="auto">
          <a:xfrm>
            <a:off x="1143000" y="1371600"/>
            <a:ext cx="5562600" cy="3322638"/>
            <a:chOff x="720" y="864"/>
            <a:chExt cx="3504" cy="2093"/>
          </a:xfrm>
        </p:grpSpPr>
        <p:grpSp>
          <p:nvGrpSpPr>
            <p:cNvPr id="3" name="Group 4"/>
            <p:cNvGrpSpPr>
              <a:grpSpLocks/>
            </p:cNvGrpSpPr>
            <p:nvPr/>
          </p:nvGrpSpPr>
          <p:grpSpPr bwMode="auto">
            <a:xfrm>
              <a:off x="1008" y="2160"/>
              <a:ext cx="240" cy="365"/>
              <a:chOff x="4176" y="1104"/>
              <a:chExt cx="240" cy="365"/>
            </a:xfrm>
          </p:grpSpPr>
          <p:sp>
            <p:nvSpPr>
              <p:cNvPr id="11337"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338" name="Text Box 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4" name="Group 7"/>
            <p:cNvGrpSpPr>
              <a:grpSpLocks/>
            </p:cNvGrpSpPr>
            <p:nvPr/>
          </p:nvGrpSpPr>
          <p:grpSpPr bwMode="auto">
            <a:xfrm>
              <a:off x="720" y="2592"/>
              <a:ext cx="240" cy="365"/>
              <a:chOff x="4176" y="1104"/>
              <a:chExt cx="240" cy="365"/>
            </a:xfrm>
          </p:grpSpPr>
          <p:sp>
            <p:nvSpPr>
              <p:cNvPr id="11335"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336" name="Text Box 9"/>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5" name="Group 10"/>
            <p:cNvGrpSpPr>
              <a:grpSpLocks/>
            </p:cNvGrpSpPr>
            <p:nvPr/>
          </p:nvGrpSpPr>
          <p:grpSpPr bwMode="auto">
            <a:xfrm>
              <a:off x="1344" y="2592"/>
              <a:ext cx="240" cy="365"/>
              <a:chOff x="4176" y="1104"/>
              <a:chExt cx="240" cy="365"/>
            </a:xfrm>
          </p:grpSpPr>
          <p:sp>
            <p:nvSpPr>
              <p:cNvPr id="11333"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334" name="Text Box 1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1293" name="Line 13"/>
            <p:cNvSpPr>
              <a:spLocks noChangeShapeType="1"/>
            </p:cNvSpPr>
            <p:nvPr/>
          </p:nvSpPr>
          <p:spPr bwMode="auto">
            <a:xfrm flipH="1">
              <a:off x="912" y="2400"/>
              <a:ext cx="144" cy="240"/>
            </a:xfrm>
            <a:prstGeom prst="line">
              <a:avLst/>
            </a:prstGeom>
            <a:noFill/>
            <a:ln w="38100">
              <a:solidFill>
                <a:schemeClr val="tx1"/>
              </a:solidFill>
              <a:round/>
              <a:headEnd type="none" w="sm" len="sm"/>
              <a:tailEnd type="none" w="sm" len="sm"/>
            </a:ln>
          </p:spPr>
          <p:txBody>
            <a:bodyPr/>
            <a:lstStyle/>
            <a:p>
              <a:endParaRPr lang="en-US"/>
            </a:p>
          </p:txBody>
        </p:sp>
        <p:sp>
          <p:nvSpPr>
            <p:cNvPr id="11294" name="Line 14"/>
            <p:cNvSpPr>
              <a:spLocks noChangeShapeType="1"/>
            </p:cNvSpPr>
            <p:nvPr/>
          </p:nvSpPr>
          <p:spPr bwMode="auto">
            <a:xfrm>
              <a:off x="12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6" name="Group 15"/>
            <p:cNvGrpSpPr>
              <a:grpSpLocks/>
            </p:cNvGrpSpPr>
            <p:nvPr/>
          </p:nvGrpSpPr>
          <p:grpSpPr bwMode="auto">
            <a:xfrm>
              <a:off x="2256" y="2112"/>
              <a:ext cx="240" cy="365"/>
              <a:chOff x="4176" y="1104"/>
              <a:chExt cx="240" cy="365"/>
            </a:xfrm>
          </p:grpSpPr>
          <p:sp>
            <p:nvSpPr>
              <p:cNvPr id="11331"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332" name="Text Box 1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7" name="Group 18"/>
            <p:cNvGrpSpPr>
              <a:grpSpLocks/>
            </p:cNvGrpSpPr>
            <p:nvPr/>
          </p:nvGrpSpPr>
          <p:grpSpPr bwMode="auto">
            <a:xfrm>
              <a:off x="2544" y="2592"/>
              <a:ext cx="240" cy="365"/>
              <a:chOff x="4176" y="1104"/>
              <a:chExt cx="240" cy="365"/>
            </a:xfrm>
          </p:grpSpPr>
          <p:sp>
            <p:nvSpPr>
              <p:cNvPr id="11329"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330" name="Text Box 2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1297" name="Line 21"/>
            <p:cNvSpPr>
              <a:spLocks noChangeShapeType="1"/>
            </p:cNvSpPr>
            <p:nvPr/>
          </p:nvSpPr>
          <p:spPr bwMode="auto">
            <a:xfrm>
              <a:off x="24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8" name="Group 22"/>
            <p:cNvGrpSpPr>
              <a:grpSpLocks/>
            </p:cNvGrpSpPr>
            <p:nvPr/>
          </p:nvGrpSpPr>
          <p:grpSpPr bwMode="auto">
            <a:xfrm>
              <a:off x="3744" y="1536"/>
              <a:ext cx="240" cy="365"/>
              <a:chOff x="4176" y="1104"/>
              <a:chExt cx="240" cy="365"/>
            </a:xfrm>
          </p:grpSpPr>
          <p:sp>
            <p:nvSpPr>
              <p:cNvPr id="11327"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328" name="Text Box 24"/>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9" name="Group 25"/>
            <p:cNvGrpSpPr>
              <a:grpSpLocks/>
            </p:cNvGrpSpPr>
            <p:nvPr/>
          </p:nvGrpSpPr>
          <p:grpSpPr bwMode="auto">
            <a:xfrm>
              <a:off x="3456" y="1968"/>
              <a:ext cx="240" cy="365"/>
              <a:chOff x="4176" y="1104"/>
              <a:chExt cx="240" cy="365"/>
            </a:xfrm>
          </p:grpSpPr>
          <p:sp>
            <p:nvSpPr>
              <p:cNvPr id="11325" name="Oval 2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326" name="Text Box 2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1300" name="Line 28"/>
            <p:cNvSpPr>
              <a:spLocks noChangeShapeType="1"/>
            </p:cNvSpPr>
            <p:nvPr/>
          </p:nvSpPr>
          <p:spPr bwMode="auto">
            <a:xfrm flipH="1">
              <a:off x="3648" y="1776"/>
              <a:ext cx="144" cy="288"/>
            </a:xfrm>
            <a:prstGeom prst="line">
              <a:avLst/>
            </a:prstGeom>
            <a:noFill/>
            <a:ln w="38100">
              <a:solidFill>
                <a:schemeClr val="tx1"/>
              </a:solidFill>
              <a:round/>
              <a:headEnd type="none" w="sm" len="sm"/>
              <a:tailEnd type="none" w="sm" len="sm"/>
            </a:ln>
          </p:spPr>
          <p:txBody>
            <a:bodyPr/>
            <a:lstStyle/>
            <a:p>
              <a:endParaRPr lang="en-US"/>
            </a:p>
          </p:txBody>
        </p:sp>
        <p:grpSp>
          <p:nvGrpSpPr>
            <p:cNvPr id="10" name="Group 29"/>
            <p:cNvGrpSpPr>
              <a:grpSpLocks/>
            </p:cNvGrpSpPr>
            <p:nvPr/>
          </p:nvGrpSpPr>
          <p:grpSpPr bwMode="auto">
            <a:xfrm>
              <a:off x="1728" y="1536"/>
              <a:ext cx="240" cy="365"/>
              <a:chOff x="4176" y="1104"/>
              <a:chExt cx="240" cy="365"/>
            </a:xfrm>
          </p:grpSpPr>
          <p:sp>
            <p:nvSpPr>
              <p:cNvPr id="11323"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324" name="Text Box 31"/>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1302" name="Line 32"/>
            <p:cNvSpPr>
              <a:spLocks noChangeShapeType="1"/>
            </p:cNvSpPr>
            <p:nvPr/>
          </p:nvSpPr>
          <p:spPr bwMode="auto">
            <a:xfrm flipH="1">
              <a:off x="1200" y="1728"/>
              <a:ext cx="528" cy="528"/>
            </a:xfrm>
            <a:prstGeom prst="line">
              <a:avLst/>
            </a:prstGeom>
            <a:noFill/>
            <a:ln w="38100">
              <a:solidFill>
                <a:schemeClr val="tx1"/>
              </a:solidFill>
              <a:round/>
              <a:headEnd type="none" w="sm" len="sm"/>
              <a:tailEnd type="none" w="sm" len="sm"/>
            </a:ln>
          </p:spPr>
          <p:txBody>
            <a:bodyPr/>
            <a:lstStyle/>
            <a:p>
              <a:endParaRPr lang="en-US"/>
            </a:p>
          </p:txBody>
        </p:sp>
        <p:sp>
          <p:nvSpPr>
            <p:cNvPr id="11303" name="Line 33"/>
            <p:cNvSpPr>
              <a:spLocks noChangeShapeType="1"/>
            </p:cNvSpPr>
            <p:nvPr/>
          </p:nvSpPr>
          <p:spPr bwMode="auto">
            <a:xfrm>
              <a:off x="1968" y="1728"/>
              <a:ext cx="336" cy="480"/>
            </a:xfrm>
            <a:prstGeom prst="line">
              <a:avLst/>
            </a:prstGeom>
            <a:noFill/>
            <a:ln w="38100">
              <a:solidFill>
                <a:schemeClr val="tx1"/>
              </a:solidFill>
              <a:round/>
              <a:headEnd type="none" w="sm" len="sm"/>
              <a:tailEnd type="none" w="sm" len="sm"/>
            </a:ln>
          </p:spPr>
          <p:txBody>
            <a:bodyPr/>
            <a:lstStyle/>
            <a:p>
              <a:endParaRPr lang="en-US"/>
            </a:p>
          </p:txBody>
        </p:sp>
        <p:grpSp>
          <p:nvGrpSpPr>
            <p:cNvPr id="11" name="Group 34"/>
            <p:cNvGrpSpPr>
              <a:grpSpLocks/>
            </p:cNvGrpSpPr>
            <p:nvPr/>
          </p:nvGrpSpPr>
          <p:grpSpPr bwMode="auto">
            <a:xfrm>
              <a:off x="2784" y="864"/>
              <a:ext cx="240" cy="365"/>
              <a:chOff x="4176" y="1104"/>
              <a:chExt cx="240" cy="365"/>
            </a:xfrm>
          </p:grpSpPr>
          <p:sp>
            <p:nvSpPr>
              <p:cNvPr id="11321"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322" name="Text Box 3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1305" name="Line 37"/>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p:spPr>
          <p:txBody>
            <a:bodyPr/>
            <a:lstStyle/>
            <a:p>
              <a:endParaRPr lang="en-US"/>
            </a:p>
          </p:txBody>
        </p:sp>
        <p:sp>
          <p:nvSpPr>
            <p:cNvPr id="11306" name="Line 38"/>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p:spPr>
          <p:txBody>
            <a:bodyPr/>
            <a:lstStyle/>
            <a:p>
              <a:endParaRPr lang="en-US"/>
            </a:p>
          </p:txBody>
        </p:sp>
        <p:sp>
          <p:nvSpPr>
            <p:cNvPr id="11307" name="Text Box 39"/>
            <p:cNvSpPr txBox="1">
              <a:spLocks noChangeArrowheads="1"/>
            </p:cNvSpPr>
            <p:nvPr/>
          </p:nvSpPr>
          <p:spPr bwMode="auto">
            <a:xfrm>
              <a:off x="2784" y="86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a</a:t>
              </a:r>
            </a:p>
          </p:txBody>
        </p:sp>
        <p:sp>
          <p:nvSpPr>
            <p:cNvPr id="11308" name="Text Box 40"/>
            <p:cNvSpPr txBox="1">
              <a:spLocks noChangeArrowheads="1"/>
            </p:cNvSpPr>
            <p:nvPr/>
          </p:nvSpPr>
          <p:spPr bwMode="auto">
            <a:xfrm>
              <a:off x="1728"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b</a:t>
              </a:r>
            </a:p>
          </p:txBody>
        </p:sp>
        <p:sp>
          <p:nvSpPr>
            <p:cNvPr id="11309" name="Text Box 41"/>
            <p:cNvSpPr txBox="1">
              <a:spLocks noChangeArrowheads="1"/>
            </p:cNvSpPr>
            <p:nvPr/>
          </p:nvSpPr>
          <p:spPr bwMode="auto">
            <a:xfrm>
              <a:off x="3744"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c</a:t>
              </a:r>
            </a:p>
          </p:txBody>
        </p:sp>
        <p:sp>
          <p:nvSpPr>
            <p:cNvPr id="11310" name="Text Box 42"/>
            <p:cNvSpPr txBox="1">
              <a:spLocks noChangeArrowheads="1"/>
            </p:cNvSpPr>
            <p:nvPr/>
          </p:nvSpPr>
          <p:spPr bwMode="auto">
            <a:xfrm>
              <a:off x="1008" y="2160"/>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d</a:t>
              </a:r>
            </a:p>
          </p:txBody>
        </p:sp>
        <p:sp>
          <p:nvSpPr>
            <p:cNvPr id="11311" name="Text Box 43"/>
            <p:cNvSpPr txBox="1">
              <a:spLocks noChangeArrowheads="1"/>
            </p:cNvSpPr>
            <p:nvPr/>
          </p:nvSpPr>
          <p:spPr bwMode="auto">
            <a:xfrm>
              <a:off x="2256" y="211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e</a:t>
              </a:r>
            </a:p>
          </p:txBody>
        </p:sp>
        <p:sp>
          <p:nvSpPr>
            <p:cNvPr id="11312" name="Text Box 44"/>
            <p:cNvSpPr txBox="1">
              <a:spLocks noChangeArrowheads="1"/>
            </p:cNvSpPr>
            <p:nvPr/>
          </p:nvSpPr>
          <p:spPr bwMode="auto">
            <a:xfrm>
              <a:off x="3456" y="1968"/>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f</a:t>
              </a:r>
            </a:p>
          </p:txBody>
        </p:sp>
        <p:sp>
          <p:nvSpPr>
            <p:cNvPr id="11313" name="Text Box 45"/>
            <p:cNvSpPr txBox="1">
              <a:spLocks noChangeArrowheads="1"/>
            </p:cNvSpPr>
            <p:nvPr/>
          </p:nvSpPr>
          <p:spPr bwMode="auto">
            <a:xfrm>
              <a:off x="720" y="254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g</a:t>
              </a:r>
            </a:p>
          </p:txBody>
        </p:sp>
        <p:sp>
          <p:nvSpPr>
            <p:cNvPr id="11314" name="Text Box 46"/>
            <p:cNvSpPr txBox="1">
              <a:spLocks noChangeArrowheads="1"/>
            </p:cNvSpPr>
            <p:nvPr/>
          </p:nvSpPr>
          <p:spPr bwMode="auto">
            <a:xfrm>
              <a:off x="1344"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h</a:t>
              </a:r>
            </a:p>
          </p:txBody>
        </p:sp>
        <p:sp>
          <p:nvSpPr>
            <p:cNvPr id="11315" name="Text Box 47"/>
            <p:cNvSpPr txBox="1">
              <a:spLocks noChangeArrowheads="1"/>
            </p:cNvSpPr>
            <p:nvPr/>
          </p:nvSpPr>
          <p:spPr bwMode="auto">
            <a:xfrm>
              <a:off x="2592"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i</a:t>
              </a:r>
            </a:p>
          </p:txBody>
        </p:sp>
        <p:grpSp>
          <p:nvGrpSpPr>
            <p:cNvPr id="12" name="Group 48"/>
            <p:cNvGrpSpPr>
              <a:grpSpLocks/>
            </p:cNvGrpSpPr>
            <p:nvPr/>
          </p:nvGrpSpPr>
          <p:grpSpPr bwMode="auto">
            <a:xfrm>
              <a:off x="3696" y="2496"/>
              <a:ext cx="240" cy="365"/>
              <a:chOff x="4176" y="1104"/>
              <a:chExt cx="240" cy="365"/>
            </a:xfrm>
          </p:grpSpPr>
          <p:sp>
            <p:nvSpPr>
              <p:cNvPr id="11319"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320" name="Text Box 5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1317" name="Line 51"/>
            <p:cNvSpPr>
              <a:spLocks noChangeShapeType="1"/>
            </p:cNvSpPr>
            <p:nvPr/>
          </p:nvSpPr>
          <p:spPr bwMode="auto">
            <a:xfrm>
              <a:off x="3600" y="2256"/>
              <a:ext cx="192" cy="288"/>
            </a:xfrm>
            <a:prstGeom prst="line">
              <a:avLst/>
            </a:prstGeom>
            <a:noFill/>
            <a:ln w="38100">
              <a:solidFill>
                <a:schemeClr val="tx1"/>
              </a:solidFill>
              <a:round/>
              <a:headEnd type="none" w="sm" len="sm"/>
              <a:tailEnd type="none" w="sm" len="sm"/>
            </a:ln>
          </p:spPr>
          <p:txBody>
            <a:bodyPr/>
            <a:lstStyle/>
            <a:p>
              <a:endParaRPr lang="en-US"/>
            </a:p>
          </p:txBody>
        </p:sp>
        <p:sp>
          <p:nvSpPr>
            <p:cNvPr id="11318" name="Text Box 52"/>
            <p:cNvSpPr txBox="1">
              <a:spLocks noChangeArrowheads="1"/>
            </p:cNvSpPr>
            <p:nvPr/>
          </p:nvSpPr>
          <p:spPr bwMode="auto">
            <a:xfrm>
              <a:off x="3744" y="249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j</a:t>
              </a:r>
            </a:p>
          </p:txBody>
        </p:sp>
      </p:grpSp>
      <p:grpSp>
        <p:nvGrpSpPr>
          <p:cNvPr id="13" name="Group 75"/>
          <p:cNvGrpSpPr>
            <a:grpSpLocks/>
          </p:cNvGrpSpPr>
          <p:nvPr/>
        </p:nvGrpSpPr>
        <p:grpSpPr bwMode="auto">
          <a:xfrm>
            <a:off x="1066800" y="5486400"/>
            <a:ext cx="5486400" cy="655638"/>
            <a:chOff x="672" y="3456"/>
            <a:chExt cx="3456" cy="413"/>
          </a:xfrm>
        </p:grpSpPr>
        <p:sp>
          <p:nvSpPr>
            <p:cNvPr id="11280" name="Text Box 53"/>
            <p:cNvSpPr txBox="1">
              <a:spLocks noChangeArrowheads="1"/>
            </p:cNvSpPr>
            <p:nvPr/>
          </p:nvSpPr>
          <p:spPr bwMode="auto">
            <a:xfrm>
              <a:off x="672" y="345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g</a:t>
              </a:r>
            </a:p>
          </p:txBody>
        </p:sp>
        <p:sp>
          <p:nvSpPr>
            <p:cNvPr id="11281" name="Text Box 54"/>
            <p:cNvSpPr txBox="1">
              <a:spLocks noChangeArrowheads="1"/>
            </p:cNvSpPr>
            <p:nvPr/>
          </p:nvSpPr>
          <p:spPr bwMode="auto">
            <a:xfrm>
              <a:off x="1008" y="345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d</a:t>
              </a:r>
            </a:p>
          </p:txBody>
        </p:sp>
        <p:sp>
          <p:nvSpPr>
            <p:cNvPr id="11282" name="Text Box 55"/>
            <p:cNvSpPr txBox="1">
              <a:spLocks noChangeArrowheads="1"/>
            </p:cNvSpPr>
            <p:nvPr/>
          </p:nvSpPr>
          <p:spPr bwMode="auto">
            <a:xfrm>
              <a:off x="1344" y="345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h</a:t>
              </a:r>
            </a:p>
          </p:txBody>
        </p:sp>
        <p:sp>
          <p:nvSpPr>
            <p:cNvPr id="11283" name="Text Box 56"/>
            <p:cNvSpPr txBox="1">
              <a:spLocks noChangeArrowheads="1"/>
            </p:cNvSpPr>
            <p:nvPr/>
          </p:nvSpPr>
          <p:spPr bwMode="auto">
            <a:xfrm>
              <a:off x="1824" y="345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11284" name="Text Box 57"/>
            <p:cNvSpPr txBox="1">
              <a:spLocks noChangeArrowheads="1"/>
            </p:cNvSpPr>
            <p:nvPr/>
          </p:nvSpPr>
          <p:spPr bwMode="auto">
            <a:xfrm>
              <a:off x="2208" y="345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e</a:t>
              </a:r>
            </a:p>
          </p:txBody>
        </p:sp>
        <p:sp>
          <p:nvSpPr>
            <p:cNvPr id="11285" name="Text Box 58"/>
            <p:cNvSpPr txBox="1">
              <a:spLocks noChangeArrowheads="1"/>
            </p:cNvSpPr>
            <p:nvPr/>
          </p:nvSpPr>
          <p:spPr bwMode="auto">
            <a:xfrm>
              <a:off x="2592" y="345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i</a:t>
              </a:r>
            </a:p>
          </p:txBody>
        </p:sp>
        <p:sp>
          <p:nvSpPr>
            <p:cNvPr id="11286" name="Text Box 59"/>
            <p:cNvSpPr txBox="1">
              <a:spLocks noChangeArrowheads="1"/>
            </p:cNvSpPr>
            <p:nvPr/>
          </p:nvSpPr>
          <p:spPr bwMode="auto">
            <a:xfrm>
              <a:off x="2832" y="345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
          <p:nvSpPr>
            <p:cNvPr id="11287" name="Text Box 60"/>
            <p:cNvSpPr txBox="1">
              <a:spLocks noChangeArrowheads="1"/>
            </p:cNvSpPr>
            <p:nvPr/>
          </p:nvSpPr>
          <p:spPr bwMode="auto">
            <a:xfrm>
              <a:off x="3456" y="3504"/>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f</a:t>
              </a:r>
            </a:p>
          </p:txBody>
        </p:sp>
        <p:sp>
          <p:nvSpPr>
            <p:cNvPr id="11288" name="Text Box 61"/>
            <p:cNvSpPr txBox="1">
              <a:spLocks noChangeArrowheads="1"/>
            </p:cNvSpPr>
            <p:nvPr/>
          </p:nvSpPr>
          <p:spPr bwMode="auto">
            <a:xfrm>
              <a:off x="3744" y="345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j</a:t>
              </a:r>
            </a:p>
          </p:txBody>
        </p:sp>
        <p:sp>
          <p:nvSpPr>
            <p:cNvPr id="11289" name="Text Box 62"/>
            <p:cNvSpPr txBox="1">
              <a:spLocks noChangeArrowheads="1"/>
            </p:cNvSpPr>
            <p:nvPr/>
          </p:nvSpPr>
          <p:spPr bwMode="auto">
            <a:xfrm>
              <a:off x="3888" y="345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grpSp>
      <p:grpSp>
        <p:nvGrpSpPr>
          <p:cNvPr id="14" name="Group 76"/>
          <p:cNvGrpSpPr>
            <a:grpSpLocks/>
          </p:cNvGrpSpPr>
          <p:nvPr/>
        </p:nvGrpSpPr>
        <p:grpSpPr bwMode="auto">
          <a:xfrm>
            <a:off x="1295400" y="1828800"/>
            <a:ext cx="5029200" cy="3581400"/>
            <a:chOff x="816" y="1152"/>
            <a:chExt cx="3168" cy="2256"/>
          </a:xfrm>
        </p:grpSpPr>
        <p:sp>
          <p:nvSpPr>
            <p:cNvPr id="11270" name="Line 63"/>
            <p:cNvSpPr>
              <a:spLocks noChangeShapeType="1"/>
            </p:cNvSpPr>
            <p:nvPr/>
          </p:nvSpPr>
          <p:spPr bwMode="auto">
            <a:xfrm>
              <a:off x="3984" y="1776"/>
              <a:ext cx="0" cy="1632"/>
            </a:xfrm>
            <a:prstGeom prst="line">
              <a:avLst/>
            </a:prstGeom>
            <a:noFill/>
            <a:ln w="57150">
              <a:solidFill>
                <a:schemeClr val="bg1"/>
              </a:solidFill>
              <a:round/>
              <a:headEnd type="none" w="sm" len="sm"/>
              <a:tailEnd type="triangle" w="med" len="med"/>
            </a:ln>
          </p:spPr>
          <p:txBody>
            <a:bodyPr/>
            <a:lstStyle/>
            <a:p>
              <a:endParaRPr lang="en-US"/>
            </a:p>
          </p:txBody>
        </p:sp>
        <p:sp>
          <p:nvSpPr>
            <p:cNvPr id="11271" name="Line 64"/>
            <p:cNvSpPr>
              <a:spLocks noChangeShapeType="1"/>
            </p:cNvSpPr>
            <p:nvPr/>
          </p:nvSpPr>
          <p:spPr bwMode="auto">
            <a:xfrm>
              <a:off x="3840" y="2784"/>
              <a:ext cx="0" cy="624"/>
            </a:xfrm>
            <a:prstGeom prst="line">
              <a:avLst/>
            </a:prstGeom>
            <a:noFill/>
            <a:ln w="57150">
              <a:solidFill>
                <a:schemeClr val="bg1"/>
              </a:solidFill>
              <a:round/>
              <a:headEnd type="none" w="sm" len="sm"/>
              <a:tailEnd type="triangle" w="med" len="med"/>
            </a:ln>
          </p:spPr>
          <p:txBody>
            <a:bodyPr/>
            <a:lstStyle/>
            <a:p>
              <a:endParaRPr lang="en-US"/>
            </a:p>
          </p:txBody>
        </p:sp>
        <p:sp>
          <p:nvSpPr>
            <p:cNvPr id="11272" name="Line 65"/>
            <p:cNvSpPr>
              <a:spLocks noChangeShapeType="1"/>
            </p:cNvSpPr>
            <p:nvPr/>
          </p:nvSpPr>
          <p:spPr bwMode="auto">
            <a:xfrm>
              <a:off x="3552" y="2256"/>
              <a:ext cx="0" cy="1152"/>
            </a:xfrm>
            <a:prstGeom prst="line">
              <a:avLst/>
            </a:prstGeom>
            <a:noFill/>
            <a:ln w="57150">
              <a:solidFill>
                <a:schemeClr val="bg1"/>
              </a:solidFill>
              <a:round/>
              <a:headEnd type="none" w="sm" len="sm"/>
              <a:tailEnd type="triangle" w="med" len="med"/>
            </a:ln>
          </p:spPr>
          <p:txBody>
            <a:bodyPr/>
            <a:lstStyle/>
            <a:p>
              <a:endParaRPr lang="en-US"/>
            </a:p>
          </p:txBody>
        </p:sp>
        <p:sp>
          <p:nvSpPr>
            <p:cNvPr id="11273" name="Line 66"/>
            <p:cNvSpPr>
              <a:spLocks noChangeShapeType="1"/>
            </p:cNvSpPr>
            <p:nvPr/>
          </p:nvSpPr>
          <p:spPr bwMode="auto">
            <a:xfrm>
              <a:off x="2928" y="1152"/>
              <a:ext cx="0" cy="2208"/>
            </a:xfrm>
            <a:prstGeom prst="line">
              <a:avLst/>
            </a:prstGeom>
            <a:noFill/>
            <a:ln w="57150">
              <a:solidFill>
                <a:schemeClr val="bg1"/>
              </a:solidFill>
              <a:round/>
              <a:headEnd type="none" w="sm" len="sm"/>
              <a:tailEnd type="triangle" w="med" len="med"/>
            </a:ln>
          </p:spPr>
          <p:txBody>
            <a:bodyPr/>
            <a:lstStyle/>
            <a:p>
              <a:endParaRPr lang="en-US"/>
            </a:p>
          </p:txBody>
        </p:sp>
        <p:sp>
          <p:nvSpPr>
            <p:cNvPr id="11274" name="Line 67"/>
            <p:cNvSpPr>
              <a:spLocks noChangeShapeType="1"/>
            </p:cNvSpPr>
            <p:nvPr/>
          </p:nvSpPr>
          <p:spPr bwMode="auto">
            <a:xfrm>
              <a:off x="2688" y="2880"/>
              <a:ext cx="0" cy="480"/>
            </a:xfrm>
            <a:prstGeom prst="line">
              <a:avLst/>
            </a:prstGeom>
            <a:noFill/>
            <a:ln w="57150">
              <a:solidFill>
                <a:schemeClr val="bg1"/>
              </a:solidFill>
              <a:round/>
              <a:headEnd type="none" w="sm" len="sm"/>
              <a:tailEnd type="triangle" w="med" len="med"/>
            </a:ln>
          </p:spPr>
          <p:txBody>
            <a:bodyPr/>
            <a:lstStyle/>
            <a:p>
              <a:endParaRPr lang="en-US"/>
            </a:p>
          </p:txBody>
        </p:sp>
        <p:sp>
          <p:nvSpPr>
            <p:cNvPr id="11275" name="Line 68"/>
            <p:cNvSpPr>
              <a:spLocks noChangeShapeType="1"/>
            </p:cNvSpPr>
            <p:nvPr/>
          </p:nvSpPr>
          <p:spPr bwMode="auto">
            <a:xfrm>
              <a:off x="2352" y="2400"/>
              <a:ext cx="0" cy="960"/>
            </a:xfrm>
            <a:prstGeom prst="line">
              <a:avLst/>
            </a:prstGeom>
            <a:noFill/>
            <a:ln w="57150">
              <a:solidFill>
                <a:schemeClr val="bg1"/>
              </a:solidFill>
              <a:round/>
              <a:headEnd type="none" w="sm" len="sm"/>
              <a:tailEnd type="triangle" w="med" len="med"/>
            </a:ln>
          </p:spPr>
          <p:txBody>
            <a:bodyPr/>
            <a:lstStyle/>
            <a:p>
              <a:endParaRPr lang="en-US"/>
            </a:p>
          </p:txBody>
        </p:sp>
        <p:sp>
          <p:nvSpPr>
            <p:cNvPr id="11276" name="Line 69"/>
            <p:cNvSpPr>
              <a:spLocks noChangeShapeType="1"/>
            </p:cNvSpPr>
            <p:nvPr/>
          </p:nvSpPr>
          <p:spPr bwMode="auto">
            <a:xfrm>
              <a:off x="1872" y="1824"/>
              <a:ext cx="0" cy="1536"/>
            </a:xfrm>
            <a:prstGeom prst="line">
              <a:avLst/>
            </a:prstGeom>
            <a:noFill/>
            <a:ln w="57150">
              <a:solidFill>
                <a:schemeClr val="bg1"/>
              </a:solidFill>
              <a:round/>
              <a:headEnd type="none" w="sm" len="sm"/>
              <a:tailEnd type="triangle" w="med" len="med"/>
            </a:ln>
          </p:spPr>
          <p:txBody>
            <a:bodyPr/>
            <a:lstStyle/>
            <a:p>
              <a:endParaRPr lang="en-US"/>
            </a:p>
          </p:txBody>
        </p:sp>
        <p:sp>
          <p:nvSpPr>
            <p:cNvPr id="11277" name="Line 71"/>
            <p:cNvSpPr>
              <a:spLocks noChangeShapeType="1"/>
            </p:cNvSpPr>
            <p:nvPr/>
          </p:nvSpPr>
          <p:spPr bwMode="auto">
            <a:xfrm>
              <a:off x="1440" y="2880"/>
              <a:ext cx="0" cy="480"/>
            </a:xfrm>
            <a:prstGeom prst="line">
              <a:avLst/>
            </a:prstGeom>
            <a:noFill/>
            <a:ln w="57150">
              <a:solidFill>
                <a:schemeClr val="bg1"/>
              </a:solidFill>
              <a:round/>
              <a:headEnd type="none" w="sm" len="sm"/>
              <a:tailEnd type="triangle" w="med" len="med"/>
            </a:ln>
          </p:spPr>
          <p:txBody>
            <a:bodyPr/>
            <a:lstStyle/>
            <a:p>
              <a:endParaRPr lang="en-US"/>
            </a:p>
          </p:txBody>
        </p:sp>
        <p:sp>
          <p:nvSpPr>
            <p:cNvPr id="11278" name="Line 72"/>
            <p:cNvSpPr>
              <a:spLocks noChangeShapeType="1"/>
            </p:cNvSpPr>
            <p:nvPr/>
          </p:nvSpPr>
          <p:spPr bwMode="auto">
            <a:xfrm>
              <a:off x="1152" y="2448"/>
              <a:ext cx="0" cy="912"/>
            </a:xfrm>
            <a:prstGeom prst="line">
              <a:avLst/>
            </a:prstGeom>
            <a:noFill/>
            <a:ln w="57150">
              <a:solidFill>
                <a:schemeClr val="bg1"/>
              </a:solidFill>
              <a:round/>
              <a:headEnd type="none" w="sm" len="sm"/>
              <a:tailEnd type="triangle" w="med" len="med"/>
            </a:ln>
          </p:spPr>
          <p:txBody>
            <a:bodyPr/>
            <a:lstStyle/>
            <a:p>
              <a:endParaRPr lang="en-US"/>
            </a:p>
          </p:txBody>
        </p:sp>
        <p:sp>
          <p:nvSpPr>
            <p:cNvPr id="11279" name="Line 73"/>
            <p:cNvSpPr>
              <a:spLocks noChangeShapeType="1"/>
            </p:cNvSpPr>
            <p:nvPr/>
          </p:nvSpPr>
          <p:spPr bwMode="auto">
            <a:xfrm>
              <a:off x="816" y="2880"/>
              <a:ext cx="0" cy="480"/>
            </a:xfrm>
            <a:prstGeom prst="line">
              <a:avLst/>
            </a:prstGeom>
            <a:noFill/>
            <a:ln w="57150">
              <a:solidFill>
                <a:schemeClr val="bg1"/>
              </a:solidFill>
              <a:round/>
              <a:headEnd type="none" w="sm" len="sm"/>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52400"/>
            <a:ext cx="7772400" cy="990600"/>
          </a:xfrm>
        </p:spPr>
        <p:txBody>
          <a:bodyPr/>
          <a:lstStyle/>
          <a:p>
            <a:r>
              <a:rPr lang="en-US" smtClean="0"/>
              <a:t>Inorder Of Expression Tree</a:t>
            </a:r>
          </a:p>
        </p:txBody>
      </p:sp>
      <p:grpSp>
        <p:nvGrpSpPr>
          <p:cNvPr id="2" name="Group 3"/>
          <p:cNvGrpSpPr>
            <a:grpSpLocks/>
          </p:cNvGrpSpPr>
          <p:nvPr/>
        </p:nvGrpSpPr>
        <p:grpSpPr bwMode="auto">
          <a:xfrm>
            <a:off x="1447800" y="1143000"/>
            <a:ext cx="5715000" cy="3398838"/>
            <a:chOff x="912" y="720"/>
            <a:chExt cx="3600" cy="2141"/>
          </a:xfrm>
        </p:grpSpPr>
        <p:sp>
          <p:nvSpPr>
            <p:cNvPr id="12318" name="Oval 4"/>
            <p:cNvSpPr>
              <a:spLocks noChangeArrowheads="1"/>
            </p:cNvSpPr>
            <p:nvPr/>
          </p:nvSpPr>
          <p:spPr bwMode="auto">
            <a:xfrm>
              <a:off x="1200" y="2064"/>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19" name="Text Box 5"/>
            <p:cNvSpPr txBox="1">
              <a:spLocks noChangeArrowheads="1"/>
            </p:cNvSpPr>
            <p:nvPr/>
          </p:nvSpPr>
          <p:spPr bwMode="auto">
            <a:xfrm>
              <a:off x="1200" y="20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12320" name="Oval 6"/>
            <p:cNvSpPr>
              <a:spLocks noChangeArrowheads="1"/>
            </p:cNvSpPr>
            <p:nvPr/>
          </p:nvSpPr>
          <p:spPr bwMode="auto">
            <a:xfrm>
              <a:off x="912" y="2496"/>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21" name="Text Box 7"/>
            <p:cNvSpPr txBox="1">
              <a:spLocks noChangeArrowheads="1"/>
            </p:cNvSpPr>
            <p:nvPr/>
          </p:nvSpPr>
          <p:spPr bwMode="auto">
            <a:xfrm>
              <a:off x="912" y="2400"/>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a:t>
              </a:r>
            </a:p>
          </p:txBody>
        </p:sp>
        <p:sp>
          <p:nvSpPr>
            <p:cNvPr id="12322" name="Oval 8"/>
            <p:cNvSpPr>
              <a:spLocks noChangeArrowheads="1"/>
            </p:cNvSpPr>
            <p:nvPr/>
          </p:nvSpPr>
          <p:spPr bwMode="auto">
            <a:xfrm>
              <a:off x="1536" y="2496"/>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23" name="Text Box 9"/>
            <p:cNvSpPr txBox="1">
              <a:spLocks noChangeArrowheads="1"/>
            </p:cNvSpPr>
            <p:nvPr/>
          </p:nvSpPr>
          <p:spPr bwMode="auto">
            <a:xfrm>
              <a:off x="1536" y="2448"/>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b</a:t>
              </a:r>
            </a:p>
          </p:txBody>
        </p:sp>
        <p:sp>
          <p:nvSpPr>
            <p:cNvPr id="12324" name="Line 10"/>
            <p:cNvSpPr>
              <a:spLocks noChangeShapeType="1"/>
            </p:cNvSpPr>
            <p:nvPr/>
          </p:nvSpPr>
          <p:spPr bwMode="auto">
            <a:xfrm flipH="1">
              <a:off x="1104" y="2256"/>
              <a:ext cx="144" cy="240"/>
            </a:xfrm>
            <a:prstGeom prst="line">
              <a:avLst/>
            </a:prstGeom>
            <a:noFill/>
            <a:ln w="38100">
              <a:solidFill>
                <a:schemeClr val="tx1"/>
              </a:solidFill>
              <a:round/>
              <a:headEnd type="none" w="sm" len="sm"/>
              <a:tailEnd type="none" w="sm" len="sm"/>
            </a:ln>
          </p:spPr>
          <p:txBody>
            <a:bodyPr/>
            <a:lstStyle/>
            <a:p>
              <a:endParaRPr lang="en-US"/>
            </a:p>
          </p:txBody>
        </p:sp>
        <p:sp>
          <p:nvSpPr>
            <p:cNvPr id="12325" name="Line 11"/>
            <p:cNvSpPr>
              <a:spLocks noChangeShapeType="1"/>
            </p:cNvSpPr>
            <p:nvPr/>
          </p:nvSpPr>
          <p:spPr bwMode="auto">
            <a:xfrm>
              <a:off x="1440" y="2208"/>
              <a:ext cx="192" cy="288"/>
            </a:xfrm>
            <a:prstGeom prst="line">
              <a:avLst/>
            </a:prstGeom>
            <a:noFill/>
            <a:ln w="38100">
              <a:solidFill>
                <a:schemeClr val="tx1"/>
              </a:solidFill>
              <a:round/>
              <a:headEnd type="none" w="sm" len="sm"/>
              <a:tailEnd type="none" w="sm" len="sm"/>
            </a:ln>
          </p:spPr>
          <p:txBody>
            <a:bodyPr/>
            <a:lstStyle/>
            <a:p>
              <a:endParaRPr lang="en-US"/>
            </a:p>
          </p:txBody>
        </p:sp>
        <p:sp>
          <p:nvSpPr>
            <p:cNvPr id="12326" name="Oval 12"/>
            <p:cNvSpPr>
              <a:spLocks noChangeArrowheads="1"/>
            </p:cNvSpPr>
            <p:nvPr/>
          </p:nvSpPr>
          <p:spPr bwMode="auto">
            <a:xfrm>
              <a:off x="2496" y="211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27" name="Text Box 13"/>
            <p:cNvSpPr txBox="1">
              <a:spLocks noChangeArrowheads="1"/>
            </p:cNvSpPr>
            <p:nvPr/>
          </p:nvSpPr>
          <p:spPr bwMode="auto">
            <a:xfrm>
              <a:off x="2496" y="2064"/>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12328" name="Oval 14"/>
            <p:cNvSpPr>
              <a:spLocks noChangeArrowheads="1"/>
            </p:cNvSpPr>
            <p:nvPr/>
          </p:nvSpPr>
          <p:spPr bwMode="auto">
            <a:xfrm>
              <a:off x="2208" y="2544"/>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29" name="Text Box 15"/>
            <p:cNvSpPr txBox="1">
              <a:spLocks noChangeArrowheads="1"/>
            </p:cNvSpPr>
            <p:nvPr/>
          </p:nvSpPr>
          <p:spPr bwMode="auto">
            <a:xfrm>
              <a:off x="2208" y="2448"/>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c</a:t>
              </a:r>
            </a:p>
          </p:txBody>
        </p:sp>
        <p:sp>
          <p:nvSpPr>
            <p:cNvPr id="12330" name="Oval 16"/>
            <p:cNvSpPr>
              <a:spLocks noChangeArrowheads="1"/>
            </p:cNvSpPr>
            <p:nvPr/>
          </p:nvSpPr>
          <p:spPr bwMode="auto">
            <a:xfrm>
              <a:off x="2832" y="2544"/>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31" name="Text Box 17"/>
            <p:cNvSpPr txBox="1">
              <a:spLocks noChangeArrowheads="1"/>
            </p:cNvSpPr>
            <p:nvPr/>
          </p:nvSpPr>
          <p:spPr bwMode="auto">
            <a:xfrm>
              <a:off x="2832" y="249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d</a:t>
              </a:r>
            </a:p>
          </p:txBody>
        </p:sp>
        <p:sp>
          <p:nvSpPr>
            <p:cNvPr id="12332" name="Line 18"/>
            <p:cNvSpPr>
              <a:spLocks noChangeShapeType="1"/>
            </p:cNvSpPr>
            <p:nvPr/>
          </p:nvSpPr>
          <p:spPr bwMode="auto">
            <a:xfrm flipH="1">
              <a:off x="2400" y="2304"/>
              <a:ext cx="144" cy="240"/>
            </a:xfrm>
            <a:prstGeom prst="line">
              <a:avLst/>
            </a:prstGeom>
            <a:noFill/>
            <a:ln w="38100">
              <a:solidFill>
                <a:schemeClr val="tx1"/>
              </a:solidFill>
              <a:round/>
              <a:headEnd type="none" w="sm" len="sm"/>
              <a:tailEnd type="none" w="sm" len="sm"/>
            </a:ln>
          </p:spPr>
          <p:txBody>
            <a:bodyPr/>
            <a:lstStyle/>
            <a:p>
              <a:endParaRPr lang="en-US"/>
            </a:p>
          </p:txBody>
        </p:sp>
        <p:sp>
          <p:nvSpPr>
            <p:cNvPr id="12333" name="Line 19"/>
            <p:cNvSpPr>
              <a:spLocks noChangeShapeType="1"/>
            </p:cNvSpPr>
            <p:nvPr/>
          </p:nvSpPr>
          <p:spPr bwMode="auto">
            <a:xfrm>
              <a:off x="2736" y="2256"/>
              <a:ext cx="192" cy="288"/>
            </a:xfrm>
            <a:prstGeom prst="line">
              <a:avLst/>
            </a:prstGeom>
            <a:noFill/>
            <a:ln w="38100">
              <a:solidFill>
                <a:schemeClr val="tx1"/>
              </a:solidFill>
              <a:round/>
              <a:headEnd type="none" w="sm" len="sm"/>
              <a:tailEnd type="none" w="sm" len="sm"/>
            </a:ln>
          </p:spPr>
          <p:txBody>
            <a:bodyPr/>
            <a:lstStyle/>
            <a:p>
              <a:endParaRPr lang="en-US"/>
            </a:p>
          </p:txBody>
        </p:sp>
        <p:sp>
          <p:nvSpPr>
            <p:cNvPr id="12334" name="Oval 20"/>
            <p:cNvSpPr>
              <a:spLocks noChangeArrowheads="1"/>
            </p:cNvSpPr>
            <p:nvPr/>
          </p:nvSpPr>
          <p:spPr bwMode="auto">
            <a:xfrm>
              <a:off x="3936" y="1440"/>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35" name="Text Box 21"/>
            <p:cNvSpPr txBox="1">
              <a:spLocks noChangeArrowheads="1"/>
            </p:cNvSpPr>
            <p:nvPr/>
          </p:nvSpPr>
          <p:spPr bwMode="auto">
            <a:xfrm>
              <a:off x="3936" y="1392"/>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12336" name="Oval 22"/>
            <p:cNvSpPr>
              <a:spLocks noChangeArrowheads="1"/>
            </p:cNvSpPr>
            <p:nvPr/>
          </p:nvSpPr>
          <p:spPr bwMode="auto">
            <a:xfrm>
              <a:off x="3648" y="187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37" name="Text Box 23"/>
            <p:cNvSpPr txBox="1">
              <a:spLocks noChangeArrowheads="1"/>
            </p:cNvSpPr>
            <p:nvPr/>
          </p:nvSpPr>
          <p:spPr bwMode="auto">
            <a:xfrm>
              <a:off x="3648" y="177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e</a:t>
              </a:r>
            </a:p>
          </p:txBody>
        </p:sp>
        <p:sp>
          <p:nvSpPr>
            <p:cNvPr id="12338" name="Oval 24"/>
            <p:cNvSpPr>
              <a:spLocks noChangeArrowheads="1"/>
            </p:cNvSpPr>
            <p:nvPr/>
          </p:nvSpPr>
          <p:spPr bwMode="auto">
            <a:xfrm>
              <a:off x="4272" y="187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39" name="Text Box 25"/>
            <p:cNvSpPr txBox="1">
              <a:spLocks noChangeArrowheads="1"/>
            </p:cNvSpPr>
            <p:nvPr/>
          </p:nvSpPr>
          <p:spPr bwMode="auto">
            <a:xfrm>
              <a:off x="4272" y="1824"/>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f</a:t>
              </a:r>
            </a:p>
          </p:txBody>
        </p:sp>
        <p:sp>
          <p:nvSpPr>
            <p:cNvPr id="12340" name="Line 26"/>
            <p:cNvSpPr>
              <a:spLocks noChangeShapeType="1"/>
            </p:cNvSpPr>
            <p:nvPr/>
          </p:nvSpPr>
          <p:spPr bwMode="auto">
            <a:xfrm flipH="1">
              <a:off x="3840" y="1632"/>
              <a:ext cx="144" cy="240"/>
            </a:xfrm>
            <a:prstGeom prst="line">
              <a:avLst/>
            </a:prstGeom>
            <a:noFill/>
            <a:ln w="38100">
              <a:solidFill>
                <a:schemeClr val="tx1"/>
              </a:solidFill>
              <a:round/>
              <a:headEnd type="none" w="sm" len="sm"/>
              <a:tailEnd type="none" w="sm" len="sm"/>
            </a:ln>
          </p:spPr>
          <p:txBody>
            <a:bodyPr/>
            <a:lstStyle/>
            <a:p>
              <a:endParaRPr lang="en-US"/>
            </a:p>
          </p:txBody>
        </p:sp>
        <p:sp>
          <p:nvSpPr>
            <p:cNvPr id="12341" name="Line 27"/>
            <p:cNvSpPr>
              <a:spLocks noChangeShapeType="1"/>
            </p:cNvSpPr>
            <p:nvPr/>
          </p:nvSpPr>
          <p:spPr bwMode="auto">
            <a:xfrm>
              <a:off x="4176" y="1584"/>
              <a:ext cx="192" cy="288"/>
            </a:xfrm>
            <a:prstGeom prst="line">
              <a:avLst/>
            </a:prstGeom>
            <a:noFill/>
            <a:ln w="38100">
              <a:solidFill>
                <a:schemeClr val="tx1"/>
              </a:solidFill>
              <a:round/>
              <a:headEnd type="none" w="sm" len="sm"/>
              <a:tailEnd type="none" w="sm" len="sm"/>
            </a:ln>
          </p:spPr>
          <p:txBody>
            <a:bodyPr/>
            <a:lstStyle/>
            <a:p>
              <a:endParaRPr lang="en-US"/>
            </a:p>
          </p:txBody>
        </p:sp>
        <p:sp>
          <p:nvSpPr>
            <p:cNvPr id="12342" name="Oval 28"/>
            <p:cNvSpPr>
              <a:spLocks noChangeArrowheads="1"/>
            </p:cNvSpPr>
            <p:nvPr/>
          </p:nvSpPr>
          <p:spPr bwMode="auto">
            <a:xfrm>
              <a:off x="1920" y="1440"/>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43" name="Text Box 29"/>
            <p:cNvSpPr txBox="1">
              <a:spLocks noChangeArrowheads="1"/>
            </p:cNvSpPr>
            <p:nvPr/>
          </p:nvSpPr>
          <p:spPr bwMode="auto">
            <a:xfrm>
              <a:off x="1920" y="1392"/>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12344" name="Line 30"/>
            <p:cNvSpPr>
              <a:spLocks noChangeShapeType="1"/>
            </p:cNvSpPr>
            <p:nvPr/>
          </p:nvSpPr>
          <p:spPr bwMode="auto">
            <a:xfrm flipH="1">
              <a:off x="1392" y="1584"/>
              <a:ext cx="528" cy="528"/>
            </a:xfrm>
            <a:prstGeom prst="line">
              <a:avLst/>
            </a:prstGeom>
            <a:noFill/>
            <a:ln w="38100">
              <a:solidFill>
                <a:schemeClr val="tx1"/>
              </a:solidFill>
              <a:round/>
              <a:headEnd type="none" w="sm" len="sm"/>
              <a:tailEnd type="none" w="sm" len="sm"/>
            </a:ln>
          </p:spPr>
          <p:txBody>
            <a:bodyPr/>
            <a:lstStyle/>
            <a:p>
              <a:endParaRPr lang="en-US"/>
            </a:p>
          </p:txBody>
        </p:sp>
        <p:sp>
          <p:nvSpPr>
            <p:cNvPr id="12345" name="Line 31"/>
            <p:cNvSpPr>
              <a:spLocks noChangeShapeType="1"/>
            </p:cNvSpPr>
            <p:nvPr/>
          </p:nvSpPr>
          <p:spPr bwMode="auto">
            <a:xfrm>
              <a:off x="2160" y="1584"/>
              <a:ext cx="384" cy="576"/>
            </a:xfrm>
            <a:prstGeom prst="line">
              <a:avLst/>
            </a:prstGeom>
            <a:noFill/>
            <a:ln w="38100">
              <a:solidFill>
                <a:schemeClr val="tx1"/>
              </a:solidFill>
              <a:round/>
              <a:headEnd type="none" w="sm" len="sm"/>
              <a:tailEnd type="none" w="sm" len="sm"/>
            </a:ln>
          </p:spPr>
          <p:txBody>
            <a:bodyPr/>
            <a:lstStyle/>
            <a:p>
              <a:endParaRPr lang="en-US"/>
            </a:p>
          </p:txBody>
        </p:sp>
        <p:sp>
          <p:nvSpPr>
            <p:cNvPr id="12346" name="Oval 32"/>
            <p:cNvSpPr>
              <a:spLocks noChangeArrowheads="1"/>
            </p:cNvSpPr>
            <p:nvPr/>
          </p:nvSpPr>
          <p:spPr bwMode="auto">
            <a:xfrm>
              <a:off x="2976" y="768"/>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2347" name="Text Box 33"/>
            <p:cNvSpPr txBox="1">
              <a:spLocks noChangeArrowheads="1"/>
            </p:cNvSpPr>
            <p:nvPr/>
          </p:nvSpPr>
          <p:spPr bwMode="auto">
            <a:xfrm>
              <a:off x="2976" y="720"/>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12348" name="Line 34"/>
            <p:cNvSpPr>
              <a:spLocks noChangeShapeType="1"/>
            </p:cNvSpPr>
            <p:nvPr/>
          </p:nvSpPr>
          <p:spPr bwMode="auto">
            <a:xfrm flipH="1">
              <a:off x="2112" y="912"/>
              <a:ext cx="864" cy="528"/>
            </a:xfrm>
            <a:prstGeom prst="line">
              <a:avLst/>
            </a:prstGeom>
            <a:noFill/>
            <a:ln w="38100">
              <a:solidFill>
                <a:schemeClr val="tx1"/>
              </a:solidFill>
              <a:round/>
              <a:headEnd type="none" w="sm" len="sm"/>
              <a:tailEnd type="none" w="sm" len="sm"/>
            </a:ln>
          </p:spPr>
          <p:txBody>
            <a:bodyPr/>
            <a:lstStyle/>
            <a:p>
              <a:endParaRPr lang="en-US"/>
            </a:p>
          </p:txBody>
        </p:sp>
        <p:sp>
          <p:nvSpPr>
            <p:cNvPr id="12349" name="Line 35"/>
            <p:cNvSpPr>
              <a:spLocks noChangeShapeType="1"/>
            </p:cNvSpPr>
            <p:nvPr/>
          </p:nvSpPr>
          <p:spPr bwMode="auto">
            <a:xfrm>
              <a:off x="3168" y="960"/>
              <a:ext cx="816" cy="528"/>
            </a:xfrm>
            <a:prstGeom prst="line">
              <a:avLst/>
            </a:prstGeom>
            <a:noFill/>
            <a:ln w="38100">
              <a:solidFill>
                <a:schemeClr val="tx1"/>
              </a:solidFill>
              <a:round/>
              <a:headEnd type="none" w="sm" len="sm"/>
              <a:tailEnd type="none" w="sm" len="sm"/>
            </a:ln>
          </p:spPr>
          <p:txBody>
            <a:bodyPr/>
            <a:lstStyle/>
            <a:p>
              <a:endParaRPr lang="en-US"/>
            </a:p>
          </p:txBody>
        </p:sp>
      </p:grpSp>
      <p:sp>
        <p:nvSpPr>
          <p:cNvPr id="225316" name="Text Box 36"/>
          <p:cNvSpPr txBox="1">
            <a:spLocks noChangeArrowheads="1"/>
          </p:cNvSpPr>
          <p:nvPr/>
        </p:nvSpPr>
        <p:spPr bwMode="auto">
          <a:xfrm>
            <a:off x="228600" y="5943600"/>
            <a:ext cx="86106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Gives infix form of expression (sans parentheses)!</a:t>
            </a:r>
          </a:p>
        </p:txBody>
      </p:sp>
      <p:grpSp>
        <p:nvGrpSpPr>
          <p:cNvPr id="3" name="Group 61"/>
          <p:cNvGrpSpPr>
            <a:grpSpLocks/>
          </p:cNvGrpSpPr>
          <p:nvPr/>
        </p:nvGrpSpPr>
        <p:grpSpPr bwMode="auto">
          <a:xfrm>
            <a:off x="1600200" y="1600200"/>
            <a:ext cx="5410200" cy="3581400"/>
            <a:chOff x="1008" y="1008"/>
            <a:chExt cx="3408" cy="2256"/>
          </a:xfrm>
        </p:grpSpPr>
        <p:sp>
          <p:nvSpPr>
            <p:cNvPr id="12307" name="Line 49"/>
            <p:cNvSpPr>
              <a:spLocks noChangeShapeType="1"/>
            </p:cNvSpPr>
            <p:nvPr/>
          </p:nvSpPr>
          <p:spPr bwMode="auto">
            <a:xfrm>
              <a:off x="4080" y="1680"/>
              <a:ext cx="0" cy="1584"/>
            </a:xfrm>
            <a:prstGeom prst="line">
              <a:avLst/>
            </a:prstGeom>
            <a:noFill/>
            <a:ln w="57150">
              <a:solidFill>
                <a:schemeClr val="bg1"/>
              </a:solidFill>
              <a:round/>
              <a:headEnd type="none" w="sm" len="sm"/>
              <a:tailEnd type="triangle" w="med" len="med"/>
            </a:ln>
          </p:spPr>
          <p:txBody>
            <a:bodyPr/>
            <a:lstStyle/>
            <a:p>
              <a:endParaRPr lang="en-US"/>
            </a:p>
          </p:txBody>
        </p:sp>
        <p:sp>
          <p:nvSpPr>
            <p:cNvPr id="12308" name="Line 51"/>
            <p:cNvSpPr>
              <a:spLocks noChangeShapeType="1"/>
            </p:cNvSpPr>
            <p:nvPr/>
          </p:nvSpPr>
          <p:spPr bwMode="auto">
            <a:xfrm>
              <a:off x="3744" y="2112"/>
              <a:ext cx="0" cy="1152"/>
            </a:xfrm>
            <a:prstGeom prst="line">
              <a:avLst/>
            </a:prstGeom>
            <a:noFill/>
            <a:ln w="57150">
              <a:solidFill>
                <a:schemeClr val="bg1"/>
              </a:solidFill>
              <a:round/>
              <a:headEnd type="none" w="sm" len="sm"/>
              <a:tailEnd type="triangle" w="med" len="med"/>
            </a:ln>
          </p:spPr>
          <p:txBody>
            <a:bodyPr/>
            <a:lstStyle/>
            <a:p>
              <a:endParaRPr lang="en-US"/>
            </a:p>
          </p:txBody>
        </p:sp>
        <p:sp>
          <p:nvSpPr>
            <p:cNvPr id="12309" name="Line 52"/>
            <p:cNvSpPr>
              <a:spLocks noChangeShapeType="1"/>
            </p:cNvSpPr>
            <p:nvPr/>
          </p:nvSpPr>
          <p:spPr bwMode="auto">
            <a:xfrm>
              <a:off x="3120" y="1008"/>
              <a:ext cx="0" cy="2208"/>
            </a:xfrm>
            <a:prstGeom prst="line">
              <a:avLst/>
            </a:prstGeom>
            <a:noFill/>
            <a:ln w="57150">
              <a:solidFill>
                <a:schemeClr val="bg1"/>
              </a:solidFill>
              <a:round/>
              <a:headEnd type="none" w="sm" len="sm"/>
              <a:tailEnd type="triangle" w="med" len="med"/>
            </a:ln>
          </p:spPr>
          <p:txBody>
            <a:bodyPr/>
            <a:lstStyle/>
            <a:p>
              <a:endParaRPr lang="en-US"/>
            </a:p>
          </p:txBody>
        </p:sp>
        <p:sp>
          <p:nvSpPr>
            <p:cNvPr id="12310" name="Line 53"/>
            <p:cNvSpPr>
              <a:spLocks noChangeShapeType="1"/>
            </p:cNvSpPr>
            <p:nvPr/>
          </p:nvSpPr>
          <p:spPr bwMode="auto">
            <a:xfrm>
              <a:off x="2976" y="2784"/>
              <a:ext cx="0" cy="480"/>
            </a:xfrm>
            <a:prstGeom prst="line">
              <a:avLst/>
            </a:prstGeom>
            <a:noFill/>
            <a:ln w="57150">
              <a:solidFill>
                <a:schemeClr val="bg1"/>
              </a:solidFill>
              <a:round/>
              <a:headEnd type="none" w="sm" len="sm"/>
              <a:tailEnd type="triangle" w="med" len="med"/>
            </a:ln>
          </p:spPr>
          <p:txBody>
            <a:bodyPr/>
            <a:lstStyle/>
            <a:p>
              <a:endParaRPr lang="en-US"/>
            </a:p>
          </p:txBody>
        </p:sp>
        <p:sp>
          <p:nvSpPr>
            <p:cNvPr id="12311" name="Line 54"/>
            <p:cNvSpPr>
              <a:spLocks noChangeShapeType="1"/>
            </p:cNvSpPr>
            <p:nvPr/>
          </p:nvSpPr>
          <p:spPr bwMode="auto">
            <a:xfrm>
              <a:off x="2640" y="2400"/>
              <a:ext cx="0" cy="864"/>
            </a:xfrm>
            <a:prstGeom prst="line">
              <a:avLst/>
            </a:prstGeom>
            <a:noFill/>
            <a:ln w="57150">
              <a:solidFill>
                <a:schemeClr val="bg1"/>
              </a:solidFill>
              <a:round/>
              <a:headEnd type="none" w="sm" len="sm"/>
              <a:tailEnd type="triangle" w="med" len="med"/>
            </a:ln>
          </p:spPr>
          <p:txBody>
            <a:bodyPr/>
            <a:lstStyle/>
            <a:p>
              <a:endParaRPr lang="en-US"/>
            </a:p>
          </p:txBody>
        </p:sp>
        <p:sp>
          <p:nvSpPr>
            <p:cNvPr id="12312" name="Line 55"/>
            <p:cNvSpPr>
              <a:spLocks noChangeShapeType="1"/>
            </p:cNvSpPr>
            <p:nvPr/>
          </p:nvSpPr>
          <p:spPr bwMode="auto">
            <a:xfrm>
              <a:off x="2064" y="1680"/>
              <a:ext cx="0" cy="1536"/>
            </a:xfrm>
            <a:prstGeom prst="line">
              <a:avLst/>
            </a:prstGeom>
            <a:noFill/>
            <a:ln w="57150">
              <a:solidFill>
                <a:schemeClr val="bg1"/>
              </a:solidFill>
              <a:round/>
              <a:headEnd type="none" w="sm" len="sm"/>
              <a:tailEnd type="triangle" w="med" len="med"/>
            </a:ln>
          </p:spPr>
          <p:txBody>
            <a:bodyPr/>
            <a:lstStyle/>
            <a:p>
              <a:endParaRPr lang="en-US"/>
            </a:p>
          </p:txBody>
        </p:sp>
        <p:sp>
          <p:nvSpPr>
            <p:cNvPr id="12313" name="Line 56"/>
            <p:cNvSpPr>
              <a:spLocks noChangeShapeType="1"/>
            </p:cNvSpPr>
            <p:nvPr/>
          </p:nvSpPr>
          <p:spPr bwMode="auto">
            <a:xfrm>
              <a:off x="1632" y="2736"/>
              <a:ext cx="0" cy="480"/>
            </a:xfrm>
            <a:prstGeom prst="line">
              <a:avLst/>
            </a:prstGeom>
            <a:noFill/>
            <a:ln w="57150">
              <a:solidFill>
                <a:schemeClr val="bg1"/>
              </a:solidFill>
              <a:round/>
              <a:headEnd type="none" w="sm" len="sm"/>
              <a:tailEnd type="triangle" w="med" len="med"/>
            </a:ln>
          </p:spPr>
          <p:txBody>
            <a:bodyPr/>
            <a:lstStyle/>
            <a:p>
              <a:endParaRPr lang="en-US"/>
            </a:p>
          </p:txBody>
        </p:sp>
        <p:sp>
          <p:nvSpPr>
            <p:cNvPr id="12314" name="Line 57"/>
            <p:cNvSpPr>
              <a:spLocks noChangeShapeType="1"/>
            </p:cNvSpPr>
            <p:nvPr/>
          </p:nvSpPr>
          <p:spPr bwMode="auto">
            <a:xfrm>
              <a:off x="1344" y="2304"/>
              <a:ext cx="0" cy="912"/>
            </a:xfrm>
            <a:prstGeom prst="line">
              <a:avLst/>
            </a:prstGeom>
            <a:noFill/>
            <a:ln w="57150">
              <a:solidFill>
                <a:schemeClr val="bg1"/>
              </a:solidFill>
              <a:round/>
              <a:headEnd type="none" w="sm" len="sm"/>
              <a:tailEnd type="triangle" w="med" len="med"/>
            </a:ln>
          </p:spPr>
          <p:txBody>
            <a:bodyPr/>
            <a:lstStyle/>
            <a:p>
              <a:endParaRPr lang="en-US"/>
            </a:p>
          </p:txBody>
        </p:sp>
        <p:sp>
          <p:nvSpPr>
            <p:cNvPr id="12315" name="Line 58"/>
            <p:cNvSpPr>
              <a:spLocks noChangeShapeType="1"/>
            </p:cNvSpPr>
            <p:nvPr/>
          </p:nvSpPr>
          <p:spPr bwMode="auto">
            <a:xfrm>
              <a:off x="1008" y="2736"/>
              <a:ext cx="0" cy="480"/>
            </a:xfrm>
            <a:prstGeom prst="line">
              <a:avLst/>
            </a:prstGeom>
            <a:noFill/>
            <a:ln w="57150">
              <a:solidFill>
                <a:schemeClr val="bg1"/>
              </a:solidFill>
              <a:round/>
              <a:headEnd type="none" w="sm" len="sm"/>
              <a:tailEnd type="triangle" w="med" len="med"/>
            </a:ln>
          </p:spPr>
          <p:txBody>
            <a:bodyPr/>
            <a:lstStyle/>
            <a:p>
              <a:endParaRPr lang="en-US"/>
            </a:p>
          </p:txBody>
        </p:sp>
        <p:sp>
          <p:nvSpPr>
            <p:cNvPr id="12316" name="Line 59"/>
            <p:cNvSpPr>
              <a:spLocks noChangeShapeType="1"/>
            </p:cNvSpPr>
            <p:nvPr/>
          </p:nvSpPr>
          <p:spPr bwMode="auto">
            <a:xfrm>
              <a:off x="2352" y="2784"/>
              <a:ext cx="0" cy="480"/>
            </a:xfrm>
            <a:prstGeom prst="line">
              <a:avLst/>
            </a:prstGeom>
            <a:noFill/>
            <a:ln w="57150">
              <a:solidFill>
                <a:schemeClr val="bg1"/>
              </a:solidFill>
              <a:round/>
              <a:headEnd type="none" w="sm" len="sm"/>
              <a:tailEnd type="triangle" w="med" len="med"/>
            </a:ln>
          </p:spPr>
          <p:txBody>
            <a:bodyPr/>
            <a:lstStyle/>
            <a:p>
              <a:endParaRPr lang="en-US"/>
            </a:p>
          </p:txBody>
        </p:sp>
        <p:sp>
          <p:nvSpPr>
            <p:cNvPr id="12317" name="Line 60"/>
            <p:cNvSpPr>
              <a:spLocks noChangeShapeType="1"/>
            </p:cNvSpPr>
            <p:nvPr/>
          </p:nvSpPr>
          <p:spPr bwMode="auto">
            <a:xfrm>
              <a:off x="4416" y="2112"/>
              <a:ext cx="0" cy="1152"/>
            </a:xfrm>
            <a:prstGeom prst="line">
              <a:avLst/>
            </a:prstGeom>
            <a:noFill/>
            <a:ln w="57150">
              <a:solidFill>
                <a:schemeClr val="bg1"/>
              </a:solidFill>
              <a:round/>
              <a:headEnd type="none" w="sm" len="sm"/>
              <a:tailEnd type="triangle" w="med" len="med"/>
            </a:ln>
          </p:spPr>
          <p:txBody>
            <a:bodyPr/>
            <a:lstStyle/>
            <a:p>
              <a:endParaRPr lang="en-US"/>
            </a:p>
          </p:txBody>
        </p:sp>
      </p:grpSp>
      <p:grpSp>
        <p:nvGrpSpPr>
          <p:cNvPr id="4" name="Group 75"/>
          <p:cNvGrpSpPr>
            <a:grpSpLocks/>
          </p:cNvGrpSpPr>
          <p:nvPr/>
        </p:nvGrpSpPr>
        <p:grpSpPr bwMode="auto">
          <a:xfrm>
            <a:off x="1371600" y="5105400"/>
            <a:ext cx="5867400" cy="579438"/>
            <a:chOff x="864" y="3216"/>
            <a:chExt cx="3696" cy="365"/>
          </a:xfrm>
        </p:grpSpPr>
        <p:sp>
          <p:nvSpPr>
            <p:cNvPr id="12295" name="Text Box 70"/>
            <p:cNvSpPr txBox="1">
              <a:spLocks noChangeArrowheads="1"/>
            </p:cNvSpPr>
            <p:nvPr/>
          </p:nvSpPr>
          <p:spPr bwMode="auto">
            <a:xfrm>
              <a:off x="3648"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e</a:t>
              </a:r>
            </a:p>
          </p:txBody>
        </p:sp>
        <p:grpSp>
          <p:nvGrpSpPr>
            <p:cNvPr id="5" name="Group 74"/>
            <p:cNvGrpSpPr>
              <a:grpSpLocks/>
            </p:cNvGrpSpPr>
            <p:nvPr/>
          </p:nvGrpSpPr>
          <p:grpSpPr bwMode="auto">
            <a:xfrm>
              <a:off x="864" y="3216"/>
              <a:ext cx="3696" cy="365"/>
              <a:chOff x="864" y="3216"/>
              <a:chExt cx="3696" cy="365"/>
            </a:xfrm>
          </p:grpSpPr>
          <p:sp>
            <p:nvSpPr>
              <p:cNvPr id="12297" name="Text Box 63"/>
              <p:cNvSpPr txBox="1">
                <a:spLocks noChangeArrowheads="1"/>
              </p:cNvSpPr>
              <p:nvPr/>
            </p:nvSpPr>
            <p:spPr bwMode="auto">
              <a:xfrm>
                <a:off x="864"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
            <p:nvSpPr>
              <p:cNvPr id="12298" name="Text Box 64"/>
              <p:cNvSpPr txBox="1">
                <a:spLocks noChangeArrowheads="1"/>
              </p:cNvSpPr>
              <p:nvPr/>
            </p:nvSpPr>
            <p:spPr bwMode="auto">
              <a:xfrm>
                <a:off x="1200"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12299" name="Text Box 65"/>
              <p:cNvSpPr txBox="1">
                <a:spLocks noChangeArrowheads="1"/>
              </p:cNvSpPr>
              <p:nvPr/>
            </p:nvSpPr>
            <p:spPr bwMode="auto">
              <a:xfrm>
                <a:off x="1536"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12300" name="Text Box 66"/>
              <p:cNvSpPr txBox="1">
                <a:spLocks noChangeArrowheads="1"/>
              </p:cNvSpPr>
              <p:nvPr/>
            </p:nvSpPr>
            <p:spPr bwMode="auto">
              <a:xfrm>
                <a:off x="1920"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12301" name="Text Box 67"/>
              <p:cNvSpPr txBox="1">
                <a:spLocks noChangeArrowheads="1"/>
              </p:cNvSpPr>
              <p:nvPr/>
            </p:nvSpPr>
            <p:spPr bwMode="auto">
              <a:xfrm>
                <a:off x="2256"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sp>
            <p:nvSpPr>
              <p:cNvPr id="12302" name="Text Box 68"/>
              <p:cNvSpPr txBox="1">
                <a:spLocks noChangeArrowheads="1"/>
              </p:cNvSpPr>
              <p:nvPr/>
            </p:nvSpPr>
            <p:spPr bwMode="auto">
              <a:xfrm>
                <a:off x="2832"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d</a:t>
                </a:r>
              </a:p>
            </p:txBody>
          </p:sp>
          <p:sp>
            <p:nvSpPr>
              <p:cNvPr id="12303" name="Text Box 69"/>
              <p:cNvSpPr txBox="1">
                <a:spLocks noChangeArrowheads="1"/>
              </p:cNvSpPr>
              <p:nvPr/>
            </p:nvSpPr>
            <p:spPr bwMode="auto">
              <a:xfrm>
                <a:off x="3024"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12304" name="Text Box 71"/>
              <p:cNvSpPr txBox="1">
                <a:spLocks noChangeArrowheads="1"/>
              </p:cNvSpPr>
              <p:nvPr/>
            </p:nvSpPr>
            <p:spPr bwMode="auto">
              <a:xfrm>
                <a:off x="3936"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12305" name="Text Box 72"/>
              <p:cNvSpPr txBox="1">
                <a:spLocks noChangeArrowheads="1"/>
              </p:cNvSpPr>
              <p:nvPr/>
            </p:nvSpPr>
            <p:spPr bwMode="auto">
              <a:xfrm>
                <a:off x="4320"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f</a:t>
                </a:r>
              </a:p>
            </p:txBody>
          </p:sp>
          <p:sp>
            <p:nvSpPr>
              <p:cNvPr id="12306" name="Text Box 73"/>
              <p:cNvSpPr txBox="1">
                <a:spLocks noChangeArrowheads="1"/>
              </p:cNvSpPr>
              <p:nvPr/>
            </p:nvSpPr>
            <p:spPr bwMode="auto">
              <a:xfrm>
                <a:off x="2544" y="32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traversal(</a:t>
            </a:r>
            <a:r>
              <a:rPr lang="en-US" sz="2800" dirty="0" err="1" smtClean="0">
                <a:latin typeface="Times New Roman" pitchFamily="18" charset="0"/>
                <a:cs typeface="Times New Roman" pitchFamily="18" charset="0"/>
              </a:rPr>
              <a:t>lrR</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143000"/>
            <a:ext cx="8229600" cy="4876800"/>
          </a:xfrm>
        </p:spPr>
        <p:txBody>
          <a:bodyPr>
            <a:normAutofit fontScale="62500" lnSpcReduction="20000"/>
          </a:bodyPr>
          <a:lstStyle/>
          <a:p>
            <a:pPr lvl="0">
              <a:defRPr/>
            </a:pPr>
            <a:r>
              <a:rPr lang="en-US" altLang="ja-JP" sz="3800" b="1" dirty="0" smtClean="0">
                <a:latin typeface="Times New Roman" pitchFamily="18" charset="0"/>
                <a:cs typeface="Times New Roman" pitchFamily="18" charset="0"/>
              </a:rPr>
              <a:t>Steps</a:t>
            </a:r>
          </a:p>
          <a:p>
            <a:pPr lvl="0">
              <a:buNone/>
              <a:defRPr/>
            </a:pPr>
            <a:r>
              <a:rPr lang="en-US" sz="3800" dirty="0" smtClean="0">
                <a:latin typeface="Times New Roman" pitchFamily="18" charset="0"/>
                <a:cs typeface="Times New Roman" pitchFamily="18" charset="0"/>
              </a:rPr>
              <a:t>    1. Traverse the left </a:t>
            </a:r>
            <a:r>
              <a:rPr lang="en-US" sz="3800" dirty="0" err="1" smtClean="0">
                <a:latin typeface="Times New Roman" pitchFamily="18" charset="0"/>
                <a:cs typeface="Times New Roman" pitchFamily="18" charset="0"/>
              </a:rPr>
              <a:t>subtree</a:t>
            </a:r>
            <a:r>
              <a:rPr lang="en-US" sz="3800" dirty="0" smtClean="0">
                <a:latin typeface="Times New Roman" pitchFamily="18" charset="0"/>
                <a:cs typeface="Times New Roman" pitchFamily="18" charset="0"/>
              </a:rPr>
              <a:t>. (l)</a:t>
            </a:r>
            <a:br>
              <a:rPr lang="en-US" sz="3800" dirty="0" smtClean="0">
                <a:latin typeface="Times New Roman" pitchFamily="18" charset="0"/>
                <a:cs typeface="Times New Roman" pitchFamily="18" charset="0"/>
              </a:rPr>
            </a:br>
            <a:r>
              <a:rPr lang="en-US" sz="3800" dirty="0" smtClean="0">
                <a:latin typeface="Times New Roman" pitchFamily="18" charset="0"/>
                <a:cs typeface="Times New Roman" pitchFamily="18" charset="0"/>
              </a:rPr>
              <a:t>2. Traverse the right </a:t>
            </a:r>
            <a:r>
              <a:rPr lang="en-US" sz="3800" dirty="0" err="1" smtClean="0">
                <a:latin typeface="Times New Roman" pitchFamily="18" charset="0"/>
                <a:cs typeface="Times New Roman" pitchFamily="18" charset="0"/>
              </a:rPr>
              <a:t>subtree</a:t>
            </a:r>
            <a:r>
              <a:rPr lang="en-US" sz="3800" dirty="0" smtClean="0">
                <a:latin typeface="Times New Roman" pitchFamily="18" charset="0"/>
                <a:cs typeface="Times New Roman" pitchFamily="18" charset="0"/>
              </a:rPr>
              <a:t>. (r )</a:t>
            </a:r>
            <a:br>
              <a:rPr lang="en-US" sz="3800" dirty="0" smtClean="0">
                <a:latin typeface="Times New Roman" pitchFamily="18" charset="0"/>
                <a:cs typeface="Times New Roman" pitchFamily="18" charset="0"/>
              </a:rPr>
            </a:br>
            <a:r>
              <a:rPr lang="en-US" sz="3800" dirty="0" smtClean="0">
                <a:latin typeface="Times New Roman" pitchFamily="18" charset="0"/>
                <a:cs typeface="Times New Roman" pitchFamily="18" charset="0"/>
              </a:rPr>
              <a:t>3. Visit the root. ( R) </a:t>
            </a:r>
          </a:p>
          <a:p>
            <a:pPr lvl="0">
              <a:buNone/>
              <a:defRPr/>
            </a:pPr>
            <a:endParaRPr lang="en-US" altLang="ja-JP" sz="3800" dirty="0" smtClean="0">
              <a:latin typeface="Times New Roman" pitchFamily="18" charset="0"/>
              <a:cs typeface="Times New Roman" pitchFamily="18" charset="0"/>
            </a:endParaRPr>
          </a:p>
          <a:p>
            <a:pPr lvl="0">
              <a:buNone/>
              <a:defRPr/>
            </a:pPr>
            <a:r>
              <a:rPr lang="en-US" sz="3800" dirty="0" smtClean="0">
                <a:latin typeface="Times New Roman" pitchFamily="18" charset="0"/>
                <a:cs typeface="Times New Roman" pitchFamily="18" charset="0"/>
              </a:rPr>
              <a:t>void </a:t>
            </a:r>
            <a:r>
              <a:rPr lang="en-US" sz="3800" dirty="0" err="1" smtClean="0">
                <a:latin typeface="Times New Roman" pitchFamily="18" charset="0"/>
                <a:cs typeface="Times New Roman" pitchFamily="18" charset="0"/>
              </a:rPr>
              <a:t>printPostorder</a:t>
            </a:r>
            <a:r>
              <a:rPr lang="en-US" sz="3800" dirty="0" smtClean="0">
                <a:latin typeface="Times New Roman" pitchFamily="18" charset="0"/>
                <a:cs typeface="Times New Roman" pitchFamily="18" charset="0"/>
              </a:rPr>
              <a:t>(</a:t>
            </a:r>
            <a:r>
              <a:rPr lang="en-US" sz="3800" dirty="0" err="1" smtClean="0">
                <a:latin typeface="Times New Roman" pitchFamily="18" charset="0"/>
                <a:cs typeface="Times New Roman" pitchFamily="18" charset="0"/>
              </a:rPr>
              <a:t>struct</a:t>
            </a:r>
            <a:r>
              <a:rPr lang="en-US" sz="3800" dirty="0" smtClean="0">
                <a:latin typeface="Times New Roman" pitchFamily="18" charset="0"/>
                <a:cs typeface="Times New Roman" pitchFamily="18" charset="0"/>
              </a:rPr>
              <a:t> node* node)</a:t>
            </a:r>
          </a:p>
          <a:p>
            <a:pPr lvl="0">
              <a:buNone/>
              <a:defRPr/>
            </a:pPr>
            <a:r>
              <a:rPr lang="en-US" sz="3800" dirty="0" smtClean="0">
                <a:latin typeface="Times New Roman" pitchFamily="18" charset="0"/>
                <a:cs typeface="Times New Roman" pitchFamily="18" charset="0"/>
              </a:rPr>
              <a:t>{</a:t>
            </a:r>
          </a:p>
          <a:p>
            <a:pPr lvl="0">
              <a:buNone/>
              <a:defRPr/>
            </a:pPr>
            <a:r>
              <a:rPr lang="en-US" sz="3800" dirty="0" smtClean="0">
                <a:latin typeface="Times New Roman" pitchFamily="18" charset="0"/>
                <a:cs typeface="Times New Roman" pitchFamily="18" charset="0"/>
              </a:rPr>
              <a:t>     if (node == NULL)</a:t>
            </a:r>
          </a:p>
          <a:p>
            <a:pPr lvl="0">
              <a:buNone/>
              <a:defRPr/>
            </a:pPr>
            <a:r>
              <a:rPr lang="en-US" sz="3800" dirty="0" smtClean="0">
                <a:latin typeface="Times New Roman" pitchFamily="18" charset="0"/>
                <a:cs typeface="Times New Roman" pitchFamily="18" charset="0"/>
              </a:rPr>
              <a:t>        return;</a:t>
            </a:r>
          </a:p>
          <a:p>
            <a:pPr lvl="0">
              <a:buNone/>
              <a:defRPr/>
            </a:pP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printPostorder</a:t>
            </a:r>
            <a:r>
              <a:rPr lang="en-US" sz="3800" dirty="0" smtClean="0">
                <a:latin typeface="Times New Roman" pitchFamily="18" charset="0"/>
                <a:cs typeface="Times New Roman" pitchFamily="18" charset="0"/>
              </a:rPr>
              <a:t>(node-&gt;left);</a:t>
            </a:r>
          </a:p>
          <a:p>
            <a:pPr lvl="0">
              <a:buNone/>
              <a:defRPr/>
            </a:pP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printPostorder</a:t>
            </a:r>
            <a:r>
              <a:rPr lang="en-US" sz="3800" dirty="0" smtClean="0">
                <a:latin typeface="Times New Roman" pitchFamily="18" charset="0"/>
                <a:cs typeface="Times New Roman" pitchFamily="18" charset="0"/>
              </a:rPr>
              <a:t>(node-&gt;right);</a:t>
            </a:r>
          </a:p>
          <a:p>
            <a:pPr lvl="0">
              <a:buNone/>
              <a:defRPr/>
            </a:pP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printf</a:t>
            </a:r>
            <a:r>
              <a:rPr lang="en-US" sz="3800" dirty="0" smtClean="0">
                <a:latin typeface="Times New Roman" pitchFamily="18" charset="0"/>
                <a:cs typeface="Times New Roman" pitchFamily="18" charset="0"/>
              </a:rPr>
              <a:t>("%d ", node-&gt;data);</a:t>
            </a:r>
          </a:p>
          <a:p>
            <a:pPr lvl="0">
              <a:buNone/>
              <a:defRPr/>
            </a:pPr>
            <a:r>
              <a:rPr lang="en-US" sz="3800"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Slide Number Placeholder 3"/>
          <p:cNvSpPr txBox="1">
            <a:spLocks/>
          </p:cNvSpPr>
          <p:nvPr/>
        </p:nvSpPr>
        <p:spPr>
          <a:xfrm>
            <a:off x="7239000" y="6400800"/>
            <a:ext cx="1905000" cy="457200"/>
          </a:xfrm>
          <a:prstGeom prst="rect">
            <a:avLst/>
          </a:prstGeom>
          <a:noFill/>
          <a:ln>
            <a:miter lim="800000"/>
            <a:headEnd/>
            <a:tailEnd/>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36CE2A8B-92D7-42E6-AD4A-663C0ECC1EC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Rectangle 2"/>
          <p:cNvSpPr txBox="1">
            <a:spLocks noChangeArrowheads="1"/>
          </p:cNvSpPr>
          <p:nvPr/>
        </p:nvSpPr>
        <p:spPr>
          <a:xfrm>
            <a:off x="1219200" y="228600"/>
            <a:ext cx="7793038"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685800" y="1447800"/>
            <a:ext cx="7772400" cy="472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Postorder Example (Visit = print)</a:t>
            </a:r>
          </a:p>
        </p:txBody>
      </p:sp>
      <p:grpSp>
        <p:nvGrpSpPr>
          <p:cNvPr id="2" name="Group 3"/>
          <p:cNvGrpSpPr>
            <a:grpSpLocks/>
          </p:cNvGrpSpPr>
          <p:nvPr/>
        </p:nvGrpSpPr>
        <p:grpSpPr bwMode="auto">
          <a:xfrm>
            <a:off x="2743200" y="1371600"/>
            <a:ext cx="3962400" cy="1646238"/>
            <a:chOff x="1728" y="864"/>
            <a:chExt cx="2496" cy="1037"/>
          </a:xfrm>
        </p:grpSpPr>
        <p:grpSp>
          <p:nvGrpSpPr>
            <p:cNvPr id="3" name="Group 4"/>
            <p:cNvGrpSpPr>
              <a:grpSpLocks/>
            </p:cNvGrpSpPr>
            <p:nvPr/>
          </p:nvGrpSpPr>
          <p:grpSpPr bwMode="auto">
            <a:xfrm>
              <a:off x="3744" y="1536"/>
              <a:ext cx="240" cy="365"/>
              <a:chOff x="4176" y="1104"/>
              <a:chExt cx="240" cy="365"/>
            </a:xfrm>
          </p:grpSpPr>
          <p:sp>
            <p:nvSpPr>
              <p:cNvPr id="14355"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4356" name="Text Box 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4" name="Group 7"/>
            <p:cNvGrpSpPr>
              <a:grpSpLocks/>
            </p:cNvGrpSpPr>
            <p:nvPr/>
          </p:nvGrpSpPr>
          <p:grpSpPr bwMode="auto">
            <a:xfrm>
              <a:off x="1728" y="1536"/>
              <a:ext cx="240" cy="365"/>
              <a:chOff x="4176" y="1104"/>
              <a:chExt cx="240" cy="365"/>
            </a:xfrm>
          </p:grpSpPr>
          <p:sp>
            <p:nvSpPr>
              <p:cNvPr id="14353"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4354" name="Text Box 9"/>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5" name="Group 10"/>
            <p:cNvGrpSpPr>
              <a:grpSpLocks/>
            </p:cNvGrpSpPr>
            <p:nvPr/>
          </p:nvGrpSpPr>
          <p:grpSpPr bwMode="auto">
            <a:xfrm>
              <a:off x="2784" y="864"/>
              <a:ext cx="240" cy="365"/>
              <a:chOff x="4176" y="1104"/>
              <a:chExt cx="240" cy="365"/>
            </a:xfrm>
          </p:grpSpPr>
          <p:sp>
            <p:nvSpPr>
              <p:cNvPr id="14351"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4352" name="Text Box 1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4346" name="Line 13"/>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p:spPr>
          <p:txBody>
            <a:bodyPr/>
            <a:lstStyle/>
            <a:p>
              <a:endParaRPr lang="en-US"/>
            </a:p>
          </p:txBody>
        </p:sp>
        <p:sp>
          <p:nvSpPr>
            <p:cNvPr id="14347" name="Line 14"/>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p:spPr>
          <p:txBody>
            <a:bodyPr/>
            <a:lstStyle/>
            <a:p>
              <a:endParaRPr lang="en-US"/>
            </a:p>
          </p:txBody>
        </p:sp>
        <p:sp>
          <p:nvSpPr>
            <p:cNvPr id="14348" name="Text Box 15"/>
            <p:cNvSpPr txBox="1">
              <a:spLocks noChangeArrowheads="1"/>
            </p:cNvSpPr>
            <p:nvPr/>
          </p:nvSpPr>
          <p:spPr bwMode="auto">
            <a:xfrm>
              <a:off x="2784" y="86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a</a:t>
              </a:r>
            </a:p>
          </p:txBody>
        </p:sp>
        <p:sp>
          <p:nvSpPr>
            <p:cNvPr id="14349" name="Text Box 16"/>
            <p:cNvSpPr txBox="1">
              <a:spLocks noChangeArrowheads="1"/>
            </p:cNvSpPr>
            <p:nvPr/>
          </p:nvSpPr>
          <p:spPr bwMode="auto">
            <a:xfrm>
              <a:off x="1728"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b</a:t>
              </a:r>
            </a:p>
          </p:txBody>
        </p:sp>
        <p:sp>
          <p:nvSpPr>
            <p:cNvPr id="14350" name="Text Box 17"/>
            <p:cNvSpPr txBox="1">
              <a:spLocks noChangeArrowheads="1"/>
            </p:cNvSpPr>
            <p:nvPr/>
          </p:nvSpPr>
          <p:spPr bwMode="auto">
            <a:xfrm>
              <a:off x="3744"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c</a:t>
              </a:r>
            </a:p>
          </p:txBody>
        </p:sp>
      </p:grpSp>
      <p:sp>
        <p:nvSpPr>
          <p:cNvPr id="235538" name="Text Box 18"/>
          <p:cNvSpPr txBox="1">
            <a:spLocks noChangeArrowheads="1"/>
          </p:cNvSpPr>
          <p:nvPr/>
        </p:nvSpPr>
        <p:spPr bwMode="auto">
          <a:xfrm>
            <a:off x="4038600" y="35052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235539" name="Text Box 19"/>
          <p:cNvSpPr txBox="1">
            <a:spLocks noChangeArrowheads="1"/>
          </p:cNvSpPr>
          <p:nvPr/>
        </p:nvSpPr>
        <p:spPr bwMode="auto">
          <a:xfrm>
            <a:off x="4343400" y="35052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sp>
        <p:nvSpPr>
          <p:cNvPr id="235540" name="Text Box 20"/>
          <p:cNvSpPr txBox="1">
            <a:spLocks noChangeArrowheads="1"/>
          </p:cNvSpPr>
          <p:nvPr/>
        </p:nvSpPr>
        <p:spPr bwMode="auto">
          <a:xfrm>
            <a:off x="4648200" y="35052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38"/>
                                        </p:tgtEl>
                                        <p:attrNameLst>
                                          <p:attrName>style.visibility</p:attrName>
                                        </p:attrNameLst>
                                      </p:cBhvr>
                                      <p:to>
                                        <p:strVal val="visible"/>
                                      </p:to>
                                    </p:set>
                                    <p:anim calcmode="lin" valueType="num">
                                      <p:cBhvr additive="base">
                                        <p:cTn id="7" dur="500" fill="hold"/>
                                        <p:tgtEl>
                                          <p:spTgt spid="235538"/>
                                        </p:tgtEl>
                                        <p:attrNameLst>
                                          <p:attrName>ppt_x</p:attrName>
                                        </p:attrNameLst>
                                      </p:cBhvr>
                                      <p:tavLst>
                                        <p:tav tm="0">
                                          <p:val>
                                            <p:strVal val="1+#ppt_w/2"/>
                                          </p:val>
                                        </p:tav>
                                        <p:tav tm="100000">
                                          <p:val>
                                            <p:strVal val="#ppt_x"/>
                                          </p:val>
                                        </p:tav>
                                      </p:tavLst>
                                    </p:anim>
                                    <p:anim calcmode="lin" valueType="num">
                                      <p:cBhvr additive="base">
                                        <p:cTn id="8" dur="500" fill="hold"/>
                                        <p:tgtEl>
                                          <p:spTgt spid="2355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5539"/>
                                        </p:tgtEl>
                                        <p:attrNameLst>
                                          <p:attrName>style.visibility</p:attrName>
                                        </p:attrNameLst>
                                      </p:cBhvr>
                                      <p:to>
                                        <p:strVal val="visible"/>
                                      </p:to>
                                    </p:set>
                                    <p:anim calcmode="lin" valueType="num">
                                      <p:cBhvr additive="base">
                                        <p:cTn id="13" dur="500" fill="hold"/>
                                        <p:tgtEl>
                                          <p:spTgt spid="235539"/>
                                        </p:tgtEl>
                                        <p:attrNameLst>
                                          <p:attrName>ppt_x</p:attrName>
                                        </p:attrNameLst>
                                      </p:cBhvr>
                                      <p:tavLst>
                                        <p:tav tm="0">
                                          <p:val>
                                            <p:strVal val="1+#ppt_w/2"/>
                                          </p:val>
                                        </p:tav>
                                        <p:tav tm="100000">
                                          <p:val>
                                            <p:strVal val="#ppt_x"/>
                                          </p:val>
                                        </p:tav>
                                      </p:tavLst>
                                    </p:anim>
                                    <p:anim calcmode="lin" valueType="num">
                                      <p:cBhvr additive="base">
                                        <p:cTn id="14" dur="500" fill="hold"/>
                                        <p:tgtEl>
                                          <p:spTgt spid="2355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5540"/>
                                        </p:tgtEl>
                                        <p:attrNameLst>
                                          <p:attrName>style.visibility</p:attrName>
                                        </p:attrNameLst>
                                      </p:cBhvr>
                                      <p:to>
                                        <p:strVal val="visible"/>
                                      </p:to>
                                    </p:set>
                                    <p:anim calcmode="lin" valueType="num">
                                      <p:cBhvr additive="base">
                                        <p:cTn id="19" dur="500" fill="hold"/>
                                        <p:tgtEl>
                                          <p:spTgt spid="235540"/>
                                        </p:tgtEl>
                                        <p:attrNameLst>
                                          <p:attrName>ppt_x</p:attrName>
                                        </p:attrNameLst>
                                      </p:cBhvr>
                                      <p:tavLst>
                                        <p:tav tm="0">
                                          <p:val>
                                            <p:strVal val="1+#ppt_w/2"/>
                                          </p:val>
                                        </p:tav>
                                        <p:tav tm="100000">
                                          <p:val>
                                            <p:strVal val="#ppt_x"/>
                                          </p:val>
                                        </p:tav>
                                      </p:tavLst>
                                    </p:anim>
                                    <p:anim calcmode="lin" valueType="num">
                                      <p:cBhvr additive="base">
                                        <p:cTn id="20" dur="500" fill="hold"/>
                                        <p:tgtEl>
                                          <p:spTgt spid="2355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8" grpId="0" autoUpdateAnimBg="0"/>
      <p:bldP spid="235539" grpId="0" autoUpdateAnimBg="0"/>
      <p:bldP spid="23554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Postorder Example (Visit = print)</a:t>
            </a:r>
          </a:p>
        </p:txBody>
      </p:sp>
      <p:grpSp>
        <p:nvGrpSpPr>
          <p:cNvPr id="2" name="Group 3"/>
          <p:cNvGrpSpPr>
            <a:grpSpLocks/>
          </p:cNvGrpSpPr>
          <p:nvPr/>
        </p:nvGrpSpPr>
        <p:grpSpPr bwMode="auto">
          <a:xfrm>
            <a:off x="1143000" y="1371600"/>
            <a:ext cx="5562600" cy="3322638"/>
            <a:chOff x="720" y="864"/>
            <a:chExt cx="3504" cy="2093"/>
          </a:xfrm>
        </p:grpSpPr>
        <p:grpSp>
          <p:nvGrpSpPr>
            <p:cNvPr id="3" name="Group 4"/>
            <p:cNvGrpSpPr>
              <a:grpSpLocks/>
            </p:cNvGrpSpPr>
            <p:nvPr/>
          </p:nvGrpSpPr>
          <p:grpSpPr bwMode="auto">
            <a:xfrm>
              <a:off x="1008" y="2160"/>
              <a:ext cx="240" cy="365"/>
              <a:chOff x="4176" y="1104"/>
              <a:chExt cx="240" cy="365"/>
            </a:xfrm>
          </p:grpSpPr>
          <p:sp>
            <p:nvSpPr>
              <p:cNvPr id="15421"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422" name="Text Box 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4" name="Group 7"/>
            <p:cNvGrpSpPr>
              <a:grpSpLocks/>
            </p:cNvGrpSpPr>
            <p:nvPr/>
          </p:nvGrpSpPr>
          <p:grpSpPr bwMode="auto">
            <a:xfrm>
              <a:off x="720" y="2592"/>
              <a:ext cx="240" cy="365"/>
              <a:chOff x="4176" y="1104"/>
              <a:chExt cx="240" cy="365"/>
            </a:xfrm>
          </p:grpSpPr>
          <p:sp>
            <p:nvSpPr>
              <p:cNvPr id="15419"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420" name="Text Box 9"/>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5" name="Group 10"/>
            <p:cNvGrpSpPr>
              <a:grpSpLocks/>
            </p:cNvGrpSpPr>
            <p:nvPr/>
          </p:nvGrpSpPr>
          <p:grpSpPr bwMode="auto">
            <a:xfrm>
              <a:off x="1344" y="2592"/>
              <a:ext cx="240" cy="365"/>
              <a:chOff x="4176" y="1104"/>
              <a:chExt cx="240" cy="365"/>
            </a:xfrm>
          </p:grpSpPr>
          <p:sp>
            <p:nvSpPr>
              <p:cNvPr id="15417"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418" name="Text Box 1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5377" name="Line 13"/>
            <p:cNvSpPr>
              <a:spLocks noChangeShapeType="1"/>
            </p:cNvSpPr>
            <p:nvPr/>
          </p:nvSpPr>
          <p:spPr bwMode="auto">
            <a:xfrm flipH="1">
              <a:off x="912" y="2400"/>
              <a:ext cx="144" cy="240"/>
            </a:xfrm>
            <a:prstGeom prst="line">
              <a:avLst/>
            </a:prstGeom>
            <a:noFill/>
            <a:ln w="38100">
              <a:solidFill>
                <a:schemeClr val="tx1"/>
              </a:solidFill>
              <a:round/>
              <a:headEnd type="none" w="sm" len="sm"/>
              <a:tailEnd type="none" w="sm" len="sm"/>
            </a:ln>
          </p:spPr>
          <p:txBody>
            <a:bodyPr/>
            <a:lstStyle/>
            <a:p>
              <a:endParaRPr lang="en-US"/>
            </a:p>
          </p:txBody>
        </p:sp>
        <p:sp>
          <p:nvSpPr>
            <p:cNvPr id="15378" name="Line 14"/>
            <p:cNvSpPr>
              <a:spLocks noChangeShapeType="1"/>
            </p:cNvSpPr>
            <p:nvPr/>
          </p:nvSpPr>
          <p:spPr bwMode="auto">
            <a:xfrm>
              <a:off x="12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6" name="Group 15"/>
            <p:cNvGrpSpPr>
              <a:grpSpLocks/>
            </p:cNvGrpSpPr>
            <p:nvPr/>
          </p:nvGrpSpPr>
          <p:grpSpPr bwMode="auto">
            <a:xfrm>
              <a:off x="2256" y="2112"/>
              <a:ext cx="240" cy="365"/>
              <a:chOff x="4176" y="1104"/>
              <a:chExt cx="240" cy="365"/>
            </a:xfrm>
          </p:grpSpPr>
          <p:sp>
            <p:nvSpPr>
              <p:cNvPr id="15415"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416" name="Text Box 1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7" name="Group 18"/>
            <p:cNvGrpSpPr>
              <a:grpSpLocks/>
            </p:cNvGrpSpPr>
            <p:nvPr/>
          </p:nvGrpSpPr>
          <p:grpSpPr bwMode="auto">
            <a:xfrm>
              <a:off x="2544" y="2592"/>
              <a:ext cx="240" cy="365"/>
              <a:chOff x="4176" y="1104"/>
              <a:chExt cx="240" cy="365"/>
            </a:xfrm>
          </p:grpSpPr>
          <p:sp>
            <p:nvSpPr>
              <p:cNvPr id="15413"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414" name="Text Box 2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5381" name="Line 21"/>
            <p:cNvSpPr>
              <a:spLocks noChangeShapeType="1"/>
            </p:cNvSpPr>
            <p:nvPr/>
          </p:nvSpPr>
          <p:spPr bwMode="auto">
            <a:xfrm>
              <a:off x="24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8" name="Group 22"/>
            <p:cNvGrpSpPr>
              <a:grpSpLocks/>
            </p:cNvGrpSpPr>
            <p:nvPr/>
          </p:nvGrpSpPr>
          <p:grpSpPr bwMode="auto">
            <a:xfrm>
              <a:off x="3744" y="1536"/>
              <a:ext cx="240" cy="365"/>
              <a:chOff x="4176" y="1104"/>
              <a:chExt cx="240" cy="365"/>
            </a:xfrm>
          </p:grpSpPr>
          <p:sp>
            <p:nvSpPr>
              <p:cNvPr id="15411"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412" name="Text Box 24"/>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9" name="Group 25"/>
            <p:cNvGrpSpPr>
              <a:grpSpLocks/>
            </p:cNvGrpSpPr>
            <p:nvPr/>
          </p:nvGrpSpPr>
          <p:grpSpPr bwMode="auto">
            <a:xfrm>
              <a:off x="3456" y="1968"/>
              <a:ext cx="240" cy="365"/>
              <a:chOff x="4176" y="1104"/>
              <a:chExt cx="240" cy="365"/>
            </a:xfrm>
          </p:grpSpPr>
          <p:sp>
            <p:nvSpPr>
              <p:cNvPr id="15409" name="Oval 2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410" name="Text Box 2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5384" name="Line 28"/>
            <p:cNvSpPr>
              <a:spLocks noChangeShapeType="1"/>
            </p:cNvSpPr>
            <p:nvPr/>
          </p:nvSpPr>
          <p:spPr bwMode="auto">
            <a:xfrm flipH="1">
              <a:off x="3648" y="1776"/>
              <a:ext cx="144" cy="288"/>
            </a:xfrm>
            <a:prstGeom prst="line">
              <a:avLst/>
            </a:prstGeom>
            <a:noFill/>
            <a:ln w="38100">
              <a:solidFill>
                <a:schemeClr val="tx1"/>
              </a:solidFill>
              <a:round/>
              <a:headEnd type="none" w="sm" len="sm"/>
              <a:tailEnd type="none" w="sm" len="sm"/>
            </a:ln>
          </p:spPr>
          <p:txBody>
            <a:bodyPr/>
            <a:lstStyle/>
            <a:p>
              <a:endParaRPr lang="en-US"/>
            </a:p>
          </p:txBody>
        </p:sp>
        <p:grpSp>
          <p:nvGrpSpPr>
            <p:cNvPr id="10" name="Group 29"/>
            <p:cNvGrpSpPr>
              <a:grpSpLocks/>
            </p:cNvGrpSpPr>
            <p:nvPr/>
          </p:nvGrpSpPr>
          <p:grpSpPr bwMode="auto">
            <a:xfrm>
              <a:off x="1728" y="1536"/>
              <a:ext cx="240" cy="365"/>
              <a:chOff x="4176" y="1104"/>
              <a:chExt cx="240" cy="365"/>
            </a:xfrm>
          </p:grpSpPr>
          <p:sp>
            <p:nvSpPr>
              <p:cNvPr id="15407"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408" name="Text Box 31"/>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5386" name="Line 32"/>
            <p:cNvSpPr>
              <a:spLocks noChangeShapeType="1"/>
            </p:cNvSpPr>
            <p:nvPr/>
          </p:nvSpPr>
          <p:spPr bwMode="auto">
            <a:xfrm flipH="1">
              <a:off x="1200" y="1728"/>
              <a:ext cx="528" cy="528"/>
            </a:xfrm>
            <a:prstGeom prst="line">
              <a:avLst/>
            </a:prstGeom>
            <a:noFill/>
            <a:ln w="38100">
              <a:solidFill>
                <a:schemeClr val="tx1"/>
              </a:solidFill>
              <a:round/>
              <a:headEnd type="none" w="sm" len="sm"/>
              <a:tailEnd type="none" w="sm" len="sm"/>
            </a:ln>
          </p:spPr>
          <p:txBody>
            <a:bodyPr/>
            <a:lstStyle/>
            <a:p>
              <a:endParaRPr lang="en-US"/>
            </a:p>
          </p:txBody>
        </p:sp>
        <p:sp>
          <p:nvSpPr>
            <p:cNvPr id="15387" name="Line 33"/>
            <p:cNvSpPr>
              <a:spLocks noChangeShapeType="1"/>
            </p:cNvSpPr>
            <p:nvPr/>
          </p:nvSpPr>
          <p:spPr bwMode="auto">
            <a:xfrm>
              <a:off x="1968" y="1728"/>
              <a:ext cx="336" cy="480"/>
            </a:xfrm>
            <a:prstGeom prst="line">
              <a:avLst/>
            </a:prstGeom>
            <a:noFill/>
            <a:ln w="38100">
              <a:solidFill>
                <a:schemeClr val="tx1"/>
              </a:solidFill>
              <a:round/>
              <a:headEnd type="none" w="sm" len="sm"/>
              <a:tailEnd type="none" w="sm" len="sm"/>
            </a:ln>
          </p:spPr>
          <p:txBody>
            <a:bodyPr/>
            <a:lstStyle/>
            <a:p>
              <a:endParaRPr lang="en-US"/>
            </a:p>
          </p:txBody>
        </p:sp>
        <p:grpSp>
          <p:nvGrpSpPr>
            <p:cNvPr id="11" name="Group 34"/>
            <p:cNvGrpSpPr>
              <a:grpSpLocks/>
            </p:cNvGrpSpPr>
            <p:nvPr/>
          </p:nvGrpSpPr>
          <p:grpSpPr bwMode="auto">
            <a:xfrm>
              <a:off x="2784" y="864"/>
              <a:ext cx="240" cy="365"/>
              <a:chOff x="4176" y="1104"/>
              <a:chExt cx="240" cy="365"/>
            </a:xfrm>
          </p:grpSpPr>
          <p:sp>
            <p:nvSpPr>
              <p:cNvPr id="15405"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406" name="Text Box 3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5389" name="Line 37"/>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p:spPr>
          <p:txBody>
            <a:bodyPr/>
            <a:lstStyle/>
            <a:p>
              <a:endParaRPr lang="en-US"/>
            </a:p>
          </p:txBody>
        </p:sp>
        <p:sp>
          <p:nvSpPr>
            <p:cNvPr id="15390" name="Line 38"/>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p:spPr>
          <p:txBody>
            <a:bodyPr/>
            <a:lstStyle/>
            <a:p>
              <a:endParaRPr lang="en-US"/>
            </a:p>
          </p:txBody>
        </p:sp>
        <p:sp>
          <p:nvSpPr>
            <p:cNvPr id="15391" name="Text Box 39"/>
            <p:cNvSpPr txBox="1">
              <a:spLocks noChangeArrowheads="1"/>
            </p:cNvSpPr>
            <p:nvPr/>
          </p:nvSpPr>
          <p:spPr bwMode="auto">
            <a:xfrm>
              <a:off x="2784" y="86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a</a:t>
              </a:r>
            </a:p>
          </p:txBody>
        </p:sp>
        <p:sp>
          <p:nvSpPr>
            <p:cNvPr id="15392" name="Text Box 40"/>
            <p:cNvSpPr txBox="1">
              <a:spLocks noChangeArrowheads="1"/>
            </p:cNvSpPr>
            <p:nvPr/>
          </p:nvSpPr>
          <p:spPr bwMode="auto">
            <a:xfrm>
              <a:off x="1728"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b</a:t>
              </a:r>
            </a:p>
          </p:txBody>
        </p:sp>
        <p:sp>
          <p:nvSpPr>
            <p:cNvPr id="15393" name="Text Box 41"/>
            <p:cNvSpPr txBox="1">
              <a:spLocks noChangeArrowheads="1"/>
            </p:cNvSpPr>
            <p:nvPr/>
          </p:nvSpPr>
          <p:spPr bwMode="auto">
            <a:xfrm>
              <a:off x="3744"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c</a:t>
              </a:r>
            </a:p>
          </p:txBody>
        </p:sp>
        <p:sp>
          <p:nvSpPr>
            <p:cNvPr id="15394" name="Text Box 42"/>
            <p:cNvSpPr txBox="1">
              <a:spLocks noChangeArrowheads="1"/>
            </p:cNvSpPr>
            <p:nvPr/>
          </p:nvSpPr>
          <p:spPr bwMode="auto">
            <a:xfrm>
              <a:off x="1008" y="2160"/>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d</a:t>
              </a:r>
            </a:p>
          </p:txBody>
        </p:sp>
        <p:sp>
          <p:nvSpPr>
            <p:cNvPr id="15395" name="Text Box 43"/>
            <p:cNvSpPr txBox="1">
              <a:spLocks noChangeArrowheads="1"/>
            </p:cNvSpPr>
            <p:nvPr/>
          </p:nvSpPr>
          <p:spPr bwMode="auto">
            <a:xfrm>
              <a:off x="2256" y="211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e</a:t>
              </a:r>
            </a:p>
          </p:txBody>
        </p:sp>
        <p:sp>
          <p:nvSpPr>
            <p:cNvPr id="15396" name="Text Box 44"/>
            <p:cNvSpPr txBox="1">
              <a:spLocks noChangeArrowheads="1"/>
            </p:cNvSpPr>
            <p:nvPr/>
          </p:nvSpPr>
          <p:spPr bwMode="auto">
            <a:xfrm>
              <a:off x="3456" y="1968"/>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f</a:t>
              </a:r>
            </a:p>
          </p:txBody>
        </p:sp>
        <p:sp>
          <p:nvSpPr>
            <p:cNvPr id="15397" name="Text Box 45"/>
            <p:cNvSpPr txBox="1">
              <a:spLocks noChangeArrowheads="1"/>
            </p:cNvSpPr>
            <p:nvPr/>
          </p:nvSpPr>
          <p:spPr bwMode="auto">
            <a:xfrm>
              <a:off x="720" y="254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g</a:t>
              </a:r>
            </a:p>
          </p:txBody>
        </p:sp>
        <p:sp>
          <p:nvSpPr>
            <p:cNvPr id="15398" name="Text Box 46"/>
            <p:cNvSpPr txBox="1">
              <a:spLocks noChangeArrowheads="1"/>
            </p:cNvSpPr>
            <p:nvPr/>
          </p:nvSpPr>
          <p:spPr bwMode="auto">
            <a:xfrm>
              <a:off x="1344"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h</a:t>
              </a:r>
            </a:p>
          </p:txBody>
        </p:sp>
        <p:sp>
          <p:nvSpPr>
            <p:cNvPr id="15399" name="Text Box 47"/>
            <p:cNvSpPr txBox="1">
              <a:spLocks noChangeArrowheads="1"/>
            </p:cNvSpPr>
            <p:nvPr/>
          </p:nvSpPr>
          <p:spPr bwMode="auto">
            <a:xfrm>
              <a:off x="2592"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i</a:t>
              </a:r>
            </a:p>
          </p:txBody>
        </p:sp>
        <p:grpSp>
          <p:nvGrpSpPr>
            <p:cNvPr id="12" name="Group 48"/>
            <p:cNvGrpSpPr>
              <a:grpSpLocks/>
            </p:cNvGrpSpPr>
            <p:nvPr/>
          </p:nvGrpSpPr>
          <p:grpSpPr bwMode="auto">
            <a:xfrm>
              <a:off x="3696" y="2496"/>
              <a:ext cx="240" cy="365"/>
              <a:chOff x="4176" y="1104"/>
              <a:chExt cx="240" cy="365"/>
            </a:xfrm>
          </p:grpSpPr>
          <p:sp>
            <p:nvSpPr>
              <p:cNvPr id="15403"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5404" name="Text Box 5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5401" name="Line 51"/>
            <p:cNvSpPr>
              <a:spLocks noChangeShapeType="1"/>
            </p:cNvSpPr>
            <p:nvPr/>
          </p:nvSpPr>
          <p:spPr bwMode="auto">
            <a:xfrm>
              <a:off x="3600" y="2256"/>
              <a:ext cx="192" cy="288"/>
            </a:xfrm>
            <a:prstGeom prst="line">
              <a:avLst/>
            </a:prstGeom>
            <a:noFill/>
            <a:ln w="38100">
              <a:solidFill>
                <a:schemeClr val="tx1"/>
              </a:solidFill>
              <a:round/>
              <a:headEnd type="none" w="sm" len="sm"/>
              <a:tailEnd type="none" w="sm" len="sm"/>
            </a:ln>
          </p:spPr>
          <p:txBody>
            <a:bodyPr/>
            <a:lstStyle/>
            <a:p>
              <a:endParaRPr lang="en-US"/>
            </a:p>
          </p:txBody>
        </p:sp>
        <p:sp>
          <p:nvSpPr>
            <p:cNvPr id="15402" name="Text Box 52"/>
            <p:cNvSpPr txBox="1">
              <a:spLocks noChangeArrowheads="1"/>
            </p:cNvSpPr>
            <p:nvPr/>
          </p:nvSpPr>
          <p:spPr bwMode="auto">
            <a:xfrm>
              <a:off x="3744" y="249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j</a:t>
              </a:r>
            </a:p>
          </p:txBody>
        </p:sp>
      </p:grpSp>
      <p:sp>
        <p:nvSpPr>
          <p:cNvPr id="227381" name="Text Box 53"/>
          <p:cNvSpPr txBox="1">
            <a:spLocks noChangeArrowheads="1"/>
          </p:cNvSpPr>
          <p:nvPr/>
        </p:nvSpPr>
        <p:spPr bwMode="auto">
          <a:xfrm>
            <a:off x="6858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g</a:t>
            </a:r>
          </a:p>
        </p:txBody>
      </p:sp>
      <p:sp>
        <p:nvSpPr>
          <p:cNvPr id="227382" name="Text Box 54"/>
          <p:cNvSpPr txBox="1">
            <a:spLocks noChangeArrowheads="1"/>
          </p:cNvSpPr>
          <p:nvPr/>
        </p:nvSpPr>
        <p:spPr bwMode="auto">
          <a:xfrm>
            <a:off x="9906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h</a:t>
            </a:r>
          </a:p>
        </p:txBody>
      </p:sp>
      <p:sp>
        <p:nvSpPr>
          <p:cNvPr id="227383" name="Text Box 55"/>
          <p:cNvSpPr txBox="1">
            <a:spLocks noChangeArrowheads="1"/>
          </p:cNvSpPr>
          <p:nvPr/>
        </p:nvSpPr>
        <p:spPr bwMode="auto">
          <a:xfrm>
            <a:off x="12954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d</a:t>
            </a:r>
          </a:p>
        </p:txBody>
      </p:sp>
      <p:sp>
        <p:nvSpPr>
          <p:cNvPr id="227384" name="Text Box 56"/>
          <p:cNvSpPr txBox="1">
            <a:spLocks noChangeArrowheads="1"/>
          </p:cNvSpPr>
          <p:nvPr/>
        </p:nvSpPr>
        <p:spPr bwMode="auto">
          <a:xfrm>
            <a:off x="16002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i</a:t>
            </a:r>
          </a:p>
        </p:txBody>
      </p:sp>
      <p:sp>
        <p:nvSpPr>
          <p:cNvPr id="227385" name="Text Box 57"/>
          <p:cNvSpPr txBox="1">
            <a:spLocks noChangeArrowheads="1"/>
          </p:cNvSpPr>
          <p:nvPr/>
        </p:nvSpPr>
        <p:spPr bwMode="auto">
          <a:xfrm>
            <a:off x="19050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e</a:t>
            </a:r>
          </a:p>
        </p:txBody>
      </p:sp>
      <p:sp>
        <p:nvSpPr>
          <p:cNvPr id="227386" name="Text Box 58"/>
          <p:cNvSpPr txBox="1">
            <a:spLocks noChangeArrowheads="1"/>
          </p:cNvSpPr>
          <p:nvPr/>
        </p:nvSpPr>
        <p:spPr bwMode="auto">
          <a:xfrm>
            <a:off x="22098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227387" name="Text Box 59"/>
          <p:cNvSpPr txBox="1">
            <a:spLocks noChangeArrowheads="1"/>
          </p:cNvSpPr>
          <p:nvPr/>
        </p:nvSpPr>
        <p:spPr bwMode="auto">
          <a:xfrm>
            <a:off x="25146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j</a:t>
            </a:r>
          </a:p>
        </p:txBody>
      </p:sp>
      <p:sp>
        <p:nvSpPr>
          <p:cNvPr id="227388" name="Text Box 60"/>
          <p:cNvSpPr txBox="1">
            <a:spLocks noChangeArrowheads="1"/>
          </p:cNvSpPr>
          <p:nvPr/>
        </p:nvSpPr>
        <p:spPr bwMode="auto">
          <a:xfrm>
            <a:off x="28194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f</a:t>
            </a:r>
          </a:p>
        </p:txBody>
      </p:sp>
      <p:sp>
        <p:nvSpPr>
          <p:cNvPr id="227389" name="Text Box 61"/>
          <p:cNvSpPr txBox="1">
            <a:spLocks noChangeArrowheads="1"/>
          </p:cNvSpPr>
          <p:nvPr/>
        </p:nvSpPr>
        <p:spPr bwMode="auto">
          <a:xfrm>
            <a:off x="31242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sp>
        <p:nvSpPr>
          <p:cNvPr id="227390" name="Text Box 62"/>
          <p:cNvSpPr txBox="1">
            <a:spLocks noChangeArrowheads="1"/>
          </p:cNvSpPr>
          <p:nvPr/>
        </p:nvSpPr>
        <p:spPr bwMode="auto">
          <a:xfrm>
            <a:off x="34290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27381"/>
                                        </p:tgtEl>
                                        <p:attrNameLst>
                                          <p:attrName>style.visibility</p:attrName>
                                        </p:attrNameLst>
                                      </p:cBhvr>
                                      <p:to>
                                        <p:strVal val="visible"/>
                                      </p:to>
                                    </p:set>
                                    <p:anim calcmode="lin" valueType="num">
                                      <p:cBhvr additive="base">
                                        <p:cTn id="11" dur="500" fill="hold"/>
                                        <p:tgtEl>
                                          <p:spTgt spid="227381"/>
                                        </p:tgtEl>
                                        <p:attrNameLst>
                                          <p:attrName>ppt_x</p:attrName>
                                        </p:attrNameLst>
                                      </p:cBhvr>
                                      <p:tavLst>
                                        <p:tav tm="0">
                                          <p:val>
                                            <p:strVal val="1+#ppt_w/2"/>
                                          </p:val>
                                        </p:tav>
                                        <p:tav tm="100000">
                                          <p:val>
                                            <p:strVal val="#ppt_x"/>
                                          </p:val>
                                        </p:tav>
                                      </p:tavLst>
                                    </p:anim>
                                    <p:anim calcmode="lin" valueType="num">
                                      <p:cBhvr additive="base">
                                        <p:cTn id="12" dur="500" fill="hold"/>
                                        <p:tgtEl>
                                          <p:spTgt spid="22738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27382"/>
                                        </p:tgtEl>
                                        <p:attrNameLst>
                                          <p:attrName>style.visibility</p:attrName>
                                        </p:attrNameLst>
                                      </p:cBhvr>
                                      <p:to>
                                        <p:strVal val="visible"/>
                                      </p:to>
                                    </p:set>
                                    <p:anim calcmode="lin" valueType="num">
                                      <p:cBhvr additive="base">
                                        <p:cTn id="17" dur="500" fill="hold"/>
                                        <p:tgtEl>
                                          <p:spTgt spid="227382"/>
                                        </p:tgtEl>
                                        <p:attrNameLst>
                                          <p:attrName>ppt_x</p:attrName>
                                        </p:attrNameLst>
                                      </p:cBhvr>
                                      <p:tavLst>
                                        <p:tav tm="0">
                                          <p:val>
                                            <p:strVal val="1+#ppt_w/2"/>
                                          </p:val>
                                        </p:tav>
                                        <p:tav tm="100000">
                                          <p:val>
                                            <p:strVal val="#ppt_x"/>
                                          </p:val>
                                        </p:tav>
                                      </p:tavLst>
                                    </p:anim>
                                    <p:anim calcmode="lin" valueType="num">
                                      <p:cBhvr additive="base">
                                        <p:cTn id="18" dur="500" fill="hold"/>
                                        <p:tgtEl>
                                          <p:spTgt spid="22738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27383"/>
                                        </p:tgtEl>
                                        <p:attrNameLst>
                                          <p:attrName>style.visibility</p:attrName>
                                        </p:attrNameLst>
                                      </p:cBhvr>
                                      <p:to>
                                        <p:strVal val="visible"/>
                                      </p:to>
                                    </p:set>
                                    <p:anim calcmode="lin" valueType="num">
                                      <p:cBhvr additive="base">
                                        <p:cTn id="23" dur="500" fill="hold"/>
                                        <p:tgtEl>
                                          <p:spTgt spid="227383"/>
                                        </p:tgtEl>
                                        <p:attrNameLst>
                                          <p:attrName>ppt_x</p:attrName>
                                        </p:attrNameLst>
                                      </p:cBhvr>
                                      <p:tavLst>
                                        <p:tav tm="0">
                                          <p:val>
                                            <p:strVal val="1+#ppt_w/2"/>
                                          </p:val>
                                        </p:tav>
                                        <p:tav tm="100000">
                                          <p:val>
                                            <p:strVal val="#ppt_x"/>
                                          </p:val>
                                        </p:tav>
                                      </p:tavLst>
                                    </p:anim>
                                    <p:anim calcmode="lin" valueType="num">
                                      <p:cBhvr additive="base">
                                        <p:cTn id="24" dur="500" fill="hold"/>
                                        <p:tgtEl>
                                          <p:spTgt spid="22738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27384"/>
                                        </p:tgtEl>
                                        <p:attrNameLst>
                                          <p:attrName>style.visibility</p:attrName>
                                        </p:attrNameLst>
                                      </p:cBhvr>
                                      <p:to>
                                        <p:strVal val="visible"/>
                                      </p:to>
                                    </p:set>
                                    <p:anim calcmode="lin" valueType="num">
                                      <p:cBhvr additive="base">
                                        <p:cTn id="29" dur="500" fill="hold"/>
                                        <p:tgtEl>
                                          <p:spTgt spid="227384"/>
                                        </p:tgtEl>
                                        <p:attrNameLst>
                                          <p:attrName>ppt_x</p:attrName>
                                        </p:attrNameLst>
                                      </p:cBhvr>
                                      <p:tavLst>
                                        <p:tav tm="0">
                                          <p:val>
                                            <p:strVal val="1+#ppt_w/2"/>
                                          </p:val>
                                        </p:tav>
                                        <p:tav tm="100000">
                                          <p:val>
                                            <p:strVal val="#ppt_x"/>
                                          </p:val>
                                        </p:tav>
                                      </p:tavLst>
                                    </p:anim>
                                    <p:anim calcmode="lin" valueType="num">
                                      <p:cBhvr additive="base">
                                        <p:cTn id="30" dur="500" fill="hold"/>
                                        <p:tgtEl>
                                          <p:spTgt spid="22738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27385"/>
                                        </p:tgtEl>
                                        <p:attrNameLst>
                                          <p:attrName>style.visibility</p:attrName>
                                        </p:attrNameLst>
                                      </p:cBhvr>
                                      <p:to>
                                        <p:strVal val="visible"/>
                                      </p:to>
                                    </p:set>
                                    <p:anim calcmode="lin" valueType="num">
                                      <p:cBhvr additive="base">
                                        <p:cTn id="35" dur="500" fill="hold"/>
                                        <p:tgtEl>
                                          <p:spTgt spid="227385"/>
                                        </p:tgtEl>
                                        <p:attrNameLst>
                                          <p:attrName>ppt_x</p:attrName>
                                        </p:attrNameLst>
                                      </p:cBhvr>
                                      <p:tavLst>
                                        <p:tav tm="0">
                                          <p:val>
                                            <p:strVal val="1+#ppt_w/2"/>
                                          </p:val>
                                        </p:tav>
                                        <p:tav tm="100000">
                                          <p:val>
                                            <p:strVal val="#ppt_x"/>
                                          </p:val>
                                        </p:tav>
                                      </p:tavLst>
                                    </p:anim>
                                    <p:anim calcmode="lin" valueType="num">
                                      <p:cBhvr additive="base">
                                        <p:cTn id="36" dur="500" fill="hold"/>
                                        <p:tgtEl>
                                          <p:spTgt spid="22738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27386"/>
                                        </p:tgtEl>
                                        <p:attrNameLst>
                                          <p:attrName>style.visibility</p:attrName>
                                        </p:attrNameLst>
                                      </p:cBhvr>
                                      <p:to>
                                        <p:strVal val="visible"/>
                                      </p:to>
                                    </p:set>
                                    <p:anim calcmode="lin" valueType="num">
                                      <p:cBhvr additive="base">
                                        <p:cTn id="41" dur="500" fill="hold"/>
                                        <p:tgtEl>
                                          <p:spTgt spid="227386"/>
                                        </p:tgtEl>
                                        <p:attrNameLst>
                                          <p:attrName>ppt_x</p:attrName>
                                        </p:attrNameLst>
                                      </p:cBhvr>
                                      <p:tavLst>
                                        <p:tav tm="0">
                                          <p:val>
                                            <p:strVal val="1+#ppt_w/2"/>
                                          </p:val>
                                        </p:tav>
                                        <p:tav tm="100000">
                                          <p:val>
                                            <p:strVal val="#ppt_x"/>
                                          </p:val>
                                        </p:tav>
                                      </p:tavLst>
                                    </p:anim>
                                    <p:anim calcmode="lin" valueType="num">
                                      <p:cBhvr additive="base">
                                        <p:cTn id="42" dur="500" fill="hold"/>
                                        <p:tgtEl>
                                          <p:spTgt spid="22738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27387"/>
                                        </p:tgtEl>
                                        <p:attrNameLst>
                                          <p:attrName>style.visibility</p:attrName>
                                        </p:attrNameLst>
                                      </p:cBhvr>
                                      <p:to>
                                        <p:strVal val="visible"/>
                                      </p:to>
                                    </p:set>
                                    <p:anim calcmode="lin" valueType="num">
                                      <p:cBhvr additive="base">
                                        <p:cTn id="47" dur="500" fill="hold"/>
                                        <p:tgtEl>
                                          <p:spTgt spid="227387"/>
                                        </p:tgtEl>
                                        <p:attrNameLst>
                                          <p:attrName>ppt_x</p:attrName>
                                        </p:attrNameLst>
                                      </p:cBhvr>
                                      <p:tavLst>
                                        <p:tav tm="0">
                                          <p:val>
                                            <p:strVal val="1+#ppt_w/2"/>
                                          </p:val>
                                        </p:tav>
                                        <p:tav tm="100000">
                                          <p:val>
                                            <p:strVal val="#ppt_x"/>
                                          </p:val>
                                        </p:tav>
                                      </p:tavLst>
                                    </p:anim>
                                    <p:anim calcmode="lin" valueType="num">
                                      <p:cBhvr additive="base">
                                        <p:cTn id="48" dur="500" fill="hold"/>
                                        <p:tgtEl>
                                          <p:spTgt spid="22738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27388"/>
                                        </p:tgtEl>
                                        <p:attrNameLst>
                                          <p:attrName>style.visibility</p:attrName>
                                        </p:attrNameLst>
                                      </p:cBhvr>
                                      <p:to>
                                        <p:strVal val="visible"/>
                                      </p:to>
                                    </p:set>
                                    <p:anim calcmode="lin" valueType="num">
                                      <p:cBhvr additive="base">
                                        <p:cTn id="53" dur="500" fill="hold"/>
                                        <p:tgtEl>
                                          <p:spTgt spid="227388"/>
                                        </p:tgtEl>
                                        <p:attrNameLst>
                                          <p:attrName>ppt_x</p:attrName>
                                        </p:attrNameLst>
                                      </p:cBhvr>
                                      <p:tavLst>
                                        <p:tav tm="0">
                                          <p:val>
                                            <p:strVal val="1+#ppt_w/2"/>
                                          </p:val>
                                        </p:tav>
                                        <p:tav tm="100000">
                                          <p:val>
                                            <p:strVal val="#ppt_x"/>
                                          </p:val>
                                        </p:tav>
                                      </p:tavLst>
                                    </p:anim>
                                    <p:anim calcmode="lin" valueType="num">
                                      <p:cBhvr additive="base">
                                        <p:cTn id="54" dur="500" fill="hold"/>
                                        <p:tgtEl>
                                          <p:spTgt spid="22738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27389"/>
                                        </p:tgtEl>
                                        <p:attrNameLst>
                                          <p:attrName>style.visibility</p:attrName>
                                        </p:attrNameLst>
                                      </p:cBhvr>
                                      <p:to>
                                        <p:strVal val="visible"/>
                                      </p:to>
                                    </p:set>
                                    <p:anim calcmode="lin" valueType="num">
                                      <p:cBhvr additive="base">
                                        <p:cTn id="59" dur="500" fill="hold"/>
                                        <p:tgtEl>
                                          <p:spTgt spid="227389"/>
                                        </p:tgtEl>
                                        <p:attrNameLst>
                                          <p:attrName>ppt_x</p:attrName>
                                        </p:attrNameLst>
                                      </p:cBhvr>
                                      <p:tavLst>
                                        <p:tav tm="0">
                                          <p:val>
                                            <p:strVal val="1+#ppt_w/2"/>
                                          </p:val>
                                        </p:tav>
                                        <p:tav tm="100000">
                                          <p:val>
                                            <p:strVal val="#ppt_x"/>
                                          </p:val>
                                        </p:tav>
                                      </p:tavLst>
                                    </p:anim>
                                    <p:anim calcmode="lin" valueType="num">
                                      <p:cBhvr additive="base">
                                        <p:cTn id="60" dur="500" fill="hold"/>
                                        <p:tgtEl>
                                          <p:spTgt spid="22738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27390"/>
                                        </p:tgtEl>
                                        <p:attrNameLst>
                                          <p:attrName>style.visibility</p:attrName>
                                        </p:attrNameLst>
                                      </p:cBhvr>
                                      <p:to>
                                        <p:strVal val="visible"/>
                                      </p:to>
                                    </p:set>
                                    <p:anim calcmode="lin" valueType="num">
                                      <p:cBhvr additive="base">
                                        <p:cTn id="65" dur="500" fill="hold"/>
                                        <p:tgtEl>
                                          <p:spTgt spid="227390"/>
                                        </p:tgtEl>
                                        <p:attrNameLst>
                                          <p:attrName>ppt_x</p:attrName>
                                        </p:attrNameLst>
                                      </p:cBhvr>
                                      <p:tavLst>
                                        <p:tav tm="0">
                                          <p:val>
                                            <p:strVal val="1+#ppt_w/2"/>
                                          </p:val>
                                        </p:tav>
                                        <p:tav tm="100000">
                                          <p:val>
                                            <p:strVal val="#ppt_x"/>
                                          </p:val>
                                        </p:tav>
                                      </p:tavLst>
                                    </p:anim>
                                    <p:anim calcmode="lin" valueType="num">
                                      <p:cBhvr additive="base">
                                        <p:cTn id="66" dur="500" fill="hold"/>
                                        <p:tgtEl>
                                          <p:spTgt spid="2273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81" grpId="0" autoUpdateAnimBg="0"/>
      <p:bldP spid="227382" grpId="0" autoUpdateAnimBg="0"/>
      <p:bldP spid="227383" grpId="0" autoUpdateAnimBg="0"/>
      <p:bldP spid="227384" grpId="0" autoUpdateAnimBg="0"/>
      <p:bldP spid="227385" grpId="0" autoUpdateAnimBg="0"/>
      <p:bldP spid="227386" grpId="0" autoUpdateAnimBg="0"/>
      <p:bldP spid="227387" grpId="0" autoUpdateAnimBg="0"/>
      <p:bldP spid="227388" grpId="0" autoUpdateAnimBg="0"/>
      <p:bldP spid="227389" grpId="0" autoUpdateAnimBg="0"/>
      <p:bldP spid="22739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Postorder Of Expression Tree</a:t>
            </a:r>
          </a:p>
        </p:txBody>
      </p:sp>
      <p:grpSp>
        <p:nvGrpSpPr>
          <p:cNvPr id="2" name="Group 3"/>
          <p:cNvGrpSpPr>
            <a:grpSpLocks/>
          </p:cNvGrpSpPr>
          <p:nvPr/>
        </p:nvGrpSpPr>
        <p:grpSpPr bwMode="auto">
          <a:xfrm>
            <a:off x="1447800" y="1143000"/>
            <a:ext cx="5715000" cy="3398838"/>
            <a:chOff x="912" y="720"/>
            <a:chExt cx="3600" cy="2141"/>
          </a:xfrm>
        </p:grpSpPr>
        <p:sp>
          <p:nvSpPr>
            <p:cNvPr id="16400" name="Oval 4"/>
            <p:cNvSpPr>
              <a:spLocks noChangeArrowheads="1"/>
            </p:cNvSpPr>
            <p:nvPr/>
          </p:nvSpPr>
          <p:spPr bwMode="auto">
            <a:xfrm>
              <a:off x="1200" y="2064"/>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01" name="Text Box 5"/>
            <p:cNvSpPr txBox="1">
              <a:spLocks noChangeArrowheads="1"/>
            </p:cNvSpPr>
            <p:nvPr/>
          </p:nvSpPr>
          <p:spPr bwMode="auto">
            <a:xfrm>
              <a:off x="1200" y="201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16402" name="Oval 6"/>
            <p:cNvSpPr>
              <a:spLocks noChangeArrowheads="1"/>
            </p:cNvSpPr>
            <p:nvPr/>
          </p:nvSpPr>
          <p:spPr bwMode="auto">
            <a:xfrm>
              <a:off x="912" y="2496"/>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03" name="Text Box 7"/>
            <p:cNvSpPr txBox="1">
              <a:spLocks noChangeArrowheads="1"/>
            </p:cNvSpPr>
            <p:nvPr/>
          </p:nvSpPr>
          <p:spPr bwMode="auto">
            <a:xfrm>
              <a:off x="912" y="2400"/>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a:t>
              </a:r>
            </a:p>
          </p:txBody>
        </p:sp>
        <p:sp>
          <p:nvSpPr>
            <p:cNvPr id="16404" name="Oval 8"/>
            <p:cNvSpPr>
              <a:spLocks noChangeArrowheads="1"/>
            </p:cNvSpPr>
            <p:nvPr/>
          </p:nvSpPr>
          <p:spPr bwMode="auto">
            <a:xfrm>
              <a:off x="1536" y="2496"/>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05" name="Text Box 9"/>
            <p:cNvSpPr txBox="1">
              <a:spLocks noChangeArrowheads="1"/>
            </p:cNvSpPr>
            <p:nvPr/>
          </p:nvSpPr>
          <p:spPr bwMode="auto">
            <a:xfrm>
              <a:off x="1536" y="2448"/>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b</a:t>
              </a:r>
            </a:p>
          </p:txBody>
        </p:sp>
        <p:sp>
          <p:nvSpPr>
            <p:cNvPr id="16406" name="Line 10"/>
            <p:cNvSpPr>
              <a:spLocks noChangeShapeType="1"/>
            </p:cNvSpPr>
            <p:nvPr/>
          </p:nvSpPr>
          <p:spPr bwMode="auto">
            <a:xfrm flipH="1">
              <a:off x="1104" y="2256"/>
              <a:ext cx="144" cy="240"/>
            </a:xfrm>
            <a:prstGeom prst="line">
              <a:avLst/>
            </a:prstGeom>
            <a:noFill/>
            <a:ln w="38100">
              <a:solidFill>
                <a:schemeClr val="tx1"/>
              </a:solidFill>
              <a:round/>
              <a:headEnd type="none" w="sm" len="sm"/>
              <a:tailEnd type="none" w="sm" len="sm"/>
            </a:ln>
          </p:spPr>
          <p:txBody>
            <a:bodyPr/>
            <a:lstStyle/>
            <a:p>
              <a:endParaRPr lang="en-US"/>
            </a:p>
          </p:txBody>
        </p:sp>
        <p:sp>
          <p:nvSpPr>
            <p:cNvPr id="16407" name="Line 11"/>
            <p:cNvSpPr>
              <a:spLocks noChangeShapeType="1"/>
            </p:cNvSpPr>
            <p:nvPr/>
          </p:nvSpPr>
          <p:spPr bwMode="auto">
            <a:xfrm>
              <a:off x="1440" y="2208"/>
              <a:ext cx="192" cy="288"/>
            </a:xfrm>
            <a:prstGeom prst="line">
              <a:avLst/>
            </a:prstGeom>
            <a:noFill/>
            <a:ln w="38100">
              <a:solidFill>
                <a:schemeClr val="tx1"/>
              </a:solidFill>
              <a:round/>
              <a:headEnd type="none" w="sm" len="sm"/>
              <a:tailEnd type="none" w="sm" len="sm"/>
            </a:ln>
          </p:spPr>
          <p:txBody>
            <a:bodyPr/>
            <a:lstStyle/>
            <a:p>
              <a:endParaRPr lang="en-US"/>
            </a:p>
          </p:txBody>
        </p:sp>
        <p:sp>
          <p:nvSpPr>
            <p:cNvPr id="16408" name="Oval 12"/>
            <p:cNvSpPr>
              <a:spLocks noChangeArrowheads="1"/>
            </p:cNvSpPr>
            <p:nvPr/>
          </p:nvSpPr>
          <p:spPr bwMode="auto">
            <a:xfrm>
              <a:off x="2496" y="211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09" name="Text Box 13"/>
            <p:cNvSpPr txBox="1">
              <a:spLocks noChangeArrowheads="1"/>
            </p:cNvSpPr>
            <p:nvPr/>
          </p:nvSpPr>
          <p:spPr bwMode="auto">
            <a:xfrm>
              <a:off x="2496" y="2064"/>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16410" name="Oval 14"/>
            <p:cNvSpPr>
              <a:spLocks noChangeArrowheads="1"/>
            </p:cNvSpPr>
            <p:nvPr/>
          </p:nvSpPr>
          <p:spPr bwMode="auto">
            <a:xfrm>
              <a:off x="2208" y="2544"/>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11" name="Text Box 15"/>
            <p:cNvSpPr txBox="1">
              <a:spLocks noChangeArrowheads="1"/>
            </p:cNvSpPr>
            <p:nvPr/>
          </p:nvSpPr>
          <p:spPr bwMode="auto">
            <a:xfrm>
              <a:off x="2208" y="2448"/>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c</a:t>
              </a:r>
            </a:p>
          </p:txBody>
        </p:sp>
        <p:sp>
          <p:nvSpPr>
            <p:cNvPr id="16412" name="Oval 16"/>
            <p:cNvSpPr>
              <a:spLocks noChangeArrowheads="1"/>
            </p:cNvSpPr>
            <p:nvPr/>
          </p:nvSpPr>
          <p:spPr bwMode="auto">
            <a:xfrm>
              <a:off x="2832" y="2544"/>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13" name="Text Box 17"/>
            <p:cNvSpPr txBox="1">
              <a:spLocks noChangeArrowheads="1"/>
            </p:cNvSpPr>
            <p:nvPr/>
          </p:nvSpPr>
          <p:spPr bwMode="auto">
            <a:xfrm>
              <a:off x="2832" y="249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d</a:t>
              </a:r>
            </a:p>
          </p:txBody>
        </p:sp>
        <p:sp>
          <p:nvSpPr>
            <p:cNvPr id="16414" name="Line 18"/>
            <p:cNvSpPr>
              <a:spLocks noChangeShapeType="1"/>
            </p:cNvSpPr>
            <p:nvPr/>
          </p:nvSpPr>
          <p:spPr bwMode="auto">
            <a:xfrm flipH="1">
              <a:off x="2400" y="2304"/>
              <a:ext cx="144" cy="240"/>
            </a:xfrm>
            <a:prstGeom prst="line">
              <a:avLst/>
            </a:prstGeom>
            <a:noFill/>
            <a:ln w="38100">
              <a:solidFill>
                <a:schemeClr val="tx1"/>
              </a:solidFill>
              <a:round/>
              <a:headEnd type="none" w="sm" len="sm"/>
              <a:tailEnd type="none" w="sm" len="sm"/>
            </a:ln>
          </p:spPr>
          <p:txBody>
            <a:bodyPr/>
            <a:lstStyle/>
            <a:p>
              <a:endParaRPr lang="en-US"/>
            </a:p>
          </p:txBody>
        </p:sp>
        <p:sp>
          <p:nvSpPr>
            <p:cNvPr id="16415" name="Line 19"/>
            <p:cNvSpPr>
              <a:spLocks noChangeShapeType="1"/>
            </p:cNvSpPr>
            <p:nvPr/>
          </p:nvSpPr>
          <p:spPr bwMode="auto">
            <a:xfrm>
              <a:off x="2736" y="2256"/>
              <a:ext cx="192" cy="288"/>
            </a:xfrm>
            <a:prstGeom prst="line">
              <a:avLst/>
            </a:prstGeom>
            <a:noFill/>
            <a:ln w="38100">
              <a:solidFill>
                <a:schemeClr val="tx1"/>
              </a:solidFill>
              <a:round/>
              <a:headEnd type="none" w="sm" len="sm"/>
              <a:tailEnd type="none" w="sm" len="sm"/>
            </a:ln>
          </p:spPr>
          <p:txBody>
            <a:bodyPr/>
            <a:lstStyle/>
            <a:p>
              <a:endParaRPr lang="en-US"/>
            </a:p>
          </p:txBody>
        </p:sp>
        <p:sp>
          <p:nvSpPr>
            <p:cNvPr id="16416" name="Oval 20"/>
            <p:cNvSpPr>
              <a:spLocks noChangeArrowheads="1"/>
            </p:cNvSpPr>
            <p:nvPr/>
          </p:nvSpPr>
          <p:spPr bwMode="auto">
            <a:xfrm>
              <a:off x="3936" y="1440"/>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17" name="Text Box 21"/>
            <p:cNvSpPr txBox="1">
              <a:spLocks noChangeArrowheads="1"/>
            </p:cNvSpPr>
            <p:nvPr/>
          </p:nvSpPr>
          <p:spPr bwMode="auto">
            <a:xfrm>
              <a:off x="3936" y="1392"/>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16418" name="Oval 22"/>
            <p:cNvSpPr>
              <a:spLocks noChangeArrowheads="1"/>
            </p:cNvSpPr>
            <p:nvPr/>
          </p:nvSpPr>
          <p:spPr bwMode="auto">
            <a:xfrm>
              <a:off x="3648" y="187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19" name="Text Box 23"/>
            <p:cNvSpPr txBox="1">
              <a:spLocks noChangeArrowheads="1"/>
            </p:cNvSpPr>
            <p:nvPr/>
          </p:nvSpPr>
          <p:spPr bwMode="auto">
            <a:xfrm>
              <a:off x="3648" y="1776"/>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e</a:t>
              </a:r>
            </a:p>
          </p:txBody>
        </p:sp>
        <p:sp>
          <p:nvSpPr>
            <p:cNvPr id="16420" name="Oval 24"/>
            <p:cNvSpPr>
              <a:spLocks noChangeArrowheads="1"/>
            </p:cNvSpPr>
            <p:nvPr/>
          </p:nvSpPr>
          <p:spPr bwMode="auto">
            <a:xfrm>
              <a:off x="4272" y="187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21" name="Text Box 25"/>
            <p:cNvSpPr txBox="1">
              <a:spLocks noChangeArrowheads="1"/>
            </p:cNvSpPr>
            <p:nvPr/>
          </p:nvSpPr>
          <p:spPr bwMode="auto">
            <a:xfrm>
              <a:off x="4272" y="1824"/>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f</a:t>
              </a:r>
            </a:p>
          </p:txBody>
        </p:sp>
        <p:sp>
          <p:nvSpPr>
            <p:cNvPr id="16422" name="Line 26"/>
            <p:cNvSpPr>
              <a:spLocks noChangeShapeType="1"/>
            </p:cNvSpPr>
            <p:nvPr/>
          </p:nvSpPr>
          <p:spPr bwMode="auto">
            <a:xfrm flipH="1">
              <a:off x="3840" y="1632"/>
              <a:ext cx="144" cy="240"/>
            </a:xfrm>
            <a:prstGeom prst="line">
              <a:avLst/>
            </a:prstGeom>
            <a:noFill/>
            <a:ln w="38100">
              <a:solidFill>
                <a:schemeClr val="tx1"/>
              </a:solidFill>
              <a:round/>
              <a:headEnd type="none" w="sm" len="sm"/>
              <a:tailEnd type="none" w="sm" len="sm"/>
            </a:ln>
          </p:spPr>
          <p:txBody>
            <a:bodyPr/>
            <a:lstStyle/>
            <a:p>
              <a:endParaRPr lang="en-US"/>
            </a:p>
          </p:txBody>
        </p:sp>
        <p:sp>
          <p:nvSpPr>
            <p:cNvPr id="16423" name="Line 27"/>
            <p:cNvSpPr>
              <a:spLocks noChangeShapeType="1"/>
            </p:cNvSpPr>
            <p:nvPr/>
          </p:nvSpPr>
          <p:spPr bwMode="auto">
            <a:xfrm>
              <a:off x="4176" y="1584"/>
              <a:ext cx="192" cy="288"/>
            </a:xfrm>
            <a:prstGeom prst="line">
              <a:avLst/>
            </a:prstGeom>
            <a:noFill/>
            <a:ln w="38100">
              <a:solidFill>
                <a:schemeClr val="tx1"/>
              </a:solidFill>
              <a:round/>
              <a:headEnd type="none" w="sm" len="sm"/>
              <a:tailEnd type="none" w="sm" len="sm"/>
            </a:ln>
          </p:spPr>
          <p:txBody>
            <a:bodyPr/>
            <a:lstStyle/>
            <a:p>
              <a:endParaRPr lang="en-US"/>
            </a:p>
          </p:txBody>
        </p:sp>
        <p:sp>
          <p:nvSpPr>
            <p:cNvPr id="16424" name="Oval 28"/>
            <p:cNvSpPr>
              <a:spLocks noChangeArrowheads="1"/>
            </p:cNvSpPr>
            <p:nvPr/>
          </p:nvSpPr>
          <p:spPr bwMode="auto">
            <a:xfrm>
              <a:off x="1920" y="1440"/>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25" name="Text Box 29"/>
            <p:cNvSpPr txBox="1">
              <a:spLocks noChangeArrowheads="1"/>
            </p:cNvSpPr>
            <p:nvPr/>
          </p:nvSpPr>
          <p:spPr bwMode="auto">
            <a:xfrm>
              <a:off x="1920" y="1392"/>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16426" name="Line 30"/>
            <p:cNvSpPr>
              <a:spLocks noChangeShapeType="1"/>
            </p:cNvSpPr>
            <p:nvPr/>
          </p:nvSpPr>
          <p:spPr bwMode="auto">
            <a:xfrm flipH="1">
              <a:off x="1392" y="1584"/>
              <a:ext cx="528" cy="528"/>
            </a:xfrm>
            <a:prstGeom prst="line">
              <a:avLst/>
            </a:prstGeom>
            <a:noFill/>
            <a:ln w="38100">
              <a:solidFill>
                <a:schemeClr val="tx1"/>
              </a:solidFill>
              <a:round/>
              <a:headEnd type="none" w="sm" len="sm"/>
              <a:tailEnd type="none" w="sm" len="sm"/>
            </a:ln>
          </p:spPr>
          <p:txBody>
            <a:bodyPr/>
            <a:lstStyle/>
            <a:p>
              <a:endParaRPr lang="en-US"/>
            </a:p>
          </p:txBody>
        </p:sp>
        <p:sp>
          <p:nvSpPr>
            <p:cNvPr id="16427" name="Line 31"/>
            <p:cNvSpPr>
              <a:spLocks noChangeShapeType="1"/>
            </p:cNvSpPr>
            <p:nvPr/>
          </p:nvSpPr>
          <p:spPr bwMode="auto">
            <a:xfrm>
              <a:off x="2160" y="1584"/>
              <a:ext cx="384" cy="576"/>
            </a:xfrm>
            <a:prstGeom prst="line">
              <a:avLst/>
            </a:prstGeom>
            <a:noFill/>
            <a:ln w="38100">
              <a:solidFill>
                <a:schemeClr val="tx1"/>
              </a:solidFill>
              <a:round/>
              <a:headEnd type="none" w="sm" len="sm"/>
              <a:tailEnd type="none" w="sm" len="sm"/>
            </a:ln>
          </p:spPr>
          <p:txBody>
            <a:bodyPr/>
            <a:lstStyle/>
            <a:p>
              <a:endParaRPr lang="en-US"/>
            </a:p>
          </p:txBody>
        </p:sp>
        <p:sp>
          <p:nvSpPr>
            <p:cNvPr id="16428" name="Oval 32"/>
            <p:cNvSpPr>
              <a:spLocks noChangeArrowheads="1"/>
            </p:cNvSpPr>
            <p:nvPr/>
          </p:nvSpPr>
          <p:spPr bwMode="auto">
            <a:xfrm>
              <a:off x="2976" y="768"/>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6429" name="Text Box 33"/>
            <p:cNvSpPr txBox="1">
              <a:spLocks noChangeArrowheads="1"/>
            </p:cNvSpPr>
            <p:nvPr/>
          </p:nvSpPr>
          <p:spPr bwMode="auto">
            <a:xfrm>
              <a:off x="2976" y="720"/>
              <a:ext cx="240" cy="365"/>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a:t>
              </a:r>
            </a:p>
          </p:txBody>
        </p:sp>
        <p:sp>
          <p:nvSpPr>
            <p:cNvPr id="16430" name="Line 34"/>
            <p:cNvSpPr>
              <a:spLocks noChangeShapeType="1"/>
            </p:cNvSpPr>
            <p:nvPr/>
          </p:nvSpPr>
          <p:spPr bwMode="auto">
            <a:xfrm flipH="1">
              <a:off x="2112" y="912"/>
              <a:ext cx="864" cy="528"/>
            </a:xfrm>
            <a:prstGeom prst="line">
              <a:avLst/>
            </a:prstGeom>
            <a:noFill/>
            <a:ln w="38100">
              <a:solidFill>
                <a:schemeClr val="tx1"/>
              </a:solidFill>
              <a:round/>
              <a:headEnd type="none" w="sm" len="sm"/>
              <a:tailEnd type="none" w="sm" len="sm"/>
            </a:ln>
          </p:spPr>
          <p:txBody>
            <a:bodyPr/>
            <a:lstStyle/>
            <a:p>
              <a:endParaRPr lang="en-US"/>
            </a:p>
          </p:txBody>
        </p:sp>
        <p:sp>
          <p:nvSpPr>
            <p:cNvPr id="16431" name="Line 35"/>
            <p:cNvSpPr>
              <a:spLocks noChangeShapeType="1"/>
            </p:cNvSpPr>
            <p:nvPr/>
          </p:nvSpPr>
          <p:spPr bwMode="auto">
            <a:xfrm>
              <a:off x="3168" y="960"/>
              <a:ext cx="816" cy="528"/>
            </a:xfrm>
            <a:prstGeom prst="line">
              <a:avLst/>
            </a:prstGeom>
            <a:noFill/>
            <a:ln w="38100">
              <a:solidFill>
                <a:schemeClr val="tx1"/>
              </a:solidFill>
              <a:round/>
              <a:headEnd type="none" w="sm" len="sm"/>
              <a:tailEnd type="none" w="sm" len="sm"/>
            </a:ln>
          </p:spPr>
          <p:txBody>
            <a:bodyPr/>
            <a:lstStyle/>
            <a:p>
              <a:endParaRPr lang="en-US"/>
            </a:p>
          </p:txBody>
        </p:sp>
      </p:grpSp>
      <p:sp>
        <p:nvSpPr>
          <p:cNvPr id="229412" name="Text Box 36"/>
          <p:cNvSpPr txBox="1">
            <a:spLocks noChangeArrowheads="1"/>
          </p:cNvSpPr>
          <p:nvPr/>
        </p:nvSpPr>
        <p:spPr bwMode="auto">
          <a:xfrm>
            <a:off x="1524000" y="5943600"/>
            <a:ext cx="58674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Gives postfix form of expression!</a:t>
            </a:r>
          </a:p>
        </p:txBody>
      </p:sp>
      <p:sp>
        <p:nvSpPr>
          <p:cNvPr id="229413" name="Text Box 37"/>
          <p:cNvSpPr txBox="1">
            <a:spLocks noChangeArrowheads="1"/>
          </p:cNvSpPr>
          <p:nvPr/>
        </p:nvSpPr>
        <p:spPr bwMode="auto">
          <a:xfrm>
            <a:off x="16764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
        <p:nvSpPr>
          <p:cNvPr id="229414" name="Text Box 38"/>
          <p:cNvSpPr txBox="1">
            <a:spLocks noChangeArrowheads="1"/>
          </p:cNvSpPr>
          <p:nvPr/>
        </p:nvSpPr>
        <p:spPr bwMode="auto">
          <a:xfrm>
            <a:off x="19812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229415" name="Text Box 39"/>
          <p:cNvSpPr txBox="1">
            <a:spLocks noChangeArrowheads="1"/>
          </p:cNvSpPr>
          <p:nvPr/>
        </p:nvSpPr>
        <p:spPr bwMode="auto">
          <a:xfrm>
            <a:off x="22860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229416" name="Text Box 40"/>
          <p:cNvSpPr txBox="1">
            <a:spLocks noChangeArrowheads="1"/>
          </p:cNvSpPr>
          <p:nvPr/>
        </p:nvSpPr>
        <p:spPr bwMode="auto">
          <a:xfrm>
            <a:off x="25908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sp>
        <p:nvSpPr>
          <p:cNvPr id="229417" name="Text Box 41"/>
          <p:cNvSpPr txBox="1">
            <a:spLocks noChangeArrowheads="1"/>
          </p:cNvSpPr>
          <p:nvPr/>
        </p:nvSpPr>
        <p:spPr bwMode="auto">
          <a:xfrm>
            <a:off x="28956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d</a:t>
            </a:r>
          </a:p>
        </p:txBody>
      </p:sp>
      <p:sp>
        <p:nvSpPr>
          <p:cNvPr id="229418" name="Text Box 42"/>
          <p:cNvSpPr txBox="1">
            <a:spLocks noChangeArrowheads="1"/>
          </p:cNvSpPr>
          <p:nvPr/>
        </p:nvSpPr>
        <p:spPr bwMode="auto">
          <a:xfrm>
            <a:off x="32004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229419" name="Text Box 43"/>
          <p:cNvSpPr txBox="1">
            <a:spLocks noChangeArrowheads="1"/>
          </p:cNvSpPr>
          <p:nvPr/>
        </p:nvSpPr>
        <p:spPr bwMode="auto">
          <a:xfrm>
            <a:off x="35052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229420" name="Text Box 44"/>
          <p:cNvSpPr txBox="1">
            <a:spLocks noChangeArrowheads="1"/>
          </p:cNvSpPr>
          <p:nvPr/>
        </p:nvSpPr>
        <p:spPr bwMode="auto">
          <a:xfrm>
            <a:off x="38100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e</a:t>
            </a:r>
          </a:p>
        </p:txBody>
      </p:sp>
      <p:sp>
        <p:nvSpPr>
          <p:cNvPr id="229421" name="Text Box 45"/>
          <p:cNvSpPr txBox="1">
            <a:spLocks noChangeArrowheads="1"/>
          </p:cNvSpPr>
          <p:nvPr/>
        </p:nvSpPr>
        <p:spPr bwMode="auto">
          <a:xfrm>
            <a:off x="41148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f</a:t>
            </a:r>
          </a:p>
        </p:txBody>
      </p:sp>
      <p:sp>
        <p:nvSpPr>
          <p:cNvPr id="229422" name="Text Box 46"/>
          <p:cNvSpPr txBox="1">
            <a:spLocks noChangeArrowheads="1"/>
          </p:cNvSpPr>
          <p:nvPr/>
        </p:nvSpPr>
        <p:spPr bwMode="auto">
          <a:xfrm>
            <a:off x="44196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
        <p:nvSpPr>
          <p:cNvPr id="229423" name="Text Box 47"/>
          <p:cNvSpPr txBox="1">
            <a:spLocks noChangeArrowheads="1"/>
          </p:cNvSpPr>
          <p:nvPr/>
        </p:nvSpPr>
        <p:spPr bwMode="auto">
          <a:xfrm>
            <a:off x="4800600" y="5105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29413"/>
                                        </p:tgtEl>
                                        <p:attrNameLst>
                                          <p:attrName>style.visibility</p:attrName>
                                        </p:attrNameLst>
                                      </p:cBhvr>
                                      <p:to>
                                        <p:strVal val="visible"/>
                                      </p:to>
                                    </p:set>
                                    <p:anim calcmode="lin" valueType="num">
                                      <p:cBhvr additive="base">
                                        <p:cTn id="11" dur="500" fill="hold"/>
                                        <p:tgtEl>
                                          <p:spTgt spid="229413"/>
                                        </p:tgtEl>
                                        <p:attrNameLst>
                                          <p:attrName>ppt_x</p:attrName>
                                        </p:attrNameLst>
                                      </p:cBhvr>
                                      <p:tavLst>
                                        <p:tav tm="0">
                                          <p:val>
                                            <p:strVal val="1+#ppt_w/2"/>
                                          </p:val>
                                        </p:tav>
                                        <p:tav tm="100000">
                                          <p:val>
                                            <p:strVal val="#ppt_x"/>
                                          </p:val>
                                        </p:tav>
                                      </p:tavLst>
                                    </p:anim>
                                    <p:anim calcmode="lin" valueType="num">
                                      <p:cBhvr additive="base">
                                        <p:cTn id="12" dur="500" fill="hold"/>
                                        <p:tgtEl>
                                          <p:spTgt spid="2294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29414"/>
                                        </p:tgtEl>
                                        <p:attrNameLst>
                                          <p:attrName>style.visibility</p:attrName>
                                        </p:attrNameLst>
                                      </p:cBhvr>
                                      <p:to>
                                        <p:strVal val="visible"/>
                                      </p:to>
                                    </p:set>
                                    <p:anim calcmode="lin" valueType="num">
                                      <p:cBhvr additive="base">
                                        <p:cTn id="17" dur="500" fill="hold"/>
                                        <p:tgtEl>
                                          <p:spTgt spid="229414"/>
                                        </p:tgtEl>
                                        <p:attrNameLst>
                                          <p:attrName>ppt_x</p:attrName>
                                        </p:attrNameLst>
                                      </p:cBhvr>
                                      <p:tavLst>
                                        <p:tav tm="0">
                                          <p:val>
                                            <p:strVal val="1+#ppt_w/2"/>
                                          </p:val>
                                        </p:tav>
                                        <p:tav tm="100000">
                                          <p:val>
                                            <p:strVal val="#ppt_x"/>
                                          </p:val>
                                        </p:tav>
                                      </p:tavLst>
                                    </p:anim>
                                    <p:anim calcmode="lin" valueType="num">
                                      <p:cBhvr additive="base">
                                        <p:cTn id="18" dur="500" fill="hold"/>
                                        <p:tgtEl>
                                          <p:spTgt spid="2294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29415"/>
                                        </p:tgtEl>
                                        <p:attrNameLst>
                                          <p:attrName>style.visibility</p:attrName>
                                        </p:attrNameLst>
                                      </p:cBhvr>
                                      <p:to>
                                        <p:strVal val="visible"/>
                                      </p:to>
                                    </p:set>
                                    <p:anim calcmode="lin" valueType="num">
                                      <p:cBhvr additive="base">
                                        <p:cTn id="23" dur="500" fill="hold"/>
                                        <p:tgtEl>
                                          <p:spTgt spid="229415"/>
                                        </p:tgtEl>
                                        <p:attrNameLst>
                                          <p:attrName>ppt_x</p:attrName>
                                        </p:attrNameLst>
                                      </p:cBhvr>
                                      <p:tavLst>
                                        <p:tav tm="0">
                                          <p:val>
                                            <p:strVal val="1+#ppt_w/2"/>
                                          </p:val>
                                        </p:tav>
                                        <p:tav tm="100000">
                                          <p:val>
                                            <p:strVal val="#ppt_x"/>
                                          </p:val>
                                        </p:tav>
                                      </p:tavLst>
                                    </p:anim>
                                    <p:anim calcmode="lin" valueType="num">
                                      <p:cBhvr additive="base">
                                        <p:cTn id="24" dur="500" fill="hold"/>
                                        <p:tgtEl>
                                          <p:spTgt spid="2294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29416"/>
                                        </p:tgtEl>
                                        <p:attrNameLst>
                                          <p:attrName>style.visibility</p:attrName>
                                        </p:attrNameLst>
                                      </p:cBhvr>
                                      <p:to>
                                        <p:strVal val="visible"/>
                                      </p:to>
                                    </p:set>
                                    <p:anim calcmode="lin" valueType="num">
                                      <p:cBhvr additive="base">
                                        <p:cTn id="29" dur="500" fill="hold"/>
                                        <p:tgtEl>
                                          <p:spTgt spid="229416"/>
                                        </p:tgtEl>
                                        <p:attrNameLst>
                                          <p:attrName>ppt_x</p:attrName>
                                        </p:attrNameLst>
                                      </p:cBhvr>
                                      <p:tavLst>
                                        <p:tav tm="0">
                                          <p:val>
                                            <p:strVal val="1+#ppt_w/2"/>
                                          </p:val>
                                        </p:tav>
                                        <p:tav tm="100000">
                                          <p:val>
                                            <p:strVal val="#ppt_x"/>
                                          </p:val>
                                        </p:tav>
                                      </p:tavLst>
                                    </p:anim>
                                    <p:anim calcmode="lin" valueType="num">
                                      <p:cBhvr additive="base">
                                        <p:cTn id="30" dur="500" fill="hold"/>
                                        <p:tgtEl>
                                          <p:spTgt spid="22941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29417"/>
                                        </p:tgtEl>
                                        <p:attrNameLst>
                                          <p:attrName>style.visibility</p:attrName>
                                        </p:attrNameLst>
                                      </p:cBhvr>
                                      <p:to>
                                        <p:strVal val="visible"/>
                                      </p:to>
                                    </p:set>
                                    <p:anim calcmode="lin" valueType="num">
                                      <p:cBhvr additive="base">
                                        <p:cTn id="35" dur="500" fill="hold"/>
                                        <p:tgtEl>
                                          <p:spTgt spid="229417"/>
                                        </p:tgtEl>
                                        <p:attrNameLst>
                                          <p:attrName>ppt_x</p:attrName>
                                        </p:attrNameLst>
                                      </p:cBhvr>
                                      <p:tavLst>
                                        <p:tav tm="0">
                                          <p:val>
                                            <p:strVal val="1+#ppt_w/2"/>
                                          </p:val>
                                        </p:tav>
                                        <p:tav tm="100000">
                                          <p:val>
                                            <p:strVal val="#ppt_x"/>
                                          </p:val>
                                        </p:tav>
                                      </p:tavLst>
                                    </p:anim>
                                    <p:anim calcmode="lin" valueType="num">
                                      <p:cBhvr additive="base">
                                        <p:cTn id="36" dur="500" fill="hold"/>
                                        <p:tgtEl>
                                          <p:spTgt spid="22941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29418"/>
                                        </p:tgtEl>
                                        <p:attrNameLst>
                                          <p:attrName>style.visibility</p:attrName>
                                        </p:attrNameLst>
                                      </p:cBhvr>
                                      <p:to>
                                        <p:strVal val="visible"/>
                                      </p:to>
                                    </p:set>
                                    <p:anim calcmode="lin" valueType="num">
                                      <p:cBhvr additive="base">
                                        <p:cTn id="41" dur="500" fill="hold"/>
                                        <p:tgtEl>
                                          <p:spTgt spid="229418"/>
                                        </p:tgtEl>
                                        <p:attrNameLst>
                                          <p:attrName>ppt_x</p:attrName>
                                        </p:attrNameLst>
                                      </p:cBhvr>
                                      <p:tavLst>
                                        <p:tav tm="0">
                                          <p:val>
                                            <p:strVal val="1+#ppt_w/2"/>
                                          </p:val>
                                        </p:tav>
                                        <p:tav tm="100000">
                                          <p:val>
                                            <p:strVal val="#ppt_x"/>
                                          </p:val>
                                        </p:tav>
                                      </p:tavLst>
                                    </p:anim>
                                    <p:anim calcmode="lin" valueType="num">
                                      <p:cBhvr additive="base">
                                        <p:cTn id="42" dur="500" fill="hold"/>
                                        <p:tgtEl>
                                          <p:spTgt spid="22941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29419"/>
                                        </p:tgtEl>
                                        <p:attrNameLst>
                                          <p:attrName>style.visibility</p:attrName>
                                        </p:attrNameLst>
                                      </p:cBhvr>
                                      <p:to>
                                        <p:strVal val="visible"/>
                                      </p:to>
                                    </p:set>
                                    <p:anim calcmode="lin" valueType="num">
                                      <p:cBhvr additive="base">
                                        <p:cTn id="47" dur="500" fill="hold"/>
                                        <p:tgtEl>
                                          <p:spTgt spid="229419"/>
                                        </p:tgtEl>
                                        <p:attrNameLst>
                                          <p:attrName>ppt_x</p:attrName>
                                        </p:attrNameLst>
                                      </p:cBhvr>
                                      <p:tavLst>
                                        <p:tav tm="0">
                                          <p:val>
                                            <p:strVal val="1+#ppt_w/2"/>
                                          </p:val>
                                        </p:tav>
                                        <p:tav tm="100000">
                                          <p:val>
                                            <p:strVal val="#ppt_x"/>
                                          </p:val>
                                        </p:tav>
                                      </p:tavLst>
                                    </p:anim>
                                    <p:anim calcmode="lin" valueType="num">
                                      <p:cBhvr additive="base">
                                        <p:cTn id="48" dur="500" fill="hold"/>
                                        <p:tgtEl>
                                          <p:spTgt spid="22941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29420"/>
                                        </p:tgtEl>
                                        <p:attrNameLst>
                                          <p:attrName>style.visibility</p:attrName>
                                        </p:attrNameLst>
                                      </p:cBhvr>
                                      <p:to>
                                        <p:strVal val="visible"/>
                                      </p:to>
                                    </p:set>
                                    <p:anim calcmode="lin" valueType="num">
                                      <p:cBhvr additive="base">
                                        <p:cTn id="53" dur="500" fill="hold"/>
                                        <p:tgtEl>
                                          <p:spTgt spid="229420"/>
                                        </p:tgtEl>
                                        <p:attrNameLst>
                                          <p:attrName>ppt_x</p:attrName>
                                        </p:attrNameLst>
                                      </p:cBhvr>
                                      <p:tavLst>
                                        <p:tav tm="0">
                                          <p:val>
                                            <p:strVal val="1+#ppt_w/2"/>
                                          </p:val>
                                        </p:tav>
                                        <p:tav tm="100000">
                                          <p:val>
                                            <p:strVal val="#ppt_x"/>
                                          </p:val>
                                        </p:tav>
                                      </p:tavLst>
                                    </p:anim>
                                    <p:anim calcmode="lin" valueType="num">
                                      <p:cBhvr additive="base">
                                        <p:cTn id="54" dur="500" fill="hold"/>
                                        <p:tgtEl>
                                          <p:spTgt spid="22942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29421"/>
                                        </p:tgtEl>
                                        <p:attrNameLst>
                                          <p:attrName>style.visibility</p:attrName>
                                        </p:attrNameLst>
                                      </p:cBhvr>
                                      <p:to>
                                        <p:strVal val="visible"/>
                                      </p:to>
                                    </p:set>
                                    <p:anim calcmode="lin" valueType="num">
                                      <p:cBhvr additive="base">
                                        <p:cTn id="59" dur="500" fill="hold"/>
                                        <p:tgtEl>
                                          <p:spTgt spid="229421"/>
                                        </p:tgtEl>
                                        <p:attrNameLst>
                                          <p:attrName>ppt_x</p:attrName>
                                        </p:attrNameLst>
                                      </p:cBhvr>
                                      <p:tavLst>
                                        <p:tav tm="0">
                                          <p:val>
                                            <p:strVal val="1+#ppt_w/2"/>
                                          </p:val>
                                        </p:tav>
                                        <p:tav tm="100000">
                                          <p:val>
                                            <p:strVal val="#ppt_x"/>
                                          </p:val>
                                        </p:tav>
                                      </p:tavLst>
                                    </p:anim>
                                    <p:anim calcmode="lin" valueType="num">
                                      <p:cBhvr additive="base">
                                        <p:cTn id="60" dur="500" fill="hold"/>
                                        <p:tgtEl>
                                          <p:spTgt spid="22942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29422"/>
                                        </p:tgtEl>
                                        <p:attrNameLst>
                                          <p:attrName>style.visibility</p:attrName>
                                        </p:attrNameLst>
                                      </p:cBhvr>
                                      <p:to>
                                        <p:strVal val="visible"/>
                                      </p:to>
                                    </p:set>
                                    <p:anim calcmode="lin" valueType="num">
                                      <p:cBhvr additive="base">
                                        <p:cTn id="65" dur="500" fill="hold"/>
                                        <p:tgtEl>
                                          <p:spTgt spid="229422"/>
                                        </p:tgtEl>
                                        <p:attrNameLst>
                                          <p:attrName>ppt_x</p:attrName>
                                        </p:attrNameLst>
                                      </p:cBhvr>
                                      <p:tavLst>
                                        <p:tav tm="0">
                                          <p:val>
                                            <p:strVal val="1+#ppt_w/2"/>
                                          </p:val>
                                        </p:tav>
                                        <p:tav tm="100000">
                                          <p:val>
                                            <p:strVal val="#ppt_x"/>
                                          </p:val>
                                        </p:tav>
                                      </p:tavLst>
                                    </p:anim>
                                    <p:anim calcmode="lin" valueType="num">
                                      <p:cBhvr additive="base">
                                        <p:cTn id="66" dur="500" fill="hold"/>
                                        <p:tgtEl>
                                          <p:spTgt spid="229422"/>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29423"/>
                                        </p:tgtEl>
                                        <p:attrNameLst>
                                          <p:attrName>style.visibility</p:attrName>
                                        </p:attrNameLst>
                                      </p:cBhvr>
                                      <p:to>
                                        <p:strVal val="visible"/>
                                      </p:to>
                                    </p:set>
                                    <p:anim calcmode="lin" valueType="num">
                                      <p:cBhvr additive="base">
                                        <p:cTn id="71" dur="500" fill="hold"/>
                                        <p:tgtEl>
                                          <p:spTgt spid="229423"/>
                                        </p:tgtEl>
                                        <p:attrNameLst>
                                          <p:attrName>ppt_x</p:attrName>
                                        </p:attrNameLst>
                                      </p:cBhvr>
                                      <p:tavLst>
                                        <p:tav tm="0">
                                          <p:val>
                                            <p:strVal val="1+#ppt_w/2"/>
                                          </p:val>
                                        </p:tav>
                                        <p:tav tm="100000">
                                          <p:val>
                                            <p:strVal val="#ppt_x"/>
                                          </p:val>
                                        </p:tav>
                                      </p:tavLst>
                                    </p:anim>
                                    <p:anim calcmode="lin" valueType="num">
                                      <p:cBhvr additive="base">
                                        <p:cTn id="72" dur="500" fill="hold"/>
                                        <p:tgtEl>
                                          <p:spTgt spid="22942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29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12" grpId="0" autoUpdateAnimBg="0"/>
      <p:bldP spid="229413" grpId="0" autoUpdateAnimBg="0"/>
      <p:bldP spid="229414" grpId="0" autoUpdateAnimBg="0"/>
      <p:bldP spid="229415" grpId="0" autoUpdateAnimBg="0"/>
      <p:bldP spid="229416" grpId="0" autoUpdateAnimBg="0"/>
      <p:bldP spid="229417" grpId="0" autoUpdateAnimBg="0"/>
      <p:bldP spid="229418" grpId="0" autoUpdateAnimBg="0"/>
      <p:bldP spid="229419" grpId="0" autoUpdateAnimBg="0"/>
      <p:bldP spid="229420" grpId="0" autoUpdateAnimBg="0"/>
      <p:bldP spid="229421" grpId="0" autoUpdateAnimBg="0"/>
      <p:bldP spid="229422" grpId="0" autoUpdateAnimBg="0"/>
      <p:bldP spid="22942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General trees </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70818"/>
            <a:ext cx="8229600" cy="4525963"/>
          </a:xfrm>
        </p:spPr>
        <p:txBody>
          <a:bodyPr/>
          <a:lstStyle/>
          <a:p>
            <a:pPr marL="0" indent="0">
              <a:buNone/>
            </a:pPr>
            <a:r>
              <a:rPr lang="en-US" sz="2400" dirty="0">
                <a:latin typeface="Times New Roman" pitchFamily="18" charset="0"/>
                <a:cs typeface="Times New Roman" pitchFamily="18" charset="0"/>
              </a:rPr>
              <a:t>Nature View of a </a:t>
            </a:r>
            <a:r>
              <a:rPr lang="en-US" sz="2400" dirty="0" smtClean="0">
                <a:latin typeface="Times New Roman" pitchFamily="18" charset="0"/>
                <a:cs typeface="Times New Roman" pitchFamily="18" charset="0"/>
              </a:rPr>
              <a:t>Tree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6" descr="u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43200" y="3104147"/>
            <a:ext cx="3048000"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9"/>
          <p:cNvSpPr>
            <a:spLocks noChangeShapeType="1"/>
          </p:cNvSpPr>
          <p:nvPr/>
        </p:nvSpPr>
        <p:spPr bwMode="auto">
          <a:xfrm flipH="1">
            <a:off x="4928937" y="31242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0"/>
          <p:cNvSpPr>
            <a:spLocks noChangeShapeType="1"/>
          </p:cNvSpPr>
          <p:nvPr/>
        </p:nvSpPr>
        <p:spPr bwMode="auto">
          <a:xfrm flipH="1">
            <a:off x="5005137" y="32766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1"/>
          <p:cNvSpPr>
            <a:spLocks noChangeShapeType="1"/>
          </p:cNvSpPr>
          <p:nvPr/>
        </p:nvSpPr>
        <p:spPr bwMode="auto">
          <a:xfrm flipH="1">
            <a:off x="4776537" y="29718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4"/>
          <p:cNvSpPr txBox="1">
            <a:spLocks noChangeArrowheads="1"/>
          </p:cNvSpPr>
          <p:nvPr/>
        </p:nvSpPr>
        <p:spPr bwMode="auto">
          <a:xfrm>
            <a:off x="7086600" y="2682081"/>
            <a:ext cx="1371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dirty="0"/>
              <a:t>leaves</a:t>
            </a:r>
          </a:p>
        </p:txBody>
      </p:sp>
      <p:sp>
        <p:nvSpPr>
          <p:cNvPr id="10" name="Line 7"/>
          <p:cNvSpPr>
            <a:spLocks noChangeShapeType="1"/>
          </p:cNvSpPr>
          <p:nvPr/>
        </p:nvSpPr>
        <p:spPr bwMode="auto">
          <a:xfrm flipV="1">
            <a:off x="2342147" y="4837404"/>
            <a:ext cx="1752600" cy="990600"/>
          </a:xfrm>
          <a:prstGeom prst="line">
            <a:avLst/>
          </a:prstGeom>
          <a:noFill/>
          <a:ln w="38100">
            <a:solidFill>
              <a:schemeClr val="accent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8"/>
          <p:cNvSpPr>
            <a:spLocks noChangeShapeType="1"/>
          </p:cNvSpPr>
          <p:nvPr/>
        </p:nvSpPr>
        <p:spPr bwMode="auto">
          <a:xfrm flipV="1">
            <a:off x="2342147" y="4761204"/>
            <a:ext cx="1447800" cy="838200"/>
          </a:xfrm>
          <a:prstGeom prst="line">
            <a:avLst/>
          </a:prstGeom>
          <a:noFill/>
          <a:ln w="38100">
            <a:solidFill>
              <a:schemeClr val="accent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3"/>
          <p:cNvSpPr txBox="1">
            <a:spLocks noChangeArrowheads="1"/>
          </p:cNvSpPr>
          <p:nvPr/>
        </p:nvSpPr>
        <p:spPr bwMode="auto">
          <a:xfrm>
            <a:off x="685800" y="5560009"/>
            <a:ext cx="1676400" cy="592138"/>
          </a:xfrm>
          <a:prstGeom prst="rect">
            <a:avLst/>
          </a:prstGeom>
          <a:noFill/>
          <a:ln w="12700">
            <a:solidFill>
              <a:srgbClr val="FFFF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dirty="0"/>
              <a:t>branches</a:t>
            </a:r>
          </a:p>
        </p:txBody>
      </p:sp>
      <p:sp>
        <p:nvSpPr>
          <p:cNvPr id="13" name="Line 12"/>
          <p:cNvSpPr>
            <a:spLocks noChangeShapeType="1"/>
          </p:cNvSpPr>
          <p:nvPr/>
        </p:nvSpPr>
        <p:spPr bwMode="auto">
          <a:xfrm>
            <a:off x="4279232" y="5332704"/>
            <a:ext cx="2209800" cy="762000"/>
          </a:xfrm>
          <a:prstGeom prst="line">
            <a:avLst/>
          </a:prstGeom>
          <a:noFill/>
          <a:ln w="38100">
            <a:solidFill>
              <a:schemeClr val="hlink"/>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5"/>
          <p:cNvSpPr txBox="1">
            <a:spLocks noChangeArrowheads="1"/>
          </p:cNvSpPr>
          <p:nvPr/>
        </p:nvSpPr>
        <p:spPr bwMode="auto">
          <a:xfrm>
            <a:off x="6491037" y="5856078"/>
            <a:ext cx="990600" cy="617538"/>
          </a:xfrm>
          <a:prstGeom prst="rect">
            <a:avLst/>
          </a:prstGeom>
          <a:noFill/>
          <a:ln w="38100">
            <a:solidFill>
              <a:srgbClr val="FFFF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dirty="0"/>
              <a:t>root</a:t>
            </a:r>
          </a:p>
        </p:txBody>
      </p:sp>
    </p:spTree>
    <p:extLst>
      <p:ext uri="{BB962C8B-B14F-4D97-AF65-F5344CB8AC3E}">
        <p14:creationId xmlns="" xmlns:p14="http://schemas.microsoft.com/office/powerpoint/2010/main" val="2106018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762000"/>
          </a:xfrm>
        </p:spPr>
        <p:txBody>
          <a:bodyPr/>
          <a:lstStyle/>
          <a:p>
            <a:r>
              <a:rPr lang="en-US" smtClean="0"/>
              <a:t>Traversal Applications</a:t>
            </a:r>
          </a:p>
        </p:txBody>
      </p:sp>
      <p:grpSp>
        <p:nvGrpSpPr>
          <p:cNvPr id="2" name="Group 3"/>
          <p:cNvGrpSpPr>
            <a:grpSpLocks/>
          </p:cNvGrpSpPr>
          <p:nvPr/>
        </p:nvGrpSpPr>
        <p:grpSpPr bwMode="auto">
          <a:xfrm>
            <a:off x="1143000" y="990600"/>
            <a:ext cx="5562600" cy="3322638"/>
            <a:chOff x="720" y="864"/>
            <a:chExt cx="3504" cy="2093"/>
          </a:xfrm>
        </p:grpSpPr>
        <p:grpSp>
          <p:nvGrpSpPr>
            <p:cNvPr id="3" name="Group 4"/>
            <p:cNvGrpSpPr>
              <a:grpSpLocks/>
            </p:cNvGrpSpPr>
            <p:nvPr/>
          </p:nvGrpSpPr>
          <p:grpSpPr bwMode="auto">
            <a:xfrm>
              <a:off x="1008" y="2160"/>
              <a:ext cx="240" cy="365"/>
              <a:chOff x="4176" y="1104"/>
              <a:chExt cx="240" cy="365"/>
            </a:xfrm>
          </p:grpSpPr>
          <p:sp>
            <p:nvSpPr>
              <p:cNvPr id="17460"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461" name="Text Box 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4" name="Group 7"/>
            <p:cNvGrpSpPr>
              <a:grpSpLocks/>
            </p:cNvGrpSpPr>
            <p:nvPr/>
          </p:nvGrpSpPr>
          <p:grpSpPr bwMode="auto">
            <a:xfrm>
              <a:off x="720" y="2592"/>
              <a:ext cx="240" cy="365"/>
              <a:chOff x="4176" y="1104"/>
              <a:chExt cx="240" cy="365"/>
            </a:xfrm>
          </p:grpSpPr>
          <p:sp>
            <p:nvSpPr>
              <p:cNvPr id="17458"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459" name="Text Box 9"/>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5" name="Group 10"/>
            <p:cNvGrpSpPr>
              <a:grpSpLocks/>
            </p:cNvGrpSpPr>
            <p:nvPr/>
          </p:nvGrpSpPr>
          <p:grpSpPr bwMode="auto">
            <a:xfrm>
              <a:off x="1344" y="2592"/>
              <a:ext cx="240" cy="365"/>
              <a:chOff x="4176" y="1104"/>
              <a:chExt cx="240" cy="365"/>
            </a:xfrm>
          </p:grpSpPr>
          <p:sp>
            <p:nvSpPr>
              <p:cNvPr id="17456"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457" name="Text Box 1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7416" name="Line 13"/>
            <p:cNvSpPr>
              <a:spLocks noChangeShapeType="1"/>
            </p:cNvSpPr>
            <p:nvPr/>
          </p:nvSpPr>
          <p:spPr bwMode="auto">
            <a:xfrm flipH="1">
              <a:off x="912" y="2400"/>
              <a:ext cx="144" cy="240"/>
            </a:xfrm>
            <a:prstGeom prst="line">
              <a:avLst/>
            </a:prstGeom>
            <a:noFill/>
            <a:ln w="38100">
              <a:solidFill>
                <a:schemeClr val="tx1"/>
              </a:solidFill>
              <a:round/>
              <a:headEnd type="none" w="sm" len="sm"/>
              <a:tailEnd type="none" w="sm" len="sm"/>
            </a:ln>
          </p:spPr>
          <p:txBody>
            <a:bodyPr/>
            <a:lstStyle/>
            <a:p>
              <a:endParaRPr lang="en-US"/>
            </a:p>
          </p:txBody>
        </p:sp>
        <p:sp>
          <p:nvSpPr>
            <p:cNvPr id="17417" name="Line 14"/>
            <p:cNvSpPr>
              <a:spLocks noChangeShapeType="1"/>
            </p:cNvSpPr>
            <p:nvPr/>
          </p:nvSpPr>
          <p:spPr bwMode="auto">
            <a:xfrm>
              <a:off x="12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6" name="Group 15"/>
            <p:cNvGrpSpPr>
              <a:grpSpLocks/>
            </p:cNvGrpSpPr>
            <p:nvPr/>
          </p:nvGrpSpPr>
          <p:grpSpPr bwMode="auto">
            <a:xfrm>
              <a:off x="2256" y="2112"/>
              <a:ext cx="240" cy="365"/>
              <a:chOff x="4176" y="1104"/>
              <a:chExt cx="240" cy="365"/>
            </a:xfrm>
          </p:grpSpPr>
          <p:sp>
            <p:nvSpPr>
              <p:cNvPr id="17454"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455" name="Text Box 1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7" name="Group 18"/>
            <p:cNvGrpSpPr>
              <a:grpSpLocks/>
            </p:cNvGrpSpPr>
            <p:nvPr/>
          </p:nvGrpSpPr>
          <p:grpSpPr bwMode="auto">
            <a:xfrm>
              <a:off x="2544" y="2592"/>
              <a:ext cx="240" cy="365"/>
              <a:chOff x="4176" y="1104"/>
              <a:chExt cx="240" cy="365"/>
            </a:xfrm>
          </p:grpSpPr>
          <p:sp>
            <p:nvSpPr>
              <p:cNvPr id="17452"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453" name="Text Box 2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7420" name="Line 21"/>
            <p:cNvSpPr>
              <a:spLocks noChangeShapeType="1"/>
            </p:cNvSpPr>
            <p:nvPr/>
          </p:nvSpPr>
          <p:spPr bwMode="auto">
            <a:xfrm>
              <a:off x="24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8" name="Group 22"/>
            <p:cNvGrpSpPr>
              <a:grpSpLocks/>
            </p:cNvGrpSpPr>
            <p:nvPr/>
          </p:nvGrpSpPr>
          <p:grpSpPr bwMode="auto">
            <a:xfrm>
              <a:off x="3744" y="1536"/>
              <a:ext cx="240" cy="365"/>
              <a:chOff x="4176" y="1104"/>
              <a:chExt cx="240" cy="365"/>
            </a:xfrm>
          </p:grpSpPr>
          <p:sp>
            <p:nvSpPr>
              <p:cNvPr id="17450"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451" name="Text Box 24"/>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9" name="Group 25"/>
            <p:cNvGrpSpPr>
              <a:grpSpLocks/>
            </p:cNvGrpSpPr>
            <p:nvPr/>
          </p:nvGrpSpPr>
          <p:grpSpPr bwMode="auto">
            <a:xfrm>
              <a:off x="3456" y="1968"/>
              <a:ext cx="240" cy="365"/>
              <a:chOff x="4176" y="1104"/>
              <a:chExt cx="240" cy="365"/>
            </a:xfrm>
          </p:grpSpPr>
          <p:sp>
            <p:nvSpPr>
              <p:cNvPr id="17448" name="Oval 2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449" name="Text Box 2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7423" name="Line 28"/>
            <p:cNvSpPr>
              <a:spLocks noChangeShapeType="1"/>
            </p:cNvSpPr>
            <p:nvPr/>
          </p:nvSpPr>
          <p:spPr bwMode="auto">
            <a:xfrm flipH="1">
              <a:off x="3648" y="1776"/>
              <a:ext cx="144" cy="288"/>
            </a:xfrm>
            <a:prstGeom prst="line">
              <a:avLst/>
            </a:prstGeom>
            <a:noFill/>
            <a:ln w="38100">
              <a:solidFill>
                <a:schemeClr val="tx1"/>
              </a:solidFill>
              <a:round/>
              <a:headEnd type="none" w="sm" len="sm"/>
              <a:tailEnd type="none" w="sm" len="sm"/>
            </a:ln>
          </p:spPr>
          <p:txBody>
            <a:bodyPr/>
            <a:lstStyle/>
            <a:p>
              <a:endParaRPr lang="en-US"/>
            </a:p>
          </p:txBody>
        </p:sp>
        <p:grpSp>
          <p:nvGrpSpPr>
            <p:cNvPr id="10" name="Group 29"/>
            <p:cNvGrpSpPr>
              <a:grpSpLocks/>
            </p:cNvGrpSpPr>
            <p:nvPr/>
          </p:nvGrpSpPr>
          <p:grpSpPr bwMode="auto">
            <a:xfrm>
              <a:off x="1728" y="1536"/>
              <a:ext cx="240" cy="365"/>
              <a:chOff x="4176" y="1104"/>
              <a:chExt cx="240" cy="365"/>
            </a:xfrm>
          </p:grpSpPr>
          <p:sp>
            <p:nvSpPr>
              <p:cNvPr id="17446"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447" name="Text Box 31"/>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7425" name="Line 32"/>
            <p:cNvSpPr>
              <a:spLocks noChangeShapeType="1"/>
            </p:cNvSpPr>
            <p:nvPr/>
          </p:nvSpPr>
          <p:spPr bwMode="auto">
            <a:xfrm flipH="1">
              <a:off x="1200" y="1728"/>
              <a:ext cx="528" cy="528"/>
            </a:xfrm>
            <a:prstGeom prst="line">
              <a:avLst/>
            </a:prstGeom>
            <a:noFill/>
            <a:ln w="38100">
              <a:solidFill>
                <a:schemeClr val="tx1"/>
              </a:solidFill>
              <a:round/>
              <a:headEnd type="none" w="sm" len="sm"/>
              <a:tailEnd type="none" w="sm" len="sm"/>
            </a:ln>
          </p:spPr>
          <p:txBody>
            <a:bodyPr/>
            <a:lstStyle/>
            <a:p>
              <a:endParaRPr lang="en-US"/>
            </a:p>
          </p:txBody>
        </p:sp>
        <p:sp>
          <p:nvSpPr>
            <p:cNvPr id="17426" name="Line 33"/>
            <p:cNvSpPr>
              <a:spLocks noChangeShapeType="1"/>
            </p:cNvSpPr>
            <p:nvPr/>
          </p:nvSpPr>
          <p:spPr bwMode="auto">
            <a:xfrm>
              <a:off x="1968" y="1728"/>
              <a:ext cx="336" cy="480"/>
            </a:xfrm>
            <a:prstGeom prst="line">
              <a:avLst/>
            </a:prstGeom>
            <a:noFill/>
            <a:ln w="38100">
              <a:solidFill>
                <a:schemeClr val="tx1"/>
              </a:solidFill>
              <a:round/>
              <a:headEnd type="none" w="sm" len="sm"/>
              <a:tailEnd type="none" w="sm" len="sm"/>
            </a:ln>
          </p:spPr>
          <p:txBody>
            <a:bodyPr/>
            <a:lstStyle/>
            <a:p>
              <a:endParaRPr lang="en-US"/>
            </a:p>
          </p:txBody>
        </p:sp>
        <p:grpSp>
          <p:nvGrpSpPr>
            <p:cNvPr id="11" name="Group 34"/>
            <p:cNvGrpSpPr>
              <a:grpSpLocks/>
            </p:cNvGrpSpPr>
            <p:nvPr/>
          </p:nvGrpSpPr>
          <p:grpSpPr bwMode="auto">
            <a:xfrm>
              <a:off x="2784" y="864"/>
              <a:ext cx="240" cy="365"/>
              <a:chOff x="4176" y="1104"/>
              <a:chExt cx="240" cy="365"/>
            </a:xfrm>
          </p:grpSpPr>
          <p:sp>
            <p:nvSpPr>
              <p:cNvPr id="17444"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445" name="Text Box 3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7428" name="Line 37"/>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p:spPr>
          <p:txBody>
            <a:bodyPr/>
            <a:lstStyle/>
            <a:p>
              <a:endParaRPr lang="en-US"/>
            </a:p>
          </p:txBody>
        </p:sp>
        <p:sp>
          <p:nvSpPr>
            <p:cNvPr id="17429" name="Line 38"/>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p:spPr>
          <p:txBody>
            <a:bodyPr/>
            <a:lstStyle/>
            <a:p>
              <a:endParaRPr lang="en-US"/>
            </a:p>
          </p:txBody>
        </p:sp>
        <p:sp>
          <p:nvSpPr>
            <p:cNvPr id="17430" name="Text Box 39"/>
            <p:cNvSpPr txBox="1">
              <a:spLocks noChangeArrowheads="1"/>
            </p:cNvSpPr>
            <p:nvPr/>
          </p:nvSpPr>
          <p:spPr bwMode="auto">
            <a:xfrm>
              <a:off x="2784" y="86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a</a:t>
              </a:r>
            </a:p>
          </p:txBody>
        </p:sp>
        <p:sp>
          <p:nvSpPr>
            <p:cNvPr id="17431" name="Text Box 40"/>
            <p:cNvSpPr txBox="1">
              <a:spLocks noChangeArrowheads="1"/>
            </p:cNvSpPr>
            <p:nvPr/>
          </p:nvSpPr>
          <p:spPr bwMode="auto">
            <a:xfrm>
              <a:off x="1728"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b</a:t>
              </a:r>
            </a:p>
          </p:txBody>
        </p:sp>
        <p:sp>
          <p:nvSpPr>
            <p:cNvPr id="17432" name="Text Box 41"/>
            <p:cNvSpPr txBox="1">
              <a:spLocks noChangeArrowheads="1"/>
            </p:cNvSpPr>
            <p:nvPr/>
          </p:nvSpPr>
          <p:spPr bwMode="auto">
            <a:xfrm>
              <a:off x="3744"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c</a:t>
              </a:r>
            </a:p>
          </p:txBody>
        </p:sp>
        <p:sp>
          <p:nvSpPr>
            <p:cNvPr id="17433" name="Text Box 42"/>
            <p:cNvSpPr txBox="1">
              <a:spLocks noChangeArrowheads="1"/>
            </p:cNvSpPr>
            <p:nvPr/>
          </p:nvSpPr>
          <p:spPr bwMode="auto">
            <a:xfrm>
              <a:off x="1008" y="2160"/>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d</a:t>
              </a:r>
            </a:p>
          </p:txBody>
        </p:sp>
        <p:sp>
          <p:nvSpPr>
            <p:cNvPr id="17434" name="Text Box 43"/>
            <p:cNvSpPr txBox="1">
              <a:spLocks noChangeArrowheads="1"/>
            </p:cNvSpPr>
            <p:nvPr/>
          </p:nvSpPr>
          <p:spPr bwMode="auto">
            <a:xfrm>
              <a:off x="2256" y="211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e</a:t>
              </a:r>
            </a:p>
          </p:txBody>
        </p:sp>
        <p:sp>
          <p:nvSpPr>
            <p:cNvPr id="17435" name="Text Box 44"/>
            <p:cNvSpPr txBox="1">
              <a:spLocks noChangeArrowheads="1"/>
            </p:cNvSpPr>
            <p:nvPr/>
          </p:nvSpPr>
          <p:spPr bwMode="auto">
            <a:xfrm>
              <a:off x="3456" y="1968"/>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f</a:t>
              </a:r>
            </a:p>
          </p:txBody>
        </p:sp>
        <p:sp>
          <p:nvSpPr>
            <p:cNvPr id="17436" name="Text Box 45"/>
            <p:cNvSpPr txBox="1">
              <a:spLocks noChangeArrowheads="1"/>
            </p:cNvSpPr>
            <p:nvPr/>
          </p:nvSpPr>
          <p:spPr bwMode="auto">
            <a:xfrm>
              <a:off x="720" y="254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g</a:t>
              </a:r>
            </a:p>
          </p:txBody>
        </p:sp>
        <p:sp>
          <p:nvSpPr>
            <p:cNvPr id="17437" name="Text Box 46"/>
            <p:cNvSpPr txBox="1">
              <a:spLocks noChangeArrowheads="1"/>
            </p:cNvSpPr>
            <p:nvPr/>
          </p:nvSpPr>
          <p:spPr bwMode="auto">
            <a:xfrm>
              <a:off x="1344"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h</a:t>
              </a:r>
            </a:p>
          </p:txBody>
        </p:sp>
        <p:sp>
          <p:nvSpPr>
            <p:cNvPr id="17438" name="Text Box 47"/>
            <p:cNvSpPr txBox="1">
              <a:spLocks noChangeArrowheads="1"/>
            </p:cNvSpPr>
            <p:nvPr/>
          </p:nvSpPr>
          <p:spPr bwMode="auto">
            <a:xfrm>
              <a:off x="2592"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i</a:t>
              </a:r>
            </a:p>
          </p:txBody>
        </p:sp>
        <p:grpSp>
          <p:nvGrpSpPr>
            <p:cNvPr id="12" name="Group 48"/>
            <p:cNvGrpSpPr>
              <a:grpSpLocks/>
            </p:cNvGrpSpPr>
            <p:nvPr/>
          </p:nvGrpSpPr>
          <p:grpSpPr bwMode="auto">
            <a:xfrm>
              <a:off x="3696" y="2496"/>
              <a:ext cx="240" cy="365"/>
              <a:chOff x="4176" y="1104"/>
              <a:chExt cx="240" cy="365"/>
            </a:xfrm>
          </p:grpSpPr>
          <p:sp>
            <p:nvSpPr>
              <p:cNvPr id="17442"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7443" name="Text Box 5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7440" name="Line 51"/>
            <p:cNvSpPr>
              <a:spLocks noChangeShapeType="1"/>
            </p:cNvSpPr>
            <p:nvPr/>
          </p:nvSpPr>
          <p:spPr bwMode="auto">
            <a:xfrm>
              <a:off x="3600" y="2256"/>
              <a:ext cx="192" cy="288"/>
            </a:xfrm>
            <a:prstGeom prst="line">
              <a:avLst/>
            </a:prstGeom>
            <a:noFill/>
            <a:ln w="38100">
              <a:solidFill>
                <a:schemeClr val="tx1"/>
              </a:solidFill>
              <a:round/>
              <a:headEnd type="none" w="sm" len="sm"/>
              <a:tailEnd type="none" w="sm" len="sm"/>
            </a:ln>
          </p:spPr>
          <p:txBody>
            <a:bodyPr/>
            <a:lstStyle/>
            <a:p>
              <a:endParaRPr lang="en-US"/>
            </a:p>
          </p:txBody>
        </p:sp>
        <p:sp>
          <p:nvSpPr>
            <p:cNvPr id="17441" name="Text Box 52"/>
            <p:cNvSpPr txBox="1">
              <a:spLocks noChangeArrowheads="1"/>
            </p:cNvSpPr>
            <p:nvPr/>
          </p:nvSpPr>
          <p:spPr bwMode="auto">
            <a:xfrm>
              <a:off x="3744" y="249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j</a:t>
              </a:r>
            </a:p>
          </p:txBody>
        </p:sp>
      </p:grpSp>
      <p:sp>
        <p:nvSpPr>
          <p:cNvPr id="230463" name="Text Box 63"/>
          <p:cNvSpPr txBox="1">
            <a:spLocks noChangeArrowheads="1"/>
          </p:cNvSpPr>
          <p:nvPr/>
        </p:nvSpPr>
        <p:spPr bwMode="auto">
          <a:xfrm>
            <a:off x="457200" y="4495800"/>
            <a:ext cx="6477000" cy="2043113"/>
          </a:xfrm>
          <a:prstGeom prst="rect">
            <a:avLst/>
          </a:prstGeom>
          <a:noFill/>
          <a:ln w="12700">
            <a:noFill/>
            <a:miter lim="800000"/>
            <a:headEnd type="none" w="sm" len="sm"/>
            <a:tailEnd type="none" w="sm" len="sm"/>
          </a:ln>
        </p:spPr>
        <p:txBody>
          <a:bodyPr>
            <a:spAutoFit/>
          </a:bodyPr>
          <a:lstStyle/>
          <a:p>
            <a:pPr>
              <a:spcBef>
                <a:spcPct val="50000"/>
              </a:spcBef>
              <a:buClr>
                <a:schemeClr val="tx2"/>
              </a:buClr>
              <a:buFontTx/>
              <a:buChar char="•"/>
            </a:pPr>
            <a:r>
              <a:rPr lang="en-US"/>
              <a:t> </a:t>
            </a:r>
            <a:r>
              <a:rPr lang="en-US">
                <a:solidFill>
                  <a:schemeClr val="tx1"/>
                </a:solidFill>
              </a:rPr>
              <a:t>Make a clone.</a:t>
            </a:r>
          </a:p>
          <a:p>
            <a:pPr>
              <a:spcBef>
                <a:spcPct val="50000"/>
              </a:spcBef>
              <a:buClr>
                <a:schemeClr val="tx2"/>
              </a:buClr>
              <a:buFontTx/>
              <a:buChar char="•"/>
            </a:pPr>
            <a:r>
              <a:rPr lang="en-US">
                <a:solidFill>
                  <a:schemeClr val="tx1"/>
                </a:solidFill>
              </a:rPr>
              <a:t> Determine height.</a:t>
            </a:r>
          </a:p>
          <a:p>
            <a:pPr>
              <a:spcBef>
                <a:spcPct val="50000"/>
              </a:spcBef>
              <a:buClr>
                <a:schemeClr val="tx2"/>
              </a:buClr>
              <a:buFontTx/>
              <a:buChar char="•"/>
            </a:pPr>
            <a:r>
              <a:rPr lang="en-US">
                <a:solidFill>
                  <a:schemeClr val="tx1"/>
                </a:solidFill>
              </a:rPr>
              <a:t>Determine number of nodes.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04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046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04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6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Level Order</a:t>
            </a:r>
          </a:p>
        </p:txBody>
      </p:sp>
      <p:sp>
        <p:nvSpPr>
          <p:cNvPr id="231427" name="Rectangle 3"/>
          <p:cNvSpPr>
            <a:spLocks noGrp="1" noChangeArrowheads="1"/>
          </p:cNvSpPr>
          <p:nvPr>
            <p:ph type="body" idx="1"/>
          </p:nvPr>
        </p:nvSpPr>
        <p:spPr>
          <a:xfrm>
            <a:off x="685800" y="1676400"/>
            <a:ext cx="7772400" cy="4114800"/>
          </a:xfrm>
        </p:spPr>
        <p:txBody>
          <a:bodyPr/>
          <a:lstStyle/>
          <a:p>
            <a:pPr>
              <a:lnSpc>
                <a:spcPct val="90000"/>
              </a:lnSpc>
              <a:buFontTx/>
              <a:buNone/>
            </a:pPr>
            <a:r>
              <a:rPr lang="en-US" sz="2800" smtClean="0"/>
              <a:t>Let </a:t>
            </a:r>
            <a:r>
              <a:rPr lang="en-US" sz="2800" smtClean="0">
                <a:solidFill>
                  <a:schemeClr val="hlink"/>
                </a:solidFill>
              </a:rPr>
              <a:t>ptr</a:t>
            </a:r>
            <a:r>
              <a:rPr lang="en-US" sz="2800" smtClean="0"/>
              <a:t> be a pointer to the tree root.</a:t>
            </a:r>
          </a:p>
          <a:p>
            <a:pPr>
              <a:lnSpc>
                <a:spcPct val="90000"/>
              </a:lnSpc>
              <a:buFontTx/>
              <a:buNone/>
            </a:pPr>
            <a:r>
              <a:rPr lang="en-US" sz="2800" smtClean="0">
                <a:solidFill>
                  <a:schemeClr val="bg1"/>
                </a:solidFill>
              </a:rPr>
              <a:t>while</a:t>
            </a:r>
            <a:r>
              <a:rPr lang="en-US" sz="2800" smtClean="0"/>
              <a:t> (</a:t>
            </a:r>
            <a:r>
              <a:rPr lang="en-US" sz="2800" smtClean="0">
                <a:solidFill>
                  <a:schemeClr val="hlink"/>
                </a:solidFill>
              </a:rPr>
              <a:t>ptr != NULL</a:t>
            </a:r>
            <a:r>
              <a:rPr lang="en-US" sz="2800" smtClean="0"/>
              <a:t>)</a:t>
            </a:r>
          </a:p>
          <a:p>
            <a:pPr>
              <a:lnSpc>
                <a:spcPct val="90000"/>
              </a:lnSpc>
              <a:buFontTx/>
              <a:buNone/>
            </a:pPr>
            <a:r>
              <a:rPr lang="en-US" sz="2800" smtClean="0"/>
              <a:t>{</a:t>
            </a:r>
          </a:p>
          <a:p>
            <a:pPr>
              <a:lnSpc>
                <a:spcPct val="90000"/>
              </a:lnSpc>
              <a:buFontTx/>
              <a:buNone/>
            </a:pPr>
            <a:r>
              <a:rPr lang="en-US" sz="2800" smtClean="0"/>
              <a:t>    visit node pointed at by</a:t>
            </a:r>
            <a:r>
              <a:rPr lang="en-US" sz="2800" smtClean="0">
                <a:solidFill>
                  <a:schemeClr val="hlink"/>
                </a:solidFill>
              </a:rPr>
              <a:t> ptr </a:t>
            </a:r>
            <a:r>
              <a:rPr lang="en-US" sz="2800" smtClean="0"/>
              <a:t> and put its children on a FIFO queue;</a:t>
            </a:r>
          </a:p>
          <a:p>
            <a:pPr>
              <a:lnSpc>
                <a:spcPct val="90000"/>
              </a:lnSpc>
              <a:buFontTx/>
              <a:buNone/>
            </a:pPr>
            <a:r>
              <a:rPr lang="en-US" sz="2800" smtClean="0"/>
              <a:t>    </a:t>
            </a:r>
            <a:r>
              <a:rPr lang="en-US" sz="2800" smtClean="0">
                <a:solidFill>
                  <a:schemeClr val="bg1"/>
                </a:solidFill>
              </a:rPr>
              <a:t>if</a:t>
            </a:r>
            <a:r>
              <a:rPr lang="en-US" sz="2800" smtClean="0"/>
              <a:t> FIFO queue is empty, set </a:t>
            </a:r>
            <a:r>
              <a:rPr lang="en-US" sz="2800" smtClean="0">
                <a:solidFill>
                  <a:schemeClr val="hlink"/>
                </a:solidFill>
              </a:rPr>
              <a:t>ptr = NULL</a:t>
            </a:r>
            <a:r>
              <a:rPr lang="en-US" sz="2800" smtClean="0"/>
              <a:t>;</a:t>
            </a:r>
          </a:p>
          <a:p>
            <a:pPr>
              <a:lnSpc>
                <a:spcPct val="90000"/>
              </a:lnSpc>
              <a:buFontTx/>
              <a:buNone/>
            </a:pPr>
            <a:r>
              <a:rPr lang="en-US" sz="2800" smtClean="0"/>
              <a:t>    otherwise, delete a node from the FIFO queue and call it </a:t>
            </a:r>
            <a:r>
              <a:rPr lang="en-US" sz="2800" smtClean="0">
                <a:solidFill>
                  <a:schemeClr val="hlink"/>
                </a:solidFill>
              </a:rPr>
              <a:t>ptr</a:t>
            </a:r>
            <a:r>
              <a:rPr lang="en-US" sz="2800" smtClean="0"/>
              <a:t>;</a:t>
            </a:r>
            <a:endParaRPr lang="en-US" sz="2800" smtClean="0">
              <a:solidFill>
                <a:schemeClr val="hlink"/>
              </a:solidFill>
            </a:endParaRPr>
          </a:p>
          <a:p>
            <a:pPr>
              <a:lnSpc>
                <a:spcPct val="90000"/>
              </a:lnSpc>
              <a:buFontTx/>
              <a:buNone/>
            </a:pPr>
            <a:r>
              <a:rPr lang="en-US" sz="28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1427"/>
                                        </p:tgtEl>
                                        <p:attrNameLst>
                                          <p:attrName>style.visibility</p:attrName>
                                        </p:attrNameLst>
                                      </p:cBhvr>
                                      <p:to>
                                        <p:strVal val="visible"/>
                                      </p:to>
                                    </p:set>
                                    <p:anim calcmode="lin" valueType="num">
                                      <p:cBhvr additive="base">
                                        <p:cTn id="7" dur="500" fill="hold"/>
                                        <p:tgtEl>
                                          <p:spTgt spid="231427"/>
                                        </p:tgtEl>
                                        <p:attrNameLst>
                                          <p:attrName>ppt_x</p:attrName>
                                        </p:attrNameLst>
                                      </p:cBhvr>
                                      <p:tavLst>
                                        <p:tav tm="0">
                                          <p:val>
                                            <p:strVal val="0-#ppt_w/2"/>
                                          </p:val>
                                        </p:tav>
                                        <p:tav tm="100000">
                                          <p:val>
                                            <p:strVal val="#ppt_x"/>
                                          </p:val>
                                        </p:tav>
                                      </p:tavLst>
                                    </p:anim>
                                    <p:anim calcmode="lin" valueType="num">
                                      <p:cBhvr additive="base">
                                        <p:cTn id="8" dur="500" fill="hold"/>
                                        <p:tgtEl>
                                          <p:spTgt spid="2314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152400"/>
            <a:ext cx="8534400" cy="1143000"/>
          </a:xfrm>
        </p:spPr>
        <p:txBody>
          <a:bodyPr/>
          <a:lstStyle/>
          <a:p>
            <a:r>
              <a:rPr lang="en-US" smtClean="0"/>
              <a:t>Level-Order Example (Visit = print)</a:t>
            </a:r>
          </a:p>
        </p:txBody>
      </p:sp>
      <p:grpSp>
        <p:nvGrpSpPr>
          <p:cNvPr id="2" name="Group 3"/>
          <p:cNvGrpSpPr>
            <a:grpSpLocks/>
          </p:cNvGrpSpPr>
          <p:nvPr/>
        </p:nvGrpSpPr>
        <p:grpSpPr bwMode="auto">
          <a:xfrm>
            <a:off x="1143000" y="1371600"/>
            <a:ext cx="5562600" cy="3322638"/>
            <a:chOff x="720" y="864"/>
            <a:chExt cx="3504" cy="2093"/>
          </a:xfrm>
        </p:grpSpPr>
        <p:grpSp>
          <p:nvGrpSpPr>
            <p:cNvPr id="3" name="Group 4"/>
            <p:cNvGrpSpPr>
              <a:grpSpLocks/>
            </p:cNvGrpSpPr>
            <p:nvPr/>
          </p:nvGrpSpPr>
          <p:grpSpPr bwMode="auto">
            <a:xfrm>
              <a:off x="1008" y="2160"/>
              <a:ext cx="240" cy="365"/>
              <a:chOff x="4176" y="1104"/>
              <a:chExt cx="240" cy="365"/>
            </a:xfrm>
          </p:grpSpPr>
          <p:sp>
            <p:nvSpPr>
              <p:cNvPr id="19517"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518" name="Text Box 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4" name="Group 7"/>
            <p:cNvGrpSpPr>
              <a:grpSpLocks/>
            </p:cNvGrpSpPr>
            <p:nvPr/>
          </p:nvGrpSpPr>
          <p:grpSpPr bwMode="auto">
            <a:xfrm>
              <a:off x="720" y="2592"/>
              <a:ext cx="240" cy="365"/>
              <a:chOff x="4176" y="1104"/>
              <a:chExt cx="240" cy="365"/>
            </a:xfrm>
          </p:grpSpPr>
          <p:sp>
            <p:nvSpPr>
              <p:cNvPr id="19515"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516" name="Text Box 9"/>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5" name="Group 10"/>
            <p:cNvGrpSpPr>
              <a:grpSpLocks/>
            </p:cNvGrpSpPr>
            <p:nvPr/>
          </p:nvGrpSpPr>
          <p:grpSpPr bwMode="auto">
            <a:xfrm>
              <a:off x="1344" y="2592"/>
              <a:ext cx="240" cy="365"/>
              <a:chOff x="4176" y="1104"/>
              <a:chExt cx="240" cy="365"/>
            </a:xfrm>
          </p:grpSpPr>
          <p:sp>
            <p:nvSpPr>
              <p:cNvPr id="19513"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514" name="Text Box 12"/>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9473" name="Line 13"/>
            <p:cNvSpPr>
              <a:spLocks noChangeShapeType="1"/>
            </p:cNvSpPr>
            <p:nvPr/>
          </p:nvSpPr>
          <p:spPr bwMode="auto">
            <a:xfrm flipH="1">
              <a:off x="912" y="2400"/>
              <a:ext cx="144" cy="240"/>
            </a:xfrm>
            <a:prstGeom prst="line">
              <a:avLst/>
            </a:prstGeom>
            <a:noFill/>
            <a:ln w="38100">
              <a:solidFill>
                <a:schemeClr val="tx1"/>
              </a:solidFill>
              <a:round/>
              <a:headEnd type="none" w="sm" len="sm"/>
              <a:tailEnd type="none" w="sm" len="sm"/>
            </a:ln>
          </p:spPr>
          <p:txBody>
            <a:bodyPr/>
            <a:lstStyle/>
            <a:p>
              <a:endParaRPr lang="en-US"/>
            </a:p>
          </p:txBody>
        </p:sp>
        <p:sp>
          <p:nvSpPr>
            <p:cNvPr id="19474" name="Line 14"/>
            <p:cNvSpPr>
              <a:spLocks noChangeShapeType="1"/>
            </p:cNvSpPr>
            <p:nvPr/>
          </p:nvSpPr>
          <p:spPr bwMode="auto">
            <a:xfrm>
              <a:off x="12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6" name="Group 15"/>
            <p:cNvGrpSpPr>
              <a:grpSpLocks/>
            </p:cNvGrpSpPr>
            <p:nvPr/>
          </p:nvGrpSpPr>
          <p:grpSpPr bwMode="auto">
            <a:xfrm>
              <a:off x="2256" y="2112"/>
              <a:ext cx="240" cy="365"/>
              <a:chOff x="4176" y="1104"/>
              <a:chExt cx="240" cy="365"/>
            </a:xfrm>
          </p:grpSpPr>
          <p:sp>
            <p:nvSpPr>
              <p:cNvPr id="19511"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512" name="Text Box 1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7" name="Group 18"/>
            <p:cNvGrpSpPr>
              <a:grpSpLocks/>
            </p:cNvGrpSpPr>
            <p:nvPr/>
          </p:nvGrpSpPr>
          <p:grpSpPr bwMode="auto">
            <a:xfrm>
              <a:off x="2544" y="2592"/>
              <a:ext cx="240" cy="365"/>
              <a:chOff x="4176" y="1104"/>
              <a:chExt cx="240" cy="365"/>
            </a:xfrm>
          </p:grpSpPr>
          <p:sp>
            <p:nvSpPr>
              <p:cNvPr id="19509"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510" name="Text Box 2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9477" name="Line 21"/>
            <p:cNvSpPr>
              <a:spLocks noChangeShapeType="1"/>
            </p:cNvSpPr>
            <p:nvPr/>
          </p:nvSpPr>
          <p:spPr bwMode="auto">
            <a:xfrm>
              <a:off x="2448" y="2352"/>
              <a:ext cx="192" cy="288"/>
            </a:xfrm>
            <a:prstGeom prst="line">
              <a:avLst/>
            </a:prstGeom>
            <a:noFill/>
            <a:ln w="38100">
              <a:solidFill>
                <a:schemeClr val="tx1"/>
              </a:solidFill>
              <a:round/>
              <a:headEnd type="none" w="sm" len="sm"/>
              <a:tailEnd type="none" w="sm" len="sm"/>
            </a:ln>
          </p:spPr>
          <p:txBody>
            <a:bodyPr/>
            <a:lstStyle/>
            <a:p>
              <a:endParaRPr lang="en-US"/>
            </a:p>
          </p:txBody>
        </p:sp>
        <p:grpSp>
          <p:nvGrpSpPr>
            <p:cNvPr id="8" name="Group 22"/>
            <p:cNvGrpSpPr>
              <a:grpSpLocks/>
            </p:cNvGrpSpPr>
            <p:nvPr/>
          </p:nvGrpSpPr>
          <p:grpSpPr bwMode="auto">
            <a:xfrm>
              <a:off x="3744" y="1536"/>
              <a:ext cx="240" cy="365"/>
              <a:chOff x="4176" y="1104"/>
              <a:chExt cx="240" cy="365"/>
            </a:xfrm>
          </p:grpSpPr>
          <p:sp>
            <p:nvSpPr>
              <p:cNvPr id="19507"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508" name="Text Box 24"/>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grpSp>
          <p:nvGrpSpPr>
            <p:cNvPr id="9" name="Group 25"/>
            <p:cNvGrpSpPr>
              <a:grpSpLocks/>
            </p:cNvGrpSpPr>
            <p:nvPr/>
          </p:nvGrpSpPr>
          <p:grpSpPr bwMode="auto">
            <a:xfrm>
              <a:off x="3456" y="1968"/>
              <a:ext cx="240" cy="365"/>
              <a:chOff x="4176" y="1104"/>
              <a:chExt cx="240" cy="365"/>
            </a:xfrm>
          </p:grpSpPr>
          <p:sp>
            <p:nvSpPr>
              <p:cNvPr id="19505" name="Oval 2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506" name="Text Box 27"/>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9480" name="Line 28"/>
            <p:cNvSpPr>
              <a:spLocks noChangeShapeType="1"/>
            </p:cNvSpPr>
            <p:nvPr/>
          </p:nvSpPr>
          <p:spPr bwMode="auto">
            <a:xfrm flipH="1">
              <a:off x="3648" y="1776"/>
              <a:ext cx="144" cy="288"/>
            </a:xfrm>
            <a:prstGeom prst="line">
              <a:avLst/>
            </a:prstGeom>
            <a:noFill/>
            <a:ln w="38100">
              <a:solidFill>
                <a:schemeClr val="tx1"/>
              </a:solidFill>
              <a:round/>
              <a:headEnd type="none" w="sm" len="sm"/>
              <a:tailEnd type="none" w="sm" len="sm"/>
            </a:ln>
          </p:spPr>
          <p:txBody>
            <a:bodyPr/>
            <a:lstStyle/>
            <a:p>
              <a:endParaRPr lang="en-US"/>
            </a:p>
          </p:txBody>
        </p:sp>
        <p:grpSp>
          <p:nvGrpSpPr>
            <p:cNvPr id="10" name="Group 29"/>
            <p:cNvGrpSpPr>
              <a:grpSpLocks/>
            </p:cNvGrpSpPr>
            <p:nvPr/>
          </p:nvGrpSpPr>
          <p:grpSpPr bwMode="auto">
            <a:xfrm>
              <a:off x="1728" y="1536"/>
              <a:ext cx="240" cy="365"/>
              <a:chOff x="4176" y="1104"/>
              <a:chExt cx="240" cy="365"/>
            </a:xfrm>
          </p:grpSpPr>
          <p:sp>
            <p:nvSpPr>
              <p:cNvPr id="19503"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504" name="Text Box 31"/>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9482" name="Line 32"/>
            <p:cNvSpPr>
              <a:spLocks noChangeShapeType="1"/>
            </p:cNvSpPr>
            <p:nvPr/>
          </p:nvSpPr>
          <p:spPr bwMode="auto">
            <a:xfrm flipH="1">
              <a:off x="1200" y="1728"/>
              <a:ext cx="528" cy="528"/>
            </a:xfrm>
            <a:prstGeom prst="line">
              <a:avLst/>
            </a:prstGeom>
            <a:noFill/>
            <a:ln w="38100">
              <a:solidFill>
                <a:schemeClr val="tx1"/>
              </a:solidFill>
              <a:round/>
              <a:headEnd type="none" w="sm" len="sm"/>
              <a:tailEnd type="none" w="sm" len="sm"/>
            </a:ln>
          </p:spPr>
          <p:txBody>
            <a:bodyPr/>
            <a:lstStyle/>
            <a:p>
              <a:endParaRPr lang="en-US"/>
            </a:p>
          </p:txBody>
        </p:sp>
        <p:sp>
          <p:nvSpPr>
            <p:cNvPr id="19483" name="Line 33"/>
            <p:cNvSpPr>
              <a:spLocks noChangeShapeType="1"/>
            </p:cNvSpPr>
            <p:nvPr/>
          </p:nvSpPr>
          <p:spPr bwMode="auto">
            <a:xfrm>
              <a:off x="1968" y="1728"/>
              <a:ext cx="336" cy="480"/>
            </a:xfrm>
            <a:prstGeom prst="line">
              <a:avLst/>
            </a:prstGeom>
            <a:noFill/>
            <a:ln w="38100">
              <a:solidFill>
                <a:schemeClr val="tx1"/>
              </a:solidFill>
              <a:round/>
              <a:headEnd type="none" w="sm" len="sm"/>
              <a:tailEnd type="none" w="sm" len="sm"/>
            </a:ln>
          </p:spPr>
          <p:txBody>
            <a:bodyPr/>
            <a:lstStyle/>
            <a:p>
              <a:endParaRPr lang="en-US"/>
            </a:p>
          </p:txBody>
        </p:sp>
        <p:grpSp>
          <p:nvGrpSpPr>
            <p:cNvPr id="11" name="Group 34"/>
            <p:cNvGrpSpPr>
              <a:grpSpLocks/>
            </p:cNvGrpSpPr>
            <p:nvPr/>
          </p:nvGrpSpPr>
          <p:grpSpPr bwMode="auto">
            <a:xfrm>
              <a:off x="2784" y="864"/>
              <a:ext cx="240" cy="365"/>
              <a:chOff x="4176" y="1104"/>
              <a:chExt cx="240" cy="365"/>
            </a:xfrm>
          </p:grpSpPr>
          <p:sp>
            <p:nvSpPr>
              <p:cNvPr id="19501"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502" name="Text Box 36"/>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9485" name="Line 37"/>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p:spPr>
          <p:txBody>
            <a:bodyPr/>
            <a:lstStyle/>
            <a:p>
              <a:endParaRPr lang="en-US"/>
            </a:p>
          </p:txBody>
        </p:sp>
        <p:sp>
          <p:nvSpPr>
            <p:cNvPr id="19486" name="Line 38"/>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p:spPr>
          <p:txBody>
            <a:bodyPr/>
            <a:lstStyle/>
            <a:p>
              <a:endParaRPr lang="en-US"/>
            </a:p>
          </p:txBody>
        </p:sp>
        <p:sp>
          <p:nvSpPr>
            <p:cNvPr id="19487" name="Text Box 39"/>
            <p:cNvSpPr txBox="1">
              <a:spLocks noChangeArrowheads="1"/>
            </p:cNvSpPr>
            <p:nvPr/>
          </p:nvSpPr>
          <p:spPr bwMode="auto">
            <a:xfrm>
              <a:off x="2784" y="86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a</a:t>
              </a:r>
            </a:p>
          </p:txBody>
        </p:sp>
        <p:sp>
          <p:nvSpPr>
            <p:cNvPr id="19488" name="Text Box 40"/>
            <p:cNvSpPr txBox="1">
              <a:spLocks noChangeArrowheads="1"/>
            </p:cNvSpPr>
            <p:nvPr/>
          </p:nvSpPr>
          <p:spPr bwMode="auto">
            <a:xfrm>
              <a:off x="1728"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b</a:t>
              </a:r>
            </a:p>
          </p:txBody>
        </p:sp>
        <p:sp>
          <p:nvSpPr>
            <p:cNvPr id="19489" name="Text Box 41"/>
            <p:cNvSpPr txBox="1">
              <a:spLocks noChangeArrowheads="1"/>
            </p:cNvSpPr>
            <p:nvPr/>
          </p:nvSpPr>
          <p:spPr bwMode="auto">
            <a:xfrm>
              <a:off x="3744" y="153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c</a:t>
              </a:r>
            </a:p>
          </p:txBody>
        </p:sp>
        <p:sp>
          <p:nvSpPr>
            <p:cNvPr id="19490" name="Text Box 42"/>
            <p:cNvSpPr txBox="1">
              <a:spLocks noChangeArrowheads="1"/>
            </p:cNvSpPr>
            <p:nvPr/>
          </p:nvSpPr>
          <p:spPr bwMode="auto">
            <a:xfrm>
              <a:off x="1008" y="2160"/>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d</a:t>
              </a:r>
            </a:p>
          </p:txBody>
        </p:sp>
        <p:sp>
          <p:nvSpPr>
            <p:cNvPr id="19491" name="Text Box 43"/>
            <p:cNvSpPr txBox="1">
              <a:spLocks noChangeArrowheads="1"/>
            </p:cNvSpPr>
            <p:nvPr/>
          </p:nvSpPr>
          <p:spPr bwMode="auto">
            <a:xfrm>
              <a:off x="2256" y="211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e</a:t>
              </a:r>
            </a:p>
          </p:txBody>
        </p:sp>
        <p:sp>
          <p:nvSpPr>
            <p:cNvPr id="19492" name="Text Box 44"/>
            <p:cNvSpPr txBox="1">
              <a:spLocks noChangeArrowheads="1"/>
            </p:cNvSpPr>
            <p:nvPr/>
          </p:nvSpPr>
          <p:spPr bwMode="auto">
            <a:xfrm>
              <a:off x="3456" y="1968"/>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f</a:t>
              </a:r>
            </a:p>
          </p:txBody>
        </p:sp>
        <p:sp>
          <p:nvSpPr>
            <p:cNvPr id="19493" name="Text Box 45"/>
            <p:cNvSpPr txBox="1">
              <a:spLocks noChangeArrowheads="1"/>
            </p:cNvSpPr>
            <p:nvPr/>
          </p:nvSpPr>
          <p:spPr bwMode="auto">
            <a:xfrm>
              <a:off x="720" y="2544"/>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g</a:t>
              </a:r>
            </a:p>
          </p:txBody>
        </p:sp>
        <p:sp>
          <p:nvSpPr>
            <p:cNvPr id="19494" name="Text Box 46"/>
            <p:cNvSpPr txBox="1">
              <a:spLocks noChangeArrowheads="1"/>
            </p:cNvSpPr>
            <p:nvPr/>
          </p:nvSpPr>
          <p:spPr bwMode="auto">
            <a:xfrm>
              <a:off x="1344"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h</a:t>
              </a:r>
            </a:p>
          </p:txBody>
        </p:sp>
        <p:sp>
          <p:nvSpPr>
            <p:cNvPr id="19495" name="Text Box 47"/>
            <p:cNvSpPr txBox="1">
              <a:spLocks noChangeArrowheads="1"/>
            </p:cNvSpPr>
            <p:nvPr/>
          </p:nvSpPr>
          <p:spPr bwMode="auto">
            <a:xfrm>
              <a:off x="2592" y="2592"/>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i</a:t>
              </a:r>
            </a:p>
          </p:txBody>
        </p:sp>
        <p:grpSp>
          <p:nvGrpSpPr>
            <p:cNvPr id="12" name="Group 48"/>
            <p:cNvGrpSpPr>
              <a:grpSpLocks/>
            </p:cNvGrpSpPr>
            <p:nvPr/>
          </p:nvGrpSpPr>
          <p:grpSpPr bwMode="auto">
            <a:xfrm>
              <a:off x="3696" y="2496"/>
              <a:ext cx="240" cy="365"/>
              <a:chOff x="4176" y="1104"/>
              <a:chExt cx="240" cy="365"/>
            </a:xfrm>
          </p:grpSpPr>
          <p:sp>
            <p:nvSpPr>
              <p:cNvPr id="19499"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9500" name="Text Box 50"/>
              <p:cNvSpPr txBox="1">
                <a:spLocks noChangeArrowheads="1"/>
              </p:cNvSpPr>
              <p:nvPr/>
            </p:nvSpPr>
            <p:spPr bwMode="auto">
              <a:xfrm>
                <a:off x="4176" y="1104"/>
                <a:ext cx="240" cy="365"/>
              </a:xfrm>
              <a:prstGeom prst="rect">
                <a:avLst/>
              </a:prstGeom>
              <a:noFill/>
              <a:ln w="12700">
                <a:noFill/>
                <a:miter lim="800000"/>
                <a:headEnd type="none" w="sm" len="sm"/>
                <a:tailEnd type="none" w="sm" len="sm"/>
              </a:ln>
            </p:spPr>
            <p:txBody>
              <a:bodyPr>
                <a:spAutoFit/>
              </a:bodyPr>
              <a:lstStyle/>
              <a:p>
                <a:pPr>
                  <a:spcBef>
                    <a:spcPct val="50000"/>
                  </a:spcBef>
                </a:pPr>
                <a:endParaRPr lang="en-US">
                  <a:solidFill>
                    <a:schemeClr val="tx1"/>
                  </a:solidFill>
                </a:endParaRPr>
              </a:p>
            </p:txBody>
          </p:sp>
        </p:grpSp>
        <p:sp>
          <p:nvSpPr>
            <p:cNvPr id="19497" name="Line 51"/>
            <p:cNvSpPr>
              <a:spLocks noChangeShapeType="1"/>
            </p:cNvSpPr>
            <p:nvPr/>
          </p:nvSpPr>
          <p:spPr bwMode="auto">
            <a:xfrm>
              <a:off x="3600" y="2256"/>
              <a:ext cx="192" cy="288"/>
            </a:xfrm>
            <a:prstGeom prst="line">
              <a:avLst/>
            </a:prstGeom>
            <a:noFill/>
            <a:ln w="38100">
              <a:solidFill>
                <a:schemeClr val="tx1"/>
              </a:solidFill>
              <a:round/>
              <a:headEnd type="none" w="sm" len="sm"/>
              <a:tailEnd type="none" w="sm" len="sm"/>
            </a:ln>
          </p:spPr>
          <p:txBody>
            <a:bodyPr/>
            <a:lstStyle/>
            <a:p>
              <a:endParaRPr lang="en-US"/>
            </a:p>
          </p:txBody>
        </p:sp>
        <p:sp>
          <p:nvSpPr>
            <p:cNvPr id="19498" name="Text Box 52"/>
            <p:cNvSpPr txBox="1">
              <a:spLocks noChangeArrowheads="1"/>
            </p:cNvSpPr>
            <p:nvPr/>
          </p:nvSpPr>
          <p:spPr bwMode="auto">
            <a:xfrm>
              <a:off x="3744" y="2496"/>
              <a:ext cx="480" cy="327"/>
            </a:xfrm>
            <a:prstGeom prst="rect">
              <a:avLst/>
            </a:prstGeom>
            <a:noFill/>
            <a:ln w="12700">
              <a:noFill/>
              <a:miter lim="800000"/>
              <a:headEnd type="none" w="sm" len="sm"/>
              <a:tailEnd type="none" w="sm" len="sm"/>
            </a:ln>
          </p:spPr>
          <p:txBody>
            <a:bodyPr>
              <a:spAutoFit/>
            </a:bodyPr>
            <a:lstStyle/>
            <a:p>
              <a:pPr>
                <a:spcBef>
                  <a:spcPct val="50000"/>
                </a:spcBef>
              </a:pPr>
              <a:r>
                <a:rPr lang="en-US" sz="2800">
                  <a:solidFill>
                    <a:schemeClr val="tx1"/>
                  </a:solidFill>
                </a:rPr>
                <a:t>j</a:t>
              </a:r>
            </a:p>
          </p:txBody>
        </p:sp>
      </p:grpSp>
      <p:sp>
        <p:nvSpPr>
          <p:cNvPr id="233525" name="Text Box 53"/>
          <p:cNvSpPr txBox="1">
            <a:spLocks noChangeArrowheads="1"/>
          </p:cNvSpPr>
          <p:nvPr/>
        </p:nvSpPr>
        <p:spPr bwMode="auto">
          <a:xfrm>
            <a:off x="6858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a</a:t>
            </a:r>
          </a:p>
        </p:txBody>
      </p:sp>
      <p:sp>
        <p:nvSpPr>
          <p:cNvPr id="233526" name="Text Box 54"/>
          <p:cNvSpPr txBox="1">
            <a:spLocks noChangeArrowheads="1"/>
          </p:cNvSpPr>
          <p:nvPr/>
        </p:nvSpPr>
        <p:spPr bwMode="auto">
          <a:xfrm>
            <a:off x="9906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b</a:t>
            </a:r>
          </a:p>
        </p:txBody>
      </p:sp>
      <p:sp>
        <p:nvSpPr>
          <p:cNvPr id="233527" name="Text Box 55"/>
          <p:cNvSpPr txBox="1">
            <a:spLocks noChangeArrowheads="1"/>
          </p:cNvSpPr>
          <p:nvPr/>
        </p:nvSpPr>
        <p:spPr bwMode="auto">
          <a:xfrm>
            <a:off x="12954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c</a:t>
            </a:r>
          </a:p>
        </p:txBody>
      </p:sp>
      <p:sp>
        <p:nvSpPr>
          <p:cNvPr id="233528" name="Text Box 56"/>
          <p:cNvSpPr txBox="1">
            <a:spLocks noChangeArrowheads="1"/>
          </p:cNvSpPr>
          <p:nvPr/>
        </p:nvSpPr>
        <p:spPr bwMode="auto">
          <a:xfrm>
            <a:off x="16002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d</a:t>
            </a:r>
          </a:p>
        </p:txBody>
      </p:sp>
      <p:sp>
        <p:nvSpPr>
          <p:cNvPr id="233529" name="Text Box 57"/>
          <p:cNvSpPr txBox="1">
            <a:spLocks noChangeArrowheads="1"/>
          </p:cNvSpPr>
          <p:nvPr/>
        </p:nvSpPr>
        <p:spPr bwMode="auto">
          <a:xfrm>
            <a:off x="19050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e</a:t>
            </a:r>
          </a:p>
        </p:txBody>
      </p:sp>
      <p:sp>
        <p:nvSpPr>
          <p:cNvPr id="233530" name="Text Box 58"/>
          <p:cNvSpPr txBox="1">
            <a:spLocks noChangeArrowheads="1"/>
          </p:cNvSpPr>
          <p:nvPr/>
        </p:nvSpPr>
        <p:spPr bwMode="auto">
          <a:xfrm>
            <a:off x="22098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f</a:t>
            </a:r>
          </a:p>
        </p:txBody>
      </p:sp>
      <p:sp>
        <p:nvSpPr>
          <p:cNvPr id="233531" name="Text Box 59"/>
          <p:cNvSpPr txBox="1">
            <a:spLocks noChangeArrowheads="1"/>
          </p:cNvSpPr>
          <p:nvPr/>
        </p:nvSpPr>
        <p:spPr bwMode="auto">
          <a:xfrm>
            <a:off x="25146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g</a:t>
            </a:r>
          </a:p>
        </p:txBody>
      </p:sp>
      <p:sp>
        <p:nvSpPr>
          <p:cNvPr id="233532" name="Text Box 60"/>
          <p:cNvSpPr txBox="1">
            <a:spLocks noChangeArrowheads="1"/>
          </p:cNvSpPr>
          <p:nvPr/>
        </p:nvSpPr>
        <p:spPr bwMode="auto">
          <a:xfrm>
            <a:off x="28194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h</a:t>
            </a:r>
          </a:p>
        </p:txBody>
      </p:sp>
      <p:sp>
        <p:nvSpPr>
          <p:cNvPr id="233533" name="Text Box 61"/>
          <p:cNvSpPr txBox="1">
            <a:spLocks noChangeArrowheads="1"/>
          </p:cNvSpPr>
          <p:nvPr/>
        </p:nvSpPr>
        <p:spPr bwMode="auto">
          <a:xfrm>
            <a:off x="31242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i</a:t>
            </a:r>
          </a:p>
        </p:txBody>
      </p:sp>
      <p:sp>
        <p:nvSpPr>
          <p:cNvPr id="233534" name="Text Box 62"/>
          <p:cNvSpPr txBox="1">
            <a:spLocks noChangeArrowheads="1"/>
          </p:cNvSpPr>
          <p:nvPr/>
        </p:nvSpPr>
        <p:spPr bwMode="auto">
          <a:xfrm>
            <a:off x="3429000" y="5486400"/>
            <a:ext cx="381000" cy="579438"/>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hlink"/>
                </a:solidFill>
              </a:rPr>
              <a:t>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33525"/>
                                        </p:tgtEl>
                                        <p:attrNameLst>
                                          <p:attrName>style.visibility</p:attrName>
                                        </p:attrNameLst>
                                      </p:cBhvr>
                                      <p:to>
                                        <p:strVal val="visible"/>
                                      </p:to>
                                    </p:set>
                                    <p:anim calcmode="lin" valueType="num">
                                      <p:cBhvr additive="base">
                                        <p:cTn id="11" dur="500" fill="hold"/>
                                        <p:tgtEl>
                                          <p:spTgt spid="233525"/>
                                        </p:tgtEl>
                                        <p:attrNameLst>
                                          <p:attrName>ppt_x</p:attrName>
                                        </p:attrNameLst>
                                      </p:cBhvr>
                                      <p:tavLst>
                                        <p:tav tm="0">
                                          <p:val>
                                            <p:strVal val="1+#ppt_w/2"/>
                                          </p:val>
                                        </p:tav>
                                        <p:tav tm="100000">
                                          <p:val>
                                            <p:strVal val="#ppt_x"/>
                                          </p:val>
                                        </p:tav>
                                      </p:tavLst>
                                    </p:anim>
                                    <p:anim calcmode="lin" valueType="num">
                                      <p:cBhvr additive="base">
                                        <p:cTn id="12" dur="500" fill="hold"/>
                                        <p:tgtEl>
                                          <p:spTgt spid="23352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33526"/>
                                        </p:tgtEl>
                                        <p:attrNameLst>
                                          <p:attrName>style.visibility</p:attrName>
                                        </p:attrNameLst>
                                      </p:cBhvr>
                                      <p:to>
                                        <p:strVal val="visible"/>
                                      </p:to>
                                    </p:set>
                                    <p:anim calcmode="lin" valueType="num">
                                      <p:cBhvr additive="base">
                                        <p:cTn id="17" dur="500" fill="hold"/>
                                        <p:tgtEl>
                                          <p:spTgt spid="233526"/>
                                        </p:tgtEl>
                                        <p:attrNameLst>
                                          <p:attrName>ppt_x</p:attrName>
                                        </p:attrNameLst>
                                      </p:cBhvr>
                                      <p:tavLst>
                                        <p:tav tm="0">
                                          <p:val>
                                            <p:strVal val="1+#ppt_w/2"/>
                                          </p:val>
                                        </p:tav>
                                        <p:tav tm="100000">
                                          <p:val>
                                            <p:strVal val="#ppt_x"/>
                                          </p:val>
                                        </p:tav>
                                      </p:tavLst>
                                    </p:anim>
                                    <p:anim calcmode="lin" valueType="num">
                                      <p:cBhvr additive="base">
                                        <p:cTn id="18" dur="500" fill="hold"/>
                                        <p:tgtEl>
                                          <p:spTgt spid="2335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33527"/>
                                        </p:tgtEl>
                                        <p:attrNameLst>
                                          <p:attrName>style.visibility</p:attrName>
                                        </p:attrNameLst>
                                      </p:cBhvr>
                                      <p:to>
                                        <p:strVal val="visible"/>
                                      </p:to>
                                    </p:set>
                                    <p:anim calcmode="lin" valueType="num">
                                      <p:cBhvr additive="base">
                                        <p:cTn id="23" dur="500" fill="hold"/>
                                        <p:tgtEl>
                                          <p:spTgt spid="233527"/>
                                        </p:tgtEl>
                                        <p:attrNameLst>
                                          <p:attrName>ppt_x</p:attrName>
                                        </p:attrNameLst>
                                      </p:cBhvr>
                                      <p:tavLst>
                                        <p:tav tm="0">
                                          <p:val>
                                            <p:strVal val="1+#ppt_w/2"/>
                                          </p:val>
                                        </p:tav>
                                        <p:tav tm="100000">
                                          <p:val>
                                            <p:strVal val="#ppt_x"/>
                                          </p:val>
                                        </p:tav>
                                      </p:tavLst>
                                    </p:anim>
                                    <p:anim calcmode="lin" valueType="num">
                                      <p:cBhvr additive="base">
                                        <p:cTn id="24" dur="500" fill="hold"/>
                                        <p:tgtEl>
                                          <p:spTgt spid="23352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33528"/>
                                        </p:tgtEl>
                                        <p:attrNameLst>
                                          <p:attrName>style.visibility</p:attrName>
                                        </p:attrNameLst>
                                      </p:cBhvr>
                                      <p:to>
                                        <p:strVal val="visible"/>
                                      </p:to>
                                    </p:set>
                                    <p:anim calcmode="lin" valueType="num">
                                      <p:cBhvr additive="base">
                                        <p:cTn id="29" dur="500" fill="hold"/>
                                        <p:tgtEl>
                                          <p:spTgt spid="233528"/>
                                        </p:tgtEl>
                                        <p:attrNameLst>
                                          <p:attrName>ppt_x</p:attrName>
                                        </p:attrNameLst>
                                      </p:cBhvr>
                                      <p:tavLst>
                                        <p:tav tm="0">
                                          <p:val>
                                            <p:strVal val="1+#ppt_w/2"/>
                                          </p:val>
                                        </p:tav>
                                        <p:tav tm="100000">
                                          <p:val>
                                            <p:strVal val="#ppt_x"/>
                                          </p:val>
                                        </p:tav>
                                      </p:tavLst>
                                    </p:anim>
                                    <p:anim calcmode="lin" valueType="num">
                                      <p:cBhvr additive="base">
                                        <p:cTn id="30" dur="500" fill="hold"/>
                                        <p:tgtEl>
                                          <p:spTgt spid="23352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3529"/>
                                        </p:tgtEl>
                                        <p:attrNameLst>
                                          <p:attrName>style.visibility</p:attrName>
                                        </p:attrNameLst>
                                      </p:cBhvr>
                                      <p:to>
                                        <p:strVal val="visible"/>
                                      </p:to>
                                    </p:set>
                                    <p:anim calcmode="lin" valueType="num">
                                      <p:cBhvr additive="base">
                                        <p:cTn id="35" dur="500" fill="hold"/>
                                        <p:tgtEl>
                                          <p:spTgt spid="233529"/>
                                        </p:tgtEl>
                                        <p:attrNameLst>
                                          <p:attrName>ppt_x</p:attrName>
                                        </p:attrNameLst>
                                      </p:cBhvr>
                                      <p:tavLst>
                                        <p:tav tm="0">
                                          <p:val>
                                            <p:strVal val="1+#ppt_w/2"/>
                                          </p:val>
                                        </p:tav>
                                        <p:tav tm="100000">
                                          <p:val>
                                            <p:strVal val="#ppt_x"/>
                                          </p:val>
                                        </p:tav>
                                      </p:tavLst>
                                    </p:anim>
                                    <p:anim calcmode="lin" valueType="num">
                                      <p:cBhvr additive="base">
                                        <p:cTn id="36" dur="500" fill="hold"/>
                                        <p:tgtEl>
                                          <p:spTgt spid="23352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33530"/>
                                        </p:tgtEl>
                                        <p:attrNameLst>
                                          <p:attrName>style.visibility</p:attrName>
                                        </p:attrNameLst>
                                      </p:cBhvr>
                                      <p:to>
                                        <p:strVal val="visible"/>
                                      </p:to>
                                    </p:set>
                                    <p:anim calcmode="lin" valueType="num">
                                      <p:cBhvr additive="base">
                                        <p:cTn id="41" dur="500" fill="hold"/>
                                        <p:tgtEl>
                                          <p:spTgt spid="233530"/>
                                        </p:tgtEl>
                                        <p:attrNameLst>
                                          <p:attrName>ppt_x</p:attrName>
                                        </p:attrNameLst>
                                      </p:cBhvr>
                                      <p:tavLst>
                                        <p:tav tm="0">
                                          <p:val>
                                            <p:strVal val="1+#ppt_w/2"/>
                                          </p:val>
                                        </p:tav>
                                        <p:tav tm="100000">
                                          <p:val>
                                            <p:strVal val="#ppt_x"/>
                                          </p:val>
                                        </p:tav>
                                      </p:tavLst>
                                    </p:anim>
                                    <p:anim calcmode="lin" valueType="num">
                                      <p:cBhvr additive="base">
                                        <p:cTn id="42" dur="500" fill="hold"/>
                                        <p:tgtEl>
                                          <p:spTgt spid="23353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33531"/>
                                        </p:tgtEl>
                                        <p:attrNameLst>
                                          <p:attrName>style.visibility</p:attrName>
                                        </p:attrNameLst>
                                      </p:cBhvr>
                                      <p:to>
                                        <p:strVal val="visible"/>
                                      </p:to>
                                    </p:set>
                                    <p:anim calcmode="lin" valueType="num">
                                      <p:cBhvr additive="base">
                                        <p:cTn id="47" dur="500" fill="hold"/>
                                        <p:tgtEl>
                                          <p:spTgt spid="233531"/>
                                        </p:tgtEl>
                                        <p:attrNameLst>
                                          <p:attrName>ppt_x</p:attrName>
                                        </p:attrNameLst>
                                      </p:cBhvr>
                                      <p:tavLst>
                                        <p:tav tm="0">
                                          <p:val>
                                            <p:strVal val="1+#ppt_w/2"/>
                                          </p:val>
                                        </p:tav>
                                        <p:tav tm="100000">
                                          <p:val>
                                            <p:strVal val="#ppt_x"/>
                                          </p:val>
                                        </p:tav>
                                      </p:tavLst>
                                    </p:anim>
                                    <p:anim calcmode="lin" valueType="num">
                                      <p:cBhvr additive="base">
                                        <p:cTn id="48" dur="500" fill="hold"/>
                                        <p:tgtEl>
                                          <p:spTgt spid="23353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33532"/>
                                        </p:tgtEl>
                                        <p:attrNameLst>
                                          <p:attrName>style.visibility</p:attrName>
                                        </p:attrNameLst>
                                      </p:cBhvr>
                                      <p:to>
                                        <p:strVal val="visible"/>
                                      </p:to>
                                    </p:set>
                                    <p:anim calcmode="lin" valueType="num">
                                      <p:cBhvr additive="base">
                                        <p:cTn id="53" dur="500" fill="hold"/>
                                        <p:tgtEl>
                                          <p:spTgt spid="233532"/>
                                        </p:tgtEl>
                                        <p:attrNameLst>
                                          <p:attrName>ppt_x</p:attrName>
                                        </p:attrNameLst>
                                      </p:cBhvr>
                                      <p:tavLst>
                                        <p:tav tm="0">
                                          <p:val>
                                            <p:strVal val="1+#ppt_w/2"/>
                                          </p:val>
                                        </p:tav>
                                        <p:tav tm="100000">
                                          <p:val>
                                            <p:strVal val="#ppt_x"/>
                                          </p:val>
                                        </p:tav>
                                      </p:tavLst>
                                    </p:anim>
                                    <p:anim calcmode="lin" valueType="num">
                                      <p:cBhvr additive="base">
                                        <p:cTn id="54" dur="500" fill="hold"/>
                                        <p:tgtEl>
                                          <p:spTgt spid="23353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33533"/>
                                        </p:tgtEl>
                                        <p:attrNameLst>
                                          <p:attrName>style.visibility</p:attrName>
                                        </p:attrNameLst>
                                      </p:cBhvr>
                                      <p:to>
                                        <p:strVal val="visible"/>
                                      </p:to>
                                    </p:set>
                                    <p:anim calcmode="lin" valueType="num">
                                      <p:cBhvr additive="base">
                                        <p:cTn id="59" dur="500" fill="hold"/>
                                        <p:tgtEl>
                                          <p:spTgt spid="233533"/>
                                        </p:tgtEl>
                                        <p:attrNameLst>
                                          <p:attrName>ppt_x</p:attrName>
                                        </p:attrNameLst>
                                      </p:cBhvr>
                                      <p:tavLst>
                                        <p:tav tm="0">
                                          <p:val>
                                            <p:strVal val="1+#ppt_w/2"/>
                                          </p:val>
                                        </p:tav>
                                        <p:tav tm="100000">
                                          <p:val>
                                            <p:strVal val="#ppt_x"/>
                                          </p:val>
                                        </p:tav>
                                      </p:tavLst>
                                    </p:anim>
                                    <p:anim calcmode="lin" valueType="num">
                                      <p:cBhvr additive="base">
                                        <p:cTn id="60" dur="500" fill="hold"/>
                                        <p:tgtEl>
                                          <p:spTgt spid="23353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33534"/>
                                        </p:tgtEl>
                                        <p:attrNameLst>
                                          <p:attrName>style.visibility</p:attrName>
                                        </p:attrNameLst>
                                      </p:cBhvr>
                                      <p:to>
                                        <p:strVal val="visible"/>
                                      </p:to>
                                    </p:set>
                                    <p:anim calcmode="lin" valueType="num">
                                      <p:cBhvr additive="base">
                                        <p:cTn id="65" dur="500" fill="hold"/>
                                        <p:tgtEl>
                                          <p:spTgt spid="233534"/>
                                        </p:tgtEl>
                                        <p:attrNameLst>
                                          <p:attrName>ppt_x</p:attrName>
                                        </p:attrNameLst>
                                      </p:cBhvr>
                                      <p:tavLst>
                                        <p:tav tm="0">
                                          <p:val>
                                            <p:strVal val="1+#ppt_w/2"/>
                                          </p:val>
                                        </p:tav>
                                        <p:tav tm="100000">
                                          <p:val>
                                            <p:strVal val="#ppt_x"/>
                                          </p:val>
                                        </p:tav>
                                      </p:tavLst>
                                    </p:anim>
                                    <p:anim calcmode="lin" valueType="num">
                                      <p:cBhvr additive="base">
                                        <p:cTn id="66" dur="500" fill="hold"/>
                                        <p:tgtEl>
                                          <p:spTgt spid="233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25" grpId="0" autoUpdateAnimBg="0"/>
      <p:bldP spid="233526" grpId="0" autoUpdateAnimBg="0"/>
      <p:bldP spid="233527" grpId="0" autoUpdateAnimBg="0"/>
      <p:bldP spid="233528" grpId="0" autoUpdateAnimBg="0"/>
      <p:bldP spid="233529" grpId="0" autoUpdateAnimBg="0"/>
      <p:bldP spid="233530" grpId="0" autoUpdateAnimBg="0"/>
      <p:bldP spid="233531" grpId="0" autoUpdateAnimBg="0"/>
      <p:bldP spid="233532" grpId="0" autoUpdateAnimBg="0"/>
      <p:bldP spid="233533" grpId="0" autoUpdateAnimBg="0"/>
      <p:bldP spid="23353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100" dirty="0" smtClean="0">
                <a:latin typeface="Times New Roman" pitchFamily="18" charset="0"/>
                <a:cs typeface="Times New Roman" pitchFamily="18" charset="0"/>
              </a:rPr>
              <a:t>Tree traversals</a:t>
            </a:r>
            <a:r>
              <a:rPr lang="en-US" dirty="0" smtClean="0"/>
              <a:t/>
            </a:r>
            <a:br>
              <a:rPr lang="en-US" dirty="0" smtClean="0"/>
            </a:br>
            <a:endParaRPr lang="en-US" dirty="0"/>
          </a:p>
        </p:txBody>
      </p:sp>
      <p:sp>
        <p:nvSpPr>
          <p:cNvPr id="3" name="Content Placeholder 2"/>
          <p:cNvSpPr>
            <a:spLocks noGrp="1"/>
          </p:cNvSpPr>
          <p:nvPr>
            <p:ph idx="1"/>
          </p:nvPr>
        </p:nvSpPr>
        <p:spPr>
          <a:xfrm>
            <a:off x="381000" y="914400"/>
            <a:ext cx="8229600" cy="5715000"/>
          </a:xfrm>
        </p:spPr>
        <p:txBody>
          <a:bodyPr/>
          <a:lstStyle/>
          <a:p>
            <a:pPr lvl="0">
              <a:lnSpc>
                <a:spcPct val="150000"/>
              </a:lnSpc>
            </a:pPr>
            <a:r>
              <a:rPr lang="en-US" sz="2400" dirty="0" smtClean="0">
                <a:latin typeface="Times New Roman" pitchFamily="18" charset="0"/>
                <a:cs typeface="Times New Roman" pitchFamily="18" charset="0"/>
              </a:rPr>
              <a:t>The order in which the nodes are visited during a tree traversal can be easily determined by imagining there is a </a:t>
            </a:r>
            <a:r>
              <a:rPr lang="ja-JP" altLang="en-US" sz="2400" dirty="0" smtClean="0">
                <a:latin typeface="Times New Roman" pitchFamily="18" charset="0"/>
                <a:cs typeface="Times New Roman" pitchFamily="18" charset="0"/>
              </a:rPr>
              <a:t>“</a:t>
            </a:r>
            <a:r>
              <a:rPr lang="en-US" altLang="ja-JP" sz="2400" dirty="0" smtClean="0">
                <a:latin typeface="Times New Roman" pitchFamily="18" charset="0"/>
                <a:cs typeface="Times New Roman" pitchFamily="18" charset="0"/>
              </a:rPr>
              <a:t>flag</a:t>
            </a:r>
            <a:r>
              <a:rPr lang="ja-JP" altLang="en-US" sz="2400" dirty="0" smtClean="0">
                <a:latin typeface="Times New Roman" pitchFamily="18" charset="0"/>
                <a:cs typeface="Times New Roman" pitchFamily="18" charset="0"/>
              </a:rPr>
              <a:t>”</a:t>
            </a:r>
            <a:r>
              <a:rPr lang="en-US" altLang="ja-JP" sz="2400" dirty="0" smtClean="0">
                <a:latin typeface="Times New Roman" pitchFamily="18" charset="0"/>
                <a:cs typeface="Times New Roman" pitchFamily="18" charset="0"/>
              </a:rPr>
              <a:t> attached to each node, as follows:</a:t>
            </a:r>
            <a:endParaRPr lang="en-US" sz="24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Slide Number Placeholder 4"/>
          <p:cNvSpPr txBox="1">
            <a:spLocks/>
          </p:cNvSpPr>
          <p:nvPr/>
        </p:nvSpPr>
        <p:spPr>
          <a:xfrm>
            <a:off x="7239000" y="6400800"/>
            <a:ext cx="1905000" cy="457200"/>
          </a:xfrm>
          <a:prstGeom prst="rect">
            <a:avLst/>
          </a:prstGeom>
          <a:noFill/>
          <a:ln>
            <a:miter lim="800000"/>
            <a:headEnd/>
            <a:tailEnd/>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B9ACA170-6B07-4332-99C5-1DF95A9FFCB7}"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Rectangle 2"/>
          <p:cNvSpPr txBox="1">
            <a:spLocks noChangeArrowheads="1"/>
          </p:cNvSpPr>
          <p:nvPr/>
        </p:nvSpPr>
        <p:spPr>
          <a:xfrm>
            <a:off x="1219200" y="228600"/>
            <a:ext cx="7793038"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685800" y="1371600"/>
            <a:ext cx="7772400" cy="11430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4"/>
          <p:cNvSpPr txBox="1">
            <a:spLocks noChangeArrowheads="1"/>
          </p:cNvSpPr>
          <p:nvPr/>
        </p:nvSpPr>
        <p:spPr>
          <a:xfrm>
            <a:off x="609600" y="3810000"/>
            <a:ext cx="7848600" cy="533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To traverse the tree, collect the flags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p:txBody>
      </p:sp>
      <p:grpSp>
        <p:nvGrpSpPr>
          <p:cNvPr id="9" name="Group 117"/>
          <p:cNvGrpSpPr>
            <a:grpSpLocks/>
          </p:cNvGrpSpPr>
          <p:nvPr/>
        </p:nvGrpSpPr>
        <p:grpSpPr bwMode="auto">
          <a:xfrm>
            <a:off x="1676400" y="3048000"/>
            <a:ext cx="1219200" cy="671513"/>
            <a:chOff x="720" y="1728"/>
            <a:chExt cx="768" cy="615"/>
          </a:xfrm>
        </p:grpSpPr>
        <p:sp>
          <p:nvSpPr>
            <p:cNvPr id="10" name="Oval 5"/>
            <p:cNvSpPr>
              <a:spLocks noChangeArrowheads="1"/>
            </p:cNvSpPr>
            <p:nvPr/>
          </p:nvSpPr>
          <p:spPr bwMode="auto">
            <a:xfrm>
              <a:off x="1056" y="1728"/>
              <a:ext cx="192" cy="192"/>
            </a:xfrm>
            <a:prstGeom prst="ellipse">
              <a:avLst/>
            </a:prstGeom>
            <a:noFill/>
            <a:ln w="22225">
              <a:solidFill>
                <a:schemeClr val="tx1"/>
              </a:solidFill>
              <a:round/>
              <a:headEnd/>
              <a:tailEnd/>
            </a:ln>
          </p:spPr>
          <p:txBody>
            <a:bodyPr wrap="none" anchor="ctr"/>
            <a:lstStyle/>
            <a:p>
              <a:endParaRPr lang="en-US"/>
            </a:p>
          </p:txBody>
        </p:sp>
        <p:sp>
          <p:nvSpPr>
            <p:cNvPr id="11" name="Line 6"/>
            <p:cNvSpPr>
              <a:spLocks noChangeShapeType="1"/>
            </p:cNvSpPr>
            <p:nvPr/>
          </p:nvSpPr>
          <p:spPr bwMode="auto">
            <a:xfrm flipH="1">
              <a:off x="912" y="1920"/>
              <a:ext cx="192" cy="192"/>
            </a:xfrm>
            <a:prstGeom prst="line">
              <a:avLst/>
            </a:prstGeom>
            <a:noFill/>
            <a:ln w="22225">
              <a:solidFill>
                <a:schemeClr val="tx1"/>
              </a:solidFill>
              <a:round/>
              <a:headEnd/>
              <a:tailEnd/>
            </a:ln>
          </p:spPr>
          <p:txBody>
            <a:bodyPr wrap="none" anchor="ctr"/>
            <a:lstStyle/>
            <a:p>
              <a:endParaRPr lang="en-US"/>
            </a:p>
          </p:txBody>
        </p:sp>
        <p:sp>
          <p:nvSpPr>
            <p:cNvPr id="12" name="Line 7"/>
            <p:cNvSpPr>
              <a:spLocks noChangeShapeType="1"/>
            </p:cNvSpPr>
            <p:nvPr/>
          </p:nvSpPr>
          <p:spPr bwMode="auto">
            <a:xfrm>
              <a:off x="1200" y="1920"/>
              <a:ext cx="144" cy="192"/>
            </a:xfrm>
            <a:prstGeom prst="line">
              <a:avLst/>
            </a:prstGeom>
            <a:noFill/>
            <a:ln w="22225">
              <a:solidFill>
                <a:schemeClr val="tx1"/>
              </a:solidFill>
              <a:round/>
              <a:headEnd/>
              <a:tailEnd/>
            </a:ln>
          </p:spPr>
          <p:txBody>
            <a:bodyPr wrap="none" anchor="ctr"/>
            <a:lstStyle/>
            <a:p>
              <a:endParaRPr lang="en-US"/>
            </a:p>
          </p:txBody>
        </p:sp>
        <p:sp>
          <p:nvSpPr>
            <p:cNvPr id="13" name="AutoShape 14"/>
            <p:cNvSpPr>
              <a:spLocks noChangeArrowheads="1"/>
            </p:cNvSpPr>
            <p:nvPr/>
          </p:nvSpPr>
          <p:spPr bwMode="auto">
            <a:xfrm>
              <a:off x="912" y="1799"/>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sp>
          <p:nvSpPr>
            <p:cNvPr id="14" name="Line 15"/>
            <p:cNvSpPr>
              <a:spLocks noChangeShapeType="1"/>
            </p:cNvSpPr>
            <p:nvPr/>
          </p:nvSpPr>
          <p:spPr bwMode="auto">
            <a:xfrm flipH="1">
              <a:off x="960" y="1824"/>
              <a:ext cx="96" cy="0"/>
            </a:xfrm>
            <a:prstGeom prst="line">
              <a:avLst/>
            </a:prstGeom>
            <a:noFill/>
            <a:ln w="22225">
              <a:solidFill>
                <a:srgbClr val="FF0000"/>
              </a:solidFill>
              <a:round/>
              <a:headEnd/>
              <a:tailEnd/>
            </a:ln>
          </p:spPr>
          <p:txBody>
            <a:bodyPr wrap="none" anchor="ctr"/>
            <a:lstStyle/>
            <a:p>
              <a:endParaRPr lang="en-US"/>
            </a:p>
          </p:txBody>
        </p:sp>
        <p:sp>
          <p:nvSpPr>
            <p:cNvPr id="15" name="Text Box 21"/>
            <p:cNvSpPr txBox="1">
              <a:spLocks noChangeArrowheads="1"/>
            </p:cNvSpPr>
            <p:nvPr/>
          </p:nvSpPr>
          <p:spPr bwMode="auto">
            <a:xfrm>
              <a:off x="720" y="2112"/>
              <a:ext cx="768" cy="231"/>
            </a:xfrm>
            <a:prstGeom prst="rect">
              <a:avLst/>
            </a:prstGeom>
            <a:noFill/>
            <a:ln w="9525">
              <a:noFill/>
              <a:miter lim="800000"/>
              <a:headEnd/>
              <a:tailEnd/>
            </a:ln>
          </p:spPr>
          <p:txBody>
            <a:bodyPr>
              <a:spAutoFit/>
            </a:bodyPr>
            <a:lstStyle/>
            <a:p>
              <a:pPr algn="ctr" eaLnBrk="1" hangingPunct="1">
                <a:spcBef>
                  <a:spcPct val="50000"/>
                </a:spcBef>
              </a:pPr>
              <a:r>
                <a:rPr lang="en-US" sz="1800">
                  <a:latin typeface="Trebuchet MS" pitchFamily="34" charset="0"/>
                </a:rPr>
                <a:t>preorder</a:t>
              </a:r>
            </a:p>
          </p:txBody>
        </p:sp>
      </p:grpSp>
      <p:grpSp>
        <p:nvGrpSpPr>
          <p:cNvPr id="16" name="Group 118"/>
          <p:cNvGrpSpPr>
            <a:grpSpLocks/>
          </p:cNvGrpSpPr>
          <p:nvPr/>
        </p:nvGrpSpPr>
        <p:grpSpPr bwMode="auto">
          <a:xfrm>
            <a:off x="4191000" y="2895600"/>
            <a:ext cx="1219200" cy="823913"/>
            <a:chOff x="1680" y="1728"/>
            <a:chExt cx="768" cy="615"/>
          </a:xfrm>
        </p:grpSpPr>
        <p:sp>
          <p:nvSpPr>
            <p:cNvPr id="17" name="Oval 8"/>
            <p:cNvSpPr>
              <a:spLocks noChangeArrowheads="1"/>
            </p:cNvSpPr>
            <p:nvPr/>
          </p:nvSpPr>
          <p:spPr bwMode="auto">
            <a:xfrm>
              <a:off x="2016" y="1728"/>
              <a:ext cx="192" cy="192"/>
            </a:xfrm>
            <a:prstGeom prst="ellipse">
              <a:avLst/>
            </a:prstGeom>
            <a:noFill/>
            <a:ln w="22225">
              <a:solidFill>
                <a:schemeClr val="tx1"/>
              </a:solidFill>
              <a:round/>
              <a:headEnd/>
              <a:tailEnd/>
            </a:ln>
          </p:spPr>
          <p:txBody>
            <a:bodyPr wrap="none" anchor="ctr"/>
            <a:lstStyle/>
            <a:p>
              <a:endParaRPr lang="en-US"/>
            </a:p>
          </p:txBody>
        </p:sp>
        <p:sp>
          <p:nvSpPr>
            <p:cNvPr id="18" name="Line 9"/>
            <p:cNvSpPr>
              <a:spLocks noChangeShapeType="1"/>
            </p:cNvSpPr>
            <p:nvPr/>
          </p:nvSpPr>
          <p:spPr bwMode="auto">
            <a:xfrm flipH="1">
              <a:off x="1872" y="1920"/>
              <a:ext cx="192" cy="192"/>
            </a:xfrm>
            <a:prstGeom prst="line">
              <a:avLst/>
            </a:prstGeom>
            <a:noFill/>
            <a:ln w="22225">
              <a:solidFill>
                <a:schemeClr val="tx1"/>
              </a:solidFill>
              <a:round/>
              <a:headEnd/>
              <a:tailEnd/>
            </a:ln>
          </p:spPr>
          <p:txBody>
            <a:bodyPr wrap="none" anchor="ctr"/>
            <a:lstStyle/>
            <a:p>
              <a:endParaRPr lang="en-US"/>
            </a:p>
          </p:txBody>
        </p:sp>
        <p:sp>
          <p:nvSpPr>
            <p:cNvPr id="19" name="Line 10"/>
            <p:cNvSpPr>
              <a:spLocks noChangeShapeType="1"/>
            </p:cNvSpPr>
            <p:nvPr/>
          </p:nvSpPr>
          <p:spPr bwMode="auto">
            <a:xfrm>
              <a:off x="2160" y="1920"/>
              <a:ext cx="144" cy="192"/>
            </a:xfrm>
            <a:prstGeom prst="line">
              <a:avLst/>
            </a:prstGeom>
            <a:noFill/>
            <a:ln w="22225">
              <a:solidFill>
                <a:schemeClr val="tx1"/>
              </a:solidFill>
              <a:round/>
              <a:headEnd/>
              <a:tailEnd/>
            </a:ln>
          </p:spPr>
          <p:txBody>
            <a:bodyPr wrap="none" anchor="ctr"/>
            <a:lstStyle/>
            <a:p>
              <a:endParaRPr lang="en-US"/>
            </a:p>
          </p:txBody>
        </p:sp>
        <p:sp>
          <p:nvSpPr>
            <p:cNvPr id="20" name="AutoShape 16"/>
            <p:cNvSpPr>
              <a:spLocks noChangeArrowheads="1"/>
            </p:cNvSpPr>
            <p:nvPr/>
          </p:nvSpPr>
          <p:spPr bwMode="auto">
            <a:xfrm rot="-5400000">
              <a:off x="2089" y="2021"/>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sp>
          <p:nvSpPr>
            <p:cNvPr id="21" name="Line 17"/>
            <p:cNvSpPr>
              <a:spLocks noChangeShapeType="1"/>
            </p:cNvSpPr>
            <p:nvPr/>
          </p:nvSpPr>
          <p:spPr bwMode="auto">
            <a:xfrm rot="16200000" flipH="1">
              <a:off x="2064" y="1968"/>
              <a:ext cx="96" cy="0"/>
            </a:xfrm>
            <a:prstGeom prst="line">
              <a:avLst/>
            </a:prstGeom>
            <a:noFill/>
            <a:ln w="22225">
              <a:solidFill>
                <a:srgbClr val="FF0000"/>
              </a:solidFill>
              <a:round/>
              <a:headEnd/>
              <a:tailEnd/>
            </a:ln>
          </p:spPr>
          <p:txBody>
            <a:bodyPr wrap="none" anchor="ctr"/>
            <a:lstStyle/>
            <a:p>
              <a:endParaRPr lang="en-US"/>
            </a:p>
          </p:txBody>
        </p:sp>
        <p:sp>
          <p:nvSpPr>
            <p:cNvPr id="22" name="Text Box 22"/>
            <p:cNvSpPr txBox="1">
              <a:spLocks noChangeArrowheads="1"/>
            </p:cNvSpPr>
            <p:nvPr/>
          </p:nvSpPr>
          <p:spPr bwMode="auto">
            <a:xfrm>
              <a:off x="1680" y="2112"/>
              <a:ext cx="768" cy="231"/>
            </a:xfrm>
            <a:prstGeom prst="rect">
              <a:avLst/>
            </a:prstGeom>
            <a:noFill/>
            <a:ln w="9525">
              <a:noFill/>
              <a:miter lim="800000"/>
              <a:headEnd/>
              <a:tailEnd/>
            </a:ln>
          </p:spPr>
          <p:txBody>
            <a:bodyPr>
              <a:spAutoFit/>
            </a:bodyPr>
            <a:lstStyle/>
            <a:p>
              <a:pPr algn="ctr" eaLnBrk="1" hangingPunct="1">
                <a:spcBef>
                  <a:spcPct val="50000"/>
                </a:spcBef>
              </a:pPr>
              <a:r>
                <a:rPr lang="en-US" sz="1800" dirty="0">
                  <a:latin typeface="Trebuchet MS" pitchFamily="34" charset="0"/>
                </a:rPr>
                <a:t>inorder</a:t>
              </a:r>
            </a:p>
          </p:txBody>
        </p:sp>
      </p:grpSp>
      <p:grpSp>
        <p:nvGrpSpPr>
          <p:cNvPr id="23" name="Group 119"/>
          <p:cNvGrpSpPr>
            <a:grpSpLocks/>
          </p:cNvGrpSpPr>
          <p:nvPr/>
        </p:nvGrpSpPr>
        <p:grpSpPr bwMode="auto">
          <a:xfrm>
            <a:off x="6705600" y="2819400"/>
            <a:ext cx="1219200" cy="900113"/>
            <a:chOff x="2688" y="1728"/>
            <a:chExt cx="768" cy="615"/>
          </a:xfrm>
        </p:grpSpPr>
        <p:sp>
          <p:nvSpPr>
            <p:cNvPr id="24" name="Oval 11"/>
            <p:cNvSpPr>
              <a:spLocks noChangeArrowheads="1"/>
            </p:cNvSpPr>
            <p:nvPr/>
          </p:nvSpPr>
          <p:spPr bwMode="auto">
            <a:xfrm>
              <a:off x="2976" y="1728"/>
              <a:ext cx="192" cy="192"/>
            </a:xfrm>
            <a:prstGeom prst="ellipse">
              <a:avLst/>
            </a:prstGeom>
            <a:noFill/>
            <a:ln w="22225">
              <a:solidFill>
                <a:schemeClr val="tx1"/>
              </a:solidFill>
              <a:round/>
              <a:headEnd/>
              <a:tailEnd/>
            </a:ln>
          </p:spPr>
          <p:txBody>
            <a:bodyPr wrap="none" anchor="ctr"/>
            <a:lstStyle/>
            <a:p>
              <a:endParaRPr lang="en-US"/>
            </a:p>
          </p:txBody>
        </p:sp>
        <p:sp>
          <p:nvSpPr>
            <p:cNvPr id="25" name="Line 12"/>
            <p:cNvSpPr>
              <a:spLocks noChangeShapeType="1"/>
            </p:cNvSpPr>
            <p:nvPr/>
          </p:nvSpPr>
          <p:spPr bwMode="auto">
            <a:xfrm flipH="1">
              <a:off x="2832" y="1920"/>
              <a:ext cx="192" cy="192"/>
            </a:xfrm>
            <a:prstGeom prst="line">
              <a:avLst/>
            </a:prstGeom>
            <a:noFill/>
            <a:ln w="22225">
              <a:solidFill>
                <a:schemeClr val="tx1"/>
              </a:solidFill>
              <a:round/>
              <a:headEnd/>
              <a:tailEnd/>
            </a:ln>
          </p:spPr>
          <p:txBody>
            <a:bodyPr wrap="none" anchor="ctr"/>
            <a:lstStyle/>
            <a:p>
              <a:endParaRPr lang="en-US"/>
            </a:p>
          </p:txBody>
        </p:sp>
        <p:sp>
          <p:nvSpPr>
            <p:cNvPr id="26" name="Line 13"/>
            <p:cNvSpPr>
              <a:spLocks noChangeShapeType="1"/>
            </p:cNvSpPr>
            <p:nvPr/>
          </p:nvSpPr>
          <p:spPr bwMode="auto">
            <a:xfrm>
              <a:off x="3120" y="1920"/>
              <a:ext cx="144" cy="192"/>
            </a:xfrm>
            <a:prstGeom prst="line">
              <a:avLst/>
            </a:prstGeom>
            <a:noFill/>
            <a:ln w="22225">
              <a:solidFill>
                <a:schemeClr val="tx1"/>
              </a:solidFill>
              <a:round/>
              <a:headEnd/>
              <a:tailEnd/>
            </a:ln>
          </p:spPr>
          <p:txBody>
            <a:bodyPr wrap="none" anchor="ctr"/>
            <a:lstStyle/>
            <a:p>
              <a:endParaRPr lang="en-US"/>
            </a:p>
          </p:txBody>
        </p:sp>
        <p:grpSp>
          <p:nvGrpSpPr>
            <p:cNvPr id="27" name="Group 20"/>
            <p:cNvGrpSpPr>
              <a:grpSpLocks/>
            </p:cNvGrpSpPr>
            <p:nvPr/>
          </p:nvGrpSpPr>
          <p:grpSpPr bwMode="auto">
            <a:xfrm flipH="1">
              <a:off x="3178" y="1804"/>
              <a:ext cx="144" cy="48"/>
              <a:chOff x="1008" y="1895"/>
              <a:chExt cx="144" cy="48"/>
            </a:xfrm>
          </p:grpSpPr>
          <p:sp>
            <p:nvSpPr>
              <p:cNvPr id="29" name="AutoShape 18"/>
              <p:cNvSpPr>
                <a:spLocks noChangeArrowheads="1"/>
              </p:cNvSpPr>
              <p:nvPr/>
            </p:nvSpPr>
            <p:spPr bwMode="auto">
              <a:xfrm>
                <a:off x="1008" y="1895"/>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sp>
            <p:nvSpPr>
              <p:cNvPr id="30" name="Line 19"/>
              <p:cNvSpPr>
                <a:spLocks noChangeShapeType="1"/>
              </p:cNvSpPr>
              <p:nvPr/>
            </p:nvSpPr>
            <p:spPr bwMode="auto">
              <a:xfrm flipH="1">
                <a:off x="1056" y="1920"/>
                <a:ext cx="96" cy="0"/>
              </a:xfrm>
              <a:prstGeom prst="line">
                <a:avLst/>
              </a:prstGeom>
              <a:noFill/>
              <a:ln w="22225">
                <a:solidFill>
                  <a:srgbClr val="FF0000"/>
                </a:solidFill>
                <a:round/>
                <a:headEnd/>
                <a:tailEnd/>
              </a:ln>
            </p:spPr>
            <p:txBody>
              <a:bodyPr wrap="none" anchor="ctr"/>
              <a:lstStyle/>
              <a:p>
                <a:endParaRPr lang="en-US"/>
              </a:p>
            </p:txBody>
          </p:sp>
        </p:grpSp>
        <p:sp>
          <p:nvSpPr>
            <p:cNvPr id="28" name="Text Box 23"/>
            <p:cNvSpPr txBox="1">
              <a:spLocks noChangeArrowheads="1"/>
            </p:cNvSpPr>
            <p:nvPr/>
          </p:nvSpPr>
          <p:spPr bwMode="auto">
            <a:xfrm>
              <a:off x="2688" y="2112"/>
              <a:ext cx="768" cy="231"/>
            </a:xfrm>
            <a:prstGeom prst="rect">
              <a:avLst/>
            </a:prstGeom>
            <a:noFill/>
            <a:ln w="9525">
              <a:noFill/>
              <a:miter lim="800000"/>
              <a:headEnd/>
              <a:tailEnd/>
            </a:ln>
          </p:spPr>
          <p:txBody>
            <a:bodyPr>
              <a:spAutoFit/>
            </a:bodyPr>
            <a:lstStyle/>
            <a:p>
              <a:pPr algn="ctr" eaLnBrk="1" hangingPunct="1">
                <a:spcBef>
                  <a:spcPct val="50000"/>
                </a:spcBef>
              </a:pPr>
              <a:r>
                <a:rPr lang="en-US" sz="1800">
                  <a:latin typeface="Trebuchet MS" pitchFamily="34" charset="0"/>
                </a:rPr>
                <a:t>postorder</a:t>
              </a:r>
            </a:p>
          </p:txBody>
        </p:sp>
      </p:grpSp>
      <p:grpSp>
        <p:nvGrpSpPr>
          <p:cNvPr id="31" name="Group 120"/>
          <p:cNvGrpSpPr>
            <a:grpSpLocks/>
          </p:cNvGrpSpPr>
          <p:nvPr/>
        </p:nvGrpSpPr>
        <p:grpSpPr bwMode="auto">
          <a:xfrm>
            <a:off x="985838" y="4495800"/>
            <a:ext cx="2290762" cy="1371600"/>
            <a:chOff x="621" y="2832"/>
            <a:chExt cx="1443" cy="864"/>
          </a:xfrm>
        </p:grpSpPr>
        <p:sp>
          <p:nvSpPr>
            <p:cNvPr id="32" name="Oval 24"/>
            <p:cNvSpPr>
              <a:spLocks noChangeArrowheads="1"/>
            </p:cNvSpPr>
            <p:nvPr/>
          </p:nvSpPr>
          <p:spPr bwMode="auto">
            <a:xfrm>
              <a:off x="1344" y="2832"/>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A</a:t>
              </a:r>
            </a:p>
          </p:txBody>
        </p:sp>
        <p:sp>
          <p:nvSpPr>
            <p:cNvPr id="33" name="Oval 25"/>
            <p:cNvSpPr>
              <a:spLocks noChangeArrowheads="1"/>
            </p:cNvSpPr>
            <p:nvPr/>
          </p:nvSpPr>
          <p:spPr bwMode="auto">
            <a:xfrm>
              <a:off x="912" y="3168"/>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B</a:t>
              </a:r>
            </a:p>
          </p:txBody>
        </p:sp>
        <p:sp>
          <p:nvSpPr>
            <p:cNvPr id="34" name="Oval 26"/>
            <p:cNvSpPr>
              <a:spLocks noChangeArrowheads="1"/>
            </p:cNvSpPr>
            <p:nvPr/>
          </p:nvSpPr>
          <p:spPr bwMode="auto">
            <a:xfrm>
              <a:off x="1680" y="3168"/>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C</a:t>
              </a:r>
            </a:p>
          </p:txBody>
        </p:sp>
        <p:sp>
          <p:nvSpPr>
            <p:cNvPr id="35" name="Oval 27"/>
            <p:cNvSpPr>
              <a:spLocks noChangeArrowheads="1"/>
            </p:cNvSpPr>
            <p:nvPr/>
          </p:nvSpPr>
          <p:spPr bwMode="auto">
            <a:xfrm>
              <a:off x="720"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D</a:t>
              </a:r>
            </a:p>
          </p:txBody>
        </p:sp>
        <p:sp>
          <p:nvSpPr>
            <p:cNvPr id="36" name="Oval 28"/>
            <p:cNvSpPr>
              <a:spLocks noChangeArrowheads="1"/>
            </p:cNvSpPr>
            <p:nvPr/>
          </p:nvSpPr>
          <p:spPr bwMode="auto">
            <a:xfrm>
              <a:off x="1104"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E</a:t>
              </a:r>
            </a:p>
          </p:txBody>
        </p:sp>
        <p:sp>
          <p:nvSpPr>
            <p:cNvPr id="37" name="Oval 29"/>
            <p:cNvSpPr>
              <a:spLocks noChangeArrowheads="1"/>
            </p:cNvSpPr>
            <p:nvPr/>
          </p:nvSpPr>
          <p:spPr bwMode="auto">
            <a:xfrm>
              <a:off x="1488"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F</a:t>
              </a:r>
            </a:p>
          </p:txBody>
        </p:sp>
        <p:sp>
          <p:nvSpPr>
            <p:cNvPr id="38" name="Oval 30"/>
            <p:cNvSpPr>
              <a:spLocks noChangeArrowheads="1"/>
            </p:cNvSpPr>
            <p:nvPr/>
          </p:nvSpPr>
          <p:spPr bwMode="auto">
            <a:xfrm>
              <a:off x="1872"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G</a:t>
              </a:r>
            </a:p>
          </p:txBody>
        </p:sp>
        <p:cxnSp>
          <p:nvCxnSpPr>
            <p:cNvPr id="39" name="AutoShape 31"/>
            <p:cNvCxnSpPr>
              <a:cxnSpLocks noChangeShapeType="1"/>
              <a:stCxn id="32" idx="3"/>
              <a:endCxn id="33" idx="7"/>
            </p:cNvCxnSpPr>
            <p:nvPr/>
          </p:nvCxnSpPr>
          <p:spPr bwMode="auto">
            <a:xfrm flipH="1">
              <a:off x="1076" y="3003"/>
              <a:ext cx="296" cy="186"/>
            </a:xfrm>
            <a:prstGeom prst="straightConnector1">
              <a:avLst/>
            </a:prstGeom>
            <a:noFill/>
            <a:ln w="22225">
              <a:solidFill>
                <a:schemeClr val="tx1"/>
              </a:solidFill>
              <a:round/>
              <a:headEnd/>
              <a:tailEnd/>
            </a:ln>
          </p:spPr>
        </p:cxnSp>
        <p:cxnSp>
          <p:nvCxnSpPr>
            <p:cNvPr id="40" name="AutoShape 32"/>
            <p:cNvCxnSpPr>
              <a:cxnSpLocks noChangeShapeType="1"/>
              <a:stCxn id="32" idx="5"/>
              <a:endCxn id="34" idx="1"/>
            </p:cNvCxnSpPr>
            <p:nvPr/>
          </p:nvCxnSpPr>
          <p:spPr bwMode="auto">
            <a:xfrm>
              <a:off x="1508" y="3003"/>
              <a:ext cx="200" cy="186"/>
            </a:xfrm>
            <a:prstGeom prst="straightConnector1">
              <a:avLst/>
            </a:prstGeom>
            <a:noFill/>
            <a:ln w="22225">
              <a:solidFill>
                <a:schemeClr val="tx1"/>
              </a:solidFill>
              <a:round/>
              <a:headEnd/>
              <a:tailEnd/>
            </a:ln>
          </p:spPr>
        </p:cxnSp>
        <p:cxnSp>
          <p:nvCxnSpPr>
            <p:cNvPr id="41" name="AutoShape 33"/>
            <p:cNvCxnSpPr>
              <a:cxnSpLocks noChangeShapeType="1"/>
              <a:stCxn id="33" idx="3"/>
              <a:endCxn id="35" idx="0"/>
            </p:cNvCxnSpPr>
            <p:nvPr/>
          </p:nvCxnSpPr>
          <p:spPr bwMode="auto">
            <a:xfrm flipH="1">
              <a:off x="816" y="3339"/>
              <a:ext cx="124" cy="158"/>
            </a:xfrm>
            <a:prstGeom prst="straightConnector1">
              <a:avLst/>
            </a:prstGeom>
            <a:noFill/>
            <a:ln w="22225">
              <a:solidFill>
                <a:schemeClr val="tx1"/>
              </a:solidFill>
              <a:round/>
              <a:headEnd/>
              <a:tailEnd/>
            </a:ln>
          </p:spPr>
        </p:cxnSp>
        <p:cxnSp>
          <p:nvCxnSpPr>
            <p:cNvPr id="42" name="AutoShape 34"/>
            <p:cNvCxnSpPr>
              <a:cxnSpLocks noChangeShapeType="1"/>
              <a:stCxn id="33" idx="5"/>
              <a:endCxn id="36" idx="0"/>
            </p:cNvCxnSpPr>
            <p:nvPr/>
          </p:nvCxnSpPr>
          <p:spPr bwMode="auto">
            <a:xfrm>
              <a:off x="1076" y="3339"/>
              <a:ext cx="124" cy="158"/>
            </a:xfrm>
            <a:prstGeom prst="straightConnector1">
              <a:avLst/>
            </a:prstGeom>
            <a:noFill/>
            <a:ln w="22225">
              <a:solidFill>
                <a:schemeClr val="tx1"/>
              </a:solidFill>
              <a:round/>
              <a:headEnd/>
              <a:tailEnd/>
            </a:ln>
          </p:spPr>
        </p:cxnSp>
        <p:cxnSp>
          <p:nvCxnSpPr>
            <p:cNvPr id="43" name="AutoShape 35"/>
            <p:cNvCxnSpPr>
              <a:cxnSpLocks noChangeShapeType="1"/>
              <a:stCxn id="34" idx="3"/>
              <a:endCxn id="37" idx="0"/>
            </p:cNvCxnSpPr>
            <p:nvPr/>
          </p:nvCxnSpPr>
          <p:spPr bwMode="auto">
            <a:xfrm flipH="1">
              <a:off x="1584" y="3339"/>
              <a:ext cx="124" cy="158"/>
            </a:xfrm>
            <a:prstGeom prst="straightConnector1">
              <a:avLst/>
            </a:prstGeom>
            <a:noFill/>
            <a:ln w="22225">
              <a:solidFill>
                <a:schemeClr val="tx1"/>
              </a:solidFill>
              <a:round/>
              <a:headEnd/>
              <a:tailEnd/>
            </a:ln>
          </p:spPr>
        </p:cxnSp>
        <p:cxnSp>
          <p:nvCxnSpPr>
            <p:cNvPr id="44" name="AutoShape 36"/>
            <p:cNvCxnSpPr>
              <a:cxnSpLocks noChangeShapeType="1"/>
              <a:stCxn id="34" idx="5"/>
              <a:endCxn id="38" idx="0"/>
            </p:cNvCxnSpPr>
            <p:nvPr/>
          </p:nvCxnSpPr>
          <p:spPr bwMode="auto">
            <a:xfrm>
              <a:off x="1844" y="3339"/>
              <a:ext cx="124" cy="158"/>
            </a:xfrm>
            <a:prstGeom prst="straightConnector1">
              <a:avLst/>
            </a:prstGeom>
            <a:noFill/>
            <a:ln w="22225">
              <a:solidFill>
                <a:schemeClr val="tx1"/>
              </a:solidFill>
              <a:round/>
              <a:headEnd/>
              <a:tailEnd/>
            </a:ln>
          </p:spPr>
        </p:cxnSp>
        <p:sp>
          <p:nvSpPr>
            <p:cNvPr id="45" name="AutoShape 37"/>
            <p:cNvSpPr>
              <a:spLocks noChangeArrowheads="1"/>
            </p:cNvSpPr>
            <p:nvPr/>
          </p:nvSpPr>
          <p:spPr bwMode="auto">
            <a:xfrm>
              <a:off x="998" y="3575"/>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46" name="AutoShape 43"/>
            <p:cNvCxnSpPr>
              <a:cxnSpLocks noChangeShapeType="1"/>
              <a:stCxn id="45" idx="6"/>
              <a:endCxn id="36" idx="2"/>
            </p:cNvCxnSpPr>
            <p:nvPr/>
          </p:nvCxnSpPr>
          <p:spPr bwMode="auto">
            <a:xfrm>
              <a:off x="1053" y="3599"/>
              <a:ext cx="44" cy="1"/>
            </a:xfrm>
            <a:prstGeom prst="straightConnector1">
              <a:avLst/>
            </a:prstGeom>
            <a:noFill/>
            <a:ln w="22225">
              <a:solidFill>
                <a:srgbClr val="FF0000"/>
              </a:solidFill>
              <a:round/>
              <a:headEnd/>
              <a:tailEnd/>
            </a:ln>
          </p:spPr>
        </p:cxnSp>
        <p:sp>
          <p:nvSpPr>
            <p:cNvPr id="47" name="AutoShape 44"/>
            <p:cNvSpPr>
              <a:spLocks noChangeArrowheads="1"/>
            </p:cNvSpPr>
            <p:nvPr/>
          </p:nvSpPr>
          <p:spPr bwMode="auto">
            <a:xfrm>
              <a:off x="1387" y="3567"/>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48" name="AutoShape 45"/>
            <p:cNvCxnSpPr>
              <a:cxnSpLocks noChangeShapeType="1"/>
              <a:stCxn id="47" idx="6"/>
            </p:cNvCxnSpPr>
            <p:nvPr/>
          </p:nvCxnSpPr>
          <p:spPr bwMode="auto">
            <a:xfrm>
              <a:off x="1442" y="3591"/>
              <a:ext cx="44" cy="1"/>
            </a:xfrm>
            <a:prstGeom prst="straightConnector1">
              <a:avLst/>
            </a:prstGeom>
            <a:noFill/>
            <a:ln w="22225">
              <a:solidFill>
                <a:srgbClr val="FF0000"/>
              </a:solidFill>
              <a:round/>
              <a:headEnd/>
              <a:tailEnd/>
            </a:ln>
          </p:spPr>
        </p:cxnSp>
        <p:sp>
          <p:nvSpPr>
            <p:cNvPr id="49" name="AutoShape 46"/>
            <p:cNvSpPr>
              <a:spLocks noChangeArrowheads="1"/>
            </p:cNvSpPr>
            <p:nvPr/>
          </p:nvSpPr>
          <p:spPr bwMode="auto">
            <a:xfrm>
              <a:off x="1773" y="3562"/>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50" name="AutoShape 47"/>
            <p:cNvCxnSpPr>
              <a:cxnSpLocks noChangeShapeType="1"/>
              <a:stCxn id="49" idx="6"/>
            </p:cNvCxnSpPr>
            <p:nvPr/>
          </p:nvCxnSpPr>
          <p:spPr bwMode="auto">
            <a:xfrm>
              <a:off x="1828" y="3586"/>
              <a:ext cx="44" cy="1"/>
            </a:xfrm>
            <a:prstGeom prst="straightConnector1">
              <a:avLst/>
            </a:prstGeom>
            <a:noFill/>
            <a:ln w="22225">
              <a:solidFill>
                <a:srgbClr val="FF0000"/>
              </a:solidFill>
              <a:round/>
              <a:headEnd/>
              <a:tailEnd/>
            </a:ln>
          </p:spPr>
        </p:cxnSp>
        <p:sp>
          <p:nvSpPr>
            <p:cNvPr id="51" name="AutoShape 48"/>
            <p:cNvSpPr>
              <a:spLocks noChangeArrowheads="1"/>
            </p:cNvSpPr>
            <p:nvPr/>
          </p:nvSpPr>
          <p:spPr bwMode="auto">
            <a:xfrm>
              <a:off x="621" y="3572"/>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52" name="AutoShape 49"/>
            <p:cNvCxnSpPr>
              <a:cxnSpLocks noChangeShapeType="1"/>
              <a:stCxn id="51" idx="6"/>
            </p:cNvCxnSpPr>
            <p:nvPr/>
          </p:nvCxnSpPr>
          <p:spPr bwMode="auto">
            <a:xfrm>
              <a:off x="676" y="3596"/>
              <a:ext cx="44" cy="1"/>
            </a:xfrm>
            <a:prstGeom prst="straightConnector1">
              <a:avLst/>
            </a:prstGeom>
            <a:noFill/>
            <a:ln w="22225">
              <a:solidFill>
                <a:srgbClr val="FF0000"/>
              </a:solidFill>
              <a:round/>
              <a:headEnd/>
              <a:tailEnd/>
            </a:ln>
          </p:spPr>
        </p:cxnSp>
        <p:sp>
          <p:nvSpPr>
            <p:cNvPr id="53" name="AutoShape 50"/>
            <p:cNvSpPr>
              <a:spLocks noChangeArrowheads="1"/>
            </p:cNvSpPr>
            <p:nvPr/>
          </p:nvSpPr>
          <p:spPr bwMode="auto">
            <a:xfrm>
              <a:off x="1581" y="3241"/>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54" name="AutoShape 51"/>
            <p:cNvCxnSpPr>
              <a:cxnSpLocks noChangeShapeType="1"/>
              <a:stCxn id="53" idx="6"/>
            </p:cNvCxnSpPr>
            <p:nvPr/>
          </p:nvCxnSpPr>
          <p:spPr bwMode="auto">
            <a:xfrm>
              <a:off x="1636" y="3265"/>
              <a:ext cx="44" cy="1"/>
            </a:xfrm>
            <a:prstGeom prst="straightConnector1">
              <a:avLst/>
            </a:prstGeom>
            <a:noFill/>
            <a:ln w="22225">
              <a:solidFill>
                <a:srgbClr val="FF0000"/>
              </a:solidFill>
              <a:round/>
              <a:headEnd/>
              <a:tailEnd/>
            </a:ln>
          </p:spPr>
        </p:cxnSp>
        <p:sp>
          <p:nvSpPr>
            <p:cNvPr id="55" name="AutoShape 52"/>
            <p:cNvSpPr>
              <a:spLocks noChangeArrowheads="1"/>
            </p:cNvSpPr>
            <p:nvPr/>
          </p:nvSpPr>
          <p:spPr bwMode="auto">
            <a:xfrm>
              <a:off x="1245" y="2903"/>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56" name="AutoShape 53"/>
            <p:cNvCxnSpPr>
              <a:cxnSpLocks noChangeShapeType="1"/>
              <a:stCxn id="55" idx="6"/>
            </p:cNvCxnSpPr>
            <p:nvPr/>
          </p:nvCxnSpPr>
          <p:spPr bwMode="auto">
            <a:xfrm>
              <a:off x="1300" y="2927"/>
              <a:ext cx="44" cy="1"/>
            </a:xfrm>
            <a:prstGeom prst="straightConnector1">
              <a:avLst/>
            </a:prstGeom>
            <a:noFill/>
            <a:ln w="22225">
              <a:solidFill>
                <a:srgbClr val="FF0000"/>
              </a:solidFill>
              <a:round/>
              <a:headEnd/>
              <a:tailEnd/>
            </a:ln>
          </p:spPr>
        </p:cxnSp>
        <p:sp>
          <p:nvSpPr>
            <p:cNvPr id="57" name="AutoShape 54"/>
            <p:cNvSpPr>
              <a:spLocks noChangeArrowheads="1"/>
            </p:cNvSpPr>
            <p:nvPr/>
          </p:nvSpPr>
          <p:spPr bwMode="auto">
            <a:xfrm>
              <a:off x="808" y="3244"/>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58" name="AutoShape 55"/>
            <p:cNvCxnSpPr>
              <a:cxnSpLocks noChangeShapeType="1"/>
              <a:stCxn id="57" idx="6"/>
            </p:cNvCxnSpPr>
            <p:nvPr/>
          </p:nvCxnSpPr>
          <p:spPr bwMode="auto">
            <a:xfrm>
              <a:off x="863" y="3268"/>
              <a:ext cx="44" cy="1"/>
            </a:xfrm>
            <a:prstGeom prst="straightConnector1">
              <a:avLst/>
            </a:prstGeom>
            <a:noFill/>
            <a:ln w="22225">
              <a:solidFill>
                <a:srgbClr val="FF0000"/>
              </a:solidFill>
              <a:round/>
              <a:headEnd/>
              <a:tailEnd/>
            </a:ln>
          </p:spPr>
        </p:cxnSp>
      </p:grpSp>
      <p:grpSp>
        <p:nvGrpSpPr>
          <p:cNvPr id="59" name="Group 124"/>
          <p:cNvGrpSpPr>
            <a:grpSpLocks/>
          </p:cNvGrpSpPr>
          <p:nvPr/>
        </p:nvGrpSpPr>
        <p:grpSpPr bwMode="auto">
          <a:xfrm>
            <a:off x="6096000" y="4495800"/>
            <a:ext cx="2292350" cy="1371600"/>
            <a:chOff x="3840" y="2832"/>
            <a:chExt cx="1444" cy="864"/>
          </a:xfrm>
        </p:grpSpPr>
        <p:sp>
          <p:nvSpPr>
            <p:cNvPr id="60" name="Oval 69"/>
            <p:cNvSpPr>
              <a:spLocks noChangeArrowheads="1"/>
            </p:cNvSpPr>
            <p:nvPr/>
          </p:nvSpPr>
          <p:spPr bwMode="auto">
            <a:xfrm>
              <a:off x="4464" y="2832"/>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A</a:t>
              </a:r>
            </a:p>
          </p:txBody>
        </p:sp>
        <p:sp>
          <p:nvSpPr>
            <p:cNvPr id="61" name="Oval 70"/>
            <p:cNvSpPr>
              <a:spLocks noChangeArrowheads="1"/>
            </p:cNvSpPr>
            <p:nvPr/>
          </p:nvSpPr>
          <p:spPr bwMode="auto">
            <a:xfrm>
              <a:off x="4032" y="3168"/>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B</a:t>
              </a:r>
            </a:p>
          </p:txBody>
        </p:sp>
        <p:sp>
          <p:nvSpPr>
            <p:cNvPr id="62" name="Oval 71"/>
            <p:cNvSpPr>
              <a:spLocks noChangeArrowheads="1"/>
            </p:cNvSpPr>
            <p:nvPr/>
          </p:nvSpPr>
          <p:spPr bwMode="auto">
            <a:xfrm>
              <a:off x="4800" y="3168"/>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C</a:t>
              </a:r>
            </a:p>
          </p:txBody>
        </p:sp>
        <p:sp>
          <p:nvSpPr>
            <p:cNvPr id="63" name="Oval 72"/>
            <p:cNvSpPr>
              <a:spLocks noChangeArrowheads="1"/>
            </p:cNvSpPr>
            <p:nvPr/>
          </p:nvSpPr>
          <p:spPr bwMode="auto">
            <a:xfrm>
              <a:off x="3840"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D</a:t>
              </a:r>
            </a:p>
          </p:txBody>
        </p:sp>
        <p:sp>
          <p:nvSpPr>
            <p:cNvPr id="64" name="Oval 73"/>
            <p:cNvSpPr>
              <a:spLocks noChangeArrowheads="1"/>
            </p:cNvSpPr>
            <p:nvPr/>
          </p:nvSpPr>
          <p:spPr bwMode="auto">
            <a:xfrm>
              <a:off x="4224"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E</a:t>
              </a:r>
            </a:p>
          </p:txBody>
        </p:sp>
        <p:sp>
          <p:nvSpPr>
            <p:cNvPr id="65" name="Oval 74"/>
            <p:cNvSpPr>
              <a:spLocks noChangeArrowheads="1"/>
            </p:cNvSpPr>
            <p:nvPr/>
          </p:nvSpPr>
          <p:spPr bwMode="auto">
            <a:xfrm>
              <a:off x="4608"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F</a:t>
              </a:r>
            </a:p>
          </p:txBody>
        </p:sp>
        <p:sp>
          <p:nvSpPr>
            <p:cNvPr id="66" name="Oval 75"/>
            <p:cNvSpPr>
              <a:spLocks noChangeArrowheads="1"/>
            </p:cNvSpPr>
            <p:nvPr/>
          </p:nvSpPr>
          <p:spPr bwMode="auto">
            <a:xfrm>
              <a:off x="4992"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G</a:t>
              </a:r>
            </a:p>
          </p:txBody>
        </p:sp>
        <p:cxnSp>
          <p:nvCxnSpPr>
            <p:cNvPr id="67" name="AutoShape 76"/>
            <p:cNvCxnSpPr>
              <a:cxnSpLocks noChangeShapeType="1"/>
              <a:stCxn id="60" idx="3"/>
              <a:endCxn id="61" idx="7"/>
            </p:cNvCxnSpPr>
            <p:nvPr/>
          </p:nvCxnSpPr>
          <p:spPr bwMode="auto">
            <a:xfrm flipH="1">
              <a:off x="4196" y="3003"/>
              <a:ext cx="296" cy="186"/>
            </a:xfrm>
            <a:prstGeom prst="straightConnector1">
              <a:avLst/>
            </a:prstGeom>
            <a:noFill/>
            <a:ln w="22225">
              <a:solidFill>
                <a:schemeClr val="tx1"/>
              </a:solidFill>
              <a:round/>
              <a:headEnd/>
              <a:tailEnd/>
            </a:ln>
          </p:spPr>
        </p:cxnSp>
        <p:cxnSp>
          <p:nvCxnSpPr>
            <p:cNvPr id="68" name="AutoShape 77"/>
            <p:cNvCxnSpPr>
              <a:cxnSpLocks noChangeShapeType="1"/>
              <a:stCxn id="60" idx="5"/>
              <a:endCxn id="62" idx="1"/>
            </p:cNvCxnSpPr>
            <p:nvPr/>
          </p:nvCxnSpPr>
          <p:spPr bwMode="auto">
            <a:xfrm>
              <a:off x="4628" y="3003"/>
              <a:ext cx="200" cy="186"/>
            </a:xfrm>
            <a:prstGeom prst="straightConnector1">
              <a:avLst/>
            </a:prstGeom>
            <a:noFill/>
            <a:ln w="22225">
              <a:solidFill>
                <a:schemeClr val="tx1"/>
              </a:solidFill>
              <a:round/>
              <a:headEnd/>
              <a:tailEnd/>
            </a:ln>
          </p:spPr>
        </p:cxnSp>
        <p:cxnSp>
          <p:nvCxnSpPr>
            <p:cNvPr id="69" name="AutoShape 78"/>
            <p:cNvCxnSpPr>
              <a:cxnSpLocks noChangeShapeType="1"/>
              <a:stCxn id="61" idx="3"/>
              <a:endCxn id="63" idx="0"/>
            </p:cNvCxnSpPr>
            <p:nvPr/>
          </p:nvCxnSpPr>
          <p:spPr bwMode="auto">
            <a:xfrm flipH="1">
              <a:off x="3936" y="3339"/>
              <a:ext cx="124" cy="158"/>
            </a:xfrm>
            <a:prstGeom prst="straightConnector1">
              <a:avLst/>
            </a:prstGeom>
            <a:noFill/>
            <a:ln w="22225">
              <a:solidFill>
                <a:schemeClr val="tx1"/>
              </a:solidFill>
              <a:round/>
              <a:headEnd/>
              <a:tailEnd/>
            </a:ln>
          </p:spPr>
        </p:cxnSp>
        <p:cxnSp>
          <p:nvCxnSpPr>
            <p:cNvPr id="70" name="AutoShape 79"/>
            <p:cNvCxnSpPr>
              <a:cxnSpLocks noChangeShapeType="1"/>
              <a:stCxn id="61" idx="5"/>
              <a:endCxn id="64" idx="0"/>
            </p:cNvCxnSpPr>
            <p:nvPr/>
          </p:nvCxnSpPr>
          <p:spPr bwMode="auto">
            <a:xfrm>
              <a:off x="4196" y="3339"/>
              <a:ext cx="124" cy="158"/>
            </a:xfrm>
            <a:prstGeom prst="straightConnector1">
              <a:avLst/>
            </a:prstGeom>
            <a:noFill/>
            <a:ln w="22225">
              <a:solidFill>
                <a:schemeClr val="tx1"/>
              </a:solidFill>
              <a:round/>
              <a:headEnd/>
              <a:tailEnd/>
            </a:ln>
          </p:spPr>
        </p:cxnSp>
        <p:cxnSp>
          <p:nvCxnSpPr>
            <p:cNvPr id="71" name="AutoShape 80"/>
            <p:cNvCxnSpPr>
              <a:cxnSpLocks noChangeShapeType="1"/>
              <a:stCxn id="62" idx="3"/>
              <a:endCxn id="65" idx="0"/>
            </p:cNvCxnSpPr>
            <p:nvPr/>
          </p:nvCxnSpPr>
          <p:spPr bwMode="auto">
            <a:xfrm flipH="1">
              <a:off x="4704" y="3339"/>
              <a:ext cx="124" cy="158"/>
            </a:xfrm>
            <a:prstGeom prst="straightConnector1">
              <a:avLst/>
            </a:prstGeom>
            <a:noFill/>
            <a:ln w="22225">
              <a:solidFill>
                <a:schemeClr val="tx1"/>
              </a:solidFill>
              <a:round/>
              <a:headEnd/>
              <a:tailEnd/>
            </a:ln>
          </p:spPr>
        </p:cxnSp>
        <p:cxnSp>
          <p:nvCxnSpPr>
            <p:cNvPr id="72" name="AutoShape 81"/>
            <p:cNvCxnSpPr>
              <a:cxnSpLocks noChangeShapeType="1"/>
              <a:stCxn id="62" idx="5"/>
              <a:endCxn id="66" idx="0"/>
            </p:cNvCxnSpPr>
            <p:nvPr/>
          </p:nvCxnSpPr>
          <p:spPr bwMode="auto">
            <a:xfrm>
              <a:off x="4964" y="3339"/>
              <a:ext cx="124" cy="158"/>
            </a:xfrm>
            <a:prstGeom prst="straightConnector1">
              <a:avLst/>
            </a:prstGeom>
            <a:noFill/>
            <a:ln w="22225">
              <a:solidFill>
                <a:schemeClr val="tx1"/>
              </a:solidFill>
              <a:round/>
              <a:headEnd/>
              <a:tailEnd/>
            </a:ln>
          </p:spPr>
        </p:cxnSp>
        <p:sp>
          <p:nvSpPr>
            <p:cNvPr id="73" name="AutoShape 82"/>
            <p:cNvSpPr>
              <a:spLocks noChangeArrowheads="1"/>
            </p:cNvSpPr>
            <p:nvPr/>
          </p:nvSpPr>
          <p:spPr bwMode="auto">
            <a:xfrm flipH="1">
              <a:off x="4707" y="2900"/>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74" name="AutoShape 83"/>
            <p:cNvCxnSpPr>
              <a:cxnSpLocks noChangeShapeType="1"/>
              <a:stCxn id="73" idx="6"/>
            </p:cNvCxnSpPr>
            <p:nvPr/>
          </p:nvCxnSpPr>
          <p:spPr bwMode="auto">
            <a:xfrm flipH="1">
              <a:off x="4656" y="2923"/>
              <a:ext cx="44" cy="1"/>
            </a:xfrm>
            <a:prstGeom prst="straightConnector1">
              <a:avLst/>
            </a:prstGeom>
            <a:noFill/>
            <a:ln w="22225">
              <a:solidFill>
                <a:srgbClr val="FF0000"/>
              </a:solidFill>
              <a:round/>
              <a:headEnd/>
              <a:tailEnd/>
            </a:ln>
          </p:spPr>
        </p:cxnSp>
        <p:sp>
          <p:nvSpPr>
            <p:cNvPr id="75" name="AutoShape 84"/>
            <p:cNvSpPr>
              <a:spLocks noChangeArrowheads="1"/>
            </p:cNvSpPr>
            <p:nvPr/>
          </p:nvSpPr>
          <p:spPr bwMode="auto">
            <a:xfrm flipH="1">
              <a:off x="4275" y="3231"/>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76" name="AutoShape 85"/>
            <p:cNvCxnSpPr>
              <a:cxnSpLocks noChangeShapeType="1"/>
              <a:stCxn id="75" idx="6"/>
            </p:cNvCxnSpPr>
            <p:nvPr/>
          </p:nvCxnSpPr>
          <p:spPr bwMode="auto">
            <a:xfrm flipH="1">
              <a:off x="4224" y="3254"/>
              <a:ext cx="44" cy="1"/>
            </a:xfrm>
            <a:prstGeom prst="straightConnector1">
              <a:avLst/>
            </a:prstGeom>
            <a:noFill/>
            <a:ln w="22225">
              <a:solidFill>
                <a:srgbClr val="FF0000"/>
              </a:solidFill>
              <a:round/>
              <a:headEnd/>
              <a:tailEnd/>
            </a:ln>
          </p:spPr>
        </p:cxnSp>
        <p:sp>
          <p:nvSpPr>
            <p:cNvPr id="77" name="AutoShape 86"/>
            <p:cNvSpPr>
              <a:spLocks noChangeArrowheads="1"/>
            </p:cNvSpPr>
            <p:nvPr/>
          </p:nvSpPr>
          <p:spPr bwMode="auto">
            <a:xfrm flipH="1">
              <a:off x="5045" y="3249"/>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78" name="AutoShape 87"/>
            <p:cNvCxnSpPr>
              <a:cxnSpLocks noChangeShapeType="1"/>
              <a:stCxn id="77" idx="6"/>
            </p:cNvCxnSpPr>
            <p:nvPr/>
          </p:nvCxnSpPr>
          <p:spPr bwMode="auto">
            <a:xfrm flipH="1">
              <a:off x="4994" y="3272"/>
              <a:ext cx="44" cy="1"/>
            </a:xfrm>
            <a:prstGeom prst="straightConnector1">
              <a:avLst/>
            </a:prstGeom>
            <a:noFill/>
            <a:ln w="22225">
              <a:solidFill>
                <a:srgbClr val="FF0000"/>
              </a:solidFill>
              <a:round/>
              <a:headEnd/>
              <a:tailEnd/>
            </a:ln>
          </p:spPr>
        </p:cxnSp>
        <p:sp>
          <p:nvSpPr>
            <p:cNvPr id="79" name="AutoShape 88"/>
            <p:cNvSpPr>
              <a:spLocks noChangeArrowheads="1"/>
            </p:cNvSpPr>
            <p:nvPr/>
          </p:nvSpPr>
          <p:spPr bwMode="auto">
            <a:xfrm flipH="1">
              <a:off x="4084" y="3572"/>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80" name="AutoShape 89"/>
            <p:cNvCxnSpPr>
              <a:cxnSpLocks noChangeShapeType="1"/>
              <a:stCxn id="79" idx="6"/>
            </p:cNvCxnSpPr>
            <p:nvPr/>
          </p:nvCxnSpPr>
          <p:spPr bwMode="auto">
            <a:xfrm flipH="1">
              <a:off x="4033" y="3595"/>
              <a:ext cx="44" cy="1"/>
            </a:xfrm>
            <a:prstGeom prst="straightConnector1">
              <a:avLst/>
            </a:prstGeom>
            <a:noFill/>
            <a:ln w="22225">
              <a:solidFill>
                <a:srgbClr val="FF0000"/>
              </a:solidFill>
              <a:round/>
              <a:headEnd/>
              <a:tailEnd/>
            </a:ln>
          </p:spPr>
        </p:cxnSp>
        <p:sp>
          <p:nvSpPr>
            <p:cNvPr id="81" name="AutoShape 90"/>
            <p:cNvSpPr>
              <a:spLocks noChangeArrowheads="1"/>
            </p:cNvSpPr>
            <p:nvPr/>
          </p:nvSpPr>
          <p:spPr bwMode="auto">
            <a:xfrm flipH="1">
              <a:off x="4464" y="3571"/>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82" name="AutoShape 91"/>
            <p:cNvCxnSpPr>
              <a:cxnSpLocks noChangeShapeType="1"/>
              <a:stCxn id="81" idx="6"/>
            </p:cNvCxnSpPr>
            <p:nvPr/>
          </p:nvCxnSpPr>
          <p:spPr bwMode="auto">
            <a:xfrm flipH="1">
              <a:off x="4413" y="3594"/>
              <a:ext cx="44" cy="1"/>
            </a:xfrm>
            <a:prstGeom prst="straightConnector1">
              <a:avLst/>
            </a:prstGeom>
            <a:noFill/>
            <a:ln w="22225">
              <a:solidFill>
                <a:srgbClr val="FF0000"/>
              </a:solidFill>
              <a:round/>
              <a:headEnd/>
              <a:tailEnd/>
            </a:ln>
          </p:spPr>
        </p:cxnSp>
        <p:sp>
          <p:nvSpPr>
            <p:cNvPr id="83" name="AutoShape 92"/>
            <p:cNvSpPr>
              <a:spLocks noChangeArrowheads="1"/>
            </p:cNvSpPr>
            <p:nvPr/>
          </p:nvSpPr>
          <p:spPr bwMode="auto">
            <a:xfrm flipH="1">
              <a:off x="4851" y="3566"/>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84" name="AutoShape 93"/>
            <p:cNvCxnSpPr>
              <a:cxnSpLocks noChangeShapeType="1"/>
              <a:stCxn id="83" idx="6"/>
            </p:cNvCxnSpPr>
            <p:nvPr/>
          </p:nvCxnSpPr>
          <p:spPr bwMode="auto">
            <a:xfrm flipH="1">
              <a:off x="4800" y="3589"/>
              <a:ext cx="44" cy="1"/>
            </a:xfrm>
            <a:prstGeom prst="straightConnector1">
              <a:avLst/>
            </a:prstGeom>
            <a:noFill/>
            <a:ln w="22225">
              <a:solidFill>
                <a:srgbClr val="FF0000"/>
              </a:solidFill>
              <a:round/>
              <a:headEnd/>
              <a:tailEnd/>
            </a:ln>
          </p:spPr>
        </p:cxnSp>
        <p:sp>
          <p:nvSpPr>
            <p:cNvPr id="85" name="AutoShape 94"/>
            <p:cNvSpPr>
              <a:spLocks noChangeArrowheads="1"/>
            </p:cNvSpPr>
            <p:nvPr/>
          </p:nvSpPr>
          <p:spPr bwMode="auto">
            <a:xfrm flipH="1">
              <a:off x="5236" y="3576"/>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86" name="AutoShape 95"/>
            <p:cNvCxnSpPr>
              <a:cxnSpLocks noChangeShapeType="1"/>
              <a:stCxn id="85" idx="6"/>
            </p:cNvCxnSpPr>
            <p:nvPr/>
          </p:nvCxnSpPr>
          <p:spPr bwMode="auto">
            <a:xfrm flipH="1">
              <a:off x="5185" y="3599"/>
              <a:ext cx="44" cy="1"/>
            </a:xfrm>
            <a:prstGeom prst="straightConnector1">
              <a:avLst/>
            </a:prstGeom>
            <a:noFill/>
            <a:ln w="22225">
              <a:solidFill>
                <a:srgbClr val="FF0000"/>
              </a:solidFill>
              <a:round/>
              <a:headEnd/>
              <a:tailEnd/>
            </a:ln>
          </p:spPr>
        </p:cxnSp>
      </p:grpSp>
      <p:grpSp>
        <p:nvGrpSpPr>
          <p:cNvPr id="87" name="Group 122"/>
          <p:cNvGrpSpPr>
            <a:grpSpLocks/>
          </p:cNvGrpSpPr>
          <p:nvPr/>
        </p:nvGrpSpPr>
        <p:grpSpPr bwMode="auto">
          <a:xfrm>
            <a:off x="3657600" y="4500563"/>
            <a:ext cx="2133600" cy="1557337"/>
            <a:chOff x="2304" y="2832"/>
            <a:chExt cx="1344" cy="981"/>
          </a:xfrm>
        </p:grpSpPr>
        <p:sp>
          <p:nvSpPr>
            <p:cNvPr id="88" name="Oval 56"/>
            <p:cNvSpPr>
              <a:spLocks noChangeArrowheads="1"/>
            </p:cNvSpPr>
            <p:nvPr/>
          </p:nvSpPr>
          <p:spPr bwMode="auto">
            <a:xfrm>
              <a:off x="2928" y="2832"/>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A</a:t>
              </a:r>
            </a:p>
          </p:txBody>
        </p:sp>
        <p:sp>
          <p:nvSpPr>
            <p:cNvPr id="89" name="Oval 57"/>
            <p:cNvSpPr>
              <a:spLocks noChangeArrowheads="1"/>
            </p:cNvSpPr>
            <p:nvPr/>
          </p:nvSpPr>
          <p:spPr bwMode="auto">
            <a:xfrm>
              <a:off x="2496" y="3168"/>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B</a:t>
              </a:r>
            </a:p>
          </p:txBody>
        </p:sp>
        <p:sp>
          <p:nvSpPr>
            <p:cNvPr id="90" name="Oval 58"/>
            <p:cNvSpPr>
              <a:spLocks noChangeArrowheads="1"/>
            </p:cNvSpPr>
            <p:nvPr/>
          </p:nvSpPr>
          <p:spPr bwMode="auto">
            <a:xfrm>
              <a:off x="3264" y="3168"/>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C</a:t>
              </a:r>
            </a:p>
          </p:txBody>
        </p:sp>
        <p:sp>
          <p:nvSpPr>
            <p:cNvPr id="91" name="Oval 59"/>
            <p:cNvSpPr>
              <a:spLocks noChangeArrowheads="1"/>
            </p:cNvSpPr>
            <p:nvPr/>
          </p:nvSpPr>
          <p:spPr bwMode="auto">
            <a:xfrm>
              <a:off x="2304"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D</a:t>
              </a:r>
            </a:p>
          </p:txBody>
        </p:sp>
        <p:sp>
          <p:nvSpPr>
            <p:cNvPr id="92" name="Oval 60"/>
            <p:cNvSpPr>
              <a:spLocks noChangeArrowheads="1"/>
            </p:cNvSpPr>
            <p:nvPr/>
          </p:nvSpPr>
          <p:spPr bwMode="auto">
            <a:xfrm>
              <a:off x="2688"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E</a:t>
              </a:r>
            </a:p>
          </p:txBody>
        </p:sp>
        <p:sp>
          <p:nvSpPr>
            <p:cNvPr id="93" name="Oval 61"/>
            <p:cNvSpPr>
              <a:spLocks noChangeArrowheads="1"/>
            </p:cNvSpPr>
            <p:nvPr/>
          </p:nvSpPr>
          <p:spPr bwMode="auto">
            <a:xfrm>
              <a:off x="3072"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F</a:t>
              </a:r>
            </a:p>
          </p:txBody>
        </p:sp>
        <p:sp>
          <p:nvSpPr>
            <p:cNvPr id="94" name="Oval 62"/>
            <p:cNvSpPr>
              <a:spLocks noChangeArrowheads="1"/>
            </p:cNvSpPr>
            <p:nvPr/>
          </p:nvSpPr>
          <p:spPr bwMode="auto">
            <a:xfrm>
              <a:off x="3456" y="3504"/>
              <a:ext cx="192" cy="192"/>
            </a:xfrm>
            <a:prstGeom prst="ellipse">
              <a:avLst/>
            </a:prstGeom>
            <a:noFill/>
            <a:ln w="22225">
              <a:solidFill>
                <a:schemeClr val="tx1"/>
              </a:solidFill>
              <a:round/>
              <a:headEnd/>
              <a:tailEnd/>
            </a:ln>
          </p:spPr>
          <p:txBody>
            <a:bodyPr wrap="none" anchor="ctr"/>
            <a:lstStyle/>
            <a:p>
              <a:pPr algn="ctr" eaLnBrk="1" hangingPunct="1"/>
              <a:r>
                <a:rPr lang="en-US" sz="2000">
                  <a:latin typeface="Trebuchet MS" pitchFamily="34" charset="0"/>
                </a:rPr>
                <a:t>G</a:t>
              </a:r>
            </a:p>
          </p:txBody>
        </p:sp>
        <p:cxnSp>
          <p:nvCxnSpPr>
            <p:cNvPr id="95" name="AutoShape 63"/>
            <p:cNvCxnSpPr>
              <a:cxnSpLocks noChangeShapeType="1"/>
              <a:stCxn id="88" idx="3"/>
              <a:endCxn id="89" idx="7"/>
            </p:cNvCxnSpPr>
            <p:nvPr/>
          </p:nvCxnSpPr>
          <p:spPr bwMode="auto">
            <a:xfrm flipH="1">
              <a:off x="2660" y="3003"/>
              <a:ext cx="296" cy="186"/>
            </a:xfrm>
            <a:prstGeom prst="straightConnector1">
              <a:avLst/>
            </a:prstGeom>
            <a:noFill/>
            <a:ln w="22225">
              <a:solidFill>
                <a:schemeClr val="tx1"/>
              </a:solidFill>
              <a:round/>
              <a:headEnd/>
              <a:tailEnd/>
            </a:ln>
          </p:spPr>
        </p:cxnSp>
        <p:cxnSp>
          <p:nvCxnSpPr>
            <p:cNvPr id="96" name="AutoShape 64"/>
            <p:cNvCxnSpPr>
              <a:cxnSpLocks noChangeShapeType="1"/>
              <a:stCxn id="88" idx="5"/>
              <a:endCxn id="90" idx="1"/>
            </p:cNvCxnSpPr>
            <p:nvPr/>
          </p:nvCxnSpPr>
          <p:spPr bwMode="auto">
            <a:xfrm>
              <a:off x="3092" y="3003"/>
              <a:ext cx="200" cy="186"/>
            </a:xfrm>
            <a:prstGeom prst="straightConnector1">
              <a:avLst/>
            </a:prstGeom>
            <a:noFill/>
            <a:ln w="22225">
              <a:solidFill>
                <a:schemeClr val="tx1"/>
              </a:solidFill>
              <a:round/>
              <a:headEnd/>
              <a:tailEnd/>
            </a:ln>
          </p:spPr>
        </p:cxnSp>
        <p:cxnSp>
          <p:nvCxnSpPr>
            <p:cNvPr id="97" name="AutoShape 65"/>
            <p:cNvCxnSpPr>
              <a:cxnSpLocks noChangeShapeType="1"/>
              <a:stCxn id="89" idx="3"/>
              <a:endCxn id="91" idx="0"/>
            </p:cNvCxnSpPr>
            <p:nvPr/>
          </p:nvCxnSpPr>
          <p:spPr bwMode="auto">
            <a:xfrm flipH="1">
              <a:off x="2400" y="3339"/>
              <a:ext cx="124" cy="158"/>
            </a:xfrm>
            <a:prstGeom prst="straightConnector1">
              <a:avLst/>
            </a:prstGeom>
            <a:noFill/>
            <a:ln w="22225">
              <a:solidFill>
                <a:schemeClr val="tx1"/>
              </a:solidFill>
              <a:round/>
              <a:headEnd/>
              <a:tailEnd/>
            </a:ln>
          </p:spPr>
        </p:cxnSp>
        <p:cxnSp>
          <p:nvCxnSpPr>
            <p:cNvPr id="98" name="AutoShape 66"/>
            <p:cNvCxnSpPr>
              <a:cxnSpLocks noChangeShapeType="1"/>
              <a:stCxn id="89" idx="5"/>
              <a:endCxn id="92" idx="0"/>
            </p:cNvCxnSpPr>
            <p:nvPr/>
          </p:nvCxnSpPr>
          <p:spPr bwMode="auto">
            <a:xfrm>
              <a:off x="2660" y="3339"/>
              <a:ext cx="124" cy="158"/>
            </a:xfrm>
            <a:prstGeom prst="straightConnector1">
              <a:avLst/>
            </a:prstGeom>
            <a:noFill/>
            <a:ln w="22225">
              <a:solidFill>
                <a:schemeClr val="tx1"/>
              </a:solidFill>
              <a:round/>
              <a:headEnd/>
              <a:tailEnd/>
            </a:ln>
          </p:spPr>
        </p:cxnSp>
        <p:cxnSp>
          <p:nvCxnSpPr>
            <p:cNvPr id="99" name="AutoShape 67"/>
            <p:cNvCxnSpPr>
              <a:cxnSpLocks noChangeShapeType="1"/>
              <a:stCxn id="90" idx="3"/>
              <a:endCxn id="93" idx="0"/>
            </p:cNvCxnSpPr>
            <p:nvPr/>
          </p:nvCxnSpPr>
          <p:spPr bwMode="auto">
            <a:xfrm flipH="1">
              <a:off x="3168" y="3339"/>
              <a:ext cx="124" cy="158"/>
            </a:xfrm>
            <a:prstGeom prst="straightConnector1">
              <a:avLst/>
            </a:prstGeom>
            <a:noFill/>
            <a:ln w="22225">
              <a:solidFill>
                <a:schemeClr val="tx1"/>
              </a:solidFill>
              <a:round/>
              <a:headEnd/>
              <a:tailEnd/>
            </a:ln>
          </p:spPr>
        </p:cxnSp>
        <p:cxnSp>
          <p:nvCxnSpPr>
            <p:cNvPr id="100" name="AutoShape 68"/>
            <p:cNvCxnSpPr>
              <a:cxnSpLocks noChangeShapeType="1"/>
              <a:stCxn id="90" idx="5"/>
              <a:endCxn id="94" idx="0"/>
            </p:cNvCxnSpPr>
            <p:nvPr/>
          </p:nvCxnSpPr>
          <p:spPr bwMode="auto">
            <a:xfrm>
              <a:off x="3428" y="3339"/>
              <a:ext cx="124" cy="158"/>
            </a:xfrm>
            <a:prstGeom prst="straightConnector1">
              <a:avLst/>
            </a:prstGeom>
            <a:noFill/>
            <a:ln w="22225">
              <a:solidFill>
                <a:schemeClr val="tx1"/>
              </a:solidFill>
              <a:round/>
              <a:headEnd/>
              <a:tailEnd/>
            </a:ln>
          </p:spPr>
        </p:cxnSp>
        <p:sp>
          <p:nvSpPr>
            <p:cNvPr id="101" name="AutoShape 96"/>
            <p:cNvSpPr>
              <a:spLocks noChangeArrowheads="1"/>
            </p:cNvSpPr>
            <p:nvPr/>
          </p:nvSpPr>
          <p:spPr bwMode="auto">
            <a:xfrm rot="5400000" flipH="1">
              <a:off x="3000" y="3096"/>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102" name="AutoShape 98"/>
            <p:cNvCxnSpPr>
              <a:cxnSpLocks noChangeShapeType="1"/>
              <a:stCxn id="101" idx="6"/>
              <a:endCxn id="88" idx="4"/>
            </p:cNvCxnSpPr>
            <p:nvPr/>
          </p:nvCxnSpPr>
          <p:spPr bwMode="auto">
            <a:xfrm flipV="1">
              <a:off x="3024" y="3031"/>
              <a:ext cx="0" cy="58"/>
            </a:xfrm>
            <a:prstGeom prst="straightConnector1">
              <a:avLst/>
            </a:prstGeom>
            <a:noFill/>
            <a:ln w="22225">
              <a:solidFill>
                <a:srgbClr val="FF0000"/>
              </a:solidFill>
              <a:round/>
              <a:headEnd/>
              <a:tailEnd/>
            </a:ln>
          </p:spPr>
        </p:cxnSp>
        <p:sp>
          <p:nvSpPr>
            <p:cNvPr id="103" name="AutoShape 99"/>
            <p:cNvSpPr>
              <a:spLocks noChangeArrowheads="1"/>
            </p:cNvSpPr>
            <p:nvPr/>
          </p:nvSpPr>
          <p:spPr bwMode="auto">
            <a:xfrm rot="5400000" flipH="1">
              <a:off x="2560" y="3424"/>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104" name="AutoShape 100"/>
            <p:cNvCxnSpPr>
              <a:cxnSpLocks noChangeShapeType="1"/>
              <a:stCxn id="103" idx="6"/>
            </p:cNvCxnSpPr>
            <p:nvPr/>
          </p:nvCxnSpPr>
          <p:spPr bwMode="auto">
            <a:xfrm flipV="1">
              <a:off x="2584" y="3359"/>
              <a:ext cx="0" cy="58"/>
            </a:xfrm>
            <a:prstGeom prst="straightConnector1">
              <a:avLst/>
            </a:prstGeom>
            <a:noFill/>
            <a:ln w="22225">
              <a:solidFill>
                <a:srgbClr val="FF0000"/>
              </a:solidFill>
              <a:round/>
              <a:headEnd/>
              <a:tailEnd/>
            </a:ln>
          </p:spPr>
        </p:cxnSp>
        <p:sp>
          <p:nvSpPr>
            <p:cNvPr id="105" name="AutoShape 101"/>
            <p:cNvSpPr>
              <a:spLocks noChangeArrowheads="1"/>
            </p:cNvSpPr>
            <p:nvPr/>
          </p:nvSpPr>
          <p:spPr bwMode="auto">
            <a:xfrm rot="5400000" flipH="1">
              <a:off x="3344" y="3421"/>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106" name="AutoShape 102"/>
            <p:cNvCxnSpPr>
              <a:cxnSpLocks noChangeShapeType="1"/>
              <a:stCxn id="105" idx="6"/>
            </p:cNvCxnSpPr>
            <p:nvPr/>
          </p:nvCxnSpPr>
          <p:spPr bwMode="auto">
            <a:xfrm flipV="1">
              <a:off x="3368" y="3356"/>
              <a:ext cx="0" cy="58"/>
            </a:xfrm>
            <a:prstGeom prst="straightConnector1">
              <a:avLst/>
            </a:prstGeom>
            <a:noFill/>
            <a:ln w="22225">
              <a:solidFill>
                <a:srgbClr val="FF0000"/>
              </a:solidFill>
              <a:round/>
              <a:headEnd/>
              <a:tailEnd/>
            </a:ln>
          </p:spPr>
        </p:cxnSp>
        <p:sp>
          <p:nvSpPr>
            <p:cNvPr id="107" name="AutoShape 103"/>
            <p:cNvSpPr>
              <a:spLocks noChangeArrowheads="1"/>
            </p:cNvSpPr>
            <p:nvPr/>
          </p:nvSpPr>
          <p:spPr bwMode="auto">
            <a:xfrm rot="5400000" flipH="1">
              <a:off x="2380" y="3764"/>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108" name="AutoShape 104"/>
            <p:cNvCxnSpPr>
              <a:cxnSpLocks noChangeShapeType="1"/>
              <a:stCxn id="107" idx="6"/>
            </p:cNvCxnSpPr>
            <p:nvPr/>
          </p:nvCxnSpPr>
          <p:spPr bwMode="auto">
            <a:xfrm flipV="1">
              <a:off x="2404" y="3699"/>
              <a:ext cx="0" cy="58"/>
            </a:xfrm>
            <a:prstGeom prst="straightConnector1">
              <a:avLst/>
            </a:prstGeom>
            <a:noFill/>
            <a:ln w="22225">
              <a:solidFill>
                <a:srgbClr val="FF0000"/>
              </a:solidFill>
              <a:round/>
              <a:headEnd/>
              <a:tailEnd/>
            </a:ln>
          </p:spPr>
        </p:cxnSp>
        <p:sp>
          <p:nvSpPr>
            <p:cNvPr id="109" name="AutoShape 105"/>
            <p:cNvSpPr>
              <a:spLocks noChangeArrowheads="1"/>
            </p:cNvSpPr>
            <p:nvPr/>
          </p:nvSpPr>
          <p:spPr bwMode="auto">
            <a:xfrm rot="5400000" flipH="1">
              <a:off x="2760" y="3761"/>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110" name="AutoShape 106"/>
            <p:cNvCxnSpPr>
              <a:cxnSpLocks noChangeShapeType="1"/>
              <a:stCxn id="109" idx="6"/>
            </p:cNvCxnSpPr>
            <p:nvPr/>
          </p:nvCxnSpPr>
          <p:spPr bwMode="auto">
            <a:xfrm flipV="1">
              <a:off x="2784" y="3696"/>
              <a:ext cx="0" cy="58"/>
            </a:xfrm>
            <a:prstGeom prst="straightConnector1">
              <a:avLst/>
            </a:prstGeom>
            <a:noFill/>
            <a:ln w="22225">
              <a:solidFill>
                <a:srgbClr val="FF0000"/>
              </a:solidFill>
              <a:round/>
              <a:headEnd/>
              <a:tailEnd/>
            </a:ln>
          </p:spPr>
        </p:cxnSp>
        <p:sp>
          <p:nvSpPr>
            <p:cNvPr id="111" name="AutoShape 107"/>
            <p:cNvSpPr>
              <a:spLocks noChangeArrowheads="1"/>
            </p:cNvSpPr>
            <p:nvPr/>
          </p:nvSpPr>
          <p:spPr bwMode="auto">
            <a:xfrm rot="5400000" flipH="1">
              <a:off x="3140" y="3761"/>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112" name="AutoShape 108"/>
            <p:cNvCxnSpPr>
              <a:cxnSpLocks noChangeShapeType="1"/>
              <a:stCxn id="111" idx="6"/>
            </p:cNvCxnSpPr>
            <p:nvPr/>
          </p:nvCxnSpPr>
          <p:spPr bwMode="auto">
            <a:xfrm flipV="1">
              <a:off x="3164" y="3696"/>
              <a:ext cx="0" cy="58"/>
            </a:xfrm>
            <a:prstGeom prst="straightConnector1">
              <a:avLst/>
            </a:prstGeom>
            <a:noFill/>
            <a:ln w="22225">
              <a:solidFill>
                <a:srgbClr val="FF0000"/>
              </a:solidFill>
              <a:round/>
              <a:headEnd/>
              <a:tailEnd/>
            </a:ln>
          </p:spPr>
        </p:cxnSp>
        <p:sp>
          <p:nvSpPr>
            <p:cNvPr id="113" name="AutoShape 109"/>
            <p:cNvSpPr>
              <a:spLocks noChangeArrowheads="1"/>
            </p:cNvSpPr>
            <p:nvPr/>
          </p:nvSpPr>
          <p:spPr bwMode="auto">
            <a:xfrm rot="5400000" flipH="1">
              <a:off x="3536" y="3765"/>
              <a:ext cx="48" cy="48"/>
            </a:xfrm>
            <a:prstGeom prst="flowChartConnector">
              <a:avLst/>
            </a:prstGeom>
            <a:solidFill>
              <a:srgbClr val="FF0000"/>
            </a:solidFill>
            <a:ln w="22225">
              <a:solidFill>
                <a:srgbClr val="FF0000"/>
              </a:solidFill>
              <a:round/>
              <a:headEnd/>
              <a:tailEnd/>
            </a:ln>
          </p:spPr>
          <p:txBody>
            <a:bodyPr wrap="none" anchor="ctr"/>
            <a:lstStyle/>
            <a:p>
              <a:endParaRPr lang="en-US"/>
            </a:p>
          </p:txBody>
        </p:sp>
        <p:cxnSp>
          <p:nvCxnSpPr>
            <p:cNvPr id="114" name="AutoShape 110"/>
            <p:cNvCxnSpPr>
              <a:cxnSpLocks noChangeShapeType="1"/>
              <a:stCxn id="113" idx="6"/>
            </p:cNvCxnSpPr>
            <p:nvPr/>
          </p:nvCxnSpPr>
          <p:spPr bwMode="auto">
            <a:xfrm flipV="1">
              <a:off x="3560" y="3700"/>
              <a:ext cx="0" cy="58"/>
            </a:xfrm>
            <a:prstGeom prst="straightConnector1">
              <a:avLst/>
            </a:prstGeom>
            <a:noFill/>
            <a:ln w="22225">
              <a:solidFill>
                <a:srgbClr val="FF0000"/>
              </a:solidFill>
              <a:round/>
              <a:headEnd/>
              <a:tailEnd/>
            </a:ln>
          </p:spPr>
        </p:cxnSp>
      </p:grpSp>
      <p:grpSp>
        <p:nvGrpSpPr>
          <p:cNvPr id="115" name="Group 126"/>
          <p:cNvGrpSpPr>
            <a:grpSpLocks/>
          </p:cNvGrpSpPr>
          <p:nvPr/>
        </p:nvGrpSpPr>
        <p:grpSpPr bwMode="auto">
          <a:xfrm>
            <a:off x="914400" y="4391025"/>
            <a:ext cx="2438400" cy="2101850"/>
            <a:chOff x="576" y="2766"/>
            <a:chExt cx="1536" cy="1324"/>
          </a:xfrm>
        </p:grpSpPr>
        <p:sp>
          <p:nvSpPr>
            <p:cNvPr id="116" name="Freeform 111"/>
            <p:cNvSpPr>
              <a:spLocks/>
            </p:cNvSpPr>
            <p:nvPr/>
          </p:nvSpPr>
          <p:spPr bwMode="auto">
            <a:xfrm>
              <a:off x="597" y="2766"/>
              <a:ext cx="1391" cy="1055"/>
            </a:xfrm>
            <a:custGeom>
              <a:avLst/>
              <a:gdLst>
                <a:gd name="T0" fmla="*/ 683 w 1391"/>
                <a:gd name="T1" fmla="*/ 0 h 1055"/>
                <a:gd name="T2" fmla="*/ 678 w 1391"/>
                <a:gd name="T3" fmla="*/ 70 h 1055"/>
                <a:gd name="T4" fmla="*/ 661 w 1391"/>
                <a:gd name="T5" fmla="*/ 167 h 1055"/>
                <a:gd name="T6" fmla="*/ 555 w 1391"/>
                <a:gd name="T7" fmla="*/ 242 h 1055"/>
                <a:gd name="T8" fmla="*/ 485 w 1391"/>
                <a:gd name="T9" fmla="*/ 277 h 1055"/>
                <a:gd name="T10" fmla="*/ 458 w 1391"/>
                <a:gd name="T11" fmla="*/ 285 h 1055"/>
                <a:gd name="T12" fmla="*/ 406 w 1391"/>
                <a:gd name="T13" fmla="*/ 316 h 1055"/>
                <a:gd name="T14" fmla="*/ 326 w 1391"/>
                <a:gd name="T15" fmla="*/ 391 h 1055"/>
                <a:gd name="T16" fmla="*/ 291 w 1391"/>
                <a:gd name="T17" fmla="*/ 417 h 1055"/>
                <a:gd name="T18" fmla="*/ 238 w 1391"/>
                <a:gd name="T19" fmla="*/ 457 h 1055"/>
                <a:gd name="T20" fmla="*/ 216 w 1391"/>
                <a:gd name="T21" fmla="*/ 510 h 1055"/>
                <a:gd name="T22" fmla="*/ 177 w 1391"/>
                <a:gd name="T23" fmla="*/ 576 h 1055"/>
                <a:gd name="T24" fmla="*/ 85 w 1391"/>
                <a:gd name="T25" fmla="*/ 734 h 1055"/>
                <a:gd name="T26" fmla="*/ 32 w 1391"/>
                <a:gd name="T27" fmla="*/ 822 h 1055"/>
                <a:gd name="T28" fmla="*/ 1 w 1391"/>
                <a:gd name="T29" fmla="*/ 914 h 1055"/>
                <a:gd name="T30" fmla="*/ 5 w 1391"/>
                <a:gd name="T31" fmla="*/ 998 h 1055"/>
                <a:gd name="T32" fmla="*/ 120 w 1391"/>
                <a:gd name="T33" fmla="*/ 1055 h 1055"/>
                <a:gd name="T34" fmla="*/ 247 w 1391"/>
                <a:gd name="T35" fmla="*/ 1033 h 1055"/>
                <a:gd name="T36" fmla="*/ 300 w 1391"/>
                <a:gd name="T37" fmla="*/ 1002 h 1055"/>
                <a:gd name="T38" fmla="*/ 331 w 1391"/>
                <a:gd name="T39" fmla="*/ 963 h 1055"/>
                <a:gd name="T40" fmla="*/ 401 w 1391"/>
                <a:gd name="T41" fmla="*/ 857 h 1055"/>
                <a:gd name="T42" fmla="*/ 432 w 1391"/>
                <a:gd name="T43" fmla="*/ 861 h 1055"/>
                <a:gd name="T44" fmla="*/ 449 w 1391"/>
                <a:gd name="T45" fmla="*/ 888 h 1055"/>
                <a:gd name="T46" fmla="*/ 476 w 1391"/>
                <a:gd name="T47" fmla="*/ 971 h 1055"/>
                <a:gd name="T48" fmla="*/ 489 w 1391"/>
                <a:gd name="T49" fmla="*/ 998 h 1055"/>
                <a:gd name="T50" fmla="*/ 529 w 1391"/>
                <a:gd name="T51" fmla="*/ 1011 h 1055"/>
                <a:gd name="T52" fmla="*/ 691 w 1391"/>
                <a:gd name="T53" fmla="*/ 989 h 1055"/>
                <a:gd name="T54" fmla="*/ 735 w 1391"/>
                <a:gd name="T55" fmla="*/ 923 h 1055"/>
                <a:gd name="T56" fmla="*/ 735 w 1391"/>
                <a:gd name="T57" fmla="*/ 800 h 1055"/>
                <a:gd name="T58" fmla="*/ 713 w 1391"/>
                <a:gd name="T59" fmla="*/ 760 h 1055"/>
                <a:gd name="T60" fmla="*/ 704 w 1391"/>
                <a:gd name="T61" fmla="*/ 747 h 1055"/>
                <a:gd name="T62" fmla="*/ 669 w 1391"/>
                <a:gd name="T63" fmla="*/ 668 h 1055"/>
                <a:gd name="T64" fmla="*/ 661 w 1391"/>
                <a:gd name="T65" fmla="*/ 633 h 1055"/>
                <a:gd name="T66" fmla="*/ 665 w 1391"/>
                <a:gd name="T67" fmla="*/ 541 h 1055"/>
                <a:gd name="T68" fmla="*/ 810 w 1391"/>
                <a:gd name="T69" fmla="*/ 448 h 1055"/>
                <a:gd name="T70" fmla="*/ 986 w 1391"/>
                <a:gd name="T71" fmla="*/ 483 h 1055"/>
                <a:gd name="T72" fmla="*/ 986 w 1391"/>
                <a:gd name="T73" fmla="*/ 562 h 1055"/>
                <a:gd name="T74" fmla="*/ 968 w 1391"/>
                <a:gd name="T75" fmla="*/ 589 h 1055"/>
                <a:gd name="T76" fmla="*/ 920 w 1391"/>
                <a:gd name="T77" fmla="*/ 655 h 1055"/>
                <a:gd name="T78" fmla="*/ 854 w 1391"/>
                <a:gd name="T79" fmla="*/ 725 h 1055"/>
                <a:gd name="T80" fmla="*/ 823 w 1391"/>
                <a:gd name="T81" fmla="*/ 760 h 1055"/>
                <a:gd name="T82" fmla="*/ 801 w 1391"/>
                <a:gd name="T83" fmla="*/ 800 h 1055"/>
                <a:gd name="T84" fmla="*/ 788 w 1391"/>
                <a:gd name="T85" fmla="*/ 839 h 1055"/>
                <a:gd name="T86" fmla="*/ 792 w 1391"/>
                <a:gd name="T87" fmla="*/ 897 h 1055"/>
                <a:gd name="T88" fmla="*/ 938 w 1391"/>
                <a:gd name="T89" fmla="*/ 1029 h 1055"/>
                <a:gd name="T90" fmla="*/ 1043 w 1391"/>
                <a:gd name="T91" fmla="*/ 1011 h 1055"/>
                <a:gd name="T92" fmla="*/ 1091 w 1391"/>
                <a:gd name="T93" fmla="*/ 963 h 1055"/>
                <a:gd name="T94" fmla="*/ 1105 w 1391"/>
                <a:gd name="T95" fmla="*/ 949 h 1055"/>
                <a:gd name="T96" fmla="*/ 1109 w 1391"/>
                <a:gd name="T97" fmla="*/ 787 h 1055"/>
                <a:gd name="T98" fmla="*/ 1135 w 1391"/>
                <a:gd name="T99" fmla="*/ 690 h 1055"/>
                <a:gd name="T100" fmla="*/ 1166 w 1391"/>
                <a:gd name="T101" fmla="*/ 694 h 1055"/>
                <a:gd name="T102" fmla="*/ 1184 w 1391"/>
                <a:gd name="T103" fmla="*/ 752 h 1055"/>
                <a:gd name="T104" fmla="*/ 1206 w 1391"/>
                <a:gd name="T105" fmla="*/ 839 h 1055"/>
                <a:gd name="T106" fmla="*/ 1228 w 1391"/>
                <a:gd name="T107" fmla="*/ 936 h 1055"/>
                <a:gd name="T108" fmla="*/ 1259 w 1391"/>
                <a:gd name="T109" fmla="*/ 989 h 1055"/>
                <a:gd name="T110" fmla="*/ 1324 w 1391"/>
                <a:gd name="T111" fmla="*/ 1033 h 1055"/>
                <a:gd name="T112" fmla="*/ 1382 w 1391"/>
                <a:gd name="T113" fmla="*/ 1051 h 10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91"/>
                <a:gd name="T172" fmla="*/ 0 h 1055"/>
                <a:gd name="T173" fmla="*/ 1391 w 1391"/>
                <a:gd name="T174" fmla="*/ 1055 h 10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91" h="1055">
                  <a:moveTo>
                    <a:pt x="683" y="0"/>
                  </a:moveTo>
                  <a:cubicBezTo>
                    <a:pt x="690" y="24"/>
                    <a:pt x="684" y="47"/>
                    <a:pt x="678" y="70"/>
                  </a:cubicBezTo>
                  <a:cubicBezTo>
                    <a:pt x="677" y="83"/>
                    <a:pt x="671" y="154"/>
                    <a:pt x="661" y="167"/>
                  </a:cubicBezTo>
                  <a:cubicBezTo>
                    <a:pt x="639" y="194"/>
                    <a:pt x="585" y="224"/>
                    <a:pt x="555" y="242"/>
                  </a:cubicBezTo>
                  <a:cubicBezTo>
                    <a:pt x="534" y="255"/>
                    <a:pt x="508" y="268"/>
                    <a:pt x="485" y="277"/>
                  </a:cubicBezTo>
                  <a:cubicBezTo>
                    <a:pt x="476" y="280"/>
                    <a:pt x="458" y="285"/>
                    <a:pt x="458" y="285"/>
                  </a:cubicBezTo>
                  <a:cubicBezTo>
                    <a:pt x="440" y="298"/>
                    <a:pt x="426" y="310"/>
                    <a:pt x="406" y="316"/>
                  </a:cubicBezTo>
                  <a:cubicBezTo>
                    <a:pt x="379" y="341"/>
                    <a:pt x="358" y="371"/>
                    <a:pt x="326" y="391"/>
                  </a:cubicBezTo>
                  <a:cubicBezTo>
                    <a:pt x="316" y="407"/>
                    <a:pt x="307" y="407"/>
                    <a:pt x="291" y="417"/>
                  </a:cubicBezTo>
                  <a:cubicBezTo>
                    <a:pt x="272" y="430"/>
                    <a:pt x="257" y="445"/>
                    <a:pt x="238" y="457"/>
                  </a:cubicBezTo>
                  <a:cubicBezTo>
                    <a:pt x="232" y="477"/>
                    <a:pt x="228" y="493"/>
                    <a:pt x="216" y="510"/>
                  </a:cubicBezTo>
                  <a:cubicBezTo>
                    <a:pt x="209" y="533"/>
                    <a:pt x="190" y="555"/>
                    <a:pt x="177" y="576"/>
                  </a:cubicBezTo>
                  <a:cubicBezTo>
                    <a:pt x="144" y="628"/>
                    <a:pt x="130" y="689"/>
                    <a:pt x="85" y="734"/>
                  </a:cubicBezTo>
                  <a:cubicBezTo>
                    <a:pt x="73" y="766"/>
                    <a:pt x="48" y="792"/>
                    <a:pt x="32" y="822"/>
                  </a:cubicBezTo>
                  <a:cubicBezTo>
                    <a:pt x="18" y="848"/>
                    <a:pt x="10" y="885"/>
                    <a:pt x="1" y="914"/>
                  </a:cubicBezTo>
                  <a:cubicBezTo>
                    <a:pt x="2" y="942"/>
                    <a:pt x="0" y="971"/>
                    <a:pt x="5" y="998"/>
                  </a:cubicBezTo>
                  <a:cubicBezTo>
                    <a:pt x="13" y="1038"/>
                    <a:pt x="89" y="1045"/>
                    <a:pt x="120" y="1055"/>
                  </a:cubicBezTo>
                  <a:cubicBezTo>
                    <a:pt x="168" y="1052"/>
                    <a:pt x="203" y="1047"/>
                    <a:pt x="247" y="1033"/>
                  </a:cubicBezTo>
                  <a:cubicBezTo>
                    <a:pt x="265" y="1021"/>
                    <a:pt x="280" y="1010"/>
                    <a:pt x="300" y="1002"/>
                  </a:cubicBezTo>
                  <a:cubicBezTo>
                    <a:pt x="312" y="990"/>
                    <a:pt x="331" y="963"/>
                    <a:pt x="331" y="963"/>
                  </a:cubicBezTo>
                  <a:cubicBezTo>
                    <a:pt x="342" y="924"/>
                    <a:pt x="360" y="870"/>
                    <a:pt x="401" y="857"/>
                  </a:cubicBezTo>
                  <a:cubicBezTo>
                    <a:pt x="411" y="858"/>
                    <a:pt x="422" y="857"/>
                    <a:pt x="432" y="861"/>
                  </a:cubicBezTo>
                  <a:cubicBezTo>
                    <a:pt x="445" y="866"/>
                    <a:pt x="445" y="877"/>
                    <a:pt x="449" y="888"/>
                  </a:cubicBezTo>
                  <a:cubicBezTo>
                    <a:pt x="458" y="915"/>
                    <a:pt x="467" y="943"/>
                    <a:pt x="476" y="971"/>
                  </a:cubicBezTo>
                  <a:cubicBezTo>
                    <a:pt x="479" y="981"/>
                    <a:pt x="479" y="991"/>
                    <a:pt x="489" y="998"/>
                  </a:cubicBezTo>
                  <a:cubicBezTo>
                    <a:pt x="497" y="1005"/>
                    <a:pt x="519" y="1008"/>
                    <a:pt x="529" y="1011"/>
                  </a:cubicBezTo>
                  <a:cubicBezTo>
                    <a:pt x="590" y="1008"/>
                    <a:pt x="635" y="1006"/>
                    <a:pt x="691" y="989"/>
                  </a:cubicBezTo>
                  <a:cubicBezTo>
                    <a:pt x="706" y="967"/>
                    <a:pt x="720" y="945"/>
                    <a:pt x="735" y="923"/>
                  </a:cubicBezTo>
                  <a:cubicBezTo>
                    <a:pt x="749" y="873"/>
                    <a:pt x="743" y="902"/>
                    <a:pt x="735" y="800"/>
                  </a:cubicBezTo>
                  <a:cubicBezTo>
                    <a:pt x="734" y="786"/>
                    <a:pt x="719" y="769"/>
                    <a:pt x="713" y="760"/>
                  </a:cubicBezTo>
                  <a:cubicBezTo>
                    <a:pt x="710" y="756"/>
                    <a:pt x="704" y="747"/>
                    <a:pt x="704" y="747"/>
                  </a:cubicBezTo>
                  <a:cubicBezTo>
                    <a:pt x="695" y="719"/>
                    <a:pt x="686" y="692"/>
                    <a:pt x="669" y="668"/>
                  </a:cubicBezTo>
                  <a:cubicBezTo>
                    <a:pt x="667" y="656"/>
                    <a:pt x="661" y="645"/>
                    <a:pt x="661" y="633"/>
                  </a:cubicBezTo>
                  <a:cubicBezTo>
                    <a:pt x="661" y="602"/>
                    <a:pt x="663" y="572"/>
                    <a:pt x="665" y="541"/>
                  </a:cubicBezTo>
                  <a:cubicBezTo>
                    <a:pt x="670" y="481"/>
                    <a:pt x="767" y="465"/>
                    <a:pt x="810" y="448"/>
                  </a:cubicBezTo>
                  <a:cubicBezTo>
                    <a:pt x="880" y="452"/>
                    <a:pt x="929" y="448"/>
                    <a:pt x="986" y="483"/>
                  </a:cubicBezTo>
                  <a:cubicBezTo>
                    <a:pt x="1005" y="512"/>
                    <a:pt x="996" y="530"/>
                    <a:pt x="986" y="562"/>
                  </a:cubicBezTo>
                  <a:cubicBezTo>
                    <a:pt x="983" y="572"/>
                    <a:pt x="968" y="589"/>
                    <a:pt x="968" y="589"/>
                  </a:cubicBezTo>
                  <a:cubicBezTo>
                    <a:pt x="960" y="614"/>
                    <a:pt x="935" y="633"/>
                    <a:pt x="920" y="655"/>
                  </a:cubicBezTo>
                  <a:cubicBezTo>
                    <a:pt x="911" y="684"/>
                    <a:pt x="878" y="708"/>
                    <a:pt x="854" y="725"/>
                  </a:cubicBezTo>
                  <a:cubicBezTo>
                    <a:pt x="833" y="756"/>
                    <a:pt x="845" y="746"/>
                    <a:pt x="823" y="760"/>
                  </a:cubicBezTo>
                  <a:cubicBezTo>
                    <a:pt x="819" y="775"/>
                    <a:pt x="801" y="800"/>
                    <a:pt x="801" y="800"/>
                  </a:cubicBezTo>
                  <a:cubicBezTo>
                    <a:pt x="797" y="813"/>
                    <a:pt x="792" y="826"/>
                    <a:pt x="788" y="839"/>
                  </a:cubicBezTo>
                  <a:cubicBezTo>
                    <a:pt x="789" y="858"/>
                    <a:pt x="790" y="878"/>
                    <a:pt x="792" y="897"/>
                  </a:cubicBezTo>
                  <a:cubicBezTo>
                    <a:pt x="802" y="994"/>
                    <a:pt x="856" y="1006"/>
                    <a:pt x="938" y="1029"/>
                  </a:cubicBezTo>
                  <a:cubicBezTo>
                    <a:pt x="978" y="1025"/>
                    <a:pt x="1007" y="1022"/>
                    <a:pt x="1043" y="1011"/>
                  </a:cubicBezTo>
                  <a:cubicBezTo>
                    <a:pt x="1061" y="998"/>
                    <a:pt x="1075" y="979"/>
                    <a:pt x="1091" y="963"/>
                  </a:cubicBezTo>
                  <a:cubicBezTo>
                    <a:pt x="1096" y="958"/>
                    <a:pt x="1105" y="949"/>
                    <a:pt x="1105" y="949"/>
                  </a:cubicBezTo>
                  <a:cubicBezTo>
                    <a:pt x="1126" y="880"/>
                    <a:pt x="1113" y="932"/>
                    <a:pt x="1109" y="787"/>
                  </a:cubicBezTo>
                  <a:cubicBezTo>
                    <a:pt x="1112" y="731"/>
                    <a:pt x="1098" y="716"/>
                    <a:pt x="1135" y="690"/>
                  </a:cubicBezTo>
                  <a:cubicBezTo>
                    <a:pt x="1145" y="691"/>
                    <a:pt x="1156" y="690"/>
                    <a:pt x="1166" y="694"/>
                  </a:cubicBezTo>
                  <a:cubicBezTo>
                    <a:pt x="1181" y="701"/>
                    <a:pt x="1180" y="738"/>
                    <a:pt x="1184" y="752"/>
                  </a:cubicBezTo>
                  <a:cubicBezTo>
                    <a:pt x="1191" y="781"/>
                    <a:pt x="1201" y="809"/>
                    <a:pt x="1206" y="839"/>
                  </a:cubicBezTo>
                  <a:cubicBezTo>
                    <a:pt x="1211" y="870"/>
                    <a:pt x="1213" y="908"/>
                    <a:pt x="1228" y="936"/>
                  </a:cubicBezTo>
                  <a:cubicBezTo>
                    <a:pt x="1236" y="950"/>
                    <a:pt x="1247" y="978"/>
                    <a:pt x="1259" y="989"/>
                  </a:cubicBezTo>
                  <a:cubicBezTo>
                    <a:pt x="1277" y="1005"/>
                    <a:pt x="1304" y="1019"/>
                    <a:pt x="1324" y="1033"/>
                  </a:cubicBezTo>
                  <a:cubicBezTo>
                    <a:pt x="1337" y="1042"/>
                    <a:pt x="1391" y="1039"/>
                    <a:pt x="1382" y="1051"/>
                  </a:cubicBezTo>
                </a:path>
              </a:pathLst>
            </a:custGeom>
            <a:noFill/>
            <a:ln w="9525">
              <a:solidFill>
                <a:schemeClr val="folHlink"/>
              </a:solidFill>
              <a:round/>
              <a:headEnd/>
              <a:tailEnd type="stealth" w="lg" len="lg"/>
            </a:ln>
          </p:spPr>
          <p:txBody>
            <a:bodyPr wrap="none" anchor="ctr"/>
            <a:lstStyle/>
            <a:p>
              <a:endParaRPr lang="en-US"/>
            </a:p>
          </p:txBody>
        </p:sp>
        <p:sp>
          <p:nvSpPr>
            <p:cNvPr id="117" name="Text Box 114"/>
            <p:cNvSpPr txBox="1">
              <a:spLocks noChangeArrowheads="1"/>
            </p:cNvSpPr>
            <p:nvPr/>
          </p:nvSpPr>
          <p:spPr bwMode="auto">
            <a:xfrm>
              <a:off x="576" y="3840"/>
              <a:ext cx="1536" cy="250"/>
            </a:xfrm>
            <a:prstGeom prst="rect">
              <a:avLst/>
            </a:prstGeom>
            <a:noFill/>
            <a:ln w="9525">
              <a:noFill/>
              <a:miter lim="800000"/>
              <a:headEnd/>
              <a:tailEnd/>
            </a:ln>
          </p:spPr>
          <p:txBody>
            <a:bodyPr>
              <a:spAutoFit/>
            </a:bodyPr>
            <a:lstStyle/>
            <a:p>
              <a:pPr algn="ctr" eaLnBrk="1" hangingPunct="1">
                <a:spcBef>
                  <a:spcPct val="50000"/>
                </a:spcBef>
              </a:pPr>
              <a:r>
                <a:rPr lang="en-US" sz="2000">
                  <a:latin typeface="Trebuchet MS" pitchFamily="34" charset="0"/>
                </a:rPr>
                <a:t>A B D E C F G</a:t>
              </a:r>
            </a:p>
          </p:txBody>
        </p:sp>
      </p:grpSp>
      <p:grpSp>
        <p:nvGrpSpPr>
          <p:cNvPr id="118" name="Group 127"/>
          <p:cNvGrpSpPr>
            <a:grpSpLocks/>
          </p:cNvGrpSpPr>
          <p:nvPr/>
        </p:nvGrpSpPr>
        <p:grpSpPr bwMode="auto">
          <a:xfrm>
            <a:off x="3468688" y="4508500"/>
            <a:ext cx="2551112" cy="1984375"/>
            <a:chOff x="2185" y="2840"/>
            <a:chExt cx="1607" cy="1250"/>
          </a:xfrm>
        </p:grpSpPr>
        <p:sp>
          <p:nvSpPr>
            <p:cNvPr id="119" name="Freeform 112"/>
            <p:cNvSpPr>
              <a:spLocks/>
            </p:cNvSpPr>
            <p:nvPr/>
          </p:nvSpPr>
          <p:spPr bwMode="auto">
            <a:xfrm>
              <a:off x="2185" y="2840"/>
              <a:ext cx="1517" cy="1007"/>
            </a:xfrm>
            <a:custGeom>
              <a:avLst/>
              <a:gdLst>
                <a:gd name="T0" fmla="*/ 625 w 1517"/>
                <a:gd name="T1" fmla="*/ 0 h 1007"/>
                <a:gd name="T2" fmla="*/ 589 w 1517"/>
                <a:gd name="T3" fmla="*/ 58 h 1007"/>
                <a:gd name="T4" fmla="*/ 576 w 1517"/>
                <a:gd name="T5" fmla="*/ 66 h 1007"/>
                <a:gd name="T6" fmla="*/ 537 w 1517"/>
                <a:gd name="T7" fmla="*/ 106 h 1007"/>
                <a:gd name="T8" fmla="*/ 462 w 1517"/>
                <a:gd name="T9" fmla="*/ 172 h 1007"/>
                <a:gd name="T10" fmla="*/ 374 w 1517"/>
                <a:gd name="T11" fmla="*/ 229 h 1007"/>
                <a:gd name="T12" fmla="*/ 167 w 1517"/>
                <a:gd name="T13" fmla="*/ 414 h 1007"/>
                <a:gd name="T14" fmla="*/ 141 w 1517"/>
                <a:gd name="T15" fmla="*/ 462 h 1007"/>
                <a:gd name="T16" fmla="*/ 84 w 1517"/>
                <a:gd name="T17" fmla="*/ 546 h 1007"/>
                <a:gd name="T18" fmla="*/ 71 w 1517"/>
                <a:gd name="T19" fmla="*/ 581 h 1007"/>
                <a:gd name="T20" fmla="*/ 57 w 1517"/>
                <a:gd name="T21" fmla="*/ 616 h 1007"/>
                <a:gd name="T22" fmla="*/ 5 w 1517"/>
                <a:gd name="T23" fmla="*/ 840 h 1007"/>
                <a:gd name="T24" fmla="*/ 13 w 1517"/>
                <a:gd name="T25" fmla="*/ 902 h 1007"/>
                <a:gd name="T26" fmla="*/ 57 w 1517"/>
                <a:gd name="T27" fmla="*/ 919 h 1007"/>
                <a:gd name="T28" fmla="*/ 172 w 1517"/>
                <a:gd name="T29" fmla="*/ 946 h 1007"/>
                <a:gd name="T30" fmla="*/ 304 w 1517"/>
                <a:gd name="T31" fmla="*/ 928 h 1007"/>
                <a:gd name="T32" fmla="*/ 378 w 1517"/>
                <a:gd name="T33" fmla="*/ 823 h 1007"/>
                <a:gd name="T34" fmla="*/ 356 w 1517"/>
                <a:gd name="T35" fmla="*/ 678 h 1007"/>
                <a:gd name="T36" fmla="*/ 343 w 1517"/>
                <a:gd name="T37" fmla="*/ 634 h 1007"/>
                <a:gd name="T38" fmla="*/ 392 w 1517"/>
                <a:gd name="T39" fmla="*/ 603 h 1007"/>
                <a:gd name="T40" fmla="*/ 422 w 1517"/>
                <a:gd name="T41" fmla="*/ 638 h 1007"/>
                <a:gd name="T42" fmla="*/ 418 w 1517"/>
                <a:gd name="T43" fmla="*/ 748 h 1007"/>
                <a:gd name="T44" fmla="*/ 422 w 1517"/>
                <a:gd name="T45" fmla="*/ 823 h 1007"/>
                <a:gd name="T46" fmla="*/ 559 w 1517"/>
                <a:gd name="T47" fmla="*/ 915 h 1007"/>
                <a:gd name="T48" fmla="*/ 607 w 1517"/>
                <a:gd name="T49" fmla="*/ 928 h 1007"/>
                <a:gd name="T50" fmla="*/ 691 w 1517"/>
                <a:gd name="T51" fmla="*/ 919 h 1007"/>
                <a:gd name="T52" fmla="*/ 726 w 1517"/>
                <a:gd name="T53" fmla="*/ 875 h 1007"/>
                <a:gd name="T54" fmla="*/ 735 w 1517"/>
                <a:gd name="T55" fmla="*/ 862 h 1007"/>
                <a:gd name="T56" fmla="*/ 774 w 1517"/>
                <a:gd name="T57" fmla="*/ 735 h 1007"/>
                <a:gd name="T58" fmla="*/ 664 w 1517"/>
                <a:gd name="T59" fmla="*/ 445 h 1007"/>
                <a:gd name="T60" fmla="*/ 743 w 1517"/>
                <a:gd name="T61" fmla="*/ 295 h 1007"/>
                <a:gd name="T62" fmla="*/ 853 w 1517"/>
                <a:gd name="T63" fmla="*/ 299 h 1007"/>
                <a:gd name="T64" fmla="*/ 880 w 1517"/>
                <a:gd name="T65" fmla="*/ 339 h 1007"/>
                <a:gd name="T66" fmla="*/ 902 w 1517"/>
                <a:gd name="T67" fmla="*/ 396 h 1007"/>
                <a:gd name="T68" fmla="*/ 866 w 1517"/>
                <a:gd name="T69" fmla="*/ 541 h 1007"/>
                <a:gd name="T70" fmla="*/ 805 w 1517"/>
                <a:gd name="T71" fmla="*/ 730 h 1007"/>
                <a:gd name="T72" fmla="*/ 836 w 1517"/>
                <a:gd name="T73" fmla="*/ 893 h 1007"/>
                <a:gd name="T74" fmla="*/ 915 w 1517"/>
                <a:gd name="T75" fmla="*/ 928 h 1007"/>
                <a:gd name="T76" fmla="*/ 963 w 1517"/>
                <a:gd name="T77" fmla="*/ 941 h 1007"/>
                <a:gd name="T78" fmla="*/ 1078 w 1517"/>
                <a:gd name="T79" fmla="*/ 928 h 1007"/>
                <a:gd name="T80" fmla="*/ 1152 w 1517"/>
                <a:gd name="T81" fmla="*/ 836 h 1007"/>
                <a:gd name="T82" fmla="*/ 1117 w 1517"/>
                <a:gd name="T83" fmla="*/ 673 h 1007"/>
                <a:gd name="T84" fmla="*/ 1170 w 1517"/>
                <a:gd name="T85" fmla="*/ 616 h 1007"/>
                <a:gd name="T86" fmla="*/ 1196 w 1517"/>
                <a:gd name="T87" fmla="*/ 620 h 1007"/>
                <a:gd name="T88" fmla="*/ 1201 w 1517"/>
                <a:gd name="T89" fmla="*/ 634 h 1007"/>
                <a:gd name="T90" fmla="*/ 1218 w 1517"/>
                <a:gd name="T91" fmla="*/ 695 h 1007"/>
                <a:gd name="T92" fmla="*/ 1262 w 1517"/>
                <a:gd name="T93" fmla="*/ 893 h 1007"/>
                <a:gd name="T94" fmla="*/ 1328 w 1517"/>
                <a:gd name="T95" fmla="*/ 928 h 1007"/>
                <a:gd name="T96" fmla="*/ 1372 w 1517"/>
                <a:gd name="T97" fmla="*/ 946 h 1007"/>
                <a:gd name="T98" fmla="*/ 1385 w 1517"/>
                <a:gd name="T99" fmla="*/ 950 h 1007"/>
                <a:gd name="T100" fmla="*/ 1456 w 1517"/>
                <a:gd name="T101" fmla="*/ 985 h 1007"/>
                <a:gd name="T102" fmla="*/ 1517 w 1517"/>
                <a:gd name="T103" fmla="*/ 1007 h 10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17"/>
                <a:gd name="T157" fmla="*/ 0 h 1007"/>
                <a:gd name="T158" fmla="*/ 1517 w 1517"/>
                <a:gd name="T159" fmla="*/ 1007 h 10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17" h="1007">
                  <a:moveTo>
                    <a:pt x="625" y="0"/>
                  </a:moveTo>
                  <a:cubicBezTo>
                    <a:pt x="612" y="20"/>
                    <a:pt x="606" y="41"/>
                    <a:pt x="589" y="58"/>
                  </a:cubicBezTo>
                  <a:cubicBezTo>
                    <a:pt x="585" y="62"/>
                    <a:pt x="580" y="63"/>
                    <a:pt x="576" y="66"/>
                  </a:cubicBezTo>
                  <a:cubicBezTo>
                    <a:pt x="562" y="79"/>
                    <a:pt x="549" y="92"/>
                    <a:pt x="537" y="106"/>
                  </a:cubicBezTo>
                  <a:cubicBezTo>
                    <a:pt x="515" y="133"/>
                    <a:pt x="497" y="161"/>
                    <a:pt x="462" y="172"/>
                  </a:cubicBezTo>
                  <a:cubicBezTo>
                    <a:pt x="438" y="196"/>
                    <a:pt x="400" y="205"/>
                    <a:pt x="374" y="229"/>
                  </a:cubicBezTo>
                  <a:cubicBezTo>
                    <a:pt x="305" y="291"/>
                    <a:pt x="227" y="343"/>
                    <a:pt x="167" y="414"/>
                  </a:cubicBezTo>
                  <a:cubicBezTo>
                    <a:pt x="155" y="428"/>
                    <a:pt x="151" y="446"/>
                    <a:pt x="141" y="462"/>
                  </a:cubicBezTo>
                  <a:cubicBezTo>
                    <a:pt x="124" y="490"/>
                    <a:pt x="102" y="517"/>
                    <a:pt x="84" y="546"/>
                  </a:cubicBezTo>
                  <a:cubicBezTo>
                    <a:pt x="77" y="557"/>
                    <a:pt x="76" y="569"/>
                    <a:pt x="71" y="581"/>
                  </a:cubicBezTo>
                  <a:cubicBezTo>
                    <a:pt x="66" y="593"/>
                    <a:pt x="57" y="616"/>
                    <a:pt x="57" y="616"/>
                  </a:cubicBezTo>
                  <a:cubicBezTo>
                    <a:pt x="45" y="692"/>
                    <a:pt x="17" y="764"/>
                    <a:pt x="5" y="840"/>
                  </a:cubicBezTo>
                  <a:cubicBezTo>
                    <a:pt x="7" y="861"/>
                    <a:pt x="0" y="886"/>
                    <a:pt x="13" y="902"/>
                  </a:cubicBezTo>
                  <a:cubicBezTo>
                    <a:pt x="23" y="914"/>
                    <a:pt x="43" y="915"/>
                    <a:pt x="57" y="919"/>
                  </a:cubicBezTo>
                  <a:cubicBezTo>
                    <a:pt x="97" y="931"/>
                    <a:pt x="130" y="941"/>
                    <a:pt x="172" y="946"/>
                  </a:cubicBezTo>
                  <a:cubicBezTo>
                    <a:pt x="220" y="943"/>
                    <a:pt x="259" y="941"/>
                    <a:pt x="304" y="928"/>
                  </a:cubicBezTo>
                  <a:cubicBezTo>
                    <a:pt x="347" y="898"/>
                    <a:pt x="369" y="874"/>
                    <a:pt x="378" y="823"/>
                  </a:cubicBezTo>
                  <a:cubicBezTo>
                    <a:pt x="376" y="777"/>
                    <a:pt x="384" y="719"/>
                    <a:pt x="356" y="678"/>
                  </a:cubicBezTo>
                  <a:cubicBezTo>
                    <a:pt x="352" y="663"/>
                    <a:pt x="349" y="648"/>
                    <a:pt x="343" y="634"/>
                  </a:cubicBezTo>
                  <a:cubicBezTo>
                    <a:pt x="351" y="611"/>
                    <a:pt x="369" y="608"/>
                    <a:pt x="392" y="603"/>
                  </a:cubicBezTo>
                  <a:cubicBezTo>
                    <a:pt x="413" y="609"/>
                    <a:pt x="417" y="617"/>
                    <a:pt x="422" y="638"/>
                  </a:cubicBezTo>
                  <a:cubicBezTo>
                    <a:pt x="421" y="675"/>
                    <a:pt x="418" y="711"/>
                    <a:pt x="418" y="748"/>
                  </a:cubicBezTo>
                  <a:cubicBezTo>
                    <a:pt x="418" y="773"/>
                    <a:pt x="420" y="798"/>
                    <a:pt x="422" y="823"/>
                  </a:cubicBezTo>
                  <a:cubicBezTo>
                    <a:pt x="430" y="908"/>
                    <a:pt x="485" y="910"/>
                    <a:pt x="559" y="915"/>
                  </a:cubicBezTo>
                  <a:cubicBezTo>
                    <a:pt x="575" y="919"/>
                    <a:pt x="591" y="923"/>
                    <a:pt x="607" y="928"/>
                  </a:cubicBezTo>
                  <a:cubicBezTo>
                    <a:pt x="635" y="926"/>
                    <a:pt x="668" y="935"/>
                    <a:pt x="691" y="919"/>
                  </a:cubicBezTo>
                  <a:cubicBezTo>
                    <a:pt x="703" y="911"/>
                    <a:pt x="721" y="882"/>
                    <a:pt x="726" y="875"/>
                  </a:cubicBezTo>
                  <a:cubicBezTo>
                    <a:pt x="729" y="871"/>
                    <a:pt x="735" y="862"/>
                    <a:pt x="735" y="862"/>
                  </a:cubicBezTo>
                  <a:cubicBezTo>
                    <a:pt x="748" y="819"/>
                    <a:pt x="764" y="779"/>
                    <a:pt x="774" y="735"/>
                  </a:cubicBezTo>
                  <a:cubicBezTo>
                    <a:pt x="764" y="628"/>
                    <a:pt x="684" y="550"/>
                    <a:pt x="664" y="445"/>
                  </a:cubicBezTo>
                  <a:cubicBezTo>
                    <a:pt x="669" y="374"/>
                    <a:pt x="661" y="310"/>
                    <a:pt x="743" y="295"/>
                  </a:cubicBezTo>
                  <a:cubicBezTo>
                    <a:pt x="780" y="296"/>
                    <a:pt x="817" y="290"/>
                    <a:pt x="853" y="299"/>
                  </a:cubicBezTo>
                  <a:cubicBezTo>
                    <a:pt x="869" y="303"/>
                    <a:pt x="880" y="339"/>
                    <a:pt x="880" y="339"/>
                  </a:cubicBezTo>
                  <a:cubicBezTo>
                    <a:pt x="886" y="358"/>
                    <a:pt x="895" y="377"/>
                    <a:pt x="902" y="396"/>
                  </a:cubicBezTo>
                  <a:cubicBezTo>
                    <a:pt x="898" y="440"/>
                    <a:pt x="893" y="502"/>
                    <a:pt x="866" y="541"/>
                  </a:cubicBezTo>
                  <a:cubicBezTo>
                    <a:pt x="847" y="604"/>
                    <a:pt x="820" y="666"/>
                    <a:pt x="805" y="730"/>
                  </a:cubicBezTo>
                  <a:cubicBezTo>
                    <a:pt x="805" y="736"/>
                    <a:pt x="793" y="880"/>
                    <a:pt x="836" y="893"/>
                  </a:cubicBezTo>
                  <a:cubicBezTo>
                    <a:pt x="859" y="909"/>
                    <a:pt x="889" y="919"/>
                    <a:pt x="915" y="928"/>
                  </a:cubicBezTo>
                  <a:cubicBezTo>
                    <a:pt x="931" y="933"/>
                    <a:pt x="963" y="941"/>
                    <a:pt x="963" y="941"/>
                  </a:cubicBezTo>
                  <a:cubicBezTo>
                    <a:pt x="1024" y="938"/>
                    <a:pt x="1035" y="943"/>
                    <a:pt x="1078" y="928"/>
                  </a:cubicBezTo>
                  <a:cubicBezTo>
                    <a:pt x="1115" y="901"/>
                    <a:pt x="1141" y="882"/>
                    <a:pt x="1152" y="836"/>
                  </a:cubicBezTo>
                  <a:cubicBezTo>
                    <a:pt x="1148" y="777"/>
                    <a:pt x="1138" y="728"/>
                    <a:pt x="1117" y="673"/>
                  </a:cubicBezTo>
                  <a:cubicBezTo>
                    <a:pt x="1124" y="641"/>
                    <a:pt x="1138" y="626"/>
                    <a:pt x="1170" y="616"/>
                  </a:cubicBezTo>
                  <a:cubicBezTo>
                    <a:pt x="1179" y="617"/>
                    <a:pt x="1188" y="616"/>
                    <a:pt x="1196" y="620"/>
                  </a:cubicBezTo>
                  <a:cubicBezTo>
                    <a:pt x="1200" y="622"/>
                    <a:pt x="1200" y="629"/>
                    <a:pt x="1201" y="634"/>
                  </a:cubicBezTo>
                  <a:cubicBezTo>
                    <a:pt x="1207" y="656"/>
                    <a:pt x="1212" y="674"/>
                    <a:pt x="1218" y="695"/>
                  </a:cubicBezTo>
                  <a:cubicBezTo>
                    <a:pt x="1215" y="748"/>
                    <a:pt x="1188" y="870"/>
                    <a:pt x="1262" y="893"/>
                  </a:cubicBezTo>
                  <a:cubicBezTo>
                    <a:pt x="1280" y="906"/>
                    <a:pt x="1307" y="921"/>
                    <a:pt x="1328" y="928"/>
                  </a:cubicBezTo>
                  <a:cubicBezTo>
                    <a:pt x="1350" y="943"/>
                    <a:pt x="1335" y="935"/>
                    <a:pt x="1372" y="946"/>
                  </a:cubicBezTo>
                  <a:cubicBezTo>
                    <a:pt x="1376" y="947"/>
                    <a:pt x="1385" y="950"/>
                    <a:pt x="1385" y="950"/>
                  </a:cubicBezTo>
                  <a:cubicBezTo>
                    <a:pt x="1406" y="964"/>
                    <a:pt x="1432" y="976"/>
                    <a:pt x="1456" y="985"/>
                  </a:cubicBezTo>
                  <a:cubicBezTo>
                    <a:pt x="1471" y="990"/>
                    <a:pt x="1505" y="995"/>
                    <a:pt x="1517" y="1007"/>
                  </a:cubicBezTo>
                </a:path>
              </a:pathLst>
            </a:custGeom>
            <a:noFill/>
            <a:ln w="9525">
              <a:solidFill>
                <a:schemeClr val="folHlink"/>
              </a:solidFill>
              <a:round/>
              <a:headEnd/>
              <a:tailEnd type="stealth" w="lg" len="lg"/>
            </a:ln>
          </p:spPr>
          <p:txBody>
            <a:bodyPr wrap="none" anchor="ctr"/>
            <a:lstStyle/>
            <a:p>
              <a:endParaRPr lang="en-US"/>
            </a:p>
          </p:txBody>
        </p:sp>
        <p:sp>
          <p:nvSpPr>
            <p:cNvPr id="120" name="Text Box 115"/>
            <p:cNvSpPr txBox="1">
              <a:spLocks noChangeArrowheads="1"/>
            </p:cNvSpPr>
            <p:nvPr/>
          </p:nvSpPr>
          <p:spPr bwMode="auto">
            <a:xfrm>
              <a:off x="2256" y="3840"/>
              <a:ext cx="1536" cy="250"/>
            </a:xfrm>
            <a:prstGeom prst="rect">
              <a:avLst/>
            </a:prstGeom>
            <a:noFill/>
            <a:ln w="9525">
              <a:noFill/>
              <a:miter lim="800000"/>
              <a:headEnd/>
              <a:tailEnd/>
            </a:ln>
          </p:spPr>
          <p:txBody>
            <a:bodyPr>
              <a:spAutoFit/>
            </a:bodyPr>
            <a:lstStyle/>
            <a:p>
              <a:pPr algn="ctr" eaLnBrk="1" hangingPunct="1">
                <a:spcBef>
                  <a:spcPct val="50000"/>
                </a:spcBef>
              </a:pPr>
              <a:r>
                <a:rPr lang="en-US" sz="2000">
                  <a:latin typeface="Trebuchet MS" pitchFamily="34" charset="0"/>
                </a:rPr>
                <a:t>D B E A F C G</a:t>
              </a:r>
            </a:p>
          </p:txBody>
        </p:sp>
      </p:grpSp>
      <p:grpSp>
        <p:nvGrpSpPr>
          <p:cNvPr id="121" name="Group 128"/>
          <p:cNvGrpSpPr>
            <a:grpSpLocks/>
          </p:cNvGrpSpPr>
          <p:nvPr/>
        </p:nvGrpSpPr>
        <p:grpSpPr bwMode="auto">
          <a:xfrm>
            <a:off x="5943600" y="4430713"/>
            <a:ext cx="2514600" cy="2062162"/>
            <a:chOff x="3744" y="2791"/>
            <a:chExt cx="1584" cy="1299"/>
          </a:xfrm>
        </p:grpSpPr>
        <p:sp>
          <p:nvSpPr>
            <p:cNvPr id="122" name="Freeform 113"/>
            <p:cNvSpPr>
              <a:spLocks/>
            </p:cNvSpPr>
            <p:nvPr/>
          </p:nvSpPr>
          <p:spPr bwMode="auto">
            <a:xfrm>
              <a:off x="3744" y="2791"/>
              <a:ext cx="1559" cy="1098"/>
            </a:xfrm>
            <a:custGeom>
              <a:avLst/>
              <a:gdLst>
                <a:gd name="T0" fmla="*/ 569 w 1559"/>
                <a:gd name="T1" fmla="*/ 120 h 1098"/>
                <a:gd name="T2" fmla="*/ 341 w 1559"/>
                <a:gd name="T3" fmla="*/ 278 h 1098"/>
                <a:gd name="T4" fmla="*/ 139 w 1559"/>
                <a:gd name="T5" fmla="*/ 454 h 1098"/>
                <a:gd name="T6" fmla="*/ 59 w 1559"/>
                <a:gd name="T7" fmla="*/ 564 h 1098"/>
                <a:gd name="T8" fmla="*/ 15 w 1559"/>
                <a:gd name="T9" fmla="*/ 836 h 1098"/>
                <a:gd name="T10" fmla="*/ 191 w 1559"/>
                <a:gd name="T11" fmla="*/ 1012 h 1098"/>
                <a:gd name="T12" fmla="*/ 345 w 1559"/>
                <a:gd name="T13" fmla="*/ 933 h 1098"/>
                <a:gd name="T14" fmla="*/ 358 w 1559"/>
                <a:gd name="T15" fmla="*/ 810 h 1098"/>
                <a:gd name="T16" fmla="*/ 328 w 1559"/>
                <a:gd name="T17" fmla="*/ 696 h 1098"/>
                <a:gd name="T18" fmla="*/ 424 w 1559"/>
                <a:gd name="T19" fmla="*/ 674 h 1098"/>
                <a:gd name="T20" fmla="*/ 508 w 1559"/>
                <a:gd name="T21" fmla="*/ 1043 h 1098"/>
                <a:gd name="T22" fmla="*/ 706 w 1559"/>
                <a:gd name="T23" fmla="*/ 1039 h 1098"/>
                <a:gd name="T24" fmla="*/ 745 w 1559"/>
                <a:gd name="T25" fmla="*/ 819 h 1098"/>
                <a:gd name="T26" fmla="*/ 710 w 1559"/>
                <a:gd name="T27" fmla="*/ 766 h 1098"/>
                <a:gd name="T28" fmla="*/ 605 w 1559"/>
                <a:gd name="T29" fmla="*/ 595 h 1098"/>
                <a:gd name="T30" fmla="*/ 565 w 1559"/>
                <a:gd name="T31" fmla="*/ 498 h 1098"/>
                <a:gd name="T32" fmla="*/ 591 w 1559"/>
                <a:gd name="T33" fmla="*/ 419 h 1098"/>
                <a:gd name="T34" fmla="*/ 873 w 1559"/>
                <a:gd name="T35" fmla="*/ 379 h 1098"/>
                <a:gd name="T36" fmla="*/ 868 w 1559"/>
                <a:gd name="T37" fmla="*/ 612 h 1098"/>
                <a:gd name="T38" fmla="*/ 833 w 1559"/>
                <a:gd name="T39" fmla="*/ 709 h 1098"/>
                <a:gd name="T40" fmla="*/ 816 w 1559"/>
                <a:gd name="T41" fmla="*/ 920 h 1098"/>
                <a:gd name="T42" fmla="*/ 978 w 1559"/>
                <a:gd name="T43" fmla="*/ 1083 h 1098"/>
                <a:gd name="T44" fmla="*/ 1167 w 1559"/>
                <a:gd name="T45" fmla="*/ 973 h 1098"/>
                <a:gd name="T46" fmla="*/ 1106 w 1559"/>
                <a:gd name="T47" fmla="*/ 775 h 1098"/>
                <a:gd name="T48" fmla="*/ 1141 w 1559"/>
                <a:gd name="T49" fmla="*/ 661 h 1098"/>
                <a:gd name="T50" fmla="*/ 1181 w 1559"/>
                <a:gd name="T51" fmla="*/ 691 h 1098"/>
                <a:gd name="T52" fmla="*/ 1229 w 1559"/>
                <a:gd name="T53" fmla="*/ 964 h 1098"/>
                <a:gd name="T54" fmla="*/ 1321 w 1559"/>
                <a:gd name="T55" fmla="*/ 1043 h 1098"/>
                <a:gd name="T56" fmla="*/ 1524 w 1559"/>
                <a:gd name="T57" fmla="*/ 1004 h 1098"/>
                <a:gd name="T58" fmla="*/ 1537 w 1559"/>
                <a:gd name="T59" fmla="*/ 819 h 1098"/>
                <a:gd name="T60" fmla="*/ 1484 w 1559"/>
                <a:gd name="T61" fmla="*/ 749 h 1098"/>
                <a:gd name="T62" fmla="*/ 1330 w 1559"/>
                <a:gd name="T63" fmla="*/ 494 h 1098"/>
                <a:gd name="T64" fmla="*/ 1216 w 1559"/>
                <a:gd name="T65" fmla="*/ 353 h 1098"/>
                <a:gd name="T66" fmla="*/ 1027 w 1559"/>
                <a:gd name="T67" fmla="*/ 203 h 1098"/>
                <a:gd name="T68" fmla="*/ 974 w 1559"/>
                <a:gd name="T69" fmla="*/ 137 h 1098"/>
                <a:gd name="T70" fmla="*/ 1009 w 1559"/>
                <a:gd name="T71" fmla="*/ 1 h 1098"/>
                <a:gd name="T72" fmla="*/ 1141 w 1559"/>
                <a:gd name="T73" fmla="*/ 32 h 10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9"/>
                <a:gd name="T112" fmla="*/ 0 h 1098"/>
                <a:gd name="T113" fmla="*/ 1559 w 1559"/>
                <a:gd name="T114" fmla="*/ 1098 h 10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9" h="1098">
                  <a:moveTo>
                    <a:pt x="644" y="45"/>
                  </a:moveTo>
                  <a:cubicBezTo>
                    <a:pt x="634" y="76"/>
                    <a:pt x="596" y="102"/>
                    <a:pt x="569" y="120"/>
                  </a:cubicBezTo>
                  <a:cubicBezTo>
                    <a:pt x="552" y="148"/>
                    <a:pt x="513" y="163"/>
                    <a:pt x="486" y="181"/>
                  </a:cubicBezTo>
                  <a:cubicBezTo>
                    <a:pt x="438" y="214"/>
                    <a:pt x="389" y="245"/>
                    <a:pt x="341" y="278"/>
                  </a:cubicBezTo>
                  <a:cubicBezTo>
                    <a:pt x="293" y="311"/>
                    <a:pt x="254" y="357"/>
                    <a:pt x="209" y="392"/>
                  </a:cubicBezTo>
                  <a:cubicBezTo>
                    <a:pt x="186" y="410"/>
                    <a:pt x="157" y="431"/>
                    <a:pt x="139" y="454"/>
                  </a:cubicBezTo>
                  <a:cubicBezTo>
                    <a:pt x="119" y="480"/>
                    <a:pt x="100" y="514"/>
                    <a:pt x="77" y="537"/>
                  </a:cubicBezTo>
                  <a:cubicBezTo>
                    <a:pt x="68" y="569"/>
                    <a:pt x="81" y="532"/>
                    <a:pt x="59" y="564"/>
                  </a:cubicBezTo>
                  <a:cubicBezTo>
                    <a:pt x="44" y="585"/>
                    <a:pt x="35" y="612"/>
                    <a:pt x="20" y="634"/>
                  </a:cubicBezTo>
                  <a:cubicBezTo>
                    <a:pt x="0" y="707"/>
                    <a:pt x="10" y="726"/>
                    <a:pt x="15" y="836"/>
                  </a:cubicBezTo>
                  <a:cubicBezTo>
                    <a:pt x="18" y="899"/>
                    <a:pt x="58" y="937"/>
                    <a:pt x="108" y="968"/>
                  </a:cubicBezTo>
                  <a:cubicBezTo>
                    <a:pt x="148" y="993"/>
                    <a:pt x="137" y="1005"/>
                    <a:pt x="191" y="1012"/>
                  </a:cubicBezTo>
                  <a:cubicBezTo>
                    <a:pt x="242" y="1009"/>
                    <a:pt x="255" y="1013"/>
                    <a:pt x="292" y="999"/>
                  </a:cubicBezTo>
                  <a:cubicBezTo>
                    <a:pt x="316" y="976"/>
                    <a:pt x="327" y="959"/>
                    <a:pt x="345" y="933"/>
                  </a:cubicBezTo>
                  <a:cubicBezTo>
                    <a:pt x="351" y="914"/>
                    <a:pt x="356" y="895"/>
                    <a:pt x="363" y="876"/>
                  </a:cubicBezTo>
                  <a:cubicBezTo>
                    <a:pt x="361" y="854"/>
                    <a:pt x="361" y="832"/>
                    <a:pt x="358" y="810"/>
                  </a:cubicBezTo>
                  <a:cubicBezTo>
                    <a:pt x="354" y="781"/>
                    <a:pt x="333" y="758"/>
                    <a:pt x="323" y="731"/>
                  </a:cubicBezTo>
                  <a:cubicBezTo>
                    <a:pt x="325" y="719"/>
                    <a:pt x="322" y="706"/>
                    <a:pt x="328" y="696"/>
                  </a:cubicBezTo>
                  <a:cubicBezTo>
                    <a:pt x="339" y="678"/>
                    <a:pt x="371" y="673"/>
                    <a:pt x="389" y="669"/>
                  </a:cubicBezTo>
                  <a:cubicBezTo>
                    <a:pt x="401" y="671"/>
                    <a:pt x="413" y="670"/>
                    <a:pt x="424" y="674"/>
                  </a:cubicBezTo>
                  <a:cubicBezTo>
                    <a:pt x="443" y="682"/>
                    <a:pt x="444" y="740"/>
                    <a:pt x="446" y="753"/>
                  </a:cubicBezTo>
                  <a:cubicBezTo>
                    <a:pt x="447" y="797"/>
                    <a:pt x="424" y="998"/>
                    <a:pt x="508" y="1043"/>
                  </a:cubicBezTo>
                  <a:cubicBezTo>
                    <a:pt x="528" y="1054"/>
                    <a:pt x="552" y="1054"/>
                    <a:pt x="574" y="1056"/>
                  </a:cubicBezTo>
                  <a:cubicBezTo>
                    <a:pt x="635" y="1053"/>
                    <a:pt x="657" y="1054"/>
                    <a:pt x="706" y="1039"/>
                  </a:cubicBezTo>
                  <a:cubicBezTo>
                    <a:pt x="738" y="1006"/>
                    <a:pt x="756" y="975"/>
                    <a:pt x="772" y="933"/>
                  </a:cubicBezTo>
                  <a:cubicBezTo>
                    <a:pt x="765" y="899"/>
                    <a:pt x="761" y="849"/>
                    <a:pt x="745" y="819"/>
                  </a:cubicBezTo>
                  <a:cubicBezTo>
                    <a:pt x="734" y="799"/>
                    <a:pt x="738" y="812"/>
                    <a:pt x="723" y="793"/>
                  </a:cubicBezTo>
                  <a:cubicBezTo>
                    <a:pt x="684" y="743"/>
                    <a:pt x="741" y="811"/>
                    <a:pt x="710" y="766"/>
                  </a:cubicBezTo>
                  <a:cubicBezTo>
                    <a:pt x="701" y="753"/>
                    <a:pt x="686" y="738"/>
                    <a:pt x="675" y="727"/>
                  </a:cubicBezTo>
                  <a:cubicBezTo>
                    <a:pt x="662" y="680"/>
                    <a:pt x="626" y="639"/>
                    <a:pt x="605" y="595"/>
                  </a:cubicBezTo>
                  <a:cubicBezTo>
                    <a:pt x="597" y="579"/>
                    <a:pt x="597" y="566"/>
                    <a:pt x="587" y="551"/>
                  </a:cubicBezTo>
                  <a:cubicBezTo>
                    <a:pt x="582" y="532"/>
                    <a:pt x="576" y="514"/>
                    <a:pt x="565" y="498"/>
                  </a:cubicBezTo>
                  <a:cubicBezTo>
                    <a:pt x="562" y="489"/>
                    <a:pt x="556" y="481"/>
                    <a:pt x="556" y="472"/>
                  </a:cubicBezTo>
                  <a:cubicBezTo>
                    <a:pt x="556" y="449"/>
                    <a:pt x="576" y="432"/>
                    <a:pt x="591" y="419"/>
                  </a:cubicBezTo>
                  <a:cubicBezTo>
                    <a:pt x="643" y="376"/>
                    <a:pt x="696" y="362"/>
                    <a:pt x="763" y="353"/>
                  </a:cubicBezTo>
                  <a:cubicBezTo>
                    <a:pt x="812" y="356"/>
                    <a:pt x="835" y="353"/>
                    <a:pt x="873" y="379"/>
                  </a:cubicBezTo>
                  <a:cubicBezTo>
                    <a:pt x="886" y="397"/>
                    <a:pt x="895" y="418"/>
                    <a:pt x="908" y="436"/>
                  </a:cubicBezTo>
                  <a:cubicBezTo>
                    <a:pt x="924" y="492"/>
                    <a:pt x="901" y="564"/>
                    <a:pt x="868" y="612"/>
                  </a:cubicBezTo>
                  <a:cubicBezTo>
                    <a:pt x="862" y="633"/>
                    <a:pt x="853" y="645"/>
                    <a:pt x="846" y="665"/>
                  </a:cubicBezTo>
                  <a:cubicBezTo>
                    <a:pt x="841" y="680"/>
                    <a:pt x="839" y="695"/>
                    <a:pt x="833" y="709"/>
                  </a:cubicBezTo>
                  <a:cubicBezTo>
                    <a:pt x="827" y="742"/>
                    <a:pt x="817" y="773"/>
                    <a:pt x="811" y="806"/>
                  </a:cubicBezTo>
                  <a:cubicBezTo>
                    <a:pt x="813" y="844"/>
                    <a:pt x="813" y="882"/>
                    <a:pt x="816" y="920"/>
                  </a:cubicBezTo>
                  <a:cubicBezTo>
                    <a:pt x="820" y="977"/>
                    <a:pt x="870" y="1042"/>
                    <a:pt x="921" y="1065"/>
                  </a:cubicBezTo>
                  <a:cubicBezTo>
                    <a:pt x="939" y="1073"/>
                    <a:pt x="960" y="1076"/>
                    <a:pt x="978" y="1083"/>
                  </a:cubicBezTo>
                  <a:cubicBezTo>
                    <a:pt x="1101" y="1078"/>
                    <a:pt x="1091" y="1098"/>
                    <a:pt x="1150" y="1034"/>
                  </a:cubicBezTo>
                  <a:cubicBezTo>
                    <a:pt x="1156" y="1013"/>
                    <a:pt x="1163" y="995"/>
                    <a:pt x="1167" y="973"/>
                  </a:cubicBezTo>
                  <a:cubicBezTo>
                    <a:pt x="1164" y="927"/>
                    <a:pt x="1164" y="870"/>
                    <a:pt x="1141" y="828"/>
                  </a:cubicBezTo>
                  <a:cubicBezTo>
                    <a:pt x="1131" y="810"/>
                    <a:pt x="1116" y="793"/>
                    <a:pt x="1106" y="775"/>
                  </a:cubicBezTo>
                  <a:cubicBezTo>
                    <a:pt x="1097" y="759"/>
                    <a:pt x="1095" y="739"/>
                    <a:pt x="1088" y="722"/>
                  </a:cubicBezTo>
                  <a:cubicBezTo>
                    <a:pt x="1095" y="678"/>
                    <a:pt x="1099" y="670"/>
                    <a:pt x="1141" y="661"/>
                  </a:cubicBezTo>
                  <a:cubicBezTo>
                    <a:pt x="1151" y="662"/>
                    <a:pt x="1163" y="660"/>
                    <a:pt x="1172" y="665"/>
                  </a:cubicBezTo>
                  <a:cubicBezTo>
                    <a:pt x="1180" y="669"/>
                    <a:pt x="1178" y="682"/>
                    <a:pt x="1181" y="691"/>
                  </a:cubicBezTo>
                  <a:cubicBezTo>
                    <a:pt x="1188" y="712"/>
                    <a:pt x="1190" y="726"/>
                    <a:pt x="1203" y="744"/>
                  </a:cubicBezTo>
                  <a:cubicBezTo>
                    <a:pt x="1225" y="814"/>
                    <a:pt x="1208" y="892"/>
                    <a:pt x="1229" y="964"/>
                  </a:cubicBezTo>
                  <a:cubicBezTo>
                    <a:pt x="1235" y="986"/>
                    <a:pt x="1242" y="1014"/>
                    <a:pt x="1264" y="1026"/>
                  </a:cubicBezTo>
                  <a:cubicBezTo>
                    <a:pt x="1277" y="1033"/>
                    <a:pt x="1306" y="1040"/>
                    <a:pt x="1321" y="1043"/>
                  </a:cubicBezTo>
                  <a:cubicBezTo>
                    <a:pt x="1406" y="1040"/>
                    <a:pt x="1420" y="1043"/>
                    <a:pt x="1480" y="1030"/>
                  </a:cubicBezTo>
                  <a:cubicBezTo>
                    <a:pt x="1511" y="1008"/>
                    <a:pt x="1496" y="1016"/>
                    <a:pt x="1524" y="1004"/>
                  </a:cubicBezTo>
                  <a:cubicBezTo>
                    <a:pt x="1543" y="984"/>
                    <a:pt x="1550" y="971"/>
                    <a:pt x="1559" y="946"/>
                  </a:cubicBezTo>
                  <a:cubicBezTo>
                    <a:pt x="1555" y="911"/>
                    <a:pt x="1557" y="850"/>
                    <a:pt x="1537" y="819"/>
                  </a:cubicBezTo>
                  <a:cubicBezTo>
                    <a:pt x="1534" y="814"/>
                    <a:pt x="1527" y="811"/>
                    <a:pt x="1524" y="806"/>
                  </a:cubicBezTo>
                  <a:cubicBezTo>
                    <a:pt x="1508" y="781"/>
                    <a:pt x="1508" y="764"/>
                    <a:pt x="1484" y="749"/>
                  </a:cubicBezTo>
                  <a:cubicBezTo>
                    <a:pt x="1448" y="693"/>
                    <a:pt x="1417" y="632"/>
                    <a:pt x="1387" y="573"/>
                  </a:cubicBezTo>
                  <a:cubicBezTo>
                    <a:pt x="1372" y="544"/>
                    <a:pt x="1349" y="520"/>
                    <a:pt x="1330" y="494"/>
                  </a:cubicBezTo>
                  <a:cubicBezTo>
                    <a:pt x="1314" y="472"/>
                    <a:pt x="1306" y="443"/>
                    <a:pt x="1286" y="423"/>
                  </a:cubicBezTo>
                  <a:cubicBezTo>
                    <a:pt x="1268" y="405"/>
                    <a:pt x="1239" y="365"/>
                    <a:pt x="1216" y="353"/>
                  </a:cubicBezTo>
                  <a:cubicBezTo>
                    <a:pt x="1199" y="344"/>
                    <a:pt x="1182" y="333"/>
                    <a:pt x="1167" y="322"/>
                  </a:cubicBezTo>
                  <a:cubicBezTo>
                    <a:pt x="1116" y="286"/>
                    <a:pt x="1072" y="245"/>
                    <a:pt x="1027" y="203"/>
                  </a:cubicBezTo>
                  <a:cubicBezTo>
                    <a:pt x="1014" y="191"/>
                    <a:pt x="1002" y="178"/>
                    <a:pt x="992" y="164"/>
                  </a:cubicBezTo>
                  <a:cubicBezTo>
                    <a:pt x="985" y="155"/>
                    <a:pt x="980" y="146"/>
                    <a:pt x="974" y="137"/>
                  </a:cubicBezTo>
                  <a:cubicBezTo>
                    <a:pt x="971" y="133"/>
                    <a:pt x="965" y="124"/>
                    <a:pt x="965" y="124"/>
                  </a:cubicBezTo>
                  <a:cubicBezTo>
                    <a:pt x="953" y="73"/>
                    <a:pt x="953" y="11"/>
                    <a:pt x="1009" y="1"/>
                  </a:cubicBezTo>
                  <a:cubicBezTo>
                    <a:pt x="1081" y="4"/>
                    <a:pt x="1078" y="0"/>
                    <a:pt x="1123" y="14"/>
                  </a:cubicBezTo>
                  <a:cubicBezTo>
                    <a:pt x="1137" y="23"/>
                    <a:pt x="1159" y="22"/>
                    <a:pt x="1141" y="32"/>
                  </a:cubicBezTo>
                </a:path>
              </a:pathLst>
            </a:custGeom>
            <a:noFill/>
            <a:ln w="9525">
              <a:solidFill>
                <a:schemeClr val="folHlink"/>
              </a:solidFill>
              <a:round/>
              <a:headEnd/>
              <a:tailEnd type="stealth" w="lg" len="lg"/>
            </a:ln>
          </p:spPr>
          <p:txBody>
            <a:bodyPr wrap="none" anchor="ctr"/>
            <a:lstStyle/>
            <a:p>
              <a:endParaRPr lang="en-US"/>
            </a:p>
          </p:txBody>
        </p:sp>
        <p:sp>
          <p:nvSpPr>
            <p:cNvPr id="123" name="Text Box 116"/>
            <p:cNvSpPr txBox="1">
              <a:spLocks noChangeArrowheads="1"/>
            </p:cNvSpPr>
            <p:nvPr/>
          </p:nvSpPr>
          <p:spPr bwMode="auto">
            <a:xfrm>
              <a:off x="3792" y="3840"/>
              <a:ext cx="1536" cy="250"/>
            </a:xfrm>
            <a:prstGeom prst="rect">
              <a:avLst/>
            </a:prstGeom>
            <a:noFill/>
            <a:ln w="9525">
              <a:noFill/>
              <a:miter lim="800000"/>
              <a:headEnd/>
              <a:tailEnd/>
            </a:ln>
          </p:spPr>
          <p:txBody>
            <a:bodyPr>
              <a:spAutoFit/>
            </a:bodyPr>
            <a:lstStyle/>
            <a:p>
              <a:pPr algn="ctr" eaLnBrk="1" hangingPunct="1">
                <a:spcBef>
                  <a:spcPct val="50000"/>
                </a:spcBef>
              </a:pPr>
              <a:r>
                <a:rPr lang="en-US" sz="2000">
                  <a:latin typeface="Trebuchet MS" pitchFamily="34" charset="0"/>
                </a:rPr>
                <a:t>D E B F G C 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dissolv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left)">
                                      <p:cBhvr>
                                        <p:cTn id="37" dur="500"/>
                                        <p:tgtEl>
                                          <p:spTgt spid="11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dissolve">
                                      <p:cBhvr>
                                        <p:cTn id="42" dur="500"/>
                                        <p:tgtEl>
                                          <p:spTgt spid="8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wipe(left)">
                                      <p:cBhvr>
                                        <p:cTn id="47" dur="500"/>
                                        <p:tgtEl>
                                          <p:spTgt spid="11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dissolv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1"/>
                                        </p:tgtEl>
                                        <p:attrNameLst>
                                          <p:attrName>style.visibility</p:attrName>
                                        </p:attrNameLst>
                                      </p:cBhvr>
                                      <p:to>
                                        <p:strVal val="visible"/>
                                      </p:to>
                                    </p:set>
                                    <p:animEffect transition="in" filter="wipe(left)">
                                      <p:cBhvr>
                                        <p:cTn id="5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P spid="8" grpId="0" build="p" bldLvl="4"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Exercise</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Find In-order, Pre-order, Post-order traversal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pic>
        <p:nvPicPr>
          <p:cNvPr id="1026" name="Picture 2" descr="C:\Users\ROSARIO_2\Desktop\192px-Binary_tree.svg.png"/>
          <p:cNvPicPr>
            <a:picLocks noChangeAspect="1" noChangeArrowheads="1"/>
          </p:cNvPicPr>
          <p:nvPr/>
        </p:nvPicPr>
        <p:blipFill>
          <a:blip r:embed="rId2"/>
          <a:srcRect/>
          <a:stretch>
            <a:fillRect/>
          </a:stretch>
        </p:blipFill>
        <p:spPr bwMode="auto">
          <a:xfrm>
            <a:off x="1981200" y="2133600"/>
            <a:ext cx="5105400" cy="34290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100" dirty="0" smtClean="0">
                <a:latin typeface="Times New Roman" pitchFamily="18" charset="0"/>
                <a:cs typeface="Times New Roman" pitchFamily="18" charset="0"/>
              </a:rPr>
              <a:t>Uses of trees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nSpc>
                <a:spcPct val="90000"/>
              </a:lnSpc>
              <a:buNone/>
              <a:defRPr/>
            </a:pPr>
            <a:r>
              <a:rPr lang="en-US" dirty="0" smtClean="0"/>
              <a:t>   </a:t>
            </a:r>
            <a:r>
              <a:rPr lang="en-US" sz="2400" dirty="0" smtClean="0"/>
              <a:t>1</a:t>
            </a:r>
            <a:r>
              <a:rPr lang="en-US" dirty="0" smtClean="0"/>
              <a:t>. </a:t>
            </a:r>
            <a:r>
              <a:rPr lang="en-US" sz="2400" dirty="0" smtClean="0">
                <a:latin typeface="Times New Roman" pitchFamily="18" charset="0"/>
                <a:cs typeface="Times New Roman" pitchFamily="18" charset="0"/>
              </a:rPr>
              <a:t>Manipulate hierarchical data.</a:t>
            </a:r>
          </a:p>
          <a:p>
            <a:pPr lvl="0">
              <a:lnSpc>
                <a:spcPct val="90000"/>
              </a:lnSpc>
              <a:buNone/>
              <a:defRPr/>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 Make information easy to search. </a:t>
            </a:r>
          </a:p>
          <a:p>
            <a:pPr lvl="0">
              <a:lnSpc>
                <a:spcPct val="90000"/>
              </a:lnSpc>
              <a:buNone/>
              <a:defRPr/>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3. Manipulate sorted lists of data.</a:t>
            </a:r>
          </a:p>
          <a:p>
            <a:pPr lvl="0">
              <a:lnSpc>
                <a:spcPct val="90000"/>
              </a:lnSpc>
              <a:buNone/>
              <a:defRPr/>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4. Router algorithms.</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Slide Number Placeholder 4"/>
          <p:cNvSpPr txBox="1">
            <a:spLocks/>
          </p:cNvSpPr>
          <p:nvPr/>
        </p:nvSpPr>
        <p:spPr>
          <a:xfrm>
            <a:off x="7239000" y="6400800"/>
            <a:ext cx="1905000" cy="457200"/>
          </a:xfrm>
          <a:prstGeom prst="rect">
            <a:avLst/>
          </a:prstGeom>
          <a:noFill/>
          <a:ln>
            <a:miter lim="800000"/>
            <a:headEnd/>
            <a:tailEnd/>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21BE08AE-5097-4FC5-8632-39AD2DBD0C17}"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Rectangle 2"/>
          <p:cNvSpPr txBox="1">
            <a:spLocks noChangeArrowheads="1"/>
          </p:cNvSpPr>
          <p:nvPr/>
        </p:nvSpPr>
        <p:spPr>
          <a:xfrm>
            <a:off x="1219200" y="228600"/>
            <a:ext cx="7793038"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685800" y="1752600"/>
            <a:ext cx="77724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400" i="0" u="none" strike="noStrike" kern="1200" cap="none" spc="0" normalizeH="0" baseline="0" noProof="0" dirty="0" smtClean="0">
                <a:ln>
                  <a:noFill/>
                </a:ln>
                <a:solidFill>
                  <a:schemeClr val="tx1"/>
                </a:solidFill>
                <a:effectLst/>
                <a:uLnTx/>
                <a:uFillTx/>
                <a:latin typeface="Times" pitchFamily="18" charset="0"/>
                <a:cs typeface="Times"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dirty="0" smtClean="0">
                <a:latin typeface="Times New Roman" pitchFamily="18" charset="0"/>
                <a:cs typeface="Times New Roman" pitchFamily="18" charset="0"/>
              </a:rPr>
              <a:t>Applications of trees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914400"/>
            <a:ext cx="8229600" cy="5715000"/>
          </a:xfrm>
        </p:spPr>
        <p:txBody>
          <a:bodyPr>
            <a:normAutofit fontScale="62500" lnSpcReduction="20000"/>
          </a:bodyPr>
          <a:lstStyle/>
          <a:p>
            <a:pPr lvl="0" algn="just">
              <a:defRPr/>
            </a:pPr>
            <a:r>
              <a:rPr lang="en-US" sz="3800" b="1" dirty="0" smtClean="0">
                <a:latin typeface="Times New Roman" pitchFamily="18" charset="0"/>
                <a:cs typeface="Times New Roman" pitchFamily="18" charset="0"/>
              </a:rPr>
              <a:t>Represent organization</a:t>
            </a:r>
          </a:p>
          <a:p>
            <a:pPr lvl="0" algn="just">
              <a:buNone/>
              <a:defRPr/>
            </a:pPr>
            <a:r>
              <a:rPr lang="en-US" sz="3800" dirty="0" smtClean="0">
                <a:latin typeface="Times New Roman" pitchFamily="18" charset="0"/>
                <a:cs typeface="Times New Roman" pitchFamily="18" charset="0"/>
              </a:rPr>
              <a:t>		The library database in a library, a student database in a school or college, an employee database in a company, a patient database in a hospital or any database for that matter would be implemented using trees.</a:t>
            </a:r>
          </a:p>
          <a:p>
            <a:pPr lvl="0" algn="just">
              <a:defRPr/>
            </a:pPr>
            <a:r>
              <a:rPr lang="en-US" sz="3800" b="1" dirty="0" smtClean="0">
                <a:latin typeface="Times New Roman" pitchFamily="18" charset="0"/>
                <a:cs typeface="Times New Roman" pitchFamily="18" charset="0"/>
              </a:rPr>
              <a:t>Represent computer file systems</a:t>
            </a:r>
          </a:p>
          <a:p>
            <a:pPr lvl="0" algn="just">
              <a:buNone/>
              <a:defRPr/>
            </a:pPr>
            <a:r>
              <a:rPr lang="en-US" sz="3800" dirty="0" smtClean="0">
                <a:latin typeface="Times New Roman" pitchFamily="18" charset="0"/>
                <a:cs typeface="Times New Roman" pitchFamily="18" charset="0"/>
              </a:rPr>
              <a:t>		The file system in your computer i.e. folders and all files, would be stored as a tree.</a:t>
            </a:r>
          </a:p>
          <a:p>
            <a:pPr lvl="0" algn="just">
              <a:defRPr/>
            </a:pPr>
            <a:r>
              <a:rPr lang="en-US" sz="3800" dirty="0" smtClean="0">
                <a:latin typeface="Times New Roman" pitchFamily="18" charset="0"/>
                <a:cs typeface="Times New Roman" pitchFamily="18" charset="0"/>
              </a:rPr>
              <a:t>When you search for a word in a file or misspell a word and you get a list of possible correct words, you are using a tree</a:t>
            </a:r>
          </a:p>
          <a:p>
            <a:pPr lvl="0" algn="just">
              <a:defRPr/>
            </a:pPr>
            <a:r>
              <a:rPr lang="en-US" sz="3800" b="1" dirty="0" smtClean="0">
                <a:latin typeface="Times New Roman" pitchFamily="18" charset="0"/>
                <a:cs typeface="Times New Roman" pitchFamily="18" charset="0"/>
              </a:rPr>
              <a:t>Networks to find best path in the Internet</a:t>
            </a:r>
          </a:p>
          <a:p>
            <a:pPr lvl="0" algn="just">
              <a:buNone/>
              <a:defRPr/>
            </a:pPr>
            <a:r>
              <a:rPr lang="en-US" sz="3800" dirty="0" smtClean="0">
                <a:latin typeface="Times New Roman" pitchFamily="18" charset="0"/>
                <a:cs typeface="Times New Roman" pitchFamily="18" charset="0"/>
              </a:rPr>
              <a:t>		When you watch a YouTube video or surf anything on the internet, the data which would be present in a computer somewhere in the world would travel to your computer passing through many intermediate computers called routers. The routers heavily use trees for routing.</a:t>
            </a:r>
          </a:p>
          <a:p>
            <a:pPr lvl="0" algn="just">
              <a:defRPr/>
            </a:pPr>
            <a:r>
              <a:rPr lang="en-US" sz="3800" b="1" dirty="0" smtClean="0">
                <a:latin typeface="Times New Roman" pitchFamily="18" charset="0"/>
                <a:cs typeface="Times New Roman" pitchFamily="18" charset="0"/>
              </a:rPr>
              <a:t>Google maps uses trees for all the locations in it</a:t>
            </a:r>
            <a:r>
              <a:rPr lang="en-US" sz="38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Slide Number Placeholder 4"/>
          <p:cNvSpPr txBox="1">
            <a:spLocks/>
          </p:cNvSpPr>
          <p:nvPr/>
        </p:nvSpPr>
        <p:spPr>
          <a:xfrm>
            <a:off x="7239000" y="6400800"/>
            <a:ext cx="1905000" cy="457200"/>
          </a:xfrm>
          <a:prstGeom prst="rect">
            <a:avLst/>
          </a:prstGeom>
          <a:noFill/>
          <a:ln>
            <a:miter lim="800000"/>
            <a:headEnd/>
            <a:tailEnd/>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C5AF0472-5CC0-429A-9D47-F4A9B1B77804}"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Rectangle 2"/>
          <p:cNvSpPr txBox="1">
            <a:spLocks noChangeArrowheads="1"/>
          </p:cNvSpPr>
          <p:nvPr/>
        </p:nvSpPr>
        <p:spPr>
          <a:xfrm>
            <a:off x="1219200" y="228600"/>
            <a:ext cx="7793038"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685800" y="1219200"/>
            <a:ext cx="7772400" cy="5105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Constructing Expression Tree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Arithmetic Expression Tree</a:t>
            </a:r>
            <a:br>
              <a:rPr lang="en-US" dirty="0" smtClean="0"/>
            </a:br>
            <a:endParaRPr lang="en-US" dirty="0"/>
          </a:p>
        </p:txBody>
      </p:sp>
      <p:sp>
        <p:nvSpPr>
          <p:cNvPr id="3" name="Content Placeholder 2"/>
          <p:cNvSpPr>
            <a:spLocks noGrp="1"/>
          </p:cNvSpPr>
          <p:nvPr>
            <p:ph idx="1"/>
          </p:nvPr>
        </p:nvSpPr>
        <p:spPr/>
        <p:txBody>
          <a:bodyPr/>
          <a:lstStyle/>
          <a:p>
            <a:pPr lvl="0">
              <a:lnSpc>
                <a:spcPct val="90000"/>
              </a:lnSpc>
              <a:defRPr/>
            </a:pPr>
            <a:r>
              <a:rPr lang="en-US" sz="2400" dirty="0" smtClean="0">
                <a:latin typeface="Times New Roman" pitchFamily="18" charset="0"/>
                <a:cs typeface="Times New Roman" pitchFamily="18" charset="0"/>
              </a:rPr>
              <a:t>Binary tree associated with an arithmetic expression</a:t>
            </a:r>
          </a:p>
          <a:p>
            <a:pPr lvl="1">
              <a:lnSpc>
                <a:spcPct val="90000"/>
              </a:lnSpc>
              <a:defRPr/>
            </a:pPr>
            <a:r>
              <a:rPr lang="en-US" sz="2400" dirty="0" smtClean="0">
                <a:latin typeface="Times New Roman" pitchFamily="18" charset="0"/>
                <a:cs typeface="Times New Roman" pitchFamily="18" charset="0"/>
              </a:rPr>
              <a:t>internal nodes: operators</a:t>
            </a:r>
          </a:p>
          <a:p>
            <a:pPr lvl="1">
              <a:lnSpc>
                <a:spcPct val="90000"/>
              </a:lnSpc>
              <a:defRPr/>
            </a:pPr>
            <a:r>
              <a:rPr lang="en-US" sz="2400" dirty="0" smtClean="0">
                <a:latin typeface="Times New Roman" pitchFamily="18" charset="0"/>
                <a:cs typeface="Times New Roman" pitchFamily="18" charset="0"/>
              </a:rPr>
              <a:t>external nodes: operands</a:t>
            </a:r>
          </a:p>
          <a:p>
            <a:pPr lvl="0">
              <a:lnSpc>
                <a:spcPct val="90000"/>
              </a:lnSpc>
              <a:defRPr/>
            </a:pPr>
            <a:r>
              <a:rPr lang="en-US" sz="2400" dirty="0" smtClean="0">
                <a:latin typeface="Times New Roman" pitchFamily="18" charset="0"/>
                <a:cs typeface="Times New Roman" pitchFamily="18" charset="0"/>
              </a:rPr>
              <a:t>Example: arithmetic expression tree for the expression</a:t>
            </a:r>
          </a:p>
          <a:p>
            <a:pPr lvl="0">
              <a:lnSpc>
                <a:spcPct val="90000"/>
              </a:lnSpc>
              <a:buNone/>
              <a:defRPr/>
            </a:pPr>
            <a:r>
              <a:rPr lang="en-US" sz="2400" dirty="0" smtClean="0">
                <a:latin typeface="Times New Roman" pitchFamily="18" charset="0"/>
                <a:cs typeface="Times New Roman" pitchFamily="18" charset="0"/>
              </a:rPr>
              <a:t> (2 </a:t>
            </a:r>
            <a:r>
              <a:rPr lang="en-US" sz="2400" dirty="0" smtClean="0">
                <a:latin typeface="Times New Roman" pitchFamily="18" charset="0"/>
                <a:cs typeface="Times New Roman" pitchFamily="18" charset="0"/>
                <a:sym typeface="Symbol" pitchFamily="18" charset="2"/>
              </a:rPr>
              <a:t> (</a:t>
            </a:r>
            <a:r>
              <a:rPr lang="en-US" sz="2400" dirty="0" smtClean="0">
                <a:latin typeface="Times New Roman" pitchFamily="18" charset="0"/>
                <a:cs typeface="Times New Roman" pitchFamily="18" charset="0"/>
              </a:rPr>
              <a:t>a - 1) + (3 </a:t>
            </a:r>
            <a:r>
              <a:rPr lang="en-US" sz="2400" dirty="0" smtClean="0">
                <a:latin typeface="Times New Roman" pitchFamily="18" charset="0"/>
                <a:cs typeface="Times New Roman" pitchFamily="18" charset="0"/>
                <a:sym typeface="Symbol" pitchFamily="18" charset="2"/>
              </a:rPr>
              <a:t> </a:t>
            </a:r>
            <a:r>
              <a:rPr lang="en-US" sz="2400" dirty="0" smtClean="0">
                <a:latin typeface="Times New Roman" pitchFamily="18" charset="0"/>
                <a:cs typeface="Times New Roman" pitchFamily="18" charset="0"/>
              </a:rPr>
              <a:t>b))</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Rectangle 2"/>
          <p:cNvSpPr txBox="1">
            <a:spLocks noChangeArrowheads="1"/>
          </p:cNvSpPr>
          <p:nvPr/>
        </p:nvSpPr>
        <p:spPr>
          <a:xfrm>
            <a:off x="1219200" y="0"/>
            <a:ext cx="777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3"/>
          <p:cNvSpPr txBox="1">
            <a:spLocks noChangeArrowheads="1"/>
          </p:cNvSpPr>
          <p:nvPr/>
        </p:nvSpPr>
        <p:spPr>
          <a:xfrm>
            <a:off x="838200" y="1905000"/>
            <a:ext cx="7772400" cy="163671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 name="Group 4"/>
          <p:cNvGrpSpPr>
            <a:grpSpLocks/>
          </p:cNvGrpSpPr>
          <p:nvPr/>
        </p:nvGrpSpPr>
        <p:grpSpPr bwMode="auto">
          <a:xfrm>
            <a:off x="2819400" y="4038600"/>
            <a:ext cx="3429000" cy="2286000"/>
            <a:chOff x="2928" y="2256"/>
            <a:chExt cx="2160" cy="1440"/>
          </a:xfrm>
        </p:grpSpPr>
        <p:sp>
          <p:nvSpPr>
            <p:cNvPr id="8" name="Oval 5"/>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a:effectLst/>
          </p:spPr>
          <p:txBody>
            <a:bodyPr wrap="none" lIns="0" tIns="0" rIns="0" anchor="ctr" anchorCtr="1"/>
            <a:lstStyle/>
            <a:p>
              <a:pPr algn="ctr"/>
              <a:r>
                <a:rPr lang="en-US">
                  <a:latin typeface="Symbol" pitchFamily="18" charset="2"/>
                </a:rPr>
                <a:t>+</a:t>
              </a:r>
            </a:p>
          </p:txBody>
        </p:sp>
        <p:sp>
          <p:nvSpPr>
            <p:cNvPr id="9" name="Oval 6"/>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a:effectLst/>
          </p:spPr>
          <p:txBody>
            <a:bodyPr wrap="none" lIns="0" tIns="0" rIns="0" anchor="ctr" anchorCtr="1"/>
            <a:lstStyle/>
            <a:p>
              <a:pPr algn="ctr"/>
              <a:r>
                <a:rPr lang="en-US">
                  <a:latin typeface="Symbol" pitchFamily="18" charset="2"/>
                  <a:sym typeface="Symbol" pitchFamily="18" charset="2"/>
                </a:rPr>
                <a:t></a:t>
              </a:r>
            </a:p>
          </p:txBody>
        </p:sp>
        <p:sp>
          <p:nvSpPr>
            <p:cNvPr id="10" name="Oval 7"/>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a:effectLst/>
          </p:spPr>
          <p:txBody>
            <a:bodyPr wrap="none" lIns="0" tIns="0" rIns="0" anchor="ctr" anchorCtr="1"/>
            <a:lstStyle/>
            <a:p>
              <a:pPr algn="ctr"/>
              <a:r>
                <a:rPr lang="en-US">
                  <a:latin typeface="Symbol" pitchFamily="18" charset="2"/>
                  <a:sym typeface="Symbol" pitchFamily="18" charset="2"/>
                </a:rPr>
                <a:t></a:t>
              </a:r>
              <a:endParaRPr lang="en-US">
                <a:latin typeface="Symbol" pitchFamily="18" charset="2"/>
              </a:endParaRPr>
            </a:p>
          </p:txBody>
        </p:sp>
        <p:sp>
          <p:nvSpPr>
            <p:cNvPr id="11" name="Oval 8"/>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a:effectLst/>
          </p:spPr>
          <p:txBody>
            <a:bodyPr wrap="none" lIns="0" tIns="0" rIns="0" anchor="ctr" anchorCtr="1"/>
            <a:lstStyle/>
            <a:p>
              <a:pPr algn="ctr"/>
              <a:r>
                <a:rPr lang="en-US">
                  <a:latin typeface="Symbol" pitchFamily="18" charset="2"/>
                </a:rPr>
                <a:t>-</a:t>
              </a:r>
            </a:p>
          </p:txBody>
        </p:sp>
        <p:sp>
          <p:nvSpPr>
            <p:cNvPr id="12" name="Rectangle 9"/>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a:effectLst/>
          </p:spPr>
          <p:txBody>
            <a:bodyPr wrap="none" anchor="ctr"/>
            <a:lstStyle/>
            <a:p>
              <a:pPr algn="ctr"/>
              <a:r>
                <a:rPr lang="en-US">
                  <a:latin typeface="Tahoma" pitchFamily="34" charset="0"/>
                </a:rPr>
                <a:t>2</a:t>
              </a:r>
            </a:p>
          </p:txBody>
        </p:sp>
        <p:sp>
          <p:nvSpPr>
            <p:cNvPr id="13" name="Rectangle 10"/>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a:effectLst/>
          </p:spPr>
          <p:txBody>
            <a:bodyPr wrap="none" anchor="ctr"/>
            <a:lstStyle/>
            <a:p>
              <a:pPr algn="ctr"/>
              <a:r>
                <a:rPr lang="en-US">
                  <a:latin typeface="Tahoma" pitchFamily="34" charset="0"/>
                </a:rPr>
                <a:t>a</a:t>
              </a:r>
            </a:p>
          </p:txBody>
        </p:sp>
        <p:sp>
          <p:nvSpPr>
            <p:cNvPr id="14" name="Rectangle 11"/>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a:effectLst/>
          </p:spPr>
          <p:txBody>
            <a:bodyPr wrap="none" anchor="ctr"/>
            <a:lstStyle/>
            <a:p>
              <a:pPr algn="ctr"/>
              <a:r>
                <a:rPr lang="en-US">
                  <a:latin typeface="Tahoma" pitchFamily="34" charset="0"/>
                </a:rPr>
                <a:t>1</a:t>
              </a:r>
            </a:p>
          </p:txBody>
        </p:sp>
        <p:sp>
          <p:nvSpPr>
            <p:cNvPr id="15" name="Rectangle 12"/>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a:effectLst/>
          </p:spPr>
          <p:txBody>
            <a:bodyPr wrap="none" anchor="ctr"/>
            <a:lstStyle/>
            <a:p>
              <a:pPr algn="ctr"/>
              <a:r>
                <a:rPr lang="en-US">
                  <a:latin typeface="Tahoma" pitchFamily="34" charset="0"/>
                </a:rPr>
                <a:t>3</a:t>
              </a:r>
            </a:p>
          </p:txBody>
        </p:sp>
        <p:sp>
          <p:nvSpPr>
            <p:cNvPr id="16" name="Rectangle 13"/>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a:effectLst/>
          </p:spPr>
          <p:txBody>
            <a:bodyPr wrap="none" anchor="ctr"/>
            <a:lstStyle/>
            <a:p>
              <a:pPr algn="ctr"/>
              <a:r>
                <a:rPr lang="en-US">
                  <a:latin typeface="Tahoma" pitchFamily="34" charset="0"/>
                </a:rPr>
                <a:t>b</a:t>
              </a:r>
            </a:p>
          </p:txBody>
        </p:sp>
        <p:cxnSp>
          <p:nvCxnSpPr>
            <p:cNvPr id="17" name="AutoShape 14"/>
            <p:cNvCxnSpPr>
              <a:cxnSpLocks noChangeShapeType="1"/>
              <a:stCxn id="8" idx="3"/>
              <a:endCxn id="10" idx="7"/>
            </p:cNvCxnSpPr>
            <p:nvPr/>
          </p:nvCxnSpPr>
          <p:spPr bwMode="auto">
            <a:xfrm flipH="1">
              <a:off x="3373" y="2467"/>
              <a:ext cx="790" cy="202"/>
            </a:xfrm>
            <a:prstGeom prst="straightConnector1">
              <a:avLst/>
            </a:prstGeom>
            <a:noFill/>
            <a:ln w="19050">
              <a:solidFill>
                <a:schemeClr val="tx1"/>
              </a:solidFill>
              <a:round/>
              <a:headEnd/>
              <a:tailEnd/>
            </a:ln>
            <a:effectLst/>
          </p:spPr>
        </p:cxnSp>
        <p:cxnSp>
          <p:nvCxnSpPr>
            <p:cNvPr id="18" name="AutoShape 15"/>
            <p:cNvCxnSpPr>
              <a:cxnSpLocks noChangeShapeType="1"/>
              <a:stCxn id="9" idx="1"/>
              <a:endCxn id="8" idx="5"/>
            </p:cNvCxnSpPr>
            <p:nvPr/>
          </p:nvCxnSpPr>
          <p:spPr bwMode="auto">
            <a:xfrm flipH="1" flipV="1">
              <a:off x="4333" y="2467"/>
              <a:ext cx="310" cy="202"/>
            </a:xfrm>
            <a:prstGeom prst="straightConnector1">
              <a:avLst/>
            </a:prstGeom>
            <a:noFill/>
            <a:ln w="19050">
              <a:solidFill>
                <a:schemeClr val="tx1"/>
              </a:solidFill>
              <a:round/>
              <a:headEnd/>
              <a:tailEnd/>
            </a:ln>
            <a:effectLst/>
          </p:spPr>
        </p:cxnSp>
        <p:cxnSp>
          <p:nvCxnSpPr>
            <p:cNvPr id="19" name="AutoShape 16"/>
            <p:cNvCxnSpPr>
              <a:cxnSpLocks noChangeShapeType="1"/>
              <a:stCxn id="16" idx="0"/>
              <a:endCxn id="9" idx="5"/>
            </p:cNvCxnSpPr>
            <p:nvPr/>
          </p:nvCxnSpPr>
          <p:spPr bwMode="auto">
            <a:xfrm flipH="1" flipV="1">
              <a:off x="4813" y="2851"/>
              <a:ext cx="155" cy="167"/>
            </a:xfrm>
            <a:prstGeom prst="straightConnector1">
              <a:avLst/>
            </a:prstGeom>
            <a:noFill/>
            <a:ln w="19050">
              <a:solidFill>
                <a:schemeClr val="tx1"/>
              </a:solidFill>
              <a:round/>
              <a:headEnd/>
              <a:tailEnd/>
            </a:ln>
            <a:effectLst/>
          </p:spPr>
        </p:cxnSp>
        <p:cxnSp>
          <p:nvCxnSpPr>
            <p:cNvPr id="20" name="AutoShape 17"/>
            <p:cNvCxnSpPr>
              <a:cxnSpLocks noChangeShapeType="1"/>
              <a:stCxn id="15" idx="0"/>
              <a:endCxn id="9" idx="3"/>
            </p:cNvCxnSpPr>
            <p:nvPr/>
          </p:nvCxnSpPr>
          <p:spPr bwMode="auto">
            <a:xfrm flipV="1">
              <a:off x="4488" y="2851"/>
              <a:ext cx="155" cy="167"/>
            </a:xfrm>
            <a:prstGeom prst="straightConnector1">
              <a:avLst/>
            </a:prstGeom>
            <a:noFill/>
            <a:ln w="19050">
              <a:solidFill>
                <a:schemeClr val="tx1"/>
              </a:solidFill>
              <a:round/>
              <a:headEnd/>
              <a:tailEnd/>
            </a:ln>
            <a:effectLst/>
          </p:spPr>
        </p:cxnSp>
        <p:cxnSp>
          <p:nvCxnSpPr>
            <p:cNvPr id="21" name="AutoShape 18"/>
            <p:cNvCxnSpPr>
              <a:cxnSpLocks noChangeShapeType="1"/>
              <a:stCxn id="14" idx="0"/>
              <a:endCxn id="11" idx="5"/>
            </p:cNvCxnSpPr>
            <p:nvPr/>
          </p:nvCxnSpPr>
          <p:spPr bwMode="auto">
            <a:xfrm flipH="1" flipV="1">
              <a:off x="3853" y="3235"/>
              <a:ext cx="155" cy="215"/>
            </a:xfrm>
            <a:prstGeom prst="straightConnector1">
              <a:avLst/>
            </a:prstGeom>
            <a:noFill/>
            <a:ln w="19050">
              <a:solidFill>
                <a:schemeClr val="tx1"/>
              </a:solidFill>
              <a:round/>
              <a:headEnd/>
              <a:tailEnd/>
            </a:ln>
            <a:effectLst/>
          </p:spPr>
        </p:cxnSp>
        <p:cxnSp>
          <p:nvCxnSpPr>
            <p:cNvPr id="22" name="AutoShape 19"/>
            <p:cNvCxnSpPr>
              <a:cxnSpLocks noChangeShapeType="1"/>
              <a:stCxn id="13" idx="0"/>
              <a:endCxn id="11" idx="3"/>
            </p:cNvCxnSpPr>
            <p:nvPr/>
          </p:nvCxnSpPr>
          <p:spPr bwMode="auto">
            <a:xfrm flipV="1">
              <a:off x="3528" y="3235"/>
              <a:ext cx="155" cy="215"/>
            </a:xfrm>
            <a:prstGeom prst="straightConnector1">
              <a:avLst/>
            </a:prstGeom>
            <a:noFill/>
            <a:ln w="19050">
              <a:solidFill>
                <a:schemeClr val="tx1"/>
              </a:solidFill>
              <a:round/>
              <a:headEnd/>
              <a:tailEnd/>
            </a:ln>
            <a:effectLst/>
          </p:spPr>
        </p:cxnSp>
        <p:cxnSp>
          <p:nvCxnSpPr>
            <p:cNvPr id="23" name="AutoShape 20"/>
            <p:cNvCxnSpPr>
              <a:cxnSpLocks noChangeShapeType="1"/>
              <a:stCxn id="12" idx="0"/>
              <a:endCxn id="10" idx="3"/>
            </p:cNvCxnSpPr>
            <p:nvPr/>
          </p:nvCxnSpPr>
          <p:spPr bwMode="auto">
            <a:xfrm flipV="1">
              <a:off x="3048" y="2851"/>
              <a:ext cx="155" cy="167"/>
            </a:xfrm>
            <a:prstGeom prst="straightConnector1">
              <a:avLst/>
            </a:prstGeom>
            <a:noFill/>
            <a:ln w="19050">
              <a:solidFill>
                <a:schemeClr val="tx1"/>
              </a:solidFill>
              <a:round/>
              <a:headEnd/>
              <a:tailEnd/>
            </a:ln>
            <a:effectLst/>
          </p:spPr>
        </p:cxnSp>
        <p:cxnSp>
          <p:nvCxnSpPr>
            <p:cNvPr id="24" name="AutoShape 21"/>
            <p:cNvCxnSpPr>
              <a:cxnSpLocks noChangeShapeType="1"/>
              <a:stCxn id="11" idx="1"/>
              <a:endCxn id="10" idx="5"/>
            </p:cNvCxnSpPr>
            <p:nvPr/>
          </p:nvCxnSpPr>
          <p:spPr bwMode="auto">
            <a:xfrm flipH="1" flipV="1">
              <a:off x="3373" y="2851"/>
              <a:ext cx="310" cy="202"/>
            </a:xfrm>
            <a:prstGeom prst="straightConnector1">
              <a:avLst/>
            </a:prstGeom>
            <a:noFill/>
            <a:ln w="19050">
              <a:solidFill>
                <a:schemeClr val="tx1"/>
              </a:solidFill>
              <a:round/>
              <a:headEnd/>
              <a:tailEnd/>
            </a:ln>
            <a:effectLst/>
          </p:spPr>
        </p:cxn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GB"/>
              <a:t>Data Structures : Project 5</a:t>
            </a:r>
          </a:p>
        </p:txBody>
      </p:sp>
      <p:sp>
        <p:nvSpPr>
          <p:cNvPr id="17409" name="Rectangle 1"/>
          <p:cNvSpPr>
            <a:spLocks noGrp="1" noChangeArrowheads="1"/>
          </p:cNvSpPr>
          <p:nvPr>
            <p:ph type="title"/>
          </p:nvPr>
        </p:nvSpPr>
        <p:spPr>
          <a:xfrm>
            <a:off x="456481" y="306753"/>
            <a:ext cx="8205120" cy="617824"/>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Building an Expression Tree</a:t>
            </a:r>
          </a:p>
        </p:txBody>
      </p:sp>
      <p:sp>
        <p:nvSpPr>
          <p:cNvPr id="17410" name="Rectangle 2"/>
          <p:cNvSpPr>
            <a:spLocks noGrp="1" noChangeArrowheads="1"/>
          </p:cNvSpPr>
          <p:nvPr>
            <p:ph type="body" idx="1"/>
          </p:nvPr>
        </p:nvSpPr>
        <p:spPr>
          <a:xfrm>
            <a:off x="456481" y="1143480"/>
            <a:ext cx="8205120" cy="5707320"/>
          </a:xfrm>
          <a:ln/>
        </p:spPr>
        <p:txBody>
          <a:bodyPr>
            <a:normAutofit fontScale="92500" lnSpcReduction="20000"/>
          </a:bodyPr>
          <a:lstStyle/>
          <a:p>
            <a:pPr marL="360005" indent="-264964">
              <a:lnSpc>
                <a:spcPct val="124000"/>
              </a:lnSpc>
              <a:spcAft>
                <a:spcPts val="522"/>
              </a:spcAft>
              <a:buSzPct val="45000"/>
              <a:buFont typeface="Wingdings" pitchFamily="2" charset="2"/>
              <a:buChar char=""/>
              <a:tabLst>
                <a:tab pos="360005" algn="l"/>
                <a:tab pos="462247" algn="l"/>
                <a:tab pos="876973" algn="l"/>
                <a:tab pos="1291700" algn="l"/>
                <a:tab pos="1706426" algn="l"/>
                <a:tab pos="2121152" algn="l"/>
                <a:tab pos="2535878" algn="l"/>
                <a:tab pos="2950604" algn="l"/>
                <a:tab pos="3365330" algn="l"/>
                <a:tab pos="3780056" algn="l"/>
                <a:tab pos="4194782" algn="l"/>
                <a:tab pos="4609508" algn="l"/>
                <a:tab pos="5024235" algn="l"/>
                <a:tab pos="5438961" algn="l"/>
                <a:tab pos="5853687" algn="l"/>
                <a:tab pos="6268413" algn="l"/>
                <a:tab pos="6683139" algn="l"/>
                <a:tab pos="7097865" algn="l"/>
                <a:tab pos="7512591" algn="l"/>
                <a:tab pos="7927317" algn="l"/>
                <a:tab pos="8342044" algn="l"/>
              </a:tabLst>
            </a:pPr>
            <a:r>
              <a:rPr lang="en-GB" dirty="0"/>
              <a:t>Let us start with a postfix expression.</a:t>
            </a:r>
          </a:p>
          <a:p>
            <a:pPr marL="360005" indent="-264964">
              <a:lnSpc>
                <a:spcPct val="124000"/>
              </a:lnSpc>
              <a:spcAft>
                <a:spcPts val="522"/>
              </a:spcAft>
              <a:buSzPct val="45000"/>
              <a:buFont typeface="Wingdings" pitchFamily="2" charset="2"/>
              <a:buChar char=""/>
              <a:tabLst>
                <a:tab pos="360005" algn="l"/>
                <a:tab pos="462247" algn="l"/>
                <a:tab pos="876973" algn="l"/>
                <a:tab pos="1291700" algn="l"/>
                <a:tab pos="1706426" algn="l"/>
                <a:tab pos="2121152" algn="l"/>
                <a:tab pos="2535878" algn="l"/>
                <a:tab pos="2950604" algn="l"/>
                <a:tab pos="3365330" algn="l"/>
                <a:tab pos="3780056" algn="l"/>
                <a:tab pos="4194782" algn="l"/>
                <a:tab pos="4609508" algn="l"/>
                <a:tab pos="5024235" algn="l"/>
                <a:tab pos="5438961" algn="l"/>
                <a:tab pos="5853687" algn="l"/>
                <a:tab pos="6268413" algn="l"/>
                <a:tab pos="6683139" algn="l"/>
                <a:tab pos="7097865" algn="l"/>
                <a:tab pos="7512591" algn="l"/>
                <a:tab pos="7927317" algn="l"/>
                <a:tab pos="8342044" algn="l"/>
              </a:tabLst>
            </a:pPr>
            <a:r>
              <a:rPr lang="en-GB" dirty="0"/>
              <a:t>The question is how to link up operands as (sub)trees.</a:t>
            </a:r>
          </a:p>
          <a:p>
            <a:pPr marL="360005" indent="-264964">
              <a:lnSpc>
                <a:spcPct val="124000"/>
              </a:lnSpc>
              <a:spcAft>
                <a:spcPts val="522"/>
              </a:spcAft>
              <a:buSzPct val="45000"/>
              <a:buFont typeface="Wingdings" pitchFamily="2" charset="2"/>
              <a:buChar char=""/>
              <a:tabLst>
                <a:tab pos="360005" algn="l"/>
                <a:tab pos="462247" algn="l"/>
                <a:tab pos="876973" algn="l"/>
                <a:tab pos="1291700" algn="l"/>
                <a:tab pos="1706426" algn="l"/>
                <a:tab pos="2121152" algn="l"/>
                <a:tab pos="2535878" algn="l"/>
                <a:tab pos="2950604" algn="l"/>
                <a:tab pos="3365330" algn="l"/>
                <a:tab pos="3780056" algn="l"/>
                <a:tab pos="4194782" algn="l"/>
                <a:tab pos="4609508" algn="l"/>
                <a:tab pos="5024235" algn="l"/>
                <a:tab pos="5438961" algn="l"/>
                <a:tab pos="5853687" algn="l"/>
                <a:tab pos="6268413" algn="l"/>
                <a:tab pos="6683139" algn="l"/>
                <a:tab pos="7097865" algn="l"/>
                <a:tab pos="7512591" algn="l"/>
                <a:tab pos="7927317" algn="l"/>
                <a:tab pos="8342044" algn="l"/>
              </a:tabLst>
            </a:pPr>
            <a:r>
              <a:rPr lang="en-GB" dirty="0"/>
              <a:t>As in the case of evaluating a postfix expression, have to remember operators seen so far.</a:t>
            </a:r>
          </a:p>
          <a:p>
            <a:pPr marL="751691" lvl="1" indent="-241924">
              <a:lnSpc>
                <a:spcPct val="124000"/>
              </a:lnSpc>
              <a:spcAft>
                <a:spcPts val="261"/>
              </a:spcAft>
              <a:buSzPct val="75000"/>
              <a:buFont typeface="Symbol" pitchFamily="18" charset="2"/>
              <a:buChar char=""/>
              <a:tabLst>
                <a:tab pos="360005" algn="l"/>
                <a:tab pos="462247" algn="l"/>
                <a:tab pos="876973" algn="l"/>
                <a:tab pos="1291700" algn="l"/>
                <a:tab pos="1706426" algn="l"/>
                <a:tab pos="2121152" algn="l"/>
                <a:tab pos="2535878" algn="l"/>
                <a:tab pos="2950604" algn="l"/>
                <a:tab pos="3365330" algn="l"/>
                <a:tab pos="3780056" algn="l"/>
                <a:tab pos="4194782" algn="l"/>
                <a:tab pos="4609508" algn="l"/>
                <a:tab pos="5024235" algn="l"/>
                <a:tab pos="5438961" algn="l"/>
                <a:tab pos="5853687" algn="l"/>
                <a:tab pos="6268413" algn="l"/>
                <a:tab pos="6683139" algn="l"/>
                <a:tab pos="7097865" algn="l"/>
                <a:tab pos="7512591" algn="l"/>
                <a:tab pos="7927317" algn="l"/>
                <a:tab pos="8342044" algn="l"/>
              </a:tabLst>
            </a:pPr>
            <a:r>
              <a:rPr lang="en-GB" dirty="0"/>
              <a:t>need to see the correct operands.</a:t>
            </a:r>
          </a:p>
          <a:p>
            <a:pPr marL="360005" indent="-264964">
              <a:lnSpc>
                <a:spcPct val="124000"/>
              </a:lnSpc>
              <a:spcAft>
                <a:spcPts val="522"/>
              </a:spcAft>
              <a:buSzPct val="45000"/>
              <a:buFont typeface="Wingdings" pitchFamily="2" charset="2"/>
              <a:buChar char=""/>
              <a:tabLst>
                <a:tab pos="360005" algn="l"/>
                <a:tab pos="462247" algn="l"/>
                <a:tab pos="876973" algn="l"/>
                <a:tab pos="1291700" algn="l"/>
                <a:tab pos="1706426" algn="l"/>
                <a:tab pos="2121152" algn="l"/>
                <a:tab pos="2535878" algn="l"/>
                <a:tab pos="2950604" algn="l"/>
                <a:tab pos="3365330" algn="l"/>
                <a:tab pos="3780056" algn="l"/>
                <a:tab pos="4194782" algn="l"/>
                <a:tab pos="4609508" algn="l"/>
                <a:tab pos="5024235" algn="l"/>
                <a:tab pos="5438961" algn="l"/>
                <a:tab pos="5853687" algn="l"/>
                <a:tab pos="6268413" algn="l"/>
                <a:tab pos="6683139" algn="l"/>
                <a:tab pos="7097865" algn="l"/>
                <a:tab pos="7512591" algn="l"/>
                <a:tab pos="7927317" algn="l"/>
                <a:tab pos="8342044" algn="l"/>
              </a:tabLst>
            </a:pPr>
            <a:r>
              <a:rPr lang="en-GB" dirty="0"/>
              <a:t>A stack helps again.</a:t>
            </a:r>
          </a:p>
          <a:p>
            <a:pPr marL="360005" indent="-264964">
              <a:lnSpc>
                <a:spcPct val="124000"/>
              </a:lnSpc>
              <a:spcAft>
                <a:spcPts val="522"/>
              </a:spcAft>
              <a:buSzPct val="45000"/>
              <a:buFont typeface="Wingdings" pitchFamily="2" charset="2"/>
              <a:buChar char=""/>
              <a:tabLst>
                <a:tab pos="360005" algn="l"/>
                <a:tab pos="462247" algn="l"/>
                <a:tab pos="876973" algn="l"/>
                <a:tab pos="1291700" algn="l"/>
                <a:tab pos="1706426" algn="l"/>
                <a:tab pos="2121152" algn="l"/>
                <a:tab pos="2535878" algn="l"/>
                <a:tab pos="2950604" algn="l"/>
                <a:tab pos="3365330" algn="l"/>
                <a:tab pos="3780056" algn="l"/>
                <a:tab pos="4194782" algn="l"/>
                <a:tab pos="4609508" algn="l"/>
                <a:tab pos="5024235" algn="l"/>
                <a:tab pos="5438961" algn="l"/>
                <a:tab pos="5853687" algn="l"/>
                <a:tab pos="6268413" algn="l"/>
                <a:tab pos="6683139" algn="l"/>
                <a:tab pos="7097865" algn="l"/>
                <a:tab pos="7512591" algn="l"/>
                <a:tab pos="7927317" algn="l"/>
                <a:tab pos="8342044" algn="l"/>
              </a:tabLst>
            </a:pPr>
            <a:r>
              <a:rPr lang="en-GB" dirty="0"/>
              <a:t>But instead of evaluating </a:t>
            </a:r>
            <a:r>
              <a:rPr lang="en-GB" dirty="0" err="1"/>
              <a:t>subexpression</a:t>
            </a:r>
            <a:r>
              <a:rPr lang="en-GB" dirty="0"/>
              <a:t>, we have to grow them as trees.</a:t>
            </a:r>
          </a:p>
          <a:p>
            <a:pPr marL="751691" lvl="1" indent="-241924">
              <a:lnSpc>
                <a:spcPct val="124000"/>
              </a:lnSpc>
              <a:spcAft>
                <a:spcPts val="261"/>
              </a:spcAft>
              <a:buSzPct val="75000"/>
              <a:buFont typeface="Symbol" pitchFamily="18" charset="2"/>
              <a:buChar char=""/>
              <a:tabLst>
                <a:tab pos="360005" algn="l"/>
                <a:tab pos="462247" algn="l"/>
                <a:tab pos="876973" algn="l"/>
                <a:tab pos="1291700" algn="l"/>
                <a:tab pos="1706426" algn="l"/>
                <a:tab pos="2121152" algn="l"/>
                <a:tab pos="2535878" algn="l"/>
                <a:tab pos="2950604" algn="l"/>
                <a:tab pos="3365330" algn="l"/>
                <a:tab pos="3780056" algn="l"/>
                <a:tab pos="4194782" algn="l"/>
                <a:tab pos="4609508" algn="l"/>
                <a:tab pos="5024235" algn="l"/>
                <a:tab pos="5438961" algn="l"/>
                <a:tab pos="5853687" algn="l"/>
                <a:tab pos="6268413" algn="l"/>
                <a:tab pos="6683139" algn="l"/>
                <a:tab pos="7097865" algn="l"/>
                <a:tab pos="7512591" algn="l"/>
                <a:tab pos="7927317" algn="l"/>
                <a:tab pos="8342044" algn="l"/>
              </a:tabLst>
            </a:pPr>
            <a:r>
              <a:rPr lang="en-GB" dirty="0"/>
              <a:t>Details follow.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itchFamily="18" charset="0"/>
                <a:cs typeface="Times New Roman" pitchFamily="18" charset="0"/>
              </a:rPr>
              <a:t>Computer Scientist’s View</a:t>
            </a: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6" name="Picture 3" descr="u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43200" y="2133600"/>
            <a:ext cx="3048000"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533400" y="4495800"/>
            <a:ext cx="1905000" cy="592138"/>
          </a:xfrm>
          <a:prstGeom prst="rect">
            <a:avLst/>
          </a:prstGeom>
          <a:noFill/>
          <a:ln w="12700">
            <a:solidFill>
              <a:srgbClr val="FFFF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a:t>branches</a:t>
            </a:r>
          </a:p>
        </p:txBody>
      </p:sp>
      <p:sp>
        <p:nvSpPr>
          <p:cNvPr id="8" name="Line 7"/>
          <p:cNvSpPr>
            <a:spLocks noChangeShapeType="1"/>
          </p:cNvSpPr>
          <p:nvPr/>
        </p:nvSpPr>
        <p:spPr bwMode="auto">
          <a:xfrm flipH="1">
            <a:off x="4724400" y="32004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p:cNvSpPr>
            <a:spLocks noChangeShapeType="1"/>
          </p:cNvSpPr>
          <p:nvPr/>
        </p:nvSpPr>
        <p:spPr bwMode="auto">
          <a:xfrm flipH="1">
            <a:off x="4800600" y="33528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9"/>
          <p:cNvSpPr txBox="1">
            <a:spLocks noChangeArrowheads="1"/>
          </p:cNvSpPr>
          <p:nvPr/>
        </p:nvSpPr>
        <p:spPr bwMode="auto">
          <a:xfrm>
            <a:off x="6705600" y="2667000"/>
            <a:ext cx="1371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a:t>leaves</a:t>
            </a:r>
          </a:p>
        </p:txBody>
      </p:sp>
      <p:sp>
        <p:nvSpPr>
          <p:cNvPr id="11" name="Line 10"/>
          <p:cNvSpPr>
            <a:spLocks noChangeShapeType="1"/>
          </p:cNvSpPr>
          <p:nvPr/>
        </p:nvSpPr>
        <p:spPr bwMode="auto">
          <a:xfrm flipH="1">
            <a:off x="4572000" y="3048000"/>
            <a:ext cx="1981200" cy="914400"/>
          </a:xfrm>
          <a:prstGeom prst="line">
            <a:avLst/>
          </a:prstGeom>
          <a:noFill/>
          <a:ln w="38100">
            <a:solidFill>
              <a:schemeClr val="accent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 name="Group 11"/>
          <p:cNvGrpSpPr>
            <a:grpSpLocks/>
          </p:cNvGrpSpPr>
          <p:nvPr/>
        </p:nvGrpSpPr>
        <p:grpSpPr bwMode="auto">
          <a:xfrm>
            <a:off x="1143000" y="1752600"/>
            <a:ext cx="2971800" cy="1143000"/>
            <a:chOff x="720" y="1104"/>
            <a:chExt cx="1872" cy="720"/>
          </a:xfrm>
        </p:grpSpPr>
        <p:sp>
          <p:nvSpPr>
            <p:cNvPr id="13" name="Text Box 12"/>
            <p:cNvSpPr txBox="1">
              <a:spLocks noChangeArrowheads="1"/>
            </p:cNvSpPr>
            <p:nvPr/>
          </p:nvSpPr>
          <p:spPr bwMode="auto">
            <a:xfrm>
              <a:off x="720" y="1104"/>
              <a:ext cx="624" cy="389"/>
            </a:xfrm>
            <a:prstGeom prst="rect">
              <a:avLst/>
            </a:prstGeom>
            <a:noFill/>
            <a:ln w="38100">
              <a:solidFill>
                <a:srgbClr val="FFFFFF"/>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dirty="0"/>
                <a:t>root</a:t>
              </a:r>
            </a:p>
          </p:txBody>
        </p:sp>
        <p:sp>
          <p:nvSpPr>
            <p:cNvPr id="14" name="Line 13"/>
            <p:cNvSpPr>
              <a:spLocks noChangeShapeType="1"/>
            </p:cNvSpPr>
            <p:nvPr/>
          </p:nvSpPr>
          <p:spPr bwMode="auto">
            <a:xfrm>
              <a:off x="1200" y="1344"/>
              <a:ext cx="1392" cy="480"/>
            </a:xfrm>
            <a:prstGeom prst="line">
              <a:avLst/>
            </a:prstGeom>
            <a:noFill/>
            <a:ln w="38100">
              <a:solidFill>
                <a:schemeClr val="hlink"/>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 name="Group 14"/>
          <p:cNvGrpSpPr>
            <a:grpSpLocks/>
          </p:cNvGrpSpPr>
          <p:nvPr/>
        </p:nvGrpSpPr>
        <p:grpSpPr bwMode="auto">
          <a:xfrm>
            <a:off x="3581400" y="3276600"/>
            <a:ext cx="1676400" cy="2484438"/>
            <a:chOff x="2256" y="2064"/>
            <a:chExt cx="1056" cy="1565"/>
          </a:xfrm>
        </p:grpSpPr>
        <p:sp>
          <p:nvSpPr>
            <p:cNvPr id="16" name="Line 15"/>
            <p:cNvSpPr>
              <a:spLocks noChangeShapeType="1"/>
            </p:cNvSpPr>
            <p:nvPr/>
          </p:nvSpPr>
          <p:spPr bwMode="auto">
            <a:xfrm>
              <a:off x="2688" y="2064"/>
              <a:ext cx="0" cy="1248"/>
            </a:xfrm>
            <a:prstGeom prst="line">
              <a:avLst/>
            </a:prstGeom>
            <a:noFill/>
            <a:ln w="38100">
              <a:solidFill>
                <a:schemeClr val="folHlink"/>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6"/>
            <p:cNvSpPr>
              <a:spLocks noChangeShapeType="1"/>
            </p:cNvSpPr>
            <p:nvPr/>
          </p:nvSpPr>
          <p:spPr bwMode="auto">
            <a:xfrm>
              <a:off x="2544" y="2256"/>
              <a:ext cx="0" cy="1056"/>
            </a:xfrm>
            <a:prstGeom prst="line">
              <a:avLst/>
            </a:prstGeom>
            <a:noFill/>
            <a:ln w="38100">
              <a:solidFill>
                <a:schemeClr val="folHlink"/>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7"/>
            <p:cNvSpPr txBox="1">
              <a:spLocks noChangeArrowheads="1"/>
            </p:cNvSpPr>
            <p:nvPr/>
          </p:nvSpPr>
          <p:spPr bwMode="auto">
            <a:xfrm>
              <a:off x="2256" y="3264"/>
              <a:ext cx="1056"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a:t>nodes</a:t>
              </a:r>
            </a:p>
          </p:txBody>
        </p:sp>
      </p:grpSp>
    </p:spTree>
    <p:extLst>
      <p:ext uri="{BB962C8B-B14F-4D97-AF65-F5344CB8AC3E}">
        <p14:creationId xmlns="" xmlns:p14="http://schemas.microsoft.com/office/powerpoint/2010/main" val="7102242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GB"/>
              <a:t>Data Structures : Project 5</a:t>
            </a:r>
          </a:p>
        </p:txBody>
      </p:sp>
      <p:sp>
        <p:nvSpPr>
          <p:cNvPr id="20481" name="Rectangle 1"/>
          <p:cNvSpPr>
            <a:spLocks noGrp="1" noChangeArrowheads="1"/>
          </p:cNvSpPr>
          <p:nvPr>
            <p:ph type="title"/>
          </p:nvPr>
        </p:nvSpPr>
        <p:spPr>
          <a:xfrm>
            <a:off x="456481" y="306753"/>
            <a:ext cx="8205120" cy="617824"/>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Building an Expression Tree</a:t>
            </a:r>
          </a:p>
        </p:txBody>
      </p:sp>
      <p:sp>
        <p:nvSpPr>
          <p:cNvPr id="20482" name="Rectangle 2"/>
          <p:cNvSpPr>
            <a:spLocks noGrp="1" noChangeArrowheads="1"/>
          </p:cNvSpPr>
          <p:nvPr>
            <p:ph type="body" idx="1"/>
          </p:nvPr>
        </p:nvSpPr>
        <p:spPr>
          <a:xfrm>
            <a:off x="456481" y="1054191"/>
            <a:ext cx="8360640" cy="5803809"/>
          </a:xfrm>
          <a:ln/>
        </p:spPr>
        <p:txBody>
          <a:bodyPr>
            <a:normAutofit lnSpcReduction="10000"/>
          </a:bodyPr>
          <a:lstStyle/>
          <a:p>
            <a:pPr marL="362885" indent="-264964">
              <a:lnSpc>
                <a:spcPct val="103000"/>
              </a:lnSpc>
              <a:spcAft>
                <a:spcPts val="522"/>
              </a:spcAft>
              <a:buSzPct val="4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Procedure </a:t>
            </a:r>
            <a:r>
              <a:rPr lang="en-GB" sz="2200" dirty="0" err="1">
                <a:latin typeface="Tlwg Typist" pitchFamily="1" charset="0"/>
              </a:rPr>
              <a:t>ExpressionTree</a:t>
            </a:r>
            <a:r>
              <a:rPr lang="en-GB" sz="2200" dirty="0">
                <a:latin typeface="Tlwg Typist" pitchFamily="1" charset="0"/>
              </a:rPr>
              <a:t>(E)‏</a:t>
            </a:r>
          </a:p>
          <a:p>
            <a:pPr marL="362885" indent="-264964">
              <a:lnSpc>
                <a:spcPct val="103000"/>
              </a:lnSpc>
              <a:spcAft>
                <a:spcPts val="522"/>
              </a:spcAft>
              <a:buSzPct val="4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//E is an expression in postfix notation.</a:t>
            </a:r>
          </a:p>
          <a:p>
            <a:pPr marL="362885" indent="-264964">
              <a:lnSpc>
                <a:spcPct val="103000"/>
              </a:lnSpc>
              <a:spcAft>
                <a:spcPts val="522"/>
              </a:spcAft>
              <a:buSzPct val="4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begin</a:t>
            </a:r>
          </a:p>
          <a:p>
            <a:pPr marL="754571" lvl="1" indent="-241924">
              <a:lnSpc>
                <a:spcPct val="103000"/>
              </a:lnSpc>
              <a:spcAft>
                <a:spcPts val="261"/>
              </a:spcAft>
              <a:buSzPct val="7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for </a:t>
            </a:r>
            <a:r>
              <a:rPr lang="en-GB" sz="2200" dirty="0" err="1">
                <a:latin typeface="Tlwg Typist" pitchFamily="1" charset="0"/>
              </a:rPr>
              <a:t>i</a:t>
            </a:r>
            <a:r>
              <a:rPr lang="en-GB" sz="2200" dirty="0">
                <a:latin typeface="Tlwg Typist" pitchFamily="1" charset="0"/>
              </a:rPr>
              <a:t>=1 to |E| do</a:t>
            </a:r>
          </a:p>
          <a:p>
            <a:pPr marL="1146257" lvl="2" indent="-187203">
              <a:lnSpc>
                <a:spcPct val="103000"/>
              </a:lnSpc>
              <a:spcAft>
                <a:spcPts val="261"/>
              </a:spcAft>
              <a:buSzPct val="4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dirty="0">
                <a:latin typeface="Tlwg Typist" pitchFamily="1" charset="0"/>
              </a:rPr>
              <a:t>if E[</a:t>
            </a:r>
            <a:r>
              <a:rPr lang="en-GB" dirty="0" err="1">
                <a:latin typeface="Tlwg Typist" pitchFamily="1" charset="0"/>
              </a:rPr>
              <a:t>i</a:t>
            </a:r>
            <a:r>
              <a:rPr lang="en-GB" dirty="0">
                <a:latin typeface="Tlwg Typist" pitchFamily="1" charset="0"/>
              </a:rPr>
              <a:t>] is an operand then	</a:t>
            </a:r>
          </a:p>
          <a:p>
            <a:pPr marL="1537943" lvl="3" indent="-171363">
              <a:lnSpc>
                <a:spcPct val="103000"/>
              </a:lnSpc>
              <a:buSzPct val="7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create a tree with the operand as the only node;</a:t>
            </a:r>
          </a:p>
          <a:p>
            <a:pPr marL="1537943" lvl="3" indent="-171363">
              <a:lnSpc>
                <a:spcPct val="103000"/>
              </a:lnSpc>
              <a:buSzPct val="7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add it to the stack</a:t>
            </a:r>
          </a:p>
          <a:p>
            <a:pPr marL="1146257" lvl="2" indent="-187203">
              <a:lnSpc>
                <a:spcPct val="103000"/>
              </a:lnSpc>
              <a:spcAft>
                <a:spcPts val="261"/>
              </a:spcAft>
              <a:buSzPct val="4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dirty="0">
                <a:latin typeface="Tlwg Typist" pitchFamily="1" charset="0"/>
              </a:rPr>
              <a:t>else if E[</a:t>
            </a:r>
            <a:r>
              <a:rPr lang="en-GB" dirty="0" err="1">
                <a:latin typeface="Tlwg Typist" pitchFamily="1" charset="0"/>
              </a:rPr>
              <a:t>i</a:t>
            </a:r>
            <a:r>
              <a:rPr lang="en-GB" dirty="0">
                <a:latin typeface="Tlwg Typist" pitchFamily="1" charset="0"/>
              </a:rPr>
              <a:t>] is an operator then</a:t>
            </a:r>
          </a:p>
          <a:p>
            <a:pPr marL="1537943" lvl="3" indent="-171363">
              <a:lnSpc>
                <a:spcPct val="103000"/>
              </a:lnSpc>
              <a:buSzPct val="7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pop two trees from the stack</a:t>
            </a:r>
          </a:p>
          <a:p>
            <a:pPr marL="1537943" lvl="3" indent="-171363">
              <a:lnSpc>
                <a:spcPct val="103000"/>
              </a:lnSpc>
              <a:buSzPct val="7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create a new tree with E[</a:t>
            </a:r>
            <a:r>
              <a:rPr lang="en-GB" sz="2200" dirty="0" err="1">
                <a:latin typeface="Tlwg Typist" pitchFamily="1" charset="0"/>
              </a:rPr>
              <a:t>i</a:t>
            </a:r>
            <a:r>
              <a:rPr lang="en-GB" sz="2200" dirty="0">
                <a:latin typeface="Tlwg Typist" pitchFamily="1" charset="0"/>
              </a:rPr>
              <a:t>] as the root and the two trees popped as its children;</a:t>
            </a:r>
          </a:p>
          <a:p>
            <a:pPr marL="1537943" lvl="3" indent="-171363">
              <a:lnSpc>
                <a:spcPct val="103000"/>
              </a:lnSpc>
              <a:buSzPct val="7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push the tree to the stack</a:t>
            </a:r>
          </a:p>
          <a:p>
            <a:pPr marL="754571" lvl="1" indent="-241924">
              <a:lnSpc>
                <a:spcPct val="103000"/>
              </a:lnSpc>
              <a:spcAft>
                <a:spcPts val="261"/>
              </a:spcAft>
              <a:buSzPct val="7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end-for</a:t>
            </a:r>
          </a:p>
          <a:p>
            <a:pPr marL="362885" indent="-264964">
              <a:lnSpc>
                <a:spcPct val="103000"/>
              </a:lnSpc>
              <a:spcAft>
                <a:spcPts val="522"/>
              </a:spcAft>
              <a:buSzPct val="45000"/>
              <a:buNone/>
              <a:tabLst>
                <a:tab pos="362885" algn="l"/>
                <a:tab pos="465127" algn="l"/>
                <a:tab pos="879853" algn="l"/>
                <a:tab pos="1294580" algn="l"/>
                <a:tab pos="1709306" algn="l"/>
                <a:tab pos="2124032" algn="l"/>
                <a:tab pos="2538758" algn="l"/>
                <a:tab pos="2953484" algn="l"/>
                <a:tab pos="3368210" algn="l"/>
                <a:tab pos="3782936" algn="l"/>
                <a:tab pos="4197662" algn="l"/>
                <a:tab pos="4612389" algn="l"/>
                <a:tab pos="5027115" algn="l"/>
                <a:tab pos="5441841" algn="l"/>
                <a:tab pos="5856567" algn="l"/>
                <a:tab pos="6271293" algn="l"/>
                <a:tab pos="6686019" algn="l"/>
                <a:tab pos="7100745" algn="l"/>
                <a:tab pos="7515471" algn="l"/>
                <a:tab pos="7930197" algn="l"/>
                <a:tab pos="8344924" algn="l"/>
              </a:tabLst>
            </a:pPr>
            <a:r>
              <a:rPr lang="en-GB" sz="2200" dirty="0">
                <a:latin typeface="Tlwg Typist" pitchFamily="1" charset="0"/>
              </a:rPr>
              <a:t>end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GB"/>
              <a:t>Data Structures : Project 5</a:t>
            </a:r>
          </a:p>
        </p:txBody>
      </p:sp>
      <p:sp>
        <p:nvSpPr>
          <p:cNvPr id="21505" name="Rectangle 1"/>
          <p:cNvSpPr>
            <a:spLocks noGrp="1" noChangeArrowheads="1"/>
          </p:cNvSpPr>
          <p:nvPr>
            <p:ph type="title"/>
          </p:nvPr>
        </p:nvSpPr>
        <p:spPr>
          <a:xfrm>
            <a:off x="456481" y="306753"/>
            <a:ext cx="8205120" cy="617824"/>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a:t>
            </a:r>
          </a:p>
        </p:txBody>
      </p:sp>
      <p:sp>
        <p:nvSpPr>
          <p:cNvPr id="21506" name="Rectangle 2"/>
          <p:cNvSpPr>
            <a:spLocks noGrp="1" noChangeArrowheads="1"/>
          </p:cNvSpPr>
          <p:nvPr>
            <p:ph type="body" idx="1"/>
          </p:nvPr>
        </p:nvSpPr>
        <p:spPr>
          <a:xfrm>
            <a:off x="456481" y="1143481"/>
            <a:ext cx="8205120" cy="4883553"/>
          </a:xfrm>
          <a:ln/>
        </p:spPr>
        <p:txBody>
          <a:bodyPr/>
          <a:lstStyle/>
          <a:p>
            <a:pPr marL="360005" indent="-264964">
              <a:lnSpc>
                <a:spcPct val="124000"/>
              </a:lnSpc>
              <a:spcAft>
                <a:spcPts val="522"/>
              </a:spcAft>
              <a:buSzPct val="45000"/>
              <a:buFont typeface="Wingdings" pitchFamily="2" charset="2"/>
              <a:buChar char=""/>
              <a:tabLst>
                <a:tab pos="360005" algn="l"/>
                <a:tab pos="462247" algn="l"/>
                <a:tab pos="876973" algn="l"/>
                <a:tab pos="1291700" algn="l"/>
                <a:tab pos="1706426" algn="l"/>
                <a:tab pos="2121152" algn="l"/>
                <a:tab pos="2535878" algn="l"/>
                <a:tab pos="2950604" algn="l"/>
                <a:tab pos="3365330" algn="l"/>
                <a:tab pos="3780056" algn="l"/>
                <a:tab pos="4194782" algn="l"/>
                <a:tab pos="4609508" algn="l"/>
                <a:tab pos="5024235" algn="l"/>
                <a:tab pos="5438961" algn="l"/>
                <a:tab pos="5853687" algn="l"/>
                <a:tab pos="6268413" algn="l"/>
                <a:tab pos="6683139" algn="l"/>
                <a:tab pos="7097865" algn="l"/>
                <a:tab pos="7512591" algn="l"/>
                <a:tab pos="7927317" algn="l"/>
                <a:tab pos="8342044" algn="l"/>
              </a:tabLst>
            </a:pPr>
            <a:r>
              <a:rPr lang="en-GB" dirty="0"/>
              <a:t>Consider the expression </a:t>
            </a:r>
          </a:p>
          <a:p>
            <a:pPr marL="360005" indent="-264964">
              <a:lnSpc>
                <a:spcPct val="124000"/>
              </a:lnSpc>
              <a:spcAft>
                <a:spcPts val="522"/>
              </a:spcAft>
              <a:buSzPct val="45000"/>
              <a:buFont typeface="Wingdings" pitchFamily="2" charset="2"/>
              <a:buChar char=""/>
              <a:tabLst>
                <a:tab pos="360005" algn="l"/>
                <a:tab pos="462247" algn="l"/>
                <a:tab pos="876973" algn="l"/>
                <a:tab pos="1291700" algn="l"/>
                <a:tab pos="1706426" algn="l"/>
                <a:tab pos="2121152" algn="l"/>
                <a:tab pos="2535878" algn="l"/>
                <a:tab pos="2950604" algn="l"/>
                <a:tab pos="3365330" algn="l"/>
                <a:tab pos="3780056" algn="l"/>
                <a:tab pos="4194782" algn="l"/>
                <a:tab pos="4609508" algn="l"/>
                <a:tab pos="5024235" algn="l"/>
                <a:tab pos="5438961" algn="l"/>
                <a:tab pos="5853687" algn="l"/>
                <a:tab pos="6268413" algn="l"/>
                <a:tab pos="6683139" algn="l"/>
                <a:tab pos="7097865" algn="l"/>
                <a:tab pos="7512591" algn="l"/>
                <a:tab pos="7927317" algn="l"/>
                <a:tab pos="8342044" algn="l"/>
              </a:tabLst>
            </a:pPr>
            <a:r>
              <a:rPr lang="en-GB" dirty="0"/>
              <a:t>The postfix of the expression is </a:t>
            </a:r>
            <a:r>
              <a:rPr lang="en-GB" dirty="0">
                <a:latin typeface="Tlwg Typist" pitchFamily="1" charset="0"/>
              </a:rPr>
              <a:t>a b + f − c d × e + /</a:t>
            </a:r>
          </a:p>
          <a:p>
            <a:pPr marL="360005" indent="-264964">
              <a:lnSpc>
                <a:spcPct val="124000"/>
              </a:lnSpc>
              <a:spcAft>
                <a:spcPts val="522"/>
              </a:spcAft>
              <a:buSzPct val="45000"/>
              <a:buFont typeface="Wingdings" pitchFamily="2" charset="2"/>
              <a:buChar char=""/>
              <a:tabLst>
                <a:tab pos="360005" algn="l"/>
                <a:tab pos="462247" algn="l"/>
                <a:tab pos="876973" algn="l"/>
                <a:tab pos="1291700" algn="l"/>
                <a:tab pos="1706426" algn="l"/>
                <a:tab pos="2121152" algn="l"/>
                <a:tab pos="2535878" algn="l"/>
                <a:tab pos="2950604" algn="l"/>
                <a:tab pos="3365330" algn="l"/>
                <a:tab pos="3780056" algn="l"/>
                <a:tab pos="4194782" algn="l"/>
                <a:tab pos="4609508" algn="l"/>
                <a:tab pos="5024235" algn="l"/>
                <a:tab pos="5438961" algn="l"/>
                <a:tab pos="5853687" algn="l"/>
                <a:tab pos="6268413" algn="l"/>
                <a:tab pos="6683139" algn="l"/>
                <a:tab pos="7097865" algn="l"/>
                <a:tab pos="7512591" algn="l"/>
                <a:tab pos="7927317" algn="l"/>
                <a:tab pos="8342044" algn="l"/>
              </a:tabLst>
            </a:pPr>
            <a:r>
              <a:rPr lang="en-GB" dirty="0"/>
              <a:t>Let us follow the above algorithm.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idx="11"/>
          </p:nvPr>
        </p:nvSpPr>
        <p:spPr/>
        <p:txBody>
          <a:bodyPr/>
          <a:lstStyle/>
          <a:p>
            <a:r>
              <a:rPr lang="en-GB"/>
              <a:t>Data Structures : Project 5</a:t>
            </a:r>
          </a:p>
        </p:txBody>
      </p:sp>
      <p:sp>
        <p:nvSpPr>
          <p:cNvPr id="22529" name="Rectangle 1"/>
          <p:cNvSpPr>
            <a:spLocks noGrp="1" noChangeArrowheads="1"/>
          </p:cNvSpPr>
          <p:nvPr>
            <p:ph type="title"/>
          </p:nvPr>
        </p:nvSpPr>
        <p:spPr>
          <a:xfrm>
            <a:off x="456481" y="273629"/>
            <a:ext cx="8205120" cy="684072"/>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a:t>
            </a:r>
          </a:p>
        </p:txBody>
      </p:sp>
      <p:sp>
        <p:nvSpPr>
          <p:cNvPr id="22530" name="Text Box 2"/>
          <p:cNvSpPr txBox="1">
            <a:spLocks noChangeArrowheads="1"/>
          </p:cNvSpPr>
          <p:nvPr/>
        </p:nvSpPr>
        <p:spPr bwMode="auto">
          <a:xfrm>
            <a:off x="816481" y="1468955"/>
            <a:ext cx="964800" cy="590462"/>
          </a:xfrm>
          <a:prstGeom prst="rect">
            <a:avLst/>
          </a:prstGeom>
          <a:noFill/>
          <a:ln w="9525">
            <a:noFill/>
            <a:round/>
            <a:headEnd/>
            <a:tailEnd/>
          </a:ln>
          <a:effectLst/>
        </p:spPr>
        <p:txBody>
          <a:bodyPr lIns="130622" tIns="89803" rIns="130622" bIns="89803"/>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Stack</a:t>
            </a:r>
          </a:p>
        </p:txBody>
      </p:sp>
      <p:sp>
        <p:nvSpPr>
          <p:cNvPr id="22531" name="Line 3"/>
          <p:cNvSpPr>
            <a:spLocks noChangeShapeType="1"/>
          </p:cNvSpPr>
          <p:nvPr/>
        </p:nvSpPr>
        <p:spPr bwMode="auto">
          <a:xfrm>
            <a:off x="2612160"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2532" name="Line 4"/>
          <p:cNvSpPr>
            <a:spLocks noChangeShapeType="1"/>
          </p:cNvSpPr>
          <p:nvPr/>
        </p:nvSpPr>
        <p:spPr bwMode="auto">
          <a:xfrm>
            <a:off x="3428641"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2533" name="Line 5"/>
          <p:cNvSpPr>
            <a:spLocks noChangeShapeType="1"/>
          </p:cNvSpPr>
          <p:nvPr/>
        </p:nvSpPr>
        <p:spPr bwMode="auto">
          <a:xfrm>
            <a:off x="2612161" y="5878697"/>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2534" name="Line 6"/>
          <p:cNvSpPr>
            <a:spLocks noChangeShapeType="1"/>
          </p:cNvSpPr>
          <p:nvPr/>
        </p:nvSpPr>
        <p:spPr bwMode="auto">
          <a:xfrm>
            <a:off x="2612161" y="5224868"/>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2535" name="Line 7"/>
          <p:cNvSpPr>
            <a:spLocks noChangeShapeType="1"/>
          </p:cNvSpPr>
          <p:nvPr/>
        </p:nvSpPr>
        <p:spPr bwMode="auto">
          <a:xfrm>
            <a:off x="2612161" y="4506234"/>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2536" name="Oval 8"/>
          <p:cNvSpPr>
            <a:spLocks noChangeArrowheads="1"/>
          </p:cNvSpPr>
          <p:nvPr/>
        </p:nvSpPr>
        <p:spPr bwMode="auto">
          <a:xfrm>
            <a:off x="4082401" y="4408304"/>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b</a:t>
            </a:r>
          </a:p>
        </p:txBody>
      </p:sp>
      <p:sp>
        <p:nvSpPr>
          <p:cNvPr id="22537" name="Oval 9"/>
          <p:cNvSpPr>
            <a:spLocks noChangeArrowheads="1"/>
          </p:cNvSpPr>
          <p:nvPr/>
        </p:nvSpPr>
        <p:spPr bwMode="auto">
          <a:xfrm>
            <a:off x="4082401" y="5322799"/>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a:t>
            </a:r>
          </a:p>
        </p:txBody>
      </p:sp>
      <p:sp>
        <p:nvSpPr>
          <p:cNvPr id="22538" name="Line 10"/>
          <p:cNvSpPr>
            <a:spLocks noChangeShapeType="1"/>
          </p:cNvSpPr>
          <p:nvPr/>
        </p:nvSpPr>
        <p:spPr bwMode="auto">
          <a:xfrm flipV="1">
            <a:off x="3101760" y="4726577"/>
            <a:ext cx="979200" cy="182900"/>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2539" name="Line 11"/>
          <p:cNvSpPr>
            <a:spLocks noChangeShapeType="1"/>
          </p:cNvSpPr>
          <p:nvPr/>
        </p:nvSpPr>
        <p:spPr bwMode="auto">
          <a:xfrm>
            <a:off x="3101760" y="5551783"/>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2540" name="Text Box 12"/>
          <p:cNvSpPr txBox="1">
            <a:spLocks noChangeArrowheads="1"/>
          </p:cNvSpPr>
          <p:nvPr/>
        </p:nvSpPr>
        <p:spPr bwMode="auto">
          <a:xfrm>
            <a:off x="4091040" y="6368349"/>
            <a:ext cx="4890240" cy="429165"/>
          </a:xfrm>
          <a:prstGeom prst="rect">
            <a:avLst/>
          </a:prstGeom>
          <a:noFill/>
          <a:ln w="9525">
            <a:noFill/>
            <a:round/>
            <a:headEnd/>
            <a:tailEnd/>
          </a:ln>
          <a:effectLst/>
        </p:spPr>
        <p:txBody>
          <a:bodyPr lIns="0" tIns="0" rIns="0" bIns="0"/>
          <a:lstStyle/>
          <a:p>
            <a:pPr marL="754571" lvl="1" indent="-241924">
              <a:lnSpc>
                <a:spcPct val="103000"/>
              </a:lnSpc>
              <a:spcAft>
                <a:spcPts val="522"/>
              </a:spcAft>
              <a:buSzPct val="75000"/>
              <a:tabLst>
                <a:tab pos="754571" algn="l"/>
                <a:tab pos="1169297" algn="l"/>
                <a:tab pos="1584023" algn="l"/>
                <a:tab pos="1998749" algn="l"/>
                <a:tab pos="2413476" algn="l"/>
                <a:tab pos="2828202" algn="l"/>
                <a:tab pos="3242928" algn="l"/>
                <a:tab pos="3657654" algn="l"/>
                <a:tab pos="4072380" algn="l"/>
                <a:tab pos="4487106" algn="l"/>
                <a:tab pos="4901832" algn="l"/>
                <a:tab pos="5316558" algn="l"/>
                <a:tab pos="5731285" algn="l"/>
                <a:tab pos="6146011" algn="l"/>
                <a:tab pos="6560737" algn="l"/>
                <a:tab pos="6975463" algn="l"/>
                <a:tab pos="7390189" algn="l"/>
                <a:tab pos="7804915" algn="l"/>
                <a:tab pos="8219641" algn="l"/>
                <a:tab pos="8634367" algn="l"/>
                <a:tab pos="9049094" algn="l"/>
              </a:tabLst>
            </a:pPr>
            <a:r>
              <a:rPr lang="en-GB" sz="2700" dirty="0">
                <a:solidFill>
                  <a:srgbClr val="000000"/>
                </a:solidFill>
                <a:latin typeface="Tlwg Typist" pitchFamily="1" charset="0"/>
                <a:ea typeface="AR PL ShanHeiSun Uni" charset="0"/>
                <a:cs typeface="AR PL ShanHeiSun Uni" charset="0"/>
              </a:rPr>
              <a:t>+ f − c d × e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idx="11"/>
          </p:nvPr>
        </p:nvSpPr>
        <p:spPr/>
        <p:txBody>
          <a:bodyPr/>
          <a:lstStyle/>
          <a:p>
            <a:r>
              <a:rPr lang="en-GB"/>
              <a:t>Data Structures : Project 5</a:t>
            </a:r>
          </a:p>
        </p:txBody>
      </p:sp>
      <p:sp>
        <p:nvSpPr>
          <p:cNvPr id="23553" name="Rectangle 1"/>
          <p:cNvSpPr>
            <a:spLocks noGrp="1" noChangeArrowheads="1"/>
          </p:cNvSpPr>
          <p:nvPr>
            <p:ph type="title"/>
          </p:nvPr>
        </p:nvSpPr>
        <p:spPr>
          <a:xfrm>
            <a:off x="456481" y="273629"/>
            <a:ext cx="8205120" cy="684072"/>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a:t>
            </a:r>
          </a:p>
        </p:txBody>
      </p:sp>
      <p:sp>
        <p:nvSpPr>
          <p:cNvPr id="23554" name="Text Box 2"/>
          <p:cNvSpPr txBox="1">
            <a:spLocks noChangeArrowheads="1"/>
          </p:cNvSpPr>
          <p:nvPr/>
        </p:nvSpPr>
        <p:spPr bwMode="auto">
          <a:xfrm>
            <a:off x="816481" y="1468955"/>
            <a:ext cx="964800" cy="590462"/>
          </a:xfrm>
          <a:prstGeom prst="rect">
            <a:avLst/>
          </a:prstGeom>
          <a:noFill/>
          <a:ln w="9525">
            <a:noFill/>
            <a:round/>
            <a:headEnd/>
            <a:tailEnd/>
          </a:ln>
          <a:effectLst/>
        </p:spPr>
        <p:txBody>
          <a:bodyPr lIns="130622" tIns="89803" rIns="130622" bIns="89803"/>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Stack</a:t>
            </a:r>
          </a:p>
        </p:txBody>
      </p:sp>
      <p:sp>
        <p:nvSpPr>
          <p:cNvPr id="23555" name="Line 3"/>
          <p:cNvSpPr>
            <a:spLocks noChangeShapeType="1"/>
          </p:cNvSpPr>
          <p:nvPr/>
        </p:nvSpPr>
        <p:spPr bwMode="auto">
          <a:xfrm>
            <a:off x="2612160"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3556" name="Line 4"/>
          <p:cNvSpPr>
            <a:spLocks noChangeShapeType="1"/>
          </p:cNvSpPr>
          <p:nvPr/>
        </p:nvSpPr>
        <p:spPr bwMode="auto">
          <a:xfrm>
            <a:off x="3428641"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3557" name="Line 5"/>
          <p:cNvSpPr>
            <a:spLocks noChangeShapeType="1"/>
          </p:cNvSpPr>
          <p:nvPr/>
        </p:nvSpPr>
        <p:spPr bwMode="auto">
          <a:xfrm>
            <a:off x="2612161" y="5878697"/>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3558" name="Line 6"/>
          <p:cNvSpPr>
            <a:spLocks noChangeShapeType="1"/>
          </p:cNvSpPr>
          <p:nvPr/>
        </p:nvSpPr>
        <p:spPr bwMode="auto">
          <a:xfrm>
            <a:off x="2612161" y="5224868"/>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3559" name="Line 7"/>
          <p:cNvSpPr>
            <a:spLocks noChangeShapeType="1"/>
          </p:cNvSpPr>
          <p:nvPr/>
        </p:nvSpPr>
        <p:spPr bwMode="auto">
          <a:xfrm>
            <a:off x="2612161" y="4506234"/>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3560" name="Line 8"/>
          <p:cNvSpPr>
            <a:spLocks noChangeShapeType="1"/>
          </p:cNvSpPr>
          <p:nvPr/>
        </p:nvSpPr>
        <p:spPr bwMode="auto">
          <a:xfrm>
            <a:off x="3101760" y="5551783"/>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3561" name="Oval 9"/>
          <p:cNvSpPr>
            <a:spLocks noChangeArrowheads="1"/>
          </p:cNvSpPr>
          <p:nvPr/>
        </p:nvSpPr>
        <p:spPr bwMode="auto">
          <a:xfrm rot="60000">
            <a:off x="5505121" y="4795704"/>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b</a:t>
            </a:r>
          </a:p>
        </p:txBody>
      </p:sp>
      <p:sp>
        <p:nvSpPr>
          <p:cNvPr id="23562" name="Oval 10"/>
          <p:cNvSpPr>
            <a:spLocks noChangeArrowheads="1"/>
          </p:cNvSpPr>
          <p:nvPr/>
        </p:nvSpPr>
        <p:spPr bwMode="auto">
          <a:xfrm rot="21420000">
            <a:off x="5404321" y="5780767"/>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a:t>
            </a:r>
          </a:p>
        </p:txBody>
      </p:sp>
      <p:sp>
        <p:nvSpPr>
          <p:cNvPr id="23563" name="Line 11"/>
          <p:cNvSpPr>
            <a:spLocks noChangeShapeType="1"/>
          </p:cNvSpPr>
          <p:nvPr/>
        </p:nvSpPr>
        <p:spPr bwMode="auto">
          <a:xfrm flipH="1" flipV="1">
            <a:off x="4645440" y="5668435"/>
            <a:ext cx="803520" cy="420524"/>
          </a:xfrm>
          <a:prstGeom prst="line">
            <a:avLst/>
          </a:prstGeom>
          <a:noFill/>
          <a:ln w="9360">
            <a:solidFill>
              <a:srgbClr val="000000"/>
            </a:solidFill>
            <a:round/>
            <a:headEnd/>
            <a:tailEnd/>
          </a:ln>
          <a:effectLst/>
        </p:spPr>
        <p:txBody>
          <a:bodyPr lIns="82945" tIns="41473" rIns="82945" bIns="41473"/>
          <a:lstStyle/>
          <a:p>
            <a:endParaRPr lang="en-US"/>
          </a:p>
        </p:txBody>
      </p:sp>
      <p:sp>
        <p:nvSpPr>
          <p:cNvPr id="23564" name="Line 12"/>
          <p:cNvSpPr>
            <a:spLocks noChangeShapeType="1"/>
          </p:cNvSpPr>
          <p:nvPr/>
        </p:nvSpPr>
        <p:spPr bwMode="auto">
          <a:xfrm flipV="1">
            <a:off x="4656960" y="5256552"/>
            <a:ext cx="858240" cy="432045"/>
          </a:xfrm>
          <a:prstGeom prst="line">
            <a:avLst/>
          </a:prstGeom>
          <a:noFill/>
          <a:ln w="9360">
            <a:solidFill>
              <a:srgbClr val="000000"/>
            </a:solidFill>
            <a:round/>
            <a:headEnd/>
            <a:tailEnd/>
          </a:ln>
          <a:effectLst/>
        </p:spPr>
        <p:txBody>
          <a:bodyPr lIns="82945" tIns="41473" rIns="82945" bIns="41473"/>
          <a:lstStyle/>
          <a:p>
            <a:endParaRPr lang="en-US"/>
          </a:p>
        </p:txBody>
      </p:sp>
      <p:sp>
        <p:nvSpPr>
          <p:cNvPr id="23565" name="Oval 13"/>
          <p:cNvSpPr>
            <a:spLocks noChangeArrowheads="1"/>
          </p:cNvSpPr>
          <p:nvPr/>
        </p:nvSpPr>
        <p:spPr bwMode="auto">
          <a:xfrm rot="16500000">
            <a:off x="3994526" y="5321394"/>
            <a:ext cx="653829" cy="653760"/>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3566" name="Text Box 14"/>
          <p:cNvSpPr txBox="1">
            <a:spLocks noChangeArrowheads="1"/>
          </p:cNvSpPr>
          <p:nvPr/>
        </p:nvSpPr>
        <p:spPr bwMode="auto">
          <a:xfrm>
            <a:off x="4091040" y="6368349"/>
            <a:ext cx="4890240" cy="429165"/>
          </a:xfrm>
          <a:prstGeom prst="rect">
            <a:avLst/>
          </a:prstGeom>
          <a:noFill/>
          <a:ln w="9525">
            <a:noFill/>
            <a:round/>
            <a:headEnd/>
            <a:tailEnd/>
          </a:ln>
          <a:effectLst/>
        </p:spPr>
        <p:txBody>
          <a:bodyPr lIns="0" tIns="0" rIns="0" bIns="0"/>
          <a:lstStyle/>
          <a:p>
            <a:pPr marL="754571" lvl="1" indent="-241924">
              <a:lnSpc>
                <a:spcPct val="103000"/>
              </a:lnSpc>
              <a:spcAft>
                <a:spcPts val="522"/>
              </a:spcAft>
              <a:buSzPct val="75000"/>
              <a:tabLst>
                <a:tab pos="754571" algn="l"/>
                <a:tab pos="1169297" algn="l"/>
                <a:tab pos="1584023" algn="l"/>
                <a:tab pos="1998749" algn="l"/>
                <a:tab pos="2413476" algn="l"/>
                <a:tab pos="2828202" algn="l"/>
                <a:tab pos="3242928" algn="l"/>
                <a:tab pos="3657654" algn="l"/>
                <a:tab pos="4072380" algn="l"/>
                <a:tab pos="4487106" algn="l"/>
                <a:tab pos="4901832" algn="l"/>
                <a:tab pos="5316558" algn="l"/>
                <a:tab pos="5731285" algn="l"/>
                <a:tab pos="6146011" algn="l"/>
                <a:tab pos="6560737" algn="l"/>
                <a:tab pos="6975463" algn="l"/>
                <a:tab pos="7390189" algn="l"/>
                <a:tab pos="7804915" algn="l"/>
                <a:tab pos="8219641" algn="l"/>
                <a:tab pos="8634367" algn="l"/>
                <a:tab pos="9049094" algn="l"/>
              </a:tabLst>
            </a:pPr>
            <a:r>
              <a:rPr lang="en-GB" sz="2700" dirty="0">
                <a:solidFill>
                  <a:srgbClr val="000000"/>
                </a:solidFill>
                <a:latin typeface="Tlwg Typist" pitchFamily="1" charset="0"/>
                <a:ea typeface="AR PL ShanHeiSun Uni" charset="0"/>
                <a:cs typeface="AR PL ShanHeiSun Uni" charset="0"/>
              </a:rPr>
              <a:t>f − c d × e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idx="11"/>
          </p:nvPr>
        </p:nvSpPr>
        <p:spPr/>
        <p:txBody>
          <a:bodyPr/>
          <a:lstStyle/>
          <a:p>
            <a:r>
              <a:rPr lang="en-GB"/>
              <a:t>Data Structures : Project 5</a:t>
            </a:r>
          </a:p>
        </p:txBody>
      </p:sp>
      <p:sp>
        <p:nvSpPr>
          <p:cNvPr id="24577" name="Rectangle 1"/>
          <p:cNvSpPr>
            <a:spLocks noGrp="1" noChangeArrowheads="1"/>
          </p:cNvSpPr>
          <p:nvPr>
            <p:ph type="title"/>
          </p:nvPr>
        </p:nvSpPr>
        <p:spPr>
          <a:xfrm>
            <a:off x="456481" y="273629"/>
            <a:ext cx="8205120" cy="684072"/>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a:t>
            </a:r>
          </a:p>
        </p:txBody>
      </p:sp>
      <p:sp>
        <p:nvSpPr>
          <p:cNvPr id="24578" name="Text Box 2"/>
          <p:cNvSpPr txBox="1">
            <a:spLocks noChangeArrowheads="1"/>
          </p:cNvSpPr>
          <p:nvPr/>
        </p:nvSpPr>
        <p:spPr bwMode="auto">
          <a:xfrm>
            <a:off x="816481" y="1468955"/>
            <a:ext cx="964800" cy="590462"/>
          </a:xfrm>
          <a:prstGeom prst="rect">
            <a:avLst/>
          </a:prstGeom>
          <a:noFill/>
          <a:ln w="9525">
            <a:noFill/>
            <a:round/>
            <a:headEnd/>
            <a:tailEnd/>
          </a:ln>
          <a:effectLst/>
        </p:spPr>
        <p:txBody>
          <a:bodyPr lIns="130622" tIns="89803" rIns="130622" bIns="89803"/>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Stack</a:t>
            </a:r>
          </a:p>
        </p:txBody>
      </p:sp>
      <p:sp>
        <p:nvSpPr>
          <p:cNvPr id="24579" name="Line 3"/>
          <p:cNvSpPr>
            <a:spLocks noChangeShapeType="1"/>
          </p:cNvSpPr>
          <p:nvPr/>
        </p:nvSpPr>
        <p:spPr bwMode="auto">
          <a:xfrm>
            <a:off x="2612160"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4580" name="Line 4"/>
          <p:cNvSpPr>
            <a:spLocks noChangeShapeType="1"/>
          </p:cNvSpPr>
          <p:nvPr/>
        </p:nvSpPr>
        <p:spPr bwMode="auto">
          <a:xfrm>
            <a:off x="3428641"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4581" name="Line 5"/>
          <p:cNvSpPr>
            <a:spLocks noChangeShapeType="1"/>
          </p:cNvSpPr>
          <p:nvPr/>
        </p:nvSpPr>
        <p:spPr bwMode="auto">
          <a:xfrm>
            <a:off x="2612161" y="5878697"/>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4582" name="Line 6"/>
          <p:cNvSpPr>
            <a:spLocks noChangeShapeType="1"/>
          </p:cNvSpPr>
          <p:nvPr/>
        </p:nvSpPr>
        <p:spPr bwMode="auto">
          <a:xfrm>
            <a:off x="2612161" y="5224868"/>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4583" name="Line 7"/>
          <p:cNvSpPr>
            <a:spLocks noChangeShapeType="1"/>
          </p:cNvSpPr>
          <p:nvPr/>
        </p:nvSpPr>
        <p:spPr bwMode="auto">
          <a:xfrm>
            <a:off x="2612161" y="4506234"/>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4584" name="Line 8"/>
          <p:cNvSpPr>
            <a:spLocks noChangeShapeType="1"/>
          </p:cNvSpPr>
          <p:nvPr/>
        </p:nvSpPr>
        <p:spPr bwMode="auto">
          <a:xfrm>
            <a:off x="3101760" y="5551783"/>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4585" name="Oval 9"/>
          <p:cNvSpPr>
            <a:spLocks noChangeArrowheads="1"/>
          </p:cNvSpPr>
          <p:nvPr/>
        </p:nvSpPr>
        <p:spPr bwMode="auto">
          <a:xfrm rot="60000">
            <a:off x="5505121" y="4795704"/>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b</a:t>
            </a:r>
          </a:p>
        </p:txBody>
      </p:sp>
      <p:sp>
        <p:nvSpPr>
          <p:cNvPr id="24586" name="Oval 10"/>
          <p:cNvSpPr>
            <a:spLocks noChangeArrowheads="1"/>
          </p:cNvSpPr>
          <p:nvPr/>
        </p:nvSpPr>
        <p:spPr bwMode="auto">
          <a:xfrm rot="21420000">
            <a:off x="5404321" y="5780767"/>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a:t>
            </a:r>
          </a:p>
        </p:txBody>
      </p:sp>
      <p:sp>
        <p:nvSpPr>
          <p:cNvPr id="24587" name="Line 11"/>
          <p:cNvSpPr>
            <a:spLocks noChangeShapeType="1"/>
          </p:cNvSpPr>
          <p:nvPr/>
        </p:nvSpPr>
        <p:spPr bwMode="auto">
          <a:xfrm flipH="1" flipV="1">
            <a:off x="4645440" y="5668435"/>
            <a:ext cx="803520" cy="420524"/>
          </a:xfrm>
          <a:prstGeom prst="line">
            <a:avLst/>
          </a:prstGeom>
          <a:noFill/>
          <a:ln w="9360">
            <a:solidFill>
              <a:srgbClr val="000000"/>
            </a:solidFill>
            <a:round/>
            <a:headEnd/>
            <a:tailEnd/>
          </a:ln>
          <a:effectLst/>
        </p:spPr>
        <p:txBody>
          <a:bodyPr lIns="82945" tIns="41473" rIns="82945" bIns="41473"/>
          <a:lstStyle/>
          <a:p>
            <a:endParaRPr lang="en-US"/>
          </a:p>
        </p:txBody>
      </p:sp>
      <p:sp>
        <p:nvSpPr>
          <p:cNvPr id="24588" name="Line 12"/>
          <p:cNvSpPr>
            <a:spLocks noChangeShapeType="1"/>
          </p:cNvSpPr>
          <p:nvPr/>
        </p:nvSpPr>
        <p:spPr bwMode="auto">
          <a:xfrm flipV="1">
            <a:off x="4656960" y="5256552"/>
            <a:ext cx="858240" cy="432045"/>
          </a:xfrm>
          <a:prstGeom prst="line">
            <a:avLst/>
          </a:prstGeom>
          <a:noFill/>
          <a:ln w="9360">
            <a:solidFill>
              <a:srgbClr val="000000"/>
            </a:solidFill>
            <a:round/>
            <a:headEnd/>
            <a:tailEnd/>
          </a:ln>
          <a:effectLst/>
        </p:spPr>
        <p:txBody>
          <a:bodyPr lIns="82945" tIns="41473" rIns="82945" bIns="41473"/>
          <a:lstStyle/>
          <a:p>
            <a:endParaRPr lang="en-US"/>
          </a:p>
        </p:txBody>
      </p:sp>
      <p:sp>
        <p:nvSpPr>
          <p:cNvPr id="24589" name="Oval 13"/>
          <p:cNvSpPr>
            <a:spLocks noChangeArrowheads="1"/>
          </p:cNvSpPr>
          <p:nvPr/>
        </p:nvSpPr>
        <p:spPr bwMode="auto">
          <a:xfrm rot="16500000">
            <a:off x="3994526" y="5321394"/>
            <a:ext cx="653829" cy="653760"/>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4590" name="Text Box 14"/>
          <p:cNvSpPr txBox="1">
            <a:spLocks noChangeArrowheads="1"/>
          </p:cNvSpPr>
          <p:nvPr/>
        </p:nvSpPr>
        <p:spPr bwMode="auto">
          <a:xfrm>
            <a:off x="4091040" y="6368349"/>
            <a:ext cx="4890240" cy="429165"/>
          </a:xfrm>
          <a:prstGeom prst="rect">
            <a:avLst/>
          </a:prstGeom>
          <a:noFill/>
          <a:ln w="9525">
            <a:noFill/>
            <a:round/>
            <a:headEnd/>
            <a:tailEnd/>
          </a:ln>
          <a:effectLst/>
        </p:spPr>
        <p:txBody>
          <a:bodyPr lIns="0" tIns="0" rIns="0" bIns="0"/>
          <a:lstStyle/>
          <a:p>
            <a:pPr marL="754571" lvl="1" indent="-241924">
              <a:lnSpc>
                <a:spcPct val="103000"/>
              </a:lnSpc>
              <a:spcAft>
                <a:spcPts val="522"/>
              </a:spcAft>
              <a:buSzPct val="75000"/>
              <a:tabLst>
                <a:tab pos="754571" algn="l"/>
                <a:tab pos="1169297" algn="l"/>
                <a:tab pos="1584023" algn="l"/>
                <a:tab pos="1998749" algn="l"/>
                <a:tab pos="2413476" algn="l"/>
                <a:tab pos="2828202" algn="l"/>
                <a:tab pos="3242928" algn="l"/>
                <a:tab pos="3657654" algn="l"/>
                <a:tab pos="4072380" algn="l"/>
                <a:tab pos="4487106" algn="l"/>
                <a:tab pos="4901832" algn="l"/>
                <a:tab pos="5316558" algn="l"/>
                <a:tab pos="5731285" algn="l"/>
                <a:tab pos="6146011" algn="l"/>
                <a:tab pos="6560737" algn="l"/>
                <a:tab pos="6975463" algn="l"/>
                <a:tab pos="7390189" algn="l"/>
                <a:tab pos="7804915" algn="l"/>
                <a:tab pos="8219641" algn="l"/>
                <a:tab pos="8634367" algn="l"/>
                <a:tab pos="9049094" algn="l"/>
              </a:tabLst>
            </a:pPr>
            <a:r>
              <a:rPr lang="en-GB" sz="2700" dirty="0">
                <a:solidFill>
                  <a:srgbClr val="000000"/>
                </a:solidFill>
                <a:latin typeface="Tlwg Typist" pitchFamily="1" charset="0"/>
                <a:ea typeface="AR PL ShanHeiSun Uni" charset="0"/>
                <a:cs typeface="AR PL ShanHeiSun Uni" charset="0"/>
              </a:rPr>
              <a:t> − c d × e + /</a:t>
            </a:r>
          </a:p>
        </p:txBody>
      </p:sp>
      <p:sp>
        <p:nvSpPr>
          <p:cNvPr id="24591" name="Line 15"/>
          <p:cNvSpPr>
            <a:spLocks noChangeShapeType="1"/>
          </p:cNvSpPr>
          <p:nvPr/>
        </p:nvSpPr>
        <p:spPr bwMode="auto">
          <a:xfrm>
            <a:off x="3101760" y="4735218"/>
            <a:ext cx="979200" cy="73448"/>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4592" name="Oval 16"/>
          <p:cNvSpPr>
            <a:spLocks noChangeArrowheads="1"/>
          </p:cNvSpPr>
          <p:nvPr/>
        </p:nvSpPr>
        <p:spPr bwMode="auto">
          <a:xfrm rot="21480000">
            <a:off x="3996001" y="4506234"/>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f</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idx="11"/>
          </p:nvPr>
        </p:nvSpPr>
        <p:spPr/>
        <p:txBody>
          <a:bodyPr/>
          <a:lstStyle/>
          <a:p>
            <a:r>
              <a:rPr lang="en-GB"/>
              <a:t>Data Structures : Project 5</a:t>
            </a:r>
          </a:p>
        </p:txBody>
      </p:sp>
      <p:sp>
        <p:nvSpPr>
          <p:cNvPr id="25601" name="Rectangle 1"/>
          <p:cNvSpPr>
            <a:spLocks noGrp="1" noChangeArrowheads="1"/>
          </p:cNvSpPr>
          <p:nvPr>
            <p:ph type="title"/>
          </p:nvPr>
        </p:nvSpPr>
        <p:spPr>
          <a:xfrm>
            <a:off x="456481" y="273629"/>
            <a:ext cx="8205120" cy="684072"/>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a:t>
            </a:r>
          </a:p>
        </p:txBody>
      </p:sp>
      <p:sp>
        <p:nvSpPr>
          <p:cNvPr id="25602" name="Text Box 2"/>
          <p:cNvSpPr txBox="1">
            <a:spLocks noChangeArrowheads="1"/>
          </p:cNvSpPr>
          <p:nvPr/>
        </p:nvSpPr>
        <p:spPr bwMode="auto">
          <a:xfrm>
            <a:off x="816481" y="1468955"/>
            <a:ext cx="964800" cy="590462"/>
          </a:xfrm>
          <a:prstGeom prst="rect">
            <a:avLst/>
          </a:prstGeom>
          <a:noFill/>
          <a:ln w="9525">
            <a:noFill/>
            <a:round/>
            <a:headEnd/>
            <a:tailEnd/>
          </a:ln>
          <a:effectLst/>
        </p:spPr>
        <p:txBody>
          <a:bodyPr lIns="130622" tIns="89803" rIns="130622" bIns="89803"/>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Stack</a:t>
            </a:r>
          </a:p>
        </p:txBody>
      </p:sp>
      <p:sp>
        <p:nvSpPr>
          <p:cNvPr id="25603" name="Line 3"/>
          <p:cNvSpPr>
            <a:spLocks noChangeShapeType="1"/>
          </p:cNvSpPr>
          <p:nvPr/>
        </p:nvSpPr>
        <p:spPr bwMode="auto">
          <a:xfrm>
            <a:off x="2612160"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5604" name="Line 4"/>
          <p:cNvSpPr>
            <a:spLocks noChangeShapeType="1"/>
          </p:cNvSpPr>
          <p:nvPr/>
        </p:nvSpPr>
        <p:spPr bwMode="auto">
          <a:xfrm>
            <a:off x="3428641"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5605" name="Line 5"/>
          <p:cNvSpPr>
            <a:spLocks noChangeShapeType="1"/>
          </p:cNvSpPr>
          <p:nvPr/>
        </p:nvSpPr>
        <p:spPr bwMode="auto">
          <a:xfrm>
            <a:off x="2612161" y="5878697"/>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5606" name="Line 6"/>
          <p:cNvSpPr>
            <a:spLocks noChangeShapeType="1"/>
          </p:cNvSpPr>
          <p:nvPr/>
        </p:nvSpPr>
        <p:spPr bwMode="auto">
          <a:xfrm>
            <a:off x="2612161" y="5224868"/>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5607" name="Line 7"/>
          <p:cNvSpPr>
            <a:spLocks noChangeShapeType="1"/>
          </p:cNvSpPr>
          <p:nvPr/>
        </p:nvSpPr>
        <p:spPr bwMode="auto">
          <a:xfrm>
            <a:off x="2612161" y="4506234"/>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5608" name="Line 8"/>
          <p:cNvSpPr>
            <a:spLocks noChangeShapeType="1"/>
          </p:cNvSpPr>
          <p:nvPr/>
        </p:nvSpPr>
        <p:spPr bwMode="auto">
          <a:xfrm>
            <a:off x="3101760" y="5551783"/>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5609" name="Oval 9"/>
          <p:cNvSpPr>
            <a:spLocks noChangeArrowheads="1"/>
          </p:cNvSpPr>
          <p:nvPr/>
        </p:nvSpPr>
        <p:spPr bwMode="auto">
          <a:xfrm rot="60000">
            <a:off x="6536161" y="5210467"/>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b</a:t>
            </a:r>
          </a:p>
        </p:txBody>
      </p:sp>
      <p:sp>
        <p:nvSpPr>
          <p:cNvPr id="25610" name="Oval 10"/>
          <p:cNvSpPr>
            <a:spLocks noChangeArrowheads="1"/>
          </p:cNvSpPr>
          <p:nvPr/>
        </p:nvSpPr>
        <p:spPr bwMode="auto">
          <a:xfrm rot="21420000">
            <a:off x="6433920" y="6196971"/>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a:t>
            </a:r>
          </a:p>
        </p:txBody>
      </p:sp>
      <p:sp>
        <p:nvSpPr>
          <p:cNvPr id="25611" name="Line 11"/>
          <p:cNvSpPr>
            <a:spLocks noChangeShapeType="1"/>
          </p:cNvSpPr>
          <p:nvPr/>
        </p:nvSpPr>
        <p:spPr bwMode="auto">
          <a:xfrm flipH="1" flipV="1">
            <a:off x="5677921" y="6084639"/>
            <a:ext cx="803520" cy="420524"/>
          </a:xfrm>
          <a:prstGeom prst="line">
            <a:avLst/>
          </a:prstGeom>
          <a:noFill/>
          <a:ln w="9360">
            <a:solidFill>
              <a:srgbClr val="000000"/>
            </a:solidFill>
            <a:round/>
            <a:headEnd/>
            <a:tailEnd/>
          </a:ln>
          <a:effectLst/>
        </p:spPr>
        <p:txBody>
          <a:bodyPr lIns="82945" tIns="41473" rIns="82945" bIns="41473"/>
          <a:lstStyle/>
          <a:p>
            <a:endParaRPr lang="en-US"/>
          </a:p>
        </p:txBody>
      </p:sp>
      <p:sp>
        <p:nvSpPr>
          <p:cNvPr id="25612" name="Line 12"/>
          <p:cNvSpPr>
            <a:spLocks noChangeShapeType="1"/>
          </p:cNvSpPr>
          <p:nvPr/>
        </p:nvSpPr>
        <p:spPr bwMode="auto">
          <a:xfrm flipV="1">
            <a:off x="5688000" y="5672756"/>
            <a:ext cx="858240" cy="432045"/>
          </a:xfrm>
          <a:prstGeom prst="line">
            <a:avLst/>
          </a:prstGeom>
          <a:noFill/>
          <a:ln w="9360">
            <a:solidFill>
              <a:srgbClr val="000000"/>
            </a:solidFill>
            <a:round/>
            <a:headEnd/>
            <a:tailEnd/>
          </a:ln>
          <a:effectLst/>
        </p:spPr>
        <p:txBody>
          <a:bodyPr lIns="82945" tIns="41473" rIns="82945" bIns="41473"/>
          <a:lstStyle/>
          <a:p>
            <a:endParaRPr lang="en-US"/>
          </a:p>
        </p:txBody>
      </p:sp>
      <p:sp>
        <p:nvSpPr>
          <p:cNvPr id="25613" name="Oval 13"/>
          <p:cNvSpPr>
            <a:spLocks noChangeArrowheads="1"/>
          </p:cNvSpPr>
          <p:nvPr/>
        </p:nvSpPr>
        <p:spPr bwMode="auto">
          <a:xfrm rot="16500000">
            <a:off x="5027006" y="5737597"/>
            <a:ext cx="653829" cy="653760"/>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5614" name="Text Box 14"/>
          <p:cNvSpPr txBox="1">
            <a:spLocks noChangeArrowheads="1"/>
          </p:cNvSpPr>
          <p:nvPr/>
        </p:nvSpPr>
        <p:spPr bwMode="auto">
          <a:xfrm>
            <a:off x="4091040" y="1437271"/>
            <a:ext cx="4890240" cy="429165"/>
          </a:xfrm>
          <a:prstGeom prst="rect">
            <a:avLst/>
          </a:prstGeom>
          <a:noFill/>
          <a:ln w="9525">
            <a:noFill/>
            <a:round/>
            <a:headEnd/>
            <a:tailEnd/>
          </a:ln>
          <a:effectLst/>
        </p:spPr>
        <p:txBody>
          <a:bodyPr lIns="0" tIns="0" rIns="0" bIns="0"/>
          <a:lstStyle/>
          <a:p>
            <a:pPr marL="754571" lvl="1" indent="-241924">
              <a:lnSpc>
                <a:spcPct val="103000"/>
              </a:lnSpc>
              <a:spcAft>
                <a:spcPts val="522"/>
              </a:spcAft>
              <a:buSzPct val="75000"/>
              <a:tabLst>
                <a:tab pos="754571" algn="l"/>
                <a:tab pos="1169297" algn="l"/>
                <a:tab pos="1584023" algn="l"/>
                <a:tab pos="1998749" algn="l"/>
                <a:tab pos="2413476" algn="l"/>
                <a:tab pos="2828202" algn="l"/>
                <a:tab pos="3242928" algn="l"/>
                <a:tab pos="3657654" algn="l"/>
                <a:tab pos="4072380" algn="l"/>
                <a:tab pos="4487106" algn="l"/>
                <a:tab pos="4901832" algn="l"/>
                <a:tab pos="5316558" algn="l"/>
                <a:tab pos="5731285" algn="l"/>
                <a:tab pos="6146011" algn="l"/>
                <a:tab pos="6560737" algn="l"/>
                <a:tab pos="6975463" algn="l"/>
                <a:tab pos="7390189" algn="l"/>
                <a:tab pos="7804915" algn="l"/>
                <a:tab pos="8219641" algn="l"/>
                <a:tab pos="8634367" algn="l"/>
                <a:tab pos="9049094" algn="l"/>
              </a:tabLst>
            </a:pPr>
            <a:r>
              <a:rPr lang="en-GB" sz="2700" dirty="0">
                <a:solidFill>
                  <a:srgbClr val="000000"/>
                </a:solidFill>
                <a:latin typeface="Tlwg Typist" pitchFamily="1" charset="0"/>
                <a:ea typeface="AR PL ShanHeiSun Uni" charset="0"/>
                <a:cs typeface="AR PL ShanHeiSun Uni" charset="0"/>
              </a:rPr>
              <a:t> c d × e + /</a:t>
            </a:r>
          </a:p>
        </p:txBody>
      </p:sp>
      <p:sp>
        <p:nvSpPr>
          <p:cNvPr id="25615" name="Line 15"/>
          <p:cNvSpPr>
            <a:spLocks noChangeShapeType="1"/>
          </p:cNvSpPr>
          <p:nvPr/>
        </p:nvSpPr>
        <p:spPr bwMode="auto">
          <a:xfrm>
            <a:off x="3101760" y="4735218"/>
            <a:ext cx="979200" cy="73448"/>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5616" name="Oval 16"/>
          <p:cNvSpPr>
            <a:spLocks noChangeArrowheads="1"/>
          </p:cNvSpPr>
          <p:nvPr/>
        </p:nvSpPr>
        <p:spPr bwMode="auto">
          <a:xfrm rot="21480000">
            <a:off x="5060160" y="4906596"/>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f</a:t>
            </a:r>
          </a:p>
        </p:txBody>
      </p:sp>
      <p:sp>
        <p:nvSpPr>
          <p:cNvPr id="25617" name="Oval 17"/>
          <p:cNvSpPr>
            <a:spLocks noChangeArrowheads="1"/>
          </p:cNvSpPr>
          <p:nvPr/>
        </p:nvSpPr>
        <p:spPr bwMode="auto">
          <a:xfrm>
            <a:off x="3926881" y="5279595"/>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5618" name="Line 18"/>
          <p:cNvSpPr>
            <a:spLocks noChangeShapeType="1"/>
          </p:cNvSpPr>
          <p:nvPr/>
        </p:nvSpPr>
        <p:spPr bwMode="auto">
          <a:xfrm flipV="1">
            <a:off x="4572000" y="5230629"/>
            <a:ext cx="489600" cy="347077"/>
          </a:xfrm>
          <a:prstGeom prst="line">
            <a:avLst/>
          </a:prstGeom>
          <a:noFill/>
          <a:ln w="9360">
            <a:solidFill>
              <a:srgbClr val="000000"/>
            </a:solidFill>
            <a:round/>
            <a:headEnd/>
            <a:tailEnd/>
          </a:ln>
          <a:effectLst/>
        </p:spPr>
        <p:txBody>
          <a:bodyPr lIns="82945" tIns="41473" rIns="82945" bIns="41473"/>
          <a:lstStyle/>
          <a:p>
            <a:endParaRPr lang="en-US"/>
          </a:p>
        </p:txBody>
      </p:sp>
      <p:sp>
        <p:nvSpPr>
          <p:cNvPr id="25619" name="Line 19"/>
          <p:cNvSpPr>
            <a:spLocks noChangeShapeType="1"/>
          </p:cNvSpPr>
          <p:nvPr/>
        </p:nvSpPr>
        <p:spPr bwMode="auto">
          <a:xfrm>
            <a:off x="4572000" y="5567625"/>
            <a:ext cx="489600" cy="489651"/>
          </a:xfrm>
          <a:prstGeom prst="line">
            <a:avLst/>
          </a:prstGeom>
          <a:noFill/>
          <a:ln w="9360">
            <a:solidFill>
              <a:srgbClr val="000000"/>
            </a:solidFill>
            <a:round/>
            <a:headEnd/>
            <a:tailEnd/>
          </a:ln>
          <a:effectLst/>
        </p:spPr>
        <p:txBody>
          <a:bodyPr lIns="82945" tIns="41473" rIns="82945" bIns="41473"/>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3"/>
          <p:cNvSpPr>
            <a:spLocks noGrp="1"/>
          </p:cNvSpPr>
          <p:nvPr>
            <p:ph type="ftr" idx="11"/>
          </p:nvPr>
        </p:nvSpPr>
        <p:spPr/>
        <p:txBody>
          <a:bodyPr/>
          <a:lstStyle/>
          <a:p>
            <a:r>
              <a:rPr lang="en-GB"/>
              <a:t>Data Structures : Project 5</a:t>
            </a:r>
          </a:p>
        </p:txBody>
      </p:sp>
      <p:sp>
        <p:nvSpPr>
          <p:cNvPr id="26625" name="Rectangle 1"/>
          <p:cNvSpPr>
            <a:spLocks noGrp="1" noChangeArrowheads="1"/>
          </p:cNvSpPr>
          <p:nvPr>
            <p:ph type="title"/>
          </p:nvPr>
        </p:nvSpPr>
        <p:spPr>
          <a:xfrm>
            <a:off x="456481" y="273629"/>
            <a:ext cx="8205120" cy="684072"/>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a:t>
            </a:r>
          </a:p>
        </p:txBody>
      </p:sp>
      <p:sp>
        <p:nvSpPr>
          <p:cNvPr id="26626" name="Text Box 2"/>
          <p:cNvSpPr txBox="1">
            <a:spLocks noChangeArrowheads="1"/>
          </p:cNvSpPr>
          <p:nvPr/>
        </p:nvSpPr>
        <p:spPr bwMode="auto">
          <a:xfrm>
            <a:off x="816481" y="1468955"/>
            <a:ext cx="964800" cy="590462"/>
          </a:xfrm>
          <a:prstGeom prst="rect">
            <a:avLst/>
          </a:prstGeom>
          <a:noFill/>
          <a:ln w="9525">
            <a:noFill/>
            <a:round/>
            <a:headEnd/>
            <a:tailEnd/>
          </a:ln>
          <a:effectLst/>
        </p:spPr>
        <p:txBody>
          <a:bodyPr lIns="130622" tIns="89803" rIns="130622" bIns="89803"/>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Stack</a:t>
            </a:r>
          </a:p>
        </p:txBody>
      </p:sp>
      <p:sp>
        <p:nvSpPr>
          <p:cNvPr id="26627" name="Line 3"/>
          <p:cNvSpPr>
            <a:spLocks noChangeShapeType="1"/>
          </p:cNvSpPr>
          <p:nvPr/>
        </p:nvSpPr>
        <p:spPr bwMode="auto">
          <a:xfrm>
            <a:off x="2612160"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6628" name="Line 4"/>
          <p:cNvSpPr>
            <a:spLocks noChangeShapeType="1"/>
          </p:cNvSpPr>
          <p:nvPr/>
        </p:nvSpPr>
        <p:spPr bwMode="auto">
          <a:xfrm>
            <a:off x="3428641"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6629" name="Line 5"/>
          <p:cNvSpPr>
            <a:spLocks noChangeShapeType="1"/>
          </p:cNvSpPr>
          <p:nvPr/>
        </p:nvSpPr>
        <p:spPr bwMode="auto">
          <a:xfrm>
            <a:off x="2612161" y="5878697"/>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6630" name="Line 6"/>
          <p:cNvSpPr>
            <a:spLocks noChangeShapeType="1"/>
          </p:cNvSpPr>
          <p:nvPr/>
        </p:nvSpPr>
        <p:spPr bwMode="auto">
          <a:xfrm>
            <a:off x="2612161" y="5224868"/>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6631" name="Line 7"/>
          <p:cNvSpPr>
            <a:spLocks noChangeShapeType="1"/>
          </p:cNvSpPr>
          <p:nvPr/>
        </p:nvSpPr>
        <p:spPr bwMode="auto">
          <a:xfrm>
            <a:off x="2612161" y="4506234"/>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6632" name="Line 8"/>
          <p:cNvSpPr>
            <a:spLocks noChangeShapeType="1"/>
          </p:cNvSpPr>
          <p:nvPr/>
        </p:nvSpPr>
        <p:spPr bwMode="auto">
          <a:xfrm>
            <a:off x="3101760" y="5551783"/>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6633" name="Oval 9"/>
          <p:cNvSpPr>
            <a:spLocks noChangeArrowheads="1"/>
          </p:cNvSpPr>
          <p:nvPr/>
        </p:nvSpPr>
        <p:spPr bwMode="auto">
          <a:xfrm rot="60000">
            <a:off x="6536161" y="5210467"/>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b</a:t>
            </a:r>
          </a:p>
        </p:txBody>
      </p:sp>
      <p:sp>
        <p:nvSpPr>
          <p:cNvPr id="26634" name="Oval 10"/>
          <p:cNvSpPr>
            <a:spLocks noChangeArrowheads="1"/>
          </p:cNvSpPr>
          <p:nvPr/>
        </p:nvSpPr>
        <p:spPr bwMode="auto">
          <a:xfrm rot="21420000">
            <a:off x="6433920" y="6196971"/>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a:t>
            </a:r>
          </a:p>
        </p:txBody>
      </p:sp>
      <p:sp>
        <p:nvSpPr>
          <p:cNvPr id="26635" name="Line 11"/>
          <p:cNvSpPr>
            <a:spLocks noChangeShapeType="1"/>
          </p:cNvSpPr>
          <p:nvPr/>
        </p:nvSpPr>
        <p:spPr bwMode="auto">
          <a:xfrm flipH="1" flipV="1">
            <a:off x="5677921" y="6084639"/>
            <a:ext cx="803520" cy="420524"/>
          </a:xfrm>
          <a:prstGeom prst="line">
            <a:avLst/>
          </a:prstGeom>
          <a:noFill/>
          <a:ln w="9360">
            <a:solidFill>
              <a:srgbClr val="000000"/>
            </a:solidFill>
            <a:round/>
            <a:headEnd/>
            <a:tailEnd/>
          </a:ln>
          <a:effectLst/>
        </p:spPr>
        <p:txBody>
          <a:bodyPr lIns="82945" tIns="41473" rIns="82945" bIns="41473"/>
          <a:lstStyle/>
          <a:p>
            <a:endParaRPr lang="en-US"/>
          </a:p>
        </p:txBody>
      </p:sp>
      <p:sp>
        <p:nvSpPr>
          <p:cNvPr id="26636" name="Line 12"/>
          <p:cNvSpPr>
            <a:spLocks noChangeShapeType="1"/>
          </p:cNvSpPr>
          <p:nvPr/>
        </p:nvSpPr>
        <p:spPr bwMode="auto">
          <a:xfrm flipV="1">
            <a:off x="5688000" y="5672756"/>
            <a:ext cx="858240" cy="432045"/>
          </a:xfrm>
          <a:prstGeom prst="line">
            <a:avLst/>
          </a:prstGeom>
          <a:noFill/>
          <a:ln w="9360">
            <a:solidFill>
              <a:srgbClr val="000000"/>
            </a:solidFill>
            <a:round/>
            <a:headEnd/>
            <a:tailEnd/>
          </a:ln>
          <a:effectLst/>
        </p:spPr>
        <p:txBody>
          <a:bodyPr lIns="82945" tIns="41473" rIns="82945" bIns="41473"/>
          <a:lstStyle/>
          <a:p>
            <a:endParaRPr lang="en-US"/>
          </a:p>
        </p:txBody>
      </p:sp>
      <p:sp>
        <p:nvSpPr>
          <p:cNvPr id="26637" name="Oval 13"/>
          <p:cNvSpPr>
            <a:spLocks noChangeArrowheads="1"/>
          </p:cNvSpPr>
          <p:nvPr/>
        </p:nvSpPr>
        <p:spPr bwMode="auto">
          <a:xfrm rot="16500000">
            <a:off x="5027006" y="5737597"/>
            <a:ext cx="653829" cy="653760"/>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6638" name="Text Box 14"/>
          <p:cNvSpPr txBox="1">
            <a:spLocks noChangeArrowheads="1"/>
          </p:cNvSpPr>
          <p:nvPr/>
        </p:nvSpPr>
        <p:spPr bwMode="auto">
          <a:xfrm>
            <a:off x="4091040" y="1437271"/>
            <a:ext cx="4890240" cy="429165"/>
          </a:xfrm>
          <a:prstGeom prst="rect">
            <a:avLst/>
          </a:prstGeom>
          <a:noFill/>
          <a:ln w="9525">
            <a:noFill/>
            <a:round/>
            <a:headEnd/>
            <a:tailEnd/>
          </a:ln>
          <a:effectLst/>
        </p:spPr>
        <p:txBody>
          <a:bodyPr lIns="0" tIns="0" rIns="0" bIns="0"/>
          <a:lstStyle/>
          <a:p>
            <a:pPr marL="754571" lvl="1" indent="-241924">
              <a:lnSpc>
                <a:spcPct val="103000"/>
              </a:lnSpc>
              <a:spcAft>
                <a:spcPts val="522"/>
              </a:spcAft>
              <a:buSzPct val="75000"/>
              <a:tabLst>
                <a:tab pos="754571" algn="l"/>
                <a:tab pos="1169297" algn="l"/>
                <a:tab pos="1584023" algn="l"/>
                <a:tab pos="1998749" algn="l"/>
                <a:tab pos="2413476" algn="l"/>
                <a:tab pos="2828202" algn="l"/>
                <a:tab pos="3242928" algn="l"/>
                <a:tab pos="3657654" algn="l"/>
                <a:tab pos="4072380" algn="l"/>
                <a:tab pos="4487106" algn="l"/>
                <a:tab pos="4901832" algn="l"/>
                <a:tab pos="5316558" algn="l"/>
                <a:tab pos="5731285" algn="l"/>
                <a:tab pos="6146011" algn="l"/>
                <a:tab pos="6560737" algn="l"/>
                <a:tab pos="6975463" algn="l"/>
                <a:tab pos="7390189" algn="l"/>
                <a:tab pos="7804915" algn="l"/>
                <a:tab pos="8219641" algn="l"/>
                <a:tab pos="8634367" algn="l"/>
                <a:tab pos="9049094" algn="l"/>
              </a:tabLst>
            </a:pPr>
            <a:r>
              <a:rPr lang="en-GB" sz="2700" dirty="0">
                <a:solidFill>
                  <a:srgbClr val="000000"/>
                </a:solidFill>
                <a:latin typeface="Tlwg Typist" pitchFamily="1" charset="0"/>
                <a:ea typeface="AR PL ShanHeiSun Uni" charset="0"/>
                <a:cs typeface="AR PL ShanHeiSun Uni" charset="0"/>
              </a:rPr>
              <a:t>× e + /</a:t>
            </a:r>
          </a:p>
        </p:txBody>
      </p:sp>
      <p:sp>
        <p:nvSpPr>
          <p:cNvPr id="26639" name="Line 15"/>
          <p:cNvSpPr>
            <a:spLocks noChangeShapeType="1"/>
          </p:cNvSpPr>
          <p:nvPr/>
        </p:nvSpPr>
        <p:spPr bwMode="auto">
          <a:xfrm>
            <a:off x="3101760" y="4735218"/>
            <a:ext cx="979200" cy="73448"/>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6640" name="Oval 16"/>
          <p:cNvSpPr>
            <a:spLocks noChangeArrowheads="1"/>
          </p:cNvSpPr>
          <p:nvPr/>
        </p:nvSpPr>
        <p:spPr bwMode="auto">
          <a:xfrm rot="21480000">
            <a:off x="5060160" y="4906596"/>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f</a:t>
            </a:r>
          </a:p>
        </p:txBody>
      </p:sp>
      <p:sp>
        <p:nvSpPr>
          <p:cNvPr id="26641" name="Oval 17"/>
          <p:cNvSpPr>
            <a:spLocks noChangeArrowheads="1"/>
          </p:cNvSpPr>
          <p:nvPr/>
        </p:nvSpPr>
        <p:spPr bwMode="auto">
          <a:xfrm>
            <a:off x="3926881" y="5279595"/>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6642" name="Line 18"/>
          <p:cNvSpPr>
            <a:spLocks noChangeShapeType="1"/>
          </p:cNvSpPr>
          <p:nvPr/>
        </p:nvSpPr>
        <p:spPr bwMode="auto">
          <a:xfrm flipV="1">
            <a:off x="4572000" y="5230629"/>
            <a:ext cx="489600" cy="347077"/>
          </a:xfrm>
          <a:prstGeom prst="line">
            <a:avLst/>
          </a:prstGeom>
          <a:noFill/>
          <a:ln w="9360">
            <a:solidFill>
              <a:srgbClr val="000000"/>
            </a:solidFill>
            <a:round/>
            <a:headEnd/>
            <a:tailEnd/>
          </a:ln>
          <a:effectLst/>
        </p:spPr>
        <p:txBody>
          <a:bodyPr lIns="82945" tIns="41473" rIns="82945" bIns="41473"/>
          <a:lstStyle/>
          <a:p>
            <a:endParaRPr lang="en-US"/>
          </a:p>
        </p:txBody>
      </p:sp>
      <p:sp>
        <p:nvSpPr>
          <p:cNvPr id="26643" name="Line 19"/>
          <p:cNvSpPr>
            <a:spLocks noChangeShapeType="1"/>
          </p:cNvSpPr>
          <p:nvPr/>
        </p:nvSpPr>
        <p:spPr bwMode="auto">
          <a:xfrm>
            <a:off x="4572000" y="5567625"/>
            <a:ext cx="489600" cy="489651"/>
          </a:xfrm>
          <a:prstGeom prst="line">
            <a:avLst/>
          </a:prstGeom>
          <a:noFill/>
          <a:ln w="9360">
            <a:solidFill>
              <a:srgbClr val="000000"/>
            </a:solidFill>
            <a:round/>
            <a:headEnd/>
            <a:tailEnd/>
          </a:ln>
          <a:effectLst/>
        </p:spPr>
        <p:txBody>
          <a:bodyPr lIns="82945" tIns="41473" rIns="82945" bIns="41473"/>
          <a:lstStyle/>
          <a:p>
            <a:endParaRPr lang="en-US"/>
          </a:p>
        </p:txBody>
      </p:sp>
      <p:sp>
        <p:nvSpPr>
          <p:cNvPr id="26644" name="Oval 20"/>
          <p:cNvSpPr>
            <a:spLocks noChangeArrowheads="1"/>
          </p:cNvSpPr>
          <p:nvPr/>
        </p:nvSpPr>
        <p:spPr bwMode="auto">
          <a:xfrm rot="60000">
            <a:off x="4055040" y="4460149"/>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c</a:t>
            </a:r>
          </a:p>
        </p:txBody>
      </p:sp>
      <p:sp>
        <p:nvSpPr>
          <p:cNvPr id="26645" name="Line 21"/>
          <p:cNvSpPr>
            <a:spLocks noChangeShapeType="1"/>
          </p:cNvSpPr>
          <p:nvPr/>
        </p:nvSpPr>
        <p:spPr bwMode="auto">
          <a:xfrm>
            <a:off x="2612161" y="3789039"/>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6646" name="Line 22"/>
          <p:cNvSpPr>
            <a:spLocks noChangeShapeType="1"/>
          </p:cNvSpPr>
          <p:nvPr/>
        </p:nvSpPr>
        <p:spPr bwMode="auto">
          <a:xfrm>
            <a:off x="3101760" y="3918652"/>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6647" name="Oval 23"/>
          <p:cNvSpPr>
            <a:spLocks noChangeArrowheads="1"/>
          </p:cNvSpPr>
          <p:nvPr/>
        </p:nvSpPr>
        <p:spPr bwMode="auto">
          <a:xfrm rot="60000">
            <a:off x="4055040" y="3643583"/>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3"/>
          <p:cNvSpPr>
            <a:spLocks noGrp="1"/>
          </p:cNvSpPr>
          <p:nvPr>
            <p:ph type="ftr" idx="11"/>
          </p:nvPr>
        </p:nvSpPr>
        <p:spPr/>
        <p:txBody>
          <a:bodyPr/>
          <a:lstStyle/>
          <a:p>
            <a:r>
              <a:rPr lang="en-GB"/>
              <a:t>Data Structures : Project 5</a:t>
            </a:r>
          </a:p>
        </p:txBody>
      </p:sp>
      <p:sp>
        <p:nvSpPr>
          <p:cNvPr id="27649" name="Rectangle 1"/>
          <p:cNvSpPr>
            <a:spLocks noGrp="1" noChangeArrowheads="1"/>
          </p:cNvSpPr>
          <p:nvPr>
            <p:ph type="title"/>
          </p:nvPr>
        </p:nvSpPr>
        <p:spPr>
          <a:xfrm>
            <a:off x="456481" y="273629"/>
            <a:ext cx="8205120" cy="684072"/>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a:t>
            </a:r>
          </a:p>
        </p:txBody>
      </p:sp>
      <p:sp>
        <p:nvSpPr>
          <p:cNvPr id="27650" name="Text Box 2"/>
          <p:cNvSpPr txBox="1">
            <a:spLocks noChangeArrowheads="1"/>
          </p:cNvSpPr>
          <p:nvPr/>
        </p:nvSpPr>
        <p:spPr bwMode="auto">
          <a:xfrm>
            <a:off x="816481" y="1468955"/>
            <a:ext cx="964800" cy="590462"/>
          </a:xfrm>
          <a:prstGeom prst="rect">
            <a:avLst/>
          </a:prstGeom>
          <a:noFill/>
          <a:ln w="9525">
            <a:noFill/>
            <a:round/>
            <a:headEnd/>
            <a:tailEnd/>
          </a:ln>
          <a:effectLst/>
        </p:spPr>
        <p:txBody>
          <a:bodyPr lIns="130622" tIns="89803" rIns="130622" bIns="89803"/>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Stack</a:t>
            </a:r>
          </a:p>
        </p:txBody>
      </p:sp>
      <p:sp>
        <p:nvSpPr>
          <p:cNvPr id="27651" name="Line 3"/>
          <p:cNvSpPr>
            <a:spLocks noChangeShapeType="1"/>
          </p:cNvSpPr>
          <p:nvPr/>
        </p:nvSpPr>
        <p:spPr bwMode="auto">
          <a:xfrm>
            <a:off x="2612160"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7652" name="Line 4"/>
          <p:cNvSpPr>
            <a:spLocks noChangeShapeType="1"/>
          </p:cNvSpPr>
          <p:nvPr/>
        </p:nvSpPr>
        <p:spPr bwMode="auto">
          <a:xfrm>
            <a:off x="3428641"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7653" name="Line 5"/>
          <p:cNvSpPr>
            <a:spLocks noChangeShapeType="1"/>
          </p:cNvSpPr>
          <p:nvPr/>
        </p:nvSpPr>
        <p:spPr bwMode="auto">
          <a:xfrm>
            <a:off x="2612161" y="5878697"/>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7654" name="Line 6"/>
          <p:cNvSpPr>
            <a:spLocks noChangeShapeType="1"/>
          </p:cNvSpPr>
          <p:nvPr/>
        </p:nvSpPr>
        <p:spPr bwMode="auto">
          <a:xfrm>
            <a:off x="2612161" y="5224868"/>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7655" name="Line 7"/>
          <p:cNvSpPr>
            <a:spLocks noChangeShapeType="1"/>
          </p:cNvSpPr>
          <p:nvPr/>
        </p:nvSpPr>
        <p:spPr bwMode="auto">
          <a:xfrm>
            <a:off x="2612161" y="4506234"/>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7656" name="Line 8"/>
          <p:cNvSpPr>
            <a:spLocks noChangeShapeType="1"/>
          </p:cNvSpPr>
          <p:nvPr/>
        </p:nvSpPr>
        <p:spPr bwMode="auto">
          <a:xfrm>
            <a:off x="3101760" y="5551783"/>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7657" name="Oval 9"/>
          <p:cNvSpPr>
            <a:spLocks noChangeArrowheads="1"/>
          </p:cNvSpPr>
          <p:nvPr/>
        </p:nvSpPr>
        <p:spPr bwMode="auto">
          <a:xfrm rot="60000">
            <a:off x="6536161" y="5210467"/>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b</a:t>
            </a:r>
          </a:p>
        </p:txBody>
      </p:sp>
      <p:sp>
        <p:nvSpPr>
          <p:cNvPr id="27658" name="Oval 10"/>
          <p:cNvSpPr>
            <a:spLocks noChangeArrowheads="1"/>
          </p:cNvSpPr>
          <p:nvPr/>
        </p:nvSpPr>
        <p:spPr bwMode="auto">
          <a:xfrm rot="21420000">
            <a:off x="6433920" y="6196971"/>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a:t>
            </a:r>
          </a:p>
        </p:txBody>
      </p:sp>
      <p:sp>
        <p:nvSpPr>
          <p:cNvPr id="27659" name="Line 11"/>
          <p:cNvSpPr>
            <a:spLocks noChangeShapeType="1"/>
          </p:cNvSpPr>
          <p:nvPr/>
        </p:nvSpPr>
        <p:spPr bwMode="auto">
          <a:xfrm flipH="1" flipV="1">
            <a:off x="5677921" y="6084639"/>
            <a:ext cx="803520" cy="420524"/>
          </a:xfrm>
          <a:prstGeom prst="line">
            <a:avLst/>
          </a:prstGeom>
          <a:noFill/>
          <a:ln w="9360">
            <a:solidFill>
              <a:srgbClr val="000000"/>
            </a:solidFill>
            <a:round/>
            <a:headEnd/>
            <a:tailEnd/>
          </a:ln>
          <a:effectLst/>
        </p:spPr>
        <p:txBody>
          <a:bodyPr lIns="82945" tIns="41473" rIns="82945" bIns="41473"/>
          <a:lstStyle/>
          <a:p>
            <a:endParaRPr lang="en-US"/>
          </a:p>
        </p:txBody>
      </p:sp>
      <p:sp>
        <p:nvSpPr>
          <p:cNvPr id="27660" name="Line 12"/>
          <p:cNvSpPr>
            <a:spLocks noChangeShapeType="1"/>
          </p:cNvSpPr>
          <p:nvPr/>
        </p:nvSpPr>
        <p:spPr bwMode="auto">
          <a:xfrm flipV="1">
            <a:off x="5688000" y="5672756"/>
            <a:ext cx="858240" cy="432045"/>
          </a:xfrm>
          <a:prstGeom prst="line">
            <a:avLst/>
          </a:prstGeom>
          <a:noFill/>
          <a:ln w="9360">
            <a:solidFill>
              <a:srgbClr val="000000"/>
            </a:solidFill>
            <a:round/>
            <a:headEnd/>
            <a:tailEnd/>
          </a:ln>
          <a:effectLst/>
        </p:spPr>
        <p:txBody>
          <a:bodyPr lIns="82945" tIns="41473" rIns="82945" bIns="41473"/>
          <a:lstStyle/>
          <a:p>
            <a:endParaRPr lang="en-US"/>
          </a:p>
        </p:txBody>
      </p:sp>
      <p:sp>
        <p:nvSpPr>
          <p:cNvPr id="27661" name="Oval 13"/>
          <p:cNvSpPr>
            <a:spLocks noChangeArrowheads="1"/>
          </p:cNvSpPr>
          <p:nvPr/>
        </p:nvSpPr>
        <p:spPr bwMode="auto">
          <a:xfrm rot="16500000">
            <a:off x="5027006" y="5737597"/>
            <a:ext cx="653829" cy="653760"/>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7662" name="Text Box 14"/>
          <p:cNvSpPr txBox="1">
            <a:spLocks noChangeArrowheads="1"/>
          </p:cNvSpPr>
          <p:nvPr/>
        </p:nvSpPr>
        <p:spPr bwMode="auto">
          <a:xfrm>
            <a:off x="4091040" y="1437271"/>
            <a:ext cx="4890240" cy="429165"/>
          </a:xfrm>
          <a:prstGeom prst="rect">
            <a:avLst/>
          </a:prstGeom>
          <a:noFill/>
          <a:ln w="9525">
            <a:noFill/>
            <a:round/>
            <a:headEnd/>
            <a:tailEnd/>
          </a:ln>
          <a:effectLst/>
        </p:spPr>
        <p:txBody>
          <a:bodyPr lIns="0" tIns="0" rIns="0" bIns="0"/>
          <a:lstStyle/>
          <a:p>
            <a:pPr marL="754571" lvl="1" indent="-241924">
              <a:lnSpc>
                <a:spcPct val="103000"/>
              </a:lnSpc>
              <a:spcAft>
                <a:spcPts val="522"/>
              </a:spcAft>
              <a:buSzPct val="75000"/>
              <a:tabLst>
                <a:tab pos="754571" algn="l"/>
                <a:tab pos="1169297" algn="l"/>
                <a:tab pos="1584023" algn="l"/>
                <a:tab pos="1998749" algn="l"/>
                <a:tab pos="2413476" algn="l"/>
                <a:tab pos="2828202" algn="l"/>
                <a:tab pos="3242928" algn="l"/>
                <a:tab pos="3657654" algn="l"/>
                <a:tab pos="4072380" algn="l"/>
                <a:tab pos="4487106" algn="l"/>
                <a:tab pos="4901832" algn="l"/>
                <a:tab pos="5316558" algn="l"/>
                <a:tab pos="5731285" algn="l"/>
                <a:tab pos="6146011" algn="l"/>
                <a:tab pos="6560737" algn="l"/>
                <a:tab pos="6975463" algn="l"/>
                <a:tab pos="7390189" algn="l"/>
                <a:tab pos="7804915" algn="l"/>
                <a:tab pos="8219641" algn="l"/>
                <a:tab pos="8634367" algn="l"/>
                <a:tab pos="9049094" algn="l"/>
              </a:tabLst>
            </a:pPr>
            <a:r>
              <a:rPr lang="en-GB" sz="2700" dirty="0">
                <a:solidFill>
                  <a:srgbClr val="000000"/>
                </a:solidFill>
                <a:latin typeface="Tlwg Typist" pitchFamily="1" charset="0"/>
                <a:ea typeface="AR PL ShanHeiSun Uni" charset="0"/>
                <a:cs typeface="AR PL ShanHeiSun Uni" charset="0"/>
              </a:rPr>
              <a:t> e + /</a:t>
            </a:r>
          </a:p>
        </p:txBody>
      </p:sp>
      <p:sp>
        <p:nvSpPr>
          <p:cNvPr id="27663" name="Line 15"/>
          <p:cNvSpPr>
            <a:spLocks noChangeShapeType="1"/>
          </p:cNvSpPr>
          <p:nvPr/>
        </p:nvSpPr>
        <p:spPr bwMode="auto">
          <a:xfrm flipV="1">
            <a:off x="3101760" y="4398222"/>
            <a:ext cx="1808640" cy="34707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7664" name="Oval 16"/>
          <p:cNvSpPr>
            <a:spLocks noChangeArrowheads="1"/>
          </p:cNvSpPr>
          <p:nvPr/>
        </p:nvSpPr>
        <p:spPr bwMode="auto">
          <a:xfrm rot="21480000">
            <a:off x="5060160" y="4906596"/>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f</a:t>
            </a:r>
          </a:p>
        </p:txBody>
      </p:sp>
      <p:sp>
        <p:nvSpPr>
          <p:cNvPr id="27665" name="Oval 17"/>
          <p:cNvSpPr>
            <a:spLocks noChangeArrowheads="1"/>
          </p:cNvSpPr>
          <p:nvPr/>
        </p:nvSpPr>
        <p:spPr bwMode="auto">
          <a:xfrm>
            <a:off x="3926881" y="5279595"/>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7666" name="Line 18"/>
          <p:cNvSpPr>
            <a:spLocks noChangeShapeType="1"/>
          </p:cNvSpPr>
          <p:nvPr/>
        </p:nvSpPr>
        <p:spPr bwMode="auto">
          <a:xfrm flipV="1">
            <a:off x="4572000" y="5230629"/>
            <a:ext cx="489600" cy="347077"/>
          </a:xfrm>
          <a:prstGeom prst="line">
            <a:avLst/>
          </a:prstGeom>
          <a:noFill/>
          <a:ln w="9360">
            <a:solidFill>
              <a:srgbClr val="000000"/>
            </a:solidFill>
            <a:round/>
            <a:headEnd/>
            <a:tailEnd/>
          </a:ln>
          <a:effectLst/>
        </p:spPr>
        <p:txBody>
          <a:bodyPr lIns="82945" tIns="41473" rIns="82945" bIns="41473"/>
          <a:lstStyle/>
          <a:p>
            <a:endParaRPr lang="en-US"/>
          </a:p>
        </p:txBody>
      </p:sp>
      <p:sp>
        <p:nvSpPr>
          <p:cNvPr id="27667" name="Line 19"/>
          <p:cNvSpPr>
            <a:spLocks noChangeShapeType="1"/>
          </p:cNvSpPr>
          <p:nvPr/>
        </p:nvSpPr>
        <p:spPr bwMode="auto">
          <a:xfrm>
            <a:off x="4572000" y="5567625"/>
            <a:ext cx="489600" cy="489651"/>
          </a:xfrm>
          <a:prstGeom prst="line">
            <a:avLst/>
          </a:prstGeom>
          <a:noFill/>
          <a:ln w="9360">
            <a:solidFill>
              <a:srgbClr val="000000"/>
            </a:solidFill>
            <a:round/>
            <a:headEnd/>
            <a:tailEnd/>
          </a:ln>
          <a:effectLst/>
        </p:spPr>
        <p:txBody>
          <a:bodyPr lIns="82945" tIns="41473" rIns="82945" bIns="41473"/>
          <a:lstStyle/>
          <a:p>
            <a:endParaRPr lang="en-US"/>
          </a:p>
        </p:txBody>
      </p:sp>
      <p:sp>
        <p:nvSpPr>
          <p:cNvPr id="27668" name="Line 20"/>
          <p:cNvSpPr>
            <a:spLocks noChangeShapeType="1"/>
          </p:cNvSpPr>
          <p:nvPr/>
        </p:nvSpPr>
        <p:spPr bwMode="auto">
          <a:xfrm>
            <a:off x="2612161" y="3789039"/>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7669" name="Line 21"/>
          <p:cNvSpPr>
            <a:spLocks noChangeShapeType="1"/>
          </p:cNvSpPr>
          <p:nvPr/>
        </p:nvSpPr>
        <p:spPr bwMode="auto">
          <a:xfrm>
            <a:off x="3101760" y="3918652"/>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grpSp>
        <p:nvGrpSpPr>
          <p:cNvPr id="2" name="Group 22"/>
          <p:cNvGrpSpPr>
            <a:grpSpLocks/>
          </p:cNvGrpSpPr>
          <p:nvPr/>
        </p:nvGrpSpPr>
        <p:grpSpPr bwMode="auto">
          <a:xfrm>
            <a:off x="4903201" y="3745834"/>
            <a:ext cx="1800000" cy="1480475"/>
            <a:chOff x="3405" y="2601"/>
            <a:chExt cx="1250" cy="1028"/>
          </a:xfrm>
        </p:grpSpPr>
        <p:sp>
          <p:nvSpPr>
            <p:cNvPr id="27671" name="Oval 23"/>
            <p:cNvSpPr>
              <a:spLocks noChangeArrowheads="1"/>
            </p:cNvSpPr>
            <p:nvPr/>
          </p:nvSpPr>
          <p:spPr bwMode="auto">
            <a:xfrm rot="60000">
              <a:off x="4199" y="3171"/>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c</a:t>
              </a:r>
            </a:p>
          </p:txBody>
        </p:sp>
        <p:sp>
          <p:nvSpPr>
            <p:cNvPr id="27672" name="Oval 24"/>
            <p:cNvSpPr>
              <a:spLocks noChangeArrowheads="1"/>
            </p:cNvSpPr>
            <p:nvPr/>
          </p:nvSpPr>
          <p:spPr bwMode="auto">
            <a:xfrm rot="60000">
              <a:off x="4199" y="2604"/>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d</a:t>
              </a:r>
            </a:p>
          </p:txBody>
        </p:sp>
        <p:sp>
          <p:nvSpPr>
            <p:cNvPr id="27673" name="Oval 25"/>
            <p:cNvSpPr>
              <a:spLocks noChangeArrowheads="1"/>
            </p:cNvSpPr>
            <p:nvPr/>
          </p:nvSpPr>
          <p:spPr bwMode="auto">
            <a:xfrm rot="16500000">
              <a:off x="3423" y="2809"/>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7674" name="Line 26"/>
            <p:cNvSpPr>
              <a:spLocks noChangeShapeType="1"/>
            </p:cNvSpPr>
            <p:nvPr/>
          </p:nvSpPr>
          <p:spPr bwMode="auto">
            <a:xfrm>
              <a:off x="3855" y="3066"/>
              <a:ext cx="340" cy="340"/>
            </a:xfrm>
            <a:prstGeom prst="line">
              <a:avLst/>
            </a:prstGeom>
            <a:noFill/>
            <a:ln w="9360">
              <a:solidFill>
                <a:srgbClr val="000000"/>
              </a:solidFill>
              <a:round/>
              <a:headEnd/>
              <a:tailEnd/>
            </a:ln>
            <a:effectLst/>
          </p:spPr>
          <p:txBody>
            <a:bodyPr/>
            <a:lstStyle/>
            <a:p>
              <a:endParaRPr lang="en-US"/>
            </a:p>
          </p:txBody>
        </p:sp>
        <p:sp>
          <p:nvSpPr>
            <p:cNvPr id="27675" name="Line 27"/>
            <p:cNvSpPr>
              <a:spLocks noChangeShapeType="1"/>
            </p:cNvSpPr>
            <p:nvPr/>
          </p:nvSpPr>
          <p:spPr bwMode="auto">
            <a:xfrm flipV="1">
              <a:off x="3855" y="2719"/>
              <a:ext cx="340" cy="354"/>
            </a:xfrm>
            <a:prstGeom prst="line">
              <a:avLst/>
            </a:prstGeom>
            <a:noFill/>
            <a:ln w="9360">
              <a:solidFill>
                <a:srgbClr val="000000"/>
              </a:solidFill>
              <a:round/>
              <a:headEnd/>
              <a:tailEnd/>
            </a:ln>
            <a:effectLst/>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p:cNvSpPr>
            <a:spLocks noGrp="1"/>
          </p:cNvSpPr>
          <p:nvPr>
            <p:ph type="ftr" idx="11"/>
          </p:nvPr>
        </p:nvSpPr>
        <p:spPr/>
        <p:txBody>
          <a:bodyPr/>
          <a:lstStyle/>
          <a:p>
            <a:r>
              <a:rPr lang="en-GB"/>
              <a:t>Data Structures : Project 5</a:t>
            </a:r>
          </a:p>
        </p:txBody>
      </p:sp>
      <p:sp>
        <p:nvSpPr>
          <p:cNvPr id="28673" name="Rectangle 1"/>
          <p:cNvSpPr>
            <a:spLocks noGrp="1" noChangeArrowheads="1"/>
          </p:cNvSpPr>
          <p:nvPr>
            <p:ph type="title"/>
          </p:nvPr>
        </p:nvSpPr>
        <p:spPr>
          <a:xfrm>
            <a:off x="456481" y="273629"/>
            <a:ext cx="8205120" cy="684072"/>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a:t>
            </a:r>
          </a:p>
        </p:txBody>
      </p:sp>
      <p:sp>
        <p:nvSpPr>
          <p:cNvPr id="28674" name="Text Box 2"/>
          <p:cNvSpPr txBox="1">
            <a:spLocks noChangeArrowheads="1"/>
          </p:cNvSpPr>
          <p:nvPr/>
        </p:nvSpPr>
        <p:spPr bwMode="auto">
          <a:xfrm>
            <a:off x="816481" y="1468955"/>
            <a:ext cx="964800" cy="590462"/>
          </a:xfrm>
          <a:prstGeom prst="rect">
            <a:avLst/>
          </a:prstGeom>
          <a:noFill/>
          <a:ln w="9525">
            <a:noFill/>
            <a:round/>
            <a:headEnd/>
            <a:tailEnd/>
          </a:ln>
          <a:effectLst/>
        </p:spPr>
        <p:txBody>
          <a:bodyPr lIns="130622" tIns="89803" rIns="130622" bIns="89803"/>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Stack</a:t>
            </a:r>
          </a:p>
        </p:txBody>
      </p:sp>
      <p:sp>
        <p:nvSpPr>
          <p:cNvPr id="28675" name="Line 3"/>
          <p:cNvSpPr>
            <a:spLocks noChangeShapeType="1"/>
          </p:cNvSpPr>
          <p:nvPr/>
        </p:nvSpPr>
        <p:spPr bwMode="auto">
          <a:xfrm>
            <a:off x="2612160"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8676" name="Line 4"/>
          <p:cNvSpPr>
            <a:spLocks noChangeShapeType="1"/>
          </p:cNvSpPr>
          <p:nvPr/>
        </p:nvSpPr>
        <p:spPr bwMode="auto">
          <a:xfrm>
            <a:off x="3428641"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8677" name="Line 5"/>
          <p:cNvSpPr>
            <a:spLocks noChangeShapeType="1"/>
          </p:cNvSpPr>
          <p:nvPr/>
        </p:nvSpPr>
        <p:spPr bwMode="auto">
          <a:xfrm>
            <a:off x="2612161" y="5878697"/>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8678" name="Line 6"/>
          <p:cNvSpPr>
            <a:spLocks noChangeShapeType="1"/>
          </p:cNvSpPr>
          <p:nvPr/>
        </p:nvSpPr>
        <p:spPr bwMode="auto">
          <a:xfrm>
            <a:off x="2612161" y="5224868"/>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8679" name="Line 7"/>
          <p:cNvSpPr>
            <a:spLocks noChangeShapeType="1"/>
          </p:cNvSpPr>
          <p:nvPr/>
        </p:nvSpPr>
        <p:spPr bwMode="auto">
          <a:xfrm>
            <a:off x="2612161" y="4506234"/>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8680" name="Line 8"/>
          <p:cNvSpPr>
            <a:spLocks noChangeShapeType="1"/>
          </p:cNvSpPr>
          <p:nvPr/>
        </p:nvSpPr>
        <p:spPr bwMode="auto">
          <a:xfrm>
            <a:off x="3101760" y="5551783"/>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8681" name="Oval 9"/>
          <p:cNvSpPr>
            <a:spLocks noChangeArrowheads="1"/>
          </p:cNvSpPr>
          <p:nvPr/>
        </p:nvSpPr>
        <p:spPr bwMode="auto">
          <a:xfrm rot="60000">
            <a:off x="6536161" y="5210467"/>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b</a:t>
            </a:r>
          </a:p>
        </p:txBody>
      </p:sp>
      <p:sp>
        <p:nvSpPr>
          <p:cNvPr id="28682" name="Oval 10"/>
          <p:cNvSpPr>
            <a:spLocks noChangeArrowheads="1"/>
          </p:cNvSpPr>
          <p:nvPr/>
        </p:nvSpPr>
        <p:spPr bwMode="auto">
          <a:xfrm rot="21420000">
            <a:off x="6433920" y="6196971"/>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a:t>
            </a:r>
          </a:p>
        </p:txBody>
      </p:sp>
      <p:sp>
        <p:nvSpPr>
          <p:cNvPr id="28683" name="Line 11"/>
          <p:cNvSpPr>
            <a:spLocks noChangeShapeType="1"/>
          </p:cNvSpPr>
          <p:nvPr/>
        </p:nvSpPr>
        <p:spPr bwMode="auto">
          <a:xfrm flipH="1" flipV="1">
            <a:off x="5677921" y="6084639"/>
            <a:ext cx="803520" cy="420524"/>
          </a:xfrm>
          <a:prstGeom prst="line">
            <a:avLst/>
          </a:prstGeom>
          <a:noFill/>
          <a:ln w="9360">
            <a:solidFill>
              <a:srgbClr val="000000"/>
            </a:solidFill>
            <a:round/>
            <a:headEnd/>
            <a:tailEnd/>
          </a:ln>
          <a:effectLst/>
        </p:spPr>
        <p:txBody>
          <a:bodyPr lIns="82945" tIns="41473" rIns="82945" bIns="41473"/>
          <a:lstStyle/>
          <a:p>
            <a:endParaRPr lang="en-US"/>
          </a:p>
        </p:txBody>
      </p:sp>
      <p:sp>
        <p:nvSpPr>
          <p:cNvPr id="28684" name="Line 12"/>
          <p:cNvSpPr>
            <a:spLocks noChangeShapeType="1"/>
          </p:cNvSpPr>
          <p:nvPr/>
        </p:nvSpPr>
        <p:spPr bwMode="auto">
          <a:xfrm flipV="1">
            <a:off x="5688000" y="5672756"/>
            <a:ext cx="858240" cy="432045"/>
          </a:xfrm>
          <a:prstGeom prst="line">
            <a:avLst/>
          </a:prstGeom>
          <a:noFill/>
          <a:ln w="9360">
            <a:solidFill>
              <a:srgbClr val="000000"/>
            </a:solidFill>
            <a:round/>
            <a:headEnd/>
            <a:tailEnd/>
          </a:ln>
          <a:effectLst/>
        </p:spPr>
        <p:txBody>
          <a:bodyPr lIns="82945" tIns="41473" rIns="82945" bIns="41473"/>
          <a:lstStyle/>
          <a:p>
            <a:endParaRPr lang="en-US"/>
          </a:p>
        </p:txBody>
      </p:sp>
      <p:sp>
        <p:nvSpPr>
          <p:cNvPr id="28685" name="Oval 13"/>
          <p:cNvSpPr>
            <a:spLocks noChangeArrowheads="1"/>
          </p:cNvSpPr>
          <p:nvPr/>
        </p:nvSpPr>
        <p:spPr bwMode="auto">
          <a:xfrm rot="16500000">
            <a:off x="5027006" y="5737597"/>
            <a:ext cx="653829" cy="653760"/>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8686" name="Text Box 14"/>
          <p:cNvSpPr txBox="1">
            <a:spLocks noChangeArrowheads="1"/>
          </p:cNvSpPr>
          <p:nvPr/>
        </p:nvSpPr>
        <p:spPr bwMode="auto">
          <a:xfrm>
            <a:off x="4091040" y="1437271"/>
            <a:ext cx="4890240" cy="429165"/>
          </a:xfrm>
          <a:prstGeom prst="rect">
            <a:avLst/>
          </a:prstGeom>
          <a:noFill/>
          <a:ln w="9525">
            <a:noFill/>
            <a:round/>
            <a:headEnd/>
            <a:tailEnd/>
          </a:ln>
          <a:effectLst/>
        </p:spPr>
        <p:txBody>
          <a:bodyPr lIns="0" tIns="0" rIns="0" bIns="0"/>
          <a:lstStyle/>
          <a:p>
            <a:pPr marL="754571" lvl="1" indent="-241924">
              <a:lnSpc>
                <a:spcPct val="103000"/>
              </a:lnSpc>
              <a:spcAft>
                <a:spcPts val="522"/>
              </a:spcAft>
              <a:buSzPct val="75000"/>
              <a:tabLst>
                <a:tab pos="754571" algn="l"/>
                <a:tab pos="1169297" algn="l"/>
                <a:tab pos="1584023" algn="l"/>
                <a:tab pos="1998749" algn="l"/>
                <a:tab pos="2413476" algn="l"/>
                <a:tab pos="2828202" algn="l"/>
                <a:tab pos="3242928" algn="l"/>
                <a:tab pos="3657654" algn="l"/>
                <a:tab pos="4072380" algn="l"/>
                <a:tab pos="4487106" algn="l"/>
                <a:tab pos="4901832" algn="l"/>
                <a:tab pos="5316558" algn="l"/>
                <a:tab pos="5731285" algn="l"/>
                <a:tab pos="6146011" algn="l"/>
                <a:tab pos="6560737" algn="l"/>
                <a:tab pos="6975463" algn="l"/>
                <a:tab pos="7390189" algn="l"/>
                <a:tab pos="7804915" algn="l"/>
                <a:tab pos="8219641" algn="l"/>
                <a:tab pos="8634367" algn="l"/>
                <a:tab pos="9049094" algn="l"/>
              </a:tabLst>
            </a:pPr>
            <a:r>
              <a:rPr lang="en-GB" sz="2700" dirty="0">
                <a:solidFill>
                  <a:srgbClr val="000000"/>
                </a:solidFill>
                <a:latin typeface="Tlwg Typist" pitchFamily="1" charset="0"/>
                <a:ea typeface="AR PL ShanHeiSun Uni" charset="0"/>
                <a:cs typeface="AR PL ShanHeiSun Uni" charset="0"/>
              </a:rPr>
              <a:t> + /</a:t>
            </a:r>
          </a:p>
        </p:txBody>
      </p:sp>
      <p:sp>
        <p:nvSpPr>
          <p:cNvPr id="28687" name="Line 15"/>
          <p:cNvSpPr>
            <a:spLocks noChangeShapeType="1"/>
          </p:cNvSpPr>
          <p:nvPr/>
        </p:nvSpPr>
        <p:spPr bwMode="auto">
          <a:xfrm flipV="1">
            <a:off x="3101760" y="4398222"/>
            <a:ext cx="1808640" cy="34707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8688" name="Oval 16"/>
          <p:cNvSpPr>
            <a:spLocks noChangeArrowheads="1"/>
          </p:cNvSpPr>
          <p:nvPr/>
        </p:nvSpPr>
        <p:spPr bwMode="auto">
          <a:xfrm rot="21480000">
            <a:off x="5060160" y="4906596"/>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f</a:t>
            </a:r>
          </a:p>
        </p:txBody>
      </p:sp>
      <p:sp>
        <p:nvSpPr>
          <p:cNvPr id="28689" name="Oval 17"/>
          <p:cNvSpPr>
            <a:spLocks noChangeArrowheads="1"/>
          </p:cNvSpPr>
          <p:nvPr/>
        </p:nvSpPr>
        <p:spPr bwMode="auto">
          <a:xfrm>
            <a:off x="3926881" y="5279595"/>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8690" name="Line 18"/>
          <p:cNvSpPr>
            <a:spLocks noChangeShapeType="1"/>
          </p:cNvSpPr>
          <p:nvPr/>
        </p:nvSpPr>
        <p:spPr bwMode="auto">
          <a:xfrm flipV="1">
            <a:off x="4572000" y="5230629"/>
            <a:ext cx="489600" cy="347077"/>
          </a:xfrm>
          <a:prstGeom prst="line">
            <a:avLst/>
          </a:prstGeom>
          <a:noFill/>
          <a:ln w="9360">
            <a:solidFill>
              <a:srgbClr val="000000"/>
            </a:solidFill>
            <a:round/>
            <a:headEnd/>
            <a:tailEnd/>
          </a:ln>
          <a:effectLst/>
        </p:spPr>
        <p:txBody>
          <a:bodyPr lIns="82945" tIns="41473" rIns="82945" bIns="41473"/>
          <a:lstStyle/>
          <a:p>
            <a:endParaRPr lang="en-US"/>
          </a:p>
        </p:txBody>
      </p:sp>
      <p:sp>
        <p:nvSpPr>
          <p:cNvPr id="28691" name="Line 19"/>
          <p:cNvSpPr>
            <a:spLocks noChangeShapeType="1"/>
          </p:cNvSpPr>
          <p:nvPr/>
        </p:nvSpPr>
        <p:spPr bwMode="auto">
          <a:xfrm>
            <a:off x="4572000" y="5567625"/>
            <a:ext cx="489600" cy="489651"/>
          </a:xfrm>
          <a:prstGeom prst="line">
            <a:avLst/>
          </a:prstGeom>
          <a:noFill/>
          <a:ln w="9360">
            <a:solidFill>
              <a:srgbClr val="000000"/>
            </a:solidFill>
            <a:round/>
            <a:headEnd/>
            <a:tailEnd/>
          </a:ln>
          <a:effectLst/>
        </p:spPr>
        <p:txBody>
          <a:bodyPr lIns="82945" tIns="41473" rIns="82945" bIns="41473"/>
          <a:lstStyle/>
          <a:p>
            <a:endParaRPr lang="en-US"/>
          </a:p>
        </p:txBody>
      </p:sp>
      <p:sp>
        <p:nvSpPr>
          <p:cNvPr id="28692" name="Line 20"/>
          <p:cNvSpPr>
            <a:spLocks noChangeShapeType="1"/>
          </p:cNvSpPr>
          <p:nvPr/>
        </p:nvSpPr>
        <p:spPr bwMode="auto">
          <a:xfrm>
            <a:off x="2612161" y="3789039"/>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8693" name="Line 21"/>
          <p:cNvSpPr>
            <a:spLocks noChangeShapeType="1"/>
          </p:cNvSpPr>
          <p:nvPr/>
        </p:nvSpPr>
        <p:spPr bwMode="auto">
          <a:xfrm>
            <a:off x="3101760" y="3918652"/>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grpSp>
        <p:nvGrpSpPr>
          <p:cNvPr id="2" name="Group 22"/>
          <p:cNvGrpSpPr>
            <a:grpSpLocks/>
          </p:cNvGrpSpPr>
          <p:nvPr/>
        </p:nvGrpSpPr>
        <p:grpSpPr bwMode="auto">
          <a:xfrm>
            <a:off x="4903201" y="3745834"/>
            <a:ext cx="1800000" cy="1480475"/>
            <a:chOff x="3405" y="2601"/>
            <a:chExt cx="1250" cy="1028"/>
          </a:xfrm>
        </p:grpSpPr>
        <p:sp>
          <p:nvSpPr>
            <p:cNvPr id="28695" name="Oval 23"/>
            <p:cNvSpPr>
              <a:spLocks noChangeArrowheads="1"/>
            </p:cNvSpPr>
            <p:nvPr/>
          </p:nvSpPr>
          <p:spPr bwMode="auto">
            <a:xfrm rot="60000">
              <a:off x="4199" y="3171"/>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c</a:t>
              </a:r>
            </a:p>
          </p:txBody>
        </p:sp>
        <p:sp>
          <p:nvSpPr>
            <p:cNvPr id="28696" name="Oval 24"/>
            <p:cNvSpPr>
              <a:spLocks noChangeArrowheads="1"/>
            </p:cNvSpPr>
            <p:nvPr/>
          </p:nvSpPr>
          <p:spPr bwMode="auto">
            <a:xfrm rot="60000">
              <a:off x="4199" y="2604"/>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d</a:t>
              </a:r>
            </a:p>
          </p:txBody>
        </p:sp>
        <p:sp>
          <p:nvSpPr>
            <p:cNvPr id="28697" name="Oval 25"/>
            <p:cNvSpPr>
              <a:spLocks noChangeArrowheads="1"/>
            </p:cNvSpPr>
            <p:nvPr/>
          </p:nvSpPr>
          <p:spPr bwMode="auto">
            <a:xfrm rot="16500000">
              <a:off x="3423" y="2809"/>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8698" name="Line 26"/>
            <p:cNvSpPr>
              <a:spLocks noChangeShapeType="1"/>
            </p:cNvSpPr>
            <p:nvPr/>
          </p:nvSpPr>
          <p:spPr bwMode="auto">
            <a:xfrm>
              <a:off x="3855" y="3066"/>
              <a:ext cx="340" cy="340"/>
            </a:xfrm>
            <a:prstGeom prst="line">
              <a:avLst/>
            </a:prstGeom>
            <a:noFill/>
            <a:ln w="9360">
              <a:solidFill>
                <a:srgbClr val="000000"/>
              </a:solidFill>
              <a:round/>
              <a:headEnd/>
              <a:tailEnd/>
            </a:ln>
            <a:effectLst/>
          </p:spPr>
          <p:txBody>
            <a:bodyPr/>
            <a:lstStyle/>
            <a:p>
              <a:endParaRPr lang="en-US"/>
            </a:p>
          </p:txBody>
        </p:sp>
        <p:sp>
          <p:nvSpPr>
            <p:cNvPr id="28699" name="Line 27"/>
            <p:cNvSpPr>
              <a:spLocks noChangeShapeType="1"/>
            </p:cNvSpPr>
            <p:nvPr/>
          </p:nvSpPr>
          <p:spPr bwMode="auto">
            <a:xfrm flipV="1">
              <a:off x="3855" y="2719"/>
              <a:ext cx="340" cy="354"/>
            </a:xfrm>
            <a:prstGeom prst="line">
              <a:avLst/>
            </a:prstGeom>
            <a:noFill/>
            <a:ln w="9360">
              <a:solidFill>
                <a:srgbClr val="000000"/>
              </a:solidFill>
              <a:round/>
              <a:headEnd/>
              <a:tailEnd/>
            </a:ln>
            <a:effectLst/>
          </p:spPr>
          <p:txBody>
            <a:bodyPr/>
            <a:lstStyle/>
            <a:p>
              <a:endParaRPr lang="en-US"/>
            </a:p>
          </p:txBody>
        </p:sp>
      </p:grpSp>
      <p:sp>
        <p:nvSpPr>
          <p:cNvPr id="28700" name="Oval 28"/>
          <p:cNvSpPr>
            <a:spLocks noChangeArrowheads="1"/>
          </p:cNvSpPr>
          <p:nvPr/>
        </p:nvSpPr>
        <p:spPr bwMode="auto">
          <a:xfrm rot="60000">
            <a:off x="3931200" y="3585977"/>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3"/>
          <p:cNvSpPr>
            <a:spLocks noGrp="1"/>
          </p:cNvSpPr>
          <p:nvPr>
            <p:ph type="ftr" idx="11"/>
          </p:nvPr>
        </p:nvSpPr>
        <p:spPr/>
        <p:txBody>
          <a:bodyPr/>
          <a:lstStyle/>
          <a:p>
            <a:r>
              <a:rPr lang="en-GB"/>
              <a:t>Data Structures : Project 5</a:t>
            </a:r>
          </a:p>
        </p:txBody>
      </p:sp>
      <p:sp>
        <p:nvSpPr>
          <p:cNvPr id="29697" name="Rectangle 1"/>
          <p:cNvSpPr>
            <a:spLocks noGrp="1" noChangeArrowheads="1"/>
          </p:cNvSpPr>
          <p:nvPr>
            <p:ph type="title"/>
          </p:nvPr>
        </p:nvSpPr>
        <p:spPr>
          <a:xfrm>
            <a:off x="456481" y="273629"/>
            <a:ext cx="8205120" cy="684072"/>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a:t>
            </a:r>
          </a:p>
        </p:txBody>
      </p:sp>
      <p:sp>
        <p:nvSpPr>
          <p:cNvPr id="29698" name="Text Box 2"/>
          <p:cNvSpPr txBox="1">
            <a:spLocks noChangeArrowheads="1"/>
          </p:cNvSpPr>
          <p:nvPr/>
        </p:nvSpPr>
        <p:spPr bwMode="auto">
          <a:xfrm>
            <a:off x="816481" y="1468955"/>
            <a:ext cx="964800" cy="590462"/>
          </a:xfrm>
          <a:prstGeom prst="rect">
            <a:avLst/>
          </a:prstGeom>
          <a:noFill/>
          <a:ln w="9525">
            <a:noFill/>
            <a:round/>
            <a:headEnd/>
            <a:tailEnd/>
          </a:ln>
          <a:effectLst/>
        </p:spPr>
        <p:txBody>
          <a:bodyPr lIns="130622" tIns="89803" rIns="130622" bIns="89803"/>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Stack</a:t>
            </a:r>
          </a:p>
        </p:txBody>
      </p:sp>
      <p:sp>
        <p:nvSpPr>
          <p:cNvPr id="29699" name="Line 3"/>
          <p:cNvSpPr>
            <a:spLocks noChangeShapeType="1"/>
          </p:cNvSpPr>
          <p:nvPr/>
        </p:nvSpPr>
        <p:spPr bwMode="auto">
          <a:xfrm>
            <a:off x="2612160"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9700" name="Line 4"/>
          <p:cNvSpPr>
            <a:spLocks noChangeShapeType="1"/>
          </p:cNvSpPr>
          <p:nvPr/>
        </p:nvSpPr>
        <p:spPr bwMode="auto">
          <a:xfrm>
            <a:off x="3428641"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29701" name="Line 5"/>
          <p:cNvSpPr>
            <a:spLocks noChangeShapeType="1"/>
          </p:cNvSpPr>
          <p:nvPr/>
        </p:nvSpPr>
        <p:spPr bwMode="auto">
          <a:xfrm>
            <a:off x="2612161" y="5878697"/>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9702" name="Line 6"/>
          <p:cNvSpPr>
            <a:spLocks noChangeShapeType="1"/>
          </p:cNvSpPr>
          <p:nvPr/>
        </p:nvSpPr>
        <p:spPr bwMode="auto">
          <a:xfrm>
            <a:off x="2612161" y="5224868"/>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29703" name="Line 7"/>
          <p:cNvSpPr>
            <a:spLocks noChangeShapeType="1"/>
          </p:cNvSpPr>
          <p:nvPr/>
        </p:nvSpPr>
        <p:spPr bwMode="auto">
          <a:xfrm>
            <a:off x="2612161" y="4506234"/>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29704" name="Line 8"/>
          <p:cNvSpPr>
            <a:spLocks noChangeShapeType="1"/>
          </p:cNvSpPr>
          <p:nvPr/>
        </p:nvSpPr>
        <p:spPr bwMode="auto">
          <a:xfrm>
            <a:off x="3101760" y="5551783"/>
            <a:ext cx="979200" cy="7344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9705" name="Oval 9"/>
          <p:cNvSpPr>
            <a:spLocks noChangeArrowheads="1"/>
          </p:cNvSpPr>
          <p:nvPr/>
        </p:nvSpPr>
        <p:spPr bwMode="auto">
          <a:xfrm rot="60000">
            <a:off x="6536161" y="5210467"/>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b</a:t>
            </a:r>
          </a:p>
        </p:txBody>
      </p:sp>
      <p:sp>
        <p:nvSpPr>
          <p:cNvPr id="29706" name="Oval 10"/>
          <p:cNvSpPr>
            <a:spLocks noChangeArrowheads="1"/>
          </p:cNvSpPr>
          <p:nvPr/>
        </p:nvSpPr>
        <p:spPr bwMode="auto">
          <a:xfrm rot="21420000">
            <a:off x="6433920" y="6196971"/>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a:t>
            </a:r>
          </a:p>
        </p:txBody>
      </p:sp>
      <p:sp>
        <p:nvSpPr>
          <p:cNvPr id="29707" name="Line 11"/>
          <p:cNvSpPr>
            <a:spLocks noChangeShapeType="1"/>
          </p:cNvSpPr>
          <p:nvPr/>
        </p:nvSpPr>
        <p:spPr bwMode="auto">
          <a:xfrm flipH="1" flipV="1">
            <a:off x="5677921" y="6084639"/>
            <a:ext cx="803520" cy="420524"/>
          </a:xfrm>
          <a:prstGeom prst="line">
            <a:avLst/>
          </a:prstGeom>
          <a:noFill/>
          <a:ln w="9360">
            <a:solidFill>
              <a:srgbClr val="000000"/>
            </a:solidFill>
            <a:round/>
            <a:headEnd/>
            <a:tailEnd/>
          </a:ln>
          <a:effectLst/>
        </p:spPr>
        <p:txBody>
          <a:bodyPr lIns="82945" tIns="41473" rIns="82945" bIns="41473"/>
          <a:lstStyle/>
          <a:p>
            <a:endParaRPr lang="en-US"/>
          </a:p>
        </p:txBody>
      </p:sp>
      <p:sp>
        <p:nvSpPr>
          <p:cNvPr id="29708" name="Line 12"/>
          <p:cNvSpPr>
            <a:spLocks noChangeShapeType="1"/>
          </p:cNvSpPr>
          <p:nvPr/>
        </p:nvSpPr>
        <p:spPr bwMode="auto">
          <a:xfrm flipV="1">
            <a:off x="5688000" y="5672756"/>
            <a:ext cx="858240" cy="432045"/>
          </a:xfrm>
          <a:prstGeom prst="line">
            <a:avLst/>
          </a:prstGeom>
          <a:noFill/>
          <a:ln w="9360">
            <a:solidFill>
              <a:srgbClr val="000000"/>
            </a:solidFill>
            <a:round/>
            <a:headEnd/>
            <a:tailEnd/>
          </a:ln>
          <a:effectLst/>
        </p:spPr>
        <p:txBody>
          <a:bodyPr lIns="82945" tIns="41473" rIns="82945" bIns="41473"/>
          <a:lstStyle/>
          <a:p>
            <a:endParaRPr lang="en-US"/>
          </a:p>
        </p:txBody>
      </p:sp>
      <p:sp>
        <p:nvSpPr>
          <p:cNvPr id="29709" name="Oval 13"/>
          <p:cNvSpPr>
            <a:spLocks noChangeArrowheads="1"/>
          </p:cNvSpPr>
          <p:nvPr/>
        </p:nvSpPr>
        <p:spPr bwMode="auto">
          <a:xfrm rot="16500000">
            <a:off x="5027006" y="5737597"/>
            <a:ext cx="653829" cy="653760"/>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9710" name="Text Box 14"/>
          <p:cNvSpPr txBox="1">
            <a:spLocks noChangeArrowheads="1"/>
          </p:cNvSpPr>
          <p:nvPr/>
        </p:nvSpPr>
        <p:spPr bwMode="auto">
          <a:xfrm>
            <a:off x="4091040" y="1437271"/>
            <a:ext cx="4890240" cy="429165"/>
          </a:xfrm>
          <a:prstGeom prst="rect">
            <a:avLst/>
          </a:prstGeom>
          <a:noFill/>
          <a:ln w="9525">
            <a:noFill/>
            <a:round/>
            <a:headEnd/>
            <a:tailEnd/>
          </a:ln>
          <a:effectLst/>
        </p:spPr>
        <p:txBody>
          <a:bodyPr lIns="0" tIns="0" rIns="0" bIns="0"/>
          <a:lstStyle/>
          <a:p>
            <a:pPr marL="754571" lvl="1" indent="-241924">
              <a:lnSpc>
                <a:spcPct val="103000"/>
              </a:lnSpc>
              <a:spcAft>
                <a:spcPts val="522"/>
              </a:spcAft>
              <a:buSzPct val="75000"/>
              <a:tabLst>
                <a:tab pos="754571" algn="l"/>
                <a:tab pos="1169297" algn="l"/>
                <a:tab pos="1584023" algn="l"/>
                <a:tab pos="1998749" algn="l"/>
                <a:tab pos="2413476" algn="l"/>
                <a:tab pos="2828202" algn="l"/>
                <a:tab pos="3242928" algn="l"/>
                <a:tab pos="3657654" algn="l"/>
                <a:tab pos="4072380" algn="l"/>
                <a:tab pos="4487106" algn="l"/>
                <a:tab pos="4901832" algn="l"/>
                <a:tab pos="5316558" algn="l"/>
                <a:tab pos="5731285" algn="l"/>
                <a:tab pos="6146011" algn="l"/>
                <a:tab pos="6560737" algn="l"/>
                <a:tab pos="6975463" algn="l"/>
                <a:tab pos="7390189" algn="l"/>
                <a:tab pos="7804915" algn="l"/>
                <a:tab pos="8219641" algn="l"/>
                <a:tab pos="8634367" algn="l"/>
                <a:tab pos="9049094" algn="l"/>
              </a:tabLst>
            </a:pPr>
            <a:r>
              <a:rPr lang="en-GB" sz="2700" dirty="0">
                <a:solidFill>
                  <a:srgbClr val="000000"/>
                </a:solidFill>
                <a:latin typeface="Tlwg Typist" pitchFamily="1" charset="0"/>
                <a:ea typeface="AR PL ShanHeiSun Uni" charset="0"/>
                <a:cs typeface="AR PL ShanHeiSun Uni" charset="0"/>
              </a:rPr>
              <a:t> /</a:t>
            </a:r>
          </a:p>
        </p:txBody>
      </p:sp>
      <p:sp>
        <p:nvSpPr>
          <p:cNvPr id="29711" name="Line 15"/>
          <p:cNvSpPr>
            <a:spLocks noChangeShapeType="1"/>
          </p:cNvSpPr>
          <p:nvPr/>
        </p:nvSpPr>
        <p:spPr bwMode="auto">
          <a:xfrm flipV="1">
            <a:off x="3101760" y="4235485"/>
            <a:ext cx="1959840" cy="509814"/>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29712" name="Oval 16"/>
          <p:cNvSpPr>
            <a:spLocks noChangeArrowheads="1"/>
          </p:cNvSpPr>
          <p:nvPr/>
        </p:nvSpPr>
        <p:spPr bwMode="auto">
          <a:xfrm rot="21480000">
            <a:off x="5060160" y="4906596"/>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f</a:t>
            </a:r>
          </a:p>
        </p:txBody>
      </p:sp>
      <p:sp>
        <p:nvSpPr>
          <p:cNvPr id="29713" name="Oval 17"/>
          <p:cNvSpPr>
            <a:spLocks noChangeArrowheads="1"/>
          </p:cNvSpPr>
          <p:nvPr/>
        </p:nvSpPr>
        <p:spPr bwMode="auto">
          <a:xfrm>
            <a:off x="3926881" y="5279595"/>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9714" name="Line 18"/>
          <p:cNvSpPr>
            <a:spLocks noChangeShapeType="1"/>
          </p:cNvSpPr>
          <p:nvPr/>
        </p:nvSpPr>
        <p:spPr bwMode="auto">
          <a:xfrm flipV="1">
            <a:off x="4572000" y="5230629"/>
            <a:ext cx="489600" cy="347077"/>
          </a:xfrm>
          <a:prstGeom prst="line">
            <a:avLst/>
          </a:prstGeom>
          <a:noFill/>
          <a:ln w="9360">
            <a:solidFill>
              <a:srgbClr val="000000"/>
            </a:solidFill>
            <a:round/>
            <a:headEnd/>
            <a:tailEnd/>
          </a:ln>
          <a:effectLst/>
        </p:spPr>
        <p:txBody>
          <a:bodyPr lIns="82945" tIns="41473" rIns="82945" bIns="41473"/>
          <a:lstStyle/>
          <a:p>
            <a:endParaRPr lang="en-US"/>
          </a:p>
        </p:txBody>
      </p:sp>
      <p:sp>
        <p:nvSpPr>
          <p:cNvPr id="29715" name="Line 19"/>
          <p:cNvSpPr>
            <a:spLocks noChangeShapeType="1"/>
          </p:cNvSpPr>
          <p:nvPr/>
        </p:nvSpPr>
        <p:spPr bwMode="auto">
          <a:xfrm>
            <a:off x="4572000" y="5567625"/>
            <a:ext cx="489600" cy="489651"/>
          </a:xfrm>
          <a:prstGeom prst="line">
            <a:avLst/>
          </a:prstGeom>
          <a:noFill/>
          <a:ln w="9360">
            <a:solidFill>
              <a:srgbClr val="000000"/>
            </a:solidFill>
            <a:round/>
            <a:headEnd/>
            <a:tailEnd/>
          </a:ln>
          <a:effectLst/>
        </p:spPr>
        <p:txBody>
          <a:bodyPr lIns="82945" tIns="41473" rIns="82945" bIns="41473"/>
          <a:lstStyle/>
          <a:p>
            <a:endParaRPr lang="en-US"/>
          </a:p>
        </p:txBody>
      </p:sp>
      <p:sp>
        <p:nvSpPr>
          <p:cNvPr id="29716" name="Line 20"/>
          <p:cNvSpPr>
            <a:spLocks noChangeShapeType="1"/>
          </p:cNvSpPr>
          <p:nvPr/>
        </p:nvSpPr>
        <p:spPr bwMode="auto">
          <a:xfrm>
            <a:off x="2612161" y="3789039"/>
            <a:ext cx="816480" cy="1440"/>
          </a:xfrm>
          <a:prstGeom prst="line">
            <a:avLst/>
          </a:prstGeom>
          <a:noFill/>
          <a:ln w="9360">
            <a:solidFill>
              <a:srgbClr val="000000"/>
            </a:solidFill>
            <a:round/>
            <a:headEnd/>
            <a:tailEnd/>
          </a:ln>
          <a:effectLst/>
        </p:spPr>
        <p:txBody>
          <a:bodyPr lIns="82945" tIns="41473" rIns="82945" bIns="41473"/>
          <a:lstStyle/>
          <a:p>
            <a:endParaRPr lang="en-US"/>
          </a:p>
        </p:txBody>
      </p:sp>
      <p:grpSp>
        <p:nvGrpSpPr>
          <p:cNvPr id="2" name="Group 21"/>
          <p:cNvGrpSpPr>
            <a:grpSpLocks/>
          </p:cNvGrpSpPr>
          <p:nvPr/>
        </p:nvGrpSpPr>
        <p:grpSpPr bwMode="auto">
          <a:xfrm>
            <a:off x="4956480" y="3256183"/>
            <a:ext cx="3119040" cy="2289840"/>
            <a:chOff x="3442" y="2261"/>
            <a:chExt cx="2166" cy="1590"/>
          </a:xfrm>
        </p:grpSpPr>
        <p:sp>
          <p:nvSpPr>
            <p:cNvPr id="29718" name="Oval 22"/>
            <p:cNvSpPr>
              <a:spLocks noChangeArrowheads="1"/>
            </p:cNvSpPr>
            <p:nvPr/>
          </p:nvSpPr>
          <p:spPr bwMode="auto">
            <a:xfrm rot="60000">
              <a:off x="5152" y="3393"/>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c</a:t>
              </a:r>
            </a:p>
          </p:txBody>
        </p:sp>
        <p:sp>
          <p:nvSpPr>
            <p:cNvPr id="29719" name="Oval 23"/>
            <p:cNvSpPr>
              <a:spLocks noChangeArrowheads="1"/>
            </p:cNvSpPr>
            <p:nvPr/>
          </p:nvSpPr>
          <p:spPr bwMode="auto">
            <a:xfrm rot="60000">
              <a:off x="5152" y="2826"/>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d</a:t>
              </a:r>
            </a:p>
          </p:txBody>
        </p:sp>
        <p:sp>
          <p:nvSpPr>
            <p:cNvPr id="29720" name="Oval 24"/>
            <p:cNvSpPr>
              <a:spLocks noChangeArrowheads="1"/>
            </p:cNvSpPr>
            <p:nvPr/>
          </p:nvSpPr>
          <p:spPr bwMode="auto">
            <a:xfrm rot="16500000">
              <a:off x="4375" y="3031"/>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9721" name="Line 25"/>
            <p:cNvSpPr>
              <a:spLocks noChangeShapeType="1"/>
            </p:cNvSpPr>
            <p:nvPr/>
          </p:nvSpPr>
          <p:spPr bwMode="auto">
            <a:xfrm>
              <a:off x="4808" y="3288"/>
              <a:ext cx="340" cy="340"/>
            </a:xfrm>
            <a:prstGeom prst="line">
              <a:avLst/>
            </a:prstGeom>
            <a:noFill/>
            <a:ln w="9360">
              <a:solidFill>
                <a:srgbClr val="000000"/>
              </a:solidFill>
              <a:round/>
              <a:headEnd/>
              <a:tailEnd/>
            </a:ln>
            <a:effectLst/>
          </p:spPr>
          <p:txBody>
            <a:bodyPr/>
            <a:lstStyle/>
            <a:p>
              <a:endParaRPr lang="en-US"/>
            </a:p>
          </p:txBody>
        </p:sp>
        <p:sp>
          <p:nvSpPr>
            <p:cNvPr id="29722" name="Line 26"/>
            <p:cNvSpPr>
              <a:spLocks noChangeShapeType="1"/>
            </p:cNvSpPr>
            <p:nvPr/>
          </p:nvSpPr>
          <p:spPr bwMode="auto">
            <a:xfrm flipV="1">
              <a:off x="4808" y="2941"/>
              <a:ext cx="340" cy="354"/>
            </a:xfrm>
            <a:prstGeom prst="line">
              <a:avLst/>
            </a:prstGeom>
            <a:noFill/>
            <a:ln w="9360">
              <a:solidFill>
                <a:srgbClr val="000000"/>
              </a:solidFill>
              <a:round/>
              <a:headEnd/>
              <a:tailEnd/>
            </a:ln>
            <a:effectLst/>
          </p:spPr>
          <p:txBody>
            <a:bodyPr/>
            <a:lstStyle/>
            <a:p>
              <a:endParaRPr lang="en-US"/>
            </a:p>
          </p:txBody>
        </p:sp>
        <p:sp>
          <p:nvSpPr>
            <p:cNvPr id="29723" name="Oval 27"/>
            <p:cNvSpPr>
              <a:spLocks noChangeArrowheads="1"/>
            </p:cNvSpPr>
            <p:nvPr/>
          </p:nvSpPr>
          <p:spPr bwMode="auto">
            <a:xfrm rot="60000">
              <a:off x="4358" y="2264"/>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e</a:t>
              </a:r>
            </a:p>
          </p:txBody>
        </p:sp>
        <p:sp>
          <p:nvSpPr>
            <p:cNvPr id="29724" name="Oval 28"/>
            <p:cNvSpPr>
              <a:spLocks noChangeArrowheads="1"/>
            </p:cNvSpPr>
            <p:nvPr/>
          </p:nvSpPr>
          <p:spPr bwMode="auto">
            <a:xfrm rot="16500000">
              <a:off x="3460" y="2587"/>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29725" name="Line 29"/>
            <p:cNvSpPr>
              <a:spLocks noChangeShapeType="1"/>
            </p:cNvSpPr>
            <p:nvPr/>
          </p:nvSpPr>
          <p:spPr bwMode="auto">
            <a:xfrm flipV="1">
              <a:off x="3900" y="2487"/>
              <a:ext cx="454" cy="241"/>
            </a:xfrm>
            <a:prstGeom prst="line">
              <a:avLst/>
            </a:prstGeom>
            <a:noFill/>
            <a:ln w="9360">
              <a:solidFill>
                <a:srgbClr val="000000"/>
              </a:solidFill>
              <a:round/>
              <a:headEnd/>
              <a:tailEnd/>
            </a:ln>
            <a:effectLst/>
          </p:spPr>
          <p:txBody>
            <a:bodyPr/>
            <a:lstStyle/>
            <a:p>
              <a:endParaRPr lang="en-US"/>
            </a:p>
          </p:txBody>
        </p:sp>
        <p:sp>
          <p:nvSpPr>
            <p:cNvPr id="29726" name="Line 30"/>
            <p:cNvSpPr>
              <a:spLocks noChangeShapeType="1"/>
            </p:cNvSpPr>
            <p:nvPr/>
          </p:nvSpPr>
          <p:spPr bwMode="auto">
            <a:xfrm>
              <a:off x="3900" y="2835"/>
              <a:ext cx="454" cy="340"/>
            </a:xfrm>
            <a:prstGeom prst="line">
              <a:avLst/>
            </a:prstGeom>
            <a:noFill/>
            <a:ln w="9360">
              <a:solidFill>
                <a:srgbClr val="000000"/>
              </a:solidFill>
              <a:round/>
              <a:headEnd/>
              <a:tailEnd/>
            </a:ln>
            <a:effectLst/>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Autofit/>
          </a:bodyPr>
          <a:lstStyle/>
          <a:p>
            <a:pPr>
              <a:lnSpc>
                <a:spcPct val="150000"/>
              </a:lnSpc>
            </a:pPr>
            <a:r>
              <a:rPr lang="en-US" sz="2400" dirty="0">
                <a:latin typeface="Times New Roman" pitchFamily="18" charset="0"/>
                <a:cs typeface="Times New Roman" pitchFamily="18" charset="0"/>
              </a:rPr>
              <a:t>A tree is </a:t>
            </a:r>
            <a:r>
              <a:rPr lang="en-US" sz="2400" dirty="0" smtClean="0">
                <a:latin typeface="Times New Roman" pitchFamily="18" charset="0"/>
                <a:cs typeface="Times New Roman" pitchFamily="18" charset="0"/>
              </a:rPr>
              <a:t>a collection of nodes.</a:t>
            </a:r>
          </a:p>
          <a:p>
            <a:pPr>
              <a:lnSpc>
                <a:spcPct val="150000"/>
              </a:lnSpc>
            </a:pPr>
            <a:r>
              <a:rPr lang="en-US" sz="2400" dirty="0" smtClean="0">
                <a:latin typeface="Times New Roman" pitchFamily="18" charset="0"/>
                <a:cs typeface="Times New Roman" pitchFamily="18" charset="0"/>
              </a:rPr>
              <a:t> It consist of distinguished node r, called root, and non empty sub trees.</a:t>
            </a:r>
          </a:p>
          <a:p>
            <a:pPr>
              <a:lnSpc>
                <a:spcPct val="150000"/>
              </a:lnSpc>
            </a:pPr>
            <a:r>
              <a:rPr lang="en-US" sz="2400" dirty="0" smtClean="0">
                <a:latin typeface="Times New Roman" pitchFamily="18" charset="0"/>
                <a:cs typeface="Times New Roman" pitchFamily="18" charset="0"/>
              </a:rPr>
              <a:t> It </a:t>
            </a:r>
            <a:r>
              <a:rPr lang="en-US" sz="2400" dirty="0">
                <a:latin typeface="Times New Roman" pitchFamily="18" charset="0"/>
                <a:cs typeface="Times New Roman" pitchFamily="18" charset="0"/>
              </a:rPr>
              <a:t>is an abstract model of a hierarchical structure.</a:t>
            </a:r>
          </a:p>
          <a:p>
            <a:pPr>
              <a:lnSpc>
                <a:spcPct val="150000"/>
              </a:lnSpc>
            </a:pPr>
            <a:r>
              <a:rPr lang="en-US" sz="2400" dirty="0" smtClean="0">
                <a:latin typeface="Times New Roman" pitchFamily="18" charset="0"/>
                <a:cs typeface="Times New Roman" pitchFamily="18" charset="0"/>
              </a:rPr>
              <a:t>It consists </a:t>
            </a:r>
            <a:r>
              <a:rPr lang="en-US" sz="2400" dirty="0">
                <a:latin typeface="Times New Roman" pitchFamily="18" charset="0"/>
                <a:cs typeface="Times New Roman" pitchFamily="18" charset="0"/>
              </a:rPr>
              <a:t>of nodes with a parent-child relation.</a:t>
            </a:r>
          </a:p>
          <a:p>
            <a:pPr>
              <a:lnSpc>
                <a:spcPct val="150000"/>
              </a:lnSpc>
            </a:pPr>
            <a:r>
              <a:rPr lang="en-US" sz="2400" dirty="0">
                <a:latin typeface="Times New Roman" pitchFamily="18" charset="0"/>
                <a:cs typeface="Times New Roman" pitchFamily="18" charset="0"/>
              </a:rPr>
              <a:t>Applications:</a:t>
            </a:r>
          </a:p>
          <a:p>
            <a:pPr lvl="1">
              <a:lnSpc>
                <a:spcPct val="150000"/>
              </a:lnSpc>
            </a:pPr>
            <a:r>
              <a:rPr lang="en-US" sz="2400" dirty="0">
                <a:latin typeface="Times New Roman" pitchFamily="18" charset="0"/>
                <a:cs typeface="Times New Roman" pitchFamily="18" charset="0"/>
              </a:rPr>
              <a:t>Organization charts</a:t>
            </a:r>
          </a:p>
          <a:p>
            <a:pPr lvl="1">
              <a:lnSpc>
                <a:spcPct val="150000"/>
              </a:lnSpc>
            </a:pPr>
            <a:r>
              <a:rPr lang="en-US" sz="2400" dirty="0">
                <a:latin typeface="Times New Roman" pitchFamily="18" charset="0"/>
                <a:cs typeface="Times New Roman" pitchFamily="18" charset="0"/>
              </a:rPr>
              <a:t>File systems</a:t>
            </a:r>
          </a:p>
          <a:p>
            <a:pPr lvl="1">
              <a:lnSpc>
                <a:spcPct val="150000"/>
              </a:lnSpc>
            </a:pPr>
            <a:r>
              <a:rPr lang="en-US" sz="2400" dirty="0">
                <a:latin typeface="Times New Roman" pitchFamily="18" charset="0"/>
                <a:cs typeface="Times New Roman" pitchFamily="18" charset="0"/>
              </a:rPr>
              <a:t>Programming environments</a:t>
            </a:r>
          </a:p>
          <a:p>
            <a:pPr>
              <a:lnSpc>
                <a:spcPct val="150000"/>
              </a:lnSpc>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 xmlns:p14="http://schemas.microsoft.com/office/powerpoint/2010/main" val="35698832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p:cNvSpPr>
            <a:spLocks noGrp="1"/>
          </p:cNvSpPr>
          <p:nvPr>
            <p:ph type="ftr" idx="11"/>
          </p:nvPr>
        </p:nvSpPr>
        <p:spPr/>
        <p:txBody>
          <a:bodyPr/>
          <a:lstStyle/>
          <a:p>
            <a:r>
              <a:rPr lang="en-GB"/>
              <a:t>Data Structures : Project 5</a:t>
            </a:r>
          </a:p>
        </p:txBody>
      </p:sp>
      <p:sp>
        <p:nvSpPr>
          <p:cNvPr id="30721" name="Rectangle 1"/>
          <p:cNvSpPr>
            <a:spLocks noGrp="1" noChangeArrowheads="1"/>
          </p:cNvSpPr>
          <p:nvPr>
            <p:ph type="title"/>
          </p:nvPr>
        </p:nvSpPr>
        <p:spPr>
          <a:xfrm>
            <a:off x="456481" y="273629"/>
            <a:ext cx="8205120" cy="684072"/>
          </a:xfrm>
          <a:ln/>
        </p:spPr>
        <p:txBody>
          <a:bodyPr>
            <a:normAutofit fontScale="90000"/>
          </a:bodyPr>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a:t>
            </a:r>
          </a:p>
        </p:txBody>
      </p:sp>
      <p:sp>
        <p:nvSpPr>
          <p:cNvPr id="30722" name="Text Box 2"/>
          <p:cNvSpPr txBox="1">
            <a:spLocks noChangeArrowheads="1"/>
          </p:cNvSpPr>
          <p:nvPr/>
        </p:nvSpPr>
        <p:spPr bwMode="auto">
          <a:xfrm>
            <a:off x="816481" y="1468955"/>
            <a:ext cx="964800" cy="590462"/>
          </a:xfrm>
          <a:prstGeom prst="rect">
            <a:avLst/>
          </a:prstGeom>
          <a:noFill/>
          <a:ln w="9525">
            <a:noFill/>
            <a:round/>
            <a:headEnd/>
            <a:tailEnd/>
          </a:ln>
          <a:effectLst/>
        </p:spPr>
        <p:txBody>
          <a:bodyPr lIns="130622" tIns="89803" rIns="130622" bIns="89803"/>
          <a:lstStyle/>
          <a:p>
            <a:pP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Stack</a:t>
            </a:r>
          </a:p>
        </p:txBody>
      </p:sp>
      <p:sp>
        <p:nvSpPr>
          <p:cNvPr id="30723" name="Line 3"/>
          <p:cNvSpPr>
            <a:spLocks noChangeShapeType="1"/>
          </p:cNvSpPr>
          <p:nvPr/>
        </p:nvSpPr>
        <p:spPr bwMode="auto">
          <a:xfrm>
            <a:off x="2612160"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30724" name="Line 4"/>
          <p:cNvSpPr>
            <a:spLocks noChangeShapeType="1"/>
          </p:cNvSpPr>
          <p:nvPr/>
        </p:nvSpPr>
        <p:spPr bwMode="auto">
          <a:xfrm>
            <a:off x="3428641" y="1795869"/>
            <a:ext cx="1440" cy="4082828"/>
          </a:xfrm>
          <a:prstGeom prst="line">
            <a:avLst/>
          </a:prstGeom>
          <a:noFill/>
          <a:ln w="9360">
            <a:solidFill>
              <a:srgbClr val="000000"/>
            </a:solidFill>
            <a:round/>
            <a:headEnd/>
            <a:tailEnd/>
          </a:ln>
          <a:effectLst/>
        </p:spPr>
        <p:txBody>
          <a:bodyPr lIns="82945" tIns="41473" rIns="82945" bIns="41473"/>
          <a:lstStyle/>
          <a:p>
            <a:endParaRPr lang="en-US"/>
          </a:p>
        </p:txBody>
      </p:sp>
      <p:sp>
        <p:nvSpPr>
          <p:cNvPr id="30725" name="Line 5"/>
          <p:cNvSpPr>
            <a:spLocks noChangeShapeType="1"/>
          </p:cNvSpPr>
          <p:nvPr/>
        </p:nvSpPr>
        <p:spPr bwMode="auto">
          <a:xfrm>
            <a:off x="2612161" y="5878697"/>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30726" name="Line 6"/>
          <p:cNvSpPr>
            <a:spLocks noChangeShapeType="1"/>
          </p:cNvSpPr>
          <p:nvPr/>
        </p:nvSpPr>
        <p:spPr bwMode="auto">
          <a:xfrm>
            <a:off x="2612161" y="5224868"/>
            <a:ext cx="81648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30727" name="Line 7"/>
          <p:cNvSpPr>
            <a:spLocks noChangeShapeType="1"/>
          </p:cNvSpPr>
          <p:nvPr/>
        </p:nvSpPr>
        <p:spPr bwMode="auto">
          <a:xfrm>
            <a:off x="2612161" y="4506234"/>
            <a:ext cx="81648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30728" name="Line 8"/>
          <p:cNvSpPr>
            <a:spLocks noChangeShapeType="1"/>
          </p:cNvSpPr>
          <p:nvPr/>
        </p:nvSpPr>
        <p:spPr bwMode="auto">
          <a:xfrm flipV="1">
            <a:off x="3101760" y="4398222"/>
            <a:ext cx="1468800" cy="1163642"/>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30729" name="Oval 9"/>
          <p:cNvSpPr>
            <a:spLocks noChangeArrowheads="1"/>
          </p:cNvSpPr>
          <p:nvPr/>
        </p:nvSpPr>
        <p:spPr bwMode="auto">
          <a:xfrm rot="60000">
            <a:off x="7875361" y="5047731"/>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b</a:t>
            </a:r>
          </a:p>
        </p:txBody>
      </p:sp>
      <p:sp>
        <p:nvSpPr>
          <p:cNvPr id="30730" name="Oval 10"/>
          <p:cNvSpPr>
            <a:spLocks noChangeArrowheads="1"/>
          </p:cNvSpPr>
          <p:nvPr/>
        </p:nvSpPr>
        <p:spPr bwMode="auto">
          <a:xfrm rot="21420000">
            <a:off x="7776000" y="6034234"/>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a:t>
            </a:r>
          </a:p>
        </p:txBody>
      </p:sp>
      <p:sp>
        <p:nvSpPr>
          <p:cNvPr id="30731" name="Line 11"/>
          <p:cNvSpPr>
            <a:spLocks noChangeShapeType="1"/>
          </p:cNvSpPr>
          <p:nvPr/>
        </p:nvSpPr>
        <p:spPr bwMode="auto">
          <a:xfrm flipH="1" flipV="1">
            <a:off x="7017121" y="5921902"/>
            <a:ext cx="803520" cy="420524"/>
          </a:xfrm>
          <a:prstGeom prst="line">
            <a:avLst/>
          </a:prstGeom>
          <a:noFill/>
          <a:ln w="9360">
            <a:solidFill>
              <a:srgbClr val="000000"/>
            </a:solidFill>
            <a:round/>
            <a:headEnd/>
            <a:tailEnd/>
          </a:ln>
          <a:effectLst/>
        </p:spPr>
        <p:txBody>
          <a:bodyPr lIns="82945" tIns="41473" rIns="82945" bIns="41473"/>
          <a:lstStyle/>
          <a:p>
            <a:endParaRPr lang="en-US"/>
          </a:p>
        </p:txBody>
      </p:sp>
      <p:sp>
        <p:nvSpPr>
          <p:cNvPr id="30732" name="Line 12"/>
          <p:cNvSpPr>
            <a:spLocks noChangeShapeType="1"/>
          </p:cNvSpPr>
          <p:nvPr/>
        </p:nvSpPr>
        <p:spPr bwMode="auto">
          <a:xfrm flipV="1">
            <a:off x="7027200" y="5508579"/>
            <a:ext cx="858240" cy="432045"/>
          </a:xfrm>
          <a:prstGeom prst="line">
            <a:avLst/>
          </a:prstGeom>
          <a:noFill/>
          <a:ln w="9360">
            <a:solidFill>
              <a:srgbClr val="000000"/>
            </a:solidFill>
            <a:round/>
            <a:headEnd/>
            <a:tailEnd/>
          </a:ln>
          <a:effectLst/>
        </p:spPr>
        <p:txBody>
          <a:bodyPr lIns="82945" tIns="41473" rIns="82945" bIns="41473"/>
          <a:lstStyle/>
          <a:p>
            <a:endParaRPr lang="en-US"/>
          </a:p>
        </p:txBody>
      </p:sp>
      <p:sp>
        <p:nvSpPr>
          <p:cNvPr id="30733" name="Oval 13"/>
          <p:cNvSpPr>
            <a:spLocks noChangeArrowheads="1"/>
          </p:cNvSpPr>
          <p:nvPr/>
        </p:nvSpPr>
        <p:spPr bwMode="auto">
          <a:xfrm rot="16500000">
            <a:off x="6366206" y="5573420"/>
            <a:ext cx="653829" cy="653760"/>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30734" name="Oval 14"/>
          <p:cNvSpPr>
            <a:spLocks noChangeArrowheads="1"/>
          </p:cNvSpPr>
          <p:nvPr/>
        </p:nvSpPr>
        <p:spPr bwMode="auto">
          <a:xfrm rot="21480000">
            <a:off x="6399360" y="4743858"/>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f</a:t>
            </a:r>
          </a:p>
        </p:txBody>
      </p:sp>
      <p:sp>
        <p:nvSpPr>
          <p:cNvPr id="30735" name="Oval 15"/>
          <p:cNvSpPr>
            <a:spLocks noChangeArrowheads="1"/>
          </p:cNvSpPr>
          <p:nvPr/>
        </p:nvSpPr>
        <p:spPr bwMode="auto">
          <a:xfrm>
            <a:off x="4406400" y="3757355"/>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30736" name="Line 16"/>
          <p:cNvSpPr>
            <a:spLocks noChangeShapeType="1"/>
          </p:cNvSpPr>
          <p:nvPr/>
        </p:nvSpPr>
        <p:spPr bwMode="auto">
          <a:xfrm flipV="1">
            <a:off x="5911200" y="5066452"/>
            <a:ext cx="489600" cy="347077"/>
          </a:xfrm>
          <a:prstGeom prst="line">
            <a:avLst/>
          </a:prstGeom>
          <a:noFill/>
          <a:ln w="9360">
            <a:solidFill>
              <a:srgbClr val="000000"/>
            </a:solidFill>
            <a:round/>
            <a:headEnd/>
            <a:tailEnd/>
          </a:ln>
          <a:effectLst/>
        </p:spPr>
        <p:txBody>
          <a:bodyPr lIns="82945" tIns="41473" rIns="82945" bIns="41473"/>
          <a:lstStyle/>
          <a:p>
            <a:endParaRPr lang="en-US"/>
          </a:p>
        </p:txBody>
      </p:sp>
      <p:sp>
        <p:nvSpPr>
          <p:cNvPr id="30737" name="Line 17"/>
          <p:cNvSpPr>
            <a:spLocks noChangeShapeType="1"/>
          </p:cNvSpPr>
          <p:nvPr/>
        </p:nvSpPr>
        <p:spPr bwMode="auto">
          <a:xfrm>
            <a:off x="5911200" y="5403447"/>
            <a:ext cx="489600" cy="489651"/>
          </a:xfrm>
          <a:prstGeom prst="line">
            <a:avLst/>
          </a:prstGeom>
          <a:noFill/>
          <a:ln w="9360">
            <a:solidFill>
              <a:srgbClr val="000000"/>
            </a:solidFill>
            <a:round/>
            <a:headEnd/>
            <a:tailEnd/>
          </a:ln>
          <a:effectLst/>
        </p:spPr>
        <p:txBody>
          <a:bodyPr lIns="82945" tIns="41473" rIns="82945" bIns="41473"/>
          <a:lstStyle/>
          <a:p>
            <a:endParaRPr lang="en-US"/>
          </a:p>
        </p:txBody>
      </p:sp>
      <p:sp>
        <p:nvSpPr>
          <p:cNvPr id="30738" name="Line 18"/>
          <p:cNvSpPr>
            <a:spLocks noChangeShapeType="1"/>
          </p:cNvSpPr>
          <p:nvPr/>
        </p:nvSpPr>
        <p:spPr bwMode="auto">
          <a:xfrm>
            <a:off x="2612161" y="3789039"/>
            <a:ext cx="816480" cy="1440"/>
          </a:xfrm>
          <a:prstGeom prst="line">
            <a:avLst/>
          </a:prstGeom>
          <a:noFill/>
          <a:ln w="9360">
            <a:solidFill>
              <a:srgbClr val="000000"/>
            </a:solidFill>
            <a:round/>
            <a:headEnd/>
            <a:tailEnd/>
          </a:ln>
          <a:effectLst/>
        </p:spPr>
        <p:txBody>
          <a:bodyPr lIns="82945" tIns="41473" rIns="82945" bIns="41473"/>
          <a:lstStyle/>
          <a:p>
            <a:endParaRPr lang="en-US"/>
          </a:p>
        </p:txBody>
      </p:sp>
      <p:grpSp>
        <p:nvGrpSpPr>
          <p:cNvPr id="2" name="Group 19"/>
          <p:cNvGrpSpPr>
            <a:grpSpLocks/>
          </p:cNvGrpSpPr>
          <p:nvPr/>
        </p:nvGrpSpPr>
        <p:grpSpPr bwMode="auto">
          <a:xfrm>
            <a:off x="5510881" y="2145826"/>
            <a:ext cx="3119040" cy="2289840"/>
            <a:chOff x="3827" y="1490"/>
            <a:chExt cx="2166" cy="1590"/>
          </a:xfrm>
        </p:grpSpPr>
        <p:sp>
          <p:nvSpPr>
            <p:cNvPr id="30740" name="Oval 20"/>
            <p:cNvSpPr>
              <a:spLocks noChangeArrowheads="1"/>
            </p:cNvSpPr>
            <p:nvPr/>
          </p:nvSpPr>
          <p:spPr bwMode="auto">
            <a:xfrm rot="60000">
              <a:off x="5537" y="2622"/>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c</a:t>
              </a:r>
            </a:p>
          </p:txBody>
        </p:sp>
        <p:sp>
          <p:nvSpPr>
            <p:cNvPr id="30741" name="Oval 21"/>
            <p:cNvSpPr>
              <a:spLocks noChangeArrowheads="1"/>
            </p:cNvSpPr>
            <p:nvPr/>
          </p:nvSpPr>
          <p:spPr bwMode="auto">
            <a:xfrm rot="60000">
              <a:off x="5537" y="2055"/>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d</a:t>
              </a:r>
            </a:p>
          </p:txBody>
        </p:sp>
        <p:sp>
          <p:nvSpPr>
            <p:cNvPr id="30742" name="Oval 22"/>
            <p:cNvSpPr>
              <a:spLocks noChangeArrowheads="1"/>
            </p:cNvSpPr>
            <p:nvPr/>
          </p:nvSpPr>
          <p:spPr bwMode="auto">
            <a:xfrm rot="16500000">
              <a:off x="4761" y="2260"/>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30743" name="Line 23"/>
            <p:cNvSpPr>
              <a:spLocks noChangeShapeType="1"/>
            </p:cNvSpPr>
            <p:nvPr/>
          </p:nvSpPr>
          <p:spPr bwMode="auto">
            <a:xfrm>
              <a:off x="5193" y="2517"/>
              <a:ext cx="340" cy="340"/>
            </a:xfrm>
            <a:prstGeom prst="line">
              <a:avLst/>
            </a:prstGeom>
            <a:noFill/>
            <a:ln w="9360">
              <a:solidFill>
                <a:srgbClr val="000000"/>
              </a:solidFill>
              <a:round/>
              <a:headEnd/>
              <a:tailEnd/>
            </a:ln>
            <a:effectLst/>
          </p:spPr>
          <p:txBody>
            <a:bodyPr/>
            <a:lstStyle/>
            <a:p>
              <a:endParaRPr lang="en-US"/>
            </a:p>
          </p:txBody>
        </p:sp>
        <p:sp>
          <p:nvSpPr>
            <p:cNvPr id="30744" name="Line 24"/>
            <p:cNvSpPr>
              <a:spLocks noChangeShapeType="1"/>
            </p:cNvSpPr>
            <p:nvPr/>
          </p:nvSpPr>
          <p:spPr bwMode="auto">
            <a:xfrm flipV="1">
              <a:off x="5193" y="2170"/>
              <a:ext cx="340" cy="354"/>
            </a:xfrm>
            <a:prstGeom prst="line">
              <a:avLst/>
            </a:prstGeom>
            <a:noFill/>
            <a:ln w="9360">
              <a:solidFill>
                <a:srgbClr val="000000"/>
              </a:solidFill>
              <a:round/>
              <a:headEnd/>
              <a:tailEnd/>
            </a:ln>
            <a:effectLst/>
          </p:spPr>
          <p:txBody>
            <a:bodyPr/>
            <a:lstStyle/>
            <a:p>
              <a:endParaRPr lang="en-US"/>
            </a:p>
          </p:txBody>
        </p:sp>
        <p:sp>
          <p:nvSpPr>
            <p:cNvPr id="30745" name="Oval 25"/>
            <p:cNvSpPr>
              <a:spLocks noChangeArrowheads="1"/>
            </p:cNvSpPr>
            <p:nvPr/>
          </p:nvSpPr>
          <p:spPr bwMode="auto">
            <a:xfrm rot="60000">
              <a:off x="4744" y="1493"/>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e</a:t>
              </a:r>
            </a:p>
          </p:txBody>
        </p:sp>
        <p:sp>
          <p:nvSpPr>
            <p:cNvPr id="30746" name="Oval 26"/>
            <p:cNvSpPr>
              <a:spLocks noChangeArrowheads="1"/>
            </p:cNvSpPr>
            <p:nvPr/>
          </p:nvSpPr>
          <p:spPr bwMode="auto">
            <a:xfrm rot="16500000">
              <a:off x="3845" y="1816"/>
              <a:ext cx="454" cy="454"/>
            </a:xfrm>
            <a:prstGeom prst="ellipse">
              <a:avLst/>
            </a:prstGeom>
            <a:noFill/>
            <a:ln w="9360">
              <a:solidFill>
                <a:srgbClr val="000000"/>
              </a:solidFill>
              <a:round/>
              <a:headEnd/>
              <a:tailEnd/>
            </a:ln>
            <a:effectLst/>
          </p:spPr>
          <p:txBody>
            <a:bodyPr wrap="none" lIns="90000" tIns="45000" rIns="90000" bIns="4500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30747" name="Line 27"/>
            <p:cNvSpPr>
              <a:spLocks noChangeShapeType="1"/>
            </p:cNvSpPr>
            <p:nvPr/>
          </p:nvSpPr>
          <p:spPr bwMode="auto">
            <a:xfrm flipV="1">
              <a:off x="4286" y="1716"/>
              <a:ext cx="454" cy="241"/>
            </a:xfrm>
            <a:prstGeom prst="line">
              <a:avLst/>
            </a:prstGeom>
            <a:noFill/>
            <a:ln w="9360">
              <a:solidFill>
                <a:srgbClr val="000000"/>
              </a:solidFill>
              <a:round/>
              <a:headEnd/>
              <a:tailEnd/>
            </a:ln>
            <a:effectLst/>
          </p:spPr>
          <p:txBody>
            <a:bodyPr/>
            <a:lstStyle/>
            <a:p>
              <a:endParaRPr lang="en-US"/>
            </a:p>
          </p:txBody>
        </p:sp>
        <p:sp>
          <p:nvSpPr>
            <p:cNvPr id="30748" name="Line 28"/>
            <p:cNvSpPr>
              <a:spLocks noChangeShapeType="1"/>
            </p:cNvSpPr>
            <p:nvPr/>
          </p:nvSpPr>
          <p:spPr bwMode="auto">
            <a:xfrm>
              <a:off x="4286" y="2064"/>
              <a:ext cx="454" cy="340"/>
            </a:xfrm>
            <a:prstGeom prst="line">
              <a:avLst/>
            </a:prstGeom>
            <a:noFill/>
            <a:ln w="9360">
              <a:solidFill>
                <a:srgbClr val="000000"/>
              </a:solidFill>
              <a:round/>
              <a:headEnd/>
              <a:tailEnd/>
            </a:ln>
            <a:effectLst/>
          </p:spPr>
          <p:txBody>
            <a:bodyPr/>
            <a:lstStyle/>
            <a:p>
              <a:endParaRPr lang="en-US"/>
            </a:p>
          </p:txBody>
        </p:sp>
      </p:grpSp>
      <p:sp>
        <p:nvSpPr>
          <p:cNvPr id="30749" name="Line 29"/>
          <p:cNvSpPr>
            <a:spLocks noChangeShapeType="1"/>
          </p:cNvSpPr>
          <p:nvPr/>
        </p:nvSpPr>
        <p:spPr bwMode="auto">
          <a:xfrm flipV="1">
            <a:off x="4898880" y="2929268"/>
            <a:ext cx="653760" cy="999465"/>
          </a:xfrm>
          <a:prstGeom prst="line">
            <a:avLst/>
          </a:prstGeom>
          <a:noFill/>
          <a:ln w="9360">
            <a:solidFill>
              <a:srgbClr val="000000"/>
            </a:solidFill>
            <a:round/>
            <a:headEnd/>
            <a:tailEnd/>
          </a:ln>
          <a:effectLst/>
        </p:spPr>
        <p:txBody>
          <a:bodyPr lIns="82945" tIns="41473" rIns="82945" bIns="41473"/>
          <a:lstStyle/>
          <a:p>
            <a:endParaRPr lang="en-US"/>
          </a:p>
        </p:txBody>
      </p:sp>
      <p:sp>
        <p:nvSpPr>
          <p:cNvPr id="30750" name="Oval 30"/>
          <p:cNvSpPr>
            <a:spLocks noChangeArrowheads="1"/>
          </p:cNvSpPr>
          <p:nvPr/>
        </p:nvSpPr>
        <p:spPr bwMode="auto">
          <a:xfrm>
            <a:off x="5266081" y="5052051"/>
            <a:ext cx="653760" cy="653829"/>
          </a:xfrm>
          <a:prstGeom prst="ellipse">
            <a:avLst/>
          </a:prstGeom>
          <a:noFill/>
          <a:ln w="9360">
            <a:solidFill>
              <a:srgbClr val="000000"/>
            </a:solidFill>
            <a:round/>
            <a:headEnd/>
            <a:tailEnd/>
          </a:ln>
          <a:effectLst/>
        </p:spPr>
        <p:txBody>
          <a:bodyPr wrap="none" lIns="81639" tIns="40820" rIns="81639" bIns="40820" anchor="ctr"/>
          <a:lstStyle/>
          <a:p>
            <a:pPr algn="ctr">
              <a:lnSpc>
                <a:spcPct val="124000"/>
              </a:lnSpc>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200" dirty="0">
                <a:solidFill>
                  <a:srgbClr val="000000"/>
                </a:solidFill>
                <a:ea typeface="AR PL ShanHeiSun Uni" charset="0"/>
                <a:cs typeface="AR PL ShanHeiSun Uni" charset="0"/>
              </a:rPr>
              <a:t>-</a:t>
            </a:r>
          </a:p>
        </p:txBody>
      </p:sp>
      <p:sp>
        <p:nvSpPr>
          <p:cNvPr id="30751" name="Line 31"/>
          <p:cNvSpPr>
            <a:spLocks noChangeShapeType="1"/>
          </p:cNvSpPr>
          <p:nvPr/>
        </p:nvSpPr>
        <p:spPr bwMode="auto">
          <a:xfrm>
            <a:off x="4734720" y="4408304"/>
            <a:ext cx="653760" cy="653829"/>
          </a:xfrm>
          <a:prstGeom prst="line">
            <a:avLst/>
          </a:prstGeom>
          <a:noFill/>
          <a:ln w="9360">
            <a:solidFill>
              <a:srgbClr val="000000"/>
            </a:solidFill>
            <a:round/>
            <a:headEnd/>
            <a:tailEnd/>
          </a:ln>
          <a:effectLst/>
        </p:spPr>
        <p:txBody>
          <a:bodyPr lIns="82945" tIns="41473" rIns="82945" bIns="41473"/>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Exercise</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Construct Expression tree for the following</a:t>
            </a:r>
          </a:p>
          <a:p>
            <a:pPr>
              <a:buNone/>
            </a:pPr>
            <a:r>
              <a:rPr lang="en-US" dirty="0" smtClean="0"/>
              <a:t>     x x * 2 + x 1 +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a:spLocks noGrp="1"/>
          </p:cNvSpPr>
          <p:nvPr>
            <p:ph type="sldNum" sz="quarter" idx="10"/>
          </p:nvPr>
        </p:nvSpPr>
        <p:spPr>
          <a:xfrm>
            <a:off x="6553200" y="6248400"/>
            <a:ext cx="1905000" cy="457200"/>
          </a:xfrm>
          <a:noFill/>
          <a:ln>
            <a:miter lim="800000"/>
            <a:headEnd/>
            <a:tailEnd/>
          </a:ln>
        </p:spPr>
        <p:txBody>
          <a:bodyPr/>
          <a:lstStyle/>
          <a:p>
            <a:fld id="{5AD07D77-3B9E-4A3A-99DA-8A217C1990AE}" type="slidenum">
              <a:rPr lang="en-US" smtClean="0"/>
              <a:pPr/>
              <a:t>62</a:t>
            </a:fld>
            <a:endParaRPr lang="en-US" smtClean="0"/>
          </a:p>
        </p:txBody>
      </p:sp>
      <p:sp>
        <p:nvSpPr>
          <p:cNvPr id="13315" name="Rectangle 2"/>
          <p:cNvSpPr>
            <a:spLocks noGrp="1" noChangeArrowheads="1"/>
          </p:cNvSpPr>
          <p:nvPr>
            <p:ph type="title"/>
          </p:nvPr>
        </p:nvSpPr>
        <p:spPr/>
        <p:txBody>
          <a:bodyPr/>
          <a:lstStyle/>
          <a:p>
            <a:r>
              <a:rPr lang="en-US" smtClean="0"/>
              <a:t>Binary Search Tree (BST) </a:t>
            </a:r>
          </a:p>
        </p:txBody>
      </p:sp>
      <p:sp>
        <p:nvSpPr>
          <p:cNvPr id="13316" name="Oval 3"/>
          <p:cNvSpPr>
            <a:spLocks noChangeAspect="1" noChangeArrowheads="1"/>
          </p:cNvSpPr>
          <p:nvPr/>
        </p:nvSpPr>
        <p:spPr bwMode="auto">
          <a:xfrm>
            <a:off x="4876800" y="4800600"/>
            <a:ext cx="381000" cy="381000"/>
          </a:xfrm>
          <a:prstGeom prst="ellipse">
            <a:avLst/>
          </a:prstGeom>
          <a:noFill/>
          <a:ln w="38100">
            <a:solidFill>
              <a:schemeClr val="tx1"/>
            </a:solidFill>
            <a:round/>
            <a:headEnd/>
            <a:tailEnd/>
          </a:ln>
        </p:spPr>
        <p:txBody>
          <a:bodyPr wrap="none" anchor="ctr"/>
          <a:lstStyle/>
          <a:p>
            <a:pPr algn="ctr"/>
            <a:r>
              <a:rPr lang="en-US"/>
              <a:t>4</a:t>
            </a:r>
          </a:p>
        </p:txBody>
      </p:sp>
      <p:sp>
        <p:nvSpPr>
          <p:cNvPr id="13317" name="Oval 4"/>
          <p:cNvSpPr>
            <a:spLocks noChangeAspect="1" noChangeArrowheads="1"/>
          </p:cNvSpPr>
          <p:nvPr/>
        </p:nvSpPr>
        <p:spPr bwMode="auto">
          <a:xfrm>
            <a:off x="7810500" y="3911600"/>
            <a:ext cx="381000" cy="381000"/>
          </a:xfrm>
          <a:prstGeom prst="ellipse">
            <a:avLst/>
          </a:prstGeom>
          <a:noFill/>
          <a:ln w="38100">
            <a:solidFill>
              <a:schemeClr val="tx1"/>
            </a:solidFill>
            <a:round/>
            <a:headEnd/>
            <a:tailEnd/>
          </a:ln>
        </p:spPr>
        <p:txBody>
          <a:bodyPr wrap="none" anchor="ctr"/>
          <a:lstStyle/>
          <a:p>
            <a:pPr algn="ctr"/>
            <a:r>
              <a:rPr lang="en-US"/>
              <a:t>12</a:t>
            </a:r>
          </a:p>
        </p:txBody>
      </p:sp>
      <p:sp>
        <p:nvSpPr>
          <p:cNvPr id="13318" name="Oval 5"/>
          <p:cNvSpPr>
            <a:spLocks noChangeAspect="1" noChangeArrowheads="1"/>
          </p:cNvSpPr>
          <p:nvPr/>
        </p:nvSpPr>
        <p:spPr bwMode="auto">
          <a:xfrm>
            <a:off x="6743700" y="3911600"/>
            <a:ext cx="381000" cy="381000"/>
          </a:xfrm>
          <a:prstGeom prst="ellipse">
            <a:avLst/>
          </a:prstGeom>
          <a:noFill/>
          <a:ln w="38100">
            <a:solidFill>
              <a:schemeClr val="tx1"/>
            </a:solidFill>
            <a:round/>
            <a:headEnd/>
            <a:tailEnd/>
          </a:ln>
        </p:spPr>
        <p:txBody>
          <a:bodyPr wrap="none" anchor="ctr"/>
          <a:lstStyle/>
          <a:p>
            <a:pPr algn="ctr"/>
            <a:r>
              <a:rPr lang="en-US"/>
              <a:t>10</a:t>
            </a:r>
          </a:p>
        </p:txBody>
      </p:sp>
      <p:sp>
        <p:nvSpPr>
          <p:cNvPr id="13319" name="Oval 6"/>
          <p:cNvSpPr>
            <a:spLocks noChangeAspect="1" noChangeArrowheads="1"/>
          </p:cNvSpPr>
          <p:nvPr/>
        </p:nvSpPr>
        <p:spPr bwMode="auto">
          <a:xfrm>
            <a:off x="5676900" y="3911600"/>
            <a:ext cx="381000" cy="381000"/>
          </a:xfrm>
          <a:prstGeom prst="ellipse">
            <a:avLst/>
          </a:prstGeom>
          <a:noFill/>
          <a:ln w="38100">
            <a:solidFill>
              <a:schemeClr val="tx1"/>
            </a:solidFill>
            <a:round/>
            <a:headEnd/>
            <a:tailEnd/>
          </a:ln>
        </p:spPr>
        <p:txBody>
          <a:bodyPr wrap="none" anchor="ctr"/>
          <a:lstStyle/>
          <a:p>
            <a:pPr algn="ctr"/>
            <a:r>
              <a:rPr lang="en-US"/>
              <a:t>6</a:t>
            </a:r>
          </a:p>
        </p:txBody>
      </p:sp>
      <p:sp>
        <p:nvSpPr>
          <p:cNvPr id="13320" name="Oval 7"/>
          <p:cNvSpPr>
            <a:spLocks noChangeAspect="1" noChangeArrowheads="1"/>
          </p:cNvSpPr>
          <p:nvPr/>
        </p:nvSpPr>
        <p:spPr bwMode="auto">
          <a:xfrm>
            <a:off x="4610100" y="3911600"/>
            <a:ext cx="381000" cy="381000"/>
          </a:xfrm>
          <a:prstGeom prst="ellipse">
            <a:avLst/>
          </a:prstGeom>
          <a:noFill/>
          <a:ln w="38100">
            <a:solidFill>
              <a:schemeClr val="tx1"/>
            </a:solidFill>
            <a:round/>
            <a:headEnd/>
            <a:tailEnd/>
          </a:ln>
        </p:spPr>
        <p:txBody>
          <a:bodyPr wrap="none" anchor="ctr"/>
          <a:lstStyle/>
          <a:p>
            <a:pPr algn="ctr"/>
            <a:r>
              <a:rPr lang="en-US"/>
              <a:t>2</a:t>
            </a:r>
          </a:p>
        </p:txBody>
      </p:sp>
      <p:sp>
        <p:nvSpPr>
          <p:cNvPr id="13321" name="Oval 8"/>
          <p:cNvSpPr>
            <a:spLocks noChangeAspect="1" noChangeArrowheads="1"/>
          </p:cNvSpPr>
          <p:nvPr/>
        </p:nvSpPr>
        <p:spPr bwMode="auto">
          <a:xfrm>
            <a:off x="7277100" y="3022600"/>
            <a:ext cx="381000" cy="381000"/>
          </a:xfrm>
          <a:prstGeom prst="ellipse">
            <a:avLst/>
          </a:prstGeom>
          <a:noFill/>
          <a:ln w="38100">
            <a:solidFill>
              <a:schemeClr val="tx1"/>
            </a:solidFill>
            <a:round/>
            <a:headEnd/>
            <a:tailEnd/>
          </a:ln>
        </p:spPr>
        <p:txBody>
          <a:bodyPr wrap="none" anchor="ctr"/>
          <a:lstStyle/>
          <a:p>
            <a:pPr algn="ctr"/>
            <a:r>
              <a:rPr lang="en-US"/>
              <a:t>11</a:t>
            </a:r>
          </a:p>
        </p:txBody>
      </p:sp>
      <p:sp>
        <p:nvSpPr>
          <p:cNvPr id="13322" name="Oval 9"/>
          <p:cNvSpPr>
            <a:spLocks noChangeAspect="1" noChangeArrowheads="1"/>
          </p:cNvSpPr>
          <p:nvPr/>
        </p:nvSpPr>
        <p:spPr bwMode="auto">
          <a:xfrm>
            <a:off x="5143500" y="3022600"/>
            <a:ext cx="381000" cy="381000"/>
          </a:xfrm>
          <a:prstGeom prst="ellipse">
            <a:avLst/>
          </a:prstGeom>
          <a:noFill/>
          <a:ln w="38100">
            <a:solidFill>
              <a:schemeClr val="tx1"/>
            </a:solidFill>
            <a:round/>
            <a:headEnd/>
            <a:tailEnd/>
          </a:ln>
        </p:spPr>
        <p:txBody>
          <a:bodyPr wrap="none" anchor="ctr"/>
          <a:lstStyle/>
          <a:p>
            <a:pPr algn="ctr"/>
            <a:r>
              <a:rPr lang="en-US"/>
              <a:t>5</a:t>
            </a:r>
          </a:p>
        </p:txBody>
      </p:sp>
      <p:sp>
        <p:nvSpPr>
          <p:cNvPr id="13323" name="Oval 10"/>
          <p:cNvSpPr>
            <a:spLocks noChangeAspect="1" noChangeArrowheads="1"/>
          </p:cNvSpPr>
          <p:nvPr/>
        </p:nvSpPr>
        <p:spPr bwMode="auto">
          <a:xfrm>
            <a:off x="6210300" y="2133600"/>
            <a:ext cx="381000" cy="381000"/>
          </a:xfrm>
          <a:prstGeom prst="ellipse">
            <a:avLst/>
          </a:prstGeom>
          <a:noFill/>
          <a:ln w="38100">
            <a:solidFill>
              <a:schemeClr val="tx1"/>
            </a:solidFill>
            <a:round/>
            <a:headEnd/>
            <a:tailEnd/>
          </a:ln>
        </p:spPr>
        <p:txBody>
          <a:bodyPr wrap="none" anchor="ctr"/>
          <a:lstStyle/>
          <a:p>
            <a:pPr algn="ctr"/>
            <a:r>
              <a:rPr lang="en-US"/>
              <a:t>8</a:t>
            </a:r>
          </a:p>
        </p:txBody>
      </p:sp>
      <p:cxnSp>
        <p:nvCxnSpPr>
          <p:cNvPr id="13324" name="AutoShape 11"/>
          <p:cNvCxnSpPr>
            <a:cxnSpLocks noChangeShapeType="1"/>
            <a:stCxn id="13323" idx="3"/>
            <a:endCxn id="13322" idx="0"/>
          </p:cNvCxnSpPr>
          <p:nvPr/>
        </p:nvCxnSpPr>
        <p:spPr bwMode="auto">
          <a:xfrm flipH="1">
            <a:off x="5334000" y="2478088"/>
            <a:ext cx="931863" cy="525462"/>
          </a:xfrm>
          <a:prstGeom prst="straightConnector1">
            <a:avLst/>
          </a:prstGeom>
          <a:noFill/>
          <a:ln w="9525">
            <a:solidFill>
              <a:schemeClr val="tx1"/>
            </a:solidFill>
            <a:round/>
            <a:headEnd/>
            <a:tailEnd type="triangle" w="med" len="med"/>
          </a:ln>
        </p:spPr>
      </p:cxnSp>
      <p:cxnSp>
        <p:nvCxnSpPr>
          <p:cNvPr id="13325" name="AutoShape 12"/>
          <p:cNvCxnSpPr>
            <a:cxnSpLocks noChangeShapeType="1"/>
            <a:stCxn id="13323" idx="5"/>
            <a:endCxn id="13321" idx="0"/>
          </p:cNvCxnSpPr>
          <p:nvPr/>
        </p:nvCxnSpPr>
        <p:spPr bwMode="auto">
          <a:xfrm>
            <a:off x="6535738" y="2478088"/>
            <a:ext cx="931862" cy="525462"/>
          </a:xfrm>
          <a:prstGeom prst="straightConnector1">
            <a:avLst/>
          </a:prstGeom>
          <a:noFill/>
          <a:ln w="9525">
            <a:solidFill>
              <a:schemeClr val="tx1"/>
            </a:solidFill>
            <a:round/>
            <a:headEnd/>
            <a:tailEnd type="triangle" w="med" len="med"/>
          </a:ln>
        </p:spPr>
      </p:cxnSp>
      <p:cxnSp>
        <p:nvCxnSpPr>
          <p:cNvPr id="13326" name="AutoShape 13"/>
          <p:cNvCxnSpPr>
            <a:cxnSpLocks noChangeShapeType="1"/>
            <a:stCxn id="13321" idx="3"/>
            <a:endCxn id="13318" idx="0"/>
          </p:cNvCxnSpPr>
          <p:nvPr/>
        </p:nvCxnSpPr>
        <p:spPr bwMode="auto">
          <a:xfrm flipH="1">
            <a:off x="6934200" y="3367088"/>
            <a:ext cx="398463" cy="525462"/>
          </a:xfrm>
          <a:prstGeom prst="straightConnector1">
            <a:avLst/>
          </a:prstGeom>
          <a:noFill/>
          <a:ln w="9525">
            <a:solidFill>
              <a:schemeClr val="tx1"/>
            </a:solidFill>
            <a:round/>
            <a:headEnd/>
            <a:tailEnd type="triangle" w="med" len="med"/>
          </a:ln>
        </p:spPr>
      </p:cxnSp>
      <p:cxnSp>
        <p:nvCxnSpPr>
          <p:cNvPr id="13327" name="AutoShape 14"/>
          <p:cNvCxnSpPr>
            <a:cxnSpLocks noChangeShapeType="1"/>
            <a:stCxn id="13321" idx="5"/>
            <a:endCxn id="13317" idx="0"/>
          </p:cNvCxnSpPr>
          <p:nvPr/>
        </p:nvCxnSpPr>
        <p:spPr bwMode="auto">
          <a:xfrm>
            <a:off x="7602538" y="3367088"/>
            <a:ext cx="398462" cy="525462"/>
          </a:xfrm>
          <a:prstGeom prst="straightConnector1">
            <a:avLst/>
          </a:prstGeom>
          <a:noFill/>
          <a:ln w="9525">
            <a:solidFill>
              <a:schemeClr val="tx1"/>
            </a:solidFill>
            <a:round/>
            <a:headEnd/>
            <a:tailEnd type="triangle" w="med" len="med"/>
          </a:ln>
        </p:spPr>
      </p:cxnSp>
      <p:cxnSp>
        <p:nvCxnSpPr>
          <p:cNvPr id="13328" name="AutoShape 15"/>
          <p:cNvCxnSpPr>
            <a:cxnSpLocks noChangeShapeType="1"/>
            <a:stCxn id="13322" idx="3"/>
            <a:endCxn id="13320" idx="0"/>
          </p:cNvCxnSpPr>
          <p:nvPr/>
        </p:nvCxnSpPr>
        <p:spPr bwMode="auto">
          <a:xfrm flipH="1">
            <a:off x="4800600" y="3367088"/>
            <a:ext cx="398463" cy="525462"/>
          </a:xfrm>
          <a:prstGeom prst="straightConnector1">
            <a:avLst/>
          </a:prstGeom>
          <a:noFill/>
          <a:ln w="9525">
            <a:solidFill>
              <a:schemeClr val="tx1"/>
            </a:solidFill>
            <a:round/>
            <a:headEnd/>
            <a:tailEnd type="triangle" w="med" len="med"/>
          </a:ln>
        </p:spPr>
      </p:cxnSp>
      <p:cxnSp>
        <p:nvCxnSpPr>
          <p:cNvPr id="13329" name="AutoShape 16"/>
          <p:cNvCxnSpPr>
            <a:cxnSpLocks noChangeShapeType="1"/>
            <a:stCxn id="13322" idx="5"/>
            <a:endCxn id="13319" idx="0"/>
          </p:cNvCxnSpPr>
          <p:nvPr/>
        </p:nvCxnSpPr>
        <p:spPr bwMode="auto">
          <a:xfrm>
            <a:off x="5468938" y="3367088"/>
            <a:ext cx="398462" cy="525462"/>
          </a:xfrm>
          <a:prstGeom prst="straightConnector1">
            <a:avLst/>
          </a:prstGeom>
          <a:noFill/>
          <a:ln w="9525">
            <a:solidFill>
              <a:schemeClr val="tx1"/>
            </a:solidFill>
            <a:round/>
            <a:headEnd/>
            <a:tailEnd type="triangle" w="med" len="med"/>
          </a:ln>
        </p:spPr>
      </p:cxnSp>
      <p:cxnSp>
        <p:nvCxnSpPr>
          <p:cNvPr id="13330" name="AutoShape 17"/>
          <p:cNvCxnSpPr>
            <a:cxnSpLocks noChangeShapeType="1"/>
            <a:stCxn id="13320" idx="5"/>
            <a:endCxn id="13316" idx="0"/>
          </p:cNvCxnSpPr>
          <p:nvPr/>
        </p:nvCxnSpPr>
        <p:spPr bwMode="auto">
          <a:xfrm>
            <a:off x="4935538" y="4256088"/>
            <a:ext cx="131762" cy="525462"/>
          </a:xfrm>
          <a:prstGeom prst="straightConnector1">
            <a:avLst/>
          </a:prstGeom>
          <a:noFill/>
          <a:ln w="9525">
            <a:solidFill>
              <a:schemeClr val="tx1"/>
            </a:solidFill>
            <a:round/>
            <a:headEnd/>
            <a:tailEnd type="triangle" w="med" len="med"/>
          </a:ln>
        </p:spPr>
      </p:cxnSp>
      <p:sp>
        <p:nvSpPr>
          <p:cNvPr id="13331" name="Oval 18"/>
          <p:cNvSpPr>
            <a:spLocks noChangeAspect="1" noChangeArrowheads="1"/>
          </p:cNvSpPr>
          <p:nvPr/>
        </p:nvSpPr>
        <p:spPr bwMode="auto">
          <a:xfrm>
            <a:off x="8077200" y="4800600"/>
            <a:ext cx="381000" cy="381000"/>
          </a:xfrm>
          <a:prstGeom prst="ellipse">
            <a:avLst/>
          </a:prstGeom>
          <a:noFill/>
          <a:ln w="38100">
            <a:solidFill>
              <a:schemeClr val="tx1"/>
            </a:solidFill>
            <a:round/>
            <a:headEnd/>
            <a:tailEnd/>
          </a:ln>
        </p:spPr>
        <p:txBody>
          <a:bodyPr wrap="none" anchor="ctr"/>
          <a:lstStyle/>
          <a:p>
            <a:pPr algn="ctr"/>
            <a:r>
              <a:rPr lang="en-US"/>
              <a:t>14</a:t>
            </a:r>
          </a:p>
        </p:txBody>
      </p:sp>
      <p:sp>
        <p:nvSpPr>
          <p:cNvPr id="13332" name="Oval 19"/>
          <p:cNvSpPr>
            <a:spLocks noChangeAspect="1" noChangeArrowheads="1"/>
          </p:cNvSpPr>
          <p:nvPr/>
        </p:nvSpPr>
        <p:spPr bwMode="auto">
          <a:xfrm>
            <a:off x="8001000" y="5638800"/>
            <a:ext cx="381000" cy="381000"/>
          </a:xfrm>
          <a:prstGeom prst="ellipse">
            <a:avLst/>
          </a:prstGeom>
          <a:noFill/>
          <a:ln w="38100">
            <a:solidFill>
              <a:schemeClr val="tx1"/>
            </a:solidFill>
            <a:round/>
            <a:headEnd/>
            <a:tailEnd/>
          </a:ln>
        </p:spPr>
        <p:txBody>
          <a:bodyPr wrap="none" anchor="ctr"/>
          <a:lstStyle/>
          <a:p>
            <a:pPr algn="ctr"/>
            <a:r>
              <a:rPr lang="en-US"/>
              <a:t>13</a:t>
            </a:r>
          </a:p>
        </p:txBody>
      </p:sp>
      <p:sp>
        <p:nvSpPr>
          <p:cNvPr id="13333" name="Oval 20"/>
          <p:cNvSpPr>
            <a:spLocks noChangeAspect="1" noChangeArrowheads="1"/>
          </p:cNvSpPr>
          <p:nvPr/>
        </p:nvSpPr>
        <p:spPr bwMode="auto">
          <a:xfrm>
            <a:off x="5943600" y="4800600"/>
            <a:ext cx="381000" cy="381000"/>
          </a:xfrm>
          <a:prstGeom prst="ellipse">
            <a:avLst/>
          </a:prstGeom>
          <a:noFill/>
          <a:ln w="38100">
            <a:solidFill>
              <a:schemeClr val="tx1"/>
            </a:solidFill>
            <a:round/>
            <a:headEnd/>
            <a:tailEnd/>
          </a:ln>
        </p:spPr>
        <p:txBody>
          <a:bodyPr wrap="none" anchor="ctr"/>
          <a:lstStyle/>
          <a:p>
            <a:pPr algn="ctr"/>
            <a:r>
              <a:rPr lang="en-US"/>
              <a:t>7</a:t>
            </a:r>
          </a:p>
        </p:txBody>
      </p:sp>
      <p:cxnSp>
        <p:nvCxnSpPr>
          <p:cNvPr id="13334" name="AutoShape 21"/>
          <p:cNvCxnSpPr>
            <a:cxnSpLocks noChangeShapeType="1"/>
            <a:stCxn id="13319" idx="5"/>
            <a:endCxn id="13333" idx="0"/>
          </p:cNvCxnSpPr>
          <p:nvPr/>
        </p:nvCxnSpPr>
        <p:spPr bwMode="auto">
          <a:xfrm>
            <a:off x="6002338" y="4256088"/>
            <a:ext cx="131762" cy="525462"/>
          </a:xfrm>
          <a:prstGeom prst="straightConnector1">
            <a:avLst/>
          </a:prstGeom>
          <a:noFill/>
          <a:ln w="9525">
            <a:solidFill>
              <a:schemeClr val="tx1"/>
            </a:solidFill>
            <a:round/>
            <a:headEnd/>
            <a:tailEnd type="triangle" w="med" len="med"/>
          </a:ln>
        </p:spPr>
      </p:cxnSp>
      <p:sp>
        <p:nvSpPr>
          <p:cNvPr id="13335" name="Oval 22"/>
          <p:cNvSpPr>
            <a:spLocks noChangeAspect="1" noChangeArrowheads="1"/>
          </p:cNvSpPr>
          <p:nvPr/>
        </p:nvSpPr>
        <p:spPr bwMode="auto">
          <a:xfrm>
            <a:off x="6477000" y="4800600"/>
            <a:ext cx="381000" cy="381000"/>
          </a:xfrm>
          <a:prstGeom prst="ellipse">
            <a:avLst/>
          </a:prstGeom>
          <a:noFill/>
          <a:ln w="38100">
            <a:solidFill>
              <a:schemeClr val="tx1"/>
            </a:solidFill>
            <a:round/>
            <a:headEnd/>
            <a:tailEnd/>
          </a:ln>
        </p:spPr>
        <p:txBody>
          <a:bodyPr wrap="none" anchor="ctr"/>
          <a:lstStyle/>
          <a:p>
            <a:pPr algn="ctr"/>
            <a:r>
              <a:rPr lang="en-US"/>
              <a:t>9</a:t>
            </a:r>
          </a:p>
        </p:txBody>
      </p:sp>
      <p:cxnSp>
        <p:nvCxnSpPr>
          <p:cNvPr id="13336" name="AutoShape 23"/>
          <p:cNvCxnSpPr>
            <a:cxnSpLocks noChangeShapeType="1"/>
            <a:stCxn id="13318" idx="3"/>
            <a:endCxn id="13335" idx="0"/>
          </p:cNvCxnSpPr>
          <p:nvPr/>
        </p:nvCxnSpPr>
        <p:spPr bwMode="auto">
          <a:xfrm flipH="1">
            <a:off x="6667500" y="4256088"/>
            <a:ext cx="131763" cy="525462"/>
          </a:xfrm>
          <a:prstGeom prst="straightConnector1">
            <a:avLst/>
          </a:prstGeom>
          <a:noFill/>
          <a:ln w="9525">
            <a:solidFill>
              <a:schemeClr val="tx1"/>
            </a:solidFill>
            <a:round/>
            <a:headEnd/>
            <a:tailEnd type="triangle" w="med" len="med"/>
          </a:ln>
        </p:spPr>
      </p:cxnSp>
      <p:cxnSp>
        <p:nvCxnSpPr>
          <p:cNvPr id="13337" name="AutoShape 24"/>
          <p:cNvCxnSpPr>
            <a:cxnSpLocks noChangeShapeType="1"/>
            <a:stCxn id="13331" idx="4"/>
            <a:endCxn id="13332" idx="0"/>
          </p:cNvCxnSpPr>
          <p:nvPr/>
        </p:nvCxnSpPr>
        <p:spPr bwMode="auto">
          <a:xfrm flipH="1">
            <a:off x="8191500" y="5200650"/>
            <a:ext cx="76200" cy="419100"/>
          </a:xfrm>
          <a:prstGeom prst="straightConnector1">
            <a:avLst/>
          </a:prstGeom>
          <a:noFill/>
          <a:ln w="9525">
            <a:solidFill>
              <a:schemeClr val="tx1"/>
            </a:solidFill>
            <a:round/>
            <a:headEnd/>
            <a:tailEnd type="triangle" w="med" len="med"/>
          </a:ln>
        </p:spPr>
      </p:cxnSp>
      <p:cxnSp>
        <p:nvCxnSpPr>
          <p:cNvPr id="13338" name="AutoShape 25"/>
          <p:cNvCxnSpPr>
            <a:cxnSpLocks noChangeShapeType="1"/>
            <a:stCxn id="13317" idx="5"/>
            <a:endCxn id="13331" idx="0"/>
          </p:cNvCxnSpPr>
          <p:nvPr/>
        </p:nvCxnSpPr>
        <p:spPr bwMode="auto">
          <a:xfrm>
            <a:off x="8135938" y="4256088"/>
            <a:ext cx="131762" cy="525462"/>
          </a:xfrm>
          <a:prstGeom prst="straightConnector1">
            <a:avLst/>
          </a:prstGeom>
          <a:noFill/>
          <a:ln w="9525">
            <a:solidFill>
              <a:schemeClr val="tx1"/>
            </a:solidFill>
            <a:round/>
            <a:headEnd/>
            <a:tailEnd type="triangle" w="med" len="med"/>
          </a:ln>
        </p:spPr>
      </p:cxnSp>
      <p:sp>
        <p:nvSpPr>
          <p:cNvPr id="13339" name="Rectangle 26"/>
          <p:cNvSpPr>
            <a:spLocks noGrp="1" noChangeArrowheads="1"/>
          </p:cNvSpPr>
          <p:nvPr>
            <p:ph type="body" sz="half" idx="1"/>
          </p:nvPr>
        </p:nvSpPr>
        <p:spPr>
          <a:xfrm>
            <a:off x="533400" y="2057400"/>
            <a:ext cx="3810000" cy="4114800"/>
          </a:xfrm>
        </p:spPr>
        <p:txBody>
          <a:bodyPr/>
          <a:lstStyle/>
          <a:p>
            <a:r>
              <a:rPr lang="en-US" smtClean="0"/>
              <a:t>Search tree property</a:t>
            </a:r>
          </a:p>
          <a:p>
            <a:pPr lvl="1"/>
            <a:r>
              <a:rPr lang="en-US" smtClean="0"/>
              <a:t>all keys in left subtree smaller than root’s key</a:t>
            </a:r>
          </a:p>
          <a:p>
            <a:pPr lvl="1"/>
            <a:r>
              <a:rPr lang="en-US" smtClean="0"/>
              <a:t>all keys in right subtree larger than root’s key</a:t>
            </a:r>
          </a:p>
          <a:p>
            <a:pPr lvl="1"/>
            <a:r>
              <a:rPr lang="en-US" smtClean="0"/>
              <a:t>result:</a:t>
            </a:r>
          </a:p>
          <a:p>
            <a:pPr lvl="2"/>
            <a:r>
              <a:rPr lang="en-US" smtClean="0"/>
              <a:t>easy to find any given key</a:t>
            </a:r>
          </a:p>
          <a:p>
            <a:pPr lvl="2"/>
            <a:r>
              <a:rPr lang="en-US" smtClean="0"/>
              <a:t>inserts/deletes by changing links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1905000"/>
            <a:ext cx="7696200" cy="4751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tabLst>
                <a:tab pos="476250" algn="l"/>
              </a:tabLst>
            </a:pPr>
            <a:r>
              <a:rPr lang="en-US" sz="2000">
                <a:solidFill>
                  <a:srgbClr val="0000FF"/>
                </a:solidFill>
              </a:rPr>
              <a:t>if</a:t>
            </a:r>
            <a:r>
              <a:rPr lang="en-US" sz="2000"/>
              <a:t>  tree is empty</a:t>
            </a:r>
          </a:p>
          <a:p>
            <a:pPr eaLnBrk="0" hangingPunct="0">
              <a:lnSpc>
                <a:spcPct val="60000"/>
              </a:lnSpc>
              <a:spcBef>
                <a:spcPct val="50000"/>
              </a:spcBef>
              <a:tabLst>
                <a:tab pos="476250" algn="l"/>
              </a:tabLst>
            </a:pPr>
            <a:r>
              <a:rPr lang="en-US" sz="2000"/>
              <a:t>	</a:t>
            </a:r>
            <a:r>
              <a:rPr lang="en-US" sz="2000" i="1"/>
              <a:t>create a root</a:t>
            </a:r>
            <a:r>
              <a:rPr lang="en-US" sz="2000"/>
              <a:t> node with the new key</a:t>
            </a:r>
          </a:p>
          <a:p>
            <a:pPr eaLnBrk="0" hangingPunct="0">
              <a:lnSpc>
                <a:spcPct val="60000"/>
              </a:lnSpc>
              <a:spcBef>
                <a:spcPct val="50000"/>
              </a:spcBef>
              <a:tabLst>
                <a:tab pos="476250" algn="l"/>
              </a:tabLst>
            </a:pPr>
            <a:r>
              <a:rPr lang="en-US" sz="2000">
                <a:solidFill>
                  <a:srgbClr val="0000FF"/>
                </a:solidFill>
              </a:rPr>
              <a:t>else </a:t>
            </a:r>
          </a:p>
          <a:p>
            <a:pPr eaLnBrk="0" hangingPunct="0">
              <a:lnSpc>
                <a:spcPct val="60000"/>
              </a:lnSpc>
              <a:spcBef>
                <a:spcPct val="50000"/>
              </a:spcBef>
              <a:tabLst>
                <a:tab pos="476250" algn="l"/>
              </a:tabLst>
            </a:pPr>
            <a:r>
              <a:rPr lang="en-US" sz="2000"/>
              <a:t>	</a:t>
            </a:r>
            <a:r>
              <a:rPr lang="en-US" sz="2000" i="1"/>
              <a:t>compare </a:t>
            </a:r>
            <a:r>
              <a:rPr lang="en-US" sz="2000"/>
              <a:t>key with the top node </a:t>
            </a:r>
          </a:p>
          <a:p>
            <a:pPr eaLnBrk="0" hangingPunct="0">
              <a:lnSpc>
                <a:spcPct val="60000"/>
              </a:lnSpc>
              <a:spcBef>
                <a:spcPct val="50000"/>
              </a:spcBef>
              <a:tabLst>
                <a:tab pos="476250" algn="l"/>
              </a:tabLst>
            </a:pPr>
            <a:r>
              <a:rPr lang="en-US" sz="2000"/>
              <a:t>	</a:t>
            </a:r>
            <a:r>
              <a:rPr lang="en-US" sz="2000">
                <a:solidFill>
                  <a:srgbClr val="0000FF"/>
                </a:solidFill>
              </a:rPr>
              <a:t>if</a:t>
            </a:r>
            <a:r>
              <a:rPr lang="en-US" sz="2000"/>
              <a:t> </a:t>
            </a:r>
            <a:r>
              <a:rPr lang="en-US" sz="2000" b="1"/>
              <a:t>key =  node key</a:t>
            </a:r>
          </a:p>
          <a:p>
            <a:pPr eaLnBrk="0" hangingPunct="0">
              <a:lnSpc>
                <a:spcPct val="60000"/>
              </a:lnSpc>
              <a:spcBef>
                <a:spcPct val="50000"/>
              </a:spcBef>
              <a:tabLst>
                <a:tab pos="476250" algn="l"/>
              </a:tabLst>
            </a:pPr>
            <a:r>
              <a:rPr lang="en-US" sz="2000"/>
              <a:t>		replace the node with the new value</a:t>
            </a:r>
          </a:p>
          <a:p>
            <a:pPr eaLnBrk="0" hangingPunct="0">
              <a:lnSpc>
                <a:spcPct val="60000"/>
              </a:lnSpc>
              <a:spcBef>
                <a:spcPct val="50000"/>
              </a:spcBef>
              <a:tabLst>
                <a:tab pos="476250" algn="l"/>
              </a:tabLst>
            </a:pPr>
            <a:r>
              <a:rPr lang="en-US" sz="2000"/>
              <a:t>	</a:t>
            </a:r>
            <a:r>
              <a:rPr lang="en-US" sz="2000">
                <a:solidFill>
                  <a:srgbClr val="0000FF"/>
                </a:solidFill>
              </a:rPr>
              <a:t>else if </a:t>
            </a:r>
            <a:r>
              <a:rPr lang="en-US" sz="2000"/>
              <a:t> </a:t>
            </a:r>
            <a:r>
              <a:rPr lang="en-US" sz="2000" b="1"/>
              <a:t>key &gt;  node key</a:t>
            </a:r>
            <a:endParaRPr lang="en-US" sz="2000"/>
          </a:p>
          <a:p>
            <a:pPr eaLnBrk="0" hangingPunct="0">
              <a:lnSpc>
                <a:spcPct val="60000"/>
              </a:lnSpc>
              <a:spcBef>
                <a:spcPct val="50000"/>
              </a:spcBef>
              <a:tabLst>
                <a:tab pos="476250" algn="l"/>
              </a:tabLst>
            </a:pPr>
            <a:r>
              <a:rPr lang="en-US" sz="2000"/>
              <a:t>		</a:t>
            </a:r>
            <a:r>
              <a:rPr lang="en-US" sz="2000" i="1"/>
              <a:t>compare</a:t>
            </a:r>
            <a:r>
              <a:rPr lang="en-US" sz="2000"/>
              <a:t> key with the right subtree:</a:t>
            </a:r>
          </a:p>
          <a:p>
            <a:pPr eaLnBrk="0" hangingPunct="0">
              <a:lnSpc>
                <a:spcPct val="60000"/>
              </a:lnSpc>
              <a:spcBef>
                <a:spcPct val="50000"/>
              </a:spcBef>
              <a:tabLst>
                <a:tab pos="476250" algn="l"/>
              </a:tabLst>
            </a:pPr>
            <a:r>
              <a:rPr lang="en-US" sz="2000"/>
              <a:t>		  </a:t>
            </a:r>
            <a:r>
              <a:rPr lang="en-US" sz="2000">
                <a:solidFill>
                  <a:srgbClr val="0000FF"/>
                </a:solidFill>
              </a:rPr>
              <a:t>if  </a:t>
            </a:r>
            <a:r>
              <a:rPr lang="en-US" sz="2000"/>
              <a:t>subtree is empty create a leaf node</a:t>
            </a:r>
          </a:p>
          <a:p>
            <a:pPr eaLnBrk="0" hangingPunct="0">
              <a:lnSpc>
                <a:spcPct val="60000"/>
              </a:lnSpc>
              <a:spcBef>
                <a:spcPct val="50000"/>
              </a:spcBef>
              <a:tabLst>
                <a:tab pos="476250" algn="l"/>
              </a:tabLst>
            </a:pPr>
            <a:r>
              <a:rPr lang="en-US" sz="2000"/>
              <a:t>		  </a:t>
            </a:r>
            <a:r>
              <a:rPr lang="en-US" sz="2000">
                <a:solidFill>
                  <a:srgbClr val="0000FF"/>
                </a:solidFill>
              </a:rPr>
              <a:t>else</a:t>
            </a:r>
            <a:r>
              <a:rPr lang="en-US" sz="2000"/>
              <a:t> </a:t>
            </a:r>
            <a:r>
              <a:rPr lang="en-US" sz="2000">
                <a:solidFill>
                  <a:srgbClr val="008000"/>
                </a:solidFill>
              </a:rPr>
              <a:t>add key  </a:t>
            </a:r>
            <a:r>
              <a:rPr lang="en-US" sz="2000"/>
              <a:t>in right subtree</a:t>
            </a:r>
          </a:p>
          <a:p>
            <a:pPr eaLnBrk="0" hangingPunct="0">
              <a:lnSpc>
                <a:spcPct val="60000"/>
              </a:lnSpc>
              <a:spcBef>
                <a:spcPct val="50000"/>
              </a:spcBef>
              <a:tabLst>
                <a:tab pos="476250" algn="l"/>
              </a:tabLst>
            </a:pPr>
            <a:r>
              <a:rPr lang="en-US" sz="2000"/>
              <a:t>	 </a:t>
            </a:r>
            <a:r>
              <a:rPr lang="en-US" sz="2000">
                <a:solidFill>
                  <a:srgbClr val="0000FF"/>
                </a:solidFill>
              </a:rPr>
              <a:t>else </a:t>
            </a:r>
            <a:r>
              <a:rPr lang="en-US" sz="2000"/>
              <a:t> </a:t>
            </a:r>
            <a:r>
              <a:rPr lang="en-US" sz="2000" b="1"/>
              <a:t>key &lt;  node key</a:t>
            </a:r>
          </a:p>
          <a:p>
            <a:pPr eaLnBrk="0" hangingPunct="0">
              <a:lnSpc>
                <a:spcPct val="60000"/>
              </a:lnSpc>
              <a:spcBef>
                <a:spcPct val="50000"/>
              </a:spcBef>
              <a:tabLst>
                <a:tab pos="476250" algn="l"/>
              </a:tabLst>
            </a:pPr>
            <a:r>
              <a:rPr lang="en-US" sz="2000"/>
              <a:t>	 	</a:t>
            </a:r>
            <a:r>
              <a:rPr lang="en-US" sz="2000" i="1"/>
              <a:t>compare</a:t>
            </a:r>
            <a:r>
              <a:rPr lang="en-US" sz="2000"/>
              <a:t> key with the left subtree:</a:t>
            </a:r>
          </a:p>
          <a:p>
            <a:pPr eaLnBrk="0" hangingPunct="0">
              <a:lnSpc>
                <a:spcPct val="60000"/>
              </a:lnSpc>
              <a:spcBef>
                <a:spcPct val="50000"/>
              </a:spcBef>
              <a:tabLst>
                <a:tab pos="476250" algn="l"/>
              </a:tabLst>
            </a:pPr>
            <a:r>
              <a:rPr lang="en-US" sz="2000"/>
              <a:t>		  </a:t>
            </a:r>
            <a:r>
              <a:rPr lang="en-US" sz="2000">
                <a:solidFill>
                  <a:srgbClr val="0000FF"/>
                </a:solidFill>
              </a:rPr>
              <a:t>if </a:t>
            </a:r>
            <a:r>
              <a:rPr lang="en-US" sz="2000"/>
              <a:t>the subtree is empty create a leaf node</a:t>
            </a:r>
          </a:p>
          <a:p>
            <a:pPr eaLnBrk="0" hangingPunct="0">
              <a:lnSpc>
                <a:spcPct val="60000"/>
              </a:lnSpc>
              <a:spcBef>
                <a:spcPct val="50000"/>
              </a:spcBef>
              <a:tabLst>
                <a:tab pos="476250" algn="l"/>
              </a:tabLst>
            </a:pPr>
            <a:r>
              <a:rPr lang="en-US" sz="2000"/>
              <a:t>		  else </a:t>
            </a:r>
            <a:r>
              <a:rPr lang="en-US" sz="2000">
                <a:solidFill>
                  <a:srgbClr val="008000"/>
                </a:solidFill>
              </a:rPr>
              <a:t>add key</a:t>
            </a:r>
            <a:r>
              <a:rPr lang="en-US" sz="2000"/>
              <a:t> to the left subtree</a:t>
            </a:r>
          </a:p>
        </p:txBody>
      </p:sp>
      <p:sp>
        <p:nvSpPr>
          <p:cNvPr id="15363" name="Rectangle 3"/>
          <p:cNvSpPr>
            <a:spLocks noChangeArrowheads="1"/>
          </p:cNvSpPr>
          <p:nvPr/>
        </p:nvSpPr>
        <p:spPr bwMode="auto">
          <a:xfrm>
            <a:off x="1143000" y="1524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sz="3600">
                <a:solidFill>
                  <a:schemeClr val="tx2"/>
                </a:solidFill>
                <a:latin typeface="Palatino Linotype" pitchFamily="18" charset="0"/>
              </a:rPr>
              <a:t>Insertion in BST - Pseudocode</a:t>
            </a:r>
          </a:p>
        </p:txBody>
      </p:sp>
    </p:spTree>
    <p:extLst>
      <p:ext uri="{BB962C8B-B14F-4D97-AF65-F5344CB8AC3E}">
        <p14:creationId xmlns="" xmlns:p14="http://schemas.microsoft.com/office/powerpoint/2010/main" val="35353430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0"/>
          </p:nvPr>
        </p:nvSpPr>
        <p:spPr>
          <a:xfrm>
            <a:off x="6553200" y="6248400"/>
            <a:ext cx="1905000" cy="457200"/>
          </a:xfrm>
          <a:noFill/>
          <a:ln>
            <a:miter lim="800000"/>
            <a:headEnd/>
            <a:tailEnd/>
          </a:ln>
        </p:spPr>
        <p:txBody>
          <a:bodyPr/>
          <a:lstStyle/>
          <a:p>
            <a:fld id="{4276FB4A-A027-4F85-A39C-E9F6F055B37E}" type="slidenum">
              <a:rPr lang="en-US" smtClean="0"/>
              <a:pPr/>
              <a:t>64</a:t>
            </a:fld>
            <a:endParaRPr lang="en-US" smtClean="0"/>
          </a:p>
        </p:txBody>
      </p:sp>
      <p:sp>
        <p:nvSpPr>
          <p:cNvPr id="14339" name="Rectangle 2"/>
          <p:cNvSpPr>
            <a:spLocks noGrp="1" noChangeArrowheads="1"/>
          </p:cNvSpPr>
          <p:nvPr>
            <p:ph type="title"/>
          </p:nvPr>
        </p:nvSpPr>
        <p:spPr>
          <a:xfrm>
            <a:off x="457200" y="76200"/>
            <a:ext cx="7772400" cy="1143000"/>
          </a:xfrm>
        </p:spPr>
        <p:txBody>
          <a:bodyPr/>
          <a:lstStyle/>
          <a:p>
            <a:r>
              <a:rPr lang="en-US" smtClean="0"/>
              <a:t>Insert a Key</a:t>
            </a:r>
          </a:p>
        </p:txBody>
      </p:sp>
      <p:sp>
        <p:nvSpPr>
          <p:cNvPr id="468995" name="Text Box 3"/>
          <p:cNvSpPr txBox="1">
            <a:spLocks noChangeArrowheads="1"/>
          </p:cNvSpPr>
          <p:nvPr/>
        </p:nvSpPr>
        <p:spPr bwMode="auto">
          <a:xfrm>
            <a:off x="3124200" y="1447800"/>
            <a:ext cx="5493812" cy="3139321"/>
          </a:xfrm>
          <a:prstGeom prst="rect">
            <a:avLst/>
          </a:prstGeom>
          <a:solidFill>
            <a:schemeClr val="bg1"/>
          </a:solidFill>
          <a:ln w="15875">
            <a:solidFill>
              <a:schemeClr val="tx1"/>
            </a:solidFill>
            <a:miter lim="800000"/>
            <a:headEnd/>
            <a:tailEnd/>
          </a:ln>
          <a:effectLst>
            <a:outerShdw dist="107763" dir="2700000" algn="ctr" rotWithShape="0">
              <a:schemeClr val="bg2"/>
            </a:outerShdw>
          </a:effectLst>
        </p:spPr>
        <p:txBody>
          <a:bodyPr wrap="none">
            <a:spAutoFit/>
          </a:bodyPr>
          <a:lstStyle/>
          <a:p>
            <a:pPr marL="342900" indent="-342900">
              <a:defRPr/>
            </a:pPr>
            <a:r>
              <a:rPr lang="en-US" sz="1800" b="1" dirty="0" err="1">
                <a:latin typeface="Courier New" pitchFamily="49" charset="0"/>
              </a:rPr>
              <a:t>TreeNode</a:t>
            </a:r>
            <a:r>
              <a:rPr lang="en-US" sz="1800" b="1" dirty="0">
                <a:latin typeface="Courier New" pitchFamily="49" charset="0"/>
              </a:rPr>
              <a:t> insert(</a:t>
            </a:r>
            <a:r>
              <a:rPr lang="en-US" sz="1800" b="1" dirty="0" err="1">
                <a:latin typeface="Courier New" pitchFamily="49" charset="0"/>
              </a:rPr>
              <a:t>int</a:t>
            </a:r>
            <a:r>
              <a:rPr lang="en-US" sz="1800" b="1" dirty="0">
                <a:latin typeface="Courier New" pitchFamily="49" charset="0"/>
              </a:rPr>
              <a:t> x, </a:t>
            </a:r>
            <a:r>
              <a:rPr lang="en-US" sz="1800" b="1" dirty="0" err="1">
                <a:latin typeface="Courier New" pitchFamily="49" charset="0"/>
              </a:rPr>
              <a:t>TreeNode</a:t>
            </a:r>
            <a:r>
              <a:rPr lang="en-US" sz="1800" b="1" dirty="0">
                <a:latin typeface="Courier New" pitchFamily="49" charset="0"/>
              </a:rPr>
              <a:t> T)</a:t>
            </a:r>
          </a:p>
          <a:p>
            <a:pPr marL="342900" indent="-342900">
              <a:defRPr/>
            </a:pPr>
            <a:r>
              <a:rPr lang="en-US" sz="1800" b="1" dirty="0">
                <a:latin typeface="Courier New" pitchFamily="49" charset="0"/>
              </a:rPr>
              <a:t>{ if  ( T == NULL )</a:t>
            </a:r>
            <a:br>
              <a:rPr lang="en-US" sz="1800" b="1" dirty="0">
                <a:latin typeface="Courier New" pitchFamily="49" charset="0"/>
              </a:rPr>
            </a:br>
            <a:r>
              <a:rPr lang="en-US" sz="1800" b="1" dirty="0">
                <a:latin typeface="Courier New" pitchFamily="49" charset="0"/>
              </a:rPr>
              <a:t>   return new </a:t>
            </a:r>
            <a:r>
              <a:rPr lang="en-US" sz="1800" b="1" dirty="0" err="1">
                <a:latin typeface="Courier New" pitchFamily="49" charset="0"/>
              </a:rPr>
              <a:t>TreeNode</a:t>
            </a:r>
            <a:r>
              <a:rPr lang="en-US" sz="1800" b="1" dirty="0">
                <a:latin typeface="Courier New" pitchFamily="49" charset="0"/>
              </a:rPr>
              <a:t>(</a:t>
            </a:r>
            <a:r>
              <a:rPr lang="en-US" sz="1800" b="1" dirty="0" err="1">
                <a:latin typeface="Courier New" pitchFamily="49" charset="0"/>
              </a:rPr>
              <a:t>x,null,null</a:t>
            </a:r>
            <a:r>
              <a:rPr lang="en-US" sz="1800" b="1" dirty="0">
                <a:latin typeface="Courier New" pitchFamily="49" charset="0"/>
              </a:rPr>
              <a:t>);</a:t>
            </a:r>
          </a:p>
          <a:p>
            <a:pPr marL="342900" indent="-342900">
              <a:defRPr/>
            </a:pPr>
            <a:r>
              <a:rPr lang="en-US" sz="1800" b="1" dirty="0">
                <a:latin typeface="Courier New" pitchFamily="49" charset="0"/>
              </a:rPr>
              <a:t>  if (x == </a:t>
            </a:r>
            <a:r>
              <a:rPr lang="en-US" sz="1800" b="1" dirty="0" err="1">
                <a:latin typeface="Courier New" pitchFamily="49" charset="0"/>
              </a:rPr>
              <a:t>T.Element</a:t>
            </a:r>
            <a:r>
              <a:rPr lang="en-US" sz="1800" b="1" dirty="0">
                <a:latin typeface="Courier New" pitchFamily="49" charset="0"/>
              </a:rPr>
              <a:t>)</a:t>
            </a:r>
            <a:br>
              <a:rPr lang="en-US" sz="1800" b="1" dirty="0">
                <a:latin typeface="Courier New" pitchFamily="49" charset="0"/>
              </a:rPr>
            </a:br>
            <a:r>
              <a:rPr lang="en-US" sz="1800" b="1" dirty="0">
                <a:latin typeface="Courier New" pitchFamily="49" charset="0"/>
              </a:rPr>
              <a:t>   return T;</a:t>
            </a:r>
          </a:p>
          <a:p>
            <a:pPr marL="342900" indent="-342900">
              <a:defRPr/>
            </a:pPr>
            <a:r>
              <a:rPr lang="en-US" sz="1800" b="1" dirty="0">
                <a:latin typeface="Courier New" pitchFamily="49" charset="0"/>
              </a:rPr>
              <a:t>  if (x &lt; </a:t>
            </a:r>
            <a:r>
              <a:rPr lang="en-US" sz="1800" b="1" dirty="0" err="1">
                <a:latin typeface="Courier New" pitchFamily="49" charset="0"/>
              </a:rPr>
              <a:t>T.Element</a:t>
            </a:r>
            <a:r>
              <a:rPr lang="en-US" sz="1800" b="1" dirty="0">
                <a:latin typeface="Courier New" pitchFamily="49" charset="0"/>
              </a:rPr>
              <a:t>)</a:t>
            </a:r>
          </a:p>
          <a:p>
            <a:pPr marL="342900" indent="-342900">
              <a:defRPr/>
            </a:pPr>
            <a:r>
              <a:rPr lang="en-US" sz="1800" b="1" dirty="0">
                <a:latin typeface="Courier New" pitchFamily="49" charset="0"/>
              </a:rPr>
              <a:t>     </a:t>
            </a:r>
            <a:r>
              <a:rPr lang="en-US" sz="1800" b="1" dirty="0" err="1">
                <a:latin typeface="Courier New" pitchFamily="49" charset="0"/>
              </a:rPr>
              <a:t>T.Left</a:t>
            </a:r>
            <a:r>
              <a:rPr lang="en-US" sz="1800" b="1" dirty="0">
                <a:latin typeface="Courier New" pitchFamily="49" charset="0"/>
              </a:rPr>
              <a:t> = insert(x, </a:t>
            </a:r>
            <a:r>
              <a:rPr lang="en-US" sz="1800" b="1" dirty="0" err="1">
                <a:latin typeface="Courier New" pitchFamily="49" charset="0"/>
              </a:rPr>
              <a:t>T.Left</a:t>
            </a:r>
            <a:r>
              <a:rPr lang="en-US" sz="1800" b="1" dirty="0">
                <a:latin typeface="Courier New" pitchFamily="49" charset="0"/>
              </a:rPr>
              <a:t>);</a:t>
            </a:r>
          </a:p>
          <a:p>
            <a:pPr marL="342900" indent="-342900">
              <a:defRPr/>
            </a:pPr>
            <a:r>
              <a:rPr lang="en-US" sz="1800" b="1" dirty="0">
                <a:latin typeface="Courier New" pitchFamily="49" charset="0"/>
              </a:rPr>
              <a:t>  else </a:t>
            </a:r>
            <a:endParaRPr lang="en-US" sz="1800" b="1" dirty="0" smtClean="0">
              <a:latin typeface="Courier New" pitchFamily="49" charset="0"/>
            </a:endParaRPr>
          </a:p>
          <a:p>
            <a:pPr marL="342900" indent="-342900">
              <a:defRPr/>
            </a:pPr>
            <a:r>
              <a:rPr lang="en-US" sz="1800" b="1" dirty="0" err="1" smtClean="0">
                <a:latin typeface="Courier New" pitchFamily="49" charset="0"/>
              </a:rPr>
              <a:t>T.Right</a:t>
            </a:r>
            <a:r>
              <a:rPr lang="en-US" sz="1800" b="1" dirty="0" smtClean="0">
                <a:latin typeface="Courier New" pitchFamily="49" charset="0"/>
              </a:rPr>
              <a:t> </a:t>
            </a:r>
            <a:r>
              <a:rPr lang="en-US" sz="1800" b="1" dirty="0">
                <a:latin typeface="Courier New" pitchFamily="49" charset="0"/>
              </a:rPr>
              <a:t>= insert(x, </a:t>
            </a:r>
            <a:r>
              <a:rPr lang="en-US" sz="1800" b="1" dirty="0" err="1">
                <a:latin typeface="Courier New" pitchFamily="49" charset="0"/>
              </a:rPr>
              <a:t>T.Right</a:t>
            </a:r>
            <a:r>
              <a:rPr lang="en-US" sz="1800" b="1" dirty="0">
                <a:latin typeface="Courier New" pitchFamily="49" charset="0"/>
              </a:rPr>
              <a:t>);</a:t>
            </a:r>
          </a:p>
          <a:p>
            <a:pPr marL="342900" indent="-342900">
              <a:defRPr/>
            </a:pPr>
            <a:r>
              <a:rPr lang="en-US" sz="1800" b="1" dirty="0">
                <a:latin typeface="Courier New" pitchFamily="49" charset="0"/>
              </a:rPr>
              <a:t>  return T;</a:t>
            </a:r>
          </a:p>
          <a:p>
            <a:pPr marL="342900" indent="-342900">
              <a:defRPr/>
            </a:pPr>
            <a:r>
              <a:rPr lang="en-US" sz="1800" b="1" dirty="0">
                <a:latin typeface="Courier New" pitchFamily="49" charset="0"/>
              </a:rPr>
              <a:t>}</a:t>
            </a:r>
          </a:p>
        </p:txBody>
      </p:sp>
      <p:sp>
        <p:nvSpPr>
          <p:cNvPr id="14341" name="Oval 5"/>
          <p:cNvSpPr>
            <a:spLocks noChangeAspect="1" noChangeArrowheads="1"/>
          </p:cNvSpPr>
          <p:nvPr/>
        </p:nvSpPr>
        <p:spPr bwMode="auto">
          <a:xfrm>
            <a:off x="2514600" y="5435600"/>
            <a:ext cx="381000" cy="381000"/>
          </a:xfrm>
          <a:prstGeom prst="ellipse">
            <a:avLst/>
          </a:prstGeom>
          <a:noFill/>
          <a:ln w="38100">
            <a:solidFill>
              <a:schemeClr val="tx1"/>
            </a:solidFill>
            <a:round/>
            <a:headEnd/>
            <a:tailEnd/>
          </a:ln>
        </p:spPr>
        <p:txBody>
          <a:bodyPr wrap="none" anchor="ctr"/>
          <a:lstStyle/>
          <a:p>
            <a:pPr algn="ctr"/>
            <a:r>
              <a:rPr lang="en-US"/>
              <a:t>20</a:t>
            </a:r>
          </a:p>
        </p:txBody>
      </p:sp>
      <p:sp>
        <p:nvSpPr>
          <p:cNvPr id="14342" name="Oval 6"/>
          <p:cNvSpPr>
            <a:spLocks noChangeAspect="1" noChangeArrowheads="1"/>
          </p:cNvSpPr>
          <p:nvPr/>
        </p:nvSpPr>
        <p:spPr bwMode="auto">
          <a:xfrm>
            <a:off x="1371600" y="5384800"/>
            <a:ext cx="381000" cy="381000"/>
          </a:xfrm>
          <a:prstGeom prst="ellipse">
            <a:avLst/>
          </a:prstGeom>
          <a:noFill/>
          <a:ln w="38100">
            <a:solidFill>
              <a:schemeClr val="tx1"/>
            </a:solidFill>
            <a:round/>
            <a:headEnd/>
            <a:tailEnd/>
          </a:ln>
        </p:spPr>
        <p:txBody>
          <a:bodyPr wrap="none" anchor="ctr"/>
          <a:lstStyle/>
          <a:p>
            <a:pPr algn="ctr"/>
            <a:r>
              <a:rPr lang="en-US"/>
              <a:t>9</a:t>
            </a:r>
          </a:p>
        </p:txBody>
      </p:sp>
      <p:sp>
        <p:nvSpPr>
          <p:cNvPr id="14343" name="Oval 7"/>
          <p:cNvSpPr>
            <a:spLocks noChangeAspect="1" noChangeArrowheads="1"/>
          </p:cNvSpPr>
          <p:nvPr/>
        </p:nvSpPr>
        <p:spPr bwMode="auto">
          <a:xfrm>
            <a:off x="304800" y="5384800"/>
            <a:ext cx="381000" cy="381000"/>
          </a:xfrm>
          <a:prstGeom prst="ellipse">
            <a:avLst/>
          </a:prstGeom>
          <a:noFill/>
          <a:ln w="38100">
            <a:solidFill>
              <a:schemeClr val="tx1"/>
            </a:solidFill>
            <a:round/>
            <a:headEnd/>
            <a:tailEnd/>
          </a:ln>
        </p:spPr>
        <p:txBody>
          <a:bodyPr wrap="none" anchor="ctr"/>
          <a:lstStyle/>
          <a:p>
            <a:pPr algn="ctr"/>
            <a:r>
              <a:rPr lang="en-US"/>
              <a:t>2</a:t>
            </a:r>
          </a:p>
        </p:txBody>
      </p:sp>
      <p:sp>
        <p:nvSpPr>
          <p:cNvPr id="14344" name="Oval 8"/>
          <p:cNvSpPr>
            <a:spLocks noChangeAspect="1" noChangeArrowheads="1"/>
          </p:cNvSpPr>
          <p:nvPr/>
        </p:nvSpPr>
        <p:spPr bwMode="auto">
          <a:xfrm>
            <a:off x="1981200" y="4546600"/>
            <a:ext cx="381000" cy="381000"/>
          </a:xfrm>
          <a:prstGeom prst="ellipse">
            <a:avLst/>
          </a:prstGeom>
          <a:noFill/>
          <a:ln w="38100">
            <a:solidFill>
              <a:schemeClr val="tx1"/>
            </a:solidFill>
            <a:round/>
            <a:headEnd/>
            <a:tailEnd/>
          </a:ln>
        </p:spPr>
        <p:txBody>
          <a:bodyPr wrap="none" anchor="ctr"/>
          <a:lstStyle/>
          <a:p>
            <a:pPr algn="ctr"/>
            <a:r>
              <a:rPr lang="en-US"/>
              <a:t>15</a:t>
            </a:r>
          </a:p>
        </p:txBody>
      </p:sp>
      <p:sp>
        <p:nvSpPr>
          <p:cNvPr id="14345" name="Oval 9"/>
          <p:cNvSpPr>
            <a:spLocks noChangeAspect="1" noChangeArrowheads="1"/>
          </p:cNvSpPr>
          <p:nvPr/>
        </p:nvSpPr>
        <p:spPr bwMode="auto">
          <a:xfrm>
            <a:off x="838200" y="4495800"/>
            <a:ext cx="381000" cy="381000"/>
          </a:xfrm>
          <a:prstGeom prst="ellipse">
            <a:avLst/>
          </a:prstGeom>
          <a:noFill/>
          <a:ln w="38100">
            <a:solidFill>
              <a:schemeClr val="tx1"/>
            </a:solidFill>
            <a:round/>
            <a:headEnd/>
            <a:tailEnd/>
          </a:ln>
        </p:spPr>
        <p:txBody>
          <a:bodyPr wrap="none" anchor="ctr"/>
          <a:lstStyle/>
          <a:p>
            <a:pPr algn="ctr"/>
            <a:r>
              <a:rPr lang="en-US"/>
              <a:t>5</a:t>
            </a:r>
          </a:p>
        </p:txBody>
      </p:sp>
      <p:sp>
        <p:nvSpPr>
          <p:cNvPr id="14346" name="Oval 10"/>
          <p:cNvSpPr>
            <a:spLocks noChangeAspect="1" noChangeArrowheads="1"/>
          </p:cNvSpPr>
          <p:nvPr/>
        </p:nvSpPr>
        <p:spPr bwMode="auto">
          <a:xfrm>
            <a:off x="1503363" y="3657600"/>
            <a:ext cx="381000" cy="381000"/>
          </a:xfrm>
          <a:prstGeom prst="ellipse">
            <a:avLst/>
          </a:prstGeom>
          <a:noFill/>
          <a:ln w="38100">
            <a:solidFill>
              <a:schemeClr val="tx1"/>
            </a:solidFill>
            <a:round/>
            <a:headEnd/>
            <a:tailEnd/>
          </a:ln>
        </p:spPr>
        <p:txBody>
          <a:bodyPr wrap="none" anchor="ctr"/>
          <a:lstStyle/>
          <a:p>
            <a:pPr algn="ctr"/>
            <a:r>
              <a:rPr lang="en-US"/>
              <a:t>10</a:t>
            </a:r>
          </a:p>
        </p:txBody>
      </p:sp>
      <p:cxnSp>
        <p:nvCxnSpPr>
          <p:cNvPr id="14347" name="AutoShape 11"/>
          <p:cNvCxnSpPr>
            <a:cxnSpLocks noChangeShapeType="1"/>
            <a:stCxn id="14346" idx="3"/>
            <a:endCxn id="14345" idx="0"/>
          </p:cNvCxnSpPr>
          <p:nvPr/>
        </p:nvCxnSpPr>
        <p:spPr bwMode="auto">
          <a:xfrm flipH="1">
            <a:off x="1028700" y="4002088"/>
            <a:ext cx="530225" cy="474662"/>
          </a:xfrm>
          <a:prstGeom prst="straightConnector1">
            <a:avLst/>
          </a:prstGeom>
          <a:noFill/>
          <a:ln w="9525">
            <a:solidFill>
              <a:schemeClr val="tx1"/>
            </a:solidFill>
            <a:round/>
            <a:headEnd/>
            <a:tailEnd type="triangle" w="med" len="med"/>
          </a:ln>
        </p:spPr>
      </p:cxnSp>
      <p:cxnSp>
        <p:nvCxnSpPr>
          <p:cNvPr id="14348" name="AutoShape 12"/>
          <p:cNvCxnSpPr>
            <a:cxnSpLocks noChangeShapeType="1"/>
            <a:stCxn id="14346" idx="5"/>
            <a:endCxn id="14344" idx="0"/>
          </p:cNvCxnSpPr>
          <p:nvPr/>
        </p:nvCxnSpPr>
        <p:spPr bwMode="auto">
          <a:xfrm>
            <a:off x="1828800" y="4002088"/>
            <a:ext cx="342900" cy="525462"/>
          </a:xfrm>
          <a:prstGeom prst="straightConnector1">
            <a:avLst/>
          </a:prstGeom>
          <a:noFill/>
          <a:ln w="9525">
            <a:solidFill>
              <a:schemeClr val="tx1"/>
            </a:solidFill>
            <a:round/>
            <a:headEnd/>
            <a:tailEnd type="triangle" w="med" len="med"/>
          </a:ln>
        </p:spPr>
      </p:cxnSp>
      <p:cxnSp>
        <p:nvCxnSpPr>
          <p:cNvPr id="14349" name="AutoShape 13"/>
          <p:cNvCxnSpPr>
            <a:cxnSpLocks noChangeShapeType="1"/>
            <a:stCxn id="14344" idx="5"/>
            <a:endCxn id="14341" idx="0"/>
          </p:cNvCxnSpPr>
          <p:nvPr/>
        </p:nvCxnSpPr>
        <p:spPr bwMode="auto">
          <a:xfrm>
            <a:off x="2306638" y="4891088"/>
            <a:ext cx="398462" cy="525462"/>
          </a:xfrm>
          <a:prstGeom prst="straightConnector1">
            <a:avLst/>
          </a:prstGeom>
          <a:noFill/>
          <a:ln w="9525">
            <a:solidFill>
              <a:schemeClr val="tx1"/>
            </a:solidFill>
            <a:round/>
            <a:headEnd/>
            <a:tailEnd type="triangle" w="med" len="med"/>
          </a:ln>
        </p:spPr>
      </p:cxnSp>
      <p:cxnSp>
        <p:nvCxnSpPr>
          <p:cNvPr id="14350" name="AutoShape 14"/>
          <p:cNvCxnSpPr>
            <a:cxnSpLocks noChangeShapeType="1"/>
            <a:stCxn id="14345" idx="3"/>
            <a:endCxn id="14343" idx="0"/>
          </p:cNvCxnSpPr>
          <p:nvPr/>
        </p:nvCxnSpPr>
        <p:spPr bwMode="auto">
          <a:xfrm flipH="1">
            <a:off x="495300" y="4840288"/>
            <a:ext cx="398463" cy="525462"/>
          </a:xfrm>
          <a:prstGeom prst="straightConnector1">
            <a:avLst/>
          </a:prstGeom>
          <a:noFill/>
          <a:ln w="9525">
            <a:solidFill>
              <a:schemeClr val="tx1"/>
            </a:solidFill>
            <a:round/>
            <a:headEnd/>
            <a:tailEnd type="triangle" w="med" len="med"/>
          </a:ln>
        </p:spPr>
      </p:cxnSp>
      <p:cxnSp>
        <p:nvCxnSpPr>
          <p:cNvPr id="14351" name="AutoShape 15"/>
          <p:cNvCxnSpPr>
            <a:cxnSpLocks noChangeShapeType="1"/>
            <a:stCxn id="14345" idx="5"/>
            <a:endCxn id="14342" idx="0"/>
          </p:cNvCxnSpPr>
          <p:nvPr/>
        </p:nvCxnSpPr>
        <p:spPr bwMode="auto">
          <a:xfrm>
            <a:off x="1163638" y="4840288"/>
            <a:ext cx="398462" cy="525462"/>
          </a:xfrm>
          <a:prstGeom prst="straightConnector1">
            <a:avLst/>
          </a:prstGeom>
          <a:noFill/>
          <a:ln w="9525">
            <a:solidFill>
              <a:schemeClr val="tx1"/>
            </a:solidFill>
            <a:round/>
            <a:headEnd/>
            <a:tailEnd type="triangle" w="med" len="med"/>
          </a:ln>
        </p:spPr>
      </p:cxnSp>
      <p:sp>
        <p:nvSpPr>
          <p:cNvPr id="14352" name="Oval 16"/>
          <p:cNvSpPr>
            <a:spLocks noChangeAspect="1" noChangeArrowheads="1"/>
          </p:cNvSpPr>
          <p:nvPr/>
        </p:nvSpPr>
        <p:spPr bwMode="auto">
          <a:xfrm>
            <a:off x="2895600" y="6324600"/>
            <a:ext cx="381000" cy="381000"/>
          </a:xfrm>
          <a:prstGeom prst="ellipse">
            <a:avLst/>
          </a:prstGeom>
          <a:noFill/>
          <a:ln w="38100">
            <a:solidFill>
              <a:schemeClr val="tx1"/>
            </a:solidFill>
            <a:round/>
            <a:headEnd/>
            <a:tailEnd/>
          </a:ln>
        </p:spPr>
        <p:txBody>
          <a:bodyPr wrap="none" anchor="ctr"/>
          <a:lstStyle/>
          <a:p>
            <a:pPr algn="ctr"/>
            <a:r>
              <a:rPr lang="en-US"/>
              <a:t>30</a:t>
            </a:r>
          </a:p>
        </p:txBody>
      </p:sp>
      <p:cxnSp>
        <p:nvCxnSpPr>
          <p:cNvPr id="14353" name="AutoShape 17"/>
          <p:cNvCxnSpPr>
            <a:cxnSpLocks noChangeShapeType="1"/>
            <a:stCxn id="14341" idx="5"/>
            <a:endCxn id="14352" idx="0"/>
          </p:cNvCxnSpPr>
          <p:nvPr/>
        </p:nvCxnSpPr>
        <p:spPr bwMode="auto">
          <a:xfrm>
            <a:off x="2840038" y="5780088"/>
            <a:ext cx="246062" cy="525462"/>
          </a:xfrm>
          <a:prstGeom prst="straightConnector1">
            <a:avLst/>
          </a:prstGeom>
          <a:noFill/>
          <a:ln w="9525">
            <a:solidFill>
              <a:schemeClr val="tx1"/>
            </a:solidFill>
            <a:round/>
            <a:headEnd/>
            <a:tailEnd type="triangle" w="med" len="med"/>
          </a:ln>
        </p:spPr>
      </p:cxnSp>
      <p:sp>
        <p:nvSpPr>
          <p:cNvPr id="14354" name="Oval 18"/>
          <p:cNvSpPr>
            <a:spLocks noChangeAspect="1" noChangeArrowheads="1"/>
          </p:cNvSpPr>
          <p:nvPr/>
        </p:nvSpPr>
        <p:spPr bwMode="auto">
          <a:xfrm>
            <a:off x="914400" y="6273800"/>
            <a:ext cx="381000" cy="381000"/>
          </a:xfrm>
          <a:prstGeom prst="ellipse">
            <a:avLst/>
          </a:prstGeom>
          <a:noFill/>
          <a:ln w="38100">
            <a:solidFill>
              <a:schemeClr val="tx1"/>
            </a:solidFill>
            <a:round/>
            <a:headEnd/>
            <a:tailEnd/>
          </a:ln>
        </p:spPr>
        <p:txBody>
          <a:bodyPr wrap="none" anchor="ctr"/>
          <a:lstStyle/>
          <a:p>
            <a:pPr algn="ctr"/>
            <a:r>
              <a:rPr lang="en-US"/>
              <a:t>7</a:t>
            </a:r>
          </a:p>
        </p:txBody>
      </p:sp>
      <p:cxnSp>
        <p:nvCxnSpPr>
          <p:cNvPr id="14355" name="AutoShape 19"/>
          <p:cNvCxnSpPr>
            <a:cxnSpLocks noChangeShapeType="1"/>
            <a:stCxn id="14342" idx="3"/>
            <a:endCxn id="14354" idx="0"/>
          </p:cNvCxnSpPr>
          <p:nvPr/>
        </p:nvCxnSpPr>
        <p:spPr bwMode="auto">
          <a:xfrm flipH="1">
            <a:off x="1104900" y="5729288"/>
            <a:ext cx="322263" cy="525462"/>
          </a:xfrm>
          <a:prstGeom prst="straightConnector1">
            <a:avLst/>
          </a:prstGeom>
          <a:noFill/>
          <a:ln w="9525">
            <a:solidFill>
              <a:schemeClr val="tx1"/>
            </a:solidFill>
            <a:round/>
            <a:headEnd/>
            <a:tailEnd type="triangle" w="med" len="med"/>
          </a:ln>
        </p:spPr>
      </p:cxnSp>
      <p:sp>
        <p:nvSpPr>
          <p:cNvPr id="14356" name="Oval 20"/>
          <p:cNvSpPr>
            <a:spLocks noChangeAspect="1" noChangeArrowheads="1"/>
          </p:cNvSpPr>
          <p:nvPr/>
        </p:nvSpPr>
        <p:spPr bwMode="auto">
          <a:xfrm>
            <a:off x="2057400" y="6316663"/>
            <a:ext cx="381000" cy="381000"/>
          </a:xfrm>
          <a:prstGeom prst="ellipse">
            <a:avLst/>
          </a:prstGeom>
          <a:noFill/>
          <a:ln w="38100">
            <a:solidFill>
              <a:schemeClr val="tx1"/>
            </a:solidFill>
            <a:round/>
            <a:headEnd/>
            <a:tailEnd/>
          </a:ln>
        </p:spPr>
        <p:txBody>
          <a:bodyPr wrap="none" anchor="ctr"/>
          <a:lstStyle/>
          <a:p>
            <a:pPr algn="ctr"/>
            <a:r>
              <a:rPr lang="en-US"/>
              <a:t>17</a:t>
            </a:r>
          </a:p>
        </p:txBody>
      </p:sp>
      <p:cxnSp>
        <p:nvCxnSpPr>
          <p:cNvPr id="14357" name="AutoShape 21"/>
          <p:cNvCxnSpPr>
            <a:cxnSpLocks noChangeShapeType="1"/>
            <a:stCxn id="14341" idx="3"/>
            <a:endCxn id="14356" idx="0"/>
          </p:cNvCxnSpPr>
          <p:nvPr/>
        </p:nvCxnSpPr>
        <p:spPr bwMode="auto">
          <a:xfrm flipH="1">
            <a:off x="2247900" y="5780088"/>
            <a:ext cx="322263" cy="517525"/>
          </a:xfrm>
          <a:prstGeom prst="straightConnector1">
            <a:avLst/>
          </a:prstGeom>
          <a:noFill/>
          <a:ln w="9525">
            <a:solidFill>
              <a:schemeClr val="tx1"/>
            </a:solidFill>
            <a:round/>
            <a:headEnd/>
            <a:tailEnd type="triangle" w="med" len="med"/>
          </a:ln>
        </p:spPr>
      </p:cxnSp>
      <p:sp>
        <p:nvSpPr>
          <p:cNvPr id="14358" name="Oval 22"/>
          <p:cNvSpPr>
            <a:spLocks noChangeAspect="1" noChangeArrowheads="1"/>
          </p:cNvSpPr>
          <p:nvPr/>
        </p:nvSpPr>
        <p:spPr bwMode="auto">
          <a:xfrm>
            <a:off x="457200" y="6248400"/>
            <a:ext cx="381000" cy="381000"/>
          </a:xfrm>
          <a:prstGeom prst="ellipse">
            <a:avLst/>
          </a:prstGeom>
          <a:noFill/>
          <a:ln w="38100">
            <a:solidFill>
              <a:srgbClr val="FF0000"/>
            </a:solidFill>
            <a:round/>
            <a:headEnd/>
            <a:tailEnd/>
          </a:ln>
        </p:spPr>
        <p:txBody>
          <a:bodyPr wrap="none" anchor="ctr"/>
          <a:lstStyle/>
          <a:p>
            <a:pPr algn="ctr"/>
            <a:r>
              <a:rPr lang="en-US">
                <a:solidFill>
                  <a:srgbClr val="FF0000"/>
                </a:solidFill>
              </a:rPr>
              <a:t>3</a:t>
            </a:r>
          </a:p>
        </p:txBody>
      </p:sp>
      <p:cxnSp>
        <p:nvCxnSpPr>
          <p:cNvPr id="14359" name="AutoShape 23"/>
          <p:cNvCxnSpPr>
            <a:cxnSpLocks noChangeShapeType="1"/>
            <a:stCxn id="14343" idx="4"/>
            <a:endCxn id="14358" idx="0"/>
          </p:cNvCxnSpPr>
          <p:nvPr/>
        </p:nvCxnSpPr>
        <p:spPr bwMode="auto">
          <a:xfrm>
            <a:off x="495300" y="5784850"/>
            <a:ext cx="152400" cy="44450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Creation in BST</a:t>
            </a:r>
          </a:p>
        </p:txBody>
      </p:sp>
      <p:sp>
        <p:nvSpPr>
          <p:cNvPr id="15363" name="Content Placeholder 3"/>
          <p:cNvSpPr>
            <a:spLocks noGrp="1"/>
          </p:cNvSpPr>
          <p:nvPr>
            <p:ph idx="1"/>
          </p:nvPr>
        </p:nvSpPr>
        <p:spPr/>
        <p:txBody>
          <a:bodyPr/>
          <a:lstStyle/>
          <a:p>
            <a:pPr>
              <a:buFont typeface="Wingdings" pitchFamily="2" charset="2"/>
              <a:buNone/>
            </a:pPr>
            <a:r>
              <a:rPr lang="en-US" sz="1600" smtClean="0"/>
              <a:t>#include&lt;stdio.h&gt;</a:t>
            </a:r>
          </a:p>
          <a:p>
            <a:pPr>
              <a:buFont typeface="Wingdings" pitchFamily="2" charset="2"/>
              <a:buNone/>
            </a:pPr>
            <a:r>
              <a:rPr lang="en-US" sz="1600" smtClean="0"/>
              <a:t>#include&lt;stdlib.h&gt;</a:t>
            </a:r>
          </a:p>
          <a:p>
            <a:pPr>
              <a:buFont typeface="Wingdings" pitchFamily="2" charset="2"/>
              <a:buNone/>
            </a:pPr>
            <a:r>
              <a:rPr lang="en-US" sz="1600" smtClean="0"/>
              <a:t>struct node</a:t>
            </a:r>
          </a:p>
          <a:p>
            <a:pPr>
              <a:buFont typeface="Wingdings" pitchFamily="2" charset="2"/>
              <a:buNone/>
            </a:pPr>
            <a:r>
              <a:rPr lang="en-US" sz="1600" smtClean="0"/>
              <a:t>{</a:t>
            </a:r>
          </a:p>
          <a:p>
            <a:pPr>
              <a:buFont typeface="Wingdings" pitchFamily="2" charset="2"/>
              <a:buNone/>
            </a:pPr>
            <a:r>
              <a:rPr lang="en-US" sz="1600" smtClean="0"/>
              <a:t>    int key;</a:t>
            </a:r>
          </a:p>
          <a:p>
            <a:pPr>
              <a:buFont typeface="Wingdings" pitchFamily="2" charset="2"/>
              <a:buNone/>
            </a:pPr>
            <a:r>
              <a:rPr lang="en-US" sz="1600" smtClean="0"/>
              <a:t>    struct node *left, *right;</a:t>
            </a:r>
          </a:p>
          <a:p>
            <a:pPr>
              <a:buFont typeface="Wingdings" pitchFamily="2" charset="2"/>
              <a:buNone/>
            </a:pPr>
            <a:r>
              <a:rPr lang="en-US" sz="1600" smtClean="0"/>
              <a:t>};</a:t>
            </a:r>
          </a:p>
          <a:p>
            <a:pPr>
              <a:buFont typeface="Wingdings" pitchFamily="2" charset="2"/>
              <a:buNone/>
            </a:pPr>
            <a:r>
              <a:rPr lang="en-US" sz="1600" smtClean="0"/>
              <a:t>  </a:t>
            </a:r>
            <a:r>
              <a:rPr lang="en-US" sz="1600" b="1" smtClean="0"/>
              <a:t>// create a new BST node</a:t>
            </a:r>
          </a:p>
          <a:p>
            <a:pPr>
              <a:buFont typeface="Wingdings" pitchFamily="2" charset="2"/>
              <a:buNone/>
            </a:pPr>
            <a:r>
              <a:rPr lang="en-US" sz="1600" smtClean="0"/>
              <a:t>struct node *newNode(int item)</a:t>
            </a:r>
          </a:p>
          <a:p>
            <a:pPr>
              <a:buFont typeface="Wingdings" pitchFamily="2" charset="2"/>
              <a:buNone/>
            </a:pPr>
            <a:r>
              <a:rPr lang="en-US" sz="1600" smtClean="0"/>
              <a:t>{</a:t>
            </a:r>
          </a:p>
          <a:p>
            <a:pPr>
              <a:buFont typeface="Wingdings" pitchFamily="2" charset="2"/>
              <a:buNone/>
            </a:pPr>
            <a:r>
              <a:rPr lang="en-US" sz="1600" smtClean="0"/>
              <a:t>    struct node *temp =  (struct node *)malloc(sizeof(struct node));</a:t>
            </a:r>
          </a:p>
          <a:p>
            <a:pPr>
              <a:buFont typeface="Wingdings" pitchFamily="2" charset="2"/>
              <a:buNone/>
            </a:pPr>
            <a:r>
              <a:rPr lang="en-US" sz="1600" smtClean="0"/>
              <a:t>    temp-&gt;key = item;</a:t>
            </a:r>
          </a:p>
          <a:p>
            <a:pPr>
              <a:buFont typeface="Wingdings" pitchFamily="2" charset="2"/>
              <a:buNone/>
            </a:pPr>
            <a:r>
              <a:rPr lang="en-US" sz="1600" smtClean="0"/>
              <a:t>    temp-&gt;left = temp-&gt;right = NULL;</a:t>
            </a:r>
          </a:p>
          <a:p>
            <a:pPr>
              <a:buFont typeface="Wingdings" pitchFamily="2" charset="2"/>
              <a:buNone/>
            </a:pPr>
            <a:r>
              <a:rPr lang="en-US" sz="1600" smtClean="0"/>
              <a:t>    return temp;</a:t>
            </a:r>
          </a:p>
          <a:p>
            <a:pPr>
              <a:buFont typeface="Wingdings" pitchFamily="2" charset="2"/>
              <a:buNone/>
            </a:pPr>
            <a:r>
              <a:rPr lang="en-US" sz="1600" smtClean="0"/>
              <a:t>}</a:t>
            </a:r>
          </a:p>
          <a:p>
            <a:pPr>
              <a:buFont typeface="Wingdings" pitchFamily="2" charset="2"/>
              <a:buNone/>
            </a:pPr>
            <a:endParaRPr lang="en-US" smtClean="0"/>
          </a:p>
        </p:txBody>
      </p:sp>
      <p:sp>
        <p:nvSpPr>
          <p:cNvPr id="15364" name="Slide Number Placeholder 2"/>
          <p:cNvSpPr>
            <a:spLocks noGrp="1"/>
          </p:cNvSpPr>
          <p:nvPr>
            <p:ph type="sldNum" sz="quarter" idx="10"/>
          </p:nvPr>
        </p:nvSpPr>
        <p:spPr>
          <a:noFill/>
          <a:ln>
            <a:miter lim="800000"/>
            <a:headEnd/>
            <a:tailEnd/>
          </a:ln>
        </p:spPr>
        <p:txBody>
          <a:bodyPr/>
          <a:lstStyle/>
          <a:p>
            <a:fld id="{B8C69501-E486-43FB-BB88-B5972130FB5A}"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Insertion in BST</a:t>
            </a:r>
          </a:p>
        </p:txBody>
      </p:sp>
      <p:sp>
        <p:nvSpPr>
          <p:cNvPr id="16387" name="Content Placeholder 2"/>
          <p:cNvSpPr>
            <a:spLocks noGrp="1"/>
          </p:cNvSpPr>
          <p:nvPr>
            <p:ph idx="1"/>
          </p:nvPr>
        </p:nvSpPr>
        <p:spPr/>
        <p:txBody>
          <a:bodyPr>
            <a:normAutofit fontScale="77500" lnSpcReduction="20000"/>
          </a:bodyPr>
          <a:lstStyle/>
          <a:p>
            <a:pPr>
              <a:buFont typeface="Wingdings" pitchFamily="2" charset="2"/>
              <a:buNone/>
            </a:pPr>
            <a:r>
              <a:rPr lang="en-US" sz="1600" b="1" smtClean="0"/>
              <a:t>// Insert a new node with given key in BST </a:t>
            </a:r>
          </a:p>
          <a:p>
            <a:pPr>
              <a:buFont typeface="Wingdings" pitchFamily="2" charset="2"/>
              <a:buNone/>
            </a:pPr>
            <a:r>
              <a:rPr lang="en-US" sz="1600" smtClean="0"/>
              <a:t>struct node* insert(struct node* node, int key)</a:t>
            </a:r>
          </a:p>
          <a:p>
            <a:pPr>
              <a:buFont typeface="Wingdings" pitchFamily="2" charset="2"/>
              <a:buNone/>
            </a:pPr>
            <a:r>
              <a:rPr lang="en-US" sz="1600" smtClean="0"/>
              <a:t>{</a:t>
            </a:r>
          </a:p>
          <a:p>
            <a:pPr>
              <a:buFont typeface="Wingdings" pitchFamily="2" charset="2"/>
              <a:buNone/>
            </a:pPr>
            <a:r>
              <a:rPr lang="en-US" sz="1600" smtClean="0"/>
              <a:t>       if (node == NULL) return newNode(key);</a:t>
            </a:r>
          </a:p>
          <a:p>
            <a:pPr>
              <a:buFont typeface="Wingdings" pitchFamily="2" charset="2"/>
              <a:buNone/>
            </a:pPr>
            <a:r>
              <a:rPr lang="en-US" sz="1600" smtClean="0"/>
              <a:t>       if (key &lt; node-&gt;key)</a:t>
            </a:r>
          </a:p>
          <a:p>
            <a:pPr>
              <a:buFont typeface="Wingdings" pitchFamily="2" charset="2"/>
              <a:buNone/>
            </a:pPr>
            <a:r>
              <a:rPr lang="en-US" sz="1600" smtClean="0"/>
              <a:t>        node-&gt;left  = insert(node-&gt;left, key);</a:t>
            </a:r>
          </a:p>
          <a:p>
            <a:pPr>
              <a:buFont typeface="Wingdings" pitchFamily="2" charset="2"/>
              <a:buNone/>
            </a:pPr>
            <a:r>
              <a:rPr lang="en-US" sz="1600" smtClean="0"/>
              <a:t>    else if (key &gt; node-&gt;key)</a:t>
            </a:r>
          </a:p>
          <a:p>
            <a:pPr>
              <a:buFont typeface="Wingdings" pitchFamily="2" charset="2"/>
              <a:buNone/>
            </a:pPr>
            <a:r>
              <a:rPr lang="en-US" sz="1600" smtClean="0"/>
              <a:t>        node-&gt;right = insert(node-&gt;right, key);   </a:t>
            </a:r>
          </a:p>
          <a:p>
            <a:pPr>
              <a:buFont typeface="Wingdings" pitchFamily="2" charset="2"/>
              <a:buNone/>
            </a:pPr>
            <a:r>
              <a:rPr lang="en-US" sz="1600" smtClean="0"/>
              <a:t>       return node;</a:t>
            </a:r>
          </a:p>
          <a:p>
            <a:pPr>
              <a:buFont typeface="Wingdings" pitchFamily="2" charset="2"/>
              <a:buNone/>
            </a:pPr>
            <a:r>
              <a:rPr lang="en-US" sz="1600" smtClean="0"/>
              <a:t>}</a:t>
            </a:r>
          </a:p>
          <a:p>
            <a:pPr>
              <a:buFont typeface="Wingdings" pitchFamily="2" charset="2"/>
              <a:buNone/>
            </a:pPr>
            <a:r>
              <a:rPr lang="en-US" sz="1600" smtClean="0"/>
              <a:t> int main()</a:t>
            </a:r>
          </a:p>
          <a:p>
            <a:pPr>
              <a:buFont typeface="Wingdings" pitchFamily="2" charset="2"/>
              <a:buNone/>
            </a:pPr>
            <a:r>
              <a:rPr lang="en-US" sz="1600" smtClean="0"/>
              <a:t>{</a:t>
            </a:r>
          </a:p>
          <a:p>
            <a:pPr>
              <a:buFont typeface="Wingdings" pitchFamily="2" charset="2"/>
              <a:buNone/>
            </a:pPr>
            <a:r>
              <a:rPr lang="en-US" sz="1600" smtClean="0"/>
              <a:t>    struct node *root = NULL;</a:t>
            </a:r>
          </a:p>
          <a:p>
            <a:pPr>
              <a:buFont typeface="Wingdings" pitchFamily="2" charset="2"/>
              <a:buNone/>
            </a:pPr>
            <a:r>
              <a:rPr lang="en-US" sz="1600" smtClean="0"/>
              <a:t>    root = insert(root, 50);</a:t>
            </a:r>
          </a:p>
          <a:p>
            <a:pPr>
              <a:buFont typeface="Wingdings" pitchFamily="2" charset="2"/>
              <a:buNone/>
            </a:pPr>
            <a:r>
              <a:rPr lang="en-US" sz="1600" smtClean="0"/>
              <a:t>    insert(root, 30);</a:t>
            </a:r>
          </a:p>
          <a:p>
            <a:pPr>
              <a:buFont typeface="Wingdings" pitchFamily="2" charset="2"/>
              <a:buNone/>
            </a:pPr>
            <a:r>
              <a:rPr lang="en-US" sz="1600" smtClean="0"/>
              <a:t>    insert(root, 20);</a:t>
            </a:r>
          </a:p>
          <a:p>
            <a:pPr>
              <a:buFont typeface="Wingdings" pitchFamily="2" charset="2"/>
              <a:buNone/>
            </a:pPr>
            <a:r>
              <a:rPr lang="en-US" sz="1600" smtClean="0"/>
              <a:t>    insert(root, 40);</a:t>
            </a:r>
          </a:p>
          <a:p>
            <a:pPr>
              <a:buFont typeface="Wingdings" pitchFamily="2" charset="2"/>
              <a:buNone/>
            </a:pPr>
            <a:r>
              <a:rPr lang="en-US" sz="1600" smtClean="0"/>
              <a:t>    insert(root, 70);</a:t>
            </a:r>
          </a:p>
          <a:p>
            <a:pPr>
              <a:buFont typeface="Wingdings" pitchFamily="2" charset="2"/>
              <a:buNone/>
            </a:pPr>
            <a:r>
              <a:rPr lang="en-US" sz="1600" smtClean="0"/>
              <a:t>    insert(root, 60);</a:t>
            </a:r>
          </a:p>
          <a:p>
            <a:pPr>
              <a:buFont typeface="Wingdings" pitchFamily="2" charset="2"/>
              <a:buNone/>
            </a:pPr>
            <a:r>
              <a:rPr lang="en-US" sz="1600" smtClean="0"/>
              <a:t>    insert(root, 80);</a:t>
            </a:r>
          </a:p>
          <a:p>
            <a:pPr>
              <a:buFont typeface="Wingdings" pitchFamily="2" charset="2"/>
              <a:buNone/>
            </a:pPr>
            <a:r>
              <a:rPr lang="en-US" sz="1600" smtClean="0"/>
              <a:t>         return 0;</a:t>
            </a:r>
          </a:p>
          <a:p>
            <a:pPr>
              <a:buFont typeface="Wingdings" pitchFamily="2" charset="2"/>
              <a:buNone/>
            </a:pPr>
            <a:r>
              <a:rPr lang="en-US" sz="1600" smtClean="0"/>
              <a:t>}</a:t>
            </a:r>
          </a:p>
          <a:p>
            <a:pPr>
              <a:buFont typeface="Wingdings" pitchFamily="2" charset="2"/>
              <a:buNone/>
            </a:pPr>
            <a:endParaRPr lang="en-US" sz="1600" smtClean="0"/>
          </a:p>
          <a:p>
            <a:pPr>
              <a:buFont typeface="Wingdings" pitchFamily="2" charset="2"/>
              <a:buNone/>
            </a:pPr>
            <a:endParaRPr lang="en-US" sz="1600" smtClean="0"/>
          </a:p>
        </p:txBody>
      </p:sp>
      <p:sp>
        <p:nvSpPr>
          <p:cNvPr id="16388" name="Slide Number Placeholder 3"/>
          <p:cNvSpPr>
            <a:spLocks noGrp="1"/>
          </p:cNvSpPr>
          <p:nvPr>
            <p:ph type="sldNum" sz="quarter" idx="10"/>
          </p:nvPr>
        </p:nvSpPr>
        <p:spPr>
          <a:noFill/>
          <a:ln>
            <a:miter lim="800000"/>
            <a:headEnd/>
            <a:tailEnd/>
          </a:ln>
        </p:spPr>
        <p:txBody>
          <a:bodyPr/>
          <a:lstStyle/>
          <a:p>
            <a:fld id="{38662867-F21D-46F4-A2EB-A134CCF64409}"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smtClean="0"/>
              <a:t>Searching in BST</a:t>
            </a:r>
          </a:p>
        </p:txBody>
      </p:sp>
      <p:sp>
        <p:nvSpPr>
          <p:cNvPr id="17411" name="Slide Number Placeholder 2"/>
          <p:cNvSpPr>
            <a:spLocks noGrp="1"/>
          </p:cNvSpPr>
          <p:nvPr>
            <p:ph type="sldNum" sz="quarter" idx="10"/>
          </p:nvPr>
        </p:nvSpPr>
        <p:spPr>
          <a:noFill/>
          <a:ln>
            <a:miter lim="800000"/>
            <a:headEnd/>
            <a:tailEnd/>
          </a:ln>
        </p:spPr>
        <p:txBody>
          <a:bodyPr/>
          <a:lstStyle/>
          <a:p>
            <a:fld id="{11D50A87-EC27-4917-BC78-5B3F1DCBCB2C}" type="slidenum">
              <a:rPr lang="en-US" smtClean="0"/>
              <a:pPr/>
              <a:t>67</a:t>
            </a:fld>
            <a:endParaRPr lang="en-US" smtClean="0"/>
          </a:p>
        </p:txBody>
      </p:sp>
      <p:sp>
        <p:nvSpPr>
          <p:cNvPr id="17412" name="Rectangle 2"/>
          <p:cNvSpPr>
            <a:spLocks noGrp="1" noChangeArrowheads="1"/>
          </p:cNvSpPr>
          <p:nvPr>
            <p:ph idx="1"/>
          </p:nvPr>
        </p:nvSpPr>
        <p:spPr>
          <a:xfrm>
            <a:off x="381000" y="1371600"/>
            <a:ext cx="4540250" cy="3792538"/>
          </a:xfrm>
        </p:spPr>
        <p:txBody>
          <a:bodyPr wrap="none" lIns="0" tIns="0" rIns="0" bIns="0" anchor="ctr">
            <a:spAutoFit/>
          </a:bodyPr>
          <a:lstStyle/>
          <a:p>
            <a:pPr>
              <a:buFont typeface="Wingdings" pitchFamily="2" charset="2"/>
              <a:buNone/>
            </a:pPr>
            <a:r>
              <a:rPr lang="en-US" sz="1600" smtClean="0"/>
              <a:t>struct node* search(struct node* root, int key)</a:t>
            </a:r>
          </a:p>
          <a:p>
            <a:pPr>
              <a:buFont typeface="Wingdings" pitchFamily="2" charset="2"/>
              <a:buNone/>
            </a:pPr>
            <a:r>
              <a:rPr lang="en-US" sz="1600" smtClean="0"/>
              <a:t>{</a:t>
            </a:r>
          </a:p>
          <a:p>
            <a:pPr>
              <a:buFont typeface="Wingdings" pitchFamily="2" charset="2"/>
              <a:buNone/>
            </a:pPr>
            <a:r>
              <a:rPr lang="en-US" sz="1600" smtClean="0"/>
              <a:t>    </a:t>
            </a:r>
            <a:r>
              <a:rPr lang="en-US" sz="1600" b="1" smtClean="0"/>
              <a:t>// Base Cases: root is null or key is present at root</a:t>
            </a:r>
          </a:p>
          <a:p>
            <a:pPr>
              <a:buFont typeface="Wingdings" pitchFamily="2" charset="2"/>
              <a:buNone/>
            </a:pPr>
            <a:r>
              <a:rPr lang="en-US" sz="1600" smtClean="0"/>
              <a:t>    if (root == NULL || root-&gt;key == key)</a:t>
            </a:r>
          </a:p>
          <a:p>
            <a:pPr>
              <a:buFont typeface="Wingdings" pitchFamily="2" charset="2"/>
              <a:buNone/>
            </a:pPr>
            <a:r>
              <a:rPr lang="en-US" sz="1600" smtClean="0"/>
              <a:t>       return root;</a:t>
            </a:r>
          </a:p>
          <a:p>
            <a:pPr>
              <a:buFont typeface="Wingdings" pitchFamily="2" charset="2"/>
              <a:buNone/>
            </a:pPr>
            <a:r>
              <a:rPr lang="en-US" sz="1600" smtClean="0"/>
              <a:t>    </a:t>
            </a:r>
          </a:p>
          <a:p>
            <a:pPr>
              <a:buFont typeface="Wingdings" pitchFamily="2" charset="2"/>
              <a:buNone/>
            </a:pPr>
            <a:r>
              <a:rPr lang="en-US" sz="1600" smtClean="0"/>
              <a:t>  </a:t>
            </a:r>
            <a:r>
              <a:rPr lang="en-US" sz="1600" b="1" smtClean="0"/>
              <a:t>  // Key is greater than root's key</a:t>
            </a:r>
          </a:p>
          <a:p>
            <a:pPr>
              <a:buFont typeface="Wingdings" pitchFamily="2" charset="2"/>
              <a:buNone/>
            </a:pPr>
            <a:r>
              <a:rPr lang="en-US" sz="1600" smtClean="0"/>
              <a:t>    if (root-&gt;key &lt; key)</a:t>
            </a:r>
          </a:p>
          <a:p>
            <a:pPr>
              <a:buFont typeface="Wingdings" pitchFamily="2" charset="2"/>
              <a:buNone/>
            </a:pPr>
            <a:r>
              <a:rPr lang="en-US" sz="1600" smtClean="0"/>
              <a:t>       return search(root-&gt;right, key);</a:t>
            </a:r>
          </a:p>
          <a:p>
            <a:pPr>
              <a:buFont typeface="Wingdings" pitchFamily="2" charset="2"/>
              <a:buNone/>
            </a:pPr>
            <a:r>
              <a:rPr lang="en-US" sz="1600" smtClean="0"/>
              <a:t> </a:t>
            </a:r>
          </a:p>
          <a:p>
            <a:pPr>
              <a:buFont typeface="Wingdings" pitchFamily="2" charset="2"/>
              <a:buNone/>
            </a:pPr>
            <a:r>
              <a:rPr lang="en-US" sz="1600" smtClean="0"/>
              <a:t>    </a:t>
            </a:r>
            <a:r>
              <a:rPr lang="en-US" sz="1600" i="1" smtClean="0"/>
              <a:t>// Key is smaller than root's key</a:t>
            </a:r>
          </a:p>
          <a:p>
            <a:pPr>
              <a:buFont typeface="Wingdings" pitchFamily="2" charset="2"/>
              <a:buNone/>
            </a:pPr>
            <a:r>
              <a:rPr lang="en-US" sz="1600" smtClean="0"/>
              <a:t>    return search(root-&gt;left, key);</a:t>
            </a:r>
          </a:p>
          <a:p>
            <a:pPr>
              <a:buFont typeface="Wingdings" pitchFamily="2" charset="2"/>
              <a:buNone/>
            </a:pPr>
            <a:r>
              <a:rPr lang="en-US" sz="1600"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a:xfrm>
            <a:off x="6553200" y="6248400"/>
            <a:ext cx="1905000" cy="457200"/>
          </a:xfrm>
          <a:noFill/>
          <a:ln>
            <a:miter lim="800000"/>
            <a:headEnd/>
            <a:tailEnd/>
          </a:ln>
        </p:spPr>
        <p:txBody>
          <a:bodyPr/>
          <a:lstStyle/>
          <a:p>
            <a:fld id="{F0E7894B-C364-4AD7-A44B-E5FF340A8469}" type="slidenum">
              <a:rPr lang="en-US" smtClean="0"/>
              <a:pPr/>
              <a:t>68</a:t>
            </a:fld>
            <a:endParaRPr lang="en-US" smtClean="0"/>
          </a:p>
        </p:txBody>
      </p:sp>
      <p:sp>
        <p:nvSpPr>
          <p:cNvPr id="18435" name="Rectangle 2"/>
          <p:cNvSpPr>
            <a:spLocks noGrp="1" noChangeArrowheads="1"/>
          </p:cNvSpPr>
          <p:nvPr>
            <p:ph type="title"/>
          </p:nvPr>
        </p:nvSpPr>
        <p:spPr>
          <a:xfrm>
            <a:off x="685800" y="457200"/>
            <a:ext cx="7772400" cy="1143000"/>
          </a:xfrm>
        </p:spPr>
        <p:txBody>
          <a:bodyPr/>
          <a:lstStyle/>
          <a:p>
            <a:r>
              <a:rPr lang="en-US" smtClean="0"/>
              <a:t>FindMin and FindMax</a:t>
            </a:r>
            <a:endParaRPr lang="en-US" smtClean="0">
              <a:solidFill>
                <a:srgbClr val="FF0000"/>
              </a:solidFill>
            </a:endParaRPr>
          </a:p>
        </p:txBody>
      </p:sp>
      <p:sp>
        <p:nvSpPr>
          <p:cNvPr id="475139" name="Rectangle 3"/>
          <p:cNvSpPr>
            <a:spLocks noGrp="1" noChangeArrowheads="1"/>
          </p:cNvSpPr>
          <p:nvPr>
            <p:ph type="body" sz="half" idx="1"/>
          </p:nvPr>
        </p:nvSpPr>
        <p:spPr>
          <a:xfrm>
            <a:off x="0" y="2057400"/>
            <a:ext cx="4114800" cy="3786188"/>
          </a:xfrm>
          <a:solidFill>
            <a:schemeClr val="bg1"/>
          </a:solidFill>
          <a:ln w="15875" cap="flat">
            <a:solidFill>
              <a:schemeClr val="tx1"/>
            </a:solidFill>
          </a:ln>
          <a:effectLst>
            <a:outerShdw dist="107763" dir="2700000" algn="ctr" rotWithShape="0">
              <a:schemeClr val="bg2"/>
            </a:outerShdw>
          </a:effectLst>
        </p:spPr>
        <p:txBody>
          <a:bodyPr>
            <a:spAutoFit/>
          </a:bodyPr>
          <a:lstStyle/>
          <a:p>
            <a:pPr>
              <a:spcBef>
                <a:spcPct val="0"/>
              </a:spcBef>
              <a:buFontTx/>
              <a:buNone/>
              <a:defRPr/>
            </a:pPr>
            <a:r>
              <a:rPr lang="en-US" sz="2000" b="1" dirty="0" err="1">
                <a:latin typeface="Courier New" pitchFamily="49" charset="0"/>
              </a:rPr>
              <a:t>TreeNode</a:t>
            </a:r>
            <a:r>
              <a:rPr lang="en-US" sz="2000" b="1" dirty="0">
                <a:latin typeface="Courier New" pitchFamily="49" charset="0"/>
              </a:rPr>
              <a:t> min(Node T) {</a:t>
            </a:r>
          </a:p>
          <a:p>
            <a:pPr>
              <a:spcBef>
                <a:spcPct val="0"/>
              </a:spcBef>
              <a:buFontTx/>
              <a:buNone/>
              <a:defRPr/>
            </a:pPr>
            <a:r>
              <a:rPr lang="en-US" sz="2000" b="1" dirty="0">
                <a:latin typeface="Courier New" pitchFamily="49" charset="0"/>
              </a:rPr>
              <a:t>  if (</a:t>
            </a:r>
            <a:r>
              <a:rPr lang="en-US" sz="2000" b="1" dirty="0" err="1">
                <a:latin typeface="Courier New" pitchFamily="49" charset="0"/>
              </a:rPr>
              <a:t>T.Left</a:t>
            </a:r>
            <a:r>
              <a:rPr lang="en-US" sz="2000" b="1" dirty="0">
                <a:latin typeface="Courier New" pitchFamily="49" charset="0"/>
              </a:rPr>
              <a:t> == NULL)</a:t>
            </a:r>
          </a:p>
          <a:p>
            <a:pPr>
              <a:spcBef>
                <a:spcPct val="0"/>
              </a:spcBef>
              <a:buFontTx/>
              <a:buNone/>
              <a:defRPr/>
            </a:pPr>
            <a:r>
              <a:rPr lang="en-US" sz="2000" b="1" dirty="0">
                <a:latin typeface="Courier New" pitchFamily="49" charset="0"/>
              </a:rPr>
              <a:t>    return T;</a:t>
            </a:r>
          </a:p>
          <a:p>
            <a:pPr>
              <a:spcBef>
                <a:spcPct val="0"/>
              </a:spcBef>
              <a:buFontTx/>
              <a:buNone/>
              <a:defRPr/>
            </a:pPr>
            <a:r>
              <a:rPr lang="en-US" sz="2000" b="1" dirty="0">
                <a:latin typeface="Courier New" pitchFamily="49" charset="0"/>
              </a:rPr>
              <a:t>  else</a:t>
            </a:r>
          </a:p>
          <a:p>
            <a:pPr>
              <a:spcBef>
                <a:spcPct val="0"/>
              </a:spcBef>
              <a:buFontTx/>
              <a:buNone/>
              <a:defRPr/>
            </a:pPr>
            <a:r>
              <a:rPr lang="en-US" sz="2000" b="1" dirty="0">
                <a:latin typeface="Courier New" pitchFamily="49" charset="0"/>
              </a:rPr>
              <a:t>    return min(</a:t>
            </a:r>
            <a:r>
              <a:rPr lang="en-US" sz="2000" b="1" dirty="0" err="1">
                <a:latin typeface="Courier New" pitchFamily="49" charset="0"/>
              </a:rPr>
              <a:t>T.Left</a:t>
            </a:r>
            <a:r>
              <a:rPr lang="en-US" sz="2000" b="1" dirty="0">
                <a:latin typeface="Courier New" pitchFamily="49" charset="0"/>
              </a:rPr>
              <a:t>); </a:t>
            </a:r>
            <a:r>
              <a:rPr lang="en-US" sz="2000" b="1" dirty="0" smtClean="0">
                <a:latin typeface="Courier New" pitchFamily="49" charset="0"/>
              </a:rPr>
              <a:t>}</a:t>
            </a:r>
          </a:p>
          <a:p>
            <a:pPr>
              <a:spcBef>
                <a:spcPct val="0"/>
              </a:spcBef>
              <a:buFontTx/>
              <a:buNone/>
              <a:defRPr/>
            </a:pPr>
            <a:r>
              <a:rPr lang="en-US" sz="2000" b="1" dirty="0" err="1" smtClean="0">
                <a:latin typeface="Courier New" pitchFamily="49" charset="0"/>
              </a:rPr>
              <a:t>TreeNode</a:t>
            </a:r>
            <a:r>
              <a:rPr lang="en-US" sz="2000" b="1" dirty="0" smtClean="0">
                <a:latin typeface="Courier New" pitchFamily="49" charset="0"/>
              </a:rPr>
              <a:t> max(Node T) {</a:t>
            </a:r>
          </a:p>
          <a:p>
            <a:pPr>
              <a:spcBef>
                <a:spcPct val="0"/>
              </a:spcBef>
              <a:buFontTx/>
              <a:buNone/>
              <a:defRPr/>
            </a:pPr>
            <a:r>
              <a:rPr lang="en-US" sz="2000" b="1" dirty="0" smtClean="0">
                <a:latin typeface="Courier New" pitchFamily="49" charset="0"/>
              </a:rPr>
              <a:t>  if (</a:t>
            </a:r>
            <a:r>
              <a:rPr lang="en-US" sz="2000" b="1" dirty="0" err="1" smtClean="0">
                <a:latin typeface="Courier New" pitchFamily="49" charset="0"/>
              </a:rPr>
              <a:t>T.Right</a:t>
            </a:r>
            <a:r>
              <a:rPr lang="en-US" sz="2000" b="1" dirty="0" smtClean="0">
                <a:latin typeface="Courier New" pitchFamily="49" charset="0"/>
              </a:rPr>
              <a:t>== NULL)</a:t>
            </a:r>
          </a:p>
          <a:p>
            <a:pPr>
              <a:spcBef>
                <a:spcPct val="0"/>
              </a:spcBef>
              <a:buFontTx/>
              <a:buNone/>
              <a:defRPr/>
            </a:pPr>
            <a:r>
              <a:rPr lang="en-US" sz="2000" b="1" dirty="0" smtClean="0">
                <a:latin typeface="Courier New" pitchFamily="49" charset="0"/>
              </a:rPr>
              <a:t>    return T;</a:t>
            </a:r>
          </a:p>
          <a:p>
            <a:pPr>
              <a:spcBef>
                <a:spcPct val="0"/>
              </a:spcBef>
              <a:buFontTx/>
              <a:buNone/>
              <a:defRPr/>
            </a:pPr>
            <a:r>
              <a:rPr lang="en-US" sz="2000" b="1" dirty="0" smtClean="0">
                <a:latin typeface="Courier New" pitchFamily="49" charset="0"/>
              </a:rPr>
              <a:t>  else</a:t>
            </a:r>
          </a:p>
          <a:p>
            <a:pPr>
              <a:spcBef>
                <a:spcPct val="0"/>
              </a:spcBef>
              <a:buFontTx/>
              <a:buNone/>
              <a:defRPr/>
            </a:pPr>
            <a:r>
              <a:rPr lang="en-US" sz="2000" b="1" dirty="0" smtClean="0">
                <a:latin typeface="Courier New" pitchFamily="49" charset="0"/>
              </a:rPr>
              <a:t>    return max(</a:t>
            </a:r>
            <a:r>
              <a:rPr lang="en-US" sz="2000" b="1" dirty="0" err="1" smtClean="0">
                <a:latin typeface="Courier New" pitchFamily="49" charset="0"/>
              </a:rPr>
              <a:t>T.Right</a:t>
            </a:r>
            <a:r>
              <a:rPr lang="en-US" sz="2000" b="1" dirty="0" smtClean="0">
                <a:latin typeface="Courier New" pitchFamily="49" charset="0"/>
              </a:rPr>
              <a:t>); }</a:t>
            </a:r>
          </a:p>
          <a:p>
            <a:pPr>
              <a:spcBef>
                <a:spcPct val="0"/>
              </a:spcBef>
              <a:buFontTx/>
              <a:buNone/>
              <a:defRPr/>
            </a:pPr>
            <a:endParaRPr lang="en-US" sz="2000" b="1" dirty="0">
              <a:latin typeface="Courier New" pitchFamily="49" charset="0"/>
            </a:endParaRPr>
          </a:p>
        </p:txBody>
      </p:sp>
      <p:sp>
        <p:nvSpPr>
          <p:cNvPr id="18437" name="Oval 4"/>
          <p:cNvSpPr>
            <a:spLocks noChangeAspect="1" noChangeArrowheads="1"/>
          </p:cNvSpPr>
          <p:nvPr/>
        </p:nvSpPr>
        <p:spPr bwMode="auto">
          <a:xfrm>
            <a:off x="7277100" y="3262313"/>
            <a:ext cx="381000" cy="381000"/>
          </a:xfrm>
          <a:prstGeom prst="ellipse">
            <a:avLst/>
          </a:prstGeom>
          <a:noFill/>
          <a:ln w="38100">
            <a:solidFill>
              <a:schemeClr val="tx1"/>
            </a:solidFill>
            <a:round/>
            <a:headEnd/>
            <a:tailEnd/>
          </a:ln>
        </p:spPr>
        <p:txBody>
          <a:bodyPr wrap="none" anchor="ctr"/>
          <a:lstStyle/>
          <a:p>
            <a:pPr algn="ctr"/>
            <a:r>
              <a:rPr lang="en-US"/>
              <a:t>20</a:t>
            </a:r>
          </a:p>
        </p:txBody>
      </p:sp>
      <p:sp>
        <p:nvSpPr>
          <p:cNvPr id="18438" name="Oval 5"/>
          <p:cNvSpPr>
            <a:spLocks noChangeAspect="1" noChangeArrowheads="1"/>
          </p:cNvSpPr>
          <p:nvPr/>
        </p:nvSpPr>
        <p:spPr bwMode="auto">
          <a:xfrm>
            <a:off x="5143500" y="3262313"/>
            <a:ext cx="381000" cy="381000"/>
          </a:xfrm>
          <a:prstGeom prst="ellipse">
            <a:avLst/>
          </a:prstGeom>
          <a:noFill/>
          <a:ln w="38100">
            <a:solidFill>
              <a:schemeClr val="tx1"/>
            </a:solidFill>
            <a:round/>
            <a:headEnd/>
            <a:tailEnd/>
          </a:ln>
        </p:spPr>
        <p:txBody>
          <a:bodyPr wrap="none" anchor="ctr"/>
          <a:lstStyle/>
          <a:p>
            <a:pPr algn="ctr"/>
            <a:r>
              <a:rPr lang="en-US"/>
              <a:t>9</a:t>
            </a:r>
          </a:p>
        </p:txBody>
      </p:sp>
      <p:sp>
        <p:nvSpPr>
          <p:cNvPr id="18439" name="Oval 6"/>
          <p:cNvSpPr>
            <a:spLocks noChangeAspect="1" noChangeArrowheads="1"/>
          </p:cNvSpPr>
          <p:nvPr/>
        </p:nvSpPr>
        <p:spPr bwMode="auto">
          <a:xfrm>
            <a:off x="4076700" y="3262313"/>
            <a:ext cx="381000" cy="381000"/>
          </a:xfrm>
          <a:prstGeom prst="ellipse">
            <a:avLst/>
          </a:prstGeom>
          <a:noFill/>
          <a:ln w="38100">
            <a:solidFill>
              <a:schemeClr val="accent2"/>
            </a:solidFill>
            <a:round/>
            <a:headEnd/>
            <a:tailEnd/>
          </a:ln>
        </p:spPr>
        <p:txBody>
          <a:bodyPr wrap="none" anchor="ctr"/>
          <a:lstStyle/>
          <a:p>
            <a:pPr algn="ctr"/>
            <a:r>
              <a:rPr lang="en-US">
                <a:solidFill>
                  <a:schemeClr val="accent2"/>
                </a:solidFill>
              </a:rPr>
              <a:t>2</a:t>
            </a:r>
          </a:p>
        </p:txBody>
      </p:sp>
      <p:sp>
        <p:nvSpPr>
          <p:cNvPr id="18440" name="Oval 7"/>
          <p:cNvSpPr>
            <a:spLocks noChangeAspect="1" noChangeArrowheads="1"/>
          </p:cNvSpPr>
          <p:nvPr/>
        </p:nvSpPr>
        <p:spPr bwMode="auto">
          <a:xfrm>
            <a:off x="6743700" y="2373313"/>
            <a:ext cx="381000" cy="381000"/>
          </a:xfrm>
          <a:prstGeom prst="ellipse">
            <a:avLst/>
          </a:prstGeom>
          <a:noFill/>
          <a:ln w="38100">
            <a:solidFill>
              <a:schemeClr val="tx1"/>
            </a:solidFill>
            <a:round/>
            <a:headEnd/>
            <a:tailEnd/>
          </a:ln>
        </p:spPr>
        <p:txBody>
          <a:bodyPr wrap="none" anchor="ctr"/>
          <a:lstStyle/>
          <a:p>
            <a:pPr algn="ctr"/>
            <a:r>
              <a:rPr lang="en-US"/>
              <a:t>15</a:t>
            </a:r>
          </a:p>
        </p:txBody>
      </p:sp>
      <p:sp>
        <p:nvSpPr>
          <p:cNvPr id="18441" name="Oval 8"/>
          <p:cNvSpPr>
            <a:spLocks noChangeAspect="1" noChangeArrowheads="1"/>
          </p:cNvSpPr>
          <p:nvPr/>
        </p:nvSpPr>
        <p:spPr bwMode="auto">
          <a:xfrm>
            <a:off x="4610100" y="2373313"/>
            <a:ext cx="381000" cy="381000"/>
          </a:xfrm>
          <a:prstGeom prst="ellipse">
            <a:avLst/>
          </a:prstGeom>
          <a:noFill/>
          <a:ln w="38100">
            <a:solidFill>
              <a:srgbClr val="000066"/>
            </a:solidFill>
            <a:round/>
            <a:headEnd/>
            <a:tailEnd/>
          </a:ln>
        </p:spPr>
        <p:txBody>
          <a:bodyPr wrap="none" anchor="ctr"/>
          <a:lstStyle/>
          <a:p>
            <a:pPr algn="ctr"/>
            <a:r>
              <a:rPr lang="en-US">
                <a:solidFill>
                  <a:srgbClr val="000066"/>
                </a:solidFill>
              </a:rPr>
              <a:t>5</a:t>
            </a:r>
          </a:p>
        </p:txBody>
      </p:sp>
      <p:sp>
        <p:nvSpPr>
          <p:cNvPr id="18442" name="Oval 9"/>
          <p:cNvSpPr>
            <a:spLocks noChangeAspect="1" noChangeArrowheads="1"/>
          </p:cNvSpPr>
          <p:nvPr/>
        </p:nvSpPr>
        <p:spPr bwMode="auto">
          <a:xfrm>
            <a:off x="5676900" y="1484313"/>
            <a:ext cx="381000" cy="381000"/>
          </a:xfrm>
          <a:prstGeom prst="ellipse">
            <a:avLst/>
          </a:prstGeom>
          <a:noFill/>
          <a:ln w="38100">
            <a:solidFill>
              <a:schemeClr val="tx1"/>
            </a:solidFill>
            <a:round/>
            <a:headEnd/>
            <a:tailEnd/>
          </a:ln>
        </p:spPr>
        <p:txBody>
          <a:bodyPr wrap="none" anchor="ctr"/>
          <a:lstStyle/>
          <a:p>
            <a:pPr algn="ctr"/>
            <a:r>
              <a:rPr lang="en-US"/>
              <a:t>10</a:t>
            </a:r>
          </a:p>
        </p:txBody>
      </p:sp>
      <p:cxnSp>
        <p:nvCxnSpPr>
          <p:cNvPr id="18443" name="AutoShape 10"/>
          <p:cNvCxnSpPr>
            <a:cxnSpLocks noChangeShapeType="1"/>
            <a:stCxn id="18442" idx="3"/>
            <a:endCxn id="18441" idx="0"/>
          </p:cNvCxnSpPr>
          <p:nvPr/>
        </p:nvCxnSpPr>
        <p:spPr bwMode="auto">
          <a:xfrm flipH="1">
            <a:off x="4800600" y="1828800"/>
            <a:ext cx="931863" cy="525463"/>
          </a:xfrm>
          <a:prstGeom prst="straightConnector1">
            <a:avLst/>
          </a:prstGeom>
          <a:noFill/>
          <a:ln w="9525">
            <a:solidFill>
              <a:srgbClr val="000066"/>
            </a:solidFill>
            <a:round/>
            <a:headEnd/>
            <a:tailEnd type="triangle" w="med" len="med"/>
          </a:ln>
        </p:spPr>
      </p:cxnSp>
      <p:cxnSp>
        <p:nvCxnSpPr>
          <p:cNvPr id="18444" name="AutoShape 11"/>
          <p:cNvCxnSpPr>
            <a:cxnSpLocks noChangeShapeType="1"/>
            <a:stCxn id="18442" idx="5"/>
            <a:endCxn id="18440" idx="0"/>
          </p:cNvCxnSpPr>
          <p:nvPr/>
        </p:nvCxnSpPr>
        <p:spPr bwMode="auto">
          <a:xfrm>
            <a:off x="6002338" y="1828800"/>
            <a:ext cx="931862" cy="525463"/>
          </a:xfrm>
          <a:prstGeom prst="straightConnector1">
            <a:avLst/>
          </a:prstGeom>
          <a:noFill/>
          <a:ln w="9525">
            <a:solidFill>
              <a:schemeClr val="tx1"/>
            </a:solidFill>
            <a:round/>
            <a:headEnd/>
            <a:tailEnd type="triangle" w="med" len="med"/>
          </a:ln>
        </p:spPr>
      </p:cxnSp>
      <p:cxnSp>
        <p:nvCxnSpPr>
          <p:cNvPr id="18445" name="AutoShape 12"/>
          <p:cNvCxnSpPr>
            <a:cxnSpLocks noChangeShapeType="1"/>
            <a:stCxn id="18440" idx="5"/>
            <a:endCxn id="18437" idx="0"/>
          </p:cNvCxnSpPr>
          <p:nvPr/>
        </p:nvCxnSpPr>
        <p:spPr bwMode="auto">
          <a:xfrm>
            <a:off x="7069138" y="2717800"/>
            <a:ext cx="398462" cy="525463"/>
          </a:xfrm>
          <a:prstGeom prst="straightConnector1">
            <a:avLst/>
          </a:prstGeom>
          <a:noFill/>
          <a:ln w="9525">
            <a:solidFill>
              <a:schemeClr val="tx1"/>
            </a:solidFill>
            <a:round/>
            <a:headEnd/>
            <a:tailEnd type="triangle" w="med" len="med"/>
          </a:ln>
        </p:spPr>
      </p:cxnSp>
      <p:cxnSp>
        <p:nvCxnSpPr>
          <p:cNvPr id="18446" name="AutoShape 13"/>
          <p:cNvCxnSpPr>
            <a:cxnSpLocks noChangeShapeType="1"/>
            <a:stCxn id="18441" idx="3"/>
            <a:endCxn id="18439" idx="0"/>
          </p:cNvCxnSpPr>
          <p:nvPr/>
        </p:nvCxnSpPr>
        <p:spPr bwMode="auto">
          <a:xfrm flipH="1">
            <a:off x="4267200" y="2717800"/>
            <a:ext cx="398463" cy="525463"/>
          </a:xfrm>
          <a:prstGeom prst="straightConnector1">
            <a:avLst/>
          </a:prstGeom>
          <a:noFill/>
          <a:ln w="9525">
            <a:solidFill>
              <a:srgbClr val="000066"/>
            </a:solidFill>
            <a:round/>
            <a:headEnd/>
            <a:tailEnd type="triangle" w="med" len="med"/>
          </a:ln>
        </p:spPr>
      </p:cxnSp>
      <p:cxnSp>
        <p:nvCxnSpPr>
          <p:cNvPr id="18447" name="AutoShape 14"/>
          <p:cNvCxnSpPr>
            <a:cxnSpLocks noChangeShapeType="1"/>
            <a:stCxn id="18441" idx="5"/>
            <a:endCxn id="18438" idx="0"/>
          </p:cNvCxnSpPr>
          <p:nvPr/>
        </p:nvCxnSpPr>
        <p:spPr bwMode="auto">
          <a:xfrm>
            <a:off x="4935538" y="2717800"/>
            <a:ext cx="398462" cy="525463"/>
          </a:xfrm>
          <a:prstGeom prst="straightConnector1">
            <a:avLst/>
          </a:prstGeom>
          <a:noFill/>
          <a:ln w="9525">
            <a:solidFill>
              <a:schemeClr val="tx1"/>
            </a:solidFill>
            <a:round/>
            <a:headEnd/>
            <a:tailEnd type="triangle" w="med" len="med"/>
          </a:ln>
        </p:spPr>
      </p:cxnSp>
      <p:sp>
        <p:nvSpPr>
          <p:cNvPr id="18448" name="Oval 15"/>
          <p:cNvSpPr>
            <a:spLocks noChangeAspect="1" noChangeArrowheads="1"/>
          </p:cNvSpPr>
          <p:nvPr/>
        </p:nvSpPr>
        <p:spPr bwMode="auto">
          <a:xfrm>
            <a:off x="7543800" y="4151313"/>
            <a:ext cx="381000" cy="381000"/>
          </a:xfrm>
          <a:prstGeom prst="ellipse">
            <a:avLst/>
          </a:prstGeom>
          <a:noFill/>
          <a:ln w="38100">
            <a:solidFill>
              <a:schemeClr val="tx1"/>
            </a:solidFill>
            <a:round/>
            <a:headEnd/>
            <a:tailEnd/>
          </a:ln>
        </p:spPr>
        <p:txBody>
          <a:bodyPr wrap="none" anchor="ctr"/>
          <a:lstStyle/>
          <a:p>
            <a:pPr algn="ctr"/>
            <a:r>
              <a:rPr lang="en-US"/>
              <a:t>30</a:t>
            </a:r>
          </a:p>
        </p:txBody>
      </p:sp>
      <p:cxnSp>
        <p:nvCxnSpPr>
          <p:cNvPr id="18449" name="AutoShape 16"/>
          <p:cNvCxnSpPr>
            <a:cxnSpLocks noChangeShapeType="1"/>
            <a:stCxn id="18437" idx="5"/>
            <a:endCxn id="18448" idx="0"/>
          </p:cNvCxnSpPr>
          <p:nvPr/>
        </p:nvCxnSpPr>
        <p:spPr bwMode="auto">
          <a:xfrm>
            <a:off x="7602538" y="3606800"/>
            <a:ext cx="131762" cy="525463"/>
          </a:xfrm>
          <a:prstGeom prst="straightConnector1">
            <a:avLst/>
          </a:prstGeom>
          <a:noFill/>
          <a:ln w="9525">
            <a:solidFill>
              <a:schemeClr val="tx1"/>
            </a:solidFill>
            <a:round/>
            <a:headEnd/>
            <a:tailEnd type="triangle" w="med" len="med"/>
          </a:ln>
        </p:spPr>
      </p:cxnSp>
      <p:sp>
        <p:nvSpPr>
          <p:cNvPr id="18450" name="Oval 17"/>
          <p:cNvSpPr>
            <a:spLocks noChangeAspect="1" noChangeArrowheads="1"/>
          </p:cNvSpPr>
          <p:nvPr/>
        </p:nvSpPr>
        <p:spPr bwMode="auto">
          <a:xfrm>
            <a:off x="4876800" y="4151313"/>
            <a:ext cx="381000" cy="381000"/>
          </a:xfrm>
          <a:prstGeom prst="ellipse">
            <a:avLst/>
          </a:prstGeom>
          <a:noFill/>
          <a:ln w="38100">
            <a:solidFill>
              <a:schemeClr val="tx1"/>
            </a:solidFill>
            <a:round/>
            <a:headEnd/>
            <a:tailEnd/>
          </a:ln>
        </p:spPr>
        <p:txBody>
          <a:bodyPr wrap="none" anchor="ctr"/>
          <a:lstStyle/>
          <a:p>
            <a:pPr algn="ctr"/>
            <a:r>
              <a:rPr lang="en-US"/>
              <a:t>7</a:t>
            </a:r>
          </a:p>
        </p:txBody>
      </p:sp>
      <p:cxnSp>
        <p:nvCxnSpPr>
          <p:cNvPr id="18451" name="AutoShape 18"/>
          <p:cNvCxnSpPr>
            <a:cxnSpLocks noChangeShapeType="1"/>
            <a:stCxn id="18438" idx="3"/>
            <a:endCxn id="18450" idx="0"/>
          </p:cNvCxnSpPr>
          <p:nvPr/>
        </p:nvCxnSpPr>
        <p:spPr bwMode="auto">
          <a:xfrm flipH="1">
            <a:off x="5067300" y="3606800"/>
            <a:ext cx="131763" cy="525463"/>
          </a:xfrm>
          <a:prstGeom prst="straightConnector1">
            <a:avLst/>
          </a:prstGeom>
          <a:noFill/>
          <a:ln w="9525">
            <a:solidFill>
              <a:schemeClr val="tx1"/>
            </a:solidFill>
            <a:round/>
            <a:headEnd/>
            <a:tailEnd type="triangle" w="med" len="med"/>
          </a:ln>
        </p:spPr>
      </p:cxnSp>
      <p:sp>
        <p:nvSpPr>
          <p:cNvPr id="18452" name="Oval 19"/>
          <p:cNvSpPr>
            <a:spLocks noChangeAspect="1" noChangeArrowheads="1"/>
          </p:cNvSpPr>
          <p:nvPr/>
        </p:nvSpPr>
        <p:spPr bwMode="auto">
          <a:xfrm>
            <a:off x="7010400" y="4143375"/>
            <a:ext cx="381000" cy="381000"/>
          </a:xfrm>
          <a:prstGeom prst="ellipse">
            <a:avLst/>
          </a:prstGeom>
          <a:noFill/>
          <a:ln w="38100">
            <a:solidFill>
              <a:schemeClr val="accent2"/>
            </a:solidFill>
            <a:round/>
            <a:headEnd/>
            <a:tailEnd/>
          </a:ln>
        </p:spPr>
        <p:txBody>
          <a:bodyPr wrap="none" anchor="ctr"/>
          <a:lstStyle/>
          <a:p>
            <a:pPr algn="ctr"/>
            <a:r>
              <a:rPr lang="en-US">
                <a:solidFill>
                  <a:schemeClr val="accent2"/>
                </a:solidFill>
              </a:rPr>
              <a:t>17</a:t>
            </a:r>
          </a:p>
        </p:txBody>
      </p:sp>
      <p:cxnSp>
        <p:nvCxnSpPr>
          <p:cNvPr id="18453" name="AutoShape 20"/>
          <p:cNvCxnSpPr>
            <a:cxnSpLocks noChangeShapeType="1"/>
            <a:stCxn id="18437" idx="3"/>
            <a:endCxn id="18452" idx="0"/>
          </p:cNvCxnSpPr>
          <p:nvPr/>
        </p:nvCxnSpPr>
        <p:spPr bwMode="auto">
          <a:xfrm flipH="1">
            <a:off x="7200900" y="3606800"/>
            <a:ext cx="131763" cy="517525"/>
          </a:xfrm>
          <a:prstGeom prst="straightConnector1">
            <a:avLst/>
          </a:prstGeom>
          <a:noFill/>
          <a:ln w="9525">
            <a:solidFill>
              <a:schemeClr val="tx1"/>
            </a:solidFill>
            <a:round/>
            <a:headEnd/>
            <a:tailEnd type="triangle" w="med" len="med"/>
          </a:ln>
        </p:spPr>
      </p:cxnSp>
      <p:cxnSp>
        <p:nvCxnSpPr>
          <p:cNvPr id="18454" name="AutoShape 25"/>
          <p:cNvCxnSpPr>
            <a:cxnSpLocks noChangeShapeType="1"/>
            <a:stCxn id="18442" idx="2"/>
            <a:endCxn id="18439" idx="1"/>
          </p:cNvCxnSpPr>
          <p:nvPr/>
        </p:nvCxnSpPr>
        <p:spPr bwMode="auto">
          <a:xfrm rot="10800000" flipV="1">
            <a:off x="4132263" y="1674813"/>
            <a:ext cx="1525587" cy="1624012"/>
          </a:xfrm>
          <a:prstGeom prst="curvedConnector2">
            <a:avLst/>
          </a:prstGeom>
          <a:noFill/>
          <a:ln w="38100">
            <a:solidFill>
              <a:srgbClr val="993300"/>
            </a:solidFill>
            <a:prstDash val="dash"/>
            <a:round/>
            <a:headEnd/>
            <a:tailEnd type="triangle" w="med" len="med"/>
          </a:ln>
        </p:spPr>
      </p:cxnSp>
      <p:cxnSp>
        <p:nvCxnSpPr>
          <p:cNvPr id="18455" name="AutoShape 26"/>
          <p:cNvCxnSpPr>
            <a:cxnSpLocks noChangeShapeType="1"/>
            <a:stCxn id="18437" idx="2"/>
            <a:endCxn id="18452" idx="2"/>
          </p:cNvCxnSpPr>
          <p:nvPr/>
        </p:nvCxnSpPr>
        <p:spPr bwMode="auto">
          <a:xfrm rot="10800000" flipV="1">
            <a:off x="6991350" y="3452813"/>
            <a:ext cx="266700" cy="881062"/>
          </a:xfrm>
          <a:prstGeom prst="curvedConnector3">
            <a:avLst>
              <a:gd name="adj1" fmla="val 178569"/>
            </a:avLst>
          </a:prstGeom>
          <a:noFill/>
          <a:ln w="38100">
            <a:solidFill>
              <a:srgbClr val="993300"/>
            </a:solidFill>
            <a:prstDash val="dash"/>
            <a:round/>
            <a:headEnd/>
            <a:tailEnd type="triangle" w="med" len="med"/>
          </a:ln>
        </p:spPr>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0"/>
          </p:nvPr>
        </p:nvSpPr>
        <p:spPr>
          <a:xfrm>
            <a:off x="6553200" y="6248400"/>
            <a:ext cx="1905000" cy="457200"/>
          </a:xfrm>
          <a:noFill/>
          <a:ln>
            <a:miter lim="800000"/>
            <a:headEnd/>
            <a:tailEnd/>
          </a:ln>
        </p:spPr>
        <p:txBody>
          <a:bodyPr/>
          <a:lstStyle/>
          <a:p>
            <a:fld id="{8D62CDF8-2774-456A-B5F4-5957AFAFAE0B}" type="slidenum">
              <a:rPr lang="en-US" smtClean="0"/>
              <a:pPr/>
              <a:t>69</a:t>
            </a:fld>
            <a:endParaRPr lang="en-US" smtClean="0"/>
          </a:p>
        </p:txBody>
      </p:sp>
      <p:sp>
        <p:nvSpPr>
          <p:cNvPr id="19459" name="Rectangle 2"/>
          <p:cNvSpPr>
            <a:spLocks noGrp="1" noChangeArrowheads="1"/>
          </p:cNvSpPr>
          <p:nvPr>
            <p:ph type="title"/>
          </p:nvPr>
        </p:nvSpPr>
        <p:spPr/>
        <p:txBody>
          <a:bodyPr/>
          <a:lstStyle/>
          <a:p>
            <a:r>
              <a:rPr lang="en-US" smtClean="0"/>
              <a:t>Delete a Key</a:t>
            </a:r>
          </a:p>
        </p:txBody>
      </p:sp>
      <p:sp>
        <p:nvSpPr>
          <p:cNvPr id="19460" name="Oval 21"/>
          <p:cNvSpPr>
            <a:spLocks noChangeAspect="1" noChangeArrowheads="1"/>
          </p:cNvSpPr>
          <p:nvPr/>
        </p:nvSpPr>
        <p:spPr bwMode="auto">
          <a:xfrm>
            <a:off x="4572000" y="3835400"/>
            <a:ext cx="381000" cy="381000"/>
          </a:xfrm>
          <a:prstGeom prst="ellipse">
            <a:avLst/>
          </a:prstGeom>
          <a:noFill/>
          <a:ln w="38100">
            <a:solidFill>
              <a:schemeClr val="tx1"/>
            </a:solidFill>
            <a:round/>
            <a:headEnd/>
            <a:tailEnd/>
          </a:ln>
        </p:spPr>
        <p:txBody>
          <a:bodyPr wrap="none" anchor="ctr"/>
          <a:lstStyle/>
          <a:p>
            <a:pPr algn="ctr"/>
            <a:r>
              <a:rPr lang="en-US"/>
              <a:t>20</a:t>
            </a:r>
          </a:p>
        </p:txBody>
      </p:sp>
      <p:sp>
        <p:nvSpPr>
          <p:cNvPr id="19461" name="Oval 22"/>
          <p:cNvSpPr>
            <a:spLocks noChangeAspect="1" noChangeArrowheads="1"/>
          </p:cNvSpPr>
          <p:nvPr/>
        </p:nvSpPr>
        <p:spPr bwMode="auto">
          <a:xfrm>
            <a:off x="3429000" y="3784600"/>
            <a:ext cx="381000" cy="381000"/>
          </a:xfrm>
          <a:prstGeom prst="ellipse">
            <a:avLst/>
          </a:prstGeom>
          <a:noFill/>
          <a:ln w="38100">
            <a:solidFill>
              <a:schemeClr val="tx1"/>
            </a:solidFill>
            <a:round/>
            <a:headEnd/>
            <a:tailEnd/>
          </a:ln>
        </p:spPr>
        <p:txBody>
          <a:bodyPr wrap="none" anchor="ctr"/>
          <a:lstStyle/>
          <a:p>
            <a:pPr algn="ctr"/>
            <a:r>
              <a:rPr lang="en-US"/>
              <a:t>9</a:t>
            </a:r>
          </a:p>
        </p:txBody>
      </p:sp>
      <p:sp>
        <p:nvSpPr>
          <p:cNvPr id="19462" name="Oval 23"/>
          <p:cNvSpPr>
            <a:spLocks noChangeAspect="1" noChangeArrowheads="1"/>
          </p:cNvSpPr>
          <p:nvPr/>
        </p:nvSpPr>
        <p:spPr bwMode="auto">
          <a:xfrm>
            <a:off x="2362200" y="3784600"/>
            <a:ext cx="381000" cy="381000"/>
          </a:xfrm>
          <a:prstGeom prst="ellipse">
            <a:avLst/>
          </a:prstGeom>
          <a:noFill/>
          <a:ln w="38100">
            <a:solidFill>
              <a:schemeClr val="tx1"/>
            </a:solidFill>
            <a:round/>
            <a:headEnd/>
            <a:tailEnd/>
          </a:ln>
        </p:spPr>
        <p:txBody>
          <a:bodyPr wrap="none" anchor="ctr"/>
          <a:lstStyle/>
          <a:p>
            <a:pPr algn="ctr"/>
            <a:r>
              <a:rPr lang="en-US"/>
              <a:t>2</a:t>
            </a:r>
          </a:p>
        </p:txBody>
      </p:sp>
      <p:sp>
        <p:nvSpPr>
          <p:cNvPr id="19463" name="Oval 24"/>
          <p:cNvSpPr>
            <a:spLocks noChangeAspect="1" noChangeArrowheads="1"/>
          </p:cNvSpPr>
          <p:nvPr/>
        </p:nvSpPr>
        <p:spPr bwMode="auto">
          <a:xfrm>
            <a:off x="4038600" y="2946400"/>
            <a:ext cx="381000" cy="381000"/>
          </a:xfrm>
          <a:prstGeom prst="ellipse">
            <a:avLst/>
          </a:prstGeom>
          <a:noFill/>
          <a:ln w="38100">
            <a:solidFill>
              <a:schemeClr val="tx1"/>
            </a:solidFill>
            <a:round/>
            <a:headEnd/>
            <a:tailEnd/>
          </a:ln>
        </p:spPr>
        <p:txBody>
          <a:bodyPr wrap="none" anchor="ctr"/>
          <a:lstStyle/>
          <a:p>
            <a:pPr algn="ctr"/>
            <a:r>
              <a:rPr lang="en-US"/>
              <a:t>15</a:t>
            </a:r>
          </a:p>
        </p:txBody>
      </p:sp>
      <p:sp>
        <p:nvSpPr>
          <p:cNvPr id="19464" name="Oval 25"/>
          <p:cNvSpPr>
            <a:spLocks noChangeAspect="1" noChangeArrowheads="1"/>
          </p:cNvSpPr>
          <p:nvPr/>
        </p:nvSpPr>
        <p:spPr bwMode="auto">
          <a:xfrm>
            <a:off x="2895600" y="2895600"/>
            <a:ext cx="381000" cy="381000"/>
          </a:xfrm>
          <a:prstGeom prst="ellipse">
            <a:avLst/>
          </a:prstGeom>
          <a:noFill/>
          <a:ln w="38100">
            <a:solidFill>
              <a:schemeClr val="tx1"/>
            </a:solidFill>
            <a:round/>
            <a:headEnd/>
            <a:tailEnd/>
          </a:ln>
        </p:spPr>
        <p:txBody>
          <a:bodyPr wrap="none" anchor="ctr"/>
          <a:lstStyle/>
          <a:p>
            <a:pPr algn="ctr"/>
            <a:r>
              <a:rPr lang="en-US"/>
              <a:t>5</a:t>
            </a:r>
          </a:p>
        </p:txBody>
      </p:sp>
      <p:sp>
        <p:nvSpPr>
          <p:cNvPr id="19465" name="Oval 26"/>
          <p:cNvSpPr>
            <a:spLocks noChangeAspect="1" noChangeArrowheads="1"/>
          </p:cNvSpPr>
          <p:nvPr/>
        </p:nvSpPr>
        <p:spPr bwMode="auto">
          <a:xfrm>
            <a:off x="3560763" y="2057400"/>
            <a:ext cx="381000" cy="381000"/>
          </a:xfrm>
          <a:prstGeom prst="ellipse">
            <a:avLst/>
          </a:prstGeom>
          <a:noFill/>
          <a:ln w="38100">
            <a:solidFill>
              <a:schemeClr val="tx1"/>
            </a:solidFill>
            <a:round/>
            <a:headEnd/>
            <a:tailEnd/>
          </a:ln>
        </p:spPr>
        <p:txBody>
          <a:bodyPr wrap="none" anchor="ctr"/>
          <a:lstStyle/>
          <a:p>
            <a:pPr algn="ctr"/>
            <a:r>
              <a:rPr lang="en-US"/>
              <a:t>10</a:t>
            </a:r>
          </a:p>
        </p:txBody>
      </p:sp>
      <p:cxnSp>
        <p:nvCxnSpPr>
          <p:cNvPr id="19466" name="AutoShape 27"/>
          <p:cNvCxnSpPr>
            <a:cxnSpLocks noChangeShapeType="1"/>
            <a:stCxn id="19465" idx="3"/>
            <a:endCxn id="19464" idx="0"/>
          </p:cNvCxnSpPr>
          <p:nvPr/>
        </p:nvCxnSpPr>
        <p:spPr bwMode="auto">
          <a:xfrm flipH="1">
            <a:off x="3086100" y="2401888"/>
            <a:ext cx="530225" cy="474662"/>
          </a:xfrm>
          <a:prstGeom prst="straightConnector1">
            <a:avLst/>
          </a:prstGeom>
          <a:noFill/>
          <a:ln w="9525">
            <a:solidFill>
              <a:schemeClr val="tx1"/>
            </a:solidFill>
            <a:round/>
            <a:headEnd/>
            <a:tailEnd type="triangle" w="med" len="med"/>
          </a:ln>
        </p:spPr>
      </p:cxnSp>
      <p:cxnSp>
        <p:nvCxnSpPr>
          <p:cNvPr id="19467" name="AutoShape 28"/>
          <p:cNvCxnSpPr>
            <a:cxnSpLocks noChangeShapeType="1"/>
            <a:stCxn id="19465" idx="5"/>
            <a:endCxn id="19463" idx="0"/>
          </p:cNvCxnSpPr>
          <p:nvPr/>
        </p:nvCxnSpPr>
        <p:spPr bwMode="auto">
          <a:xfrm>
            <a:off x="3886200" y="2401888"/>
            <a:ext cx="342900" cy="525462"/>
          </a:xfrm>
          <a:prstGeom prst="straightConnector1">
            <a:avLst/>
          </a:prstGeom>
          <a:noFill/>
          <a:ln w="9525">
            <a:solidFill>
              <a:schemeClr val="tx1"/>
            </a:solidFill>
            <a:round/>
            <a:headEnd/>
            <a:tailEnd type="triangle" w="med" len="med"/>
          </a:ln>
        </p:spPr>
      </p:cxnSp>
      <p:cxnSp>
        <p:nvCxnSpPr>
          <p:cNvPr id="19468" name="AutoShape 29"/>
          <p:cNvCxnSpPr>
            <a:cxnSpLocks noChangeShapeType="1"/>
            <a:stCxn id="19463" idx="5"/>
            <a:endCxn id="19460" idx="0"/>
          </p:cNvCxnSpPr>
          <p:nvPr/>
        </p:nvCxnSpPr>
        <p:spPr bwMode="auto">
          <a:xfrm>
            <a:off x="4364038" y="3290888"/>
            <a:ext cx="398462" cy="525462"/>
          </a:xfrm>
          <a:prstGeom prst="straightConnector1">
            <a:avLst/>
          </a:prstGeom>
          <a:noFill/>
          <a:ln w="9525">
            <a:solidFill>
              <a:schemeClr val="tx1"/>
            </a:solidFill>
            <a:round/>
            <a:headEnd/>
            <a:tailEnd type="triangle" w="med" len="med"/>
          </a:ln>
        </p:spPr>
      </p:cxnSp>
      <p:cxnSp>
        <p:nvCxnSpPr>
          <p:cNvPr id="19469" name="AutoShape 30"/>
          <p:cNvCxnSpPr>
            <a:cxnSpLocks noChangeShapeType="1"/>
            <a:stCxn id="19464" idx="3"/>
            <a:endCxn id="19462" idx="0"/>
          </p:cNvCxnSpPr>
          <p:nvPr/>
        </p:nvCxnSpPr>
        <p:spPr bwMode="auto">
          <a:xfrm flipH="1">
            <a:off x="2552700" y="3240088"/>
            <a:ext cx="398463" cy="525462"/>
          </a:xfrm>
          <a:prstGeom prst="straightConnector1">
            <a:avLst/>
          </a:prstGeom>
          <a:noFill/>
          <a:ln w="9525">
            <a:solidFill>
              <a:schemeClr val="tx1"/>
            </a:solidFill>
            <a:round/>
            <a:headEnd/>
            <a:tailEnd type="triangle" w="med" len="med"/>
          </a:ln>
        </p:spPr>
      </p:cxnSp>
      <p:cxnSp>
        <p:nvCxnSpPr>
          <p:cNvPr id="19470" name="AutoShape 31"/>
          <p:cNvCxnSpPr>
            <a:cxnSpLocks noChangeShapeType="1"/>
            <a:stCxn id="19464" idx="5"/>
            <a:endCxn id="19461" idx="0"/>
          </p:cNvCxnSpPr>
          <p:nvPr/>
        </p:nvCxnSpPr>
        <p:spPr bwMode="auto">
          <a:xfrm>
            <a:off x="3221038" y="3240088"/>
            <a:ext cx="398462" cy="525462"/>
          </a:xfrm>
          <a:prstGeom prst="straightConnector1">
            <a:avLst/>
          </a:prstGeom>
          <a:noFill/>
          <a:ln w="9525">
            <a:solidFill>
              <a:schemeClr val="tx1"/>
            </a:solidFill>
            <a:round/>
            <a:headEnd/>
            <a:tailEnd type="triangle" w="med" len="med"/>
          </a:ln>
        </p:spPr>
      </p:cxnSp>
      <p:sp>
        <p:nvSpPr>
          <p:cNvPr id="19471" name="Oval 32"/>
          <p:cNvSpPr>
            <a:spLocks noChangeAspect="1" noChangeArrowheads="1"/>
          </p:cNvSpPr>
          <p:nvPr/>
        </p:nvSpPr>
        <p:spPr bwMode="auto">
          <a:xfrm>
            <a:off x="4953000" y="4724400"/>
            <a:ext cx="381000" cy="381000"/>
          </a:xfrm>
          <a:prstGeom prst="ellipse">
            <a:avLst/>
          </a:prstGeom>
          <a:noFill/>
          <a:ln w="38100">
            <a:solidFill>
              <a:schemeClr val="tx1"/>
            </a:solidFill>
            <a:round/>
            <a:headEnd/>
            <a:tailEnd/>
          </a:ln>
        </p:spPr>
        <p:txBody>
          <a:bodyPr wrap="none" anchor="ctr"/>
          <a:lstStyle/>
          <a:p>
            <a:pPr algn="ctr"/>
            <a:r>
              <a:rPr lang="en-US"/>
              <a:t>30</a:t>
            </a:r>
          </a:p>
        </p:txBody>
      </p:sp>
      <p:cxnSp>
        <p:nvCxnSpPr>
          <p:cNvPr id="19472" name="AutoShape 33"/>
          <p:cNvCxnSpPr>
            <a:cxnSpLocks noChangeShapeType="1"/>
            <a:stCxn id="19460" idx="5"/>
            <a:endCxn id="19471" idx="0"/>
          </p:cNvCxnSpPr>
          <p:nvPr/>
        </p:nvCxnSpPr>
        <p:spPr bwMode="auto">
          <a:xfrm>
            <a:off x="4897438" y="4179888"/>
            <a:ext cx="246062" cy="525462"/>
          </a:xfrm>
          <a:prstGeom prst="straightConnector1">
            <a:avLst/>
          </a:prstGeom>
          <a:noFill/>
          <a:ln w="9525">
            <a:solidFill>
              <a:schemeClr val="tx1"/>
            </a:solidFill>
            <a:round/>
            <a:headEnd/>
            <a:tailEnd type="triangle" w="med" len="med"/>
          </a:ln>
        </p:spPr>
      </p:cxnSp>
      <p:sp>
        <p:nvSpPr>
          <p:cNvPr id="19473" name="Oval 34"/>
          <p:cNvSpPr>
            <a:spLocks noChangeAspect="1" noChangeArrowheads="1"/>
          </p:cNvSpPr>
          <p:nvPr/>
        </p:nvSpPr>
        <p:spPr bwMode="auto">
          <a:xfrm>
            <a:off x="2971800" y="4673600"/>
            <a:ext cx="381000" cy="381000"/>
          </a:xfrm>
          <a:prstGeom prst="ellipse">
            <a:avLst/>
          </a:prstGeom>
          <a:noFill/>
          <a:ln w="38100">
            <a:solidFill>
              <a:schemeClr val="tx1"/>
            </a:solidFill>
            <a:round/>
            <a:headEnd/>
            <a:tailEnd/>
          </a:ln>
        </p:spPr>
        <p:txBody>
          <a:bodyPr wrap="none" anchor="ctr"/>
          <a:lstStyle/>
          <a:p>
            <a:pPr algn="ctr"/>
            <a:r>
              <a:rPr lang="en-US"/>
              <a:t>7</a:t>
            </a:r>
          </a:p>
        </p:txBody>
      </p:sp>
      <p:cxnSp>
        <p:nvCxnSpPr>
          <p:cNvPr id="19474" name="AutoShape 35"/>
          <p:cNvCxnSpPr>
            <a:cxnSpLocks noChangeShapeType="1"/>
            <a:stCxn id="19461" idx="3"/>
            <a:endCxn id="19473" idx="0"/>
          </p:cNvCxnSpPr>
          <p:nvPr/>
        </p:nvCxnSpPr>
        <p:spPr bwMode="auto">
          <a:xfrm flipH="1">
            <a:off x="3162300" y="4129088"/>
            <a:ext cx="322263" cy="525462"/>
          </a:xfrm>
          <a:prstGeom prst="straightConnector1">
            <a:avLst/>
          </a:prstGeom>
          <a:noFill/>
          <a:ln w="9525">
            <a:solidFill>
              <a:schemeClr val="tx1"/>
            </a:solidFill>
            <a:round/>
            <a:headEnd/>
            <a:tailEnd type="triangle" w="med" len="med"/>
          </a:ln>
        </p:spPr>
      </p:cxnSp>
      <p:sp>
        <p:nvSpPr>
          <p:cNvPr id="19475" name="Oval 36"/>
          <p:cNvSpPr>
            <a:spLocks noChangeAspect="1" noChangeArrowheads="1"/>
          </p:cNvSpPr>
          <p:nvPr/>
        </p:nvSpPr>
        <p:spPr bwMode="auto">
          <a:xfrm>
            <a:off x="4114800" y="4716463"/>
            <a:ext cx="381000" cy="381000"/>
          </a:xfrm>
          <a:prstGeom prst="ellipse">
            <a:avLst/>
          </a:prstGeom>
          <a:noFill/>
          <a:ln w="38100">
            <a:solidFill>
              <a:schemeClr val="tx1"/>
            </a:solidFill>
            <a:round/>
            <a:headEnd/>
            <a:tailEnd/>
          </a:ln>
        </p:spPr>
        <p:txBody>
          <a:bodyPr wrap="none" anchor="ctr"/>
          <a:lstStyle/>
          <a:p>
            <a:pPr algn="ctr"/>
            <a:r>
              <a:rPr lang="en-US"/>
              <a:t>17</a:t>
            </a:r>
          </a:p>
        </p:txBody>
      </p:sp>
      <p:cxnSp>
        <p:nvCxnSpPr>
          <p:cNvPr id="19476" name="AutoShape 37"/>
          <p:cNvCxnSpPr>
            <a:cxnSpLocks noChangeShapeType="1"/>
            <a:stCxn id="19460" idx="3"/>
            <a:endCxn id="19475" idx="0"/>
          </p:cNvCxnSpPr>
          <p:nvPr/>
        </p:nvCxnSpPr>
        <p:spPr bwMode="auto">
          <a:xfrm flipH="1">
            <a:off x="4305300" y="4179888"/>
            <a:ext cx="322263" cy="517525"/>
          </a:xfrm>
          <a:prstGeom prst="straightConnector1">
            <a:avLst/>
          </a:prstGeom>
          <a:noFill/>
          <a:ln w="9525">
            <a:solidFill>
              <a:schemeClr val="tx1"/>
            </a:solidFill>
            <a:round/>
            <a:headEnd/>
            <a:tailEnd type="triangle" w="med" len="med"/>
          </a:ln>
        </p:spPr>
      </p:cxnSp>
      <p:sp>
        <p:nvSpPr>
          <p:cNvPr id="19477" name="Text Box 38"/>
          <p:cNvSpPr txBox="1">
            <a:spLocks noChangeArrowheads="1"/>
          </p:cNvSpPr>
          <p:nvPr/>
        </p:nvSpPr>
        <p:spPr bwMode="auto">
          <a:xfrm>
            <a:off x="5867400" y="1905000"/>
            <a:ext cx="2578100" cy="2647950"/>
          </a:xfrm>
          <a:prstGeom prst="rect">
            <a:avLst/>
          </a:prstGeom>
          <a:noFill/>
          <a:ln w="9525">
            <a:noFill/>
            <a:miter lim="800000"/>
            <a:headEnd/>
            <a:tailEnd/>
          </a:ln>
        </p:spPr>
        <p:txBody>
          <a:bodyPr wrap="none">
            <a:spAutoFit/>
          </a:bodyPr>
          <a:lstStyle/>
          <a:p>
            <a:r>
              <a:rPr lang="en-US"/>
              <a:t>How do you delete:</a:t>
            </a:r>
          </a:p>
          <a:p>
            <a:endParaRPr lang="en-US"/>
          </a:p>
          <a:p>
            <a:r>
              <a:rPr lang="en-US"/>
              <a:t>	17 ?</a:t>
            </a:r>
          </a:p>
          <a:p>
            <a:endParaRPr lang="en-US"/>
          </a:p>
          <a:p>
            <a:r>
              <a:rPr lang="en-US"/>
              <a:t>	9 ?</a:t>
            </a:r>
          </a:p>
          <a:p>
            <a:endParaRPr lang="en-US"/>
          </a:p>
          <a:p>
            <a:r>
              <a:rPr lang="en-US"/>
              <a:t>	20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691" y="421231"/>
            <a:ext cx="8229600" cy="5979569"/>
          </a:xfr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pSp>
        <p:nvGrpSpPr>
          <p:cNvPr id="5" name="Group 4"/>
          <p:cNvGrpSpPr>
            <a:grpSpLocks/>
          </p:cNvGrpSpPr>
          <p:nvPr/>
        </p:nvGrpSpPr>
        <p:grpSpPr bwMode="auto">
          <a:xfrm>
            <a:off x="457200" y="762000"/>
            <a:ext cx="7620000" cy="5410200"/>
            <a:chOff x="2180" y="957"/>
            <a:chExt cx="3301" cy="1973"/>
          </a:xfrm>
        </p:grpSpPr>
        <p:sp>
          <p:nvSpPr>
            <p:cNvPr id="6" name="AutoShape 5"/>
            <p:cNvSpPr>
              <a:spLocks noChangeAspect="1" noChangeArrowheads="1"/>
            </p:cNvSpPr>
            <p:nvPr/>
          </p:nvSpPr>
          <p:spPr bwMode="auto">
            <a:xfrm>
              <a:off x="3333" y="957"/>
              <a:ext cx="1082"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dirty="0" err="1">
                  <a:latin typeface="Tahoma" pitchFamily="34" charset="0"/>
                </a:rPr>
                <a:t>Computers”R”Us</a:t>
              </a:r>
              <a:endParaRPr lang="en-US" sz="1600" dirty="0">
                <a:latin typeface="Tahoma" pitchFamily="34" charset="0"/>
              </a:endParaRPr>
            </a:p>
          </p:txBody>
        </p:sp>
        <p:sp>
          <p:nvSpPr>
            <p:cNvPr id="7" name="AutoShape 6"/>
            <p:cNvSpPr>
              <a:spLocks noChangeAspect="1" noChangeArrowheads="1"/>
            </p:cNvSpPr>
            <p:nvPr/>
          </p:nvSpPr>
          <p:spPr bwMode="auto">
            <a:xfrm>
              <a:off x="2604" y="1533"/>
              <a:ext cx="437"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Sales</a:t>
              </a:r>
            </a:p>
          </p:txBody>
        </p:sp>
        <p:sp>
          <p:nvSpPr>
            <p:cNvPr id="8" name="AutoShape 7"/>
            <p:cNvSpPr>
              <a:spLocks noChangeAspect="1" noChangeArrowheads="1"/>
            </p:cNvSpPr>
            <p:nvPr/>
          </p:nvSpPr>
          <p:spPr bwMode="auto">
            <a:xfrm>
              <a:off x="5085" y="1533"/>
              <a:ext cx="396"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R&amp;D</a:t>
              </a:r>
            </a:p>
          </p:txBody>
        </p:sp>
        <p:sp>
          <p:nvSpPr>
            <p:cNvPr id="9" name="AutoShape 8"/>
            <p:cNvSpPr>
              <a:spLocks noChangeAspect="1" noChangeArrowheads="1"/>
            </p:cNvSpPr>
            <p:nvPr/>
          </p:nvSpPr>
          <p:spPr bwMode="auto">
            <a:xfrm>
              <a:off x="3977" y="1533"/>
              <a:ext cx="956"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Manufacturing</a:t>
              </a:r>
            </a:p>
          </p:txBody>
        </p:sp>
        <p:sp>
          <p:nvSpPr>
            <p:cNvPr id="10" name="AutoShape 9"/>
            <p:cNvSpPr>
              <a:spLocks noChangeAspect="1" noChangeArrowheads="1"/>
            </p:cNvSpPr>
            <p:nvPr/>
          </p:nvSpPr>
          <p:spPr bwMode="auto">
            <a:xfrm>
              <a:off x="3787" y="2109"/>
              <a:ext cx="591"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Laptops</a:t>
              </a:r>
            </a:p>
          </p:txBody>
        </p:sp>
        <p:sp>
          <p:nvSpPr>
            <p:cNvPr id="11" name="AutoShape 10"/>
            <p:cNvSpPr>
              <a:spLocks noChangeAspect="1" noChangeArrowheads="1"/>
            </p:cNvSpPr>
            <p:nvPr/>
          </p:nvSpPr>
          <p:spPr bwMode="auto">
            <a:xfrm>
              <a:off x="4512" y="2109"/>
              <a:ext cx="664"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Desktops</a:t>
              </a:r>
            </a:p>
          </p:txBody>
        </p:sp>
        <p:sp>
          <p:nvSpPr>
            <p:cNvPr id="12" name="AutoShape 11"/>
            <p:cNvSpPr>
              <a:spLocks noChangeAspect="1" noChangeArrowheads="1"/>
            </p:cNvSpPr>
            <p:nvPr/>
          </p:nvSpPr>
          <p:spPr bwMode="auto">
            <a:xfrm>
              <a:off x="2351" y="2108"/>
              <a:ext cx="297"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US</a:t>
              </a:r>
            </a:p>
          </p:txBody>
        </p:sp>
        <p:sp>
          <p:nvSpPr>
            <p:cNvPr id="13" name="AutoShape 12"/>
            <p:cNvSpPr>
              <a:spLocks noChangeAspect="1" noChangeArrowheads="1"/>
            </p:cNvSpPr>
            <p:nvPr/>
          </p:nvSpPr>
          <p:spPr bwMode="auto">
            <a:xfrm>
              <a:off x="2783" y="2109"/>
              <a:ext cx="870"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International</a:t>
              </a:r>
            </a:p>
          </p:txBody>
        </p:sp>
        <p:cxnSp>
          <p:nvCxnSpPr>
            <p:cNvPr id="14" name="AutoShape 13"/>
            <p:cNvCxnSpPr>
              <a:cxnSpLocks noChangeShapeType="1"/>
              <a:stCxn id="6" idx="2"/>
              <a:endCxn id="7" idx="0"/>
            </p:cNvCxnSpPr>
            <p:nvPr/>
          </p:nvCxnSpPr>
          <p:spPr bwMode="auto">
            <a:xfrm flipH="1">
              <a:off x="2823" y="1205"/>
              <a:ext cx="1051" cy="322"/>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6" idx="2"/>
              <a:endCxn id="9" idx="0"/>
            </p:cNvCxnSpPr>
            <p:nvPr/>
          </p:nvCxnSpPr>
          <p:spPr bwMode="auto">
            <a:xfrm>
              <a:off x="3874" y="1205"/>
              <a:ext cx="581" cy="322"/>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6" idx="2"/>
              <a:endCxn id="8" idx="0"/>
            </p:cNvCxnSpPr>
            <p:nvPr/>
          </p:nvCxnSpPr>
          <p:spPr bwMode="auto">
            <a:xfrm>
              <a:off x="3874" y="1205"/>
              <a:ext cx="1409" cy="322"/>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9" idx="2"/>
              <a:endCxn id="11" idx="0"/>
            </p:cNvCxnSpPr>
            <p:nvPr/>
          </p:nvCxnSpPr>
          <p:spPr bwMode="auto">
            <a:xfrm>
              <a:off x="4455" y="1781"/>
              <a:ext cx="389" cy="322"/>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stCxn id="9" idx="2"/>
              <a:endCxn id="10" idx="0"/>
            </p:cNvCxnSpPr>
            <p:nvPr/>
          </p:nvCxnSpPr>
          <p:spPr bwMode="auto">
            <a:xfrm flipH="1">
              <a:off x="4083" y="1781"/>
              <a:ext cx="372" cy="322"/>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AutoShape 18"/>
            <p:cNvCxnSpPr>
              <a:cxnSpLocks noChangeShapeType="1"/>
              <a:stCxn id="7" idx="2"/>
              <a:endCxn id="13" idx="0"/>
            </p:cNvCxnSpPr>
            <p:nvPr/>
          </p:nvCxnSpPr>
          <p:spPr bwMode="auto">
            <a:xfrm>
              <a:off x="2823" y="1781"/>
              <a:ext cx="395" cy="322"/>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AutoShape 19"/>
            <p:cNvCxnSpPr>
              <a:cxnSpLocks noChangeShapeType="1"/>
              <a:stCxn id="7" idx="2"/>
              <a:endCxn id="12" idx="0"/>
            </p:cNvCxnSpPr>
            <p:nvPr/>
          </p:nvCxnSpPr>
          <p:spPr bwMode="auto">
            <a:xfrm flipH="1">
              <a:off x="2500" y="1781"/>
              <a:ext cx="323" cy="321"/>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AutoShape 20"/>
            <p:cNvSpPr>
              <a:spLocks noChangeAspect="1" noChangeArrowheads="1"/>
            </p:cNvSpPr>
            <p:nvPr/>
          </p:nvSpPr>
          <p:spPr bwMode="auto">
            <a:xfrm>
              <a:off x="2180" y="2688"/>
              <a:ext cx="547"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Europe</a:t>
              </a:r>
            </a:p>
          </p:txBody>
        </p:sp>
        <p:sp>
          <p:nvSpPr>
            <p:cNvPr id="22" name="AutoShape 21"/>
            <p:cNvSpPr>
              <a:spLocks noChangeAspect="1" noChangeArrowheads="1"/>
            </p:cNvSpPr>
            <p:nvPr/>
          </p:nvSpPr>
          <p:spPr bwMode="auto">
            <a:xfrm>
              <a:off x="3023" y="2688"/>
              <a:ext cx="374"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Asia</a:t>
              </a:r>
            </a:p>
          </p:txBody>
        </p:sp>
        <p:cxnSp>
          <p:nvCxnSpPr>
            <p:cNvPr id="23" name="AutoShape 22"/>
            <p:cNvCxnSpPr>
              <a:cxnSpLocks noChangeShapeType="1"/>
              <a:stCxn id="13" idx="2"/>
              <a:endCxn id="22" idx="0"/>
            </p:cNvCxnSpPr>
            <p:nvPr/>
          </p:nvCxnSpPr>
          <p:spPr bwMode="auto">
            <a:xfrm flipH="1">
              <a:off x="3210" y="2357"/>
              <a:ext cx="8" cy="325"/>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AutoShape 23"/>
            <p:cNvCxnSpPr>
              <a:cxnSpLocks noChangeShapeType="1"/>
              <a:stCxn id="13" idx="2"/>
              <a:endCxn id="21" idx="0"/>
            </p:cNvCxnSpPr>
            <p:nvPr/>
          </p:nvCxnSpPr>
          <p:spPr bwMode="auto">
            <a:xfrm flipH="1">
              <a:off x="2454" y="2357"/>
              <a:ext cx="764" cy="325"/>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5" name="AutoShape 24"/>
            <p:cNvSpPr>
              <a:spLocks noChangeAspect="1" noChangeArrowheads="1"/>
            </p:cNvSpPr>
            <p:nvPr/>
          </p:nvSpPr>
          <p:spPr bwMode="auto">
            <a:xfrm>
              <a:off x="3698" y="2688"/>
              <a:ext cx="570"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Canada</a:t>
              </a:r>
            </a:p>
          </p:txBody>
        </p:sp>
        <p:cxnSp>
          <p:nvCxnSpPr>
            <p:cNvPr id="26" name="AutoShape 25"/>
            <p:cNvCxnSpPr>
              <a:cxnSpLocks noChangeShapeType="1"/>
              <a:stCxn id="13" idx="2"/>
              <a:endCxn id="25" idx="0"/>
            </p:cNvCxnSpPr>
            <p:nvPr/>
          </p:nvCxnSpPr>
          <p:spPr bwMode="auto">
            <a:xfrm>
              <a:off x="3218" y="2357"/>
              <a:ext cx="765" cy="325"/>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 xmlns:p14="http://schemas.microsoft.com/office/powerpoint/2010/main" val="14839745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0"/>
          </p:nvPr>
        </p:nvSpPr>
        <p:spPr>
          <a:xfrm>
            <a:off x="6553200" y="6248400"/>
            <a:ext cx="1905000" cy="457200"/>
          </a:xfrm>
          <a:noFill/>
          <a:ln>
            <a:miter lim="800000"/>
            <a:headEnd/>
            <a:tailEnd/>
          </a:ln>
        </p:spPr>
        <p:txBody>
          <a:bodyPr/>
          <a:lstStyle/>
          <a:p>
            <a:fld id="{CDF7491D-EAC2-43DD-B45F-A2B4227B2C88}" type="slidenum">
              <a:rPr lang="en-US" smtClean="0"/>
              <a:pPr/>
              <a:t>70</a:t>
            </a:fld>
            <a:endParaRPr lang="en-US" smtClean="0"/>
          </a:p>
        </p:txBody>
      </p:sp>
      <p:sp>
        <p:nvSpPr>
          <p:cNvPr id="20483" name="Rectangle 2"/>
          <p:cNvSpPr>
            <a:spLocks noGrp="1" noChangeArrowheads="1"/>
          </p:cNvSpPr>
          <p:nvPr>
            <p:ph type="title"/>
          </p:nvPr>
        </p:nvSpPr>
        <p:spPr/>
        <p:txBody>
          <a:bodyPr/>
          <a:lstStyle/>
          <a:p>
            <a:r>
              <a:rPr lang="en-US" smtClean="0"/>
              <a:t>Deletion - Leaf Case</a:t>
            </a:r>
          </a:p>
        </p:txBody>
      </p:sp>
      <p:sp>
        <p:nvSpPr>
          <p:cNvPr id="20484" name="Oval 3"/>
          <p:cNvSpPr>
            <a:spLocks noChangeAspect="1" noChangeArrowheads="1"/>
          </p:cNvSpPr>
          <p:nvPr/>
        </p:nvSpPr>
        <p:spPr bwMode="auto">
          <a:xfrm>
            <a:off x="6019800" y="3683000"/>
            <a:ext cx="381000" cy="381000"/>
          </a:xfrm>
          <a:prstGeom prst="ellipse">
            <a:avLst/>
          </a:prstGeom>
          <a:noFill/>
          <a:ln w="38100">
            <a:solidFill>
              <a:schemeClr val="tx1"/>
            </a:solidFill>
            <a:round/>
            <a:headEnd/>
            <a:tailEnd/>
          </a:ln>
        </p:spPr>
        <p:txBody>
          <a:bodyPr wrap="none" anchor="ctr"/>
          <a:lstStyle/>
          <a:p>
            <a:pPr algn="ctr"/>
            <a:r>
              <a:rPr lang="en-US"/>
              <a:t>20</a:t>
            </a:r>
          </a:p>
        </p:txBody>
      </p:sp>
      <p:sp>
        <p:nvSpPr>
          <p:cNvPr id="20485" name="Oval 4"/>
          <p:cNvSpPr>
            <a:spLocks noChangeAspect="1" noChangeArrowheads="1"/>
          </p:cNvSpPr>
          <p:nvPr/>
        </p:nvSpPr>
        <p:spPr bwMode="auto">
          <a:xfrm>
            <a:off x="3886200" y="3683000"/>
            <a:ext cx="381000" cy="381000"/>
          </a:xfrm>
          <a:prstGeom prst="ellipse">
            <a:avLst/>
          </a:prstGeom>
          <a:noFill/>
          <a:ln w="38100">
            <a:solidFill>
              <a:schemeClr val="tx1"/>
            </a:solidFill>
            <a:round/>
            <a:headEnd/>
            <a:tailEnd/>
          </a:ln>
        </p:spPr>
        <p:txBody>
          <a:bodyPr wrap="none" anchor="ctr"/>
          <a:lstStyle/>
          <a:p>
            <a:pPr algn="ctr"/>
            <a:r>
              <a:rPr lang="en-US"/>
              <a:t>9</a:t>
            </a:r>
          </a:p>
        </p:txBody>
      </p:sp>
      <p:sp>
        <p:nvSpPr>
          <p:cNvPr id="20486" name="Oval 5"/>
          <p:cNvSpPr>
            <a:spLocks noChangeAspect="1" noChangeArrowheads="1"/>
          </p:cNvSpPr>
          <p:nvPr/>
        </p:nvSpPr>
        <p:spPr bwMode="auto">
          <a:xfrm>
            <a:off x="2819400" y="3683000"/>
            <a:ext cx="381000" cy="381000"/>
          </a:xfrm>
          <a:prstGeom prst="ellipse">
            <a:avLst/>
          </a:prstGeom>
          <a:noFill/>
          <a:ln w="38100">
            <a:solidFill>
              <a:schemeClr val="tx1"/>
            </a:solidFill>
            <a:round/>
            <a:headEnd/>
            <a:tailEnd/>
          </a:ln>
        </p:spPr>
        <p:txBody>
          <a:bodyPr wrap="none" anchor="ctr"/>
          <a:lstStyle/>
          <a:p>
            <a:pPr algn="ctr"/>
            <a:r>
              <a:rPr lang="en-US"/>
              <a:t>2</a:t>
            </a:r>
          </a:p>
        </p:txBody>
      </p:sp>
      <p:sp>
        <p:nvSpPr>
          <p:cNvPr id="20487" name="Oval 6"/>
          <p:cNvSpPr>
            <a:spLocks noChangeAspect="1" noChangeArrowheads="1"/>
          </p:cNvSpPr>
          <p:nvPr/>
        </p:nvSpPr>
        <p:spPr bwMode="auto">
          <a:xfrm>
            <a:off x="5486400" y="2794000"/>
            <a:ext cx="381000" cy="381000"/>
          </a:xfrm>
          <a:prstGeom prst="ellipse">
            <a:avLst/>
          </a:prstGeom>
          <a:noFill/>
          <a:ln w="38100">
            <a:solidFill>
              <a:schemeClr val="tx1"/>
            </a:solidFill>
            <a:round/>
            <a:headEnd/>
            <a:tailEnd/>
          </a:ln>
        </p:spPr>
        <p:txBody>
          <a:bodyPr wrap="none" anchor="ctr"/>
          <a:lstStyle/>
          <a:p>
            <a:pPr algn="ctr"/>
            <a:r>
              <a:rPr lang="en-US"/>
              <a:t>15</a:t>
            </a:r>
          </a:p>
        </p:txBody>
      </p:sp>
      <p:sp>
        <p:nvSpPr>
          <p:cNvPr id="20488" name="Oval 7"/>
          <p:cNvSpPr>
            <a:spLocks noChangeAspect="1" noChangeArrowheads="1"/>
          </p:cNvSpPr>
          <p:nvPr/>
        </p:nvSpPr>
        <p:spPr bwMode="auto">
          <a:xfrm>
            <a:off x="3352800" y="2794000"/>
            <a:ext cx="381000" cy="381000"/>
          </a:xfrm>
          <a:prstGeom prst="ellipse">
            <a:avLst/>
          </a:prstGeom>
          <a:noFill/>
          <a:ln w="38100">
            <a:solidFill>
              <a:schemeClr val="tx1"/>
            </a:solidFill>
            <a:round/>
            <a:headEnd/>
            <a:tailEnd/>
          </a:ln>
        </p:spPr>
        <p:txBody>
          <a:bodyPr wrap="none" anchor="ctr"/>
          <a:lstStyle/>
          <a:p>
            <a:pPr algn="ctr"/>
            <a:r>
              <a:rPr lang="en-US"/>
              <a:t>5</a:t>
            </a:r>
          </a:p>
        </p:txBody>
      </p:sp>
      <p:sp>
        <p:nvSpPr>
          <p:cNvPr id="20489" name="Oval 8"/>
          <p:cNvSpPr>
            <a:spLocks noChangeAspect="1" noChangeArrowheads="1"/>
          </p:cNvSpPr>
          <p:nvPr/>
        </p:nvSpPr>
        <p:spPr bwMode="auto">
          <a:xfrm>
            <a:off x="4419600" y="1905000"/>
            <a:ext cx="381000" cy="381000"/>
          </a:xfrm>
          <a:prstGeom prst="ellipse">
            <a:avLst/>
          </a:prstGeom>
          <a:noFill/>
          <a:ln w="38100">
            <a:solidFill>
              <a:schemeClr val="tx1"/>
            </a:solidFill>
            <a:round/>
            <a:headEnd/>
            <a:tailEnd/>
          </a:ln>
        </p:spPr>
        <p:txBody>
          <a:bodyPr wrap="none" anchor="ctr"/>
          <a:lstStyle/>
          <a:p>
            <a:pPr algn="ctr"/>
            <a:r>
              <a:rPr lang="en-US"/>
              <a:t>10</a:t>
            </a:r>
          </a:p>
        </p:txBody>
      </p:sp>
      <p:cxnSp>
        <p:nvCxnSpPr>
          <p:cNvPr id="20490" name="AutoShape 9"/>
          <p:cNvCxnSpPr>
            <a:cxnSpLocks noChangeShapeType="1"/>
            <a:stCxn id="20489" idx="3"/>
            <a:endCxn id="20488" idx="0"/>
          </p:cNvCxnSpPr>
          <p:nvPr/>
        </p:nvCxnSpPr>
        <p:spPr bwMode="auto">
          <a:xfrm flipH="1">
            <a:off x="3543300" y="2249488"/>
            <a:ext cx="931863" cy="525462"/>
          </a:xfrm>
          <a:prstGeom prst="straightConnector1">
            <a:avLst/>
          </a:prstGeom>
          <a:noFill/>
          <a:ln w="9525">
            <a:solidFill>
              <a:schemeClr val="tx1"/>
            </a:solidFill>
            <a:round/>
            <a:headEnd/>
            <a:tailEnd type="triangle" w="med" len="med"/>
          </a:ln>
        </p:spPr>
      </p:cxnSp>
      <p:cxnSp>
        <p:nvCxnSpPr>
          <p:cNvPr id="20491" name="AutoShape 10"/>
          <p:cNvCxnSpPr>
            <a:cxnSpLocks noChangeShapeType="1"/>
            <a:stCxn id="20489" idx="5"/>
            <a:endCxn id="20487" idx="0"/>
          </p:cNvCxnSpPr>
          <p:nvPr/>
        </p:nvCxnSpPr>
        <p:spPr bwMode="auto">
          <a:xfrm>
            <a:off x="4745038" y="2249488"/>
            <a:ext cx="931862" cy="525462"/>
          </a:xfrm>
          <a:prstGeom prst="straightConnector1">
            <a:avLst/>
          </a:prstGeom>
          <a:noFill/>
          <a:ln w="9525">
            <a:solidFill>
              <a:schemeClr val="tx1"/>
            </a:solidFill>
            <a:round/>
            <a:headEnd/>
            <a:tailEnd type="triangle" w="med" len="med"/>
          </a:ln>
        </p:spPr>
      </p:cxnSp>
      <p:cxnSp>
        <p:nvCxnSpPr>
          <p:cNvPr id="20492" name="AutoShape 11"/>
          <p:cNvCxnSpPr>
            <a:cxnSpLocks noChangeShapeType="1"/>
            <a:stCxn id="20487" idx="5"/>
            <a:endCxn id="20484" idx="0"/>
          </p:cNvCxnSpPr>
          <p:nvPr/>
        </p:nvCxnSpPr>
        <p:spPr bwMode="auto">
          <a:xfrm>
            <a:off x="5811838" y="3138488"/>
            <a:ext cx="398462" cy="525462"/>
          </a:xfrm>
          <a:prstGeom prst="straightConnector1">
            <a:avLst/>
          </a:prstGeom>
          <a:noFill/>
          <a:ln w="9525">
            <a:solidFill>
              <a:schemeClr val="tx1"/>
            </a:solidFill>
            <a:round/>
            <a:headEnd/>
            <a:tailEnd type="triangle" w="med" len="med"/>
          </a:ln>
        </p:spPr>
      </p:cxnSp>
      <p:cxnSp>
        <p:nvCxnSpPr>
          <p:cNvPr id="20493" name="AutoShape 12"/>
          <p:cNvCxnSpPr>
            <a:cxnSpLocks noChangeShapeType="1"/>
            <a:stCxn id="20488" idx="3"/>
            <a:endCxn id="20486" idx="0"/>
          </p:cNvCxnSpPr>
          <p:nvPr/>
        </p:nvCxnSpPr>
        <p:spPr bwMode="auto">
          <a:xfrm flipH="1">
            <a:off x="3009900" y="3138488"/>
            <a:ext cx="398463" cy="525462"/>
          </a:xfrm>
          <a:prstGeom prst="straightConnector1">
            <a:avLst/>
          </a:prstGeom>
          <a:noFill/>
          <a:ln w="9525">
            <a:solidFill>
              <a:schemeClr val="tx1"/>
            </a:solidFill>
            <a:round/>
            <a:headEnd/>
            <a:tailEnd type="triangle" w="med" len="med"/>
          </a:ln>
        </p:spPr>
      </p:cxnSp>
      <p:cxnSp>
        <p:nvCxnSpPr>
          <p:cNvPr id="20494" name="AutoShape 13"/>
          <p:cNvCxnSpPr>
            <a:cxnSpLocks noChangeShapeType="1"/>
            <a:stCxn id="20488" idx="5"/>
            <a:endCxn id="20485" idx="0"/>
          </p:cNvCxnSpPr>
          <p:nvPr/>
        </p:nvCxnSpPr>
        <p:spPr bwMode="auto">
          <a:xfrm>
            <a:off x="3678238" y="3138488"/>
            <a:ext cx="398462" cy="525462"/>
          </a:xfrm>
          <a:prstGeom prst="straightConnector1">
            <a:avLst/>
          </a:prstGeom>
          <a:noFill/>
          <a:ln w="9525">
            <a:solidFill>
              <a:schemeClr val="tx1"/>
            </a:solidFill>
            <a:round/>
            <a:headEnd/>
            <a:tailEnd type="triangle" w="med" len="med"/>
          </a:ln>
        </p:spPr>
      </p:cxnSp>
      <p:sp>
        <p:nvSpPr>
          <p:cNvPr id="20495" name="Oval 14"/>
          <p:cNvSpPr>
            <a:spLocks noChangeAspect="1" noChangeArrowheads="1"/>
          </p:cNvSpPr>
          <p:nvPr/>
        </p:nvSpPr>
        <p:spPr bwMode="auto">
          <a:xfrm>
            <a:off x="6286500" y="4572000"/>
            <a:ext cx="381000" cy="381000"/>
          </a:xfrm>
          <a:prstGeom prst="ellipse">
            <a:avLst/>
          </a:prstGeom>
          <a:noFill/>
          <a:ln w="38100">
            <a:solidFill>
              <a:schemeClr val="tx1"/>
            </a:solidFill>
            <a:round/>
            <a:headEnd/>
            <a:tailEnd/>
          </a:ln>
        </p:spPr>
        <p:txBody>
          <a:bodyPr wrap="none" anchor="ctr"/>
          <a:lstStyle/>
          <a:p>
            <a:pPr algn="ctr"/>
            <a:r>
              <a:rPr lang="en-US"/>
              <a:t>30</a:t>
            </a:r>
          </a:p>
        </p:txBody>
      </p:sp>
      <p:cxnSp>
        <p:nvCxnSpPr>
          <p:cNvPr id="20496" name="AutoShape 15"/>
          <p:cNvCxnSpPr>
            <a:cxnSpLocks noChangeShapeType="1"/>
            <a:stCxn id="20484" idx="5"/>
            <a:endCxn id="20495" idx="0"/>
          </p:cNvCxnSpPr>
          <p:nvPr/>
        </p:nvCxnSpPr>
        <p:spPr bwMode="auto">
          <a:xfrm>
            <a:off x="6345238" y="4027488"/>
            <a:ext cx="131762" cy="525462"/>
          </a:xfrm>
          <a:prstGeom prst="straightConnector1">
            <a:avLst/>
          </a:prstGeom>
          <a:noFill/>
          <a:ln w="9525">
            <a:solidFill>
              <a:schemeClr val="tx1"/>
            </a:solidFill>
            <a:round/>
            <a:headEnd/>
            <a:tailEnd type="triangle" w="med" len="med"/>
          </a:ln>
        </p:spPr>
      </p:cxnSp>
      <p:sp>
        <p:nvSpPr>
          <p:cNvPr id="20497" name="Oval 16"/>
          <p:cNvSpPr>
            <a:spLocks noChangeAspect="1" noChangeArrowheads="1"/>
          </p:cNvSpPr>
          <p:nvPr/>
        </p:nvSpPr>
        <p:spPr bwMode="auto">
          <a:xfrm>
            <a:off x="3619500" y="4572000"/>
            <a:ext cx="381000" cy="381000"/>
          </a:xfrm>
          <a:prstGeom prst="ellipse">
            <a:avLst/>
          </a:prstGeom>
          <a:noFill/>
          <a:ln w="38100">
            <a:solidFill>
              <a:schemeClr val="tx1"/>
            </a:solidFill>
            <a:round/>
            <a:headEnd/>
            <a:tailEnd/>
          </a:ln>
        </p:spPr>
        <p:txBody>
          <a:bodyPr wrap="none" anchor="ctr"/>
          <a:lstStyle/>
          <a:p>
            <a:pPr algn="ctr"/>
            <a:r>
              <a:rPr lang="en-US"/>
              <a:t>7</a:t>
            </a:r>
          </a:p>
        </p:txBody>
      </p:sp>
      <p:cxnSp>
        <p:nvCxnSpPr>
          <p:cNvPr id="20498" name="AutoShape 17"/>
          <p:cNvCxnSpPr>
            <a:cxnSpLocks noChangeShapeType="1"/>
            <a:stCxn id="20485" idx="3"/>
            <a:endCxn id="20497" idx="0"/>
          </p:cNvCxnSpPr>
          <p:nvPr/>
        </p:nvCxnSpPr>
        <p:spPr bwMode="auto">
          <a:xfrm flipH="1">
            <a:off x="3810000" y="4027488"/>
            <a:ext cx="131763" cy="525462"/>
          </a:xfrm>
          <a:prstGeom prst="straightConnector1">
            <a:avLst/>
          </a:prstGeom>
          <a:noFill/>
          <a:ln w="9525">
            <a:solidFill>
              <a:schemeClr val="tx1"/>
            </a:solidFill>
            <a:round/>
            <a:headEnd/>
            <a:tailEnd type="triangle" w="med" len="med"/>
          </a:ln>
        </p:spPr>
      </p:cxnSp>
      <p:sp>
        <p:nvSpPr>
          <p:cNvPr id="20499" name="Oval 18"/>
          <p:cNvSpPr>
            <a:spLocks noChangeAspect="1" noChangeArrowheads="1"/>
          </p:cNvSpPr>
          <p:nvPr/>
        </p:nvSpPr>
        <p:spPr bwMode="auto">
          <a:xfrm>
            <a:off x="5753100" y="4564063"/>
            <a:ext cx="381000" cy="381000"/>
          </a:xfrm>
          <a:prstGeom prst="ellipse">
            <a:avLst/>
          </a:prstGeom>
          <a:noFill/>
          <a:ln w="38100">
            <a:solidFill>
              <a:srgbClr val="FF0000"/>
            </a:solidFill>
            <a:round/>
            <a:headEnd/>
            <a:tailEnd/>
          </a:ln>
        </p:spPr>
        <p:txBody>
          <a:bodyPr wrap="none" anchor="ctr"/>
          <a:lstStyle/>
          <a:p>
            <a:pPr algn="ctr"/>
            <a:r>
              <a:rPr lang="en-US">
                <a:solidFill>
                  <a:srgbClr val="FF0000"/>
                </a:solidFill>
              </a:rPr>
              <a:t>17</a:t>
            </a:r>
          </a:p>
        </p:txBody>
      </p:sp>
      <p:cxnSp>
        <p:nvCxnSpPr>
          <p:cNvPr id="20500" name="AutoShape 19"/>
          <p:cNvCxnSpPr>
            <a:cxnSpLocks noChangeShapeType="1"/>
            <a:stCxn id="20484" idx="3"/>
            <a:endCxn id="20499" idx="0"/>
          </p:cNvCxnSpPr>
          <p:nvPr/>
        </p:nvCxnSpPr>
        <p:spPr bwMode="auto">
          <a:xfrm flipH="1">
            <a:off x="5943600" y="4027488"/>
            <a:ext cx="131763" cy="517525"/>
          </a:xfrm>
          <a:prstGeom prst="straightConnector1">
            <a:avLst/>
          </a:prstGeom>
          <a:noFill/>
          <a:ln w="9525">
            <a:solidFill>
              <a:schemeClr val="tx1"/>
            </a:solidFill>
            <a:round/>
            <a:headEnd/>
            <a:tailEnd type="triangle" w="med" len="med"/>
          </a:ln>
        </p:spPr>
      </p:cxnSp>
      <p:sp>
        <p:nvSpPr>
          <p:cNvPr id="20501" name="Text Box 20"/>
          <p:cNvSpPr txBox="1">
            <a:spLocks noChangeArrowheads="1"/>
          </p:cNvSpPr>
          <p:nvPr/>
        </p:nvSpPr>
        <p:spPr bwMode="auto">
          <a:xfrm>
            <a:off x="952500" y="1905000"/>
            <a:ext cx="1485900" cy="457200"/>
          </a:xfrm>
          <a:prstGeom prst="rect">
            <a:avLst/>
          </a:prstGeom>
          <a:noFill/>
          <a:ln w="9525">
            <a:noFill/>
            <a:miter lim="800000"/>
            <a:headEnd/>
            <a:tailEnd/>
          </a:ln>
        </p:spPr>
        <p:txBody>
          <a:bodyPr wrap="none">
            <a:spAutoFit/>
          </a:bodyPr>
          <a:lstStyle/>
          <a:p>
            <a:r>
              <a:rPr lang="en-US"/>
              <a:t>Delete(</a:t>
            </a:r>
            <a:r>
              <a:rPr lang="en-US">
                <a:solidFill>
                  <a:srgbClr val="FF0000"/>
                </a:solidFill>
              </a:rPr>
              <a:t>17</a:t>
            </a:r>
            <a:r>
              <a:rPr lang="en-US"/>
              <a:t>)</a:t>
            </a:r>
          </a:p>
        </p:txBody>
      </p:sp>
      <p:sp>
        <p:nvSpPr>
          <p:cNvPr id="20502" name="TextBox 22"/>
          <p:cNvSpPr txBox="1">
            <a:spLocks noChangeArrowheads="1"/>
          </p:cNvSpPr>
          <p:nvPr/>
        </p:nvSpPr>
        <p:spPr bwMode="auto">
          <a:xfrm>
            <a:off x="762000" y="5257800"/>
            <a:ext cx="7543800" cy="830263"/>
          </a:xfrm>
          <a:prstGeom prst="rect">
            <a:avLst/>
          </a:prstGeom>
          <a:noFill/>
          <a:ln w="9525">
            <a:noFill/>
            <a:miter lim="800000"/>
            <a:headEnd/>
            <a:tailEnd/>
          </a:ln>
        </p:spPr>
        <p:txBody>
          <a:bodyPr>
            <a:spAutoFit/>
          </a:bodyPr>
          <a:lstStyle/>
          <a:p>
            <a:r>
              <a:rPr lang="en-US"/>
              <a:t>If the node to be deleted is leaf node just delete it.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0"/>
          </p:nvPr>
        </p:nvSpPr>
        <p:spPr>
          <a:xfrm>
            <a:off x="6553200" y="6248400"/>
            <a:ext cx="1905000" cy="457200"/>
          </a:xfrm>
          <a:noFill/>
          <a:ln>
            <a:miter lim="800000"/>
            <a:headEnd/>
            <a:tailEnd/>
          </a:ln>
        </p:spPr>
        <p:txBody>
          <a:bodyPr/>
          <a:lstStyle/>
          <a:p>
            <a:fld id="{5A480BDE-D8F8-4AE5-93A4-C213E184B0AE}" type="slidenum">
              <a:rPr lang="en-US" smtClean="0"/>
              <a:pPr/>
              <a:t>71</a:t>
            </a:fld>
            <a:endParaRPr lang="en-US" smtClean="0"/>
          </a:p>
        </p:txBody>
      </p:sp>
      <p:sp>
        <p:nvSpPr>
          <p:cNvPr id="21507" name="Rectangle 2"/>
          <p:cNvSpPr>
            <a:spLocks noGrp="1" noChangeArrowheads="1"/>
          </p:cNvSpPr>
          <p:nvPr>
            <p:ph type="title"/>
          </p:nvPr>
        </p:nvSpPr>
        <p:spPr/>
        <p:txBody>
          <a:bodyPr/>
          <a:lstStyle/>
          <a:p>
            <a:r>
              <a:rPr lang="en-US" smtClean="0"/>
              <a:t>Deletion - One Child Case</a:t>
            </a:r>
          </a:p>
        </p:txBody>
      </p:sp>
      <p:sp>
        <p:nvSpPr>
          <p:cNvPr id="21508" name="Oval 3"/>
          <p:cNvSpPr>
            <a:spLocks noChangeAspect="1" noChangeArrowheads="1"/>
          </p:cNvSpPr>
          <p:nvPr/>
        </p:nvSpPr>
        <p:spPr bwMode="auto">
          <a:xfrm>
            <a:off x="6019800" y="3683000"/>
            <a:ext cx="381000" cy="381000"/>
          </a:xfrm>
          <a:prstGeom prst="ellipse">
            <a:avLst/>
          </a:prstGeom>
          <a:noFill/>
          <a:ln w="38100">
            <a:solidFill>
              <a:schemeClr val="tx1"/>
            </a:solidFill>
            <a:round/>
            <a:headEnd/>
            <a:tailEnd/>
          </a:ln>
        </p:spPr>
        <p:txBody>
          <a:bodyPr wrap="none" anchor="ctr"/>
          <a:lstStyle/>
          <a:p>
            <a:pPr algn="ctr"/>
            <a:r>
              <a:rPr lang="en-US"/>
              <a:t>20</a:t>
            </a:r>
          </a:p>
        </p:txBody>
      </p:sp>
      <p:sp>
        <p:nvSpPr>
          <p:cNvPr id="21509" name="Oval 4"/>
          <p:cNvSpPr>
            <a:spLocks noChangeAspect="1" noChangeArrowheads="1"/>
          </p:cNvSpPr>
          <p:nvPr/>
        </p:nvSpPr>
        <p:spPr bwMode="auto">
          <a:xfrm>
            <a:off x="3886200" y="3683000"/>
            <a:ext cx="381000" cy="381000"/>
          </a:xfrm>
          <a:prstGeom prst="ellipse">
            <a:avLst/>
          </a:prstGeom>
          <a:noFill/>
          <a:ln w="38100">
            <a:solidFill>
              <a:schemeClr val="tx1"/>
            </a:solidFill>
            <a:round/>
            <a:headEnd/>
            <a:tailEnd/>
          </a:ln>
        </p:spPr>
        <p:txBody>
          <a:bodyPr wrap="none" anchor="ctr"/>
          <a:lstStyle/>
          <a:p>
            <a:pPr algn="ctr"/>
            <a:r>
              <a:rPr lang="en-US"/>
              <a:t>9</a:t>
            </a:r>
          </a:p>
        </p:txBody>
      </p:sp>
      <p:sp>
        <p:nvSpPr>
          <p:cNvPr id="21510" name="Oval 5"/>
          <p:cNvSpPr>
            <a:spLocks noChangeAspect="1" noChangeArrowheads="1"/>
          </p:cNvSpPr>
          <p:nvPr/>
        </p:nvSpPr>
        <p:spPr bwMode="auto">
          <a:xfrm>
            <a:off x="2819400" y="3683000"/>
            <a:ext cx="381000" cy="381000"/>
          </a:xfrm>
          <a:prstGeom prst="ellipse">
            <a:avLst/>
          </a:prstGeom>
          <a:noFill/>
          <a:ln w="38100">
            <a:solidFill>
              <a:schemeClr val="tx1"/>
            </a:solidFill>
            <a:round/>
            <a:headEnd/>
            <a:tailEnd/>
          </a:ln>
        </p:spPr>
        <p:txBody>
          <a:bodyPr wrap="none" anchor="ctr"/>
          <a:lstStyle/>
          <a:p>
            <a:pPr algn="ctr"/>
            <a:r>
              <a:rPr lang="en-US"/>
              <a:t>2</a:t>
            </a:r>
          </a:p>
        </p:txBody>
      </p:sp>
      <p:sp>
        <p:nvSpPr>
          <p:cNvPr id="21511" name="Oval 6"/>
          <p:cNvSpPr>
            <a:spLocks noChangeAspect="1" noChangeArrowheads="1"/>
          </p:cNvSpPr>
          <p:nvPr/>
        </p:nvSpPr>
        <p:spPr bwMode="auto">
          <a:xfrm>
            <a:off x="5486400" y="2794000"/>
            <a:ext cx="381000" cy="381000"/>
          </a:xfrm>
          <a:prstGeom prst="ellipse">
            <a:avLst/>
          </a:prstGeom>
          <a:noFill/>
          <a:ln w="38100">
            <a:solidFill>
              <a:srgbClr val="FF0000"/>
            </a:solidFill>
            <a:round/>
            <a:headEnd/>
            <a:tailEnd/>
          </a:ln>
        </p:spPr>
        <p:txBody>
          <a:bodyPr wrap="none" anchor="ctr"/>
          <a:lstStyle/>
          <a:p>
            <a:pPr algn="ctr"/>
            <a:r>
              <a:rPr lang="en-US">
                <a:solidFill>
                  <a:srgbClr val="FF0000"/>
                </a:solidFill>
              </a:rPr>
              <a:t>15</a:t>
            </a:r>
          </a:p>
        </p:txBody>
      </p:sp>
      <p:sp>
        <p:nvSpPr>
          <p:cNvPr id="21512" name="Oval 7"/>
          <p:cNvSpPr>
            <a:spLocks noChangeAspect="1" noChangeArrowheads="1"/>
          </p:cNvSpPr>
          <p:nvPr/>
        </p:nvSpPr>
        <p:spPr bwMode="auto">
          <a:xfrm>
            <a:off x="3352800" y="2794000"/>
            <a:ext cx="381000" cy="381000"/>
          </a:xfrm>
          <a:prstGeom prst="ellipse">
            <a:avLst/>
          </a:prstGeom>
          <a:noFill/>
          <a:ln w="38100">
            <a:solidFill>
              <a:schemeClr val="tx1"/>
            </a:solidFill>
            <a:round/>
            <a:headEnd/>
            <a:tailEnd/>
          </a:ln>
        </p:spPr>
        <p:txBody>
          <a:bodyPr wrap="none" anchor="ctr"/>
          <a:lstStyle/>
          <a:p>
            <a:pPr algn="ctr"/>
            <a:r>
              <a:rPr lang="en-US"/>
              <a:t>5</a:t>
            </a:r>
          </a:p>
        </p:txBody>
      </p:sp>
      <p:sp>
        <p:nvSpPr>
          <p:cNvPr id="21513" name="Oval 8"/>
          <p:cNvSpPr>
            <a:spLocks noChangeAspect="1" noChangeArrowheads="1"/>
          </p:cNvSpPr>
          <p:nvPr/>
        </p:nvSpPr>
        <p:spPr bwMode="auto">
          <a:xfrm>
            <a:off x="4419600" y="1905000"/>
            <a:ext cx="381000" cy="381000"/>
          </a:xfrm>
          <a:prstGeom prst="ellipse">
            <a:avLst/>
          </a:prstGeom>
          <a:noFill/>
          <a:ln w="38100">
            <a:solidFill>
              <a:schemeClr val="tx1"/>
            </a:solidFill>
            <a:round/>
            <a:headEnd/>
            <a:tailEnd/>
          </a:ln>
        </p:spPr>
        <p:txBody>
          <a:bodyPr wrap="none" anchor="ctr"/>
          <a:lstStyle/>
          <a:p>
            <a:pPr algn="ctr"/>
            <a:r>
              <a:rPr lang="en-US"/>
              <a:t>10</a:t>
            </a:r>
          </a:p>
        </p:txBody>
      </p:sp>
      <p:cxnSp>
        <p:nvCxnSpPr>
          <p:cNvPr id="21514" name="AutoShape 9"/>
          <p:cNvCxnSpPr>
            <a:cxnSpLocks noChangeShapeType="1"/>
            <a:stCxn id="21513" idx="3"/>
            <a:endCxn id="21512" idx="0"/>
          </p:cNvCxnSpPr>
          <p:nvPr/>
        </p:nvCxnSpPr>
        <p:spPr bwMode="auto">
          <a:xfrm flipH="1">
            <a:off x="3543300" y="2249488"/>
            <a:ext cx="931863" cy="525462"/>
          </a:xfrm>
          <a:prstGeom prst="straightConnector1">
            <a:avLst/>
          </a:prstGeom>
          <a:noFill/>
          <a:ln w="9525">
            <a:solidFill>
              <a:schemeClr val="tx1"/>
            </a:solidFill>
            <a:round/>
            <a:headEnd/>
            <a:tailEnd type="triangle" w="med" len="med"/>
          </a:ln>
        </p:spPr>
      </p:cxnSp>
      <p:cxnSp>
        <p:nvCxnSpPr>
          <p:cNvPr id="21515" name="AutoShape 10"/>
          <p:cNvCxnSpPr>
            <a:cxnSpLocks noChangeShapeType="1"/>
            <a:stCxn id="21513" idx="5"/>
            <a:endCxn id="21511" idx="0"/>
          </p:cNvCxnSpPr>
          <p:nvPr/>
        </p:nvCxnSpPr>
        <p:spPr bwMode="auto">
          <a:xfrm>
            <a:off x="4745038" y="2249488"/>
            <a:ext cx="931862" cy="525462"/>
          </a:xfrm>
          <a:prstGeom prst="straightConnector1">
            <a:avLst/>
          </a:prstGeom>
          <a:noFill/>
          <a:ln w="9525">
            <a:solidFill>
              <a:schemeClr val="tx1"/>
            </a:solidFill>
            <a:round/>
            <a:headEnd/>
            <a:tailEnd type="triangle" w="med" len="med"/>
          </a:ln>
        </p:spPr>
      </p:cxnSp>
      <p:cxnSp>
        <p:nvCxnSpPr>
          <p:cNvPr id="21516" name="AutoShape 11"/>
          <p:cNvCxnSpPr>
            <a:cxnSpLocks noChangeShapeType="1"/>
            <a:stCxn id="21511" idx="5"/>
            <a:endCxn id="21508" idx="0"/>
          </p:cNvCxnSpPr>
          <p:nvPr/>
        </p:nvCxnSpPr>
        <p:spPr bwMode="auto">
          <a:xfrm>
            <a:off x="5811838" y="3138488"/>
            <a:ext cx="398462" cy="525462"/>
          </a:xfrm>
          <a:prstGeom prst="straightConnector1">
            <a:avLst/>
          </a:prstGeom>
          <a:noFill/>
          <a:ln w="9525">
            <a:solidFill>
              <a:schemeClr val="tx1"/>
            </a:solidFill>
            <a:round/>
            <a:headEnd/>
            <a:tailEnd type="triangle" w="med" len="med"/>
          </a:ln>
        </p:spPr>
      </p:cxnSp>
      <p:cxnSp>
        <p:nvCxnSpPr>
          <p:cNvPr id="21517" name="AutoShape 12"/>
          <p:cNvCxnSpPr>
            <a:cxnSpLocks noChangeShapeType="1"/>
            <a:stCxn id="21512" idx="3"/>
            <a:endCxn id="21510" idx="0"/>
          </p:cNvCxnSpPr>
          <p:nvPr/>
        </p:nvCxnSpPr>
        <p:spPr bwMode="auto">
          <a:xfrm flipH="1">
            <a:off x="3009900" y="3138488"/>
            <a:ext cx="398463" cy="525462"/>
          </a:xfrm>
          <a:prstGeom prst="straightConnector1">
            <a:avLst/>
          </a:prstGeom>
          <a:noFill/>
          <a:ln w="9525">
            <a:solidFill>
              <a:schemeClr val="tx1"/>
            </a:solidFill>
            <a:round/>
            <a:headEnd/>
            <a:tailEnd type="triangle" w="med" len="med"/>
          </a:ln>
        </p:spPr>
      </p:cxnSp>
      <p:cxnSp>
        <p:nvCxnSpPr>
          <p:cNvPr id="21518" name="AutoShape 13"/>
          <p:cNvCxnSpPr>
            <a:cxnSpLocks noChangeShapeType="1"/>
            <a:stCxn id="21512" idx="5"/>
            <a:endCxn id="21509" idx="0"/>
          </p:cNvCxnSpPr>
          <p:nvPr/>
        </p:nvCxnSpPr>
        <p:spPr bwMode="auto">
          <a:xfrm>
            <a:off x="3678238" y="3138488"/>
            <a:ext cx="398462" cy="525462"/>
          </a:xfrm>
          <a:prstGeom prst="straightConnector1">
            <a:avLst/>
          </a:prstGeom>
          <a:noFill/>
          <a:ln w="9525">
            <a:solidFill>
              <a:schemeClr val="tx1"/>
            </a:solidFill>
            <a:round/>
            <a:headEnd/>
            <a:tailEnd type="triangle" w="med" len="med"/>
          </a:ln>
        </p:spPr>
      </p:cxnSp>
      <p:sp>
        <p:nvSpPr>
          <p:cNvPr id="21519" name="Oval 14"/>
          <p:cNvSpPr>
            <a:spLocks noChangeAspect="1" noChangeArrowheads="1"/>
          </p:cNvSpPr>
          <p:nvPr/>
        </p:nvSpPr>
        <p:spPr bwMode="auto">
          <a:xfrm>
            <a:off x="6286500" y="4572000"/>
            <a:ext cx="381000" cy="381000"/>
          </a:xfrm>
          <a:prstGeom prst="ellipse">
            <a:avLst/>
          </a:prstGeom>
          <a:noFill/>
          <a:ln w="38100">
            <a:solidFill>
              <a:schemeClr val="tx1"/>
            </a:solidFill>
            <a:round/>
            <a:headEnd/>
            <a:tailEnd/>
          </a:ln>
        </p:spPr>
        <p:txBody>
          <a:bodyPr wrap="none" anchor="ctr"/>
          <a:lstStyle/>
          <a:p>
            <a:pPr algn="ctr"/>
            <a:r>
              <a:rPr lang="en-US"/>
              <a:t>30</a:t>
            </a:r>
          </a:p>
        </p:txBody>
      </p:sp>
      <p:cxnSp>
        <p:nvCxnSpPr>
          <p:cNvPr id="21520" name="AutoShape 15"/>
          <p:cNvCxnSpPr>
            <a:cxnSpLocks noChangeShapeType="1"/>
            <a:stCxn id="21508" idx="5"/>
            <a:endCxn id="21519" idx="0"/>
          </p:cNvCxnSpPr>
          <p:nvPr/>
        </p:nvCxnSpPr>
        <p:spPr bwMode="auto">
          <a:xfrm>
            <a:off x="6345238" y="4027488"/>
            <a:ext cx="131762" cy="525462"/>
          </a:xfrm>
          <a:prstGeom prst="straightConnector1">
            <a:avLst/>
          </a:prstGeom>
          <a:noFill/>
          <a:ln w="9525">
            <a:solidFill>
              <a:schemeClr val="tx1"/>
            </a:solidFill>
            <a:round/>
            <a:headEnd/>
            <a:tailEnd type="triangle" w="med" len="med"/>
          </a:ln>
        </p:spPr>
      </p:cxnSp>
      <p:sp>
        <p:nvSpPr>
          <p:cNvPr id="21521" name="Oval 16"/>
          <p:cNvSpPr>
            <a:spLocks noChangeAspect="1" noChangeArrowheads="1"/>
          </p:cNvSpPr>
          <p:nvPr/>
        </p:nvSpPr>
        <p:spPr bwMode="auto">
          <a:xfrm>
            <a:off x="3619500" y="4572000"/>
            <a:ext cx="381000" cy="381000"/>
          </a:xfrm>
          <a:prstGeom prst="ellipse">
            <a:avLst/>
          </a:prstGeom>
          <a:noFill/>
          <a:ln w="38100">
            <a:solidFill>
              <a:schemeClr val="tx1"/>
            </a:solidFill>
            <a:round/>
            <a:headEnd/>
            <a:tailEnd/>
          </a:ln>
        </p:spPr>
        <p:txBody>
          <a:bodyPr wrap="none" anchor="ctr"/>
          <a:lstStyle/>
          <a:p>
            <a:pPr algn="ctr"/>
            <a:r>
              <a:rPr lang="en-US"/>
              <a:t>7</a:t>
            </a:r>
          </a:p>
        </p:txBody>
      </p:sp>
      <p:cxnSp>
        <p:nvCxnSpPr>
          <p:cNvPr id="21522" name="AutoShape 17"/>
          <p:cNvCxnSpPr>
            <a:cxnSpLocks noChangeShapeType="1"/>
            <a:stCxn id="21509" idx="3"/>
            <a:endCxn id="21521" idx="0"/>
          </p:cNvCxnSpPr>
          <p:nvPr/>
        </p:nvCxnSpPr>
        <p:spPr bwMode="auto">
          <a:xfrm flipH="1">
            <a:off x="3810000" y="4027488"/>
            <a:ext cx="131763" cy="525462"/>
          </a:xfrm>
          <a:prstGeom prst="straightConnector1">
            <a:avLst/>
          </a:prstGeom>
          <a:noFill/>
          <a:ln w="9525">
            <a:solidFill>
              <a:schemeClr val="tx1"/>
            </a:solidFill>
            <a:round/>
            <a:headEnd/>
            <a:tailEnd type="triangle" w="med" len="med"/>
          </a:ln>
        </p:spPr>
      </p:cxnSp>
      <p:sp>
        <p:nvSpPr>
          <p:cNvPr id="21523" name="Text Box 18"/>
          <p:cNvSpPr txBox="1">
            <a:spLocks noChangeArrowheads="1"/>
          </p:cNvSpPr>
          <p:nvPr/>
        </p:nvSpPr>
        <p:spPr bwMode="auto">
          <a:xfrm>
            <a:off x="952500" y="1905000"/>
            <a:ext cx="1485900" cy="457200"/>
          </a:xfrm>
          <a:prstGeom prst="rect">
            <a:avLst/>
          </a:prstGeom>
          <a:noFill/>
          <a:ln w="9525">
            <a:noFill/>
            <a:miter lim="800000"/>
            <a:headEnd/>
            <a:tailEnd/>
          </a:ln>
        </p:spPr>
        <p:txBody>
          <a:bodyPr wrap="none">
            <a:spAutoFit/>
          </a:bodyPr>
          <a:lstStyle/>
          <a:p>
            <a:r>
              <a:rPr lang="en-US"/>
              <a:t>Delete(</a:t>
            </a:r>
            <a:r>
              <a:rPr lang="en-US">
                <a:solidFill>
                  <a:srgbClr val="FF0000"/>
                </a:solidFill>
              </a:rPr>
              <a:t>15</a:t>
            </a:r>
            <a:r>
              <a:rPr lang="en-US"/>
              <a:t>)</a:t>
            </a:r>
          </a:p>
        </p:txBody>
      </p:sp>
      <p:sp>
        <p:nvSpPr>
          <p:cNvPr id="21524" name="TextBox 19"/>
          <p:cNvSpPr txBox="1">
            <a:spLocks noChangeArrowheads="1"/>
          </p:cNvSpPr>
          <p:nvPr/>
        </p:nvSpPr>
        <p:spPr bwMode="auto">
          <a:xfrm>
            <a:off x="914400" y="5257800"/>
            <a:ext cx="7543800" cy="830263"/>
          </a:xfrm>
          <a:prstGeom prst="rect">
            <a:avLst/>
          </a:prstGeom>
          <a:noFill/>
          <a:ln w="9525">
            <a:noFill/>
            <a:miter lim="800000"/>
            <a:headEnd/>
            <a:tailEnd/>
          </a:ln>
        </p:spPr>
        <p:txBody>
          <a:bodyPr>
            <a:spAutoFit/>
          </a:bodyPr>
          <a:lstStyle/>
          <a:p>
            <a:r>
              <a:rPr lang="en-US"/>
              <a:t>If the node to be deleted is having one child then replace by its successor node.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0"/>
          </p:nvPr>
        </p:nvSpPr>
        <p:spPr>
          <a:xfrm>
            <a:off x="6553200" y="6248400"/>
            <a:ext cx="1905000" cy="457200"/>
          </a:xfrm>
          <a:noFill/>
          <a:ln>
            <a:miter lim="800000"/>
            <a:headEnd/>
            <a:tailEnd/>
          </a:ln>
        </p:spPr>
        <p:txBody>
          <a:bodyPr/>
          <a:lstStyle/>
          <a:p>
            <a:fld id="{A1C22D34-CF57-497D-A70A-14420979B607}" type="slidenum">
              <a:rPr lang="en-US" smtClean="0"/>
              <a:pPr/>
              <a:t>72</a:t>
            </a:fld>
            <a:endParaRPr lang="en-US" smtClean="0"/>
          </a:p>
        </p:txBody>
      </p:sp>
      <p:sp>
        <p:nvSpPr>
          <p:cNvPr id="22531" name="Rectangle 2"/>
          <p:cNvSpPr>
            <a:spLocks noGrp="1" noChangeArrowheads="1"/>
          </p:cNvSpPr>
          <p:nvPr>
            <p:ph type="title"/>
          </p:nvPr>
        </p:nvSpPr>
        <p:spPr/>
        <p:txBody>
          <a:bodyPr/>
          <a:lstStyle/>
          <a:p>
            <a:r>
              <a:rPr lang="en-US" smtClean="0"/>
              <a:t>Deletion - Two Children Case</a:t>
            </a:r>
          </a:p>
        </p:txBody>
      </p:sp>
      <p:sp>
        <p:nvSpPr>
          <p:cNvPr id="22532" name="Oval 3"/>
          <p:cNvSpPr>
            <a:spLocks noChangeAspect="1" noChangeArrowheads="1"/>
          </p:cNvSpPr>
          <p:nvPr/>
        </p:nvSpPr>
        <p:spPr bwMode="auto">
          <a:xfrm>
            <a:off x="6019800" y="3683000"/>
            <a:ext cx="381000" cy="381000"/>
          </a:xfrm>
          <a:prstGeom prst="ellipse">
            <a:avLst/>
          </a:prstGeom>
          <a:noFill/>
          <a:ln w="38100">
            <a:solidFill>
              <a:schemeClr val="tx1"/>
            </a:solidFill>
            <a:round/>
            <a:headEnd/>
            <a:tailEnd/>
          </a:ln>
        </p:spPr>
        <p:txBody>
          <a:bodyPr wrap="none" anchor="ctr"/>
          <a:lstStyle/>
          <a:p>
            <a:pPr algn="ctr"/>
            <a:r>
              <a:rPr lang="en-US"/>
              <a:t>30</a:t>
            </a:r>
          </a:p>
        </p:txBody>
      </p:sp>
      <p:sp>
        <p:nvSpPr>
          <p:cNvPr id="22533" name="Oval 4"/>
          <p:cNvSpPr>
            <a:spLocks noChangeAspect="1" noChangeArrowheads="1"/>
          </p:cNvSpPr>
          <p:nvPr/>
        </p:nvSpPr>
        <p:spPr bwMode="auto">
          <a:xfrm>
            <a:off x="3886200" y="3683000"/>
            <a:ext cx="381000" cy="381000"/>
          </a:xfrm>
          <a:prstGeom prst="ellipse">
            <a:avLst/>
          </a:prstGeom>
          <a:noFill/>
          <a:ln w="38100">
            <a:solidFill>
              <a:schemeClr val="tx1"/>
            </a:solidFill>
            <a:round/>
            <a:headEnd/>
            <a:tailEnd/>
          </a:ln>
        </p:spPr>
        <p:txBody>
          <a:bodyPr wrap="none" anchor="ctr"/>
          <a:lstStyle/>
          <a:p>
            <a:pPr algn="ctr"/>
            <a:r>
              <a:rPr lang="en-US"/>
              <a:t>9</a:t>
            </a:r>
          </a:p>
        </p:txBody>
      </p:sp>
      <p:sp>
        <p:nvSpPr>
          <p:cNvPr id="22534" name="Oval 5"/>
          <p:cNvSpPr>
            <a:spLocks noChangeAspect="1" noChangeArrowheads="1"/>
          </p:cNvSpPr>
          <p:nvPr/>
        </p:nvSpPr>
        <p:spPr bwMode="auto">
          <a:xfrm>
            <a:off x="2819400" y="3683000"/>
            <a:ext cx="381000" cy="381000"/>
          </a:xfrm>
          <a:prstGeom prst="ellipse">
            <a:avLst/>
          </a:prstGeom>
          <a:noFill/>
          <a:ln w="38100">
            <a:solidFill>
              <a:schemeClr val="tx1"/>
            </a:solidFill>
            <a:round/>
            <a:headEnd/>
            <a:tailEnd/>
          </a:ln>
        </p:spPr>
        <p:txBody>
          <a:bodyPr wrap="none" anchor="ctr"/>
          <a:lstStyle/>
          <a:p>
            <a:pPr algn="ctr"/>
            <a:r>
              <a:rPr lang="en-US"/>
              <a:t>2</a:t>
            </a:r>
          </a:p>
        </p:txBody>
      </p:sp>
      <p:sp>
        <p:nvSpPr>
          <p:cNvPr id="22535" name="Oval 6"/>
          <p:cNvSpPr>
            <a:spLocks noChangeAspect="1" noChangeArrowheads="1"/>
          </p:cNvSpPr>
          <p:nvPr/>
        </p:nvSpPr>
        <p:spPr bwMode="auto">
          <a:xfrm>
            <a:off x="5486400" y="2794000"/>
            <a:ext cx="381000" cy="381000"/>
          </a:xfrm>
          <a:prstGeom prst="ellipse">
            <a:avLst/>
          </a:prstGeom>
          <a:noFill/>
          <a:ln w="38100">
            <a:solidFill>
              <a:schemeClr val="tx1"/>
            </a:solidFill>
            <a:round/>
            <a:headEnd/>
            <a:tailEnd/>
          </a:ln>
        </p:spPr>
        <p:txBody>
          <a:bodyPr wrap="none" anchor="ctr"/>
          <a:lstStyle/>
          <a:p>
            <a:pPr algn="ctr"/>
            <a:r>
              <a:rPr lang="en-US"/>
              <a:t>20</a:t>
            </a:r>
          </a:p>
        </p:txBody>
      </p:sp>
      <p:sp>
        <p:nvSpPr>
          <p:cNvPr id="22536" name="Oval 7"/>
          <p:cNvSpPr>
            <a:spLocks noChangeAspect="1" noChangeArrowheads="1"/>
          </p:cNvSpPr>
          <p:nvPr/>
        </p:nvSpPr>
        <p:spPr bwMode="auto">
          <a:xfrm>
            <a:off x="3352800" y="2794000"/>
            <a:ext cx="381000" cy="381000"/>
          </a:xfrm>
          <a:prstGeom prst="ellipse">
            <a:avLst/>
          </a:prstGeom>
          <a:noFill/>
          <a:ln w="38100">
            <a:solidFill>
              <a:srgbClr val="FF0000"/>
            </a:solidFill>
            <a:round/>
            <a:headEnd/>
            <a:tailEnd/>
          </a:ln>
        </p:spPr>
        <p:txBody>
          <a:bodyPr wrap="none" anchor="ctr"/>
          <a:lstStyle/>
          <a:p>
            <a:pPr algn="ctr"/>
            <a:r>
              <a:rPr lang="en-US">
                <a:solidFill>
                  <a:srgbClr val="FF0000"/>
                </a:solidFill>
              </a:rPr>
              <a:t>5</a:t>
            </a:r>
          </a:p>
        </p:txBody>
      </p:sp>
      <p:sp>
        <p:nvSpPr>
          <p:cNvPr id="22537" name="Oval 8"/>
          <p:cNvSpPr>
            <a:spLocks noChangeAspect="1" noChangeArrowheads="1"/>
          </p:cNvSpPr>
          <p:nvPr/>
        </p:nvSpPr>
        <p:spPr bwMode="auto">
          <a:xfrm>
            <a:off x="4419600" y="1905000"/>
            <a:ext cx="381000" cy="381000"/>
          </a:xfrm>
          <a:prstGeom prst="ellipse">
            <a:avLst/>
          </a:prstGeom>
          <a:noFill/>
          <a:ln w="38100">
            <a:solidFill>
              <a:schemeClr val="tx1"/>
            </a:solidFill>
            <a:round/>
            <a:headEnd/>
            <a:tailEnd/>
          </a:ln>
        </p:spPr>
        <p:txBody>
          <a:bodyPr wrap="none" anchor="ctr"/>
          <a:lstStyle/>
          <a:p>
            <a:pPr algn="ctr"/>
            <a:r>
              <a:rPr lang="en-US"/>
              <a:t>10</a:t>
            </a:r>
          </a:p>
        </p:txBody>
      </p:sp>
      <p:cxnSp>
        <p:nvCxnSpPr>
          <p:cNvPr id="22538" name="AutoShape 9"/>
          <p:cNvCxnSpPr>
            <a:cxnSpLocks noChangeShapeType="1"/>
            <a:stCxn id="22537" idx="3"/>
            <a:endCxn id="22536" idx="0"/>
          </p:cNvCxnSpPr>
          <p:nvPr/>
        </p:nvCxnSpPr>
        <p:spPr bwMode="auto">
          <a:xfrm flipH="1">
            <a:off x="3543300" y="2249488"/>
            <a:ext cx="931863" cy="525462"/>
          </a:xfrm>
          <a:prstGeom prst="straightConnector1">
            <a:avLst/>
          </a:prstGeom>
          <a:noFill/>
          <a:ln w="9525">
            <a:solidFill>
              <a:schemeClr val="tx1"/>
            </a:solidFill>
            <a:round/>
            <a:headEnd/>
            <a:tailEnd type="triangle" w="med" len="med"/>
          </a:ln>
        </p:spPr>
      </p:cxnSp>
      <p:cxnSp>
        <p:nvCxnSpPr>
          <p:cNvPr id="22539" name="AutoShape 10"/>
          <p:cNvCxnSpPr>
            <a:cxnSpLocks noChangeShapeType="1"/>
            <a:stCxn id="22537" idx="5"/>
            <a:endCxn id="22535" idx="0"/>
          </p:cNvCxnSpPr>
          <p:nvPr/>
        </p:nvCxnSpPr>
        <p:spPr bwMode="auto">
          <a:xfrm>
            <a:off x="4745038" y="2249488"/>
            <a:ext cx="931862" cy="525462"/>
          </a:xfrm>
          <a:prstGeom prst="straightConnector1">
            <a:avLst/>
          </a:prstGeom>
          <a:noFill/>
          <a:ln w="9525">
            <a:solidFill>
              <a:schemeClr val="tx1"/>
            </a:solidFill>
            <a:round/>
            <a:headEnd/>
            <a:tailEnd type="triangle" w="med" len="med"/>
          </a:ln>
        </p:spPr>
      </p:cxnSp>
      <p:cxnSp>
        <p:nvCxnSpPr>
          <p:cNvPr id="22540" name="AutoShape 11"/>
          <p:cNvCxnSpPr>
            <a:cxnSpLocks noChangeShapeType="1"/>
            <a:stCxn id="22535" idx="5"/>
            <a:endCxn id="22532" idx="0"/>
          </p:cNvCxnSpPr>
          <p:nvPr/>
        </p:nvCxnSpPr>
        <p:spPr bwMode="auto">
          <a:xfrm>
            <a:off x="5811838" y="3138488"/>
            <a:ext cx="398462" cy="525462"/>
          </a:xfrm>
          <a:prstGeom prst="straightConnector1">
            <a:avLst/>
          </a:prstGeom>
          <a:noFill/>
          <a:ln w="9525">
            <a:solidFill>
              <a:schemeClr val="tx1"/>
            </a:solidFill>
            <a:round/>
            <a:headEnd/>
            <a:tailEnd type="triangle" w="med" len="med"/>
          </a:ln>
        </p:spPr>
      </p:cxnSp>
      <p:cxnSp>
        <p:nvCxnSpPr>
          <p:cNvPr id="22541" name="AutoShape 12"/>
          <p:cNvCxnSpPr>
            <a:cxnSpLocks noChangeShapeType="1"/>
            <a:stCxn id="22536" idx="3"/>
            <a:endCxn id="22534" idx="0"/>
          </p:cNvCxnSpPr>
          <p:nvPr/>
        </p:nvCxnSpPr>
        <p:spPr bwMode="auto">
          <a:xfrm flipH="1">
            <a:off x="3009900" y="3138488"/>
            <a:ext cx="398463" cy="525462"/>
          </a:xfrm>
          <a:prstGeom prst="straightConnector1">
            <a:avLst/>
          </a:prstGeom>
          <a:noFill/>
          <a:ln w="9525">
            <a:solidFill>
              <a:schemeClr val="tx1"/>
            </a:solidFill>
            <a:round/>
            <a:headEnd/>
            <a:tailEnd type="triangle" w="med" len="med"/>
          </a:ln>
        </p:spPr>
      </p:cxnSp>
      <p:cxnSp>
        <p:nvCxnSpPr>
          <p:cNvPr id="22542" name="AutoShape 13"/>
          <p:cNvCxnSpPr>
            <a:cxnSpLocks noChangeShapeType="1"/>
            <a:stCxn id="22536" idx="5"/>
            <a:endCxn id="22533" idx="0"/>
          </p:cNvCxnSpPr>
          <p:nvPr/>
        </p:nvCxnSpPr>
        <p:spPr bwMode="auto">
          <a:xfrm>
            <a:off x="3678238" y="3138488"/>
            <a:ext cx="398462" cy="525462"/>
          </a:xfrm>
          <a:prstGeom prst="straightConnector1">
            <a:avLst/>
          </a:prstGeom>
          <a:noFill/>
          <a:ln w="9525">
            <a:solidFill>
              <a:schemeClr val="tx1"/>
            </a:solidFill>
            <a:round/>
            <a:headEnd/>
            <a:tailEnd type="triangle" w="med" len="med"/>
          </a:ln>
        </p:spPr>
      </p:cxnSp>
      <p:sp>
        <p:nvSpPr>
          <p:cNvPr id="22543" name="Oval 14"/>
          <p:cNvSpPr>
            <a:spLocks noChangeAspect="1" noChangeArrowheads="1"/>
          </p:cNvSpPr>
          <p:nvPr/>
        </p:nvSpPr>
        <p:spPr bwMode="auto">
          <a:xfrm>
            <a:off x="3619500" y="4572000"/>
            <a:ext cx="381000" cy="381000"/>
          </a:xfrm>
          <a:prstGeom prst="ellipse">
            <a:avLst/>
          </a:prstGeom>
          <a:noFill/>
          <a:ln w="38100">
            <a:solidFill>
              <a:schemeClr val="tx1"/>
            </a:solidFill>
            <a:round/>
            <a:headEnd/>
            <a:tailEnd/>
          </a:ln>
        </p:spPr>
        <p:txBody>
          <a:bodyPr wrap="none" anchor="ctr"/>
          <a:lstStyle/>
          <a:p>
            <a:pPr algn="ctr"/>
            <a:r>
              <a:rPr lang="en-US"/>
              <a:t>7</a:t>
            </a:r>
          </a:p>
        </p:txBody>
      </p:sp>
      <p:cxnSp>
        <p:nvCxnSpPr>
          <p:cNvPr id="22544" name="AutoShape 15"/>
          <p:cNvCxnSpPr>
            <a:cxnSpLocks noChangeShapeType="1"/>
            <a:stCxn id="22533" idx="3"/>
            <a:endCxn id="22543" idx="0"/>
          </p:cNvCxnSpPr>
          <p:nvPr/>
        </p:nvCxnSpPr>
        <p:spPr bwMode="auto">
          <a:xfrm flipH="1">
            <a:off x="3810000" y="4027488"/>
            <a:ext cx="131763" cy="525462"/>
          </a:xfrm>
          <a:prstGeom prst="straightConnector1">
            <a:avLst/>
          </a:prstGeom>
          <a:noFill/>
          <a:ln w="9525">
            <a:solidFill>
              <a:schemeClr val="tx1"/>
            </a:solidFill>
            <a:round/>
            <a:headEnd/>
            <a:tailEnd type="triangle" w="med" len="med"/>
          </a:ln>
        </p:spPr>
      </p:cxnSp>
      <p:sp>
        <p:nvSpPr>
          <p:cNvPr id="22545" name="Text Box 16"/>
          <p:cNvSpPr txBox="1">
            <a:spLocks noChangeArrowheads="1"/>
          </p:cNvSpPr>
          <p:nvPr/>
        </p:nvSpPr>
        <p:spPr bwMode="auto">
          <a:xfrm>
            <a:off x="952500" y="1905000"/>
            <a:ext cx="1333500" cy="457200"/>
          </a:xfrm>
          <a:prstGeom prst="rect">
            <a:avLst/>
          </a:prstGeom>
          <a:noFill/>
          <a:ln w="9525">
            <a:noFill/>
            <a:miter lim="800000"/>
            <a:headEnd/>
            <a:tailEnd/>
          </a:ln>
        </p:spPr>
        <p:txBody>
          <a:bodyPr wrap="none">
            <a:spAutoFit/>
          </a:bodyPr>
          <a:lstStyle/>
          <a:p>
            <a:r>
              <a:rPr lang="en-US"/>
              <a:t>Delete(</a:t>
            </a:r>
            <a:r>
              <a:rPr lang="en-US">
                <a:solidFill>
                  <a:srgbClr val="FF0000"/>
                </a:solidFill>
              </a:rPr>
              <a:t>5</a:t>
            </a:r>
            <a:r>
              <a:rPr lang="en-US"/>
              <a:t>)</a:t>
            </a:r>
          </a:p>
        </p:txBody>
      </p:sp>
      <p:sp>
        <p:nvSpPr>
          <p:cNvPr id="22546" name="Text Box 17"/>
          <p:cNvSpPr txBox="1">
            <a:spLocks noChangeArrowheads="1"/>
          </p:cNvSpPr>
          <p:nvPr/>
        </p:nvSpPr>
        <p:spPr bwMode="auto">
          <a:xfrm>
            <a:off x="609600" y="5257800"/>
            <a:ext cx="7924800" cy="457200"/>
          </a:xfrm>
          <a:prstGeom prst="rect">
            <a:avLst/>
          </a:prstGeom>
          <a:noFill/>
          <a:ln w="9525">
            <a:noFill/>
            <a:miter lim="800000"/>
            <a:headEnd/>
            <a:tailEnd/>
          </a:ln>
        </p:spPr>
        <p:txBody>
          <a:bodyPr>
            <a:spAutoFit/>
          </a:bodyPr>
          <a:lstStyle/>
          <a:p>
            <a:pPr>
              <a:spcBef>
                <a:spcPct val="50000"/>
              </a:spcBef>
            </a:pPr>
            <a:endParaRPr lang="en-US"/>
          </a:p>
        </p:txBody>
      </p:sp>
      <p:sp>
        <p:nvSpPr>
          <p:cNvPr id="22547" name="Text Box 18"/>
          <p:cNvSpPr txBox="1">
            <a:spLocks noChangeArrowheads="1"/>
          </p:cNvSpPr>
          <p:nvPr/>
        </p:nvSpPr>
        <p:spPr bwMode="auto">
          <a:xfrm>
            <a:off x="685800" y="5105400"/>
            <a:ext cx="7848600" cy="1200150"/>
          </a:xfrm>
          <a:prstGeom prst="rect">
            <a:avLst/>
          </a:prstGeom>
          <a:noFill/>
          <a:ln w="9525">
            <a:noFill/>
            <a:miter lim="800000"/>
            <a:headEnd/>
            <a:tailEnd/>
          </a:ln>
        </p:spPr>
        <p:txBody>
          <a:bodyPr>
            <a:spAutoFit/>
          </a:bodyPr>
          <a:lstStyle/>
          <a:p>
            <a:pPr>
              <a:spcBef>
                <a:spcPct val="50000"/>
              </a:spcBef>
            </a:pPr>
            <a:r>
              <a:rPr lang="en-US"/>
              <a:t>If the node to be deleted is having two children then replace the node with the smallest node in the right subtree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0"/>
          </p:nvPr>
        </p:nvSpPr>
        <p:spPr>
          <a:xfrm>
            <a:off x="6553200" y="6248400"/>
            <a:ext cx="1905000" cy="457200"/>
          </a:xfrm>
          <a:noFill/>
          <a:ln>
            <a:miter lim="800000"/>
            <a:headEnd/>
            <a:tailEnd/>
          </a:ln>
        </p:spPr>
        <p:txBody>
          <a:bodyPr/>
          <a:lstStyle/>
          <a:p>
            <a:fld id="{17292C0A-36C4-4F1D-9837-A89AF30EC13E}" type="slidenum">
              <a:rPr lang="en-US" smtClean="0"/>
              <a:pPr/>
              <a:t>73</a:t>
            </a:fld>
            <a:endParaRPr lang="en-US" smtClean="0"/>
          </a:p>
        </p:txBody>
      </p:sp>
      <p:sp>
        <p:nvSpPr>
          <p:cNvPr id="23555" name="Rectangle 2"/>
          <p:cNvSpPr>
            <a:spLocks noGrp="1" noChangeArrowheads="1"/>
          </p:cNvSpPr>
          <p:nvPr>
            <p:ph type="title"/>
          </p:nvPr>
        </p:nvSpPr>
        <p:spPr/>
        <p:txBody>
          <a:bodyPr/>
          <a:lstStyle/>
          <a:p>
            <a:r>
              <a:rPr lang="en-US" smtClean="0"/>
              <a:t>Deletion - Two Children Case</a:t>
            </a:r>
          </a:p>
        </p:txBody>
      </p:sp>
      <p:sp>
        <p:nvSpPr>
          <p:cNvPr id="23556" name="Oval 3"/>
          <p:cNvSpPr>
            <a:spLocks noChangeAspect="1" noChangeArrowheads="1"/>
          </p:cNvSpPr>
          <p:nvPr/>
        </p:nvSpPr>
        <p:spPr bwMode="auto">
          <a:xfrm>
            <a:off x="6019800" y="3683000"/>
            <a:ext cx="381000" cy="381000"/>
          </a:xfrm>
          <a:prstGeom prst="ellipse">
            <a:avLst/>
          </a:prstGeom>
          <a:noFill/>
          <a:ln w="38100">
            <a:solidFill>
              <a:schemeClr val="tx1"/>
            </a:solidFill>
            <a:round/>
            <a:headEnd/>
            <a:tailEnd/>
          </a:ln>
        </p:spPr>
        <p:txBody>
          <a:bodyPr wrap="none" anchor="ctr"/>
          <a:lstStyle/>
          <a:p>
            <a:pPr algn="ctr"/>
            <a:r>
              <a:rPr lang="en-US"/>
              <a:t>30</a:t>
            </a:r>
          </a:p>
        </p:txBody>
      </p:sp>
      <p:sp>
        <p:nvSpPr>
          <p:cNvPr id="23557" name="Oval 4"/>
          <p:cNvSpPr>
            <a:spLocks noChangeAspect="1" noChangeArrowheads="1"/>
          </p:cNvSpPr>
          <p:nvPr/>
        </p:nvSpPr>
        <p:spPr bwMode="auto">
          <a:xfrm>
            <a:off x="3886200" y="3683000"/>
            <a:ext cx="381000" cy="381000"/>
          </a:xfrm>
          <a:prstGeom prst="ellipse">
            <a:avLst/>
          </a:prstGeom>
          <a:noFill/>
          <a:ln w="38100">
            <a:solidFill>
              <a:schemeClr val="tx1"/>
            </a:solidFill>
            <a:round/>
            <a:headEnd/>
            <a:tailEnd/>
          </a:ln>
        </p:spPr>
        <p:txBody>
          <a:bodyPr wrap="none" anchor="ctr"/>
          <a:lstStyle/>
          <a:p>
            <a:pPr algn="ctr"/>
            <a:r>
              <a:rPr lang="en-US"/>
              <a:t>9</a:t>
            </a:r>
          </a:p>
        </p:txBody>
      </p:sp>
      <p:sp>
        <p:nvSpPr>
          <p:cNvPr id="23558" name="Oval 5"/>
          <p:cNvSpPr>
            <a:spLocks noChangeAspect="1" noChangeArrowheads="1"/>
          </p:cNvSpPr>
          <p:nvPr/>
        </p:nvSpPr>
        <p:spPr bwMode="auto">
          <a:xfrm>
            <a:off x="2819400" y="3683000"/>
            <a:ext cx="381000" cy="381000"/>
          </a:xfrm>
          <a:prstGeom prst="ellipse">
            <a:avLst/>
          </a:prstGeom>
          <a:noFill/>
          <a:ln w="38100">
            <a:solidFill>
              <a:schemeClr val="tx1"/>
            </a:solidFill>
            <a:round/>
            <a:headEnd/>
            <a:tailEnd/>
          </a:ln>
        </p:spPr>
        <p:txBody>
          <a:bodyPr wrap="none" anchor="ctr"/>
          <a:lstStyle/>
          <a:p>
            <a:pPr algn="ctr"/>
            <a:r>
              <a:rPr lang="en-US"/>
              <a:t>2</a:t>
            </a:r>
          </a:p>
        </p:txBody>
      </p:sp>
      <p:sp>
        <p:nvSpPr>
          <p:cNvPr id="23559" name="Oval 6"/>
          <p:cNvSpPr>
            <a:spLocks noChangeAspect="1" noChangeArrowheads="1"/>
          </p:cNvSpPr>
          <p:nvPr/>
        </p:nvSpPr>
        <p:spPr bwMode="auto">
          <a:xfrm>
            <a:off x="5486400" y="2794000"/>
            <a:ext cx="381000" cy="381000"/>
          </a:xfrm>
          <a:prstGeom prst="ellipse">
            <a:avLst/>
          </a:prstGeom>
          <a:noFill/>
          <a:ln w="38100">
            <a:solidFill>
              <a:schemeClr val="tx1"/>
            </a:solidFill>
            <a:round/>
            <a:headEnd/>
            <a:tailEnd/>
          </a:ln>
        </p:spPr>
        <p:txBody>
          <a:bodyPr wrap="none" anchor="ctr"/>
          <a:lstStyle/>
          <a:p>
            <a:pPr algn="ctr"/>
            <a:r>
              <a:rPr lang="en-US"/>
              <a:t>20</a:t>
            </a:r>
          </a:p>
        </p:txBody>
      </p:sp>
      <p:sp>
        <p:nvSpPr>
          <p:cNvPr id="23560" name="Oval 7"/>
          <p:cNvSpPr>
            <a:spLocks noChangeAspect="1" noChangeArrowheads="1"/>
          </p:cNvSpPr>
          <p:nvPr/>
        </p:nvSpPr>
        <p:spPr bwMode="auto">
          <a:xfrm>
            <a:off x="3352800" y="2794000"/>
            <a:ext cx="381000" cy="381000"/>
          </a:xfrm>
          <a:prstGeom prst="ellipse">
            <a:avLst/>
          </a:prstGeom>
          <a:noFill/>
          <a:ln w="38100">
            <a:solidFill>
              <a:srgbClr val="FF0000"/>
            </a:solidFill>
            <a:round/>
            <a:headEnd/>
            <a:tailEnd/>
          </a:ln>
        </p:spPr>
        <p:txBody>
          <a:bodyPr wrap="none" anchor="ctr"/>
          <a:lstStyle/>
          <a:p>
            <a:pPr algn="ctr"/>
            <a:r>
              <a:rPr lang="en-US">
                <a:solidFill>
                  <a:srgbClr val="FF0000"/>
                </a:solidFill>
              </a:rPr>
              <a:t>5</a:t>
            </a:r>
          </a:p>
        </p:txBody>
      </p:sp>
      <p:sp>
        <p:nvSpPr>
          <p:cNvPr id="23561" name="Oval 8"/>
          <p:cNvSpPr>
            <a:spLocks noChangeAspect="1" noChangeArrowheads="1"/>
          </p:cNvSpPr>
          <p:nvPr/>
        </p:nvSpPr>
        <p:spPr bwMode="auto">
          <a:xfrm>
            <a:off x="4419600" y="1905000"/>
            <a:ext cx="381000" cy="381000"/>
          </a:xfrm>
          <a:prstGeom prst="ellipse">
            <a:avLst/>
          </a:prstGeom>
          <a:noFill/>
          <a:ln w="38100">
            <a:solidFill>
              <a:schemeClr val="tx1"/>
            </a:solidFill>
            <a:round/>
            <a:headEnd/>
            <a:tailEnd/>
          </a:ln>
        </p:spPr>
        <p:txBody>
          <a:bodyPr wrap="none" anchor="ctr"/>
          <a:lstStyle/>
          <a:p>
            <a:pPr algn="ctr"/>
            <a:r>
              <a:rPr lang="en-US"/>
              <a:t>10</a:t>
            </a:r>
          </a:p>
        </p:txBody>
      </p:sp>
      <p:cxnSp>
        <p:nvCxnSpPr>
          <p:cNvPr id="23562" name="AutoShape 9"/>
          <p:cNvCxnSpPr>
            <a:cxnSpLocks noChangeShapeType="1"/>
            <a:stCxn id="23561" idx="3"/>
            <a:endCxn id="23560" idx="0"/>
          </p:cNvCxnSpPr>
          <p:nvPr/>
        </p:nvCxnSpPr>
        <p:spPr bwMode="auto">
          <a:xfrm flipH="1">
            <a:off x="3543300" y="2249488"/>
            <a:ext cx="931863" cy="525462"/>
          </a:xfrm>
          <a:prstGeom prst="straightConnector1">
            <a:avLst/>
          </a:prstGeom>
          <a:noFill/>
          <a:ln w="9525">
            <a:solidFill>
              <a:schemeClr val="tx1"/>
            </a:solidFill>
            <a:round/>
            <a:headEnd/>
            <a:tailEnd type="triangle" w="med" len="med"/>
          </a:ln>
        </p:spPr>
      </p:cxnSp>
      <p:cxnSp>
        <p:nvCxnSpPr>
          <p:cNvPr id="23563" name="AutoShape 10"/>
          <p:cNvCxnSpPr>
            <a:cxnSpLocks noChangeShapeType="1"/>
            <a:stCxn id="23561" idx="5"/>
            <a:endCxn id="23559" idx="0"/>
          </p:cNvCxnSpPr>
          <p:nvPr/>
        </p:nvCxnSpPr>
        <p:spPr bwMode="auto">
          <a:xfrm>
            <a:off x="4745038" y="2249488"/>
            <a:ext cx="931862" cy="525462"/>
          </a:xfrm>
          <a:prstGeom prst="straightConnector1">
            <a:avLst/>
          </a:prstGeom>
          <a:noFill/>
          <a:ln w="9525">
            <a:solidFill>
              <a:schemeClr val="tx1"/>
            </a:solidFill>
            <a:round/>
            <a:headEnd/>
            <a:tailEnd type="triangle" w="med" len="med"/>
          </a:ln>
        </p:spPr>
      </p:cxnSp>
      <p:cxnSp>
        <p:nvCxnSpPr>
          <p:cNvPr id="23564" name="AutoShape 11"/>
          <p:cNvCxnSpPr>
            <a:cxnSpLocks noChangeShapeType="1"/>
            <a:stCxn id="23559" idx="5"/>
            <a:endCxn id="23556" idx="0"/>
          </p:cNvCxnSpPr>
          <p:nvPr/>
        </p:nvCxnSpPr>
        <p:spPr bwMode="auto">
          <a:xfrm>
            <a:off x="5811838" y="3138488"/>
            <a:ext cx="398462" cy="525462"/>
          </a:xfrm>
          <a:prstGeom prst="straightConnector1">
            <a:avLst/>
          </a:prstGeom>
          <a:noFill/>
          <a:ln w="9525">
            <a:solidFill>
              <a:schemeClr val="tx1"/>
            </a:solidFill>
            <a:round/>
            <a:headEnd/>
            <a:tailEnd type="triangle" w="med" len="med"/>
          </a:ln>
        </p:spPr>
      </p:cxnSp>
      <p:cxnSp>
        <p:nvCxnSpPr>
          <p:cNvPr id="23565" name="AutoShape 12"/>
          <p:cNvCxnSpPr>
            <a:cxnSpLocks noChangeShapeType="1"/>
            <a:stCxn id="23560" idx="3"/>
            <a:endCxn id="23558" idx="0"/>
          </p:cNvCxnSpPr>
          <p:nvPr/>
        </p:nvCxnSpPr>
        <p:spPr bwMode="auto">
          <a:xfrm flipH="1">
            <a:off x="3009900" y="3138488"/>
            <a:ext cx="398463" cy="525462"/>
          </a:xfrm>
          <a:prstGeom prst="straightConnector1">
            <a:avLst/>
          </a:prstGeom>
          <a:noFill/>
          <a:ln w="9525">
            <a:solidFill>
              <a:schemeClr val="tx1"/>
            </a:solidFill>
            <a:round/>
            <a:headEnd/>
            <a:tailEnd type="triangle" w="med" len="med"/>
          </a:ln>
        </p:spPr>
      </p:cxnSp>
      <p:cxnSp>
        <p:nvCxnSpPr>
          <p:cNvPr id="23566" name="AutoShape 13"/>
          <p:cNvCxnSpPr>
            <a:cxnSpLocks noChangeShapeType="1"/>
            <a:stCxn id="23560" idx="5"/>
            <a:endCxn id="23557" idx="0"/>
          </p:cNvCxnSpPr>
          <p:nvPr/>
        </p:nvCxnSpPr>
        <p:spPr bwMode="auto">
          <a:xfrm>
            <a:off x="3678238" y="3138488"/>
            <a:ext cx="398462" cy="525462"/>
          </a:xfrm>
          <a:prstGeom prst="straightConnector1">
            <a:avLst/>
          </a:prstGeom>
          <a:noFill/>
          <a:ln w="9525">
            <a:solidFill>
              <a:schemeClr val="tx1"/>
            </a:solidFill>
            <a:round/>
            <a:headEnd/>
            <a:tailEnd type="triangle" w="med" len="med"/>
          </a:ln>
        </p:spPr>
      </p:cxnSp>
      <p:sp>
        <p:nvSpPr>
          <p:cNvPr id="23567" name="Oval 14"/>
          <p:cNvSpPr>
            <a:spLocks noChangeAspect="1" noChangeArrowheads="1"/>
          </p:cNvSpPr>
          <p:nvPr/>
        </p:nvSpPr>
        <p:spPr bwMode="auto">
          <a:xfrm>
            <a:off x="3619500" y="4572000"/>
            <a:ext cx="381000" cy="381000"/>
          </a:xfrm>
          <a:prstGeom prst="ellipse">
            <a:avLst/>
          </a:prstGeom>
          <a:noFill/>
          <a:ln w="38100">
            <a:solidFill>
              <a:schemeClr val="accent2"/>
            </a:solidFill>
            <a:round/>
            <a:headEnd/>
            <a:tailEnd/>
          </a:ln>
        </p:spPr>
        <p:txBody>
          <a:bodyPr wrap="none" anchor="ctr"/>
          <a:lstStyle/>
          <a:p>
            <a:pPr algn="ctr"/>
            <a:r>
              <a:rPr lang="en-US">
                <a:solidFill>
                  <a:schemeClr val="accent2"/>
                </a:solidFill>
              </a:rPr>
              <a:t>7</a:t>
            </a:r>
          </a:p>
        </p:txBody>
      </p:sp>
      <p:sp>
        <p:nvSpPr>
          <p:cNvPr id="23568" name="Text Box 15"/>
          <p:cNvSpPr txBox="1">
            <a:spLocks noChangeArrowheads="1"/>
          </p:cNvSpPr>
          <p:nvPr/>
        </p:nvSpPr>
        <p:spPr bwMode="auto">
          <a:xfrm>
            <a:off x="952500" y="1905000"/>
            <a:ext cx="1333500" cy="457200"/>
          </a:xfrm>
          <a:prstGeom prst="rect">
            <a:avLst/>
          </a:prstGeom>
          <a:noFill/>
          <a:ln w="9525">
            <a:noFill/>
            <a:miter lim="800000"/>
            <a:headEnd/>
            <a:tailEnd/>
          </a:ln>
        </p:spPr>
        <p:txBody>
          <a:bodyPr wrap="none">
            <a:spAutoFit/>
          </a:bodyPr>
          <a:lstStyle/>
          <a:p>
            <a:r>
              <a:rPr lang="en-US"/>
              <a:t>Delete(</a:t>
            </a:r>
            <a:r>
              <a:rPr lang="en-US">
                <a:solidFill>
                  <a:srgbClr val="FF0000"/>
                </a:solidFill>
              </a:rPr>
              <a:t>5</a:t>
            </a:r>
            <a:r>
              <a:rPr lang="en-US"/>
              <a:t>)</a:t>
            </a:r>
          </a:p>
        </p:txBody>
      </p:sp>
      <p:sp>
        <p:nvSpPr>
          <p:cNvPr id="23569" name="Text Box 16"/>
          <p:cNvSpPr txBox="1">
            <a:spLocks noChangeArrowheads="1"/>
          </p:cNvSpPr>
          <p:nvPr/>
        </p:nvSpPr>
        <p:spPr bwMode="auto">
          <a:xfrm>
            <a:off x="609600" y="5257800"/>
            <a:ext cx="7924800" cy="457200"/>
          </a:xfrm>
          <a:prstGeom prst="rect">
            <a:avLst/>
          </a:prstGeom>
          <a:noFill/>
          <a:ln w="9525">
            <a:noFill/>
            <a:miter lim="800000"/>
            <a:headEnd/>
            <a:tailEnd/>
          </a:ln>
        </p:spPr>
        <p:txBody>
          <a:bodyPr>
            <a:spAutoFit/>
          </a:bodyPr>
          <a:lstStyle/>
          <a:p>
            <a:pPr>
              <a:spcBef>
                <a:spcPct val="50000"/>
              </a:spcBef>
            </a:pPr>
            <a:endParaRPr lang="en-US"/>
          </a:p>
        </p:txBody>
      </p:sp>
      <p:sp>
        <p:nvSpPr>
          <p:cNvPr id="23570" name="Text Box 17"/>
          <p:cNvSpPr txBox="1">
            <a:spLocks noChangeArrowheads="1"/>
          </p:cNvSpPr>
          <p:nvPr/>
        </p:nvSpPr>
        <p:spPr bwMode="auto">
          <a:xfrm>
            <a:off x="762000" y="5410200"/>
            <a:ext cx="7848600" cy="461963"/>
          </a:xfrm>
          <a:prstGeom prst="rect">
            <a:avLst/>
          </a:prstGeom>
          <a:noFill/>
          <a:ln w="9525">
            <a:noFill/>
            <a:miter lim="800000"/>
            <a:headEnd/>
            <a:tailEnd/>
          </a:ln>
        </p:spPr>
        <p:txBody>
          <a:bodyPr>
            <a:spAutoFit/>
          </a:bodyPr>
          <a:lstStyle/>
          <a:p>
            <a:pPr>
              <a:spcBef>
                <a:spcPct val="50000"/>
              </a:spcBef>
            </a:pPr>
            <a:r>
              <a:rPr lang="en-US"/>
              <a:t>7 is replaced in place of 5</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0"/>
          </p:nvPr>
        </p:nvSpPr>
        <p:spPr>
          <a:xfrm>
            <a:off x="6553200" y="6248400"/>
            <a:ext cx="1905000" cy="457200"/>
          </a:xfrm>
          <a:noFill/>
          <a:ln>
            <a:miter lim="800000"/>
            <a:headEnd/>
            <a:tailEnd/>
          </a:ln>
        </p:spPr>
        <p:txBody>
          <a:bodyPr/>
          <a:lstStyle/>
          <a:p>
            <a:fld id="{FFA718C1-63CD-462D-A1CF-87EDD548FAEC}" type="slidenum">
              <a:rPr lang="en-US" smtClean="0"/>
              <a:pPr/>
              <a:t>74</a:t>
            </a:fld>
            <a:endParaRPr lang="en-US" smtClean="0"/>
          </a:p>
        </p:txBody>
      </p:sp>
      <p:sp>
        <p:nvSpPr>
          <p:cNvPr id="24579" name="Rectangle 2"/>
          <p:cNvSpPr>
            <a:spLocks noGrp="1" noChangeArrowheads="1"/>
          </p:cNvSpPr>
          <p:nvPr>
            <p:ph type="title"/>
          </p:nvPr>
        </p:nvSpPr>
        <p:spPr/>
        <p:txBody>
          <a:bodyPr/>
          <a:lstStyle/>
          <a:p>
            <a:r>
              <a:rPr lang="en-US" smtClean="0"/>
              <a:t>Deletion - Two Child Case</a:t>
            </a:r>
          </a:p>
        </p:txBody>
      </p:sp>
      <p:sp>
        <p:nvSpPr>
          <p:cNvPr id="24580" name="Oval 3"/>
          <p:cNvSpPr>
            <a:spLocks noChangeAspect="1" noChangeArrowheads="1"/>
          </p:cNvSpPr>
          <p:nvPr/>
        </p:nvSpPr>
        <p:spPr bwMode="auto">
          <a:xfrm>
            <a:off x="6019800" y="3683000"/>
            <a:ext cx="381000" cy="381000"/>
          </a:xfrm>
          <a:prstGeom prst="ellipse">
            <a:avLst/>
          </a:prstGeom>
          <a:noFill/>
          <a:ln w="38100">
            <a:solidFill>
              <a:schemeClr val="tx1"/>
            </a:solidFill>
            <a:round/>
            <a:headEnd/>
            <a:tailEnd/>
          </a:ln>
        </p:spPr>
        <p:txBody>
          <a:bodyPr wrap="none" anchor="ctr"/>
          <a:lstStyle/>
          <a:p>
            <a:pPr algn="ctr"/>
            <a:r>
              <a:rPr lang="en-US"/>
              <a:t>30</a:t>
            </a:r>
          </a:p>
        </p:txBody>
      </p:sp>
      <p:sp>
        <p:nvSpPr>
          <p:cNvPr id="24581" name="Oval 4"/>
          <p:cNvSpPr>
            <a:spLocks noChangeAspect="1" noChangeArrowheads="1"/>
          </p:cNvSpPr>
          <p:nvPr/>
        </p:nvSpPr>
        <p:spPr bwMode="auto">
          <a:xfrm>
            <a:off x="3886200" y="3683000"/>
            <a:ext cx="381000" cy="381000"/>
          </a:xfrm>
          <a:prstGeom prst="ellipse">
            <a:avLst/>
          </a:prstGeom>
          <a:noFill/>
          <a:ln w="38100">
            <a:solidFill>
              <a:schemeClr val="tx1"/>
            </a:solidFill>
            <a:round/>
            <a:headEnd/>
            <a:tailEnd/>
          </a:ln>
        </p:spPr>
        <p:txBody>
          <a:bodyPr wrap="none" anchor="ctr"/>
          <a:lstStyle/>
          <a:p>
            <a:pPr algn="ctr"/>
            <a:r>
              <a:rPr lang="en-US"/>
              <a:t>9</a:t>
            </a:r>
          </a:p>
        </p:txBody>
      </p:sp>
      <p:sp>
        <p:nvSpPr>
          <p:cNvPr id="24582" name="Oval 5"/>
          <p:cNvSpPr>
            <a:spLocks noChangeAspect="1" noChangeArrowheads="1"/>
          </p:cNvSpPr>
          <p:nvPr/>
        </p:nvSpPr>
        <p:spPr bwMode="auto">
          <a:xfrm>
            <a:off x="2819400" y="3683000"/>
            <a:ext cx="381000" cy="381000"/>
          </a:xfrm>
          <a:prstGeom prst="ellipse">
            <a:avLst/>
          </a:prstGeom>
          <a:noFill/>
          <a:ln w="38100">
            <a:solidFill>
              <a:schemeClr val="tx1"/>
            </a:solidFill>
            <a:round/>
            <a:headEnd/>
            <a:tailEnd/>
          </a:ln>
        </p:spPr>
        <p:txBody>
          <a:bodyPr wrap="none" anchor="ctr"/>
          <a:lstStyle/>
          <a:p>
            <a:pPr algn="ctr"/>
            <a:r>
              <a:rPr lang="en-US"/>
              <a:t>2</a:t>
            </a:r>
          </a:p>
        </p:txBody>
      </p:sp>
      <p:sp>
        <p:nvSpPr>
          <p:cNvPr id="24583" name="Oval 6"/>
          <p:cNvSpPr>
            <a:spLocks noChangeAspect="1" noChangeArrowheads="1"/>
          </p:cNvSpPr>
          <p:nvPr/>
        </p:nvSpPr>
        <p:spPr bwMode="auto">
          <a:xfrm>
            <a:off x="5486400" y="2794000"/>
            <a:ext cx="381000" cy="381000"/>
          </a:xfrm>
          <a:prstGeom prst="ellipse">
            <a:avLst/>
          </a:prstGeom>
          <a:noFill/>
          <a:ln w="38100">
            <a:solidFill>
              <a:schemeClr val="tx1"/>
            </a:solidFill>
            <a:round/>
            <a:headEnd/>
            <a:tailEnd/>
          </a:ln>
        </p:spPr>
        <p:txBody>
          <a:bodyPr wrap="none" anchor="ctr"/>
          <a:lstStyle/>
          <a:p>
            <a:pPr algn="ctr"/>
            <a:r>
              <a:rPr lang="en-US"/>
              <a:t>20</a:t>
            </a:r>
          </a:p>
        </p:txBody>
      </p:sp>
      <p:sp>
        <p:nvSpPr>
          <p:cNvPr id="24584" name="Oval 7"/>
          <p:cNvSpPr>
            <a:spLocks noChangeAspect="1" noChangeArrowheads="1"/>
          </p:cNvSpPr>
          <p:nvPr/>
        </p:nvSpPr>
        <p:spPr bwMode="auto">
          <a:xfrm>
            <a:off x="3352800" y="2794000"/>
            <a:ext cx="381000" cy="381000"/>
          </a:xfrm>
          <a:prstGeom prst="ellipse">
            <a:avLst/>
          </a:prstGeom>
          <a:noFill/>
          <a:ln w="38100">
            <a:solidFill>
              <a:srgbClr val="FF0000"/>
            </a:solidFill>
            <a:round/>
            <a:headEnd/>
            <a:tailEnd/>
          </a:ln>
        </p:spPr>
        <p:txBody>
          <a:bodyPr wrap="none" anchor="ctr"/>
          <a:lstStyle/>
          <a:p>
            <a:pPr algn="ctr"/>
            <a:r>
              <a:rPr lang="en-US">
                <a:solidFill>
                  <a:srgbClr val="FF0000"/>
                </a:solidFill>
              </a:rPr>
              <a:t>7</a:t>
            </a:r>
          </a:p>
        </p:txBody>
      </p:sp>
      <p:sp>
        <p:nvSpPr>
          <p:cNvPr id="24585" name="Oval 8"/>
          <p:cNvSpPr>
            <a:spLocks noChangeAspect="1" noChangeArrowheads="1"/>
          </p:cNvSpPr>
          <p:nvPr/>
        </p:nvSpPr>
        <p:spPr bwMode="auto">
          <a:xfrm>
            <a:off x="4419600" y="1905000"/>
            <a:ext cx="381000" cy="381000"/>
          </a:xfrm>
          <a:prstGeom prst="ellipse">
            <a:avLst/>
          </a:prstGeom>
          <a:noFill/>
          <a:ln w="38100">
            <a:solidFill>
              <a:schemeClr val="tx1"/>
            </a:solidFill>
            <a:round/>
            <a:headEnd/>
            <a:tailEnd/>
          </a:ln>
        </p:spPr>
        <p:txBody>
          <a:bodyPr wrap="none" anchor="ctr"/>
          <a:lstStyle/>
          <a:p>
            <a:pPr algn="ctr"/>
            <a:r>
              <a:rPr lang="en-US"/>
              <a:t>10</a:t>
            </a:r>
          </a:p>
        </p:txBody>
      </p:sp>
      <p:cxnSp>
        <p:nvCxnSpPr>
          <p:cNvPr id="24586" name="AutoShape 9"/>
          <p:cNvCxnSpPr>
            <a:cxnSpLocks noChangeShapeType="1"/>
            <a:stCxn id="24585" idx="3"/>
            <a:endCxn id="24584" idx="0"/>
          </p:cNvCxnSpPr>
          <p:nvPr/>
        </p:nvCxnSpPr>
        <p:spPr bwMode="auto">
          <a:xfrm flipH="1">
            <a:off x="3543300" y="2249488"/>
            <a:ext cx="931863" cy="525462"/>
          </a:xfrm>
          <a:prstGeom prst="straightConnector1">
            <a:avLst/>
          </a:prstGeom>
          <a:noFill/>
          <a:ln w="9525">
            <a:solidFill>
              <a:schemeClr val="tx1"/>
            </a:solidFill>
            <a:round/>
            <a:headEnd/>
            <a:tailEnd type="triangle" w="med" len="med"/>
          </a:ln>
        </p:spPr>
      </p:cxnSp>
      <p:cxnSp>
        <p:nvCxnSpPr>
          <p:cNvPr id="24587" name="AutoShape 10"/>
          <p:cNvCxnSpPr>
            <a:cxnSpLocks noChangeShapeType="1"/>
            <a:stCxn id="24585" idx="5"/>
            <a:endCxn id="24583" idx="0"/>
          </p:cNvCxnSpPr>
          <p:nvPr/>
        </p:nvCxnSpPr>
        <p:spPr bwMode="auto">
          <a:xfrm>
            <a:off x="4745038" y="2249488"/>
            <a:ext cx="931862" cy="525462"/>
          </a:xfrm>
          <a:prstGeom prst="straightConnector1">
            <a:avLst/>
          </a:prstGeom>
          <a:noFill/>
          <a:ln w="9525">
            <a:solidFill>
              <a:schemeClr val="tx1"/>
            </a:solidFill>
            <a:round/>
            <a:headEnd/>
            <a:tailEnd type="triangle" w="med" len="med"/>
          </a:ln>
        </p:spPr>
      </p:cxnSp>
      <p:cxnSp>
        <p:nvCxnSpPr>
          <p:cNvPr id="24588" name="AutoShape 11"/>
          <p:cNvCxnSpPr>
            <a:cxnSpLocks noChangeShapeType="1"/>
            <a:stCxn id="24583" idx="5"/>
            <a:endCxn id="24580" idx="0"/>
          </p:cNvCxnSpPr>
          <p:nvPr/>
        </p:nvCxnSpPr>
        <p:spPr bwMode="auto">
          <a:xfrm>
            <a:off x="5811838" y="3138488"/>
            <a:ext cx="398462" cy="525462"/>
          </a:xfrm>
          <a:prstGeom prst="straightConnector1">
            <a:avLst/>
          </a:prstGeom>
          <a:noFill/>
          <a:ln w="9525">
            <a:solidFill>
              <a:schemeClr val="tx1"/>
            </a:solidFill>
            <a:round/>
            <a:headEnd/>
            <a:tailEnd type="triangle" w="med" len="med"/>
          </a:ln>
        </p:spPr>
      </p:cxnSp>
      <p:cxnSp>
        <p:nvCxnSpPr>
          <p:cNvPr id="24589" name="AutoShape 12"/>
          <p:cNvCxnSpPr>
            <a:cxnSpLocks noChangeShapeType="1"/>
            <a:stCxn id="24584" idx="3"/>
            <a:endCxn id="24582" idx="0"/>
          </p:cNvCxnSpPr>
          <p:nvPr/>
        </p:nvCxnSpPr>
        <p:spPr bwMode="auto">
          <a:xfrm flipH="1">
            <a:off x="3009900" y="3138488"/>
            <a:ext cx="398463" cy="525462"/>
          </a:xfrm>
          <a:prstGeom prst="straightConnector1">
            <a:avLst/>
          </a:prstGeom>
          <a:noFill/>
          <a:ln w="9525">
            <a:solidFill>
              <a:schemeClr val="tx1"/>
            </a:solidFill>
            <a:round/>
            <a:headEnd/>
            <a:tailEnd type="triangle" w="med" len="med"/>
          </a:ln>
        </p:spPr>
      </p:cxnSp>
      <p:cxnSp>
        <p:nvCxnSpPr>
          <p:cNvPr id="24590" name="AutoShape 13"/>
          <p:cNvCxnSpPr>
            <a:cxnSpLocks noChangeShapeType="1"/>
            <a:stCxn id="24584" idx="5"/>
            <a:endCxn id="24581" idx="0"/>
          </p:cNvCxnSpPr>
          <p:nvPr/>
        </p:nvCxnSpPr>
        <p:spPr bwMode="auto">
          <a:xfrm>
            <a:off x="3678238" y="3138488"/>
            <a:ext cx="398462" cy="525462"/>
          </a:xfrm>
          <a:prstGeom prst="straightConnector1">
            <a:avLst/>
          </a:prstGeom>
          <a:noFill/>
          <a:ln w="9525">
            <a:solidFill>
              <a:schemeClr val="tx1"/>
            </a:solidFill>
            <a:round/>
            <a:headEnd/>
            <a:tailEnd type="triangle" w="med" len="med"/>
          </a:ln>
        </p:spPr>
      </p:cxnSp>
      <p:sp>
        <p:nvSpPr>
          <p:cNvPr id="24591" name="Oval 14"/>
          <p:cNvSpPr>
            <a:spLocks noChangeAspect="1" noChangeArrowheads="1"/>
          </p:cNvSpPr>
          <p:nvPr/>
        </p:nvSpPr>
        <p:spPr bwMode="auto">
          <a:xfrm>
            <a:off x="3619500" y="4572000"/>
            <a:ext cx="381000" cy="381000"/>
          </a:xfrm>
          <a:prstGeom prst="ellipse">
            <a:avLst/>
          </a:prstGeom>
          <a:noFill/>
          <a:ln w="38100">
            <a:solidFill>
              <a:schemeClr val="accent2"/>
            </a:solidFill>
            <a:round/>
            <a:headEnd/>
            <a:tailEnd/>
          </a:ln>
        </p:spPr>
        <p:txBody>
          <a:bodyPr wrap="none" anchor="ctr"/>
          <a:lstStyle/>
          <a:p>
            <a:pPr algn="ctr"/>
            <a:r>
              <a:rPr lang="en-US">
                <a:solidFill>
                  <a:schemeClr val="accent2"/>
                </a:solidFill>
              </a:rPr>
              <a:t>7</a:t>
            </a:r>
          </a:p>
        </p:txBody>
      </p:sp>
      <p:sp>
        <p:nvSpPr>
          <p:cNvPr id="24592" name="Text Box 15"/>
          <p:cNvSpPr txBox="1">
            <a:spLocks noChangeArrowheads="1"/>
          </p:cNvSpPr>
          <p:nvPr/>
        </p:nvSpPr>
        <p:spPr bwMode="auto">
          <a:xfrm>
            <a:off x="952500" y="1905000"/>
            <a:ext cx="1333500" cy="457200"/>
          </a:xfrm>
          <a:prstGeom prst="rect">
            <a:avLst/>
          </a:prstGeom>
          <a:noFill/>
          <a:ln w="9525">
            <a:noFill/>
            <a:miter lim="800000"/>
            <a:headEnd/>
            <a:tailEnd/>
          </a:ln>
        </p:spPr>
        <p:txBody>
          <a:bodyPr wrap="none">
            <a:spAutoFit/>
          </a:bodyPr>
          <a:lstStyle/>
          <a:p>
            <a:r>
              <a:rPr lang="en-US"/>
              <a:t>Delete(</a:t>
            </a:r>
            <a:r>
              <a:rPr lang="en-US">
                <a:solidFill>
                  <a:srgbClr val="FF0000"/>
                </a:solidFill>
              </a:rPr>
              <a:t>5</a:t>
            </a:r>
            <a:r>
              <a:rPr lang="en-US"/>
              <a:t>)</a:t>
            </a:r>
          </a:p>
        </p:txBody>
      </p:sp>
      <p:sp>
        <p:nvSpPr>
          <p:cNvPr id="24593" name="Text Box 16"/>
          <p:cNvSpPr txBox="1">
            <a:spLocks noChangeArrowheads="1"/>
          </p:cNvSpPr>
          <p:nvPr/>
        </p:nvSpPr>
        <p:spPr bwMode="auto">
          <a:xfrm>
            <a:off x="609600" y="5257800"/>
            <a:ext cx="7924800" cy="457200"/>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smtClean="0"/>
              <a:t>Deletion in BST with all the three cases</a:t>
            </a:r>
          </a:p>
        </p:txBody>
      </p:sp>
      <p:sp>
        <p:nvSpPr>
          <p:cNvPr id="25603" name="Content Placeholder 2"/>
          <p:cNvSpPr>
            <a:spLocks noGrp="1"/>
          </p:cNvSpPr>
          <p:nvPr>
            <p:ph idx="1"/>
          </p:nvPr>
        </p:nvSpPr>
        <p:spPr>
          <a:xfrm>
            <a:off x="304800" y="1143000"/>
            <a:ext cx="8574088" cy="5715000"/>
          </a:xfrm>
        </p:spPr>
        <p:txBody>
          <a:bodyPr>
            <a:normAutofit lnSpcReduction="10000"/>
          </a:bodyPr>
          <a:lstStyle/>
          <a:p>
            <a:pPr>
              <a:buFont typeface="Wingdings" pitchFamily="2" charset="2"/>
              <a:buNone/>
            </a:pPr>
            <a:r>
              <a:rPr lang="en-US" sz="1400" smtClean="0"/>
              <a:t>struct node* deleteNode(struct node* root, int key)</a:t>
            </a:r>
          </a:p>
          <a:p>
            <a:pPr>
              <a:buFont typeface="Wingdings" pitchFamily="2" charset="2"/>
              <a:buNone/>
            </a:pPr>
            <a:r>
              <a:rPr lang="en-US" sz="1400" smtClean="0"/>
              <a:t>{</a:t>
            </a:r>
          </a:p>
          <a:p>
            <a:pPr>
              <a:buFont typeface="Wingdings" pitchFamily="2" charset="2"/>
              <a:buNone/>
            </a:pPr>
            <a:r>
              <a:rPr lang="en-US" sz="1400" smtClean="0"/>
              <a:t>       if (root == NULL) return root;</a:t>
            </a:r>
          </a:p>
          <a:p>
            <a:pPr>
              <a:buFont typeface="Wingdings" pitchFamily="2" charset="2"/>
              <a:buNone/>
            </a:pPr>
            <a:r>
              <a:rPr lang="en-US" sz="1400" smtClean="0"/>
              <a:t>        if (key &lt; root-&gt;key)</a:t>
            </a:r>
          </a:p>
          <a:p>
            <a:pPr>
              <a:buFont typeface="Wingdings" pitchFamily="2" charset="2"/>
              <a:buNone/>
            </a:pPr>
            <a:r>
              <a:rPr lang="en-US" sz="1400" smtClean="0"/>
              <a:t>        root-&gt;left = deleteNode(root-&gt;left, key);</a:t>
            </a:r>
          </a:p>
          <a:p>
            <a:pPr>
              <a:buFont typeface="Wingdings" pitchFamily="2" charset="2"/>
              <a:buNone/>
            </a:pPr>
            <a:r>
              <a:rPr lang="en-US" sz="1400" smtClean="0"/>
              <a:t>        else if (key &gt; root-&gt;key)</a:t>
            </a:r>
          </a:p>
          <a:p>
            <a:pPr>
              <a:buFont typeface="Wingdings" pitchFamily="2" charset="2"/>
              <a:buNone/>
            </a:pPr>
            <a:r>
              <a:rPr lang="en-US" sz="1400" smtClean="0"/>
              <a:t>        root-&gt;right = deleteNode(root-&gt;right, key);</a:t>
            </a:r>
          </a:p>
          <a:p>
            <a:pPr>
              <a:buFont typeface="Wingdings" pitchFamily="2" charset="2"/>
              <a:buNone/>
            </a:pPr>
            <a:r>
              <a:rPr lang="en-US" sz="1400" smtClean="0"/>
              <a:t>        else</a:t>
            </a:r>
          </a:p>
          <a:p>
            <a:pPr>
              <a:buFont typeface="Wingdings" pitchFamily="2" charset="2"/>
              <a:buNone/>
            </a:pPr>
            <a:r>
              <a:rPr lang="en-US" sz="1400" smtClean="0"/>
              <a:t>    {</a:t>
            </a:r>
          </a:p>
          <a:p>
            <a:pPr>
              <a:buFont typeface="Wingdings" pitchFamily="2" charset="2"/>
              <a:buNone/>
            </a:pPr>
            <a:r>
              <a:rPr lang="en-US" sz="1400" smtClean="0"/>
              <a:t>        </a:t>
            </a:r>
            <a:r>
              <a:rPr lang="en-US" sz="1400" b="1" smtClean="0"/>
              <a:t>// node with only one child or no child</a:t>
            </a:r>
          </a:p>
          <a:p>
            <a:pPr>
              <a:buFont typeface="Wingdings" pitchFamily="2" charset="2"/>
              <a:buNone/>
            </a:pPr>
            <a:r>
              <a:rPr lang="en-US" sz="1400" smtClean="0"/>
              <a:t>        if (root-&gt;left == NULL)</a:t>
            </a:r>
          </a:p>
          <a:p>
            <a:pPr>
              <a:buFont typeface="Wingdings" pitchFamily="2" charset="2"/>
              <a:buNone/>
            </a:pPr>
            <a:r>
              <a:rPr lang="en-US" sz="1400" smtClean="0"/>
              <a:t>        {</a:t>
            </a:r>
          </a:p>
          <a:p>
            <a:pPr>
              <a:buFont typeface="Wingdings" pitchFamily="2" charset="2"/>
              <a:buNone/>
            </a:pPr>
            <a:r>
              <a:rPr lang="en-US" sz="1400" smtClean="0"/>
              <a:t>            struct node *temp = root-&gt;right;</a:t>
            </a:r>
          </a:p>
          <a:p>
            <a:pPr>
              <a:buFont typeface="Wingdings" pitchFamily="2" charset="2"/>
              <a:buNone/>
            </a:pPr>
            <a:r>
              <a:rPr lang="en-US" sz="1400" smtClean="0"/>
              <a:t>            free(root);</a:t>
            </a:r>
          </a:p>
          <a:p>
            <a:pPr>
              <a:buFont typeface="Wingdings" pitchFamily="2" charset="2"/>
              <a:buNone/>
            </a:pPr>
            <a:r>
              <a:rPr lang="en-US" sz="1400" smtClean="0"/>
              <a:t>            return temp;</a:t>
            </a:r>
          </a:p>
          <a:p>
            <a:pPr>
              <a:buFont typeface="Wingdings" pitchFamily="2" charset="2"/>
              <a:buNone/>
            </a:pPr>
            <a:r>
              <a:rPr lang="en-US" sz="1400" smtClean="0"/>
              <a:t>        }</a:t>
            </a:r>
          </a:p>
          <a:p>
            <a:pPr>
              <a:buFont typeface="Wingdings" pitchFamily="2" charset="2"/>
              <a:buNone/>
            </a:pPr>
            <a:r>
              <a:rPr lang="en-US" sz="1400" smtClean="0"/>
              <a:t>        else if (root-&gt;right == NULL)</a:t>
            </a:r>
          </a:p>
          <a:p>
            <a:pPr>
              <a:buFont typeface="Wingdings" pitchFamily="2" charset="2"/>
              <a:buNone/>
            </a:pPr>
            <a:r>
              <a:rPr lang="en-US" sz="1400" smtClean="0"/>
              <a:t>        {</a:t>
            </a:r>
          </a:p>
          <a:p>
            <a:pPr>
              <a:buFont typeface="Wingdings" pitchFamily="2" charset="2"/>
              <a:buNone/>
            </a:pPr>
            <a:r>
              <a:rPr lang="en-US" sz="1400" smtClean="0"/>
              <a:t>            struct node *temp = root-&gt;left;</a:t>
            </a:r>
          </a:p>
          <a:p>
            <a:pPr>
              <a:buFont typeface="Wingdings" pitchFamily="2" charset="2"/>
              <a:buNone/>
            </a:pPr>
            <a:r>
              <a:rPr lang="en-US" sz="1400" smtClean="0"/>
              <a:t>            free(root);</a:t>
            </a:r>
          </a:p>
          <a:p>
            <a:pPr>
              <a:buFont typeface="Wingdings" pitchFamily="2" charset="2"/>
              <a:buNone/>
            </a:pPr>
            <a:r>
              <a:rPr lang="en-US" sz="1400" smtClean="0"/>
              <a:t>            return temp;</a:t>
            </a:r>
          </a:p>
          <a:p>
            <a:pPr>
              <a:buFont typeface="Wingdings" pitchFamily="2" charset="2"/>
              <a:buNone/>
            </a:pPr>
            <a:r>
              <a:rPr lang="en-US" sz="1400" smtClean="0"/>
              <a:t>        }</a:t>
            </a:r>
          </a:p>
          <a:p>
            <a:pPr>
              <a:buFont typeface="Wingdings" pitchFamily="2" charset="2"/>
              <a:buNone/>
            </a:pPr>
            <a:r>
              <a:rPr lang="en-US" sz="1400" smtClean="0"/>
              <a:t> </a:t>
            </a:r>
          </a:p>
          <a:p>
            <a:pPr>
              <a:buFont typeface="Wingdings" pitchFamily="2" charset="2"/>
              <a:buNone/>
            </a:pPr>
            <a:r>
              <a:rPr lang="en-US" sz="1400" smtClean="0"/>
              <a:t>       </a:t>
            </a:r>
          </a:p>
          <a:p>
            <a:pPr>
              <a:buFont typeface="Wingdings" pitchFamily="2" charset="2"/>
              <a:buNone/>
            </a:pPr>
            <a:endParaRPr lang="en-US" sz="1400" smtClean="0"/>
          </a:p>
        </p:txBody>
      </p:sp>
      <p:sp>
        <p:nvSpPr>
          <p:cNvPr id="25604" name="Slide Number Placeholder 3"/>
          <p:cNvSpPr>
            <a:spLocks noGrp="1"/>
          </p:cNvSpPr>
          <p:nvPr>
            <p:ph type="sldNum" sz="quarter" idx="10"/>
          </p:nvPr>
        </p:nvSpPr>
        <p:spPr>
          <a:noFill/>
          <a:ln>
            <a:miter lim="800000"/>
            <a:headEnd/>
            <a:tailEnd/>
          </a:ln>
        </p:spPr>
        <p:txBody>
          <a:bodyPr/>
          <a:lstStyle/>
          <a:p>
            <a:fld id="{7F3CF70D-93C3-412B-9434-5D79EFA4F091}"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066800" y="304800"/>
            <a:ext cx="7793038" cy="838200"/>
          </a:xfrm>
        </p:spPr>
        <p:txBody>
          <a:bodyPr>
            <a:normAutofit fontScale="90000"/>
          </a:bodyPr>
          <a:lstStyle/>
          <a:p>
            <a:r>
              <a:rPr lang="en-US" smtClean="0"/>
              <a:t/>
            </a:r>
            <a:br>
              <a:rPr lang="en-US" smtClean="0"/>
            </a:br>
            <a:r>
              <a:rPr lang="en-US" smtClean="0"/>
              <a:t/>
            </a:r>
            <a:br>
              <a:rPr lang="en-US" smtClean="0"/>
            </a:br>
            <a:r>
              <a:rPr lang="en-US" sz="3600" smtClean="0"/>
              <a:t>Deletion in BST with all the three cases (contd)</a:t>
            </a:r>
          </a:p>
        </p:txBody>
      </p:sp>
      <p:sp>
        <p:nvSpPr>
          <p:cNvPr id="26627" name="Content Placeholder 2"/>
          <p:cNvSpPr>
            <a:spLocks noGrp="1"/>
          </p:cNvSpPr>
          <p:nvPr>
            <p:ph idx="1"/>
          </p:nvPr>
        </p:nvSpPr>
        <p:spPr>
          <a:xfrm>
            <a:off x="381000" y="1828800"/>
            <a:ext cx="8574088" cy="4760913"/>
          </a:xfrm>
        </p:spPr>
        <p:txBody>
          <a:bodyPr/>
          <a:lstStyle/>
          <a:p>
            <a:pPr>
              <a:buFont typeface="Wingdings" pitchFamily="2" charset="2"/>
              <a:buNone/>
            </a:pPr>
            <a:r>
              <a:rPr lang="en-US" b="1" smtClean="0"/>
              <a:t> </a:t>
            </a:r>
            <a:r>
              <a:rPr lang="en-US" sz="1600" b="1" smtClean="0"/>
              <a:t>// node with two children: Get the inorder successor (smallest in the right subtree)</a:t>
            </a:r>
          </a:p>
          <a:p>
            <a:pPr>
              <a:buFont typeface="Wingdings" pitchFamily="2" charset="2"/>
              <a:buNone/>
            </a:pPr>
            <a:r>
              <a:rPr lang="en-US" sz="1600" smtClean="0"/>
              <a:t>        struct node* temp = minValueNode(root-&gt;right);</a:t>
            </a:r>
          </a:p>
          <a:p>
            <a:pPr>
              <a:buFont typeface="Wingdings" pitchFamily="2" charset="2"/>
              <a:buNone/>
            </a:pPr>
            <a:r>
              <a:rPr lang="en-US" sz="1600" smtClean="0"/>
              <a:t> </a:t>
            </a:r>
          </a:p>
          <a:p>
            <a:pPr>
              <a:buFont typeface="Wingdings" pitchFamily="2" charset="2"/>
              <a:buNone/>
            </a:pPr>
            <a:r>
              <a:rPr lang="en-US" sz="1600" smtClean="0"/>
              <a:t>      </a:t>
            </a:r>
            <a:r>
              <a:rPr lang="en-US" sz="1600" b="1" smtClean="0"/>
              <a:t>  // Copy the inorder successor's content to this node</a:t>
            </a:r>
          </a:p>
          <a:p>
            <a:pPr>
              <a:buFont typeface="Wingdings" pitchFamily="2" charset="2"/>
              <a:buNone/>
            </a:pPr>
            <a:r>
              <a:rPr lang="en-US" sz="1600" smtClean="0"/>
              <a:t>        root-&gt;key = temp-&gt;key;</a:t>
            </a:r>
          </a:p>
          <a:p>
            <a:pPr>
              <a:buFont typeface="Wingdings" pitchFamily="2" charset="2"/>
              <a:buNone/>
            </a:pPr>
            <a:r>
              <a:rPr lang="en-US" sz="1600" smtClean="0"/>
              <a:t> </a:t>
            </a:r>
          </a:p>
          <a:p>
            <a:pPr>
              <a:buFont typeface="Wingdings" pitchFamily="2" charset="2"/>
              <a:buNone/>
            </a:pPr>
            <a:r>
              <a:rPr lang="en-US" sz="1600" smtClean="0"/>
              <a:t>      </a:t>
            </a:r>
            <a:r>
              <a:rPr lang="en-US" sz="1600" b="1" smtClean="0"/>
              <a:t>  // Delete the inorder successor</a:t>
            </a:r>
          </a:p>
          <a:p>
            <a:pPr>
              <a:buFont typeface="Wingdings" pitchFamily="2" charset="2"/>
              <a:buNone/>
            </a:pPr>
            <a:r>
              <a:rPr lang="en-US" sz="1600" smtClean="0"/>
              <a:t>        root-&gt;right = deleteNode(root-&gt;right, temp-&gt;key);</a:t>
            </a:r>
          </a:p>
          <a:p>
            <a:pPr>
              <a:buFont typeface="Wingdings" pitchFamily="2" charset="2"/>
              <a:buNone/>
            </a:pPr>
            <a:r>
              <a:rPr lang="en-US" sz="1600" smtClean="0"/>
              <a:t>    }</a:t>
            </a:r>
          </a:p>
          <a:p>
            <a:pPr>
              <a:buFont typeface="Wingdings" pitchFamily="2" charset="2"/>
              <a:buNone/>
            </a:pPr>
            <a:r>
              <a:rPr lang="en-US" sz="1600" smtClean="0"/>
              <a:t>    return root;</a:t>
            </a:r>
          </a:p>
          <a:p>
            <a:pPr>
              <a:buFont typeface="Wingdings" pitchFamily="2" charset="2"/>
              <a:buNone/>
            </a:pPr>
            <a:r>
              <a:rPr lang="en-US" sz="1600" smtClean="0"/>
              <a:t>}</a:t>
            </a:r>
          </a:p>
        </p:txBody>
      </p:sp>
      <p:sp>
        <p:nvSpPr>
          <p:cNvPr id="26628" name="Slide Number Placeholder 3"/>
          <p:cNvSpPr>
            <a:spLocks noGrp="1"/>
          </p:cNvSpPr>
          <p:nvPr>
            <p:ph type="sldNum" sz="quarter" idx="10"/>
          </p:nvPr>
        </p:nvSpPr>
        <p:spPr>
          <a:noFill/>
          <a:ln>
            <a:miter lim="800000"/>
            <a:headEnd/>
            <a:tailEnd/>
          </a:ln>
        </p:spPr>
        <p:txBody>
          <a:bodyPr/>
          <a:lstStyle/>
          <a:p>
            <a:fld id="{A5FEFA19-D89B-4CE3-9645-D422B67D48F8}"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dirty="0" smtClean="0">
                <a:latin typeface="Times New Roman" pitchFamily="18" charset="0"/>
                <a:cs typeface="Times New Roman" pitchFamily="18" charset="0"/>
              </a:rPr>
              <a:t>Threaded Binary Tree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610600" cy="5715000"/>
          </a:xfrm>
        </p:spPr>
        <p:txBody>
          <a:bodyPr/>
          <a:lstStyle/>
          <a:p>
            <a:pPr>
              <a:lnSpc>
                <a:spcPct val="150000"/>
              </a:lnSpc>
            </a:pPr>
            <a:r>
              <a:rPr lang="en-US" altLang="zh-TW" sz="2400" dirty="0" smtClean="0">
                <a:latin typeface="Times New Roman" pitchFamily="18" charset="0"/>
                <a:cs typeface="Times New Roman" pitchFamily="18" charset="0"/>
              </a:rPr>
              <a:t>Threads</a:t>
            </a:r>
          </a:p>
          <a:p>
            <a:pPr lvl="1">
              <a:lnSpc>
                <a:spcPct val="150000"/>
              </a:lnSpc>
            </a:pPr>
            <a:r>
              <a:rPr lang="en-US" altLang="zh-TW" sz="2400" dirty="0" smtClean="0">
                <a:latin typeface="Times New Roman" pitchFamily="18" charset="0"/>
                <a:cs typeface="Times New Roman" pitchFamily="18" charset="0"/>
              </a:rPr>
              <a:t>Do you find any drawback of the above tree?</a:t>
            </a:r>
          </a:p>
          <a:p>
            <a:pPr lvl="1">
              <a:lnSpc>
                <a:spcPct val="150000"/>
              </a:lnSpc>
            </a:pPr>
            <a:r>
              <a:rPr lang="en-US" altLang="zh-TW" sz="2400" dirty="0" smtClean="0">
                <a:latin typeface="Times New Roman" pitchFamily="18" charset="0"/>
                <a:cs typeface="Times New Roman" pitchFamily="18" charset="0"/>
              </a:rPr>
              <a:t>Too many null pointers in current representation of binary trees</a:t>
            </a:r>
          </a:p>
          <a:p>
            <a:pPr lvl="1">
              <a:lnSpc>
                <a:spcPct val="150000"/>
              </a:lnSpc>
              <a:buFont typeface="Wingdings" pitchFamily="2" charset="2"/>
              <a:buNone/>
            </a:pPr>
            <a:r>
              <a:rPr lang="en-US" altLang="zh-TW" sz="2400" dirty="0" smtClean="0">
                <a:solidFill>
                  <a:srgbClr val="003399"/>
                </a:solidFill>
                <a:latin typeface="Times New Roman" pitchFamily="18" charset="0"/>
                <a:cs typeface="Times New Roman" pitchFamily="18" charset="0"/>
              </a:rPr>
              <a:t>	</a:t>
            </a:r>
            <a:r>
              <a:rPr lang="en-US" altLang="zh-TW" sz="2400" dirty="0" smtClean="0">
                <a:solidFill>
                  <a:schemeClr val="tx2"/>
                </a:solidFill>
                <a:latin typeface="Times New Roman" pitchFamily="18" charset="0"/>
                <a:cs typeface="Times New Roman" pitchFamily="18" charset="0"/>
              </a:rPr>
              <a:t>n: number of nodes</a:t>
            </a:r>
          </a:p>
          <a:p>
            <a:pPr lvl="1">
              <a:lnSpc>
                <a:spcPct val="150000"/>
              </a:lnSpc>
              <a:buFont typeface="Wingdings" pitchFamily="2" charset="2"/>
              <a:buNone/>
            </a:pPr>
            <a:r>
              <a:rPr lang="en-US" altLang="zh-TW" sz="2400" dirty="0" smtClean="0">
                <a:solidFill>
                  <a:schemeClr val="tx2"/>
                </a:solidFill>
                <a:latin typeface="Times New Roman" pitchFamily="18" charset="0"/>
                <a:cs typeface="Times New Roman" pitchFamily="18" charset="0"/>
              </a:rPr>
              <a:t>	number of non-null links: n-1</a:t>
            </a:r>
          </a:p>
          <a:p>
            <a:pPr lvl="1">
              <a:lnSpc>
                <a:spcPct val="150000"/>
              </a:lnSpc>
              <a:buFont typeface="Wingdings" pitchFamily="2" charset="2"/>
              <a:buNone/>
            </a:pPr>
            <a:r>
              <a:rPr lang="en-US" altLang="zh-TW" sz="2400" dirty="0" smtClean="0">
                <a:solidFill>
                  <a:schemeClr val="tx2"/>
                </a:solidFill>
                <a:latin typeface="Times New Roman" pitchFamily="18" charset="0"/>
                <a:cs typeface="Times New Roman" pitchFamily="18" charset="0"/>
              </a:rPr>
              <a:t>	total links: 2n</a:t>
            </a:r>
          </a:p>
          <a:p>
            <a:pPr lvl="1">
              <a:lnSpc>
                <a:spcPct val="150000"/>
              </a:lnSpc>
              <a:buFont typeface="Wingdings" pitchFamily="2" charset="2"/>
              <a:buNone/>
            </a:pPr>
            <a:r>
              <a:rPr lang="en-US" altLang="zh-TW" sz="2400" dirty="0" smtClean="0">
                <a:solidFill>
                  <a:srgbClr val="CC3300"/>
                </a:solidFill>
                <a:latin typeface="Times New Roman" pitchFamily="18" charset="0"/>
                <a:cs typeface="Times New Roman" pitchFamily="18" charset="0"/>
              </a:rPr>
              <a:t>	null links: 2n-(n-1) = </a:t>
            </a:r>
            <a:r>
              <a:rPr lang="en-US" altLang="zh-TW" sz="2400" dirty="0" smtClean="0">
                <a:solidFill>
                  <a:schemeClr val="tx2"/>
                </a:solidFill>
                <a:latin typeface="Times New Roman" pitchFamily="18" charset="0"/>
                <a:cs typeface="Times New Roman" pitchFamily="18" charset="0"/>
              </a:rPr>
              <a:t>n+1</a:t>
            </a:r>
          </a:p>
          <a:p>
            <a:pPr lvl="1">
              <a:lnSpc>
                <a:spcPct val="150000"/>
              </a:lnSpc>
            </a:pPr>
            <a:r>
              <a:rPr lang="en-US" altLang="zh-TW" sz="2400" dirty="0" smtClean="0">
                <a:latin typeface="Times New Roman" pitchFamily="18" charset="0"/>
                <a:cs typeface="Times New Roman" pitchFamily="18" charset="0"/>
              </a:rPr>
              <a:t>Solution: replace these null pointers with some useful “threads”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en-US" altLang="zh-TW" sz="2400" dirty="0" smtClean="0">
                <a:latin typeface="Times New Roman" pitchFamily="18" charset="0"/>
                <a:cs typeface="Times New Roman" pitchFamily="18" charset="0"/>
              </a:rPr>
              <a:t>Rules for constructing the threads</a:t>
            </a:r>
          </a:p>
          <a:p>
            <a:pPr lvl="1">
              <a:lnSpc>
                <a:spcPct val="150000"/>
              </a:lnSpc>
            </a:pPr>
            <a:r>
              <a:rPr lang="en-US" altLang="zh-TW" sz="2400" dirty="0" smtClean="0">
                <a:latin typeface="Times New Roman" pitchFamily="18" charset="0"/>
                <a:cs typeface="Times New Roman" pitchFamily="18" charset="0"/>
              </a:rPr>
              <a:t>If </a:t>
            </a:r>
            <a:r>
              <a:rPr lang="en-US" altLang="zh-TW" sz="2400" dirty="0" err="1" smtClean="0">
                <a:solidFill>
                  <a:schemeClr val="tx2"/>
                </a:solidFill>
                <a:latin typeface="Times New Roman" pitchFamily="18" charset="0"/>
                <a:cs typeface="Times New Roman" pitchFamily="18" charset="0"/>
              </a:rPr>
              <a:t>ptr</a:t>
            </a:r>
            <a:r>
              <a:rPr lang="en-US" altLang="zh-TW" sz="2400" dirty="0" smtClean="0">
                <a:solidFill>
                  <a:schemeClr val="tx2"/>
                </a:solidFill>
                <a:latin typeface="Times New Roman" pitchFamily="18" charset="0"/>
                <a:cs typeface="Times New Roman" pitchFamily="18" charset="0"/>
              </a:rPr>
              <a:t>-&gt;</a:t>
            </a:r>
            <a:r>
              <a:rPr lang="en-US" altLang="zh-TW" sz="2400" dirty="0" err="1" smtClean="0">
                <a:solidFill>
                  <a:schemeClr val="tx2"/>
                </a:solidFill>
                <a:latin typeface="Times New Roman" pitchFamily="18" charset="0"/>
                <a:cs typeface="Times New Roman" pitchFamily="18" charset="0"/>
              </a:rPr>
              <a:t>left_child</a:t>
            </a:r>
            <a:r>
              <a:rPr lang="en-US" altLang="zh-TW" sz="2400" dirty="0" smtClean="0">
                <a:latin typeface="Times New Roman" pitchFamily="18" charset="0"/>
                <a:cs typeface="Times New Roman" pitchFamily="18" charset="0"/>
              </a:rPr>
              <a:t> is null, </a:t>
            </a:r>
            <a:br>
              <a:rPr lang="en-US" altLang="zh-TW" sz="2400" dirty="0" smtClean="0">
                <a:latin typeface="Times New Roman" pitchFamily="18" charset="0"/>
                <a:cs typeface="Times New Roman" pitchFamily="18" charset="0"/>
              </a:rPr>
            </a:br>
            <a:r>
              <a:rPr lang="en-US" altLang="zh-TW" sz="2400" dirty="0" smtClean="0">
                <a:latin typeface="Times New Roman" pitchFamily="18" charset="0"/>
                <a:cs typeface="Times New Roman" pitchFamily="18" charset="0"/>
              </a:rPr>
              <a:t>replace it with a pointer to the node that would be visited </a:t>
            </a:r>
            <a:r>
              <a:rPr lang="en-US" altLang="zh-TW" sz="2400" i="1" dirty="0" smtClean="0">
                <a:solidFill>
                  <a:schemeClr val="tx2"/>
                </a:solidFill>
                <a:latin typeface="Times New Roman" pitchFamily="18" charset="0"/>
                <a:cs typeface="Times New Roman" pitchFamily="18" charset="0"/>
              </a:rPr>
              <a:t>before</a:t>
            </a:r>
            <a:r>
              <a:rPr lang="en-US" altLang="zh-TW" sz="2400" dirty="0" smtClean="0">
                <a:solidFill>
                  <a:schemeClr val="tx2"/>
                </a:solidFill>
                <a:latin typeface="Times New Roman" pitchFamily="18" charset="0"/>
                <a:cs typeface="Times New Roman" pitchFamily="18" charset="0"/>
              </a:rPr>
              <a:t> </a:t>
            </a:r>
            <a:r>
              <a:rPr lang="en-US" altLang="zh-TW" sz="2400" dirty="0" err="1" smtClean="0">
                <a:solidFill>
                  <a:schemeClr val="tx2"/>
                </a:solidFill>
                <a:latin typeface="Times New Roman" pitchFamily="18" charset="0"/>
                <a:cs typeface="Times New Roman" pitchFamily="18" charset="0"/>
              </a:rPr>
              <a:t>ptr</a:t>
            </a:r>
            <a:r>
              <a:rPr lang="en-US" altLang="zh-TW" sz="2400" dirty="0" smtClean="0">
                <a:solidFill>
                  <a:schemeClr val="tx2"/>
                </a:solidFill>
                <a:latin typeface="Times New Roman" pitchFamily="18" charset="0"/>
                <a:cs typeface="Times New Roman" pitchFamily="18" charset="0"/>
              </a:rPr>
              <a:t> </a:t>
            </a:r>
            <a:r>
              <a:rPr lang="en-US" altLang="zh-TW" sz="2400" dirty="0" smtClean="0">
                <a:latin typeface="Times New Roman" pitchFamily="18" charset="0"/>
                <a:cs typeface="Times New Roman" pitchFamily="18" charset="0"/>
              </a:rPr>
              <a:t>in an</a:t>
            </a:r>
            <a:r>
              <a:rPr lang="en-US" altLang="zh-TW" sz="2400" dirty="0" smtClean="0">
                <a:solidFill>
                  <a:schemeClr val="tx2"/>
                </a:solidFill>
                <a:latin typeface="Times New Roman" pitchFamily="18" charset="0"/>
                <a:cs typeface="Times New Roman" pitchFamily="18" charset="0"/>
              </a:rPr>
              <a:t> </a:t>
            </a:r>
            <a:r>
              <a:rPr lang="en-US" altLang="zh-TW" sz="2400" i="1" dirty="0" smtClean="0">
                <a:solidFill>
                  <a:schemeClr val="tx2"/>
                </a:solidFill>
                <a:latin typeface="Times New Roman" pitchFamily="18" charset="0"/>
                <a:cs typeface="Times New Roman" pitchFamily="18" charset="0"/>
              </a:rPr>
              <a:t>inorder traversal</a:t>
            </a:r>
          </a:p>
          <a:p>
            <a:pPr lvl="1">
              <a:lnSpc>
                <a:spcPct val="150000"/>
              </a:lnSpc>
            </a:pPr>
            <a:r>
              <a:rPr lang="en-US" altLang="zh-TW" sz="2400" dirty="0" smtClean="0">
                <a:latin typeface="Times New Roman" pitchFamily="18" charset="0"/>
                <a:cs typeface="Times New Roman" pitchFamily="18" charset="0"/>
              </a:rPr>
              <a:t>If </a:t>
            </a:r>
            <a:r>
              <a:rPr lang="en-US" altLang="zh-TW" sz="2400" dirty="0" err="1" smtClean="0">
                <a:solidFill>
                  <a:schemeClr val="tx2"/>
                </a:solidFill>
                <a:latin typeface="Times New Roman" pitchFamily="18" charset="0"/>
                <a:cs typeface="Times New Roman" pitchFamily="18" charset="0"/>
              </a:rPr>
              <a:t>ptr</a:t>
            </a:r>
            <a:r>
              <a:rPr lang="en-US" altLang="zh-TW" sz="2400" dirty="0" smtClean="0">
                <a:solidFill>
                  <a:schemeClr val="tx2"/>
                </a:solidFill>
                <a:latin typeface="Times New Roman" pitchFamily="18" charset="0"/>
                <a:cs typeface="Times New Roman" pitchFamily="18" charset="0"/>
              </a:rPr>
              <a:t>-&gt;</a:t>
            </a:r>
            <a:r>
              <a:rPr lang="en-US" altLang="zh-TW" sz="2400" dirty="0" err="1" smtClean="0">
                <a:solidFill>
                  <a:schemeClr val="tx2"/>
                </a:solidFill>
                <a:latin typeface="Times New Roman" pitchFamily="18" charset="0"/>
                <a:cs typeface="Times New Roman" pitchFamily="18" charset="0"/>
              </a:rPr>
              <a:t>right_child</a:t>
            </a:r>
            <a:r>
              <a:rPr lang="en-US" altLang="zh-TW" sz="2400" dirty="0" smtClean="0">
                <a:latin typeface="Times New Roman" pitchFamily="18" charset="0"/>
                <a:cs typeface="Times New Roman" pitchFamily="18" charset="0"/>
              </a:rPr>
              <a:t> is null, </a:t>
            </a:r>
            <a:br>
              <a:rPr lang="en-US" altLang="zh-TW" sz="2400" dirty="0" smtClean="0">
                <a:latin typeface="Times New Roman" pitchFamily="18" charset="0"/>
                <a:cs typeface="Times New Roman" pitchFamily="18" charset="0"/>
              </a:rPr>
            </a:br>
            <a:r>
              <a:rPr lang="en-US" altLang="zh-TW" sz="2400" dirty="0" smtClean="0">
                <a:latin typeface="Times New Roman" pitchFamily="18" charset="0"/>
                <a:cs typeface="Times New Roman" pitchFamily="18" charset="0"/>
              </a:rPr>
              <a:t>replace it with a pointer to the node that would be visited </a:t>
            </a:r>
            <a:r>
              <a:rPr lang="en-US" altLang="zh-TW" sz="2400" i="1" dirty="0" smtClean="0">
                <a:solidFill>
                  <a:schemeClr val="tx2"/>
                </a:solidFill>
                <a:latin typeface="Times New Roman" pitchFamily="18" charset="0"/>
                <a:cs typeface="Times New Roman" pitchFamily="18" charset="0"/>
              </a:rPr>
              <a:t>after</a:t>
            </a:r>
            <a:r>
              <a:rPr lang="en-US" altLang="zh-TW" sz="2400" dirty="0" smtClean="0">
                <a:solidFill>
                  <a:schemeClr val="tx2"/>
                </a:solidFill>
                <a:latin typeface="Times New Roman" pitchFamily="18" charset="0"/>
                <a:cs typeface="Times New Roman" pitchFamily="18" charset="0"/>
              </a:rPr>
              <a:t> </a:t>
            </a:r>
            <a:r>
              <a:rPr lang="en-US" altLang="zh-TW" sz="2400" dirty="0" err="1" smtClean="0">
                <a:solidFill>
                  <a:schemeClr val="tx2"/>
                </a:solidFill>
                <a:latin typeface="Times New Roman" pitchFamily="18" charset="0"/>
                <a:cs typeface="Times New Roman" pitchFamily="18" charset="0"/>
              </a:rPr>
              <a:t>ptr</a:t>
            </a:r>
            <a:r>
              <a:rPr lang="en-US" altLang="zh-TW" sz="2400" dirty="0" smtClean="0">
                <a:solidFill>
                  <a:schemeClr val="tx2"/>
                </a:solidFill>
                <a:latin typeface="Times New Roman" pitchFamily="18" charset="0"/>
                <a:cs typeface="Times New Roman" pitchFamily="18" charset="0"/>
              </a:rPr>
              <a:t> </a:t>
            </a:r>
            <a:r>
              <a:rPr lang="en-US" altLang="zh-TW" sz="2400" dirty="0" smtClean="0">
                <a:latin typeface="Times New Roman" pitchFamily="18" charset="0"/>
                <a:cs typeface="Times New Roman" pitchFamily="18" charset="0"/>
              </a:rPr>
              <a:t>in an</a:t>
            </a:r>
            <a:r>
              <a:rPr lang="en-US" altLang="zh-TW" sz="2400" dirty="0" smtClean="0">
                <a:solidFill>
                  <a:schemeClr val="tx2"/>
                </a:solidFill>
                <a:latin typeface="Times New Roman" pitchFamily="18" charset="0"/>
                <a:cs typeface="Times New Roman" pitchFamily="18" charset="0"/>
              </a:rPr>
              <a:t> </a:t>
            </a:r>
            <a:r>
              <a:rPr lang="en-US" altLang="zh-TW" sz="2400" i="1" dirty="0" smtClean="0">
                <a:solidFill>
                  <a:schemeClr val="tx2"/>
                </a:solidFill>
                <a:latin typeface="Times New Roman" pitchFamily="18" charset="0"/>
                <a:cs typeface="Times New Roman" pitchFamily="18" charset="0"/>
              </a:rPr>
              <a:t>inorder traversal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763000" cy="6324600"/>
          </a:xfrm>
        </p:spPr>
        <p:txBody>
          <a:bodyPr/>
          <a:lstStyle/>
          <a:p>
            <a:pPr lvl="0"/>
            <a:r>
              <a:rPr lang="en-US" altLang="zh-TW" sz="2400" dirty="0" smtClean="0">
                <a:latin typeface="Times New Roman" pitchFamily="18" charset="0"/>
                <a:cs typeface="Times New Roman" pitchFamily="18" charset="0"/>
              </a:rPr>
              <a:t>A Threaded Binary Tree</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
        <p:nvSpPr>
          <p:cNvPr id="6" name="Rectangle 3"/>
          <p:cNvSpPr txBox="1">
            <a:spLocks noChangeArrowheads="1"/>
          </p:cNvSpPr>
          <p:nvPr/>
        </p:nvSpPr>
        <p:spPr>
          <a:xfrm>
            <a:off x="455613" y="1236663"/>
            <a:ext cx="8226425" cy="44973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TW"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 name="Group 4"/>
          <p:cNvGrpSpPr>
            <a:grpSpLocks/>
          </p:cNvGrpSpPr>
          <p:nvPr/>
        </p:nvGrpSpPr>
        <p:grpSpPr bwMode="auto">
          <a:xfrm>
            <a:off x="4716463" y="1949450"/>
            <a:ext cx="571500" cy="569913"/>
            <a:chOff x="3089" y="1206"/>
            <a:chExt cx="360" cy="359"/>
          </a:xfrm>
        </p:grpSpPr>
        <p:sp>
          <p:nvSpPr>
            <p:cNvPr id="8" name="Oval 5"/>
            <p:cNvSpPr>
              <a:spLocks noChangeArrowheads="1"/>
            </p:cNvSpPr>
            <p:nvPr/>
          </p:nvSpPr>
          <p:spPr bwMode="auto">
            <a:xfrm>
              <a:off x="3089" y="1206"/>
              <a:ext cx="360" cy="359"/>
            </a:xfrm>
            <a:prstGeom prst="ellipse">
              <a:avLst/>
            </a:prstGeom>
            <a:noFill/>
            <a:ln w="12700">
              <a:solidFill>
                <a:schemeClr val="tx1"/>
              </a:solidFill>
              <a:round/>
              <a:headEnd/>
              <a:tailEnd/>
            </a:ln>
            <a:effectLst/>
          </p:spPr>
          <p:txBody>
            <a:bodyPr wrap="none" anchor="ctr"/>
            <a:lstStyle/>
            <a:p>
              <a:endParaRPr lang="en-US"/>
            </a:p>
          </p:txBody>
        </p:sp>
        <p:sp>
          <p:nvSpPr>
            <p:cNvPr id="9" name="Rectangle 6"/>
            <p:cNvSpPr>
              <a:spLocks noChangeArrowheads="1"/>
            </p:cNvSpPr>
            <p:nvPr/>
          </p:nvSpPr>
          <p:spPr bwMode="auto">
            <a:xfrm>
              <a:off x="3158" y="1259"/>
              <a:ext cx="255"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dirty="0">
                  <a:latin typeface="Times New Roman" pitchFamily="18" charset="0"/>
                </a:rPr>
                <a:t>A</a:t>
              </a:r>
            </a:p>
          </p:txBody>
        </p:sp>
      </p:grpSp>
      <p:sp>
        <p:nvSpPr>
          <p:cNvPr id="10" name="Line 7"/>
          <p:cNvSpPr>
            <a:spLocks noChangeShapeType="1"/>
          </p:cNvSpPr>
          <p:nvPr/>
        </p:nvSpPr>
        <p:spPr bwMode="auto">
          <a:xfrm flipH="1">
            <a:off x="2873375" y="2439988"/>
            <a:ext cx="1936750" cy="65405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11" name="Group 8"/>
          <p:cNvGrpSpPr>
            <a:grpSpLocks/>
          </p:cNvGrpSpPr>
          <p:nvPr/>
        </p:nvGrpSpPr>
        <p:grpSpPr bwMode="auto">
          <a:xfrm>
            <a:off x="6875463" y="3076575"/>
            <a:ext cx="571500" cy="569913"/>
            <a:chOff x="4449" y="1916"/>
            <a:chExt cx="360" cy="359"/>
          </a:xfrm>
        </p:grpSpPr>
        <p:sp>
          <p:nvSpPr>
            <p:cNvPr id="12" name="Oval 9"/>
            <p:cNvSpPr>
              <a:spLocks noChangeArrowheads="1"/>
            </p:cNvSpPr>
            <p:nvPr/>
          </p:nvSpPr>
          <p:spPr bwMode="auto">
            <a:xfrm>
              <a:off x="4449" y="1916"/>
              <a:ext cx="360" cy="359"/>
            </a:xfrm>
            <a:prstGeom prst="ellipse">
              <a:avLst/>
            </a:prstGeom>
            <a:noFill/>
            <a:ln w="12700">
              <a:solidFill>
                <a:schemeClr val="tx1"/>
              </a:solidFill>
              <a:round/>
              <a:headEnd/>
              <a:tailEnd/>
            </a:ln>
            <a:effectLst/>
          </p:spPr>
          <p:txBody>
            <a:bodyPr wrap="none" anchor="ctr"/>
            <a:lstStyle/>
            <a:p>
              <a:endParaRPr lang="en-US"/>
            </a:p>
          </p:txBody>
        </p:sp>
        <p:sp>
          <p:nvSpPr>
            <p:cNvPr id="13" name="Rectangle 10"/>
            <p:cNvSpPr>
              <a:spLocks noChangeArrowheads="1"/>
            </p:cNvSpPr>
            <p:nvPr/>
          </p:nvSpPr>
          <p:spPr bwMode="auto">
            <a:xfrm>
              <a:off x="4518" y="1969"/>
              <a:ext cx="244"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a:latin typeface="Times New Roman" pitchFamily="18" charset="0"/>
                </a:rPr>
                <a:t>C</a:t>
              </a:r>
            </a:p>
          </p:txBody>
        </p:sp>
      </p:grpSp>
      <p:grpSp>
        <p:nvGrpSpPr>
          <p:cNvPr id="14" name="Group 11"/>
          <p:cNvGrpSpPr>
            <a:grpSpLocks/>
          </p:cNvGrpSpPr>
          <p:nvPr/>
        </p:nvGrpSpPr>
        <p:grpSpPr bwMode="auto">
          <a:xfrm>
            <a:off x="7861300" y="4184650"/>
            <a:ext cx="571500" cy="569913"/>
            <a:chOff x="5070" y="2614"/>
            <a:chExt cx="360" cy="359"/>
          </a:xfrm>
        </p:grpSpPr>
        <p:sp>
          <p:nvSpPr>
            <p:cNvPr id="15" name="Oval 12"/>
            <p:cNvSpPr>
              <a:spLocks noChangeArrowheads="1"/>
            </p:cNvSpPr>
            <p:nvPr/>
          </p:nvSpPr>
          <p:spPr bwMode="auto">
            <a:xfrm>
              <a:off x="5070" y="2614"/>
              <a:ext cx="360" cy="359"/>
            </a:xfrm>
            <a:prstGeom prst="ellipse">
              <a:avLst/>
            </a:prstGeom>
            <a:noFill/>
            <a:ln w="12700">
              <a:solidFill>
                <a:schemeClr val="tx1"/>
              </a:solidFill>
              <a:round/>
              <a:headEnd/>
              <a:tailEnd/>
            </a:ln>
            <a:effectLst/>
          </p:spPr>
          <p:txBody>
            <a:bodyPr wrap="none" anchor="ctr"/>
            <a:lstStyle/>
            <a:p>
              <a:endParaRPr lang="en-US"/>
            </a:p>
          </p:txBody>
        </p:sp>
        <p:sp>
          <p:nvSpPr>
            <p:cNvPr id="16" name="Rectangle 13"/>
            <p:cNvSpPr>
              <a:spLocks noChangeArrowheads="1"/>
            </p:cNvSpPr>
            <p:nvPr/>
          </p:nvSpPr>
          <p:spPr bwMode="auto">
            <a:xfrm>
              <a:off x="5139" y="2667"/>
              <a:ext cx="255"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a:latin typeface="Times New Roman" pitchFamily="18" charset="0"/>
                </a:rPr>
                <a:t>G</a:t>
              </a:r>
            </a:p>
          </p:txBody>
        </p:sp>
      </p:grpSp>
      <p:sp>
        <p:nvSpPr>
          <p:cNvPr id="17" name="Line 14"/>
          <p:cNvSpPr>
            <a:spLocks noChangeShapeType="1"/>
          </p:cNvSpPr>
          <p:nvPr/>
        </p:nvSpPr>
        <p:spPr bwMode="auto">
          <a:xfrm>
            <a:off x="7397750" y="3587750"/>
            <a:ext cx="714375"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18" name="Group 15"/>
          <p:cNvGrpSpPr>
            <a:grpSpLocks/>
          </p:cNvGrpSpPr>
          <p:nvPr/>
        </p:nvGrpSpPr>
        <p:grpSpPr bwMode="auto">
          <a:xfrm>
            <a:off x="2506663" y="5430838"/>
            <a:ext cx="571500" cy="569912"/>
            <a:chOff x="1697" y="3399"/>
            <a:chExt cx="360" cy="359"/>
          </a:xfrm>
        </p:grpSpPr>
        <p:sp>
          <p:nvSpPr>
            <p:cNvPr id="19" name="Oval 16"/>
            <p:cNvSpPr>
              <a:spLocks noChangeArrowheads="1"/>
            </p:cNvSpPr>
            <p:nvPr/>
          </p:nvSpPr>
          <p:spPr bwMode="auto">
            <a:xfrm>
              <a:off x="1697" y="3399"/>
              <a:ext cx="360" cy="359"/>
            </a:xfrm>
            <a:prstGeom prst="ellipse">
              <a:avLst/>
            </a:prstGeom>
            <a:noFill/>
            <a:ln w="12700">
              <a:solidFill>
                <a:schemeClr val="tx1"/>
              </a:solidFill>
              <a:round/>
              <a:headEnd/>
              <a:tailEnd/>
            </a:ln>
            <a:effectLst/>
          </p:spPr>
          <p:txBody>
            <a:bodyPr wrap="none" anchor="ctr"/>
            <a:lstStyle/>
            <a:p>
              <a:endParaRPr lang="en-US"/>
            </a:p>
          </p:txBody>
        </p:sp>
        <p:sp>
          <p:nvSpPr>
            <p:cNvPr id="20" name="Rectangle 17"/>
            <p:cNvSpPr>
              <a:spLocks noChangeArrowheads="1"/>
            </p:cNvSpPr>
            <p:nvPr/>
          </p:nvSpPr>
          <p:spPr bwMode="auto">
            <a:xfrm>
              <a:off x="1766" y="3452"/>
              <a:ext cx="180"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a:latin typeface="Times New Roman" pitchFamily="18" charset="0"/>
                </a:rPr>
                <a:t>I</a:t>
              </a:r>
            </a:p>
          </p:txBody>
        </p:sp>
      </p:grpSp>
      <p:sp>
        <p:nvSpPr>
          <p:cNvPr id="21" name="Line 18"/>
          <p:cNvSpPr>
            <a:spLocks noChangeShapeType="1"/>
          </p:cNvSpPr>
          <p:nvPr/>
        </p:nvSpPr>
        <p:spPr bwMode="auto">
          <a:xfrm>
            <a:off x="2124075" y="4778375"/>
            <a:ext cx="690563" cy="638175"/>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22" name="Group 19"/>
          <p:cNvGrpSpPr>
            <a:grpSpLocks/>
          </p:cNvGrpSpPr>
          <p:nvPr/>
        </p:nvGrpSpPr>
        <p:grpSpPr bwMode="auto">
          <a:xfrm>
            <a:off x="1643063" y="4252913"/>
            <a:ext cx="571500" cy="569912"/>
            <a:chOff x="1153" y="2657"/>
            <a:chExt cx="360" cy="359"/>
          </a:xfrm>
        </p:grpSpPr>
        <p:sp>
          <p:nvSpPr>
            <p:cNvPr id="23" name="Oval 20"/>
            <p:cNvSpPr>
              <a:spLocks noChangeArrowheads="1"/>
            </p:cNvSpPr>
            <p:nvPr/>
          </p:nvSpPr>
          <p:spPr bwMode="auto">
            <a:xfrm>
              <a:off x="1153" y="2657"/>
              <a:ext cx="360" cy="359"/>
            </a:xfrm>
            <a:prstGeom prst="ellipse">
              <a:avLst/>
            </a:prstGeom>
            <a:noFill/>
            <a:ln w="12700">
              <a:solidFill>
                <a:schemeClr val="tx1"/>
              </a:solidFill>
              <a:round/>
              <a:headEnd/>
              <a:tailEnd/>
            </a:ln>
            <a:effectLst/>
          </p:spPr>
          <p:txBody>
            <a:bodyPr wrap="none" anchor="ctr"/>
            <a:lstStyle/>
            <a:p>
              <a:endParaRPr lang="en-US"/>
            </a:p>
          </p:txBody>
        </p:sp>
        <p:sp>
          <p:nvSpPr>
            <p:cNvPr id="24" name="Rectangle 21"/>
            <p:cNvSpPr>
              <a:spLocks noChangeArrowheads="1"/>
            </p:cNvSpPr>
            <p:nvPr/>
          </p:nvSpPr>
          <p:spPr bwMode="auto">
            <a:xfrm>
              <a:off x="1222" y="2710"/>
              <a:ext cx="255"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a:latin typeface="Times New Roman" pitchFamily="18" charset="0"/>
                </a:rPr>
                <a:t>D</a:t>
              </a:r>
            </a:p>
          </p:txBody>
        </p:sp>
      </p:grpSp>
      <p:grpSp>
        <p:nvGrpSpPr>
          <p:cNvPr id="25" name="Group 22"/>
          <p:cNvGrpSpPr>
            <a:grpSpLocks/>
          </p:cNvGrpSpPr>
          <p:nvPr/>
        </p:nvGrpSpPr>
        <p:grpSpPr bwMode="auto">
          <a:xfrm>
            <a:off x="762000" y="5454650"/>
            <a:ext cx="571500" cy="569913"/>
            <a:chOff x="598" y="3414"/>
            <a:chExt cx="360" cy="359"/>
          </a:xfrm>
        </p:grpSpPr>
        <p:sp>
          <p:nvSpPr>
            <p:cNvPr id="26" name="Oval 23"/>
            <p:cNvSpPr>
              <a:spLocks noChangeArrowheads="1"/>
            </p:cNvSpPr>
            <p:nvPr/>
          </p:nvSpPr>
          <p:spPr bwMode="auto">
            <a:xfrm>
              <a:off x="598" y="3414"/>
              <a:ext cx="360" cy="359"/>
            </a:xfrm>
            <a:prstGeom prst="ellipse">
              <a:avLst/>
            </a:prstGeom>
            <a:noFill/>
            <a:ln w="12700">
              <a:solidFill>
                <a:schemeClr val="tx1"/>
              </a:solidFill>
              <a:round/>
              <a:headEnd/>
              <a:tailEnd/>
            </a:ln>
            <a:effectLst/>
          </p:spPr>
          <p:txBody>
            <a:bodyPr wrap="none" anchor="ctr"/>
            <a:lstStyle/>
            <a:p>
              <a:endParaRPr lang="en-US"/>
            </a:p>
          </p:txBody>
        </p:sp>
        <p:sp>
          <p:nvSpPr>
            <p:cNvPr id="27" name="Rectangle 24"/>
            <p:cNvSpPr>
              <a:spLocks noChangeArrowheads="1"/>
            </p:cNvSpPr>
            <p:nvPr/>
          </p:nvSpPr>
          <p:spPr bwMode="auto">
            <a:xfrm>
              <a:off x="667" y="3467"/>
              <a:ext cx="255"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a:latin typeface="Times New Roman" pitchFamily="18" charset="0"/>
                </a:rPr>
                <a:t>H</a:t>
              </a:r>
            </a:p>
          </p:txBody>
        </p:sp>
      </p:grpSp>
      <p:grpSp>
        <p:nvGrpSpPr>
          <p:cNvPr id="28" name="Group 25"/>
          <p:cNvGrpSpPr>
            <a:grpSpLocks/>
          </p:cNvGrpSpPr>
          <p:nvPr/>
        </p:nvGrpSpPr>
        <p:grpSpPr bwMode="auto">
          <a:xfrm>
            <a:off x="5853113" y="4195763"/>
            <a:ext cx="571500" cy="569912"/>
            <a:chOff x="3805" y="2621"/>
            <a:chExt cx="360" cy="359"/>
          </a:xfrm>
        </p:grpSpPr>
        <p:sp>
          <p:nvSpPr>
            <p:cNvPr id="29" name="Oval 26"/>
            <p:cNvSpPr>
              <a:spLocks noChangeArrowheads="1"/>
            </p:cNvSpPr>
            <p:nvPr/>
          </p:nvSpPr>
          <p:spPr bwMode="auto">
            <a:xfrm>
              <a:off x="3805" y="2621"/>
              <a:ext cx="360" cy="359"/>
            </a:xfrm>
            <a:prstGeom prst="ellipse">
              <a:avLst/>
            </a:prstGeom>
            <a:noFill/>
            <a:ln w="12700">
              <a:solidFill>
                <a:schemeClr val="tx1"/>
              </a:solidFill>
              <a:round/>
              <a:headEnd/>
              <a:tailEnd/>
            </a:ln>
            <a:effectLst/>
          </p:spPr>
          <p:txBody>
            <a:bodyPr wrap="none" anchor="ctr"/>
            <a:lstStyle/>
            <a:p>
              <a:endParaRPr lang="en-US"/>
            </a:p>
          </p:txBody>
        </p:sp>
        <p:sp>
          <p:nvSpPr>
            <p:cNvPr id="30" name="Rectangle 27"/>
            <p:cNvSpPr>
              <a:spLocks noChangeArrowheads="1"/>
            </p:cNvSpPr>
            <p:nvPr/>
          </p:nvSpPr>
          <p:spPr bwMode="auto">
            <a:xfrm>
              <a:off x="3874" y="2674"/>
              <a:ext cx="223"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a:solidFill>
                    <a:srgbClr val="FF0000"/>
                  </a:solidFill>
                  <a:latin typeface="Times New Roman" pitchFamily="18" charset="0"/>
                </a:rPr>
                <a:t>F</a:t>
              </a:r>
              <a:endParaRPr lang="en-US" altLang="zh-TW" sz="2400">
                <a:latin typeface="Times New Roman" pitchFamily="18" charset="0"/>
              </a:endParaRPr>
            </a:p>
          </p:txBody>
        </p:sp>
      </p:grpSp>
      <p:sp>
        <p:nvSpPr>
          <p:cNvPr id="31" name="Line 28"/>
          <p:cNvSpPr>
            <a:spLocks noChangeShapeType="1"/>
          </p:cNvSpPr>
          <p:nvPr/>
        </p:nvSpPr>
        <p:spPr bwMode="auto">
          <a:xfrm flipH="1">
            <a:off x="6111875" y="3573463"/>
            <a:ext cx="828675" cy="61753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2" name="Freeform 29"/>
          <p:cNvSpPr>
            <a:spLocks noChangeArrowheads="1"/>
          </p:cNvSpPr>
          <p:nvPr/>
        </p:nvSpPr>
        <p:spPr bwMode="auto">
          <a:xfrm>
            <a:off x="1930400" y="3368675"/>
            <a:ext cx="739775" cy="893763"/>
          </a:xfrm>
          <a:custGeom>
            <a:avLst/>
            <a:gdLst/>
            <a:ahLst/>
            <a:cxnLst>
              <a:cxn ang="0">
                <a:pos x="466" y="0"/>
              </a:cxn>
              <a:cxn ang="0">
                <a:pos x="466" y="216"/>
              </a:cxn>
              <a:cxn ang="0">
                <a:pos x="0" y="563"/>
              </a:cxn>
            </a:cxnLst>
            <a:rect l="0" t="0" r="r" b="b"/>
            <a:pathLst>
              <a:path w="466" h="563">
                <a:moveTo>
                  <a:pt x="466" y="0"/>
                </a:moveTo>
                <a:lnTo>
                  <a:pt x="466" y="216"/>
                </a:lnTo>
                <a:lnTo>
                  <a:pt x="0" y="563"/>
                </a:lnTo>
              </a:path>
            </a:pathLst>
          </a:custGeom>
          <a:noFill/>
          <a:ln w="12700">
            <a:solidFill>
              <a:schemeClr val="tx1"/>
            </a:solidFill>
            <a:round/>
            <a:headEnd type="none" w="sm" len="sm"/>
            <a:tailEnd type="none" w="sm" len="sm"/>
          </a:ln>
          <a:effectLst/>
        </p:spPr>
        <p:txBody>
          <a:bodyPr wrap="none" anchor="ctr"/>
          <a:lstStyle/>
          <a:p>
            <a:endParaRPr lang="en-US"/>
          </a:p>
        </p:txBody>
      </p:sp>
      <p:sp>
        <p:nvSpPr>
          <p:cNvPr id="33" name="Line 30"/>
          <p:cNvSpPr>
            <a:spLocks noChangeShapeType="1"/>
          </p:cNvSpPr>
          <p:nvPr/>
        </p:nvSpPr>
        <p:spPr bwMode="auto">
          <a:xfrm flipH="1">
            <a:off x="1063625" y="4783138"/>
            <a:ext cx="642938" cy="66992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 name="Line 31"/>
          <p:cNvSpPr>
            <a:spLocks noChangeShapeType="1"/>
          </p:cNvSpPr>
          <p:nvPr/>
        </p:nvSpPr>
        <p:spPr bwMode="auto">
          <a:xfrm>
            <a:off x="5184775" y="2457450"/>
            <a:ext cx="1951038" cy="601663"/>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35" name="Group 32"/>
          <p:cNvGrpSpPr>
            <a:grpSpLocks/>
          </p:cNvGrpSpPr>
          <p:nvPr/>
        </p:nvGrpSpPr>
        <p:grpSpPr bwMode="auto">
          <a:xfrm>
            <a:off x="2813050" y="3570288"/>
            <a:ext cx="501650" cy="2192337"/>
            <a:chOff x="1710" y="1615"/>
            <a:chExt cx="316" cy="1297"/>
          </a:xfrm>
        </p:grpSpPr>
        <p:sp>
          <p:nvSpPr>
            <p:cNvPr id="36" name="Line 33"/>
            <p:cNvSpPr>
              <a:spLocks noChangeShapeType="1"/>
            </p:cNvSpPr>
            <p:nvPr/>
          </p:nvSpPr>
          <p:spPr bwMode="auto">
            <a:xfrm>
              <a:off x="1899" y="2904"/>
              <a:ext cx="127" cy="1"/>
            </a:xfrm>
            <a:prstGeom prst="line">
              <a:avLst/>
            </a:prstGeom>
            <a:noFill/>
            <a:ln w="12700">
              <a:solidFill>
                <a:schemeClr val="tx1"/>
              </a:solidFill>
              <a:prstDash val="sysDot"/>
              <a:round/>
              <a:headEnd type="none" w="sm" len="sm"/>
              <a:tailEnd type="none" w="sm" len="sm"/>
            </a:ln>
            <a:effectLst/>
          </p:spPr>
          <p:txBody>
            <a:bodyPr wrap="none" anchor="ctr"/>
            <a:lstStyle/>
            <a:p>
              <a:endParaRPr lang="en-US"/>
            </a:p>
          </p:txBody>
        </p:sp>
        <p:sp>
          <p:nvSpPr>
            <p:cNvPr id="37" name="Line 34"/>
            <p:cNvSpPr>
              <a:spLocks noChangeShapeType="1"/>
            </p:cNvSpPr>
            <p:nvPr/>
          </p:nvSpPr>
          <p:spPr bwMode="auto">
            <a:xfrm>
              <a:off x="1710" y="1615"/>
              <a:ext cx="315" cy="1297"/>
            </a:xfrm>
            <a:prstGeom prst="line">
              <a:avLst/>
            </a:prstGeom>
            <a:noFill/>
            <a:ln w="12700">
              <a:solidFill>
                <a:schemeClr val="tx1"/>
              </a:solidFill>
              <a:prstDash val="sysDot"/>
              <a:round/>
              <a:headEnd type="stealth" w="med" len="lg"/>
              <a:tailEnd type="none" w="sm" len="sm"/>
            </a:ln>
            <a:effectLst/>
          </p:spPr>
          <p:txBody>
            <a:bodyPr wrap="none" anchor="ctr"/>
            <a:lstStyle/>
            <a:p>
              <a:endParaRPr lang="en-US"/>
            </a:p>
          </p:txBody>
        </p:sp>
      </p:grpSp>
      <p:grpSp>
        <p:nvGrpSpPr>
          <p:cNvPr id="38" name="Group 35"/>
          <p:cNvGrpSpPr>
            <a:grpSpLocks/>
          </p:cNvGrpSpPr>
          <p:nvPr/>
        </p:nvGrpSpPr>
        <p:grpSpPr bwMode="auto">
          <a:xfrm>
            <a:off x="2039938" y="4918075"/>
            <a:ext cx="452437" cy="811213"/>
            <a:chOff x="1223" y="2380"/>
            <a:chExt cx="285" cy="511"/>
          </a:xfrm>
        </p:grpSpPr>
        <p:sp>
          <p:nvSpPr>
            <p:cNvPr id="39" name="Line 36"/>
            <p:cNvSpPr>
              <a:spLocks noChangeShapeType="1"/>
            </p:cNvSpPr>
            <p:nvPr/>
          </p:nvSpPr>
          <p:spPr bwMode="auto">
            <a:xfrm flipH="1">
              <a:off x="1230" y="2890"/>
              <a:ext cx="278" cy="1"/>
            </a:xfrm>
            <a:prstGeom prst="line">
              <a:avLst/>
            </a:prstGeom>
            <a:noFill/>
            <a:ln w="12700">
              <a:solidFill>
                <a:schemeClr val="tx1"/>
              </a:solidFill>
              <a:prstDash val="sysDot"/>
              <a:round/>
              <a:headEnd type="none" w="sm" len="sm"/>
              <a:tailEnd type="none" w="sm" len="sm"/>
            </a:ln>
            <a:effectLst/>
          </p:spPr>
          <p:txBody>
            <a:bodyPr wrap="none" anchor="ctr"/>
            <a:lstStyle/>
            <a:p>
              <a:endParaRPr lang="en-US"/>
            </a:p>
          </p:txBody>
        </p:sp>
        <p:sp>
          <p:nvSpPr>
            <p:cNvPr id="40" name="Line 37"/>
            <p:cNvSpPr>
              <a:spLocks noChangeShapeType="1"/>
            </p:cNvSpPr>
            <p:nvPr/>
          </p:nvSpPr>
          <p:spPr bwMode="auto">
            <a:xfrm flipV="1">
              <a:off x="1223" y="2380"/>
              <a:ext cx="1" cy="510"/>
            </a:xfrm>
            <a:prstGeom prst="line">
              <a:avLst/>
            </a:prstGeom>
            <a:noFill/>
            <a:ln w="12700">
              <a:solidFill>
                <a:schemeClr val="tx1"/>
              </a:solidFill>
              <a:prstDash val="sysDot"/>
              <a:round/>
              <a:headEnd type="none" w="sm" len="sm"/>
              <a:tailEnd type="stealth" w="med" len="lg"/>
            </a:ln>
            <a:effectLst/>
          </p:spPr>
          <p:txBody>
            <a:bodyPr wrap="none" anchor="ctr"/>
            <a:lstStyle/>
            <a:p>
              <a:endParaRPr lang="en-US"/>
            </a:p>
          </p:txBody>
        </p:sp>
      </p:grpSp>
      <p:grpSp>
        <p:nvGrpSpPr>
          <p:cNvPr id="41" name="Group 38"/>
          <p:cNvGrpSpPr>
            <a:grpSpLocks/>
          </p:cNvGrpSpPr>
          <p:nvPr/>
        </p:nvGrpSpPr>
        <p:grpSpPr bwMode="auto">
          <a:xfrm>
            <a:off x="1349375" y="4905375"/>
            <a:ext cx="404813" cy="835025"/>
            <a:chOff x="788" y="2372"/>
            <a:chExt cx="255" cy="526"/>
          </a:xfrm>
        </p:grpSpPr>
        <p:sp>
          <p:nvSpPr>
            <p:cNvPr id="42" name="Line 39"/>
            <p:cNvSpPr>
              <a:spLocks noChangeShapeType="1"/>
            </p:cNvSpPr>
            <p:nvPr/>
          </p:nvSpPr>
          <p:spPr bwMode="auto">
            <a:xfrm>
              <a:off x="788" y="2897"/>
              <a:ext cx="247" cy="1"/>
            </a:xfrm>
            <a:prstGeom prst="line">
              <a:avLst/>
            </a:prstGeom>
            <a:noFill/>
            <a:ln w="12700">
              <a:solidFill>
                <a:schemeClr val="tx1"/>
              </a:solidFill>
              <a:prstDash val="sysDot"/>
              <a:round/>
              <a:headEnd type="none" w="sm" len="sm"/>
              <a:tailEnd type="none" w="sm" len="sm"/>
            </a:ln>
            <a:effectLst/>
          </p:spPr>
          <p:txBody>
            <a:bodyPr wrap="none" anchor="ctr"/>
            <a:lstStyle/>
            <a:p>
              <a:endParaRPr lang="en-US"/>
            </a:p>
          </p:txBody>
        </p:sp>
        <p:sp>
          <p:nvSpPr>
            <p:cNvPr id="43" name="Line 40"/>
            <p:cNvSpPr>
              <a:spLocks noChangeShapeType="1"/>
            </p:cNvSpPr>
            <p:nvPr/>
          </p:nvSpPr>
          <p:spPr bwMode="auto">
            <a:xfrm flipV="1">
              <a:off x="1042" y="2372"/>
              <a:ext cx="1" cy="525"/>
            </a:xfrm>
            <a:prstGeom prst="line">
              <a:avLst/>
            </a:prstGeom>
            <a:noFill/>
            <a:ln w="12700">
              <a:solidFill>
                <a:schemeClr val="tx1"/>
              </a:solidFill>
              <a:prstDash val="sysDot"/>
              <a:round/>
              <a:headEnd type="none" w="sm" len="sm"/>
              <a:tailEnd type="stealth" w="med" len="lg"/>
            </a:ln>
            <a:effectLst/>
          </p:spPr>
          <p:txBody>
            <a:bodyPr wrap="none" anchor="ctr"/>
            <a:lstStyle/>
            <a:p>
              <a:endParaRPr lang="en-US"/>
            </a:p>
          </p:txBody>
        </p:sp>
      </p:grpSp>
      <p:grpSp>
        <p:nvGrpSpPr>
          <p:cNvPr id="44" name="Group 41"/>
          <p:cNvGrpSpPr>
            <a:grpSpLocks/>
          </p:cNvGrpSpPr>
          <p:nvPr/>
        </p:nvGrpSpPr>
        <p:grpSpPr bwMode="auto">
          <a:xfrm>
            <a:off x="5146675" y="2643188"/>
            <a:ext cx="701675" cy="1893887"/>
            <a:chOff x="3180" y="947"/>
            <a:chExt cx="442" cy="1193"/>
          </a:xfrm>
        </p:grpSpPr>
        <p:sp>
          <p:nvSpPr>
            <p:cNvPr id="45" name="Line 42"/>
            <p:cNvSpPr>
              <a:spLocks noChangeShapeType="1"/>
            </p:cNvSpPr>
            <p:nvPr/>
          </p:nvSpPr>
          <p:spPr bwMode="auto">
            <a:xfrm flipH="1" flipV="1">
              <a:off x="3193" y="2139"/>
              <a:ext cx="429" cy="1"/>
            </a:xfrm>
            <a:prstGeom prst="line">
              <a:avLst/>
            </a:prstGeom>
            <a:noFill/>
            <a:ln w="38100">
              <a:solidFill>
                <a:srgbClr val="0000FF"/>
              </a:solidFill>
              <a:prstDash val="sysDot"/>
              <a:round/>
              <a:headEnd type="none" w="sm" len="sm"/>
              <a:tailEnd type="none" w="sm" len="sm"/>
            </a:ln>
            <a:effectLst/>
          </p:spPr>
          <p:txBody>
            <a:bodyPr wrap="none" anchor="ctr"/>
            <a:lstStyle/>
            <a:p>
              <a:endParaRPr lang="en-US"/>
            </a:p>
          </p:txBody>
        </p:sp>
        <p:sp>
          <p:nvSpPr>
            <p:cNvPr id="46" name="Line 43"/>
            <p:cNvSpPr>
              <a:spLocks noChangeShapeType="1"/>
            </p:cNvSpPr>
            <p:nvPr/>
          </p:nvSpPr>
          <p:spPr bwMode="auto">
            <a:xfrm flipH="1" flipV="1">
              <a:off x="3180" y="947"/>
              <a:ext cx="6" cy="1192"/>
            </a:xfrm>
            <a:prstGeom prst="line">
              <a:avLst/>
            </a:prstGeom>
            <a:noFill/>
            <a:ln w="38100">
              <a:solidFill>
                <a:srgbClr val="0000FF"/>
              </a:solidFill>
              <a:prstDash val="sysDot"/>
              <a:round/>
              <a:headEnd type="none" w="sm" len="sm"/>
              <a:tailEnd type="stealth" w="med" len="lg"/>
            </a:ln>
            <a:effectLst/>
          </p:spPr>
          <p:txBody>
            <a:bodyPr wrap="none" anchor="ctr"/>
            <a:lstStyle/>
            <a:p>
              <a:endParaRPr lang="en-US"/>
            </a:p>
          </p:txBody>
        </p:sp>
      </p:grpSp>
      <p:grpSp>
        <p:nvGrpSpPr>
          <p:cNvPr id="47" name="Group 44"/>
          <p:cNvGrpSpPr>
            <a:grpSpLocks/>
          </p:cNvGrpSpPr>
          <p:nvPr/>
        </p:nvGrpSpPr>
        <p:grpSpPr bwMode="auto">
          <a:xfrm>
            <a:off x="7286625" y="3656013"/>
            <a:ext cx="574675" cy="892175"/>
            <a:chOff x="4528" y="1585"/>
            <a:chExt cx="362" cy="562"/>
          </a:xfrm>
        </p:grpSpPr>
        <p:sp>
          <p:nvSpPr>
            <p:cNvPr id="48" name="Line 45"/>
            <p:cNvSpPr>
              <a:spLocks noChangeShapeType="1"/>
            </p:cNvSpPr>
            <p:nvPr/>
          </p:nvSpPr>
          <p:spPr bwMode="auto">
            <a:xfrm flipH="1" flipV="1">
              <a:off x="4535" y="2146"/>
              <a:ext cx="355" cy="1"/>
            </a:xfrm>
            <a:prstGeom prst="line">
              <a:avLst/>
            </a:prstGeom>
            <a:noFill/>
            <a:ln w="12700">
              <a:solidFill>
                <a:schemeClr val="tx1"/>
              </a:solidFill>
              <a:prstDash val="sysDot"/>
              <a:round/>
              <a:headEnd type="none" w="sm" len="sm"/>
              <a:tailEnd type="none" w="sm" len="sm"/>
            </a:ln>
            <a:effectLst/>
          </p:spPr>
          <p:txBody>
            <a:bodyPr wrap="none" anchor="ctr"/>
            <a:lstStyle/>
            <a:p>
              <a:endParaRPr lang="en-US"/>
            </a:p>
          </p:txBody>
        </p:sp>
        <p:sp>
          <p:nvSpPr>
            <p:cNvPr id="49" name="Line 46"/>
            <p:cNvSpPr>
              <a:spLocks noChangeShapeType="1"/>
            </p:cNvSpPr>
            <p:nvPr/>
          </p:nvSpPr>
          <p:spPr bwMode="auto">
            <a:xfrm flipV="1">
              <a:off x="4528" y="1585"/>
              <a:ext cx="2" cy="561"/>
            </a:xfrm>
            <a:prstGeom prst="line">
              <a:avLst/>
            </a:prstGeom>
            <a:noFill/>
            <a:ln w="12700">
              <a:solidFill>
                <a:schemeClr val="tx1"/>
              </a:solidFill>
              <a:prstDash val="sysDot"/>
              <a:round/>
              <a:headEnd type="none" w="sm" len="sm"/>
              <a:tailEnd type="stealth" w="med" len="lg"/>
            </a:ln>
            <a:effectLst/>
          </p:spPr>
          <p:txBody>
            <a:bodyPr wrap="none" anchor="ctr"/>
            <a:lstStyle/>
            <a:p>
              <a:endParaRPr lang="en-US"/>
            </a:p>
          </p:txBody>
        </p:sp>
      </p:grpSp>
      <p:grpSp>
        <p:nvGrpSpPr>
          <p:cNvPr id="50" name="Group 47"/>
          <p:cNvGrpSpPr>
            <a:grpSpLocks/>
          </p:cNvGrpSpPr>
          <p:nvPr/>
        </p:nvGrpSpPr>
        <p:grpSpPr bwMode="auto">
          <a:xfrm>
            <a:off x="454025" y="4951413"/>
            <a:ext cx="300038" cy="811212"/>
            <a:chOff x="224" y="2401"/>
            <a:chExt cx="189" cy="511"/>
          </a:xfrm>
        </p:grpSpPr>
        <p:sp>
          <p:nvSpPr>
            <p:cNvPr id="51" name="Line 48"/>
            <p:cNvSpPr>
              <a:spLocks noChangeShapeType="1"/>
            </p:cNvSpPr>
            <p:nvPr/>
          </p:nvSpPr>
          <p:spPr bwMode="auto">
            <a:xfrm flipH="1" flipV="1">
              <a:off x="231" y="2911"/>
              <a:ext cx="182" cy="1"/>
            </a:xfrm>
            <a:prstGeom prst="line">
              <a:avLst/>
            </a:prstGeom>
            <a:noFill/>
            <a:ln w="12700">
              <a:solidFill>
                <a:schemeClr val="tx1"/>
              </a:solidFill>
              <a:prstDash val="sysDot"/>
              <a:round/>
              <a:headEnd type="none" w="sm" len="sm"/>
              <a:tailEnd type="none" w="sm" len="sm"/>
            </a:ln>
            <a:effectLst/>
          </p:spPr>
          <p:txBody>
            <a:bodyPr wrap="none" anchor="ctr"/>
            <a:lstStyle/>
            <a:p>
              <a:endParaRPr lang="en-US"/>
            </a:p>
          </p:txBody>
        </p:sp>
        <p:sp>
          <p:nvSpPr>
            <p:cNvPr id="52" name="Line 49"/>
            <p:cNvSpPr>
              <a:spLocks noChangeShapeType="1"/>
            </p:cNvSpPr>
            <p:nvPr/>
          </p:nvSpPr>
          <p:spPr bwMode="auto">
            <a:xfrm flipV="1">
              <a:off x="224" y="2401"/>
              <a:ext cx="1" cy="510"/>
            </a:xfrm>
            <a:prstGeom prst="line">
              <a:avLst/>
            </a:prstGeom>
            <a:noFill/>
            <a:ln w="12700">
              <a:solidFill>
                <a:schemeClr val="tx1"/>
              </a:solidFill>
              <a:prstDash val="sysDot"/>
              <a:round/>
              <a:headEnd type="none" w="sm" len="sm"/>
              <a:tailEnd type="stealth" w="med" len="lg"/>
            </a:ln>
            <a:effectLst/>
          </p:spPr>
          <p:txBody>
            <a:bodyPr wrap="none" anchor="ctr"/>
            <a:lstStyle/>
            <a:p>
              <a:endParaRPr lang="en-US"/>
            </a:p>
          </p:txBody>
        </p:sp>
      </p:grpSp>
      <p:grpSp>
        <p:nvGrpSpPr>
          <p:cNvPr id="53" name="Group 50"/>
          <p:cNvGrpSpPr>
            <a:grpSpLocks/>
          </p:cNvGrpSpPr>
          <p:nvPr/>
        </p:nvGrpSpPr>
        <p:grpSpPr bwMode="auto">
          <a:xfrm>
            <a:off x="6432550" y="3667125"/>
            <a:ext cx="606425" cy="866775"/>
            <a:chOff x="3990" y="1592"/>
            <a:chExt cx="382" cy="546"/>
          </a:xfrm>
        </p:grpSpPr>
        <p:sp>
          <p:nvSpPr>
            <p:cNvPr id="54" name="Line 51"/>
            <p:cNvSpPr>
              <a:spLocks noChangeShapeType="1"/>
            </p:cNvSpPr>
            <p:nvPr/>
          </p:nvSpPr>
          <p:spPr bwMode="auto">
            <a:xfrm>
              <a:off x="3990" y="2132"/>
              <a:ext cx="373" cy="6"/>
            </a:xfrm>
            <a:prstGeom prst="line">
              <a:avLst/>
            </a:prstGeom>
            <a:noFill/>
            <a:ln w="57150">
              <a:solidFill>
                <a:srgbClr val="669900"/>
              </a:solidFill>
              <a:prstDash val="sysDot"/>
              <a:round/>
              <a:headEnd type="none" w="sm" len="sm"/>
              <a:tailEnd type="none" w="sm" len="sm"/>
            </a:ln>
            <a:effectLst/>
          </p:spPr>
          <p:txBody>
            <a:bodyPr wrap="none" anchor="ctr"/>
            <a:lstStyle/>
            <a:p>
              <a:endParaRPr lang="en-US"/>
            </a:p>
          </p:txBody>
        </p:sp>
        <p:sp>
          <p:nvSpPr>
            <p:cNvPr id="55" name="Line 52"/>
            <p:cNvSpPr>
              <a:spLocks noChangeShapeType="1"/>
            </p:cNvSpPr>
            <p:nvPr/>
          </p:nvSpPr>
          <p:spPr bwMode="auto">
            <a:xfrm flipV="1">
              <a:off x="4370" y="1592"/>
              <a:ext cx="2" cy="546"/>
            </a:xfrm>
            <a:prstGeom prst="line">
              <a:avLst/>
            </a:prstGeom>
            <a:noFill/>
            <a:ln w="57150">
              <a:solidFill>
                <a:srgbClr val="669900"/>
              </a:solidFill>
              <a:prstDash val="sysDot"/>
              <a:round/>
              <a:headEnd type="none" w="sm" len="sm"/>
              <a:tailEnd type="stealth" w="med" len="lg"/>
            </a:ln>
            <a:effectLst/>
          </p:spPr>
          <p:txBody>
            <a:bodyPr wrap="none" anchor="ctr"/>
            <a:lstStyle/>
            <a:p>
              <a:endParaRPr lang="en-US"/>
            </a:p>
          </p:txBody>
        </p:sp>
      </p:grpSp>
      <p:grpSp>
        <p:nvGrpSpPr>
          <p:cNvPr id="56" name="Group 53"/>
          <p:cNvGrpSpPr>
            <a:grpSpLocks/>
          </p:cNvGrpSpPr>
          <p:nvPr/>
        </p:nvGrpSpPr>
        <p:grpSpPr bwMode="auto">
          <a:xfrm>
            <a:off x="8455025" y="3214688"/>
            <a:ext cx="406400" cy="1320800"/>
            <a:chOff x="5264" y="1307"/>
            <a:chExt cx="256" cy="832"/>
          </a:xfrm>
        </p:grpSpPr>
        <p:sp>
          <p:nvSpPr>
            <p:cNvPr id="57" name="Line 54"/>
            <p:cNvSpPr>
              <a:spLocks noChangeShapeType="1"/>
            </p:cNvSpPr>
            <p:nvPr/>
          </p:nvSpPr>
          <p:spPr bwMode="auto">
            <a:xfrm>
              <a:off x="5264" y="2138"/>
              <a:ext cx="247" cy="1"/>
            </a:xfrm>
            <a:prstGeom prst="line">
              <a:avLst/>
            </a:prstGeom>
            <a:noFill/>
            <a:ln w="12700">
              <a:solidFill>
                <a:schemeClr val="tx1"/>
              </a:solidFill>
              <a:prstDash val="sysDot"/>
              <a:round/>
              <a:headEnd type="none" w="sm" len="sm"/>
              <a:tailEnd type="none" w="sm" len="sm"/>
            </a:ln>
            <a:effectLst/>
          </p:spPr>
          <p:txBody>
            <a:bodyPr wrap="none" anchor="ctr"/>
            <a:lstStyle/>
            <a:p>
              <a:endParaRPr lang="en-US"/>
            </a:p>
          </p:txBody>
        </p:sp>
        <p:sp>
          <p:nvSpPr>
            <p:cNvPr id="58" name="Line 55"/>
            <p:cNvSpPr>
              <a:spLocks noChangeShapeType="1"/>
            </p:cNvSpPr>
            <p:nvPr/>
          </p:nvSpPr>
          <p:spPr bwMode="auto">
            <a:xfrm flipV="1">
              <a:off x="5518" y="1307"/>
              <a:ext cx="2" cy="831"/>
            </a:xfrm>
            <a:prstGeom prst="line">
              <a:avLst/>
            </a:prstGeom>
            <a:noFill/>
            <a:ln w="12700">
              <a:solidFill>
                <a:schemeClr val="tx1"/>
              </a:solidFill>
              <a:prstDash val="sysDot"/>
              <a:round/>
              <a:headEnd type="none" w="sm" len="sm"/>
              <a:tailEnd type="stealth" w="med" len="lg"/>
            </a:ln>
            <a:effectLst/>
          </p:spPr>
          <p:txBody>
            <a:bodyPr wrap="none" anchor="ctr"/>
            <a:lstStyle/>
            <a:p>
              <a:endParaRPr lang="en-US"/>
            </a:p>
          </p:txBody>
        </p:sp>
      </p:grpSp>
      <p:sp>
        <p:nvSpPr>
          <p:cNvPr id="59" name="Freeform 56"/>
          <p:cNvSpPr>
            <a:spLocks/>
          </p:cNvSpPr>
          <p:nvPr/>
        </p:nvSpPr>
        <p:spPr bwMode="auto">
          <a:xfrm>
            <a:off x="3276600" y="2160588"/>
            <a:ext cx="1398588" cy="3175"/>
          </a:xfrm>
          <a:custGeom>
            <a:avLst/>
            <a:gdLst/>
            <a:ahLst/>
            <a:cxnLst>
              <a:cxn ang="0">
                <a:pos x="0" y="2"/>
              </a:cxn>
              <a:cxn ang="0">
                <a:pos x="881" y="0"/>
              </a:cxn>
            </a:cxnLst>
            <a:rect l="0" t="0" r="r" b="b"/>
            <a:pathLst>
              <a:path w="881" h="2">
                <a:moveTo>
                  <a:pt x="0" y="2"/>
                </a:moveTo>
                <a:lnTo>
                  <a:pt x="881" y="0"/>
                </a:lnTo>
              </a:path>
            </a:pathLst>
          </a:custGeom>
          <a:noFill/>
          <a:ln w="12700">
            <a:solidFill>
              <a:schemeClr val="tx1"/>
            </a:solidFill>
            <a:round/>
            <a:headEnd type="none" w="sm" len="sm"/>
            <a:tailEnd type="stealth" w="med" len="lg"/>
          </a:ln>
          <a:effectLst/>
        </p:spPr>
        <p:txBody>
          <a:bodyPr wrap="none" anchor="ctr"/>
          <a:lstStyle/>
          <a:p>
            <a:endParaRPr lang="en-US"/>
          </a:p>
        </p:txBody>
      </p:sp>
      <p:sp>
        <p:nvSpPr>
          <p:cNvPr id="60" name="Text Box 57"/>
          <p:cNvSpPr txBox="1">
            <a:spLocks noChangeArrowheads="1"/>
          </p:cNvSpPr>
          <p:nvPr/>
        </p:nvSpPr>
        <p:spPr bwMode="auto">
          <a:xfrm>
            <a:off x="107950" y="4508500"/>
            <a:ext cx="1339850" cy="457200"/>
          </a:xfrm>
          <a:prstGeom prst="rect">
            <a:avLst/>
          </a:prstGeom>
          <a:noFill/>
          <a:ln w="9525">
            <a:noFill/>
            <a:miter lim="800000"/>
            <a:headEnd/>
            <a:tailEnd/>
          </a:ln>
          <a:effectLst/>
        </p:spPr>
        <p:txBody>
          <a:bodyPr wrap="none">
            <a:spAutoFit/>
          </a:bodyPr>
          <a:lstStyle/>
          <a:p>
            <a:r>
              <a:rPr lang="en-US" altLang="zh-TW" sz="2400">
                <a:solidFill>
                  <a:srgbClr val="FF0000"/>
                </a:solidFill>
              </a:rPr>
              <a:t>dangling</a:t>
            </a:r>
          </a:p>
        </p:txBody>
      </p:sp>
      <p:sp>
        <p:nvSpPr>
          <p:cNvPr id="61" name="Rectangle 58"/>
          <p:cNvSpPr>
            <a:spLocks noChangeArrowheads="1"/>
          </p:cNvSpPr>
          <p:nvPr/>
        </p:nvSpPr>
        <p:spPr bwMode="auto">
          <a:xfrm>
            <a:off x="7786688" y="2754313"/>
            <a:ext cx="1339850" cy="457200"/>
          </a:xfrm>
          <a:prstGeom prst="rect">
            <a:avLst/>
          </a:prstGeom>
          <a:noFill/>
          <a:ln w="9525">
            <a:noFill/>
            <a:miter lim="800000"/>
            <a:headEnd/>
            <a:tailEnd/>
          </a:ln>
          <a:effectLst/>
        </p:spPr>
        <p:txBody>
          <a:bodyPr wrap="none">
            <a:spAutoFit/>
          </a:bodyPr>
          <a:lstStyle/>
          <a:p>
            <a:r>
              <a:rPr lang="en-US" altLang="zh-TW" sz="2400">
                <a:solidFill>
                  <a:srgbClr val="FF0000"/>
                </a:solidFill>
              </a:rPr>
              <a:t>dangling</a:t>
            </a:r>
          </a:p>
        </p:txBody>
      </p:sp>
      <p:grpSp>
        <p:nvGrpSpPr>
          <p:cNvPr id="62" name="Group 86"/>
          <p:cNvGrpSpPr>
            <a:grpSpLocks/>
          </p:cNvGrpSpPr>
          <p:nvPr/>
        </p:nvGrpSpPr>
        <p:grpSpPr bwMode="auto">
          <a:xfrm>
            <a:off x="5148263" y="5157788"/>
            <a:ext cx="3736975" cy="1439862"/>
            <a:chOff x="2068" y="3340"/>
            <a:chExt cx="2354" cy="907"/>
          </a:xfrm>
        </p:grpSpPr>
        <p:sp>
          <p:nvSpPr>
            <p:cNvPr id="63" name="Text Box 60"/>
            <p:cNvSpPr txBox="1">
              <a:spLocks noChangeArrowheads="1"/>
            </p:cNvSpPr>
            <p:nvPr/>
          </p:nvSpPr>
          <p:spPr bwMode="auto">
            <a:xfrm>
              <a:off x="2068" y="3703"/>
              <a:ext cx="2354" cy="288"/>
            </a:xfrm>
            <a:prstGeom prst="rect">
              <a:avLst/>
            </a:prstGeom>
            <a:noFill/>
            <a:ln w="9525">
              <a:noFill/>
              <a:miter lim="800000"/>
              <a:headEnd/>
              <a:tailEnd/>
            </a:ln>
            <a:effectLst/>
          </p:spPr>
          <p:txBody>
            <a:bodyPr wrap="none">
              <a:spAutoFit/>
            </a:bodyPr>
            <a:lstStyle/>
            <a:p>
              <a:r>
                <a:rPr lang="en-US" altLang="zh-TW" sz="2400">
                  <a:latin typeface="Verdana" pitchFamily="34" charset="0"/>
                </a:rPr>
                <a:t>H  D  I  B  E  A  </a:t>
              </a:r>
              <a:r>
                <a:rPr lang="en-US" altLang="zh-TW" sz="2400">
                  <a:solidFill>
                    <a:srgbClr val="FF0000"/>
                  </a:solidFill>
                  <a:latin typeface="Verdana" pitchFamily="34" charset="0"/>
                </a:rPr>
                <a:t>F</a:t>
              </a:r>
              <a:r>
                <a:rPr lang="en-US" altLang="zh-TW" sz="2400">
                  <a:latin typeface="Verdana" pitchFamily="34" charset="0"/>
                </a:rPr>
                <a:t>  C  G</a:t>
              </a:r>
              <a:endParaRPr lang="en-US" altLang="zh-TW" sz="2400">
                <a:solidFill>
                  <a:srgbClr val="003399"/>
                </a:solidFill>
                <a:latin typeface="Verdana" pitchFamily="34" charset="0"/>
              </a:endParaRPr>
            </a:p>
          </p:txBody>
        </p:sp>
        <p:sp>
          <p:nvSpPr>
            <p:cNvPr id="64" name="Text Box 61"/>
            <p:cNvSpPr txBox="1">
              <a:spLocks noChangeArrowheads="1"/>
            </p:cNvSpPr>
            <p:nvPr/>
          </p:nvSpPr>
          <p:spPr bwMode="auto">
            <a:xfrm>
              <a:off x="2373" y="3340"/>
              <a:ext cx="1801" cy="327"/>
            </a:xfrm>
            <a:prstGeom prst="rect">
              <a:avLst/>
            </a:prstGeom>
            <a:noFill/>
            <a:ln w="9525">
              <a:noFill/>
              <a:miter lim="800000"/>
              <a:headEnd/>
              <a:tailEnd/>
            </a:ln>
            <a:effectLst/>
          </p:spPr>
          <p:txBody>
            <a:bodyPr wrap="none">
              <a:spAutoFit/>
            </a:bodyPr>
            <a:lstStyle/>
            <a:p>
              <a:r>
                <a:rPr lang="en-US" altLang="zh-TW" sz="2800" dirty="0"/>
                <a:t>inorder traversal:</a:t>
              </a:r>
            </a:p>
          </p:txBody>
        </p:sp>
        <p:sp>
          <p:nvSpPr>
            <p:cNvPr id="65" name="Freeform 62"/>
            <p:cNvSpPr>
              <a:spLocks/>
            </p:cNvSpPr>
            <p:nvPr/>
          </p:nvSpPr>
          <p:spPr bwMode="auto">
            <a:xfrm>
              <a:off x="3482" y="3983"/>
              <a:ext cx="257" cy="264"/>
            </a:xfrm>
            <a:custGeom>
              <a:avLst/>
              <a:gdLst/>
              <a:ahLst/>
              <a:cxnLst>
                <a:cxn ang="0">
                  <a:pos x="348" y="12"/>
                </a:cxn>
                <a:cxn ang="0">
                  <a:pos x="348" y="264"/>
                </a:cxn>
                <a:cxn ang="0">
                  <a:pos x="0" y="264"/>
                </a:cxn>
                <a:cxn ang="0">
                  <a:pos x="0" y="0"/>
                </a:cxn>
              </a:cxnLst>
              <a:rect l="0" t="0" r="r" b="b"/>
              <a:pathLst>
                <a:path w="348" h="264">
                  <a:moveTo>
                    <a:pt x="348" y="12"/>
                  </a:moveTo>
                  <a:lnTo>
                    <a:pt x="348" y="264"/>
                  </a:lnTo>
                  <a:lnTo>
                    <a:pt x="0" y="264"/>
                  </a:lnTo>
                  <a:lnTo>
                    <a:pt x="0" y="0"/>
                  </a:lnTo>
                </a:path>
              </a:pathLst>
            </a:custGeom>
            <a:noFill/>
            <a:ln w="38100" cmpd="sng">
              <a:solidFill>
                <a:srgbClr val="0000FF"/>
              </a:solidFill>
              <a:round/>
              <a:headEnd type="oval" w="med" len="med"/>
              <a:tailEnd type="triangle" w="med" len="med"/>
            </a:ln>
            <a:effectLst/>
          </p:spPr>
          <p:txBody>
            <a:bodyPr wrap="none" anchor="ctr"/>
            <a:lstStyle/>
            <a:p>
              <a:endParaRPr lang="en-US"/>
            </a:p>
          </p:txBody>
        </p:sp>
        <p:sp>
          <p:nvSpPr>
            <p:cNvPr id="66" name="Freeform 63"/>
            <p:cNvSpPr>
              <a:spLocks/>
            </p:cNvSpPr>
            <p:nvPr/>
          </p:nvSpPr>
          <p:spPr bwMode="auto">
            <a:xfrm>
              <a:off x="3787" y="3983"/>
              <a:ext cx="239" cy="264"/>
            </a:xfrm>
            <a:custGeom>
              <a:avLst/>
              <a:gdLst/>
              <a:ahLst/>
              <a:cxnLst>
                <a:cxn ang="0">
                  <a:pos x="0" y="12"/>
                </a:cxn>
                <a:cxn ang="0">
                  <a:pos x="0" y="264"/>
                </a:cxn>
                <a:cxn ang="0">
                  <a:pos x="336" y="264"/>
                </a:cxn>
                <a:cxn ang="0">
                  <a:pos x="336" y="0"/>
                </a:cxn>
              </a:cxnLst>
              <a:rect l="0" t="0" r="r" b="b"/>
              <a:pathLst>
                <a:path w="336" h="264">
                  <a:moveTo>
                    <a:pt x="0" y="12"/>
                  </a:moveTo>
                  <a:lnTo>
                    <a:pt x="0" y="264"/>
                  </a:lnTo>
                  <a:lnTo>
                    <a:pt x="336" y="264"/>
                  </a:lnTo>
                  <a:lnTo>
                    <a:pt x="336" y="0"/>
                  </a:lnTo>
                </a:path>
              </a:pathLst>
            </a:custGeom>
            <a:noFill/>
            <a:ln w="38100" cmpd="sng">
              <a:solidFill>
                <a:srgbClr val="669900"/>
              </a:solidFill>
              <a:round/>
              <a:headEnd type="oval" w="med" len="med"/>
              <a:tailEnd type="triangle" w="med" len="med"/>
            </a:ln>
            <a:effectLst/>
          </p:spPr>
          <p:txBody>
            <a:bodyPr wrap="none" anchor="ctr"/>
            <a:lstStyle/>
            <a:p>
              <a:endParaRPr lang="en-US"/>
            </a:p>
          </p:txBody>
        </p:sp>
      </p:grpSp>
      <p:grpSp>
        <p:nvGrpSpPr>
          <p:cNvPr id="67" name="Group 64"/>
          <p:cNvGrpSpPr>
            <a:grpSpLocks/>
          </p:cNvGrpSpPr>
          <p:nvPr/>
        </p:nvGrpSpPr>
        <p:grpSpPr bwMode="auto">
          <a:xfrm>
            <a:off x="3527425" y="4235450"/>
            <a:ext cx="1123950" cy="476250"/>
            <a:chOff x="2292" y="2394"/>
            <a:chExt cx="708" cy="300"/>
          </a:xfrm>
        </p:grpSpPr>
        <p:sp>
          <p:nvSpPr>
            <p:cNvPr id="68" name="Rectangle 65"/>
            <p:cNvSpPr>
              <a:spLocks noChangeArrowheads="1"/>
            </p:cNvSpPr>
            <p:nvPr/>
          </p:nvSpPr>
          <p:spPr bwMode="auto">
            <a:xfrm>
              <a:off x="2532" y="2406"/>
              <a:ext cx="244"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b="1">
                  <a:latin typeface="Times New Roman" pitchFamily="18" charset="0"/>
                </a:rPr>
                <a:t>E</a:t>
              </a:r>
            </a:p>
          </p:txBody>
        </p:sp>
        <p:sp>
          <p:nvSpPr>
            <p:cNvPr id="69" name="Rectangle 66"/>
            <p:cNvSpPr>
              <a:spLocks noChangeArrowheads="1"/>
            </p:cNvSpPr>
            <p:nvPr/>
          </p:nvSpPr>
          <p:spPr bwMode="auto">
            <a:xfrm>
              <a:off x="2292" y="2412"/>
              <a:ext cx="168" cy="252"/>
            </a:xfrm>
            <a:prstGeom prst="rect">
              <a:avLst/>
            </a:prstGeom>
            <a:noFill/>
            <a:ln w="9525">
              <a:solidFill>
                <a:schemeClr val="tx1"/>
              </a:solidFill>
              <a:miter lim="800000"/>
              <a:headEnd/>
              <a:tailEnd/>
            </a:ln>
            <a:effectLst/>
          </p:spPr>
          <p:txBody>
            <a:bodyPr wrap="none" anchor="ctr"/>
            <a:lstStyle/>
            <a:p>
              <a:endParaRPr lang="en-US"/>
            </a:p>
          </p:txBody>
        </p:sp>
        <p:sp>
          <p:nvSpPr>
            <p:cNvPr id="70" name="Rectangle 67"/>
            <p:cNvSpPr>
              <a:spLocks noChangeArrowheads="1"/>
            </p:cNvSpPr>
            <p:nvPr/>
          </p:nvSpPr>
          <p:spPr bwMode="auto">
            <a:xfrm>
              <a:off x="2460" y="2412"/>
              <a:ext cx="96" cy="252"/>
            </a:xfrm>
            <a:prstGeom prst="rect">
              <a:avLst/>
            </a:prstGeom>
            <a:noFill/>
            <a:ln w="9525">
              <a:solidFill>
                <a:schemeClr val="tx1"/>
              </a:solidFill>
              <a:miter lim="800000"/>
              <a:headEnd/>
              <a:tailEnd/>
            </a:ln>
            <a:effectLst/>
          </p:spPr>
          <p:txBody>
            <a:bodyPr wrap="none" anchor="ctr"/>
            <a:lstStyle/>
            <a:p>
              <a:endParaRPr lang="en-US"/>
            </a:p>
          </p:txBody>
        </p:sp>
        <p:sp>
          <p:nvSpPr>
            <p:cNvPr id="71" name="Rectangle 68"/>
            <p:cNvSpPr>
              <a:spLocks noChangeArrowheads="1"/>
            </p:cNvSpPr>
            <p:nvPr/>
          </p:nvSpPr>
          <p:spPr bwMode="auto">
            <a:xfrm>
              <a:off x="2556" y="2412"/>
              <a:ext cx="168" cy="252"/>
            </a:xfrm>
            <a:prstGeom prst="rect">
              <a:avLst/>
            </a:prstGeom>
            <a:noFill/>
            <a:ln w="9525">
              <a:solidFill>
                <a:schemeClr val="tx1"/>
              </a:solidFill>
              <a:miter lim="800000"/>
              <a:headEnd/>
              <a:tailEnd/>
            </a:ln>
            <a:effectLst/>
          </p:spPr>
          <p:txBody>
            <a:bodyPr wrap="none" anchor="ctr"/>
            <a:lstStyle/>
            <a:p>
              <a:endParaRPr lang="en-US"/>
            </a:p>
          </p:txBody>
        </p:sp>
        <p:sp>
          <p:nvSpPr>
            <p:cNvPr id="72" name="Rectangle 69"/>
            <p:cNvSpPr>
              <a:spLocks noChangeArrowheads="1"/>
            </p:cNvSpPr>
            <p:nvPr/>
          </p:nvSpPr>
          <p:spPr bwMode="auto">
            <a:xfrm>
              <a:off x="2820" y="2412"/>
              <a:ext cx="168" cy="252"/>
            </a:xfrm>
            <a:prstGeom prst="rect">
              <a:avLst/>
            </a:prstGeom>
            <a:noFill/>
            <a:ln w="9525">
              <a:solidFill>
                <a:schemeClr val="tx1"/>
              </a:solidFill>
              <a:miter lim="800000"/>
              <a:headEnd/>
              <a:tailEnd/>
            </a:ln>
            <a:effectLst/>
          </p:spPr>
          <p:txBody>
            <a:bodyPr wrap="none" anchor="ctr"/>
            <a:lstStyle/>
            <a:p>
              <a:endParaRPr lang="en-US"/>
            </a:p>
          </p:txBody>
        </p:sp>
        <p:sp>
          <p:nvSpPr>
            <p:cNvPr id="73" name="Rectangle 70"/>
            <p:cNvSpPr>
              <a:spLocks noChangeArrowheads="1"/>
            </p:cNvSpPr>
            <p:nvPr/>
          </p:nvSpPr>
          <p:spPr bwMode="auto">
            <a:xfrm>
              <a:off x="2724" y="2412"/>
              <a:ext cx="96" cy="252"/>
            </a:xfrm>
            <a:prstGeom prst="rect">
              <a:avLst/>
            </a:prstGeom>
            <a:noFill/>
            <a:ln w="9525">
              <a:solidFill>
                <a:schemeClr val="tx1"/>
              </a:solidFill>
              <a:miter lim="800000"/>
              <a:headEnd/>
              <a:tailEnd/>
            </a:ln>
            <a:effectLst/>
          </p:spPr>
          <p:txBody>
            <a:bodyPr wrap="none" anchor="ctr"/>
            <a:lstStyle/>
            <a:p>
              <a:endParaRPr lang="en-US"/>
            </a:p>
          </p:txBody>
        </p:sp>
        <p:sp>
          <p:nvSpPr>
            <p:cNvPr id="74" name="Rectangle 71"/>
            <p:cNvSpPr>
              <a:spLocks noChangeArrowheads="1"/>
            </p:cNvSpPr>
            <p:nvPr/>
          </p:nvSpPr>
          <p:spPr bwMode="auto">
            <a:xfrm>
              <a:off x="2820" y="2394"/>
              <a:ext cx="180"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b="1">
                  <a:latin typeface="Times New Roman" pitchFamily="18" charset="0"/>
                </a:rPr>
                <a:t>t</a:t>
              </a:r>
            </a:p>
          </p:txBody>
        </p:sp>
        <p:sp>
          <p:nvSpPr>
            <p:cNvPr id="75" name="Rectangle 72"/>
            <p:cNvSpPr>
              <a:spLocks noChangeArrowheads="1"/>
            </p:cNvSpPr>
            <p:nvPr/>
          </p:nvSpPr>
          <p:spPr bwMode="auto">
            <a:xfrm>
              <a:off x="2304" y="2394"/>
              <a:ext cx="180"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b="1">
                  <a:latin typeface="Times New Roman" pitchFamily="18" charset="0"/>
                </a:rPr>
                <a:t>t</a:t>
              </a:r>
            </a:p>
          </p:txBody>
        </p:sp>
      </p:grpSp>
      <p:sp>
        <p:nvSpPr>
          <p:cNvPr id="76" name="Freeform 73"/>
          <p:cNvSpPr>
            <a:spLocks/>
          </p:cNvSpPr>
          <p:nvPr/>
        </p:nvSpPr>
        <p:spPr bwMode="auto">
          <a:xfrm>
            <a:off x="4289425" y="2740025"/>
            <a:ext cx="514350" cy="2114550"/>
          </a:xfrm>
          <a:custGeom>
            <a:avLst/>
            <a:gdLst/>
            <a:ahLst/>
            <a:cxnLst>
              <a:cxn ang="0">
                <a:pos x="0" y="1104"/>
              </a:cxn>
              <a:cxn ang="0">
                <a:pos x="0" y="1332"/>
              </a:cxn>
              <a:cxn ang="0">
                <a:pos x="324" y="1332"/>
              </a:cxn>
              <a:cxn ang="0">
                <a:pos x="324" y="0"/>
              </a:cxn>
            </a:cxnLst>
            <a:rect l="0" t="0" r="r" b="b"/>
            <a:pathLst>
              <a:path w="324" h="1332">
                <a:moveTo>
                  <a:pt x="0" y="1104"/>
                </a:moveTo>
                <a:lnTo>
                  <a:pt x="0" y="1332"/>
                </a:lnTo>
                <a:lnTo>
                  <a:pt x="324" y="1332"/>
                </a:lnTo>
                <a:lnTo>
                  <a:pt x="324" y="0"/>
                </a:lnTo>
              </a:path>
            </a:pathLst>
          </a:custGeom>
          <a:noFill/>
          <a:ln w="12700" cap="flat">
            <a:solidFill>
              <a:schemeClr val="tx1"/>
            </a:solidFill>
            <a:prstDash val="sysDot"/>
            <a:round/>
            <a:headEnd type="oval" w="med" len="med"/>
            <a:tailEnd type="triangle" w="med" len="med"/>
          </a:ln>
          <a:effectLst/>
        </p:spPr>
        <p:txBody>
          <a:bodyPr wrap="none" anchor="ctr"/>
          <a:lstStyle/>
          <a:p>
            <a:endParaRPr lang="en-US"/>
          </a:p>
        </p:txBody>
      </p:sp>
      <p:sp>
        <p:nvSpPr>
          <p:cNvPr id="77" name="Freeform 74"/>
          <p:cNvSpPr>
            <a:spLocks/>
          </p:cNvSpPr>
          <p:nvPr/>
        </p:nvSpPr>
        <p:spPr bwMode="auto">
          <a:xfrm>
            <a:off x="2955925" y="3616325"/>
            <a:ext cx="914400" cy="1238250"/>
          </a:xfrm>
          <a:custGeom>
            <a:avLst/>
            <a:gdLst/>
            <a:ahLst/>
            <a:cxnLst>
              <a:cxn ang="0">
                <a:pos x="576" y="564"/>
              </a:cxn>
              <a:cxn ang="0">
                <a:pos x="576" y="780"/>
              </a:cxn>
              <a:cxn ang="0">
                <a:pos x="314" y="780"/>
              </a:cxn>
              <a:cxn ang="0">
                <a:pos x="0" y="0"/>
              </a:cxn>
            </a:cxnLst>
            <a:rect l="0" t="0" r="r" b="b"/>
            <a:pathLst>
              <a:path w="576" h="780">
                <a:moveTo>
                  <a:pt x="576" y="564"/>
                </a:moveTo>
                <a:lnTo>
                  <a:pt x="576" y="780"/>
                </a:lnTo>
                <a:lnTo>
                  <a:pt x="314" y="780"/>
                </a:lnTo>
                <a:lnTo>
                  <a:pt x="0" y="0"/>
                </a:lnTo>
              </a:path>
            </a:pathLst>
          </a:custGeom>
          <a:noFill/>
          <a:ln w="12700" cap="rnd">
            <a:solidFill>
              <a:schemeClr val="tx1"/>
            </a:solidFill>
            <a:prstDash val="sysDot"/>
            <a:round/>
            <a:headEnd type="oval" w="med" len="med"/>
            <a:tailEnd type="triangle" w="med" len="med"/>
          </a:ln>
          <a:effectLst/>
        </p:spPr>
        <p:txBody>
          <a:bodyPr wrap="none" anchor="ctr"/>
          <a:lstStyle/>
          <a:p>
            <a:endParaRPr lang="en-US"/>
          </a:p>
        </p:txBody>
      </p:sp>
      <p:grpSp>
        <p:nvGrpSpPr>
          <p:cNvPr id="78" name="Group 75"/>
          <p:cNvGrpSpPr>
            <a:grpSpLocks/>
          </p:cNvGrpSpPr>
          <p:nvPr/>
        </p:nvGrpSpPr>
        <p:grpSpPr bwMode="auto">
          <a:xfrm>
            <a:off x="2327275" y="3092450"/>
            <a:ext cx="1123950" cy="476250"/>
            <a:chOff x="2292" y="2394"/>
            <a:chExt cx="708" cy="300"/>
          </a:xfrm>
        </p:grpSpPr>
        <p:sp>
          <p:nvSpPr>
            <p:cNvPr id="79" name="Rectangle 76"/>
            <p:cNvSpPr>
              <a:spLocks noChangeArrowheads="1"/>
            </p:cNvSpPr>
            <p:nvPr/>
          </p:nvSpPr>
          <p:spPr bwMode="auto">
            <a:xfrm>
              <a:off x="2532" y="2406"/>
              <a:ext cx="244"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b="1">
                  <a:latin typeface="Times New Roman" pitchFamily="18" charset="0"/>
                </a:rPr>
                <a:t>B</a:t>
              </a:r>
            </a:p>
          </p:txBody>
        </p:sp>
        <p:sp>
          <p:nvSpPr>
            <p:cNvPr id="80" name="Rectangle 77"/>
            <p:cNvSpPr>
              <a:spLocks noChangeArrowheads="1"/>
            </p:cNvSpPr>
            <p:nvPr/>
          </p:nvSpPr>
          <p:spPr bwMode="auto">
            <a:xfrm>
              <a:off x="2292" y="2412"/>
              <a:ext cx="168" cy="252"/>
            </a:xfrm>
            <a:prstGeom prst="rect">
              <a:avLst/>
            </a:prstGeom>
            <a:noFill/>
            <a:ln w="9525">
              <a:solidFill>
                <a:schemeClr val="tx1"/>
              </a:solidFill>
              <a:miter lim="800000"/>
              <a:headEnd/>
              <a:tailEnd/>
            </a:ln>
            <a:effectLst/>
          </p:spPr>
          <p:txBody>
            <a:bodyPr wrap="none" anchor="ctr"/>
            <a:lstStyle/>
            <a:p>
              <a:endParaRPr lang="en-US"/>
            </a:p>
          </p:txBody>
        </p:sp>
        <p:sp>
          <p:nvSpPr>
            <p:cNvPr id="81" name="Rectangle 78"/>
            <p:cNvSpPr>
              <a:spLocks noChangeArrowheads="1"/>
            </p:cNvSpPr>
            <p:nvPr/>
          </p:nvSpPr>
          <p:spPr bwMode="auto">
            <a:xfrm>
              <a:off x="2460" y="2412"/>
              <a:ext cx="96" cy="252"/>
            </a:xfrm>
            <a:prstGeom prst="rect">
              <a:avLst/>
            </a:prstGeom>
            <a:noFill/>
            <a:ln w="9525">
              <a:solidFill>
                <a:schemeClr val="tx1"/>
              </a:solidFill>
              <a:miter lim="800000"/>
              <a:headEnd/>
              <a:tailEnd/>
            </a:ln>
            <a:effectLst/>
          </p:spPr>
          <p:txBody>
            <a:bodyPr wrap="none" anchor="ctr"/>
            <a:lstStyle/>
            <a:p>
              <a:endParaRPr lang="en-US"/>
            </a:p>
          </p:txBody>
        </p:sp>
        <p:sp>
          <p:nvSpPr>
            <p:cNvPr id="82" name="Rectangle 79"/>
            <p:cNvSpPr>
              <a:spLocks noChangeArrowheads="1"/>
            </p:cNvSpPr>
            <p:nvPr/>
          </p:nvSpPr>
          <p:spPr bwMode="auto">
            <a:xfrm>
              <a:off x="2556" y="2412"/>
              <a:ext cx="168" cy="252"/>
            </a:xfrm>
            <a:prstGeom prst="rect">
              <a:avLst/>
            </a:prstGeom>
            <a:noFill/>
            <a:ln w="9525">
              <a:solidFill>
                <a:schemeClr val="tx1"/>
              </a:solidFill>
              <a:miter lim="800000"/>
              <a:headEnd/>
              <a:tailEnd/>
            </a:ln>
            <a:effectLst/>
          </p:spPr>
          <p:txBody>
            <a:bodyPr wrap="none" anchor="ctr"/>
            <a:lstStyle/>
            <a:p>
              <a:endParaRPr lang="en-US"/>
            </a:p>
          </p:txBody>
        </p:sp>
        <p:sp>
          <p:nvSpPr>
            <p:cNvPr id="83" name="Rectangle 80"/>
            <p:cNvSpPr>
              <a:spLocks noChangeArrowheads="1"/>
            </p:cNvSpPr>
            <p:nvPr/>
          </p:nvSpPr>
          <p:spPr bwMode="auto">
            <a:xfrm>
              <a:off x="2820" y="2412"/>
              <a:ext cx="168" cy="252"/>
            </a:xfrm>
            <a:prstGeom prst="rect">
              <a:avLst/>
            </a:prstGeom>
            <a:noFill/>
            <a:ln w="9525">
              <a:solidFill>
                <a:schemeClr val="tx1"/>
              </a:solidFill>
              <a:miter lim="800000"/>
              <a:headEnd/>
              <a:tailEnd/>
            </a:ln>
            <a:effectLst/>
          </p:spPr>
          <p:txBody>
            <a:bodyPr wrap="none" anchor="ctr"/>
            <a:lstStyle/>
            <a:p>
              <a:endParaRPr lang="en-US"/>
            </a:p>
          </p:txBody>
        </p:sp>
        <p:sp>
          <p:nvSpPr>
            <p:cNvPr id="84" name="Rectangle 81"/>
            <p:cNvSpPr>
              <a:spLocks noChangeArrowheads="1"/>
            </p:cNvSpPr>
            <p:nvPr/>
          </p:nvSpPr>
          <p:spPr bwMode="auto">
            <a:xfrm>
              <a:off x="2724" y="2412"/>
              <a:ext cx="96" cy="252"/>
            </a:xfrm>
            <a:prstGeom prst="rect">
              <a:avLst/>
            </a:prstGeom>
            <a:noFill/>
            <a:ln w="9525">
              <a:solidFill>
                <a:schemeClr val="tx1"/>
              </a:solidFill>
              <a:miter lim="800000"/>
              <a:headEnd/>
              <a:tailEnd/>
            </a:ln>
            <a:effectLst/>
          </p:spPr>
          <p:txBody>
            <a:bodyPr wrap="none" anchor="ctr"/>
            <a:lstStyle/>
            <a:p>
              <a:endParaRPr lang="en-US"/>
            </a:p>
          </p:txBody>
        </p:sp>
        <p:sp>
          <p:nvSpPr>
            <p:cNvPr id="85" name="Rectangle 82"/>
            <p:cNvSpPr>
              <a:spLocks noChangeArrowheads="1"/>
            </p:cNvSpPr>
            <p:nvPr/>
          </p:nvSpPr>
          <p:spPr bwMode="auto">
            <a:xfrm>
              <a:off x="2820" y="2394"/>
              <a:ext cx="180"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b="1">
                  <a:latin typeface="Times New Roman" pitchFamily="18" charset="0"/>
                </a:rPr>
                <a:t>f</a:t>
              </a:r>
            </a:p>
          </p:txBody>
        </p:sp>
        <p:sp>
          <p:nvSpPr>
            <p:cNvPr id="86" name="Rectangle 83"/>
            <p:cNvSpPr>
              <a:spLocks noChangeArrowheads="1"/>
            </p:cNvSpPr>
            <p:nvPr/>
          </p:nvSpPr>
          <p:spPr bwMode="auto">
            <a:xfrm>
              <a:off x="2304" y="2394"/>
              <a:ext cx="180" cy="288"/>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b="1">
                  <a:latin typeface="Times New Roman" pitchFamily="18" charset="0"/>
                </a:rPr>
                <a:t>f</a:t>
              </a:r>
            </a:p>
          </p:txBody>
        </p:sp>
      </p:grpSp>
      <p:sp>
        <p:nvSpPr>
          <p:cNvPr id="87" name="Freeform 84"/>
          <p:cNvSpPr>
            <a:spLocks/>
          </p:cNvSpPr>
          <p:nvPr/>
        </p:nvSpPr>
        <p:spPr bwMode="auto">
          <a:xfrm>
            <a:off x="3089275" y="3349625"/>
            <a:ext cx="990600" cy="914400"/>
          </a:xfrm>
          <a:custGeom>
            <a:avLst/>
            <a:gdLst/>
            <a:ahLst/>
            <a:cxnLst>
              <a:cxn ang="0">
                <a:pos x="0" y="0"/>
              </a:cxn>
              <a:cxn ang="0">
                <a:pos x="0" y="156"/>
              </a:cxn>
              <a:cxn ang="0">
                <a:pos x="624" y="576"/>
              </a:cxn>
            </a:cxnLst>
            <a:rect l="0" t="0" r="r" b="b"/>
            <a:pathLst>
              <a:path w="624" h="576">
                <a:moveTo>
                  <a:pt x="0" y="0"/>
                </a:moveTo>
                <a:lnTo>
                  <a:pt x="0" y="156"/>
                </a:lnTo>
                <a:lnTo>
                  <a:pt x="624" y="576"/>
                </a:lnTo>
              </a:path>
            </a:pathLst>
          </a:custGeom>
          <a:noFill/>
          <a:ln w="9525">
            <a:solidFill>
              <a:schemeClr val="tx1"/>
            </a:solidFill>
            <a:round/>
            <a:headEnd type="none" w="med" len="med"/>
            <a:tailEnd type="none" w="med" len="med"/>
          </a:ln>
          <a:effectLst/>
        </p:spPr>
        <p:txBody>
          <a:bodyPr wrap="none" anchor="ctr"/>
          <a:lstStyle/>
          <a:p>
            <a:endParaRPr lang="en-US"/>
          </a:p>
        </p:txBody>
      </p:sp>
      <p:sp>
        <p:nvSpPr>
          <p:cNvPr id="88" name="Text Box 85"/>
          <p:cNvSpPr txBox="1">
            <a:spLocks noChangeArrowheads="1"/>
          </p:cNvSpPr>
          <p:nvPr/>
        </p:nvSpPr>
        <p:spPr bwMode="auto">
          <a:xfrm>
            <a:off x="406400" y="2214563"/>
            <a:ext cx="1949450" cy="711200"/>
          </a:xfrm>
          <a:prstGeom prst="rect">
            <a:avLst/>
          </a:prstGeom>
          <a:noFill/>
          <a:ln w="9525">
            <a:solidFill>
              <a:srgbClr val="0000FF"/>
            </a:solidFill>
            <a:miter lim="800000"/>
            <a:headEnd/>
            <a:tailEnd/>
          </a:ln>
          <a:effectLst/>
        </p:spPr>
        <p:txBody>
          <a:bodyPr wrap="none">
            <a:spAutoFit/>
          </a:bodyPr>
          <a:lstStyle/>
          <a:p>
            <a:r>
              <a:rPr lang="en-US" altLang="zh-TW" sz="2000"/>
              <a:t>t: true </a:t>
            </a:r>
            <a:r>
              <a:rPr lang="en-US" altLang="zh-TW" sz="2000">
                <a:sym typeface="Symbol" pitchFamily="18" charset="2"/>
              </a:rPr>
              <a:t> thread</a:t>
            </a:r>
          </a:p>
          <a:p>
            <a:r>
              <a:rPr lang="en-US" altLang="zh-TW" sz="2000">
                <a:sym typeface="Symbol" pitchFamily="18" charset="2"/>
              </a:rPr>
              <a:t>f: false</a:t>
            </a:r>
            <a:r>
              <a:rPr lang="en-US" altLang="zh-TW" sz="2000"/>
              <a:t> </a:t>
            </a:r>
            <a:r>
              <a:rPr lang="en-US" altLang="zh-TW" sz="2000">
                <a:sym typeface="Symbol" pitchFamily="18" charset="2"/>
              </a:rPr>
              <a:t> child</a:t>
            </a:r>
          </a:p>
        </p:txBody>
      </p:sp>
      <p:sp>
        <p:nvSpPr>
          <p:cNvPr id="89" name="Rectangle 87"/>
          <p:cNvSpPr>
            <a:spLocks noChangeArrowheads="1"/>
          </p:cNvSpPr>
          <p:nvPr/>
        </p:nvSpPr>
        <p:spPr bwMode="auto">
          <a:xfrm>
            <a:off x="2555875" y="1916113"/>
            <a:ext cx="709613" cy="457200"/>
          </a:xfrm>
          <a:prstGeom prst="rect">
            <a:avLst/>
          </a:prstGeom>
          <a:noFill/>
          <a:ln w="9525">
            <a:noFill/>
            <a:miter lim="800000"/>
            <a:headEnd/>
            <a:tailEnd/>
          </a:ln>
          <a:effectLst/>
        </p:spPr>
        <p:txBody>
          <a:bodyPr wrap="none">
            <a:spAutoFit/>
          </a:bodyPr>
          <a:lstStyle/>
          <a:p>
            <a:r>
              <a:rPr lang="en-US" altLang="zh-TW" sz="2400">
                <a:solidFill>
                  <a:schemeClr val="tx2"/>
                </a:solidFill>
              </a:rPr>
              <a:t>root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itchFamily="18" charset="0"/>
                <a:cs typeface="Times New Roman" pitchFamily="18" charset="0"/>
              </a:rPr>
              <a:t>Tree Terminology</a:t>
            </a:r>
          </a:p>
        </p:txBody>
      </p:sp>
      <p:sp>
        <p:nvSpPr>
          <p:cNvPr id="4" name="Slide Number Placeholder 3"/>
          <p:cNvSpPr>
            <a:spLocks noGrp="1"/>
          </p:cNvSpPr>
          <p:nvPr>
            <p:ph type="sldNum" sz="quarter" idx="12"/>
          </p:nvPr>
        </p:nvSpPr>
        <p:spPr/>
        <p:txBody>
          <a:bodyPr/>
          <a:lstStyle/>
          <a:p>
            <a:fld id="{B6F15528-21DE-4FAA-801E-634DDDAF4B2B}" type="slidenum">
              <a:rPr lang="en-US" sz="2400" smtClean="0">
                <a:latin typeface="Times New Roman" pitchFamily="18" charset="0"/>
                <a:cs typeface="Times New Roman" pitchFamily="18" charset="0"/>
              </a:rPr>
              <a:pPr/>
              <a:t>8</a:t>
            </a:fld>
            <a:endParaRPr lang="en-US" sz="2400">
              <a:latin typeface="Times New Roman" pitchFamily="18" charset="0"/>
              <a:cs typeface="Times New Roman" pitchFamily="18" charset="0"/>
            </a:endParaRPr>
          </a:p>
        </p:txBody>
      </p:sp>
      <p:sp>
        <p:nvSpPr>
          <p:cNvPr id="5" name="Rectangle 4"/>
          <p:cNvSpPr>
            <a:spLocks noGrp="1" noChangeArrowheads="1"/>
          </p:cNvSpPr>
          <p:nvPr>
            <p:ph idx="1"/>
          </p:nvPr>
        </p:nvSpPr>
        <p:spPr>
          <a:xfrm>
            <a:off x="457200" y="1143000"/>
            <a:ext cx="8229600" cy="5257800"/>
          </a:xfrm>
        </p:spPr>
        <p:txBody>
          <a:bodyPr>
            <a:noAutofit/>
          </a:bodyPr>
          <a:lstStyle/>
          <a:p>
            <a:pPr eaLnBrk="1" hangingPunct="1">
              <a:lnSpc>
                <a:spcPct val="80000"/>
              </a:lnSpc>
            </a:pPr>
            <a:r>
              <a:rPr lang="en-US" sz="2400" b="1" dirty="0" smtClean="0">
                <a:latin typeface="Times New Roman" pitchFamily="18" charset="0"/>
                <a:cs typeface="Times New Roman" pitchFamily="18" charset="0"/>
              </a:rPr>
              <a:t>Root</a:t>
            </a:r>
            <a:r>
              <a:rPr lang="en-US" sz="2400" dirty="0" smtClean="0">
                <a:latin typeface="Times New Roman" pitchFamily="18" charset="0"/>
                <a:cs typeface="Times New Roman" pitchFamily="18" charset="0"/>
              </a:rPr>
              <a:t>: node without parent (A)</a:t>
            </a:r>
          </a:p>
          <a:p>
            <a:pPr eaLnBrk="1" hangingPunct="1">
              <a:lnSpc>
                <a:spcPct val="80000"/>
              </a:lnSpc>
            </a:pPr>
            <a:r>
              <a:rPr lang="en-US" sz="2400" b="1" dirty="0" smtClean="0">
                <a:latin typeface="Times New Roman" pitchFamily="18" charset="0"/>
                <a:cs typeface="Times New Roman" pitchFamily="18" charset="0"/>
              </a:rPr>
              <a:t>Siblings</a:t>
            </a:r>
            <a:r>
              <a:rPr lang="en-US" sz="2400" dirty="0" smtClean="0">
                <a:latin typeface="Times New Roman" pitchFamily="18" charset="0"/>
                <a:cs typeface="Times New Roman" pitchFamily="18" charset="0"/>
              </a:rPr>
              <a:t>: nodes share the same parent</a:t>
            </a:r>
          </a:p>
          <a:p>
            <a:pPr eaLnBrk="1" hangingPunct="1">
              <a:lnSpc>
                <a:spcPct val="80000"/>
              </a:lnSpc>
            </a:pPr>
            <a:r>
              <a:rPr lang="en-US" sz="2400" b="1" dirty="0" smtClean="0">
                <a:latin typeface="Times New Roman" pitchFamily="18" charset="0"/>
                <a:cs typeface="Times New Roman" pitchFamily="18" charset="0"/>
              </a:rPr>
              <a:t>Internal node</a:t>
            </a:r>
            <a:r>
              <a:rPr lang="en-US" sz="2400" dirty="0" smtClean="0">
                <a:latin typeface="Times New Roman" pitchFamily="18" charset="0"/>
                <a:cs typeface="Times New Roman" pitchFamily="18" charset="0"/>
              </a:rPr>
              <a:t>: node with at least one child (A, B, C, F)</a:t>
            </a:r>
          </a:p>
          <a:p>
            <a:pPr eaLnBrk="1" hangingPunct="1">
              <a:lnSpc>
                <a:spcPct val="80000"/>
              </a:lnSpc>
            </a:pPr>
            <a:r>
              <a:rPr lang="en-US" sz="2400" b="1" dirty="0" smtClean="0">
                <a:latin typeface="Times New Roman" pitchFamily="18" charset="0"/>
                <a:cs typeface="Times New Roman" pitchFamily="18" charset="0"/>
              </a:rPr>
              <a:t>External node</a:t>
            </a:r>
            <a:r>
              <a:rPr lang="en-US" sz="2400" dirty="0" smtClean="0">
                <a:latin typeface="Times New Roman" pitchFamily="18" charset="0"/>
                <a:cs typeface="Times New Roman" pitchFamily="18" charset="0"/>
              </a:rPr>
              <a:t> (leaf ): node without children (E, I, J, K, G, H, D)</a:t>
            </a:r>
          </a:p>
          <a:p>
            <a:pPr eaLnBrk="1" hangingPunct="1">
              <a:lnSpc>
                <a:spcPct val="80000"/>
              </a:lnSpc>
            </a:pPr>
            <a:r>
              <a:rPr lang="en-US" sz="2400" b="1" dirty="0" smtClean="0">
                <a:latin typeface="Times New Roman" pitchFamily="18" charset="0"/>
                <a:cs typeface="Times New Roman" pitchFamily="18" charset="0"/>
              </a:rPr>
              <a:t>Ancestors</a:t>
            </a:r>
            <a:r>
              <a:rPr lang="en-US" sz="2400" dirty="0" smtClean="0">
                <a:latin typeface="Times New Roman" pitchFamily="18" charset="0"/>
                <a:cs typeface="Times New Roman" pitchFamily="18" charset="0"/>
              </a:rPr>
              <a:t> of a node: parent, grandparent, grand-grandparent, etc.</a:t>
            </a:r>
          </a:p>
          <a:p>
            <a:pPr eaLnBrk="1" hangingPunct="1">
              <a:lnSpc>
                <a:spcPct val="80000"/>
              </a:lnSpc>
            </a:pPr>
            <a:r>
              <a:rPr lang="en-US" sz="2400" b="1" dirty="0" smtClean="0">
                <a:latin typeface="Times New Roman" pitchFamily="18" charset="0"/>
                <a:cs typeface="Times New Roman" pitchFamily="18" charset="0"/>
              </a:rPr>
              <a:t>Descendant</a:t>
            </a:r>
            <a:r>
              <a:rPr lang="en-US" sz="2400" dirty="0" smtClean="0">
                <a:latin typeface="Times New Roman" pitchFamily="18" charset="0"/>
                <a:cs typeface="Times New Roman" pitchFamily="18" charset="0"/>
              </a:rPr>
              <a:t> of a node: child, grandchild, grand-grandchild, etc.</a:t>
            </a:r>
          </a:p>
          <a:p>
            <a:pPr eaLnBrk="1" hangingPunct="1">
              <a:lnSpc>
                <a:spcPct val="80000"/>
              </a:lnSpc>
            </a:pPr>
            <a:r>
              <a:rPr lang="en-US" sz="2400" b="1" dirty="0" smtClean="0">
                <a:latin typeface="Times New Roman" pitchFamily="18" charset="0"/>
                <a:cs typeface="Times New Roman" pitchFamily="18" charset="0"/>
              </a:rPr>
              <a:t>Depth</a:t>
            </a:r>
            <a:r>
              <a:rPr lang="en-US" sz="2400" dirty="0" smtClean="0">
                <a:latin typeface="Times New Roman" pitchFamily="18" charset="0"/>
                <a:cs typeface="Times New Roman" pitchFamily="18" charset="0"/>
              </a:rPr>
              <a:t> of a node: number of ancestors</a:t>
            </a:r>
          </a:p>
          <a:p>
            <a:pPr eaLnBrk="1" hangingPunct="1">
              <a:lnSpc>
                <a:spcPct val="80000"/>
              </a:lnSpc>
            </a:pPr>
            <a:r>
              <a:rPr lang="en-US" sz="2400" b="1" dirty="0" smtClean="0">
                <a:latin typeface="Times New Roman" pitchFamily="18" charset="0"/>
                <a:cs typeface="Times New Roman" pitchFamily="18" charset="0"/>
              </a:rPr>
              <a:t>Height</a:t>
            </a:r>
            <a:r>
              <a:rPr lang="en-US" sz="2400" dirty="0" smtClean="0">
                <a:latin typeface="Times New Roman" pitchFamily="18" charset="0"/>
                <a:cs typeface="Times New Roman" pitchFamily="18" charset="0"/>
              </a:rPr>
              <a:t> of a tree: maximum depth of any node (3)</a:t>
            </a:r>
          </a:p>
          <a:p>
            <a:pPr eaLnBrk="1" hangingPunct="1">
              <a:lnSpc>
                <a:spcPct val="80000"/>
              </a:lnSpc>
            </a:pPr>
            <a:r>
              <a:rPr lang="en-US" sz="2400" b="1" dirty="0" smtClean="0">
                <a:latin typeface="Times New Roman" pitchFamily="18" charset="0"/>
                <a:cs typeface="Times New Roman" pitchFamily="18" charset="0"/>
              </a:rPr>
              <a:t>Degree</a:t>
            </a:r>
            <a:r>
              <a:rPr lang="en-US" sz="2400" dirty="0" smtClean="0">
                <a:latin typeface="Times New Roman" pitchFamily="18" charset="0"/>
                <a:cs typeface="Times New Roman" pitchFamily="18" charset="0"/>
              </a:rPr>
              <a:t> of a node: the number of its children</a:t>
            </a:r>
          </a:p>
          <a:p>
            <a:pPr eaLnBrk="1" hangingPunct="1">
              <a:lnSpc>
                <a:spcPct val="80000"/>
              </a:lnSpc>
            </a:pPr>
            <a:r>
              <a:rPr lang="en-US" sz="2400" b="1" dirty="0" smtClean="0">
                <a:latin typeface="Times New Roman" pitchFamily="18" charset="0"/>
                <a:cs typeface="Times New Roman" pitchFamily="18" charset="0"/>
              </a:rPr>
              <a:t>Degree</a:t>
            </a:r>
            <a:r>
              <a:rPr lang="en-US" sz="2400" dirty="0" smtClean="0">
                <a:latin typeface="Times New Roman" pitchFamily="18" charset="0"/>
                <a:cs typeface="Times New Roman" pitchFamily="18" charset="0"/>
              </a:rPr>
              <a:t> of a tree: the maximum number of its node.</a:t>
            </a:r>
          </a:p>
          <a:p>
            <a:pPr>
              <a:lnSpc>
                <a:spcPct val="80000"/>
              </a:lnSpc>
            </a:pPr>
            <a:r>
              <a:rPr lang="en-US" sz="2400" b="1" dirty="0" err="1">
                <a:latin typeface="Times New Roman" pitchFamily="18" charset="0"/>
                <a:cs typeface="Times New Roman" pitchFamily="18" charset="0"/>
              </a:rPr>
              <a:t>Subtree</a:t>
            </a:r>
            <a:r>
              <a:rPr lang="en-US" sz="2400" dirty="0">
                <a:latin typeface="Times New Roman" pitchFamily="18" charset="0"/>
                <a:cs typeface="Times New Roman" pitchFamily="18" charset="0"/>
              </a:rPr>
              <a:t>: tree consisting of a node and its descendants</a:t>
            </a:r>
          </a:p>
          <a:p>
            <a:pPr eaLnBrk="1" hangingPunct="1">
              <a:lnSpc>
                <a:spcPct val="80000"/>
              </a:lnSpc>
            </a:pPr>
            <a:endParaRPr lang="en-US" sz="2400" dirty="0" smtClean="0">
              <a:latin typeface="Times New Roman" pitchFamily="18" charset="0"/>
              <a:cs typeface="Times New Roman" pitchFamily="18" charset="0"/>
            </a:endParaRPr>
          </a:p>
          <a:p>
            <a:pPr eaLnBrk="1" hangingPunct="1">
              <a:lnSpc>
                <a:spcPct val="80000"/>
              </a:lnSpc>
            </a:pPr>
            <a:endParaRPr lang="en-US"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7148818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477000"/>
          </a:xfrm>
        </p:spPr>
        <p:txBody>
          <a:bodyPr/>
          <a:lstStyle/>
          <a:p>
            <a:pPr>
              <a:lnSpc>
                <a:spcPct val="150000"/>
              </a:lnSpc>
            </a:pPr>
            <a:r>
              <a:rPr lang="en-US" altLang="zh-TW" sz="2400" dirty="0" smtClean="0">
                <a:latin typeface="Times New Roman" pitchFamily="18" charset="0"/>
                <a:cs typeface="Times New Roman" pitchFamily="18" charset="0"/>
              </a:rPr>
              <a:t>Two additional fields of the node structure, </a:t>
            </a:r>
            <a:br>
              <a:rPr lang="en-US" altLang="zh-TW" sz="2400" dirty="0" smtClean="0">
                <a:latin typeface="Times New Roman" pitchFamily="18" charset="0"/>
                <a:cs typeface="Times New Roman" pitchFamily="18" charset="0"/>
              </a:rPr>
            </a:br>
            <a:r>
              <a:rPr lang="en-US" altLang="zh-TW" sz="2400" dirty="0" smtClean="0">
                <a:solidFill>
                  <a:schemeClr val="tx2"/>
                </a:solidFill>
                <a:latin typeface="Times New Roman" pitchFamily="18" charset="0"/>
                <a:cs typeface="Times New Roman" pitchFamily="18" charset="0"/>
              </a:rPr>
              <a:t>left-thread</a:t>
            </a:r>
            <a:r>
              <a:rPr lang="en-US" altLang="zh-TW" sz="2400" dirty="0" smtClean="0">
                <a:latin typeface="Times New Roman" pitchFamily="18" charset="0"/>
                <a:cs typeface="Times New Roman" pitchFamily="18" charset="0"/>
              </a:rPr>
              <a:t> and </a:t>
            </a:r>
            <a:r>
              <a:rPr lang="en-US" altLang="zh-TW" sz="2400" dirty="0" smtClean="0">
                <a:solidFill>
                  <a:schemeClr val="tx2"/>
                </a:solidFill>
                <a:latin typeface="Times New Roman" pitchFamily="18" charset="0"/>
                <a:cs typeface="Times New Roman" pitchFamily="18" charset="0"/>
              </a:rPr>
              <a:t>right-thread</a:t>
            </a:r>
            <a:endParaRPr lang="en-US" altLang="zh-TW" sz="2400" dirty="0" smtClean="0">
              <a:latin typeface="Times New Roman" pitchFamily="18" charset="0"/>
              <a:cs typeface="Times New Roman" pitchFamily="18" charset="0"/>
            </a:endParaRPr>
          </a:p>
          <a:p>
            <a:pPr lvl="1">
              <a:lnSpc>
                <a:spcPct val="150000"/>
              </a:lnSpc>
            </a:pPr>
            <a:r>
              <a:rPr lang="en-US" altLang="zh-TW" sz="2400" dirty="0" smtClean="0">
                <a:latin typeface="Times New Roman" pitchFamily="18" charset="0"/>
                <a:cs typeface="Times New Roman" pitchFamily="18" charset="0"/>
              </a:rPr>
              <a:t>If </a:t>
            </a:r>
            <a:r>
              <a:rPr lang="en-US" altLang="zh-TW" sz="2400" dirty="0" err="1" smtClean="0">
                <a:latin typeface="Times New Roman" pitchFamily="18" charset="0"/>
                <a:cs typeface="Times New Roman" pitchFamily="18" charset="0"/>
              </a:rPr>
              <a:t>ptr</a:t>
            </a:r>
            <a:r>
              <a:rPr lang="en-US" altLang="zh-TW" sz="2400" dirty="0" smtClean="0">
                <a:latin typeface="Times New Roman" pitchFamily="18" charset="0"/>
                <a:cs typeface="Times New Roman" pitchFamily="18" charset="0"/>
              </a:rPr>
              <a:t>-&gt;left-thread=</a:t>
            </a:r>
            <a:r>
              <a:rPr lang="en-US" altLang="zh-TW" sz="2400" i="1" dirty="0" smtClean="0">
                <a:latin typeface="Times New Roman" pitchFamily="18" charset="0"/>
                <a:cs typeface="Times New Roman" pitchFamily="18" charset="0"/>
              </a:rPr>
              <a:t>TRUE</a:t>
            </a:r>
            <a:r>
              <a:rPr lang="en-US" altLang="zh-TW" sz="2400" dirty="0" smtClean="0">
                <a:latin typeface="Times New Roman" pitchFamily="18" charset="0"/>
                <a:cs typeface="Times New Roman" pitchFamily="18" charset="0"/>
              </a:rPr>
              <a:t>, </a:t>
            </a:r>
            <a:br>
              <a:rPr lang="en-US" altLang="zh-TW" sz="2400" dirty="0" smtClean="0">
                <a:latin typeface="Times New Roman" pitchFamily="18" charset="0"/>
                <a:cs typeface="Times New Roman" pitchFamily="18" charset="0"/>
              </a:rPr>
            </a:br>
            <a:r>
              <a:rPr lang="en-US" altLang="zh-TW" sz="2400" dirty="0" smtClean="0">
                <a:latin typeface="Times New Roman" pitchFamily="18" charset="0"/>
                <a:cs typeface="Times New Roman" pitchFamily="18" charset="0"/>
              </a:rPr>
              <a:t>then </a:t>
            </a:r>
            <a:r>
              <a:rPr lang="en-US" altLang="zh-TW" sz="2400" dirty="0" err="1" smtClean="0">
                <a:latin typeface="Times New Roman" pitchFamily="18" charset="0"/>
                <a:cs typeface="Times New Roman" pitchFamily="18" charset="0"/>
              </a:rPr>
              <a:t>ptr</a:t>
            </a:r>
            <a:r>
              <a:rPr lang="en-US" altLang="zh-TW" sz="2400" dirty="0" smtClean="0">
                <a:latin typeface="Times New Roman" pitchFamily="18" charset="0"/>
                <a:cs typeface="Times New Roman" pitchFamily="18" charset="0"/>
              </a:rPr>
              <a:t>-&gt;left-child contains a thread; </a:t>
            </a:r>
          </a:p>
          <a:p>
            <a:pPr lvl="1">
              <a:lnSpc>
                <a:spcPct val="150000"/>
              </a:lnSpc>
            </a:pPr>
            <a:r>
              <a:rPr lang="en-US" altLang="zh-TW" sz="2400" dirty="0" smtClean="0">
                <a:latin typeface="Times New Roman" pitchFamily="18" charset="0"/>
                <a:cs typeface="Times New Roman" pitchFamily="18" charset="0"/>
              </a:rPr>
              <a:t>Otherwise it contains a pointer to the left child.</a:t>
            </a:r>
          </a:p>
          <a:p>
            <a:pPr lvl="1">
              <a:lnSpc>
                <a:spcPct val="150000"/>
              </a:lnSpc>
            </a:pPr>
            <a:r>
              <a:rPr lang="en-US" altLang="zh-TW" sz="2400" dirty="0" smtClean="0">
                <a:latin typeface="Times New Roman" pitchFamily="18" charset="0"/>
                <a:cs typeface="Times New Roman" pitchFamily="18" charset="0"/>
              </a:rPr>
              <a:t>Similarly for the right-thread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pic>
        <p:nvPicPr>
          <p:cNvPr id="5" name="Picture 5" descr="5"/>
          <p:cNvPicPr>
            <a:picLocks noChangeAspect="1" noChangeArrowheads="1"/>
          </p:cNvPicPr>
          <p:nvPr/>
        </p:nvPicPr>
        <p:blipFill>
          <a:blip r:embed="rId2"/>
          <a:srcRect l="2669" r="2873"/>
          <a:stretch>
            <a:fillRect/>
          </a:stretch>
        </p:blipFill>
        <p:spPr bwMode="auto">
          <a:xfrm>
            <a:off x="5181600" y="2743200"/>
            <a:ext cx="4267200" cy="1673225"/>
          </a:xfrm>
          <a:prstGeom prst="rect">
            <a:avLst/>
          </a:prstGeom>
          <a:noFill/>
        </p:spPr>
      </p:pic>
      <p:pic>
        <p:nvPicPr>
          <p:cNvPr id="6" name="Picture 4" descr="p213"/>
          <p:cNvPicPr>
            <a:picLocks noChangeAspect="1" noChangeArrowheads="1"/>
          </p:cNvPicPr>
          <p:nvPr/>
        </p:nvPicPr>
        <p:blipFill>
          <a:blip r:embed="rId3"/>
          <a:srcRect l="3658" r="8275" b="3990"/>
          <a:stretch>
            <a:fillRect/>
          </a:stretch>
        </p:blipFill>
        <p:spPr bwMode="auto">
          <a:xfrm>
            <a:off x="381000" y="4191000"/>
            <a:ext cx="5822950" cy="207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172200"/>
          </a:xfrm>
        </p:spPr>
        <p:txBody>
          <a:bodyPr/>
          <a:lstStyle/>
          <a:p>
            <a:pPr>
              <a:lnSpc>
                <a:spcPct val="150000"/>
              </a:lnSpc>
            </a:pPr>
            <a:r>
              <a:rPr lang="en-US" altLang="zh-TW" sz="2400" dirty="0" smtClean="0">
                <a:latin typeface="Times New Roman" pitchFamily="18" charset="0"/>
                <a:cs typeface="Times New Roman" pitchFamily="18" charset="0"/>
              </a:rPr>
              <a:t>If we don’t want the left pointer of </a:t>
            </a:r>
            <a:r>
              <a:rPr lang="en-US" altLang="zh-TW" sz="2400" dirty="0" smtClean="0">
                <a:solidFill>
                  <a:schemeClr val="tx2"/>
                </a:solidFill>
                <a:latin typeface="Times New Roman" pitchFamily="18" charset="0"/>
                <a:cs typeface="Times New Roman" pitchFamily="18" charset="0"/>
              </a:rPr>
              <a:t>H</a:t>
            </a:r>
            <a:r>
              <a:rPr lang="en-US" altLang="zh-TW" sz="2400" dirty="0" smtClean="0">
                <a:latin typeface="Times New Roman" pitchFamily="18" charset="0"/>
                <a:cs typeface="Times New Roman" pitchFamily="18" charset="0"/>
              </a:rPr>
              <a:t> and the right pointer of </a:t>
            </a:r>
            <a:r>
              <a:rPr lang="en-US" altLang="zh-TW" sz="2400" dirty="0" smtClean="0">
                <a:solidFill>
                  <a:schemeClr val="tx2"/>
                </a:solidFill>
                <a:latin typeface="Times New Roman" pitchFamily="18" charset="0"/>
                <a:cs typeface="Times New Roman" pitchFamily="18" charset="0"/>
              </a:rPr>
              <a:t>G</a:t>
            </a:r>
            <a:r>
              <a:rPr lang="en-US" altLang="zh-TW" sz="2400" dirty="0" smtClean="0">
                <a:latin typeface="Times New Roman" pitchFamily="18" charset="0"/>
                <a:cs typeface="Times New Roman" pitchFamily="18" charset="0"/>
              </a:rPr>
              <a:t> to be dangling pointers, we may create root node and assign them </a:t>
            </a:r>
            <a:r>
              <a:rPr lang="en-US" altLang="zh-TW" sz="2400" dirty="0" smtClean="0">
                <a:solidFill>
                  <a:schemeClr val="tx2"/>
                </a:solidFill>
                <a:latin typeface="Times New Roman" pitchFamily="18" charset="0"/>
                <a:cs typeface="Times New Roman" pitchFamily="18" charset="0"/>
              </a:rPr>
              <a:t>pointing to the root node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pic>
        <p:nvPicPr>
          <p:cNvPr id="5" name="Picture 4" descr="5"/>
          <p:cNvPicPr>
            <a:picLocks noChangeAspect="1" noChangeArrowheads="1"/>
          </p:cNvPicPr>
          <p:nvPr/>
        </p:nvPicPr>
        <p:blipFill>
          <a:blip r:embed="rId2"/>
          <a:srcRect t="10361" b="1306"/>
          <a:stretch>
            <a:fillRect/>
          </a:stretch>
        </p:blipFill>
        <p:spPr bwMode="auto">
          <a:xfrm>
            <a:off x="3241675" y="2428868"/>
            <a:ext cx="5902325" cy="4248150"/>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lnSpcReduction="10000"/>
          </a:bodyPr>
          <a:lstStyle/>
          <a:p>
            <a:pPr marL="609600" indent="-609600">
              <a:lnSpc>
                <a:spcPct val="150000"/>
              </a:lnSpc>
            </a:pPr>
            <a:r>
              <a:rPr lang="en-US" altLang="zh-TW" sz="2800" dirty="0" smtClean="0">
                <a:latin typeface="Times New Roman" pitchFamily="18" charset="0"/>
                <a:cs typeface="Times New Roman" pitchFamily="18" charset="0"/>
              </a:rPr>
              <a:t>Inorder traversal of a threaded binary tree</a:t>
            </a:r>
          </a:p>
          <a:p>
            <a:pPr marL="990600" lvl="1" indent="-533400">
              <a:lnSpc>
                <a:spcPct val="150000"/>
              </a:lnSpc>
            </a:pPr>
            <a:r>
              <a:rPr lang="en-US" altLang="zh-TW" sz="2400" dirty="0" smtClean="0">
                <a:latin typeface="Times New Roman" pitchFamily="18" charset="0"/>
                <a:cs typeface="Times New Roman" pitchFamily="18" charset="0"/>
              </a:rPr>
              <a:t>By using of threads we can perform an inorder traversal without making use of a stack (simplifying the task)</a:t>
            </a:r>
          </a:p>
          <a:p>
            <a:pPr marL="990600" lvl="1" indent="-533400">
              <a:lnSpc>
                <a:spcPct val="150000"/>
              </a:lnSpc>
            </a:pPr>
            <a:r>
              <a:rPr lang="en-US" altLang="zh-TW" sz="2400" dirty="0" smtClean="0">
                <a:latin typeface="Times New Roman" pitchFamily="18" charset="0"/>
                <a:cs typeface="Times New Roman" pitchFamily="18" charset="0"/>
              </a:rPr>
              <a:t>Now, we can follow the thread of any node, </a:t>
            </a:r>
            <a:r>
              <a:rPr lang="en-US" altLang="zh-TW" sz="2400" i="1" dirty="0" err="1" smtClean="0">
                <a:latin typeface="Times New Roman" pitchFamily="18" charset="0"/>
                <a:cs typeface="Times New Roman" pitchFamily="18" charset="0"/>
              </a:rPr>
              <a:t>ptr</a:t>
            </a:r>
            <a:r>
              <a:rPr lang="en-US" altLang="zh-TW" sz="2400" dirty="0" smtClean="0">
                <a:latin typeface="Times New Roman" pitchFamily="18" charset="0"/>
                <a:cs typeface="Times New Roman" pitchFamily="18" charset="0"/>
              </a:rPr>
              <a:t>, to the “next” node of inorder traversal</a:t>
            </a:r>
          </a:p>
          <a:p>
            <a:pPr marL="990600" lvl="1" indent="-533400">
              <a:lnSpc>
                <a:spcPct val="150000"/>
              </a:lnSpc>
              <a:buFont typeface="Wingdings" pitchFamily="2" charset="2"/>
              <a:buAutoNum type="arabicPeriod"/>
            </a:pPr>
            <a:r>
              <a:rPr lang="en-US" altLang="zh-TW" sz="2400" dirty="0" smtClean="0">
                <a:latin typeface="Times New Roman" pitchFamily="18" charset="0"/>
                <a:cs typeface="Times New Roman" pitchFamily="18" charset="0"/>
              </a:rPr>
              <a:t>If </a:t>
            </a:r>
            <a:r>
              <a:rPr lang="en-US" altLang="zh-TW" sz="2400" i="1" dirty="0" err="1" smtClean="0">
                <a:solidFill>
                  <a:schemeClr val="tx2"/>
                </a:solidFill>
                <a:latin typeface="Times New Roman" pitchFamily="18" charset="0"/>
                <a:cs typeface="Times New Roman" pitchFamily="18" charset="0"/>
              </a:rPr>
              <a:t>ptr</a:t>
            </a:r>
            <a:r>
              <a:rPr lang="en-US" altLang="zh-TW" sz="2400" dirty="0" smtClean="0">
                <a:solidFill>
                  <a:schemeClr val="tx2"/>
                </a:solidFill>
                <a:latin typeface="Times New Roman" pitchFamily="18" charset="0"/>
                <a:cs typeface="Times New Roman" pitchFamily="18" charset="0"/>
              </a:rPr>
              <a:t>-&gt;</a:t>
            </a:r>
            <a:r>
              <a:rPr lang="en-US" altLang="zh-TW" sz="2400" i="1" dirty="0" err="1" smtClean="0">
                <a:solidFill>
                  <a:schemeClr val="tx2"/>
                </a:solidFill>
                <a:latin typeface="Times New Roman" pitchFamily="18" charset="0"/>
                <a:cs typeface="Times New Roman" pitchFamily="18" charset="0"/>
              </a:rPr>
              <a:t>right_thread</a:t>
            </a:r>
            <a:r>
              <a:rPr lang="en-US" altLang="zh-TW" sz="2400" dirty="0" smtClean="0">
                <a:solidFill>
                  <a:schemeClr val="tx2"/>
                </a:solidFill>
                <a:latin typeface="Times New Roman" pitchFamily="18" charset="0"/>
                <a:cs typeface="Times New Roman" pitchFamily="18" charset="0"/>
              </a:rPr>
              <a:t> = </a:t>
            </a:r>
            <a:r>
              <a:rPr lang="en-US" altLang="zh-TW" sz="2400" i="1" dirty="0" smtClean="0">
                <a:solidFill>
                  <a:schemeClr val="tx2"/>
                </a:solidFill>
                <a:latin typeface="Times New Roman" pitchFamily="18" charset="0"/>
                <a:cs typeface="Times New Roman" pitchFamily="18" charset="0"/>
              </a:rPr>
              <a:t>TRUE</a:t>
            </a:r>
            <a:r>
              <a:rPr lang="en-US" altLang="zh-TW" sz="2400" dirty="0" smtClean="0">
                <a:latin typeface="Times New Roman" pitchFamily="18" charset="0"/>
                <a:cs typeface="Times New Roman" pitchFamily="18" charset="0"/>
              </a:rPr>
              <a:t>, the inorder successor of </a:t>
            </a:r>
            <a:r>
              <a:rPr lang="en-US" altLang="zh-TW" sz="2400" i="1" dirty="0" err="1" smtClean="0">
                <a:latin typeface="Times New Roman" pitchFamily="18" charset="0"/>
                <a:cs typeface="Times New Roman" pitchFamily="18" charset="0"/>
              </a:rPr>
              <a:t>ptr</a:t>
            </a:r>
            <a:r>
              <a:rPr lang="en-US" altLang="zh-TW" sz="2400" dirty="0" smtClean="0">
                <a:latin typeface="Times New Roman" pitchFamily="18" charset="0"/>
                <a:cs typeface="Times New Roman" pitchFamily="18" charset="0"/>
              </a:rPr>
              <a:t> is </a:t>
            </a:r>
            <a:r>
              <a:rPr lang="en-US" altLang="zh-TW" sz="2400" i="1" dirty="0" err="1" smtClean="0">
                <a:solidFill>
                  <a:schemeClr val="accent1"/>
                </a:solidFill>
                <a:latin typeface="Times New Roman" pitchFamily="18" charset="0"/>
                <a:cs typeface="Times New Roman" pitchFamily="18" charset="0"/>
              </a:rPr>
              <a:t>ptr</a:t>
            </a:r>
            <a:r>
              <a:rPr lang="en-US" altLang="zh-TW" sz="2400" i="1" dirty="0" smtClean="0">
                <a:solidFill>
                  <a:schemeClr val="accent1"/>
                </a:solidFill>
                <a:latin typeface="Times New Roman" pitchFamily="18" charset="0"/>
                <a:cs typeface="Times New Roman" pitchFamily="18" charset="0"/>
              </a:rPr>
              <a:t>-&gt;</a:t>
            </a:r>
            <a:r>
              <a:rPr lang="en-US" altLang="zh-TW" sz="2400" i="1" dirty="0" err="1" smtClean="0">
                <a:solidFill>
                  <a:schemeClr val="accent1"/>
                </a:solidFill>
                <a:latin typeface="Times New Roman" pitchFamily="18" charset="0"/>
                <a:cs typeface="Times New Roman" pitchFamily="18" charset="0"/>
              </a:rPr>
              <a:t>right_child</a:t>
            </a:r>
            <a:r>
              <a:rPr lang="en-US" altLang="zh-TW" sz="2400" dirty="0" smtClean="0">
                <a:latin typeface="Times New Roman" pitchFamily="18" charset="0"/>
                <a:cs typeface="Times New Roman" pitchFamily="18" charset="0"/>
              </a:rPr>
              <a:t> by definition of the threads</a:t>
            </a:r>
          </a:p>
          <a:p>
            <a:pPr marL="990600" lvl="1" indent="-533400">
              <a:lnSpc>
                <a:spcPct val="150000"/>
              </a:lnSpc>
              <a:buFont typeface="Wingdings" pitchFamily="2" charset="2"/>
              <a:buAutoNum type="arabicPeriod"/>
            </a:pPr>
            <a:r>
              <a:rPr lang="en-US" altLang="zh-TW" sz="2400" dirty="0" smtClean="0">
                <a:latin typeface="Times New Roman" pitchFamily="18" charset="0"/>
                <a:cs typeface="Times New Roman" pitchFamily="18" charset="0"/>
              </a:rPr>
              <a:t>Otherwise we obtain the inorder successor of </a:t>
            </a:r>
            <a:r>
              <a:rPr lang="en-US" altLang="zh-TW" sz="2400" i="1" dirty="0" err="1" smtClean="0">
                <a:latin typeface="Times New Roman" pitchFamily="18" charset="0"/>
                <a:cs typeface="Times New Roman" pitchFamily="18" charset="0"/>
              </a:rPr>
              <a:t>ptr</a:t>
            </a:r>
            <a:r>
              <a:rPr lang="en-US" altLang="zh-TW" sz="2400" dirty="0" smtClean="0">
                <a:latin typeface="Times New Roman" pitchFamily="18" charset="0"/>
                <a:cs typeface="Times New Roman" pitchFamily="18" charset="0"/>
              </a:rPr>
              <a:t> by </a:t>
            </a:r>
            <a:r>
              <a:rPr lang="en-US" altLang="zh-TW" sz="2400" dirty="0" smtClean="0">
                <a:solidFill>
                  <a:schemeClr val="tx2"/>
                </a:solidFill>
                <a:latin typeface="Times New Roman" pitchFamily="18" charset="0"/>
                <a:cs typeface="Times New Roman" pitchFamily="18" charset="0"/>
              </a:rPr>
              <a:t>following a path of left-child links</a:t>
            </a:r>
            <a:r>
              <a:rPr lang="en-US" altLang="zh-TW" sz="2400" dirty="0" smtClean="0">
                <a:latin typeface="Times New Roman" pitchFamily="18" charset="0"/>
                <a:cs typeface="Times New Roman" pitchFamily="18" charset="0"/>
              </a:rPr>
              <a:t> from the </a:t>
            </a:r>
            <a:r>
              <a:rPr lang="en-US" altLang="zh-TW" sz="2400" dirty="0" smtClean="0">
                <a:solidFill>
                  <a:schemeClr val="tx2"/>
                </a:solidFill>
                <a:latin typeface="Times New Roman" pitchFamily="18" charset="0"/>
                <a:cs typeface="Times New Roman" pitchFamily="18" charset="0"/>
              </a:rPr>
              <a:t>right-child of </a:t>
            </a:r>
            <a:r>
              <a:rPr lang="en-US" altLang="zh-TW" sz="2400" i="1" dirty="0" err="1" smtClean="0">
                <a:solidFill>
                  <a:schemeClr val="tx2"/>
                </a:solidFill>
                <a:latin typeface="Times New Roman" pitchFamily="18" charset="0"/>
                <a:cs typeface="Times New Roman" pitchFamily="18" charset="0"/>
              </a:rPr>
              <a:t>ptr</a:t>
            </a:r>
            <a:r>
              <a:rPr lang="en-US" altLang="zh-TW" sz="2400" dirty="0" smtClean="0">
                <a:latin typeface="Times New Roman" pitchFamily="18" charset="0"/>
                <a:cs typeface="Times New Roman" pitchFamily="18" charset="0"/>
              </a:rPr>
              <a:t> until we reach a </a:t>
            </a:r>
            <a:r>
              <a:rPr lang="en-US" altLang="zh-TW" sz="2400" dirty="0" smtClean="0">
                <a:solidFill>
                  <a:schemeClr val="accent1"/>
                </a:solidFill>
                <a:latin typeface="Times New Roman" pitchFamily="18" charset="0"/>
                <a:cs typeface="Times New Roman" pitchFamily="18" charset="0"/>
              </a:rPr>
              <a:t>node</a:t>
            </a:r>
            <a:r>
              <a:rPr lang="en-US" altLang="zh-TW" sz="2400" dirty="0" smtClean="0">
                <a:latin typeface="Times New Roman" pitchFamily="18" charset="0"/>
                <a:cs typeface="Times New Roman" pitchFamily="18" charset="0"/>
              </a:rPr>
              <a:t> with </a:t>
            </a:r>
            <a:r>
              <a:rPr lang="en-US" altLang="zh-TW" sz="2400" i="1" dirty="0" err="1" smtClean="0">
                <a:solidFill>
                  <a:schemeClr val="tx2"/>
                </a:solidFill>
                <a:latin typeface="Times New Roman" pitchFamily="18" charset="0"/>
                <a:cs typeface="Times New Roman" pitchFamily="18" charset="0"/>
              </a:rPr>
              <a:t>left_thread</a:t>
            </a:r>
            <a:r>
              <a:rPr lang="en-US" altLang="zh-TW" sz="2400" dirty="0" smtClean="0">
                <a:solidFill>
                  <a:schemeClr val="tx2"/>
                </a:solidFill>
                <a:latin typeface="Times New Roman" pitchFamily="18" charset="0"/>
                <a:cs typeface="Times New Roman" pitchFamily="18" charset="0"/>
              </a:rPr>
              <a:t> = </a:t>
            </a:r>
            <a:r>
              <a:rPr lang="en-US" altLang="zh-TW" sz="2400" i="1" dirty="0" smtClean="0">
                <a:solidFill>
                  <a:schemeClr val="tx2"/>
                </a:solidFill>
                <a:latin typeface="Times New Roman" pitchFamily="18" charset="0"/>
                <a:cs typeface="Times New Roman" pitchFamily="18" charset="0"/>
              </a:rPr>
              <a:t>TRUE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6" name="Rectangle 3"/>
          <p:cNvSpPr txBox="1">
            <a:spLocks noChangeArrowheads="1"/>
          </p:cNvSpPr>
          <p:nvPr/>
        </p:nvSpPr>
        <p:spPr>
          <a:xfrm>
            <a:off x="179388" y="1523999"/>
            <a:ext cx="8713787" cy="42100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TW" sz="2800" b="0" i="0" u="none" strike="noStrike" kern="1200" cap="none" spc="0" normalizeH="0" baseline="0" noProof="0" dirty="0" smtClean="0">
                <a:ln>
                  <a:noFill/>
                </a:ln>
                <a:solidFill>
                  <a:schemeClr val="tx1"/>
                </a:solidFill>
                <a:effectLst/>
                <a:uLnTx/>
                <a:uFillTx/>
                <a:latin typeface="Times" pitchFamily="18" charset="0"/>
                <a:cs typeface="Times" pitchFamily="18" charset="0"/>
              </a:rPr>
              <a:t>Finding the inorder successor (next node) of a node</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threaded_pointer </a:t>
            </a:r>
            <a:r>
              <a:rPr kumimoji="0" lang="en-US" altLang="zh-TW" sz="2400" b="0" i="0" u="none" strike="noStrike" kern="1200" cap="none" spc="0" normalizeH="0" baseline="0" noProof="0" dirty="0" err="1" smtClean="0">
                <a:ln>
                  <a:noFill/>
                </a:ln>
                <a:solidFill>
                  <a:schemeClr val="tx1"/>
                </a:solidFill>
                <a:effectLst/>
                <a:uLnTx/>
                <a:uFillTx/>
                <a:latin typeface="Times" pitchFamily="18" charset="0"/>
                <a:cs typeface="Times" pitchFamily="18" charset="0"/>
              </a:rPr>
              <a:t>insucc</a:t>
            </a: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(threaded_pointer tree){</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	threaded_pointer temp;</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	temp = tree-&gt;</a:t>
            </a:r>
            <a:r>
              <a:rPr kumimoji="0" lang="en-US" altLang="zh-TW" sz="2400" b="0" i="0" u="none" strike="noStrike" kern="1200" cap="none" spc="0" normalizeH="0" baseline="0" noProof="0" dirty="0" err="1" smtClean="0">
                <a:ln>
                  <a:noFill/>
                </a:ln>
                <a:solidFill>
                  <a:schemeClr val="tx1"/>
                </a:solidFill>
                <a:effectLst/>
                <a:uLnTx/>
                <a:uFillTx/>
                <a:latin typeface="Times" pitchFamily="18" charset="0"/>
                <a:cs typeface="Times" pitchFamily="18" charset="0"/>
              </a:rPr>
              <a:t>right_child</a:t>
            </a: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	if (!tree-&gt;</a:t>
            </a:r>
            <a:r>
              <a:rPr kumimoji="0" lang="en-US" altLang="zh-TW" sz="2400" b="0" i="0" u="none" strike="noStrike" kern="1200" cap="none" spc="0" normalizeH="0" baseline="0" noProof="0" dirty="0" err="1" smtClean="0">
                <a:ln>
                  <a:noFill/>
                </a:ln>
                <a:solidFill>
                  <a:schemeClr val="tx1"/>
                </a:solidFill>
                <a:effectLst/>
                <a:uLnTx/>
                <a:uFillTx/>
                <a:latin typeface="Times" pitchFamily="18" charset="0"/>
                <a:cs typeface="Times" pitchFamily="18" charset="0"/>
              </a:rPr>
              <a:t>right_thread</a:t>
            </a: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		while (!temp-&gt;</a:t>
            </a:r>
            <a:r>
              <a:rPr kumimoji="0" lang="en-US" altLang="zh-TW" sz="2400" b="0" i="0" u="none" strike="noStrike" kern="1200" cap="none" spc="0" normalizeH="0" baseline="0" noProof="0" dirty="0" err="1" smtClean="0">
                <a:ln>
                  <a:noFill/>
                </a:ln>
                <a:solidFill>
                  <a:schemeClr val="tx1"/>
                </a:solidFill>
                <a:effectLst/>
                <a:uLnTx/>
                <a:uFillTx/>
                <a:latin typeface="Times" pitchFamily="18" charset="0"/>
                <a:cs typeface="Times" pitchFamily="18" charset="0"/>
              </a:rPr>
              <a:t>left_thread</a:t>
            </a: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 </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			temp = temp-&gt;</a:t>
            </a:r>
            <a:r>
              <a:rPr kumimoji="0" lang="en-US" altLang="zh-TW" sz="2400" b="0" i="0" u="none" strike="noStrike" kern="1200" cap="none" spc="0" normalizeH="0" baseline="0" noProof="0" dirty="0" err="1" smtClean="0">
                <a:ln>
                  <a:noFill/>
                </a:ln>
                <a:solidFill>
                  <a:schemeClr val="tx1"/>
                </a:solidFill>
                <a:effectLst/>
                <a:uLnTx/>
                <a:uFillTx/>
                <a:latin typeface="Times" pitchFamily="18" charset="0"/>
                <a:cs typeface="Times" pitchFamily="18" charset="0"/>
              </a:rPr>
              <a:t>left_child</a:t>
            </a: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TW" sz="2400" b="0" i="0" u="none" strike="noStrike" kern="1200" cap="none" spc="0" normalizeH="0" baseline="0" noProof="0" dirty="0" smtClean="0">
                <a:ln>
                  <a:noFill/>
                </a:ln>
                <a:solidFill>
                  <a:schemeClr val="tx1"/>
                </a:solidFill>
                <a:effectLst/>
                <a:uLnTx/>
                <a:uFillTx/>
                <a:latin typeface="Times" pitchFamily="18" charset="0"/>
                <a:cs typeface="Times" pitchFamily="18" charset="0"/>
              </a:rPr>
              <a:t>	return temp;</a:t>
            </a:r>
          </a:p>
          <a:p>
            <a:pPr marL="742950" marR="0" lvl="1" indent="-28575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TW"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Oval 4"/>
          <p:cNvSpPr>
            <a:spLocks noChangeAspect="1" noChangeArrowheads="1"/>
          </p:cNvSpPr>
          <p:nvPr/>
        </p:nvSpPr>
        <p:spPr bwMode="auto">
          <a:xfrm>
            <a:off x="3460750" y="4652963"/>
            <a:ext cx="292100" cy="292100"/>
          </a:xfrm>
          <a:prstGeom prst="ellipse">
            <a:avLst/>
          </a:prstGeom>
          <a:noFill/>
          <a:ln w="9525">
            <a:solidFill>
              <a:schemeClr val="tx2"/>
            </a:solidFill>
            <a:round/>
            <a:headEnd/>
            <a:tailEnd/>
          </a:ln>
          <a:effectLst/>
        </p:spPr>
        <p:txBody>
          <a:bodyPr wrap="none" anchor="ctr"/>
          <a:lstStyle/>
          <a:p>
            <a:endParaRPr lang="en-US"/>
          </a:p>
        </p:txBody>
      </p:sp>
      <p:sp>
        <p:nvSpPr>
          <p:cNvPr id="8" name="Line 5"/>
          <p:cNvSpPr>
            <a:spLocks noChangeAspect="1" noChangeShapeType="1"/>
          </p:cNvSpPr>
          <p:nvPr/>
        </p:nvSpPr>
        <p:spPr bwMode="auto">
          <a:xfrm flipH="1">
            <a:off x="3135313" y="4910138"/>
            <a:ext cx="377825" cy="206375"/>
          </a:xfrm>
          <a:prstGeom prst="line">
            <a:avLst/>
          </a:prstGeom>
          <a:noFill/>
          <a:ln w="9525">
            <a:solidFill>
              <a:schemeClr val="tx2"/>
            </a:solidFill>
            <a:round/>
            <a:headEnd/>
            <a:tailEnd/>
          </a:ln>
          <a:effectLst/>
        </p:spPr>
        <p:txBody>
          <a:bodyPr wrap="none" anchor="ctr"/>
          <a:lstStyle/>
          <a:p>
            <a:endParaRPr lang="en-US"/>
          </a:p>
        </p:txBody>
      </p:sp>
      <p:sp>
        <p:nvSpPr>
          <p:cNvPr id="9" name="Line 6"/>
          <p:cNvSpPr>
            <a:spLocks noChangeAspect="1" noChangeShapeType="1"/>
          </p:cNvSpPr>
          <p:nvPr/>
        </p:nvSpPr>
        <p:spPr bwMode="auto">
          <a:xfrm>
            <a:off x="3735388" y="4892675"/>
            <a:ext cx="411162" cy="223838"/>
          </a:xfrm>
          <a:prstGeom prst="line">
            <a:avLst/>
          </a:prstGeom>
          <a:noFill/>
          <a:ln w="9525">
            <a:solidFill>
              <a:schemeClr val="tx2"/>
            </a:solidFill>
            <a:round/>
            <a:headEnd/>
            <a:tailEnd/>
          </a:ln>
          <a:effectLst/>
        </p:spPr>
        <p:txBody>
          <a:bodyPr wrap="none" anchor="ctr"/>
          <a:lstStyle/>
          <a:p>
            <a:endParaRPr lang="en-US"/>
          </a:p>
        </p:txBody>
      </p:sp>
      <p:sp>
        <p:nvSpPr>
          <p:cNvPr id="10" name="AutoShape 18"/>
          <p:cNvSpPr>
            <a:spLocks noChangeAspect="1" noChangeArrowheads="1"/>
          </p:cNvSpPr>
          <p:nvPr/>
        </p:nvSpPr>
        <p:spPr bwMode="auto">
          <a:xfrm>
            <a:off x="2690813" y="5099050"/>
            <a:ext cx="941387" cy="787400"/>
          </a:xfrm>
          <a:prstGeom prst="triangle">
            <a:avLst>
              <a:gd name="adj" fmla="val 50000"/>
            </a:avLst>
          </a:prstGeom>
          <a:solidFill>
            <a:srgbClr val="0099FF"/>
          </a:solidFill>
          <a:ln w="9525">
            <a:solidFill>
              <a:srgbClr val="0099FF"/>
            </a:solidFill>
            <a:miter lim="800000"/>
            <a:headEnd/>
            <a:tailEnd/>
          </a:ln>
          <a:effectLst/>
        </p:spPr>
        <p:txBody>
          <a:bodyPr wrap="none" anchor="ctr"/>
          <a:lstStyle/>
          <a:p>
            <a:endParaRPr lang="en-US"/>
          </a:p>
        </p:txBody>
      </p:sp>
      <p:sp>
        <p:nvSpPr>
          <p:cNvPr id="11" name="AutoShape 19"/>
          <p:cNvSpPr>
            <a:spLocks noChangeAspect="1" noChangeArrowheads="1"/>
          </p:cNvSpPr>
          <p:nvPr/>
        </p:nvSpPr>
        <p:spPr bwMode="auto">
          <a:xfrm>
            <a:off x="3702050" y="5099050"/>
            <a:ext cx="941388" cy="787400"/>
          </a:xfrm>
          <a:prstGeom prst="triangle">
            <a:avLst>
              <a:gd name="adj" fmla="val 50000"/>
            </a:avLst>
          </a:prstGeom>
          <a:solidFill>
            <a:srgbClr val="FF0000"/>
          </a:solidFill>
          <a:ln w="9525">
            <a:solidFill>
              <a:srgbClr val="FF0000"/>
            </a:solidFill>
            <a:miter lim="800000"/>
            <a:headEnd/>
            <a:tailEnd/>
          </a:ln>
          <a:effectLst/>
        </p:spPr>
        <p:txBody>
          <a:bodyPr wrap="none" anchor="ctr"/>
          <a:lstStyle/>
          <a:p>
            <a:endParaRPr lang="en-US"/>
          </a:p>
        </p:txBody>
      </p:sp>
      <p:sp>
        <p:nvSpPr>
          <p:cNvPr id="12" name="Text Box 20"/>
          <p:cNvSpPr txBox="1">
            <a:spLocks noChangeAspect="1" noChangeArrowheads="1"/>
          </p:cNvSpPr>
          <p:nvPr/>
        </p:nvSpPr>
        <p:spPr bwMode="auto">
          <a:xfrm>
            <a:off x="3309938" y="5948363"/>
            <a:ext cx="987425" cy="396875"/>
          </a:xfrm>
          <a:prstGeom prst="rect">
            <a:avLst/>
          </a:prstGeom>
          <a:noFill/>
          <a:ln w="9525">
            <a:noFill/>
            <a:miter lim="800000"/>
            <a:headEnd/>
            <a:tailEnd/>
          </a:ln>
          <a:effectLst/>
        </p:spPr>
        <p:txBody>
          <a:bodyPr wrap="none">
            <a:spAutoFit/>
          </a:bodyPr>
          <a:lstStyle/>
          <a:p>
            <a:r>
              <a:rPr lang="en-US" altLang="zh-TW" sz="2000" dirty="0"/>
              <a:t>Inorder</a:t>
            </a:r>
          </a:p>
        </p:txBody>
      </p:sp>
      <p:grpSp>
        <p:nvGrpSpPr>
          <p:cNvPr id="13" name="Group 21"/>
          <p:cNvGrpSpPr>
            <a:grpSpLocks noChangeAspect="1"/>
          </p:cNvGrpSpPr>
          <p:nvPr/>
        </p:nvGrpSpPr>
        <p:grpSpPr bwMode="auto">
          <a:xfrm>
            <a:off x="3101975" y="6281738"/>
            <a:ext cx="1284288" cy="358775"/>
            <a:chOff x="4224" y="2268"/>
            <a:chExt cx="900" cy="252"/>
          </a:xfrm>
        </p:grpSpPr>
        <p:sp>
          <p:nvSpPr>
            <p:cNvPr id="14" name="Oval 22"/>
            <p:cNvSpPr>
              <a:spLocks noChangeAspect="1" noChangeArrowheads="1"/>
            </p:cNvSpPr>
            <p:nvPr/>
          </p:nvSpPr>
          <p:spPr bwMode="auto">
            <a:xfrm>
              <a:off x="4572" y="2316"/>
              <a:ext cx="204" cy="204"/>
            </a:xfrm>
            <a:prstGeom prst="ellipse">
              <a:avLst/>
            </a:prstGeom>
            <a:noFill/>
            <a:ln w="9525">
              <a:solidFill>
                <a:schemeClr val="tx2"/>
              </a:solidFill>
              <a:round/>
              <a:headEnd/>
              <a:tailEnd/>
            </a:ln>
            <a:effectLst/>
          </p:spPr>
          <p:txBody>
            <a:bodyPr wrap="none" anchor="ctr"/>
            <a:lstStyle/>
            <a:p>
              <a:endParaRPr lang="en-US"/>
            </a:p>
          </p:txBody>
        </p:sp>
        <p:sp>
          <p:nvSpPr>
            <p:cNvPr id="15" name="AutoShape 23"/>
            <p:cNvSpPr>
              <a:spLocks noChangeAspect="1" noChangeArrowheads="1"/>
            </p:cNvSpPr>
            <p:nvPr/>
          </p:nvSpPr>
          <p:spPr bwMode="auto">
            <a:xfrm>
              <a:off x="4224" y="2268"/>
              <a:ext cx="300" cy="228"/>
            </a:xfrm>
            <a:prstGeom prst="triangle">
              <a:avLst>
                <a:gd name="adj" fmla="val 50000"/>
              </a:avLst>
            </a:prstGeom>
            <a:solidFill>
              <a:srgbClr val="0099FF"/>
            </a:solidFill>
            <a:ln w="9525">
              <a:solidFill>
                <a:srgbClr val="0099FF"/>
              </a:solidFill>
              <a:miter lim="800000"/>
              <a:headEnd/>
              <a:tailEnd/>
            </a:ln>
            <a:effectLst/>
          </p:spPr>
          <p:txBody>
            <a:bodyPr wrap="none" anchor="ctr"/>
            <a:lstStyle/>
            <a:p>
              <a:endParaRPr lang="en-US"/>
            </a:p>
          </p:txBody>
        </p:sp>
        <p:sp>
          <p:nvSpPr>
            <p:cNvPr id="16" name="AutoShape 24"/>
            <p:cNvSpPr>
              <a:spLocks noChangeAspect="1" noChangeArrowheads="1"/>
            </p:cNvSpPr>
            <p:nvPr/>
          </p:nvSpPr>
          <p:spPr bwMode="auto">
            <a:xfrm>
              <a:off x="4824" y="2268"/>
              <a:ext cx="300" cy="228"/>
            </a:xfrm>
            <a:prstGeom prst="triangle">
              <a:avLst>
                <a:gd name="adj" fmla="val 50000"/>
              </a:avLst>
            </a:prstGeom>
            <a:solidFill>
              <a:srgbClr val="FF0000"/>
            </a:solidFill>
            <a:ln w="9525">
              <a:solidFill>
                <a:srgbClr val="FF0000"/>
              </a:solidFill>
              <a:miter lim="800000"/>
              <a:headEnd/>
              <a:tailEnd/>
            </a:ln>
            <a:effectLst/>
          </p:spPr>
          <p:txBody>
            <a:bodyPr wrap="none" anchor="ctr"/>
            <a:lstStyle/>
            <a:p>
              <a:endParaRPr lang="en-US"/>
            </a:p>
          </p:txBody>
        </p:sp>
      </p:grpSp>
      <p:sp>
        <p:nvSpPr>
          <p:cNvPr id="17" name="Oval 7"/>
          <p:cNvSpPr>
            <a:spLocks noChangeAspect="1" noChangeArrowheads="1"/>
          </p:cNvSpPr>
          <p:nvPr/>
        </p:nvSpPr>
        <p:spPr bwMode="auto">
          <a:xfrm>
            <a:off x="6556375" y="3789363"/>
            <a:ext cx="434975" cy="438150"/>
          </a:xfrm>
          <a:prstGeom prst="ellipse">
            <a:avLst/>
          </a:prstGeom>
          <a:noFill/>
          <a:ln w="9525">
            <a:solidFill>
              <a:schemeClr val="tx2"/>
            </a:solidFill>
            <a:round/>
            <a:headEnd/>
            <a:tailEnd/>
          </a:ln>
          <a:effectLst/>
        </p:spPr>
        <p:txBody>
          <a:bodyPr wrap="none" anchor="ctr"/>
          <a:lstStyle/>
          <a:p>
            <a:endParaRPr lang="en-US"/>
          </a:p>
        </p:txBody>
      </p:sp>
      <p:sp>
        <p:nvSpPr>
          <p:cNvPr id="18" name="Line 8"/>
          <p:cNvSpPr>
            <a:spLocks noChangeAspect="1" noChangeShapeType="1"/>
          </p:cNvSpPr>
          <p:nvPr/>
        </p:nvSpPr>
        <p:spPr bwMode="auto">
          <a:xfrm flipH="1">
            <a:off x="6069013" y="4175125"/>
            <a:ext cx="563562" cy="309563"/>
          </a:xfrm>
          <a:prstGeom prst="line">
            <a:avLst/>
          </a:prstGeom>
          <a:noFill/>
          <a:ln w="9525">
            <a:solidFill>
              <a:schemeClr val="tx2"/>
            </a:solidFill>
            <a:round/>
            <a:headEnd/>
            <a:tailEnd/>
          </a:ln>
          <a:effectLst/>
        </p:spPr>
        <p:txBody>
          <a:bodyPr wrap="none" anchor="ctr"/>
          <a:lstStyle/>
          <a:p>
            <a:endParaRPr lang="en-US"/>
          </a:p>
        </p:txBody>
      </p:sp>
      <p:sp>
        <p:nvSpPr>
          <p:cNvPr id="19" name="Line 9"/>
          <p:cNvSpPr>
            <a:spLocks noChangeAspect="1" noChangeShapeType="1"/>
          </p:cNvSpPr>
          <p:nvPr/>
        </p:nvSpPr>
        <p:spPr bwMode="auto">
          <a:xfrm>
            <a:off x="6965950" y="4148138"/>
            <a:ext cx="592138" cy="309562"/>
          </a:xfrm>
          <a:prstGeom prst="line">
            <a:avLst/>
          </a:prstGeom>
          <a:noFill/>
          <a:ln w="9525">
            <a:solidFill>
              <a:schemeClr val="tx2"/>
            </a:solidFill>
            <a:round/>
            <a:headEnd/>
            <a:tailEnd/>
          </a:ln>
          <a:effectLst/>
        </p:spPr>
        <p:txBody>
          <a:bodyPr wrap="none" anchor="ctr"/>
          <a:lstStyle/>
          <a:p>
            <a:endParaRPr lang="en-US"/>
          </a:p>
        </p:txBody>
      </p:sp>
      <p:sp>
        <p:nvSpPr>
          <p:cNvPr id="20" name="Oval 10"/>
          <p:cNvSpPr>
            <a:spLocks noChangeAspect="1" noChangeArrowheads="1"/>
          </p:cNvSpPr>
          <p:nvPr/>
        </p:nvSpPr>
        <p:spPr bwMode="auto">
          <a:xfrm>
            <a:off x="7429500" y="4432300"/>
            <a:ext cx="434975" cy="436563"/>
          </a:xfrm>
          <a:prstGeom prst="ellipse">
            <a:avLst/>
          </a:prstGeom>
          <a:noFill/>
          <a:ln w="9525">
            <a:solidFill>
              <a:schemeClr val="tx2"/>
            </a:solidFill>
            <a:round/>
            <a:headEnd/>
            <a:tailEnd/>
          </a:ln>
          <a:effectLst/>
        </p:spPr>
        <p:txBody>
          <a:bodyPr wrap="none" anchor="ctr"/>
          <a:lstStyle/>
          <a:p>
            <a:endParaRPr lang="en-US"/>
          </a:p>
        </p:txBody>
      </p:sp>
      <p:sp>
        <p:nvSpPr>
          <p:cNvPr id="21" name="Line 11"/>
          <p:cNvSpPr>
            <a:spLocks noChangeAspect="1" noChangeShapeType="1"/>
          </p:cNvSpPr>
          <p:nvPr/>
        </p:nvSpPr>
        <p:spPr bwMode="auto">
          <a:xfrm flipH="1">
            <a:off x="7275513" y="4868863"/>
            <a:ext cx="333375" cy="385762"/>
          </a:xfrm>
          <a:prstGeom prst="line">
            <a:avLst/>
          </a:prstGeom>
          <a:noFill/>
          <a:ln w="9525">
            <a:solidFill>
              <a:schemeClr val="tx2"/>
            </a:solidFill>
            <a:round/>
            <a:headEnd/>
            <a:tailEnd/>
          </a:ln>
          <a:effectLst/>
        </p:spPr>
        <p:txBody>
          <a:bodyPr wrap="none" anchor="ctr"/>
          <a:lstStyle/>
          <a:p>
            <a:endParaRPr lang="en-US"/>
          </a:p>
        </p:txBody>
      </p:sp>
      <p:sp>
        <p:nvSpPr>
          <p:cNvPr id="22" name="Oval 12"/>
          <p:cNvSpPr>
            <a:spLocks noChangeAspect="1" noChangeArrowheads="1"/>
          </p:cNvSpPr>
          <p:nvPr/>
        </p:nvSpPr>
        <p:spPr bwMode="auto">
          <a:xfrm>
            <a:off x="7018338" y="5229225"/>
            <a:ext cx="438150" cy="434975"/>
          </a:xfrm>
          <a:prstGeom prst="ellipse">
            <a:avLst/>
          </a:prstGeom>
          <a:noFill/>
          <a:ln w="9525">
            <a:solidFill>
              <a:schemeClr val="tx2"/>
            </a:solidFill>
            <a:round/>
            <a:headEnd/>
            <a:tailEnd/>
          </a:ln>
          <a:effectLst/>
        </p:spPr>
        <p:txBody>
          <a:bodyPr wrap="none" anchor="ctr"/>
          <a:lstStyle/>
          <a:p>
            <a:endParaRPr lang="en-US"/>
          </a:p>
        </p:txBody>
      </p:sp>
      <p:sp>
        <p:nvSpPr>
          <p:cNvPr id="23" name="Line 13"/>
          <p:cNvSpPr>
            <a:spLocks noChangeAspect="1" noChangeShapeType="1"/>
          </p:cNvSpPr>
          <p:nvPr/>
        </p:nvSpPr>
        <p:spPr bwMode="auto">
          <a:xfrm flipH="1">
            <a:off x="6786563" y="5637213"/>
            <a:ext cx="333375" cy="438150"/>
          </a:xfrm>
          <a:prstGeom prst="line">
            <a:avLst/>
          </a:prstGeom>
          <a:noFill/>
          <a:ln w="9525">
            <a:solidFill>
              <a:schemeClr val="tx2"/>
            </a:solidFill>
            <a:round/>
            <a:headEnd/>
            <a:tailEnd/>
          </a:ln>
          <a:effectLst/>
        </p:spPr>
        <p:txBody>
          <a:bodyPr wrap="none" anchor="ctr"/>
          <a:lstStyle/>
          <a:p>
            <a:endParaRPr lang="en-US"/>
          </a:p>
        </p:txBody>
      </p:sp>
      <p:sp>
        <p:nvSpPr>
          <p:cNvPr id="24" name="Oval 14"/>
          <p:cNvSpPr>
            <a:spLocks noChangeAspect="1" noChangeArrowheads="1"/>
          </p:cNvSpPr>
          <p:nvPr/>
        </p:nvSpPr>
        <p:spPr bwMode="auto">
          <a:xfrm>
            <a:off x="6530975" y="6049963"/>
            <a:ext cx="434975" cy="438150"/>
          </a:xfrm>
          <a:prstGeom prst="ellipse">
            <a:avLst/>
          </a:prstGeom>
          <a:noFill/>
          <a:ln w="9525">
            <a:solidFill>
              <a:schemeClr val="tx2"/>
            </a:solidFill>
            <a:round/>
            <a:headEnd/>
            <a:tailEnd/>
          </a:ln>
          <a:effectLst/>
        </p:spPr>
        <p:txBody>
          <a:bodyPr wrap="none" anchor="ctr"/>
          <a:lstStyle/>
          <a:p>
            <a:endParaRPr lang="en-US"/>
          </a:p>
        </p:txBody>
      </p:sp>
      <p:sp>
        <p:nvSpPr>
          <p:cNvPr id="25" name="Line 15"/>
          <p:cNvSpPr>
            <a:spLocks noChangeAspect="1" noChangeShapeType="1"/>
          </p:cNvSpPr>
          <p:nvPr/>
        </p:nvSpPr>
        <p:spPr bwMode="auto">
          <a:xfrm>
            <a:off x="7839075" y="4816475"/>
            <a:ext cx="490538" cy="488950"/>
          </a:xfrm>
          <a:prstGeom prst="line">
            <a:avLst/>
          </a:prstGeom>
          <a:noFill/>
          <a:ln w="9525">
            <a:solidFill>
              <a:schemeClr val="tx2"/>
            </a:solidFill>
            <a:round/>
            <a:headEnd/>
            <a:tailEnd/>
          </a:ln>
          <a:effectLst/>
        </p:spPr>
        <p:txBody>
          <a:bodyPr wrap="none" anchor="ctr"/>
          <a:lstStyle/>
          <a:p>
            <a:endParaRPr lang="en-US"/>
          </a:p>
        </p:txBody>
      </p:sp>
      <p:sp>
        <p:nvSpPr>
          <p:cNvPr id="26" name="Line 16"/>
          <p:cNvSpPr>
            <a:spLocks noChangeAspect="1" noChangeShapeType="1"/>
          </p:cNvSpPr>
          <p:nvPr/>
        </p:nvSpPr>
        <p:spPr bwMode="auto">
          <a:xfrm>
            <a:off x="7094538" y="4019550"/>
            <a:ext cx="769937" cy="336550"/>
          </a:xfrm>
          <a:prstGeom prst="line">
            <a:avLst/>
          </a:prstGeom>
          <a:noFill/>
          <a:ln w="9525">
            <a:solidFill>
              <a:srgbClr val="CC3300"/>
            </a:solidFill>
            <a:round/>
            <a:headEnd/>
            <a:tailEnd type="triangle" w="med" len="med"/>
          </a:ln>
          <a:effectLst/>
        </p:spPr>
        <p:txBody>
          <a:bodyPr wrap="none" anchor="ctr"/>
          <a:lstStyle/>
          <a:p>
            <a:endParaRPr lang="en-US"/>
          </a:p>
        </p:txBody>
      </p:sp>
      <p:sp>
        <p:nvSpPr>
          <p:cNvPr id="27" name="Line 17"/>
          <p:cNvSpPr>
            <a:spLocks noChangeAspect="1" noChangeShapeType="1"/>
          </p:cNvSpPr>
          <p:nvPr/>
        </p:nvSpPr>
        <p:spPr bwMode="auto">
          <a:xfrm flipH="1">
            <a:off x="7070725" y="5126038"/>
            <a:ext cx="744538" cy="1130300"/>
          </a:xfrm>
          <a:prstGeom prst="line">
            <a:avLst/>
          </a:prstGeom>
          <a:noFill/>
          <a:ln w="9525">
            <a:solidFill>
              <a:srgbClr val="CC3300"/>
            </a:solidFill>
            <a:round/>
            <a:headEnd/>
            <a:tailEnd type="triangle" w="med" len="med"/>
          </a:ln>
          <a:effectLst/>
        </p:spPr>
        <p:txBody>
          <a:bodyPr wrap="none" anchor="ctr"/>
          <a:lstStyle/>
          <a:p>
            <a:endParaRPr lang="en-US"/>
          </a:p>
        </p:txBody>
      </p:sp>
      <p:sp>
        <p:nvSpPr>
          <p:cNvPr id="28" name="AutoShape 25"/>
          <p:cNvSpPr>
            <a:spLocks noChangeAspect="1" noChangeArrowheads="1"/>
          </p:cNvSpPr>
          <p:nvPr/>
        </p:nvSpPr>
        <p:spPr bwMode="auto">
          <a:xfrm>
            <a:off x="5373688" y="4457700"/>
            <a:ext cx="1412875" cy="1179513"/>
          </a:xfrm>
          <a:prstGeom prst="triangle">
            <a:avLst>
              <a:gd name="adj" fmla="val 50000"/>
            </a:avLst>
          </a:prstGeom>
          <a:solidFill>
            <a:srgbClr val="0099FF"/>
          </a:solidFill>
          <a:ln w="9525">
            <a:solidFill>
              <a:srgbClr val="0099FF"/>
            </a:solidFill>
            <a:miter lim="800000"/>
            <a:headEnd/>
            <a:tailEnd/>
          </a:ln>
          <a:effectLst/>
        </p:spPr>
        <p:txBody>
          <a:bodyPr wrap="none" anchor="ctr"/>
          <a:lstStyle/>
          <a:p>
            <a:endParaRPr lang="en-US"/>
          </a:p>
        </p:txBody>
      </p:sp>
      <p:sp>
        <p:nvSpPr>
          <p:cNvPr id="29" name="AutoShape 26"/>
          <p:cNvSpPr>
            <a:spLocks noChangeAspect="1" noChangeArrowheads="1"/>
          </p:cNvSpPr>
          <p:nvPr/>
        </p:nvSpPr>
        <p:spPr bwMode="auto">
          <a:xfrm>
            <a:off x="7710488" y="5278438"/>
            <a:ext cx="1182687" cy="1258887"/>
          </a:xfrm>
          <a:prstGeom prst="triangle">
            <a:avLst>
              <a:gd name="adj" fmla="val 50000"/>
            </a:avLst>
          </a:prstGeom>
          <a:solidFill>
            <a:srgbClr val="FF0000"/>
          </a:solidFill>
          <a:ln w="9525">
            <a:solidFill>
              <a:srgbClr val="FF0000"/>
            </a:solidFill>
            <a:miter lim="800000"/>
            <a:headEnd/>
            <a:tailEnd/>
          </a:ln>
          <a:effectLst/>
        </p:spPr>
        <p:txBody>
          <a:bodyPr wrap="none" anchor="ctr"/>
          <a:lstStyle/>
          <a:p>
            <a:endParaRPr lang="en-US"/>
          </a:p>
        </p:txBody>
      </p:sp>
      <p:sp>
        <p:nvSpPr>
          <p:cNvPr id="30" name="Text Box 28"/>
          <p:cNvSpPr txBox="1">
            <a:spLocks noChangeArrowheads="1"/>
          </p:cNvSpPr>
          <p:nvPr/>
        </p:nvSpPr>
        <p:spPr bwMode="auto">
          <a:xfrm>
            <a:off x="8027988" y="2755900"/>
            <a:ext cx="865187" cy="457200"/>
          </a:xfrm>
          <a:prstGeom prst="rect">
            <a:avLst/>
          </a:prstGeom>
          <a:noFill/>
          <a:ln w="9525">
            <a:noFill/>
            <a:miter lim="800000"/>
            <a:headEnd/>
            <a:tailEnd/>
          </a:ln>
          <a:effectLst/>
        </p:spPr>
        <p:txBody>
          <a:bodyPr>
            <a:spAutoFit/>
          </a:bodyPr>
          <a:lstStyle/>
          <a:p>
            <a:pPr>
              <a:spcBef>
                <a:spcPct val="50000"/>
              </a:spcBef>
            </a:pPr>
            <a:r>
              <a:rPr lang="en-US" altLang="zh-TW" sz="2400">
                <a:solidFill>
                  <a:schemeClr val="accent1"/>
                </a:solidFill>
              </a:rPr>
              <a:t>tree</a:t>
            </a:r>
          </a:p>
        </p:txBody>
      </p:sp>
      <p:sp>
        <p:nvSpPr>
          <p:cNvPr id="31" name="Text Box 29"/>
          <p:cNvSpPr txBox="1">
            <a:spLocks noChangeArrowheads="1"/>
          </p:cNvSpPr>
          <p:nvPr/>
        </p:nvSpPr>
        <p:spPr bwMode="auto">
          <a:xfrm>
            <a:off x="8243888" y="4508500"/>
            <a:ext cx="865187" cy="457200"/>
          </a:xfrm>
          <a:prstGeom prst="rect">
            <a:avLst/>
          </a:prstGeom>
          <a:noFill/>
          <a:ln w="9525">
            <a:noFill/>
            <a:miter lim="800000"/>
            <a:headEnd/>
            <a:tailEnd/>
          </a:ln>
          <a:effectLst/>
        </p:spPr>
        <p:txBody>
          <a:bodyPr>
            <a:spAutoFit/>
          </a:bodyPr>
          <a:lstStyle/>
          <a:p>
            <a:pPr>
              <a:spcBef>
                <a:spcPct val="50000"/>
              </a:spcBef>
            </a:pPr>
            <a:r>
              <a:rPr lang="en-US" altLang="zh-TW" sz="2400">
                <a:solidFill>
                  <a:schemeClr val="accent1"/>
                </a:solidFill>
              </a:rPr>
              <a:t>temp</a:t>
            </a:r>
          </a:p>
        </p:txBody>
      </p:sp>
      <p:sp>
        <p:nvSpPr>
          <p:cNvPr id="32" name="Freeform 30"/>
          <p:cNvSpPr>
            <a:spLocks/>
          </p:cNvSpPr>
          <p:nvPr/>
        </p:nvSpPr>
        <p:spPr bwMode="auto">
          <a:xfrm>
            <a:off x="6188075" y="4222750"/>
            <a:ext cx="808038" cy="2259013"/>
          </a:xfrm>
          <a:custGeom>
            <a:avLst/>
            <a:gdLst/>
            <a:ahLst/>
            <a:cxnLst>
              <a:cxn ang="0">
                <a:pos x="252" y="1360"/>
              </a:cxn>
              <a:cxn ang="0">
                <a:pos x="33" y="1349"/>
              </a:cxn>
              <a:cxn ang="0">
                <a:pos x="453" y="913"/>
              </a:cxn>
              <a:cxn ang="0">
                <a:pos x="371" y="0"/>
              </a:cxn>
            </a:cxnLst>
            <a:rect l="0" t="0" r="r" b="b"/>
            <a:pathLst>
              <a:path w="509" h="1423">
                <a:moveTo>
                  <a:pt x="252" y="1360"/>
                </a:moveTo>
                <a:cubicBezTo>
                  <a:pt x="216" y="1358"/>
                  <a:pt x="0" y="1423"/>
                  <a:pt x="33" y="1349"/>
                </a:cubicBezTo>
                <a:lnTo>
                  <a:pt x="453" y="913"/>
                </a:lnTo>
                <a:cubicBezTo>
                  <a:pt x="509" y="688"/>
                  <a:pt x="388" y="190"/>
                  <a:pt x="371" y="0"/>
                </a:cubicBezTo>
              </a:path>
            </a:pathLst>
          </a:custGeom>
          <a:noFill/>
          <a:ln w="9525" cap="flat">
            <a:solidFill>
              <a:schemeClr val="tx2"/>
            </a:solidFill>
            <a:prstDash val="dash"/>
            <a:round/>
            <a:headEnd type="none" w="med" len="med"/>
            <a:tailEnd type="triangle" w="med" len="med"/>
          </a:ln>
          <a:effectLst/>
        </p:spPr>
        <p:txBody>
          <a:bodyPr/>
          <a:lstStyle/>
          <a:p>
            <a:endParaRPr lang="en-US"/>
          </a:p>
        </p:txBody>
      </p:sp>
      <p:sp>
        <p:nvSpPr>
          <p:cNvPr id="33" name="Freeform 31"/>
          <p:cNvSpPr>
            <a:spLocks/>
          </p:cNvSpPr>
          <p:nvPr/>
        </p:nvSpPr>
        <p:spPr bwMode="auto">
          <a:xfrm>
            <a:off x="6948488" y="4870450"/>
            <a:ext cx="719137" cy="1844675"/>
          </a:xfrm>
          <a:custGeom>
            <a:avLst/>
            <a:gdLst/>
            <a:ahLst/>
            <a:cxnLst>
              <a:cxn ang="0">
                <a:pos x="0" y="953"/>
              </a:cxn>
              <a:cxn ang="0">
                <a:pos x="184" y="1003"/>
              </a:cxn>
              <a:cxn ang="0">
                <a:pos x="453" y="0"/>
              </a:cxn>
            </a:cxnLst>
            <a:rect l="0" t="0" r="r" b="b"/>
            <a:pathLst>
              <a:path w="453" h="1162">
                <a:moveTo>
                  <a:pt x="0" y="953"/>
                </a:moveTo>
                <a:cubicBezTo>
                  <a:pt x="31" y="961"/>
                  <a:pt x="108" y="1162"/>
                  <a:pt x="184" y="1003"/>
                </a:cubicBezTo>
                <a:cubicBezTo>
                  <a:pt x="260" y="844"/>
                  <a:pt x="397" y="209"/>
                  <a:pt x="453" y="0"/>
                </a:cubicBezTo>
              </a:path>
            </a:pathLst>
          </a:custGeom>
          <a:noFill/>
          <a:ln w="9525" cap="flat">
            <a:solidFill>
              <a:schemeClr val="tx2"/>
            </a:solidFill>
            <a:prstDash val="dash"/>
            <a:round/>
            <a:headEnd type="none" w="med" len="med"/>
            <a:tailEnd type="triangle" w="med" len="med"/>
          </a:ln>
          <a:effectLst/>
        </p:spPr>
        <p:txBody>
          <a:bodyPr/>
          <a:lstStyle/>
          <a:p>
            <a:endParaRPr lang="en-US"/>
          </a:p>
        </p:txBody>
      </p:sp>
      <p:sp>
        <p:nvSpPr>
          <p:cNvPr id="34" name="Line 32"/>
          <p:cNvSpPr>
            <a:spLocks noChangeShapeType="1"/>
          </p:cNvSpPr>
          <p:nvPr/>
        </p:nvSpPr>
        <p:spPr bwMode="auto">
          <a:xfrm flipH="1">
            <a:off x="6804025" y="2997200"/>
            <a:ext cx="1296988" cy="792163"/>
          </a:xfrm>
          <a:prstGeom prst="line">
            <a:avLst/>
          </a:prstGeom>
          <a:noFill/>
          <a:ln w="9525">
            <a:solidFill>
              <a:schemeClr val="accent1"/>
            </a:solidFill>
            <a:round/>
            <a:headEnd/>
            <a:tailEnd type="triangle" w="med" len="med"/>
          </a:ln>
          <a:effectLst/>
        </p:spPr>
        <p:txBody>
          <a:bodyPr/>
          <a:lstStyle/>
          <a:p>
            <a:endParaRPr lang="en-US"/>
          </a:p>
        </p:txBody>
      </p:sp>
      <p:sp>
        <p:nvSpPr>
          <p:cNvPr id="35" name="Rectangle 33"/>
          <p:cNvSpPr>
            <a:spLocks noChangeArrowheads="1"/>
          </p:cNvSpPr>
          <p:nvPr/>
        </p:nvSpPr>
        <p:spPr bwMode="auto">
          <a:xfrm>
            <a:off x="971550" y="2492375"/>
            <a:ext cx="3240088" cy="360363"/>
          </a:xfrm>
          <a:prstGeom prst="rect">
            <a:avLst/>
          </a:prstGeom>
          <a:noFill/>
          <a:ln w="9525">
            <a:solidFill>
              <a:srgbClr val="FF0000"/>
            </a:solidFill>
            <a:miter lim="800000"/>
            <a:headEnd/>
            <a:tailEnd/>
          </a:ln>
          <a:effectLst/>
        </p:spPr>
        <p:txBody>
          <a:bodyPr wrap="none" anchor="ctr"/>
          <a:lstStyle/>
          <a:p>
            <a:endParaRPr lang="en-US"/>
          </a:p>
        </p:txBody>
      </p:sp>
      <p:sp>
        <p:nvSpPr>
          <p:cNvPr id="36" name="Rectangle 34"/>
          <p:cNvSpPr>
            <a:spLocks noChangeArrowheads="1"/>
          </p:cNvSpPr>
          <p:nvPr/>
        </p:nvSpPr>
        <p:spPr bwMode="auto">
          <a:xfrm>
            <a:off x="971550" y="2852738"/>
            <a:ext cx="3384550" cy="360362"/>
          </a:xfrm>
          <a:prstGeom prst="rect">
            <a:avLst/>
          </a:prstGeom>
          <a:noFill/>
          <a:ln w="9525">
            <a:solidFill>
              <a:srgbClr val="FF0000"/>
            </a:solidFill>
            <a:miter lim="800000"/>
            <a:headEnd/>
            <a:tailEnd/>
          </a:ln>
          <a:effectLst/>
        </p:spPr>
        <p:txBody>
          <a:bodyPr wrap="none" anchor="ctr"/>
          <a:lstStyle/>
          <a:p>
            <a:endParaRPr lang="en-US"/>
          </a:p>
        </p:txBody>
      </p:sp>
      <p:sp>
        <p:nvSpPr>
          <p:cNvPr id="37" name="Rectangle 35"/>
          <p:cNvSpPr>
            <a:spLocks noChangeArrowheads="1"/>
          </p:cNvSpPr>
          <p:nvPr/>
        </p:nvSpPr>
        <p:spPr bwMode="auto">
          <a:xfrm>
            <a:off x="971550" y="3284538"/>
            <a:ext cx="3024188" cy="360362"/>
          </a:xfrm>
          <a:prstGeom prst="rect">
            <a:avLst/>
          </a:prstGeom>
          <a:noFill/>
          <a:ln w="9525">
            <a:solidFill>
              <a:srgbClr val="FF0000"/>
            </a:solidFill>
            <a:miter lim="800000"/>
            <a:headEnd/>
            <a:tailEnd/>
          </a:ln>
          <a:effectLst/>
        </p:spPr>
        <p:txBody>
          <a:bodyPr wrap="none" anchor="ctr"/>
          <a:lstStyle/>
          <a:p>
            <a:endParaRPr lang="en-US"/>
          </a:p>
        </p:txBody>
      </p:sp>
      <p:sp>
        <p:nvSpPr>
          <p:cNvPr id="38" name="Rectangle 36"/>
          <p:cNvSpPr>
            <a:spLocks noChangeArrowheads="1"/>
          </p:cNvSpPr>
          <p:nvPr/>
        </p:nvSpPr>
        <p:spPr bwMode="auto">
          <a:xfrm>
            <a:off x="1116013" y="3644900"/>
            <a:ext cx="3600450" cy="360363"/>
          </a:xfrm>
          <a:prstGeom prst="rect">
            <a:avLst/>
          </a:prstGeom>
          <a:noFill/>
          <a:ln w="9525">
            <a:solidFill>
              <a:srgbClr val="FF0000"/>
            </a:solidFill>
            <a:miter lim="800000"/>
            <a:headEnd/>
            <a:tailEnd/>
          </a:ln>
          <a:effectLst/>
        </p:spPr>
        <p:txBody>
          <a:bodyPr wrap="none" anchor="ctr"/>
          <a:lstStyle/>
          <a:p>
            <a:endParaRPr lang="en-US"/>
          </a:p>
        </p:txBody>
      </p:sp>
      <p:sp>
        <p:nvSpPr>
          <p:cNvPr id="39" name="Rectangle 37"/>
          <p:cNvSpPr>
            <a:spLocks noChangeArrowheads="1"/>
          </p:cNvSpPr>
          <p:nvPr/>
        </p:nvSpPr>
        <p:spPr bwMode="auto">
          <a:xfrm>
            <a:off x="2051050" y="4076700"/>
            <a:ext cx="3384550" cy="360363"/>
          </a:xfrm>
          <a:prstGeom prst="rect">
            <a:avLst/>
          </a:prstGeom>
          <a:noFill/>
          <a:ln w="9525">
            <a:solidFill>
              <a:srgbClr val="FF0000"/>
            </a:solidFill>
            <a:miter lim="800000"/>
            <a:headEnd/>
            <a:tailEnd/>
          </a:ln>
          <a:effectLst/>
        </p:spPr>
        <p:txBody>
          <a:bodyPr wrap="none" anchor="ctr"/>
          <a:lstStyle/>
          <a:p>
            <a:endParaRPr lang="en-US"/>
          </a:p>
        </p:txBody>
      </p:sp>
      <p:sp>
        <p:nvSpPr>
          <p:cNvPr id="40" name="Rectangle 38"/>
          <p:cNvSpPr>
            <a:spLocks noChangeArrowheads="1"/>
          </p:cNvSpPr>
          <p:nvPr/>
        </p:nvSpPr>
        <p:spPr bwMode="auto">
          <a:xfrm>
            <a:off x="971550" y="4508500"/>
            <a:ext cx="1728788" cy="360363"/>
          </a:xfrm>
          <a:prstGeom prst="rect">
            <a:avLst/>
          </a:prstGeom>
          <a:noFill/>
          <a:ln w="9525">
            <a:solidFill>
              <a:srgbClr val="FF0000"/>
            </a:solidFill>
            <a:miter lim="800000"/>
            <a:headEnd/>
            <a:tailEnd/>
          </a:ln>
          <a:effectLst/>
        </p:spPr>
        <p:txBody>
          <a:bodyPr wrap="none" anchor="ctr"/>
          <a:lstStyle/>
          <a:p>
            <a:endParaRPr lang="en-US"/>
          </a:p>
        </p:txBody>
      </p:sp>
      <p:sp>
        <p:nvSpPr>
          <p:cNvPr id="41" name="Line 39"/>
          <p:cNvSpPr>
            <a:spLocks noChangeShapeType="1"/>
          </p:cNvSpPr>
          <p:nvPr/>
        </p:nvSpPr>
        <p:spPr bwMode="auto">
          <a:xfrm flipH="1" flipV="1">
            <a:off x="7812088" y="4652963"/>
            <a:ext cx="504825" cy="71437"/>
          </a:xfrm>
          <a:prstGeom prst="line">
            <a:avLst/>
          </a:prstGeom>
          <a:noFill/>
          <a:ln w="9525">
            <a:solidFill>
              <a:schemeClr val="accent1"/>
            </a:solidFill>
            <a:round/>
            <a:headEnd/>
            <a:tailEnd type="triangle" w="med" len="med"/>
          </a:ln>
          <a:effectLst/>
        </p:spPr>
        <p:txBody>
          <a:bodyPr/>
          <a:lstStyle/>
          <a:p>
            <a:endParaRPr lang="en-US"/>
          </a:p>
        </p:txBody>
      </p:sp>
      <p:sp>
        <p:nvSpPr>
          <p:cNvPr id="42" name="Line 40"/>
          <p:cNvSpPr>
            <a:spLocks noChangeShapeType="1"/>
          </p:cNvSpPr>
          <p:nvPr/>
        </p:nvSpPr>
        <p:spPr bwMode="auto">
          <a:xfrm flipH="1">
            <a:off x="7380288" y="4724400"/>
            <a:ext cx="936625" cy="576263"/>
          </a:xfrm>
          <a:prstGeom prst="line">
            <a:avLst/>
          </a:prstGeom>
          <a:noFill/>
          <a:ln w="9525">
            <a:solidFill>
              <a:schemeClr val="accent1"/>
            </a:solidFill>
            <a:round/>
            <a:headEnd/>
            <a:tailEnd type="triangle" w="med" len="med"/>
          </a:ln>
          <a:effectLst/>
        </p:spPr>
        <p:txBody>
          <a:bodyPr/>
          <a:lstStyle/>
          <a:p>
            <a:endParaRPr lang="en-US"/>
          </a:p>
        </p:txBody>
      </p:sp>
      <p:sp>
        <p:nvSpPr>
          <p:cNvPr id="43" name="Line 41"/>
          <p:cNvSpPr>
            <a:spLocks noChangeShapeType="1"/>
          </p:cNvSpPr>
          <p:nvPr/>
        </p:nvSpPr>
        <p:spPr bwMode="auto">
          <a:xfrm flipH="1">
            <a:off x="6948488" y="4724400"/>
            <a:ext cx="1368425" cy="1441450"/>
          </a:xfrm>
          <a:prstGeom prst="line">
            <a:avLst/>
          </a:prstGeom>
          <a:noFill/>
          <a:ln w="9525">
            <a:solidFill>
              <a:schemeClr val="accent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9"/>
                                        </p:tgtEl>
                                        <p:attrNameLst>
                                          <p:attrName>style.visibility</p:attrName>
                                        </p:attrNameLst>
                                      </p:cBhvr>
                                      <p:to>
                                        <p:strVal val="hidden"/>
                                      </p:to>
                                    </p:set>
                                  </p:childTnLst>
                                </p:cTn>
                              </p:par>
                              <p:par>
                                <p:cTn id="43" presetID="1" presetClass="entr" presetSubtype="0" fill="hold" grpId="2"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38"/>
                                        </p:tgtEl>
                                        <p:attrNameLst>
                                          <p:attrName>style.visibility</p:attrName>
                                        </p:attrNameLst>
                                      </p:cBhvr>
                                      <p:to>
                                        <p:strVal val="hidden"/>
                                      </p:to>
                                    </p:set>
                                  </p:childTnLst>
                                </p:cTn>
                              </p:par>
                              <p:par>
                                <p:cTn id="49" presetID="1" presetClass="entr" presetSubtype="0" fill="hold" grpId="2"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4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3" nodeType="clickEffect">
                                  <p:stCondLst>
                                    <p:cond delay="0"/>
                                  </p:stCondLst>
                                  <p:childTnLst>
                                    <p:set>
                                      <p:cBhvr>
                                        <p:cTn id="58" dur="1" fill="hold">
                                          <p:stCondLst>
                                            <p:cond delay="0"/>
                                          </p:stCondLst>
                                        </p:cTn>
                                        <p:tgtEl>
                                          <p:spTgt spid="39"/>
                                        </p:tgtEl>
                                        <p:attrNameLst>
                                          <p:attrName>style.visibility</p:attrName>
                                        </p:attrNameLst>
                                      </p:cBhvr>
                                      <p:to>
                                        <p:strVal val="hidden"/>
                                      </p:to>
                                    </p:set>
                                  </p:childTnLst>
                                </p:cTn>
                              </p:par>
                              <p:par>
                                <p:cTn id="59" presetID="1" presetClass="entr" presetSubtype="0" fill="hold" grpId="4"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5" nodeType="clickEffect">
                                  <p:stCondLst>
                                    <p:cond delay="0"/>
                                  </p:stCondLst>
                                  <p:childTnLst>
                                    <p:set>
                                      <p:cBhvr>
                                        <p:cTn id="64" dur="1" fill="hold">
                                          <p:stCondLst>
                                            <p:cond delay="0"/>
                                          </p:stCondLst>
                                        </p:cTn>
                                        <p:tgtEl>
                                          <p:spTgt spid="38"/>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mph" presetSubtype="2" fill="hold" nodeType="withEffect">
                                  <p:stCondLst>
                                    <p:cond delay="0"/>
                                  </p:stCondLst>
                                  <p:childTnLst>
                                    <p:animClr clrSpc="rgb" dir="cw">
                                      <p:cBhvr>
                                        <p:cTn id="68" dur="500" fill="hold"/>
                                        <p:tgtEl>
                                          <p:spTgt spid="24"/>
                                        </p:tgtEl>
                                        <p:attrNameLst>
                                          <p:attrName>fillcolor</p:attrName>
                                        </p:attrNameLst>
                                      </p:cBhvr>
                                      <p:to>
                                        <a:schemeClr val="tx2"/>
                                      </p:to>
                                    </p:animClr>
                                    <p:set>
                                      <p:cBhvr>
                                        <p:cTn id="69" dur="500" fill="hold"/>
                                        <p:tgtEl>
                                          <p:spTgt spid="24"/>
                                        </p:tgtEl>
                                        <p:attrNameLst>
                                          <p:attrName>fill.type</p:attrName>
                                        </p:attrNameLst>
                                      </p:cBhvr>
                                      <p:to>
                                        <p:strVal val="solid"/>
                                      </p:to>
                                    </p:set>
                                    <p:set>
                                      <p:cBhvr>
                                        <p:cTn id="70" dur="500" fill="hold"/>
                                        <p:tgtEl>
                                          <p:spTgt spid="24"/>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5" grpId="0" animBg="1"/>
      <p:bldP spid="35" grpId="1" animBg="1"/>
      <p:bldP spid="36" grpId="0" animBg="1"/>
      <p:bldP spid="36" grpId="1" animBg="1"/>
      <p:bldP spid="37" grpId="0" animBg="1"/>
      <p:bldP spid="37" grpId="1" animBg="1"/>
      <p:bldP spid="38" grpId="0" animBg="1"/>
      <p:bldP spid="38" grpId="1" animBg="1"/>
      <p:bldP spid="38" grpId="2" animBg="1"/>
      <p:bldP spid="38" grpId="3" animBg="1"/>
      <p:bldP spid="38" grpId="4" animBg="1"/>
      <p:bldP spid="38" grpId="5"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55613" y="404813"/>
            <a:ext cx="8226425" cy="936625"/>
          </a:xfrm>
        </p:spPr>
        <p:txBody>
          <a:bodyPr/>
          <a:lstStyle/>
          <a:p>
            <a:endParaRPr lang="en-US" altLang="zh-TW" dirty="0"/>
          </a:p>
        </p:txBody>
      </p:sp>
      <p:sp>
        <p:nvSpPr>
          <p:cNvPr id="207875" name="Rectangle 3"/>
          <p:cNvSpPr>
            <a:spLocks noGrp="1" noChangeArrowheads="1"/>
          </p:cNvSpPr>
          <p:nvPr>
            <p:ph type="body" idx="1"/>
          </p:nvPr>
        </p:nvSpPr>
        <p:spPr>
          <a:xfrm>
            <a:off x="179388" y="1558925"/>
            <a:ext cx="8713787" cy="4175125"/>
          </a:xfrm>
        </p:spPr>
        <p:txBody>
          <a:bodyPr/>
          <a:lstStyle/>
          <a:p>
            <a:pPr>
              <a:lnSpc>
                <a:spcPct val="90000"/>
              </a:lnSpc>
            </a:pPr>
            <a:r>
              <a:rPr lang="en-US" altLang="zh-TW" sz="2800" dirty="0">
                <a:latin typeface="Times New Roman" pitchFamily="18" charset="0"/>
                <a:cs typeface="Times New Roman" pitchFamily="18" charset="0"/>
              </a:rPr>
              <a:t>Finding the inorder successor (next node) of a node</a:t>
            </a:r>
          </a:p>
          <a:p>
            <a:pPr lvl="1">
              <a:lnSpc>
                <a:spcPct val="90000"/>
              </a:lnSpc>
              <a:buFont typeface="Wingdings" pitchFamily="2" charset="2"/>
              <a:buNone/>
            </a:pPr>
            <a:r>
              <a:rPr lang="en-US" altLang="zh-TW" sz="2400" dirty="0">
                <a:latin typeface="Times New Roman" pitchFamily="18" charset="0"/>
                <a:cs typeface="Times New Roman" pitchFamily="18" charset="0"/>
              </a:rPr>
              <a:t>threaded_pointer insucc(threaded_pointer tree){</a:t>
            </a:r>
          </a:p>
          <a:p>
            <a:pPr lvl="1">
              <a:lnSpc>
                <a:spcPct val="90000"/>
              </a:lnSpc>
              <a:buFont typeface="Wingdings" pitchFamily="2" charset="2"/>
              <a:buNone/>
            </a:pPr>
            <a:r>
              <a:rPr lang="en-US" altLang="zh-TW" sz="2400" dirty="0">
                <a:latin typeface="Times New Roman" pitchFamily="18" charset="0"/>
                <a:cs typeface="Times New Roman" pitchFamily="18" charset="0"/>
              </a:rPr>
              <a:t>	threaded_pointer temp;</a:t>
            </a:r>
          </a:p>
          <a:p>
            <a:pPr lvl="1">
              <a:lnSpc>
                <a:spcPct val="90000"/>
              </a:lnSpc>
              <a:buFont typeface="Wingdings" pitchFamily="2" charset="2"/>
              <a:buNone/>
            </a:pPr>
            <a:r>
              <a:rPr lang="en-US" altLang="zh-TW" sz="2400" dirty="0">
                <a:latin typeface="Times New Roman" pitchFamily="18" charset="0"/>
                <a:cs typeface="Times New Roman" pitchFamily="18" charset="0"/>
              </a:rPr>
              <a:t>	temp = tree-&gt;</a:t>
            </a:r>
            <a:r>
              <a:rPr lang="en-US" altLang="zh-TW" sz="2400" dirty="0" err="1">
                <a:latin typeface="Times New Roman" pitchFamily="18" charset="0"/>
                <a:cs typeface="Times New Roman" pitchFamily="18" charset="0"/>
              </a:rPr>
              <a:t>right_child</a:t>
            </a:r>
            <a:r>
              <a:rPr lang="en-US" altLang="zh-TW" sz="2400" dirty="0">
                <a:latin typeface="Times New Roman" pitchFamily="18" charset="0"/>
                <a:cs typeface="Times New Roman" pitchFamily="18" charset="0"/>
              </a:rPr>
              <a:t>;</a:t>
            </a:r>
          </a:p>
          <a:p>
            <a:pPr lvl="1">
              <a:lnSpc>
                <a:spcPct val="90000"/>
              </a:lnSpc>
              <a:buFont typeface="Wingdings" pitchFamily="2" charset="2"/>
              <a:buNone/>
            </a:pPr>
            <a:r>
              <a:rPr lang="en-US" altLang="zh-TW" sz="2400" dirty="0">
                <a:latin typeface="Times New Roman" pitchFamily="18" charset="0"/>
                <a:cs typeface="Times New Roman" pitchFamily="18" charset="0"/>
              </a:rPr>
              <a:t>	if (!tree-&gt;</a:t>
            </a:r>
            <a:r>
              <a:rPr lang="en-US" altLang="zh-TW" sz="2400" dirty="0" err="1">
                <a:latin typeface="Times New Roman" pitchFamily="18" charset="0"/>
                <a:cs typeface="Times New Roman" pitchFamily="18" charset="0"/>
              </a:rPr>
              <a:t>right_thread</a:t>
            </a:r>
            <a:r>
              <a:rPr lang="en-US" altLang="zh-TW" sz="2400" dirty="0">
                <a:latin typeface="Times New Roman" pitchFamily="18" charset="0"/>
                <a:cs typeface="Times New Roman" pitchFamily="18" charset="0"/>
              </a:rPr>
              <a:t>)</a:t>
            </a:r>
          </a:p>
          <a:p>
            <a:pPr lvl="1">
              <a:lnSpc>
                <a:spcPct val="90000"/>
              </a:lnSpc>
              <a:buFont typeface="Wingdings" pitchFamily="2" charset="2"/>
              <a:buNone/>
            </a:pPr>
            <a:r>
              <a:rPr lang="en-US" altLang="zh-TW" sz="2400" dirty="0">
                <a:latin typeface="Times New Roman" pitchFamily="18" charset="0"/>
                <a:cs typeface="Times New Roman" pitchFamily="18" charset="0"/>
              </a:rPr>
              <a:t>		while (!temp-&gt;</a:t>
            </a:r>
            <a:r>
              <a:rPr lang="en-US" altLang="zh-TW" sz="2400" dirty="0" err="1">
                <a:latin typeface="Times New Roman" pitchFamily="18" charset="0"/>
                <a:cs typeface="Times New Roman" pitchFamily="18" charset="0"/>
              </a:rPr>
              <a:t>left_thread</a:t>
            </a:r>
            <a:r>
              <a:rPr lang="en-US" altLang="zh-TW" sz="2400" dirty="0">
                <a:latin typeface="Times New Roman" pitchFamily="18" charset="0"/>
                <a:cs typeface="Times New Roman" pitchFamily="18" charset="0"/>
              </a:rPr>
              <a:t>) </a:t>
            </a:r>
          </a:p>
          <a:p>
            <a:pPr lvl="1">
              <a:lnSpc>
                <a:spcPct val="90000"/>
              </a:lnSpc>
              <a:buFont typeface="Wingdings" pitchFamily="2" charset="2"/>
              <a:buNone/>
            </a:pPr>
            <a:r>
              <a:rPr lang="en-US" altLang="zh-TW" sz="2400" dirty="0">
                <a:latin typeface="Times New Roman" pitchFamily="18" charset="0"/>
                <a:cs typeface="Times New Roman" pitchFamily="18" charset="0"/>
              </a:rPr>
              <a:t>			temp = temp-&gt;</a:t>
            </a:r>
            <a:r>
              <a:rPr lang="en-US" altLang="zh-TW" sz="2400" dirty="0" err="1">
                <a:latin typeface="Times New Roman" pitchFamily="18" charset="0"/>
                <a:cs typeface="Times New Roman" pitchFamily="18" charset="0"/>
              </a:rPr>
              <a:t>left_child</a:t>
            </a:r>
            <a:r>
              <a:rPr lang="en-US" altLang="zh-TW" sz="2400" dirty="0">
                <a:latin typeface="Times New Roman" pitchFamily="18" charset="0"/>
                <a:cs typeface="Times New Roman" pitchFamily="18" charset="0"/>
              </a:rPr>
              <a:t>;</a:t>
            </a:r>
          </a:p>
          <a:p>
            <a:pPr lvl="1">
              <a:lnSpc>
                <a:spcPct val="90000"/>
              </a:lnSpc>
              <a:buFont typeface="Wingdings" pitchFamily="2" charset="2"/>
              <a:buNone/>
            </a:pPr>
            <a:r>
              <a:rPr lang="en-US" altLang="zh-TW" sz="2400" dirty="0">
                <a:latin typeface="Times New Roman" pitchFamily="18" charset="0"/>
                <a:cs typeface="Times New Roman" pitchFamily="18" charset="0"/>
              </a:rPr>
              <a:t>	return temp;</a:t>
            </a:r>
          </a:p>
          <a:p>
            <a:pPr lvl="1">
              <a:lnSpc>
                <a:spcPct val="90000"/>
              </a:lnSpc>
              <a:buFont typeface="Wingdings" pitchFamily="2" charset="2"/>
              <a:buNone/>
            </a:pPr>
            <a:r>
              <a:rPr lang="en-US" altLang="zh-TW" sz="2400" dirty="0">
                <a:latin typeface="Times New Roman" pitchFamily="18" charset="0"/>
                <a:cs typeface="Times New Roman" pitchFamily="18" charset="0"/>
              </a:rPr>
              <a:t>}</a:t>
            </a:r>
          </a:p>
        </p:txBody>
      </p:sp>
      <p:sp>
        <p:nvSpPr>
          <p:cNvPr id="207876" name="Oval 4"/>
          <p:cNvSpPr>
            <a:spLocks noChangeAspect="1" noChangeArrowheads="1"/>
          </p:cNvSpPr>
          <p:nvPr/>
        </p:nvSpPr>
        <p:spPr bwMode="auto">
          <a:xfrm>
            <a:off x="3460750" y="4652963"/>
            <a:ext cx="292100" cy="292100"/>
          </a:xfrm>
          <a:prstGeom prst="ellipse">
            <a:avLst/>
          </a:prstGeom>
          <a:noFill/>
          <a:ln w="9525">
            <a:solidFill>
              <a:schemeClr val="tx2"/>
            </a:solidFill>
            <a:round/>
            <a:headEnd/>
            <a:tailEnd/>
          </a:ln>
          <a:effectLst/>
        </p:spPr>
        <p:txBody>
          <a:bodyPr wrap="none" anchor="ctr"/>
          <a:lstStyle/>
          <a:p>
            <a:endParaRPr lang="en-US"/>
          </a:p>
        </p:txBody>
      </p:sp>
      <p:sp>
        <p:nvSpPr>
          <p:cNvPr id="207877" name="Line 5"/>
          <p:cNvSpPr>
            <a:spLocks noChangeAspect="1" noChangeShapeType="1"/>
          </p:cNvSpPr>
          <p:nvPr/>
        </p:nvSpPr>
        <p:spPr bwMode="auto">
          <a:xfrm flipH="1">
            <a:off x="3135313" y="4910138"/>
            <a:ext cx="377825" cy="206375"/>
          </a:xfrm>
          <a:prstGeom prst="line">
            <a:avLst/>
          </a:prstGeom>
          <a:noFill/>
          <a:ln w="9525">
            <a:solidFill>
              <a:schemeClr val="tx2"/>
            </a:solidFill>
            <a:round/>
            <a:headEnd/>
            <a:tailEnd/>
          </a:ln>
          <a:effectLst/>
        </p:spPr>
        <p:txBody>
          <a:bodyPr wrap="none" anchor="ctr"/>
          <a:lstStyle/>
          <a:p>
            <a:endParaRPr lang="en-US"/>
          </a:p>
        </p:txBody>
      </p:sp>
      <p:sp>
        <p:nvSpPr>
          <p:cNvPr id="207878" name="Line 6"/>
          <p:cNvSpPr>
            <a:spLocks noChangeAspect="1" noChangeShapeType="1"/>
          </p:cNvSpPr>
          <p:nvPr/>
        </p:nvSpPr>
        <p:spPr bwMode="auto">
          <a:xfrm>
            <a:off x="3735388" y="4892675"/>
            <a:ext cx="411162" cy="223838"/>
          </a:xfrm>
          <a:prstGeom prst="line">
            <a:avLst/>
          </a:prstGeom>
          <a:noFill/>
          <a:ln w="9525">
            <a:solidFill>
              <a:schemeClr val="tx2"/>
            </a:solidFill>
            <a:round/>
            <a:headEnd/>
            <a:tailEnd/>
          </a:ln>
          <a:effectLst/>
        </p:spPr>
        <p:txBody>
          <a:bodyPr wrap="none" anchor="ctr"/>
          <a:lstStyle/>
          <a:p>
            <a:endParaRPr lang="en-US"/>
          </a:p>
        </p:txBody>
      </p:sp>
      <p:sp>
        <p:nvSpPr>
          <p:cNvPr id="207890" name="AutoShape 18"/>
          <p:cNvSpPr>
            <a:spLocks noChangeAspect="1" noChangeArrowheads="1"/>
          </p:cNvSpPr>
          <p:nvPr/>
        </p:nvSpPr>
        <p:spPr bwMode="auto">
          <a:xfrm>
            <a:off x="2690813" y="5099050"/>
            <a:ext cx="941387" cy="787400"/>
          </a:xfrm>
          <a:prstGeom prst="triangle">
            <a:avLst>
              <a:gd name="adj" fmla="val 50000"/>
            </a:avLst>
          </a:prstGeom>
          <a:solidFill>
            <a:srgbClr val="0099FF"/>
          </a:solidFill>
          <a:ln w="9525">
            <a:solidFill>
              <a:srgbClr val="0099FF"/>
            </a:solidFill>
            <a:miter lim="800000"/>
            <a:headEnd/>
            <a:tailEnd/>
          </a:ln>
          <a:effectLst/>
        </p:spPr>
        <p:txBody>
          <a:bodyPr wrap="none" anchor="ctr"/>
          <a:lstStyle/>
          <a:p>
            <a:endParaRPr lang="en-US"/>
          </a:p>
        </p:txBody>
      </p:sp>
      <p:sp>
        <p:nvSpPr>
          <p:cNvPr id="207891" name="AutoShape 19"/>
          <p:cNvSpPr>
            <a:spLocks noChangeAspect="1" noChangeArrowheads="1"/>
          </p:cNvSpPr>
          <p:nvPr/>
        </p:nvSpPr>
        <p:spPr bwMode="auto">
          <a:xfrm>
            <a:off x="3702050" y="5099050"/>
            <a:ext cx="941388" cy="787400"/>
          </a:xfrm>
          <a:prstGeom prst="triangle">
            <a:avLst>
              <a:gd name="adj" fmla="val 50000"/>
            </a:avLst>
          </a:prstGeom>
          <a:solidFill>
            <a:srgbClr val="FF0000"/>
          </a:solidFill>
          <a:ln w="9525">
            <a:solidFill>
              <a:srgbClr val="FF0000"/>
            </a:solidFill>
            <a:miter lim="800000"/>
            <a:headEnd/>
            <a:tailEnd/>
          </a:ln>
          <a:effectLst/>
        </p:spPr>
        <p:txBody>
          <a:bodyPr wrap="none" anchor="ctr"/>
          <a:lstStyle/>
          <a:p>
            <a:endParaRPr lang="en-US"/>
          </a:p>
        </p:txBody>
      </p:sp>
      <p:sp>
        <p:nvSpPr>
          <p:cNvPr id="207892" name="Text Box 20"/>
          <p:cNvSpPr txBox="1">
            <a:spLocks noChangeAspect="1" noChangeArrowheads="1"/>
          </p:cNvSpPr>
          <p:nvPr/>
        </p:nvSpPr>
        <p:spPr bwMode="auto">
          <a:xfrm>
            <a:off x="3309938" y="5948363"/>
            <a:ext cx="987425" cy="396875"/>
          </a:xfrm>
          <a:prstGeom prst="rect">
            <a:avLst/>
          </a:prstGeom>
          <a:noFill/>
          <a:ln w="9525">
            <a:noFill/>
            <a:miter lim="800000"/>
            <a:headEnd/>
            <a:tailEnd/>
          </a:ln>
          <a:effectLst/>
        </p:spPr>
        <p:txBody>
          <a:bodyPr wrap="none">
            <a:spAutoFit/>
          </a:bodyPr>
          <a:lstStyle/>
          <a:p>
            <a:r>
              <a:rPr lang="en-US" altLang="zh-TW" sz="2000" dirty="0"/>
              <a:t>Inorder</a:t>
            </a:r>
          </a:p>
        </p:txBody>
      </p:sp>
      <p:grpSp>
        <p:nvGrpSpPr>
          <p:cNvPr id="2" name="Group 21"/>
          <p:cNvGrpSpPr>
            <a:grpSpLocks noChangeAspect="1"/>
          </p:cNvGrpSpPr>
          <p:nvPr/>
        </p:nvGrpSpPr>
        <p:grpSpPr bwMode="auto">
          <a:xfrm>
            <a:off x="3101975" y="6281738"/>
            <a:ext cx="1284288" cy="358775"/>
            <a:chOff x="4224" y="2268"/>
            <a:chExt cx="900" cy="252"/>
          </a:xfrm>
        </p:grpSpPr>
        <p:sp>
          <p:nvSpPr>
            <p:cNvPr id="207894" name="Oval 22"/>
            <p:cNvSpPr>
              <a:spLocks noChangeAspect="1" noChangeArrowheads="1"/>
            </p:cNvSpPr>
            <p:nvPr/>
          </p:nvSpPr>
          <p:spPr bwMode="auto">
            <a:xfrm>
              <a:off x="4572" y="2316"/>
              <a:ext cx="204" cy="204"/>
            </a:xfrm>
            <a:prstGeom prst="ellipse">
              <a:avLst/>
            </a:prstGeom>
            <a:noFill/>
            <a:ln w="9525">
              <a:solidFill>
                <a:schemeClr val="tx2"/>
              </a:solidFill>
              <a:round/>
              <a:headEnd/>
              <a:tailEnd/>
            </a:ln>
            <a:effectLst/>
          </p:spPr>
          <p:txBody>
            <a:bodyPr wrap="none" anchor="ctr"/>
            <a:lstStyle/>
            <a:p>
              <a:endParaRPr lang="en-US"/>
            </a:p>
          </p:txBody>
        </p:sp>
        <p:sp>
          <p:nvSpPr>
            <p:cNvPr id="207895" name="AutoShape 23"/>
            <p:cNvSpPr>
              <a:spLocks noChangeAspect="1" noChangeArrowheads="1"/>
            </p:cNvSpPr>
            <p:nvPr/>
          </p:nvSpPr>
          <p:spPr bwMode="auto">
            <a:xfrm>
              <a:off x="4224" y="2268"/>
              <a:ext cx="300" cy="228"/>
            </a:xfrm>
            <a:prstGeom prst="triangle">
              <a:avLst>
                <a:gd name="adj" fmla="val 50000"/>
              </a:avLst>
            </a:prstGeom>
            <a:solidFill>
              <a:srgbClr val="0099FF"/>
            </a:solidFill>
            <a:ln w="9525">
              <a:solidFill>
                <a:srgbClr val="0099FF"/>
              </a:solidFill>
              <a:miter lim="800000"/>
              <a:headEnd/>
              <a:tailEnd/>
            </a:ln>
            <a:effectLst/>
          </p:spPr>
          <p:txBody>
            <a:bodyPr wrap="none" anchor="ctr"/>
            <a:lstStyle/>
            <a:p>
              <a:endParaRPr lang="en-US"/>
            </a:p>
          </p:txBody>
        </p:sp>
        <p:sp>
          <p:nvSpPr>
            <p:cNvPr id="207896" name="AutoShape 24"/>
            <p:cNvSpPr>
              <a:spLocks noChangeAspect="1" noChangeArrowheads="1"/>
            </p:cNvSpPr>
            <p:nvPr/>
          </p:nvSpPr>
          <p:spPr bwMode="auto">
            <a:xfrm>
              <a:off x="4824" y="2268"/>
              <a:ext cx="300" cy="228"/>
            </a:xfrm>
            <a:prstGeom prst="triangle">
              <a:avLst>
                <a:gd name="adj" fmla="val 50000"/>
              </a:avLst>
            </a:prstGeom>
            <a:solidFill>
              <a:srgbClr val="FF0000"/>
            </a:solidFill>
            <a:ln w="9525">
              <a:solidFill>
                <a:srgbClr val="FF0000"/>
              </a:solidFill>
              <a:miter lim="800000"/>
              <a:headEnd/>
              <a:tailEnd/>
            </a:ln>
            <a:effectLst/>
          </p:spPr>
          <p:txBody>
            <a:bodyPr wrap="none" anchor="ctr"/>
            <a:lstStyle/>
            <a:p>
              <a:endParaRPr lang="en-US"/>
            </a:p>
          </p:txBody>
        </p:sp>
      </p:grpSp>
      <p:sp>
        <p:nvSpPr>
          <p:cNvPr id="207879" name="Oval 7"/>
          <p:cNvSpPr>
            <a:spLocks noChangeAspect="1" noChangeArrowheads="1"/>
          </p:cNvSpPr>
          <p:nvPr/>
        </p:nvSpPr>
        <p:spPr bwMode="auto">
          <a:xfrm>
            <a:off x="6556375" y="3789363"/>
            <a:ext cx="434975" cy="438150"/>
          </a:xfrm>
          <a:prstGeom prst="ellipse">
            <a:avLst/>
          </a:prstGeom>
          <a:noFill/>
          <a:ln w="9525">
            <a:solidFill>
              <a:schemeClr val="tx2"/>
            </a:solidFill>
            <a:round/>
            <a:headEnd/>
            <a:tailEnd/>
          </a:ln>
          <a:effectLst/>
        </p:spPr>
        <p:txBody>
          <a:bodyPr wrap="none" anchor="ctr"/>
          <a:lstStyle/>
          <a:p>
            <a:endParaRPr lang="en-US"/>
          </a:p>
        </p:txBody>
      </p:sp>
      <p:sp>
        <p:nvSpPr>
          <p:cNvPr id="207880" name="Line 8"/>
          <p:cNvSpPr>
            <a:spLocks noChangeAspect="1" noChangeShapeType="1"/>
          </p:cNvSpPr>
          <p:nvPr/>
        </p:nvSpPr>
        <p:spPr bwMode="auto">
          <a:xfrm flipH="1">
            <a:off x="6069013" y="4175125"/>
            <a:ext cx="563562" cy="309563"/>
          </a:xfrm>
          <a:prstGeom prst="line">
            <a:avLst/>
          </a:prstGeom>
          <a:noFill/>
          <a:ln w="9525">
            <a:solidFill>
              <a:schemeClr val="tx2"/>
            </a:solidFill>
            <a:round/>
            <a:headEnd/>
            <a:tailEnd/>
          </a:ln>
          <a:effectLst/>
        </p:spPr>
        <p:txBody>
          <a:bodyPr wrap="none" anchor="ctr"/>
          <a:lstStyle/>
          <a:p>
            <a:endParaRPr lang="en-US"/>
          </a:p>
        </p:txBody>
      </p:sp>
      <p:sp>
        <p:nvSpPr>
          <p:cNvPr id="207881" name="Line 9"/>
          <p:cNvSpPr>
            <a:spLocks noChangeAspect="1" noChangeShapeType="1"/>
          </p:cNvSpPr>
          <p:nvPr/>
        </p:nvSpPr>
        <p:spPr bwMode="auto">
          <a:xfrm>
            <a:off x="6965950" y="4148138"/>
            <a:ext cx="592138" cy="309562"/>
          </a:xfrm>
          <a:prstGeom prst="line">
            <a:avLst/>
          </a:prstGeom>
          <a:noFill/>
          <a:ln w="9525">
            <a:solidFill>
              <a:schemeClr val="tx2"/>
            </a:solidFill>
            <a:round/>
            <a:headEnd/>
            <a:tailEnd/>
          </a:ln>
          <a:effectLst/>
        </p:spPr>
        <p:txBody>
          <a:bodyPr wrap="none" anchor="ctr"/>
          <a:lstStyle/>
          <a:p>
            <a:endParaRPr lang="en-US"/>
          </a:p>
        </p:txBody>
      </p:sp>
      <p:sp>
        <p:nvSpPr>
          <p:cNvPr id="207882" name="Oval 10"/>
          <p:cNvSpPr>
            <a:spLocks noChangeAspect="1" noChangeArrowheads="1"/>
          </p:cNvSpPr>
          <p:nvPr/>
        </p:nvSpPr>
        <p:spPr bwMode="auto">
          <a:xfrm>
            <a:off x="7429500" y="4432300"/>
            <a:ext cx="434975" cy="436563"/>
          </a:xfrm>
          <a:prstGeom prst="ellipse">
            <a:avLst/>
          </a:prstGeom>
          <a:noFill/>
          <a:ln w="9525">
            <a:solidFill>
              <a:schemeClr val="tx2"/>
            </a:solidFill>
            <a:round/>
            <a:headEnd/>
            <a:tailEnd/>
          </a:ln>
          <a:effectLst/>
        </p:spPr>
        <p:txBody>
          <a:bodyPr wrap="none" anchor="ctr"/>
          <a:lstStyle/>
          <a:p>
            <a:endParaRPr lang="en-US"/>
          </a:p>
        </p:txBody>
      </p:sp>
      <p:sp>
        <p:nvSpPr>
          <p:cNvPr id="207883" name="Line 11"/>
          <p:cNvSpPr>
            <a:spLocks noChangeAspect="1" noChangeShapeType="1"/>
          </p:cNvSpPr>
          <p:nvPr/>
        </p:nvSpPr>
        <p:spPr bwMode="auto">
          <a:xfrm flipH="1">
            <a:off x="7275513" y="4868863"/>
            <a:ext cx="333375" cy="385762"/>
          </a:xfrm>
          <a:prstGeom prst="line">
            <a:avLst/>
          </a:prstGeom>
          <a:noFill/>
          <a:ln w="9525">
            <a:solidFill>
              <a:schemeClr val="tx2"/>
            </a:solidFill>
            <a:round/>
            <a:headEnd/>
            <a:tailEnd/>
          </a:ln>
          <a:effectLst/>
        </p:spPr>
        <p:txBody>
          <a:bodyPr wrap="none" anchor="ctr"/>
          <a:lstStyle/>
          <a:p>
            <a:endParaRPr lang="en-US"/>
          </a:p>
        </p:txBody>
      </p:sp>
      <p:sp>
        <p:nvSpPr>
          <p:cNvPr id="207884" name="Oval 12"/>
          <p:cNvSpPr>
            <a:spLocks noChangeAspect="1" noChangeArrowheads="1"/>
          </p:cNvSpPr>
          <p:nvPr/>
        </p:nvSpPr>
        <p:spPr bwMode="auto">
          <a:xfrm>
            <a:off x="7018338" y="5229225"/>
            <a:ext cx="438150" cy="434975"/>
          </a:xfrm>
          <a:prstGeom prst="ellipse">
            <a:avLst/>
          </a:prstGeom>
          <a:noFill/>
          <a:ln w="9525">
            <a:solidFill>
              <a:schemeClr val="tx2"/>
            </a:solidFill>
            <a:round/>
            <a:headEnd/>
            <a:tailEnd/>
          </a:ln>
          <a:effectLst/>
        </p:spPr>
        <p:txBody>
          <a:bodyPr wrap="none" anchor="ctr"/>
          <a:lstStyle/>
          <a:p>
            <a:endParaRPr lang="en-US"/>
          </a:p>
        </p:txBody>
      </p:sp>
      <p:sp>
        <p:nvSpPr>
          <p:cNvPr id="207885" name="Line 13"/>
          <p:cNvSpPr>
            <a:spLocks noChangeAspect="1" noChangeShapeType="1"/>
          </p:cNvSpPr>
          <p:nvPr/>
        </p:nvSpPr>
        <p:spPr bwMode="auto">
          <a:xfrm flipH="1">
            <a:off x="6786563" y="5637213"/>
            <a:ext cx="333375" cy="438150"/>
          </a:xfrm>
          <a:prstGeom prst="line">
            <a:avLst/>
          </a:prstGeom>
          <a:noFill/>
          <a:ln w="9525">
            <a:solidFill>
              <a:schemeClr val="tx2"/>
            </a:solidFill>
            <a:round/>
            <a:headEnd/>
            <a:tailEnd/>
          </a:ln>
          <a:effectLst/>
        </p:spPr>
        <p:txBody>
          <a:bodyPr wrap="none" anchor="ctr"/>
          <a:lstStyle/>
          <a:p>
            <a:endParaRPr lang="en-US"/>
          </a:p>
        </p:txBody>
      </p:sp>
      <p:sp>
        <p:nvSpPr>
          <p:cNvPr id="207886" name="Oval 14"/>
          <p:cNvSpPr>
            <a:spLocks noChangeAspect="1" noChangeArrowheads="1"/>
          </p:cNvSpPr>
          <p:nvPr/>
        </p:nvSpPr>
        <p:spPr bwMode="auto">
          <a:xfrm>
            <a:off x="6530975" y="6049963"/>
            <a:ext cx="434975" cy="438150"/>
          </a:xfrm>
          <a:prstGeom prst="ellipse">
            <a:avLst/>
          </a:prstGeom>
          <a:noFill/>
          <a:ln w="9525">
            <a:solidFill>
              <a:schemeClr val="tx2"/>
            </a:solidFill>
            <a:round/>
            <a:headEnd/>
            <a:tailEnd/>
          </a:ln>
          <a:effectLst/>
        </p:spPr>
        <p:txBody>
          <a:bodyPr wrap="none" anchor="ctr"/>
          <a:lstStyle/>
          <a:p>
            <a:endParaRPr lang="en-US"/>
          </a:p>
        </p:txBody>
      </p:sp>
      <p:sp>
        <p:nvSpPr>
          <p:cNvPr id="207887" name="Line 15"/>
          <p:cNvSpPr>
            <a:spLocks noChangeAspect="1" noChangeShapeType="1"/>
          </p:cNvSpPr>
          <p:nvPr/>
        </p:nvSpPr>
        <p:spPr bwMode="auto">
          <a:xfrm>
            <a:off x="7839075" y="4816475"/>
            <a:ext cx="490538" cy="488950"/>
          </a:xfrm>
          <a:prstGeom prst="line">
            <a:avLst/>
          </a:prstGeom>
          <a:noFill/>
          <a:ln w="9525">
            <a:solidFill>
              <a:schemeClr val="tx2"/>
            </a:solidFill>
            <a:round/>
            <a:headEnd/>
            <a:tailEnd/>
          </a:ln>
          <a:effectLst/>
        </p:spPr>
        <p:txBody>
          <a:bodyPr wrap="none" anchor="ctr"/>
          <a:lstStyle/>
          <a:p>
            <a:endParaRPr lang="en-US"/>
          </a:p>
        </p:txBody>
      </p:sp>
      <p:sp>
        <p:nvSpPr>
          <p:cNvPr id="207888" name="Line 16"/>
          <p:cNvSpPr>
            <a:spLocks noChangeAspect="1" noChangeShapeType="1"/>
          </p:cNvSpPr>
          <p:nvPr/>
        </p:nvSpPr>
        <p:spPr bwMode="auto">
          <a:xfrm>
            <a:off x="7094538" y="4019550"/>
            <a:ext cx="769937" cy="336550"/>
          </a:xfrm>
          <a:prstGeom prst="line">
            <a:avLst/>
          </a:prstGeom>
          <a:noFill/>
          <a:ln w="9525">
            <a:solidFill>
              <a:srgbClr val="CC3300"/>
            </a:solidFill>
            <a:round/>
            <a:headEnd/>
            <a:tailEnd type="triangle" w="med" len="med"/>
          </a:ln>
          <a:effectLst/>
        </p:spPr>
        <p:txBody>
          <a:bodyPr wrap="none" anchor="ctr"/>
          <a:lstStyle/>
          <a:p>
            <a:endParaRPr lang="en-US"/>
          </a:p>
        </p:txBody>
      </p:sp>
      <p:sp>
        <p:nvSpPr>
          <p:cNvPr id="207889" name="Line 17"/>
          <p:cNvSpPr>
            <a:spLocks noChangeAspect="1" noChangeShapeType="1"/>
          </p:cNvSpPr>
          <p:nvPr/>
        </p:nvSpPr>
        <p:spPr bwMode="auto">
          <a:xfrm flipH="1">
            <a:off x="7070725" y="5126038"/>
            <a:ext cx="744538" cy="1130300"/>
          </a:xfrm>
          <a:prstGeom prst="line">
            <a:avLst/>
          </a:prstGeom>
          <a:noFill/>
          <a:ln w="9525">
            <a:solidFill>
              <a:srgbClr val="CC3300"/>
            </a:solidFill>
            <a:round/>
            <a:headEnd/>
            <a:tailEnd type="triangle" w="med" len="med"/>
          </a:ln>
          <a:effectLst/>
        </p:spPr>
        <p:txBody>
          <a:bodyPr wrap="none" anchor="ctr"/>
          <a:lstStyle/>
          <a:p>
            <a:endParaRPr lang="en-US"/>
          </a:p>
        </p:txBody>
      </p:sp>
      <p:sp>
        <p:nvSpPr>
          <p:cNvPr id="207897" name="AutoShape 25"/>
          <p:cNvSpPr>
            <a:spLocks noChangeAspect="1" noChangeArrowheads="1"/>
          </p:cNvSpPr>
          <p:nvPr/>
        </p:nvSpPr>
        <p:spPr bwMode="auto">
          <a:xfrm>
            <a:off x="5373688" y="4457700"/>
            <a:ext cx="1412875" cy="1179513"/>
          </a:xfrm>
          <a:prstGeom prst="triangle">
            <a:avLst>
              <a:gd name="adj" fmla="val 50000"/>
            </a:avLst>
          </a:prstGeom>
          <a:solidFill>
            <a:srgbClr val="0099FF"/>
          </a:solidFill>
          <a:ln w="9525">
            <a:solidFill>
              <a:srgbClr val="0099FF"/>
            </a:solidFill>
            <a:miter lim="800000"/>
            <a:headEnd/>
            <a:tailEnd/>
          </a:ln>
          <a:effectLst/>
        </p:spPr>
        <p:txBody>
          <a:bodyPr wrap="none" anchor="ctr"/>
          <a:lstStyle/>
          <a:p>
            <a:endParaRPr lang="en-US"/>
          </a:p>
        </p:txBody>
      </p:sp>
      <p:sp>
        <p:nvSpPr>
          <p:cNvPr id="207898" name="AutoShape 26"/>
          <p:cNvSpPr>
            <a:spLocks noChangeAspect="1" noChangeArrowheads="1"/>
          </p:cNvSpPr>
          <p:nvPr/>
        </p:nvSpPr>
        <p:spPr bwMode="auto">
          <a:xfrm>
            <a:off x="7710488" y="5278438"/>
            <a:ext cx="1182687" cy="1258887"/>
          </a:xfrm>
          <a:prstGeom prst="triangle">
            <a:avLst>
              <a:gd name="adj" fmla="val 50000"/>
            </a:avLst>
          </a:prstGeom>
          <a:solidFill>
            <a:srgbClr val="FF0000"/>
          </a:solidFill>
          <a:ln w="9525">
            <a:solidFill>
              <a:srgbClr val="FF0000"/>
            </a:solidFill>
            <a:miter lim="800000"/>
            <a:headEnd/>
            <a:tailEnd/>
          </a:ln>
          <a:effectLst/>
        </p:spPr>
        <p:txBody>
          <a:bodyPr wrap="none" anchor="ctr"/>
          <a:lstStyle/>
          <a:p>
            <a:endParaRPr lang="en-US"/>
          </a:p>
        </p:txBody>
      </p:sp>
      <p:sp>
        <p:nvSpPr>
          <p:cNvPr id="207900" name="Text Box 28"/>
          <p:cNvSpPr txBox="1">
            <a:spLocks noChangeArrowheads="1"/>
          </p:cNvSpPr>
          <p:nvPr/>
        </p:nvSpPr>
        <p:spPr bwMode="auto">
          <a:xfrm>
            <a:off x="8027988" y="2755900"/>
            <a:ext cx="865187" cy="457200"/>
          </a:xfrm>
          <a:prstGeom prst="rect">
            <a:avLst/>
          </a:prstGeom>
          <a:noFill/>
          <a:ln w="9525">
            <a:noFill/>
            <a:miter lim="800000"/>
            <a:headEnd/>
            <a:tailEnd/>
          </a:ln>
          <a:effectLst/>
        </p:spPr>
        <p:txBody>
          <a:bodyPr>
            <a:spAutoFit/>
          </a:bodyPr>
          <a:lstStyle/>
          <a:p>
            <a:pPr>
              <a:spcBef>
                <a:spcPct val="50000"/>
              </a:spcBef>
            </a:pPr>
            <a:r>
              <a:rPr lang="en-US" altLang="zh-TW" sz="2400">
                <a:solidFill>
                  <a:schemeClr val="accent1"/>
                </a:solidFill>
              </a:rPr>
              <a:t>tree</a:t>
            </a:r>
          </a:p>
        </p:txBody>
      </p:sp>
      <p:sp>
        <p:nvSpPr>
          <p:cNvPr id="207901" name="Text Box 29"/>
          <p:cNvSpPr txBox="1">
            <a:spLocks noChangeArrowheads="1"/>
          </p:cNvSpPr>
          <p:nvPr/>
        </p:nvSpPr>
        <p:spPr bwMode="auto">
          <a:xfrm>
            <a:off x="8243888" y="4508500"/>
            <a:ext cx="865187" cy="457200"/>
          </a:xfrm>
          <a:prstGeom prst="rect">
            <a:avLst/>
          </a:prstGeom>
          <a:noFill/>
          <a:ln w="9525">
            <a:noFill/>
            <a:miter lim="800000"/>
            <a:headEnd/>
            <a:tailEnd/>
          </a:ln>
          <a:effectLst/>
        </p:spPr>
        <p:txBody>
          <a:bodyPr>
            <a:spAutoFit/>
          </a:bodyPr>
          <a:lstStyle/>
          <a:p>
            <a:pPr>
              <a:spcBef>
                <a:spcPct val="50000"/>
              </a:spcBef>
            </a:pPr>
            <a:r>
              <a:rPr lang="en-US" altLang="zh-TW" sz="2400">
                <a:solidFill>
                  <a:schemeClr val="accent1"/>
                </a:solidFill>
              </a:rPr>
              <a:t>temp</a:t>
            </a:r>
          </a:p>
        </p:txBody>
      </p:sp>
      <p:sp>
        <p:nvSpPr>
          <p:cNvPr id="207902" name="Freeform 30"/>
          <p:cNvSpPr>
            <a:spLocks/>
          </p:cNvSpPr>
          <p:nvPr/>
        </p:nvSpPr>
        <p:spPr bwMode="auto">
          <a:xfrm>
            <a:off x="6188075" y="4222750"/>
            <a:ext cx="808038" cy="2259013"/>
          </a:xfrm>
          <a:custGeom>
            <a:avLst/>
            <a:gdLst/>
            <a:ahLst/>
            <a:cxnLst>
              <a:cxn ang="0">
                <a:pos x="252" y="1360"/>
              </a:cxn>
              <a:cxn ang="0">
                <a:pos x="33" y="1349"/>
              </a:cxn>
              <a:cxn ang="0">
                <a:pos x="453" y="913"/>
              </a:cxn>
              <a:cxn ang="0">
                <a:pos x="371" y="0"/>
              </a:cxn>
            </a:cxnLst>
            <a:rect l="0" t="0" r="r" b="b"/>
            <a:pathLst>
              <a:path w="509" h="1423">
                <a:moveTo>
                  <a:pt x="252" y="1360"/>
                </a:moveTo>
                <a:cubicBezTo>
                  <a:pt x="216" y="1358"/>
                  <a:pt x="0" y="1423"/>
                  <a:pt x="33" y="1349"/>
                </a:cubicBezTo>
                <a:lnTo>
                  <a:pt x="453" y="913"/>
                </a:lnTo>
                <a:cubicBezTo>
                  <a:pt x="509" y="688"/>
                  <a:pt x="388" y="190"/>
                  <a:pt x="371" y="0"/>
                </a:cubicBezTo>
              </a:path>
            </a:pathLst>
          </a:custGeom>
          <a:noFill/>
          <a:ln w="9525" cap="flat">
            <a:solidFill>
              <a:schemeClr val="tx2"/>
            </a:solidFill>
            <a:prstDash val="dash"/>
            <a:round/>
            <a:headEnd type="none" w="med" len="med"/>
            <a:tailEnd type="triangle" w="med" len="med"/>
          </a:ln>
          <a:effectLst/>
        </p:spPr>
        <p:txBody>
          <a:bodyPr/>
          <a:lstStyle/>
          <a:p>
            <a:endParaRPr lang="en-US"/>
          </a:p>
        </p:txBody>
      </p:sp>
      <p:sp>
        <p:nvSpPr>
          <p:cNvPr id="207903" name="Freeform 31"/>
          <p:cNvSpPr>
            <a:spLocks/>
          </p:cNvSpPr>
          <p:nvPr/>
        </p:nvSpPr>
        <p:spPr bwMode="auto">
          <a:xfrm>
            <a:off x="6948488" y="4870450"/>
            <a:ext cx="719137" cy="1844675"/>
          </a:xfrm>
          <a:custGeom>
            <a:avLst/>
            <a:gdLst/>
            <a:ahLst/>
            <a:cxnLst>
              <a:cxn ang="0">
                <a:pos x="0" y="953"/>
              </a:cxn>
              <a:cxn ang="0">
                <a:pos x="184" y="1003"/>
              </a:cxn>
              <a:cxn ang="0">
                <a:pos x="453" y="0"/>
              </a:cxn>
            </a:cxnLst>
            <a:rect l="0" t="0" r="r" b="b"/>
            <a:pathLst>
              <a:path w="453" h="1162">
                <a:moveTo>
                  <a:pt x="0" y="953"/>
                </a:moveTo>
                <a:cubicBezTo>
                  <a:pt x="31" y="961"/>
                  <a:pt x="108" y="1162"/>
                  <a:pt x="184" y="1003"/>
                </a:cubicBezTo>
                <a:cubicBezTo>
                  <a:pt x="260" y="844"/>
                  <a:pt x="397" y="209"/>
                  <a:pt x="453" y="0"/>
                </a:cubicBezTo>
              </a:path>
            </a:pathLst>
          </a:custGeom>
          <a:noFill/>
          <a:ln w="9525" cap="flat">
            <a:solidFill>
              <a:schemeClr val="tx2"/>
            </a:solidFill>
            <a:prstDash val="dash"/>
            <a:round/>
            <a:headEnd type="none" w="med" len="med"/>
            <a:tailEnd type="triangle" w="med" len="med"/>
          </a:ln>
          <a:effectLst/>
        </p:spPr>
        <p:txBody>
          <a:bodyPr/>
          <a:lstStyle/>
          <a:p>
            <a:endParaRPr lang="en-US"/>
          </a:p>
        </p:txBody>
      </p:sp>
      <p:sp>
        <p:nvSpPr>
          <p:cNvPr id="207904" name="Line 32"/>
          <p:cNvSpPr>
            <a:spLocks noChangeShapeType="1"/>
          </p:cNvSpPr>
          <p:nvPr/>
        </p:nvSpPr>
        <p:spPr bwMode="auto">
          <a:xfrm flipH="1">
            <a:off x="6804025" y="2997200"/>
            <a:ext cx="1296988" cy="792163"/>
          </a:xfrm>
          <a:prstGeom prst="line">
            <a:avLst/>
          </a:prstGeom>
          <a:noFill/>
          <a:ln w="9525">
            <a:solidFill>
              <a:schemeClr val="accent1"/>
            </a:solidFill>
            <a:round/>
            <a:headEnd/>
            <a:tailEnd type="triangle" w="med" len="med"/>
          </a:ln>
          <a:effectLst/>
        </p:spPr>
        <p:txBody>
          <a:bodyPr/>
          <a:lstStyle/>
          <a:p>
            <a:endParaRPr lang="en-US"/>
          </a:p>
        </p:txBody>
      </p:sp>
      <p:sp>
        <p:nvSpPr>
          <p:cNvPr id="207905" name="Rectangle 33"/>
          <p:cNvSpPr>
            <a:spLocks noChangeArrowheads="1"/>
          </p:cNvSpPr>
          <p:nvPr/>
        </p:nvSpPr>
        <p:spPr bwMode="auto">
          <a:xfrm>
            <a:off x="971550" y="2492375"/>
            <a:ext cx="3240088" cy="360363"/>
          </a:xfrm>
          <a:prstGeom prst="rect">
            <a:avLst/>
          </a:prstGeom>
          <a:noFill/>
          <a:ln w="9525">
            <a:solidFill>
              <a:srgbClr val="FF0000"/>
            </a:solidFill>
            <a:miter lim="800000"/>
            <a:headEnd/>
            <a:tailEnd/>
          </a:ln>
          <a:effectLst/>
        </p:spPr>
        <p:txBody>
          <a:bodyPr wrap="none" anchor="ctr"/>
          <a:lstStyle/>
          <a:p>
            <a:endParaRPr lang="en-US"/>
          </a:p>
        </p:txBody>
      </p:sp>
      <p:sp>
        <p:nvSpPr>
          <p:cNvPr id="207906" name="Rectangle 34"/>
          <p:cNvSpPr>
            <a:spLocks noChangeArrowheads="1"/>
          </p:cNvSpPr>
          <p:nvPr/>
        </p:nvSpPr>
        <p:spPr bwMode="auto">
          <a:xfrm>
            <a:off x="971550" y="2852738"/>
            <a:ext cx="3384550" cy="360362"/>
          </a:xfrm>
          <a:prstGeom prst="rect">
            <a:avLst/>
          </a:prstGeom>
          <a:noFill/>
          <a:ln w="9525">
            <a:solidFill>
              <a:srgbClr val="FF0000"/>
            </a:solidFill>
            <a:miter lim="800000"/>
            <a:headEnd/>
            <a:tailEnd/>
          </a:ln>
          <a:effectLst/>
        </p:spPr>
        <p:txBody>
          <a:bodyPr wrap="none" anchor="ctr"/>
          <a:lstStyle/>
          <a:p>
            <a:endParaRPr lang="en-US"/>
          </a:p>
        </p:txBody>
      </p:sp>
      <p:sp>
        <p:nvSpPr>
          <p:cNvPr id="207907" name="Rectangle 35"/>
          <p:cNvSpPr>
            <a:spLocks noChangeArrowheads="1"/>
          </p:cNvSpPr>
          <p:nvPr/>
        </p:nvSpPr>
        <p:spPr bwMode="auto">
          <a:xfrm>
            <a:off x="971550" y="3284538"/>
            <a:ext cx="3024188" cy="360362"/>
          </a:xfrm>
          <a:prstGeom prst="rect">
            <a:avLst/>
          </a:prstGeom>
          <a:noFill/>
          <a:ln w="9525">
            <a:solidFill>
              <a:srgbClr val="FF0000"/>
            </a:solidFill>
            <a:miter lim="800000"/>
            <a:headEnd/>
            <a:tailEnd/>
          </a:ln>
          <a:effectLst/>
        </p:spPr>
        <p:txBody>
          <a:bodyPr wrap="none" anchor="ctr"/>
          <a:lstStyle/>
          <a:p>
            <a:endParaRPr lang="en-US"/>
          </a:p>
        </p:txBody>
      </p:sp>
      <p:sp>
        <p:nvSpPr>
          <p:cNvPr id="207908" name="Rectangle 36"/>
          <p:cNvSpPr>
            <a:spLocks noChangeArrowheads="1"/>
          </p:cNvSpPr>
          <p:nvPr/>
        </p:nvSpPr>
        <p:spPr bwMode="auto">
          <a:xfrm>
            <a:off x="1116013" y="3644900"/>
            <a:ext cx="3600450" cy="360363"/>
          </a:xfrm>
          <a:prstGeom prst="rect">
            <a:avLst/>
          </a:prstGeom>
          <a:noFill/>
          <a:ln w="9525">
            <a:solidFill>
              <a:srgbClr val="FF0000"/>
            </a:solidFill>
            <a:miter lim="800000"/>
            <a:headEnd/>
            <a:tailEnd/>
          </a:ln>
          <a:effectLst/>
        </p:spPr>
        <p:txBody>
          <a:bodyPr wrap="none" anchor="ctr"/>
          <a:lstStyle/>
          <a:p>
            <a:endParaRPr lang="en-US"/>
          </a:p>
        </p:txBody>
      </p:sp>
      <p:sp>
        <p:nvSpPr>
          <p:cNvPr id="207909" name="Rectangle 37"/>
          <p:cNvSpPr>
            <a:spLocks noChangeArrowheads="1"/>
          </p:cNvSpPr>
          <p:nvPr/>
        </p:nvSpPr>
        <p:spPr bwMode="auto">
          <a:xfrm>
            <a:off x="2051050" y="4076700"/>
            <a:ext cx="3384550" cy="360363"/>
          </a:xfrm>
          <a:prstGeom prst="rect">
            <a:avLst/>
          </a:prstGeom>
          <a:noFill/>
          <a:ln w="9525">
            <a:solidFill>
              <a:srgbClr val="FF0000"/>
            </a:solidFill>
            <a:miter lim="800000"/>
            <a:headEnd/>
            <a:tailEnd/>
          </a:ln>
          <a:effectLst/>
        </p:spPr>
        <p:txBody>
          <a:bodyPr wrap="none" anchor="ctr"/>
          <a:lstStyle/>
          <a:p>
            <a:endParaRPr lang="en-US"/>
          </a:p>
        </p:txBody>
      </p:sp>
      <p:sp>
        <p:nvSpPr>
          <p:cNvPr id="207910" name="Rectangle 38"/>
          <p:cNvSpPr>
            <a:spLocks noChangeArrowheads="1"/>
          </p:cNvSpPr>
          <p:nvPr/>
        </p:nvSpPr>
        <p:spPr bwMode="auto">
          <a:xfrm>
            <a:off x="971550" y="4508500"/>
            <a:ext cx="1728788" cy="360363"/>
          </a:xfrm>
          <a:prstGeom prst="rect">
            <a:avLst/>
          </a:prstGeom>
          <a:noFill/>
          <a:ln w="9525">
            <a:solidFill>
              <a:srgbClr val="FF0000"/>
            </a:solidFill>
            <a:miter lim="800000"/>
            <a:headEnd/>
            <a:tailEnd/>
          </a:ln>
          <a:effectLst/>
        </p:spPr>
        <p:txBody>
          <a:bodyPr wrap="none" anchor="ctr"/>
          <a:lstStyle/>
          <a:p>
            <a:endParaRPr lang="en-US"/>
          </a:p>
        </p:txBody>
      </p:sp>
      <p:sp>
        <p:nvSpPr>
          <p:cNvPr id="207911" name="Line 39"/>
          <p:cNvSpPr>
            <a:spLocks noChangeShapeType="1"/>
          </p:cNvSpPr>
          <p:nvPr/>
        </p:nvSpPr>
        <p:spPr bwMode="auto">
          <a:xfrm flipH="1" flipV="1">
            <a:off x="7812088" y="4652963"/>
            <a:ext cx="504825" cy="71437"/>
          </a:xfrm>
          <a:prstGeom prst="line">
            <a:avLst/>
          </a:prstGeom>
          <a:noFill/>
          <a:ln w="9525">
            <a:solidFill>
              <a:schemeClr val="accent1"/>
            </a:solidFill>
            <a:round/>
            <a:headEnd/>
            <a:tailEnd type="triangle" w="med" len="med"/>
          </a:ln>
          <a:effectLst/>
        </p:spPr>
        <p:txBody>
          <a:bodyPr/>
          <a:lstStyle/>
          <a:p>
            <a:endParaRPr lang="en-US"/>
          </a:p>
        </p:txBody>
      </p:sp>
      <p:sp>
        <p:nvSpPr>
          <p:cNvPr id="207912" name="Line 40"/>
          <p:cNvSpPr>
            <a:spLocks noChangeShapeType="1"/>
          </p:cNvSpPr>
          <p:nvPr/>
        </p:nvSpPr>
        <p:spPr bwMode="auto">
          <a:xfrm flipH="1">
            <a:off x="7380288" y="4724400"/>
            <a:ext cx="936625" cy="576263"/>
          </a:xfrm>
          <a:prstGeom prst="line">
            <a:avLst/>
          </a:prstGeom>
          <a:noFill/>
          <a:ln w="9525">
            <a:solidFill>
              <a:schemeClr val="accent1"/>
            </a:solidFill>
            <a:round/>
            <a:headEnd/>
            <a:tailEnd type="triangle" w="med" len="med"/>
          </a:ln>
          <a:effectLst/>
        </p:spPr>
        <p:txBody>
          <a:bodyPr/>
          <a:lstStyle/>
          <a:p>
            <a:endParaRPr lang="en-US"/>
          </a:p>
        </p:txBody>
      </p:sp>
      <p:sp>
        <p:nvSpPr>
          <p:cNvPr id="207913" name="Line 41"/>
          <p:cNvSpPr>
            <a:spLocks noChangeShapeType="1"/>
          </p:cNvSpPr>
          <p:nvPr/>
        </p:nvSpPr>
        <p:spPr bwMode="auto">
          <a:xfrm flipH="1">
            <a:off x="6948488" y="4724400"/>
            <a:ext cx="1368425" cy="1441450"/>
          </a:xfrm>
          <a:prstGeom prst="line">
            <a:avLst/>
          </a:prstGeom>
          <a:noFill/>
          <a:ln w="9525">
            <a:solidFill>
              <a:schemeClr val="accent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9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9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0790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079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9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0790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079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0790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079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0790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0790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079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079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07909"/>
                                        </p:tgtEl>
                                        <p:attrNameLst>
                                          <p:attrName>style.visibility</p:attrName>
                                        </p:attrNameLst>
                                      </p:cBhvr>
                                      <p:to>
                                        <p:strVal val="hidden"/>
                                      </p:to>
                                    </p:set>
                                  </p:childTnLst>
                                </p:cTn>
                              </p:par>
                              <p:par>
                                <p:cTn id="43" presetID="1" presetClass="entr" presetSubtype="0" fill="hold" grpId="2" nodeType="withEffect">
                                  <p:stCondLst>
                                    <p:cond delay="0"/>
                                  </p:stCondLst>
                                  <p:childTnLst>
                                    <p:set>
                                      <p:cBhvr>
                                        <p:cTn id="44" dur="1" fill="hold">
                                          <p:stCondLst>
                                            <p:cond delay="0"/>
                                          </p:stCondLst>
                                        </p:cTn>
                                        <p:tgtEl>
                                          <p:spTgt spid="20790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207908"/>
                                        </p:tgtEl>
                                        <p:attrNameLst>
                                          <p:attrName>style.visibility</p:attrName>
                                        </p:attrNameLst>
                                      </p:cBhvr>
                                      <p:to>
                                        <p:strVal val="hidden"/>
                                      </p:to>
                                    </p:set>
                                  </p:childTnLst>
                                </p:cTn>
                              </p:par>
                              <p:par>
                                <p:cTn id="49" presetID="1" presetClass="entr" presetSubtype="0" fill="hold" grpId="2" nodeType="withEffect">
                                  <p:stCondLst>
                                    <p:cond delay="0"/>
                                  </p:stCondLst>
                                  <p:childTnLst>
                                    <p:set>
                                      <p:cBhvr>
                                        <p:cTn id="50" dur="1" fill="hold">
                                          <p:stCondLst>
                                            <p:cond delay="0"/>
                                          </p:stCondLst>
                                        </p:cTn>
                                        <p:tgtEl>
                                          <p:spTgt spid="207909"/>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20791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79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3" nodeType="clickEffect">
                                  <p:stCondLst>
                                    <p:cond delay="0"/>
                                  </p:stCondLst>
                                  <p:childTnLst>
                                    <p:set>
                                      <p:cBhvr>
                                        <p:cTn id="58" dur="1" fill="hold">
                                          <p:stCondLst>
                                            <p:cond delay="0"/>
                                          </p:stCondLst>
                                        </p:cTn>
                                        <p:tgtEl>
                                          <p:spTgt spid="207909"/>
                                        </p:tgtEl>
                                        <p:attrNameLst>
                                          <p:attrName>style.visibility</p:attrName>
                                        </p:attrNameLst>
                                      </p:cBhvr>
                                      <p:to>
                                        <p:strVal val="hidden"/>
                                      </p:to>
                                    </p:set>
                                  </p:childTnLst>
                                </p:cTn>
                              </p:par>
                              <p:par>
                                <p:cTn id="59" presetID="1" presetClass="entr" presetSubtype="0" fill="hold" grpId="4" nodeType="withEffect">
                                  <p:stCondLst>
                                    <p:cond delay="0"/>
                                  </p:stCondLst>
                                  <p:childTnLst>
                                    <p:set>
                                      <p:cBhvr>
                                        <p:cTn id="60" dur="1" fill="hold">
                                          <p:stCondLst>
                                            <p:cond delay="0"/>
                                          </p:stCondLst>
                                        </p:cTn>
                                        <p:tgtEl>
                                          <p:spTgt spid="20790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5" nodeType="clickEffect">
                                  <p:stCondLst>
                                    <p:cond delay="0"/>
                                  </p:stCondLst>
                                  <p:childTnLst>
                                    <p:set>
                                      <p:cBhvr>
                                        <p:cTn id="64" dur="1" fill="hold">
                                          <p:stCondLst>
                                            <p:cond delay="0"/>
                                          </p:stCondLst>
                                        </p:cTn>
                                        <p:tgtEl>
                                          <p:spTgt spid="207908"/>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207910"/>
                                        </p:tgtEl>
                                        <p:attrNameLst>
                                          <p:attrName>style.visibility</p:attrName>
                                        </p:attrNameLst>
                                      </p:cBhvr>
                                      <p:to>
                                        <p:strVal val="visible"/>
                                      </p:to>
                                    </p:set>
                                  </p:childTnLst>
                                </p:cTn>
                              </p:par>
                              <p:par>
                                <p:cTn id="67" presetID="1" presetClass="emph" presetSubtype="2" fill="hold" nodeType="withEffect">
                                  <p:stCondLst>
                                    <p:cond delay="0"/>
                                  </p:stCondLst>
                                  <p:childTnLst>
                                    <p:animClr clrSpc="rgb" dir="cw">
                                      <p:cBhvr>
                                        <p:cTn id="68" dur="500" fill="hold"/>
                                        <p:tgtEl>
                                          <p:spTgt spid="207886"/>
                                        </p:tgtEl>
                                        <p:attrNameLst>
                                          <p:attrName>fillcolor</p:attrName>
                                        </p:attrNameLst>
                                      </p:cBhvr>
                                      <p:to>
                                        <a:schemeClr val="tx2"/>
                                      </p:to>
                                    </p:animClr>
                                    <p:set>
                                      <p:cBhvr>
                                        <p:cTn id="69" dur="500" fill="hold"/>
                                        <p:tgtEl>
                                          <p:spTgt spid="207886"/>
                                        </p:tgtEl>
                                        <p:attrNameLst>
                                          <p:attrName>fill.type</p:attrName>
                                        </p:attrNameLst>
                                      </p:cBhvr>
                                      <p:to>
                                        <p:strVal val="solid"/>
                                      </p:to>
                                    </p:set>
                                    <p:set>
                                      <p:cBhvr>
                                        <p:cTn id="70" dur="500" fill="hold"/>
                                        <p:tgtEl>
                                          <p:spTgt spid="207886"/>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079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01" grpId="0"/>
      <p:bldP spid="207905" grpId="0" animBg="1"/>
      <p:bldP spid="207905" grpId="1" animBg="1"/>
      <p:bldP spid="207906" grpId="0" animBg="1"/>
      <p:bldP spid="207906" grpId="1" animBg="1"/>
      <p:bldP spid="207907" grpId="0" animBg="1"/>
      <p:bldP spid="207907" grpId="1" animBg="1"/>
      <p:bldP spid="207908" grpId="0" animBg="1"/>
      <p:bldP spid="207908" grpId="1" animBg="1"/>
      <p:bldP spid="207908" grpId="2" animBg="1"/>
      <p:bldP spid="207908" grpId="3" animBg="1"/>
      <p:bldP spid="207908" grpId="4" animBg="1"/>
      <p:bldP spid="207908" grpId="5" animBg="1"/>
      <p:bldP spid="207909" grpId="0" animBg="1"/>
      <p:bldP spid="207909" grpId="1" animBg="1"/>
      <p:bldP spid="207909" grpId="2" animBg="1"/>
      <p:bldP spid="207909" grpId="3" animBg="1"/>
      <p:bldP spid="207910" grpId="0" animBg="1"/>
      <p:bldP spid="207910" grpId="1" animBg="1"/>
      <p:bldP spid="207911" grpId="0" animBg="1"/>
      <p:bldP spid="207911" grpId="1" animBg="1"/>
      <p:bldP spid="207912" grpId="0" animBg="1"/>
      <p:bldP spid="207912" grpId="1" animBg="1"/>
      <p:bldP spid="20791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4140200" y="3143250"/>
            <a:ext cx="4895850" cy="3598863"/>
            <a:chOff x="2608" y="1980"/>
            <a:chExt cx="3084" cy="2267"/>
          </a:xfrm>
        </p:grpSpPr>
        <p:pic>
          <p:nvPicPr>
            <p:cNvPr id="167941" name="Picture 5" descr="5"/>
            <p:cNvPicPr>
              <a:picLocks noChangeAspect="1" noChangeArrowheads="1"/>
            </p:cNvPicPr>
            <p:nvPr/>
          </p:nvPicPr>
          <p:blipFill>
            <a:blip r:embed="rId2"/>
            <a:srcRect l="9737" t="10361" r="7315" b="14807"/>
            <a:stretch>
              <a:fillRect/>
            </a:stretch>
          </p:blipFill>
          <p:spPr bwMode="auto">
            <a:xfrm>
              <a:off x="2608" y="1980"/>
              <a:ext cx="3084" cy="2267"/>
            </a:xfrm>
            <a:prstGeom prst="rect">
              <a:avLst/>
            </a:prstGeom>
            <a:noFill/>
          </p:spPr>
        </p:pic>
        <p:sp>
          <p:nvSpPr>
            <p:cNvPr id="167975" name="Rectangle 39"/>
            <p:cNvSpPr>
              <a:spLocks noChangeArrowheads="1"/>
            </p:cNvSpPr>
            <p:nvPr/>
          </p:nvSpPr>
          <p:spPr bwMode="auto">
            <a:xfrm>
              <a:off x="2608" y="2886"/>
              <a:ext cx="272" cy="227"/>
            </a:xfrm>
            <a:prstGeom prst="rect">
              <a:avLst/>
            </a:prstGeom>
            <a:solidFill>
              <a:schemeClr val="bg1"/>
            </a:solidFill>
            <a:ln w="9525">
              <a:noFill/>
              <a:miter lim="800000"/>
              <a:headEnd/>
              <a:tailEnd/>
            </a:ln>
            <a:effectLst/>
          </p:spPr>
          <p:txBody>
            <a:bodyPr wrap="none" anchor="ctr"/>
            <a:lstStyle/>
            <a:p>
              <a:endParaRPr lang="en-US"/>
            </a:p>
          </p:txBody>
        </p:sp>
      </p:grpSp>
      <p:sp>
        <p:nvSpPr>
          <p:cNvPr id="167939" name="Rectangle 3"/>
          <p:cNvSpPr>
            <a:spLocks noGrp="1" noChangeArrowheads="1"/>
          </p:cNvSpPr>
          <p:nvPr>
            <p:ph type="body" idx="1"/>
          </p:nvPr>
        </p:nvSpPr>
        <p:spPr>
          <a:xfrm>
            <a:off x="107950" y="908050"/>
            <a:ext cx="8226425" cy="4968875"/>
          </a:xfrm>
        </p:spPr>
        <p:txBody>
          <a:bodyPr/>
          <a:lstStyle/>
          <a:p>
            <a:r>
              <a:rPr lang="en-US" altLang="zh-TW" sz="2800" dirty="0">
                <a:latin typeface="Times New Roman" pitchFamily="18" charset="0"/>
                <a:cs typeface="Times New Roman" pitchFamily="18" charset="0"/>
              </a:rPr>
              <a:t>Inorder traversal of a threaded binary tree</a:t>
            </a:r>
          </a:p>
          <a:p>
            <a:pPr lvl="1">
              <a:buFont typeface="Wingdings" pitchFamily="2" charset="2"/>
              <a:buNone/>
            </a:pPr>
            <a:r>
              <a:rPr lang="en-US" altLang="zh-TW" sz="2400" dirty="0">
                <a:latin typeface="Times New Roman" pitchFamily="18" charset="0"/>
                <a:cs typeface="Times New Roman" pitchFamily="18" charset="0"/>
              </a:rPr>
              <a:t>void </a:t>
            </a:r>
            <a:r>
              <a:rPr lang="en-US" altLang="zh-TW" sz="2400" dirty="0" err="1">
                <a:latin typeface="Times New Roman" pitchFamily="18" charset="0"/>
                <a:cs typeface="Times New Roman" pitchFamily="18" charset="0"/>
              </a:rPr>
              <a:t>tinorder</a:t>
            </a:r>
            <a:r>
              <a:rPr lang="en-US" altLang="zh-TW" sz="2400" dirty="0">
                <a:latin typeface="Times New Roman" pitchFamily="18" charset="0"/>
                <a:cs typeface="Times New Roman" pitchFamily="18" charset="0"/>
              </a:rPr>
              <a:t>(</a:t>
            </a:r>
            <a:r>
              <a:rPr lang="en-US" altLang="zh-TW" sz="2400" dirty="0" err="1">
                <a:latin typeface="Times New Roman" pitchFamily="18" charset="0"/>
                <a:cs typeface="Times New Roman" pitchFamily="18" charset="0"/>
              </a:rPr>
              <a:t>threaded_pointer</a:t>
            </a:r>
            <a:r>
              <a:rPr lang="en-US" altLang="zh-TW" sz="2400" dirty="0">
                <a:latin typeface="Times New Roman" pitchFamily="18" charset="0"/>
                <a:cs typeface="Times New Roman" pitchFamily="18" charset="0"/>
              </a:rPr>
              <a:t> tree){</a:t>
            </a:r>
          </a:p>
          <a:p>
            <a:pPr lvl="1">
              <a:buFont typeface="Wingdings" pitchFamily="2" charset="2"/>
              <a:buNone/>
            </a:pPr>
            <a:r>
              <a:rPr lang="en-US" altLang="zh-TW" sz="2400" dirty="0">
                <a:latin typeface="Times New Roman" pitchFamily="18" charset="0"/>
                <a:cs typeface="Times New Roman" pitchFamily="18" charset="0"/>
              </a:rPr>
              <a:t>/* traverse the threaded binary tree inorder */</a:t>
            </a:r>
          </a:p>
          <a:p>
            <a:pPr lvl="1">
              <a:buFont typeface="Wingdings" pitchFamily="2" charset="2"/>
              <a:buNone/>
            </a:pPr>
            <a:r>
              <a:rPr lang="en-US" altLang="zh-TW" sz="2400" dirty="0">
                <a:latin typeface="Times New Roman" pitchFamily="18" charset="0"/>
                <a:cs typeface="Times New Roman" pitchFamily="18" charset="0"/>
              </a:rPr>
              <a:t>	threaded_pointer temp = tree;</a:t>
            </a:r>
          </a:p>
          <a:p>
            <a:pPr lvl="1">
              <a:buFont typeface="Wingdings" pitchFamily="2" charset="2"/>
              <a:buNone/>
            </a:pPr>
            <a:r>
              <a:rPr lang="en-US" altLang="zh-TW" sz="2400" dirty="0">
                <a:latin typeface="Times New Roman" pitchFamily="18" charset="0"/>
                <a:cs typeface="Times New Roman" pitchFamily="18" charset="0"/>
              </a:rPr>
              <a:t>	for (;;) {</a:t>
            </a:r>
          </a:p>
          <a:p>
            <a:pPr lvl="1">
              <a:buFont typeface="Wingdings" pitchFamily="2" charset="2"/>
              <a:buNone/>
            </a:pPr>
            <a:r>
              <a:rPr lang="en-US" altLang="zh-TW" sz="2400" dirty="0">
                <a:latin typeface="Times New Roman" pitchFamily="18" charset="0"/>
                <a:cs typeface="Times New Roman" pitchFamily="18" charset="0"/>
              </a:rPr>
              <a:t>		temp = </a:t>
            </a:r>
            <a:r>
              <a:rPr lang="en-US" altLang="zh-TW" sz="2400" dirty="0" err="1">
                <a:solidFill>
                  <a:srgbClr val="FF0000"/>
                </a:solidFill>
                <a:effectLst/>
                <a:latin typeface="Times New Roman" pitchFamily="18" charset="0"/>
                <a:cs typeface="Times New Roman" pitchFamily="18" charset="0"/>
              </a:rPr>
              <a:t>insucc</a:t>
            </a:r>
            <a:r>
              <a:rPr lang="en-US" altLang="zh-TW" sz="2400" dirty="0">
                <a:latin typeface="Times New Roman" pitchFamily="18" charset="0"/>
                <a:cs typeface="Times New Roman" pitchFamily="18" charset="0"/>
              </a:rPr>
              <a:t>(temp);</a:t>
            </a:r>
            <a:endParaRPr lang="en-US" altLang="zh-TW" sz="2400" dirty="0">
              <a:solidFill>
                <a:srgbClr val="FF0000"/>
              </a:solidFill>
              <a:effectLst/>
              <a:latin typeface="Times New Roman" pitchFamily="18" charset="0"/>
              <a:cs typeface="Times New Roman" pitchFamily="18" charset="0"/>
            </a:endParaRPr>
          </a:p>
          <a:p>
            <a:pPr lvl="1">
              <a:buFont typeface="Wingdings" pitchFamily="2" charset="2"/>
              <a:buNone/>
            </a:pPr>
            <a:r>
              <a:rPr lang="en-US" altLang="zh-TW" sz="2400" dirty="0">
                <a:latin typeface="Times New Roman" pitchFamily="18" charset="0"/>
                <a:cs typeface="Times New Roman" pitchFamily="18" charset="0"/>
              </a:rPr>
              <a:t>		if (temp==tree)</a:t>
            </a:r>
          </a:p>
          <a:p>
            <a:pPr lvl="1">
              <a:buFont typeface="Wingdings" pitchFamily="2" charset="2"/>
              <a:buNone/>
            </a:pPr>
            <a:r>
              <a:rPr lang="en-US" altLang="zh-TW" sz="2400" dirty="0">
                <a:latin typeface="Times New Roman" pitchFamily="18" charset="0"/>
                <a:cs typeface="Times New Roman" pitchFamily="18" charset="0"/>
              </a:rPr>
              <a:t>			break;</a:t>
            </a:r>
          </a:p>
          <a:p>
            <a:pPr lvl="1">
              <a:buFont typeface="Wingdings" pitchFamily="2" charset="2"/>
              <a:buNone/>
            </a:pPr>
            <a:r>
              <a:rPr lang="en-US" altLang="zh-TW" sz="2400" dirty="0">
                <a:latin typeface="Times New Roman" pitchFamily="18" charset="0"/>
                <a:cs typeface="Times New Roman" pitchFamily="18" charset="0"/>
              </a:rPr>
              <a:t>		</a:t>
            </a:r>
            <a:r>
              <a:rPr lang="en-US" altLang="zh-TW" sz="2400" dirty="0" err="1">
                <a:latin typeface="Times New Roman" pitchFamily="18" charset="0"/>
                <a:cs typeface="Times New Roman" pitchFamily="18" charset="0"/>
              </a:rPr>
              <a:t>printf</a:t>
            </a:r>
            <a:r>
              <a:rPr lang="en-US" altLang="zh-TW" sz="2400" dirty="0">
                <a:latin typeface="Times New Roman" pitchFamily="18" charset="0"/>
                <a:cs typeface="Times New Roman" pitchFamily="18" charset="0"/>
              </a:rPr>
              <a:t>(“%3c”,temp-</a:t>
            </a:r>
            <a:r>
              <a:rPr lang="en-US" altLang="zh-TW" sz="2400" dirty="0"/>
              <a:t>&gt;data);</a:t>
            </a:r>
          </a:p>
          <a:p>
            <a:pPr lvl="1">
              <a:buFont typeface="Wingdings" pitchFamily="2" charset="2"/>
              <a:buNone/>
            </a:pPr>
            <a:r>
              <a:rPr lang="en-US" altLang="zh-TW" sz="2400" dirty="0"/>
              <a:t>	}</a:t>
            </a:r>
          </a:p>
          <a:p>
            <a:pPr lvl="1">
              <a:buFont typeface="Wingdings" pitchFamily="2" charset="2"/>
              <a:buNone/>
            </a:pPr>
            <a:r>
              <a:rPr lang="en-US" altLang="zh-TW" sz="2400" dirty="0"/>
              <a:t>}</a:t>
            </a:r>
          </a:p>
        </p:txBody>
      </p:sp>
      <p:sp>
        <p:nvSpPr>
          <p:cNvPr id="167938" name="Rectangle 2"/>
          <p:cNvSpPr>
            <a:spLocks noGrp="1" noChangeArrowheads="1"/>
          </p:cNvSpPr>
          <p:nvPr>
            <p:ph type="title"/>
          </p:nvPr>
        </p:nvSpPr>
        <p:spPr>
          <a:xfrm>
            <a:off x="455613" y="187325"/>
            <a:ext cx="8226425" cy="720725"/>
          </a:xfrm>
        </p:spPr>
        <p:txBody>
          <a:bodyPr/>
          <a:lstStyle/>
          <a:p>
            <a:endParaRPr lang="en-US" altLang="zh-TW" sz="4000" dirty="0"/>
          </a:p>
        </p:txBody>
      </p:sp>
      <p:sp>
        <p:nvSpPr>
          <p:cNvPr id="167940" name="Rectangle 4"/>
          <p:cNvSpPr>
            <a:spLocks noChangeArrowheads="1"/>
          </p:cNvSpPr>
          <p:nvPr/>
        </p:nvSpPr>
        <p:spPr bwMode="auto">
          <a:xfrm>
            <a:off x="468313" y="5924550"/>
            <a:ext cx="3233737" cy="457200"/>
          </a:xfrm>
          <a:prstGeom prst="rect">
            <a:avLst/>
          </a:prstGeom>
          <a:noFill/>
          <a:ln w="9525">
            <a:noFill/>
            <a:miter lim="800000"/>
            <a:headEnd/>
            <a:tailEnd/>
          </a:ln>
          <a:effectLst/>
        </p:spPr>
        <p:txBody>
          <a:bodyPr wrap="none">
            <a:spAutoFit/>
          </a:bodyPr>
          <a:lstStyle/>
          <a:p>
            <a:r>
              <a:rPr lang="en-US" altLang="zh-TW" sz="2400">
                <a:solidFill>
                  <a:schemeClr val="tx2"/>
                </a:solidFill>
              </a:rPr>
              <a:t>Time Complexity: O(</a:t>
            </a:r>
            <a:r>
              <a:rPr lang="en-US" altLang="zh-TW" sz="2400" i="1">
                <a:solidFill>
                  <a:schemeClr val="tx2"/>
                </a:solidFill>
              </a:rPr>
              <a:t>n</a:t>
            </a:r>
            <a:r>
              <a:rPr lang="en-US" altLang="zh-TW" sz="2400">
                <a:solidFill>
                  <a:schemeClr val="tx2"/>
                </a:solidFill>
              </a:rPr>
              <a:t>)</a:t>
            </a:r>
          </a:p>
        </p:txBody>
      </p:sp>
      <p:sp>
        <p:nvSpPr>
          <p:cNvPr id="167945" name="Rectangle 9"/>
          <p:cNvSpPr>
            <a:spLocks noChangeArrowheads="1"/>
          </p:cNvSpPr>
          <p:nvPr/>
        </p:nvSpPr>
        <p:spPr bwMode="auto">
          <a:xfrm>
            <a:off x="7104063" y="3273425"/>
            <a:ext cx="935037" cy="252413"/>
          </a:xfrm>
          <a:prstGeom prst="rect">
            <a:avLst/>
          </a:prstGeom>
          <a:noFill/>
          <a:ln w="25400">
            <a:solidFill>
              <a:schemeClr val="accent1"/>
            </a:solidFill>
            <a:miter lim="800000"/>
            <a:headEnd/>
            <a:tailEnd/>
          </a:ln>
          <a:effectLst/>
        </p:spPr>
        <p:txBody>
          <a:bodyPr wrap="none" anchor="ctr"/>
          <a:lstStyle/>
          <a:p>
            <a:endParaRPr lang="en-US"/>
          </a:p>
        </p:txBody>
      </p:sp>
      <p:sp>
        <p:nvSpPr>
          <p:cNvPr id="167946" name="Rectangle 10"/>
          <p:cNvSpPr>
            <a:spLocks noChangeArrowheads="1"/>
          </p:cNvSpPr>
          <p:nvPr/>
        </p:nvSpPr>
        <p:spPr bwMode="auto">
          <a:xfrm>
            <a:off x="6167438" y="4138613"/>
            <a:ext cx="935037" cy="252412"/>
          </a:xfrm>
          <a:prstGeom prst="rect">
            <a:avLst/>
          </a:prstGeom>
          <a:noFill/>
          <a:ln w="25400">
            <a:solidFill>
              <a:schemeClr val="accent1"/>
            </a:solidFill>
            <a:miter lim="800000"/>
            <a:headEnd/>
            <a:tailEnd/>
          </a:ln>
          <a:effectLst/>
        </p:spPr>
        <p:txBody>
          <a:bodyPr wrap="none" anchor="ctr"/>
          <a:lstStyle/>
          <a:p>
            <a:endParaRPr lang="en-US"/>
          </a:p>
        </p:txBody>
      </p:sp>
      <p:sp>
        <p:nvSpPr>
          <p:cNvPr id="167947" name="Rectangle 11"/>
          <p:cNvSpPr>
            <a:spLocks noChangeArrowheads="1"/>
          </p:cNvSpPr>
          <p:nvPr/>
        </p:nvSpPr>
        <p:spPr bwMode="auto">
          <a:xfrm>
            <a:off x="5246688" y="4903788"/>
            <a:ext cx="935037" cy="252412"/>
          </a:xfrm>
          <a:prstGeom prst="rect">
            <a:avLst/>
          </a:prstGeom>
          <a:noFill/>
          <a:ln w="25400">
            <a:solidFill>
              <a:schemeClr val="accent1"/>
            </a:solidFill>
            <a:miter lim="800000"/>
            <a:headEnd/>
            <a:tailEnd/>
          </a:ln>
          <a:effectLst/>
        </p:spPr>
        <p:txBody>
          <a:bodyPr wrap="none" anchor="ctr"/>
          <a:lstStyle/>
          <a:p>
            <a:endParaRPr lang="en-US"/>
          </a:p>
        </p:txBody>
      </p:sp>
      <p:sp>
        <p:nvSpPr>
          <p:cNvPr id="167948" name="Rectangle 12"/>
          <p:cNvSpPr>
            <a:spLocks noChangeArrowheads="1"/>
          </p:cNvSpPr>
          <p:nvPr/>
        </p:nvSpPr>
        <p:spPr bwMode="auto">
          <a:xfrm>
            <a:off x="7121525" y="4868863"/>
            <a:ext cx="935038" cy="252412"/>
          </a:xfrm>
          <a:prstGeom prst="rect">
            <a:avLst/>
          </a:prstGeom>
          <a:noFill/>
          <a:ln w="25400">
            <a:solidFill>
              <a:schemeClr val="accent1"/>
            </a:solidFill>
            <a:miter lim="800000"/>
            <a:headEnd/>
            <a:tailEnd/>
          </a:ln>
          <a:effectLst/>
        </p:spPr>
        <p:txBody>
          <a:bodyPr wrap="none" anchor="ctr"/>
          <a:lstStyle/>
          <a:p>
            <a:endParaRPr lang="en-US"/>
          </a:p>
        </p:txBody>
      </p:sp>
      <p:sp>
        <p:nvSpPr>
          <p:cNvPr id="167949" name="Rectangle 13"/>
          <p:cNvSpPr>
            <a:spLocks noChangeArrowheads="1"/>
          </p:cNvSpPr>
          <p:nvPr/>
        </p:nvSpPr>
        <p:spPr bwMode="auto">
          <a:xfrm>
            <a:off x="4616450" y="5562600"/>
            <a:ext cx="935038" cy="252413"/>
          </a:xfrm>
          <a:prstGeom prst="rect">
            <a:avLst/>
          </a:prstGeom>
          <a:noFill/>
          <a:ln w="25400">
            <a:solidFill>
              <a:schemeClr val="accent1"/>
            </a:solidFill>
            <a:miter lim="800000"/>
            <a:headEnd/>
            <a:tailEnd/>
          </a:ln>
          <a:effectLst/>
        </p:spPr>
        <p:txBody>
          <a:bodyPr wrap="none" anchor="ctr"/>
          <a:lstStyle/>
          <a:p>
            <a:endParaRPr lang="en-US"/>
          </a:p>
        </p:txBody>
      </p:sp>
      <p:sp>
        <p:nvSpPr>
          <p:cNvPr id="167950" name="Rectangle 14"/>
          <p:cNvSpPr>
            <a:spLocks noChangeArrowheads="1"/>
          </p:cNvSpPr>
          <p:nvPr/>
        </p:nvSpPr>
        <p:spPr bwMode="auto">
          <a:xfrm>
            <a:off x="5651500" y="5589588"/>
            <a:ext cx="935038" cy="252412"/>
          </a:xfrm>
          <a:prstGeom prst="rect">
            <a:avLst/>
          </a:prstGeom>
          <a:noFill/>
          <a:ln w="25400">
            <a:solidFill>
              <a:schemeClr val="accent1"/>
            </a:solidFill>
            <a:miter lim="800000"/>
            <a:headEnd/>
            <a:tailEnd/>
          </a:ln>
          <a:effectLst/>
        </p:spPr>
        <p:txBody>
          <a:bodyPr wrap="none" anchor="ctr"/>
          <a:lstStyle/>
          <a:p>
            <a:endParaRPr lang="en-US"/>
          </a:p>
        </p:txBody>
      </p:sp>
      <p:sp>
        <p:nvSpPr>
          <p:cNvPr id="167951" name="Rectangle 15"/>
          <p:cNvSpPr>
            <a:spLocks noChangeArrowheads="1"/>
          </p:cNvSpPr>
          <p:nvPr/>
        </p:nvSpPr>
        <p:spPr bwMode="auto">
          <a:xfrm>
            <a:off x="6735763" y="5595938"/>
            <a:ext cx="935037" cy="252412"/>
          </a:xfrm>
          <a:prstGeom prst="rect">
            <a:avLst/>
          </a:prstGeom>
          <a:noFill/>
          <a:ln w="25400">
            <a:solidFill>
              <a:schemeClr val="accent1"/>
            </a:solidFill>
            <a:miter lim="800000"/>
            <a:headEnd/>
            <a:tailEnd/>
          </a:ln>
          <a:effectLst/>
        </p:spPr>
        <p:txBody>
          <a:bodyPr wrap="none" anchor="ctr"/>
          <a:lstStyle/>
          <a:p>
            <a:endParaRPr lang="en-US"/>
          </a:p>
        </p:txBody>
      </p:sp>
      <p:sp>
        <p:nvSpPr>
          <p:cNvPr id="167952" name="Rectangle 16"/>
          <p:cNvSpPr>
            <a:spLocks noChangeArrowheads="1"/>
          </p:cNvSpPr>
          <p:nvPr/>
        </p:nvSpPr>
        <p:spPr bwMode="auto">
          <a:xfrm>
            <a:off x="7854950" y="5616575"/>
            <a:ext cx="935038" cy="252413"/>
          </a:xfrm>
          <a:prstGeom prst="rect">
            <a:avLst/>
          </a:prstGeom>
          <a:noFill/>
          <a:ln w="25400">
            <a:solidFill>
              <a:schemeClr val="accent1"/>
            </a:solidFill>
            <a:miter lim="800000"/>
            <a:headEnd/>
            <a:tailEnd/>
          </a:ln>
          <a:effectLst/>
        </p:spPr>
        <p:txBody>
          <a:bodyPr wrap="none" anchor="ctr"/>
          <a:lstStyle/>
          <a:p>
            <a:endParaRPr lang="en-US"/>
          </a:p>
        </p:txBody>
      </p:sp>
      <p:sp>
        <p:nvSpPr>
          <p:cNvPr id="167953" name="Rectangle 17"/>
          <p:cNvSpPr>
            <a:spLocks noChangeArrowheads="1"/>
          </p:cNvSpPr>
          <p:nvPr/>
        </p:nvSpPr>
        <p:spPr bwMode="auto">
          <a:xfrm>
            <a:off x="4360863" y="6237288"/>
            <a:ext cx="935037" cy="252412"/>
          </a:xfrm>
          <a:prstGeom prst="rect">
            <a:avLst/>
          </a:prstGeom>
          <a:noFill/>
          <a:ln w="25400">
            <a:solidFill>
              <a:schemeClr val="accent1"/>
            </a:solidFill>
            <a:miter lim="800000"/>
            <a:headEnd/>
            <a:tailEnd/>
          </a:ln>
          <a:effectLst/>
        </p:spPr>
        <p:txBody>
          <a:bodyPr wrap="none" anchor="ctr"/>
          <a:lstStyle/>
          <a:p>
            <a:endParaRPr lang="en-US"/>
          </a:p>
        </p:txBody>
      </p:sp>
      <p:sp>
        <p:nvSpPr>
          <p:cNvPr id="167954" name="Rectangle 18"/>
          <p:cNvSpPr>
            <a:spLocks noChangeArrowheads="1"/>
          </p:cNvSpPr>
          <p:nvPr/>
        </p:nvSpPr>
        <p:spPr bwMode="auto">
          <a:xfrm>
            <a:off x="5443538" y="6237288"/>
            <a:ext cx="935037" cy="252412"/>
          </a:xfrm>
          <a:prstGeom prst="rect">
            <a:avLst/>
          </a:prstGeom>
          <a:noFill/>
          <a:ln w="25400">
            <a:solidFill>
              <a:schemeClr val="accent1"/>
            </a:solidFill>
            <a:miter lim="800000"/>
            <a:headEnd/>
            <a:tailEnd/>
          </a:ln>
          <a:effectLst/>
        </p:spPr>
        <p:txBody>
          <a:bodyPr wrap="none" anchor="ctr"/>
          <a:lstStyle/>
          <a:p>
            <a:endParaRPr lang="en-US"/>
          </a:p>
        </p:txBody>
      </p:sp>
      <p:sp>
        <p:nvSpPr>
          <p:cNvPr id="167955" name="Rectangle 19"/>
          <p:cNvSpPr>
            <a:spLocks noChangeArrowheads="1"/>
          </p:cNvSpPr>
          <p:nvPr/>
        </p:nvSpPr>
        <p:spPr bwMode="auto">
          <a:xfrm>
            <a:off x="900113" y="2347913"/>
            <a:ext cx="4176712" cy="360362"/>
          </a:xfrm>
          <a:prstGeom prst="rect">
            <a:avLst/>
          </a:prstGeom>
          <a:noFill/>
          <a:ln w="9525">
            <a:solidFill>
              <a:srgbClr val="FF0000"/>
            </a:solidFill>
            <a:miter lim="800000"/>
            <a:headEnd/>
            <a:tailEnd/>
          </a:ln>
          <a:effectLst/>
        </p:spPr>
        <p:txBody>
          <a:bodyPr wrap="none" anchor="ctr"/>
          <a:lstStyle/>
          <a:p>
            <a:endParaRPr lang="en-US"/>
          </a:p>
        </p:txBody>
      </p:sp>
      <p:sp>
        <p:nvSpPr>
          <p:cNvPr id="167956" name="Rectangle 20"/>
          <p:cNvSpPr>
            <a:spLocks noChangeArrowheads="1"/>
          </p:cNvSpPr>
          <p:nvPr/>
        </p:nvSpPr>
        <p:spPr bwMode="auto">
          <a:xfrm>
            <a:off x="1042988" y="3213100"/>
            <a:ext cx="3024187" cy="360363"/>
          </a:xfrm>
          <a:prstGeom prst="rect">
            <a:avLst/>
          </a:prstGeom>
          <a:noFill/>
          <a:ln w="9525">
            <a:solidFill>
              <a:srgbClr val="FF0000"/>
            </a:solidFill>
            <a:miter lim="800000"/>
            <a:headEnd/>
            <a:tailEnd/>
          </a:ln>
          <a:effectLst/>
        </p:spPr>
        <p:txBody>
          <a:bodyPr wrap="none" anchor="ctr"/>
          <a:lstStyle/>
          <a:p>
            <a:endParaRPr lang="en-US"/>
          </a:p>
        </p:txBody>
      </p:sp>
      <p:sp>
        <p:nvSpPr>
          <p:cNvPr id="167957" name="Rectangle 21"/>
          <p:cNvSpPr>
            <a:spLocks noChangeArrowheads="1"/>
          </p:cNvSpPr>
          <p:nvPr/>
        </p:nvSpPr>
        <p:spPr bwMode="auto">
          <a:xfrm>
            <a:off x="1042988" y="3644900"/>
            <a:ext cx="2089150" cy="360363"/>
          </a:xfrm>
          <a:prstGeom prst="rect">
            <a:avLst/>
          </a:prstGeom>
          <a:noFill/>
          <a:ln w="9525">
            <a:solidFill>
              <a:srgbClr val="FF0000"/>
            </a:solidFill>
            <a:miter lim="800000"/>
            <a:headEnd/>
            <a:tailEnd/>
          </a:ln>
          <a:effectLst/>
        </p:spPr>
        <p:txBody>
          <a:bodyPr wrap="none" anchor="ctr"/>
          <a:lstStyle/>
          <a:p>
            <a:endParaRPr lang="en-US"/>
          </a:p>
        </p:txBody>
      </p:sp>
      <p:sp>
        <p:nvSpPr>
          <p:cNvPr id="167958" name="Rectangle 22"/>
          <p:cNvSpPr>
            <a:spLocks noChangeArrowheads="1"/>
          </p:cNvSpPr>
          <p:nvPr/>
        </p:nvSpPr>
        <p:spPr bwMode="auto">
          <a:xfrm>
            <a:off x="1042988" y="4581525"/>
            <a:ext cx="3529012" cy="360363"/>
          </a:xfrm>
          <a:prstGeom prst="rect">
            <a:avLst/>
          </a:prstGeom>
          <a:noFill/>
          <a:ln w="9525">
            <a:solidFill>
              <a:srgbClr val="FF0000"/>
            </a:solidFill>
            <a:miter lim="800000"/>
            <a:headEnd/>
            <a:tailEnd/>
          </a:ln>
          <a:effectLst/>
        </p:spPr>
        <p:txBody>
          <a:bodyPr wrap="none" anchor="ctr"/>
          <a:lstStyle/>
          <a:p>
            <a:endParaRPr lang="en-US"/>
          </a:p>
        </p:txBody>
      </p:sp>
      <p:sp>
        <p:nvSpPr>
          <p:cNvPr id="167959" name="Text Box 23"/>
          <p:cNvSpPr txBox="1">
            <a:spLocks noChangeArrowheads="1"/>
          </p:cNvSpPr>
          <p:nvPr/>
        </p:nvSpPr>
        <p:spPr bwMode="auto">
          <a:xfrm>
            <a:off x="8172450" y="3716338"/>
            <a:ext cx="720725" cy="457200"/>
          </a:xfrm>
          <a:prstGeom prst="rect">
            <a:avLst/>
          </a:prstGeom>
          <a:noFill/>
          <a:ln w="9525">
            <a:noFill/>
            <a:miter lim="800000"/>
            <a:headEnd/>
            <a:tailEnd/>
          </a:ln>
          <a:effectLst/>
        </p:spPr>
        <p:txBody>
          <a:bodyPr>
            <a:spAutoFit/>
          </a:bodyPr>
          <a:lstStyle/>
          <a:p>
            <a:pPr>
              <a:spcBef>
                <a:spcPct val="50000"/>
              </a:spcBef>
            </a:pPr>
            <a:r>
              <a:rPr lang="en-US" altLang="zh-TW" sz="2400">
                <a:solidFill>
                  <a:schemeClr val="accent1"/>
                </a:solidFill>
              </a:rPr>
              <a:t>tree</a:t>
            </a:r>
          </a:p>
        </p:txBody>
      </p:sp>
      <p:sp>
        <p:nvSpPr>
          <p:cNvPr id="167960" name="Line 24"/>
          <p:cNvSpPr>
            <a:spLocks noChangeShapeType="1"/>
          </p:cNvSpPr>
          <p:nvPr/>
        </p:nvSpPr>
        <p:spPr bwMode="auto">
          <a:xfrm flipH="1" flipV="1">
            <a:off x="7596188" y="3573463"/>
            <a:ext cx="647700" cy="360362"/>
          </a:xfrm>
          <a:prstGeom prst="line">
            <a:avLst/>
          </a:prstGeom>
          <a:noFill/>
          <a:ln w="9525">
            <a:solidFill>
              <a:schemeClr val="accent1"/>
            </a:solidFill>
            <a:round/>
            <a:headEnd/>
            <a:tailEnd type="triangle" w="med" len="med"/>
          </a:ln>
          <a:effectLst/>
        </p:spPr>
        <p:txBody>
          <a:bodyPr/>
          <a:lstStyle/>
          <a:p>
            <a:endParaRPr lang="en-US"/>
          </a:p>
        </p:txBody>
      </p:sp>
      <p:sp>
        <p:nvSpPr>
          <p:cNvPr id="167961" name="Text Box 25"/>
          <p:cNvSpPr txBox="1">
            <a:spLocks noChangeArrowheads="1"/>
          </p:cNvSpPr>
          <p:nvPr/>
        </p:nvSpPr>
        <p:spPr bwMode="auto">
          <a:xfrm>
            <a:off x="5219700" y="2492375"/>
            <a:ext cx="1081088" cy="457200"/>
          </a:xfrm>
          <a:prstGeom prst="rect">
            <a:avLst/>
          </a:prstGeom>
          <a:noFill/>
          <a:ln w="9525">
            <a:noFill/>
            <a:miter lim="800000"/>
            <a:headEnd/>
            <a:tailEnd/>
          </a:ln>
          <a:effectLst/>
        </p:spPr>
        <p:txBody>
          <a:bodyPr>
            <a:spAutoFit/>
          </a:bodyPr>
          <a:lstStyle/>
          <a:p>
            <a:pPr>
              <a:spcBef>
                <a:spcPct val="50000"/>
              </a:spcBef>
            </a:pPr>
            <a:r>
              <a:rPr lang="en-US" altLang="zh-TW" sz="2400"/>
              <a:t>output:</a:t>
            </a:r>
          </a:p>
        </p:txBody>
      </p:sp>
      <p:sp>
        <p:nvSpPr>
          <p:cNvPr id="167963" name="Rectangle 27"/>
          <p:cNvSpPr>
            <a:spLocks noChangeArrowheads="1"/>
          </p:cNvSpPr>
          <p:nvPr/>
        </p:nvSpPr>
        <p:spPr bwMode="auto">
          <a:xfrm>
            <a:off x="1979613" y="4076700"/>
            <a:ext cx="935037" cy="360363"/>
          </a:xfrm>
          <a:prstGeom prst="rect">
            <a:avLst/>
          </a:prstGeom>
          <a:noFill/>
          <a:ln w="9525">
            <a:solidFill>
              <a:srgbClr val="FF0000"/>
            </a:solidFill>
            <a:miter lim="800000"/>
            <a:headEnd/>
            <a:tailEnd/>
          </a:ln>
          <a:effectLst/>
        </p:spPr>
        <p:txBody>
          <a:bodyPr wrap="none" anchor="ctr"/>
          <a:lstStyle/>
          <a:p>
            <a:endParaRPr lang="en-US"/>
          </a:p>
        </p:txBody>
      </p:sp>
      <p:sp>
        <p:nvSpPr>
          <p:cNvPr id="167964" name="Text Box 28"/>
          <p:cNvSpPr txBox="1">
            <a:spLocks noChangeArrowheads="1"/>
          </p:cNvSpPr>
          <p:nvPr/>
        </p:nvSpPr>
        <p:spPr bwMode="auto">
          <a:xfrm>
            <a:off x="7810500" y="2492375"/>
            <a:ext cx="360363" cy="457200"/>
          </a:xfrm>
          <a:prstGeom prst="rect">
            <a:avLst/>
          </a:prstGeom>
          <a:noFill/>
          <a:ln w="9525">
            <a:noFill/>
            <a:miter lim="800000"/>
            <a:headEnd/>
            <a:tailEnd/>
          </a:ln>
          <a:effectLst/>
        </p:spPr>
        <p:txBody>
          <a:bodyPr>
            <a:spAutoFit/>
          </a:bodyPr>
          <a:lstStyle/>
          <a:p>
            <a:pPr>
              <a:spcBef>
                <a:spcPct val="50000"/>
              </a:spcBef>
            </a:pPr>
            <a:r>
              <a:rPr lang="en-US" altLang="zh-TW" sz="2400"/>
              <a:t>F</a:t>
            </a:r>
          </a:p>
        </p:txBody>
      </p:sp>
      <p:sp>
        <p:nvSpPr>
          <p:cNvPr id="167965" name="Text Box 29"/>
          <p:cNvSpPr txBox="1">
            <a:spLocks noChangeArrowheads="1"/>
          </p:cNvSpPr>
          <p:nvPr/>
        </p:nvSpPr>
        <p:spPr bwMode="auto">
          <a:xfrm>
            <a:off x="8026400" y="2492375"/>
            <a:ext cx="360363" cy="457200"/>
          </a:xfrm>
          <a:prstGeom prst="rect">
            <a:avLst/>
          </a:prstGeom>
          <a:noFill/>
          <a:ln w="9525">
            <a:noFill/>
            <a:miter lim="800000"/>
            <a:headEnd/>
            <a:tailEnd/>
          </a:ln>
          <a:effectLst/>
        </p:spPr>
        <p:txBody>
          <a:bodyPr>
            <a:spAutoFit/>
          </a:bodyPr>
          <a:lstStyle/>
          <a:p>
            <a:pPr>
              <a:spcBef>
                <a:spcPct val="50000"/>
              </a:spcBef>
            </a:pPr>
            <a:r>
              <a:rPr lang="en-US" altLang="zh-TW" sz="2400"/>
              <a:t>C</a:t>
            </a:r>
          </a:p>
        </p:txBody>
      </p:sp>
      <p:sp>
        <p:nvSpPr>
          <p:cNvPr id="167966" name="Text Box 30"/>
          <p:cNvSpPr txBox="1">
            <a:spLocks noChangeArrowheads="1"/>
          </p:cNvSpPr>
          <p:nvPr/>
        </p:nvSpPr>
        <p:spPr bwMode="auto">
          <a:xfrm>
            <a:off x="8315325" y="2492375"/>
            <a:ext cx="360363" cy="457200"/>
          </a:xfrm>
          <a:prstGeom prst="rect">
            <a:avLst/>
          </a:prstGeom>
          <a:noFill/>
          <a:ln w="9525">
            <a:noFill/>
            <a:miter lim="800000"/>
            <a:headEnd/>
            <a:tailEnd/>
          </a:ln>
          <a:effectLst/>
        </p:spPr>
        <p:txBody>
          <a:bodyPr>
            <a:spAutoFit/>
          </a:bodyPr>
          <a:lstStyle/>
          <a:p>
            <a:pPr>
              <a:spcBef>
                <a:spcPct val="50000"/>
              </a:spcBef>
            </a:pPr>
            <a:r>
              <a:rPr lang="en-US" altLang="zh-TW" sz="2400"/>
              <a:t>G</a:t>
            </a:r>
          </a:p>
        </p:txBody>
      </p:sp>
      <p:sp>
        <p:nvSpPr>
          <p:cNvPr id="167968" name="Text Box 32"/>
          <p:cNvSpPr txBox="1">
            <a:spLocks noChangeArrowheads="1"/>
          </p:cNvSpPr>
          <p:nvPr/>
        </p:nvSpPr>
        <p:spPr bwMode="auto">
          <a:xfrm>
            <a:off x="6227763" y="2492375"/>
            <a:ext cx="360362" cy="457200"/>
          </a:xfrm>
          <a:prstGeom prst="rect">
            <a:avLst/>
          </a:prstGeom>
          <a:noFill/>
          <a:ln w="9525">
            <a:noFill/>
            <a:miter lim="800000"/>
            <a:headEnd/>
            <a:tailEnd/>
          </a:ln>
          <a:effectLst/>
        </p:spPr>
        <p:txBody>
          <a:bodyPr>
            <a:spAutoFit/>
          </a:bodyPr>
          <a:lstStyle/>
          <a:p>
            <a:pPr>
              <a:spcBef>
                <a:spcPct val="50000"/>
              </a:spcBef>
            </a:pPr>
            <a:r>
              <a:rPr lang="en-US" altLang="zh-TW" sz="2400"/>
              <a:t>H</a:t>
            </a:r>
          </a:p>
        </p:txBody>
      </p:sp>
      <p:sp>
        <p:nvSpPr>
          <p:cNvPr id="167969" name="Text Box 33"/>
          <p:cNvSpPr txBox="1">
            <a:spLocks noChangeArrowheads="1"/>
          </p:cNvSpPr>
          <p:nvPr/>
        </p:nvSpPr>
        <p:spPr bwMode="auto">
          <a:xfrm>
            <a:off x="6516688" y="2492375"/>
            <a:ext cx="360362" cy="457200"/>
          </a:xfrm>
          <a:prstGeom prst="rect">
            <a:avLst/>
          </a:prstGeom>
          <a:noFill/>
          <a:ln w="9525">
            <a:noFill/>
            <a:miter lim="800000"/>
            <a:headEnd/>
            <a:tailEnd/>
          </a:ln>
          <a:effectLst/>
        </p:spPr>
        <p:txBody>
          <a:bodyPr>
            <a:spAutoFit/>
          </a:bodyPr>
          <a:lstStyle/>
          <a:p>
            <a:pPr>
              <a:spcBef>
                <a:spcPct val="50000"/>
              </a:spcBef>
            </a:pPr>
            <a:r>
              <a:rPr lang="en-US" altLang="zh-TW" sz="2400"/>
              <a:t>D</a:t>
            </a:r>
          </a:p>
        </p:txBody>
      </p:sp>
      <p:sp>
        <p:nvSpPr>
          <p:cNvPr id="167970" name="Text Box 34"/>
          <p:cNvSpPr txBox="1">
            <a:spLocks noChangeArrowheads="1"/>
          </p:cNvSpPr>
          <p:nvPr/>
        </p:nvSpPr>
        <p:spPr bwMode="auto">
          <a:xfrm>
            <a:off x="6804025" y="2492375"/>
            <a:ext cx="360363" cy="457200"/>
          </a:xfrm>
          <a:prstGeom prst="rect">
            <a:avLst/>
          </a:prstGeom>
          <a:noFill/>
          <a:ln w="9525">
            <a:noFill/>
            <a:miter lim="800000"/>
            <a:headEnd/>
            <a:tailEnd/>
          </a:ln>
          <a:effectLst/>
        </p:spPr>
        <p:txBody>
          <a:bodyPr>
            <a:spAutoFit/>
          </a:bodyPr>
          <a:lstStyle/>
          <a:p>
            <a:pPr>
              <a:spcBef>
                <a:spcPct val="50000"/>
              </a:spcBef>
            </a:pPr>
            <a:r>
              <a:rPr lang="en-US" altLang="zh-TW" sz="2400"/>
              <a:t>I</a:t>
            </a:r>
          </a:p>
        </p:txBody>
      </p:sp>
      <p:sp>
        <p:nvSpPr>
          <p:cNvPr id="167971" name="Text Box 35"/>
          <p:cNvSpPr txBox="1">
            <a:spLocks noChangeArrowheads="1"/>
          </p:cNvSpPr>
          <p:nvPr/>
        </p:nvSpPr>
        <p:spPr bwMode="auto">
          <a:xfrm>
            <a:off x="6948488" y="2492375"/>
            <a:ext cx="360362" cy="457200"/>
          </a:xfrm>
          <a:prstGeom prst="rect">
            <a:avLst/>
          </a:prstGeom>
          <a:noFill/>
          <a:ln w="9525">
            <a:noFill/>
            <a:miter lim="800000"/>
            <a:headEnd/>
            <a:tailEnd/>
          </a:ln>
          <a:effectLst/>
        </p:spPr>
        <p:txBody>
          <a:bodyPr>
            <a:spAutoFit/>
          </a:bodyPr>
          <a:lstStyle/>
          <a:p>
            <a:pPr>
              <a:spcBef>
                <a:spcPct val="50000"/>
              </a:spcBef>
            </a:pPr>
            <a:r>
              <a:rPr lang="en-US" altLang="zh-TW" sz="2400"/>
              <a:t>B</a:t>
            </a:r>
          </a:p>
        </p:txBody>
      </p:sp>
      <p:sp>
        <p:nvSpPr>
          <p:cNvPr id="167972" name="Text Box 36"/>
          <p:cNvSpPr txBox="1">
            <a:spLocks noChangeArrowheads="1"/>
          </p:cNvSpPr>
          <p:nvPr/>
        </p:nvSpPr>
        <p:spPr bwMode="auto">
          <a:xfrm>
            <a:off x="7235825" y="2492375"/>
            <a:ext cx="360363" cy="457200"/>
          </a:xfrm>
          <a:prstGeom prst="rect">
            <a:avLst/>
          </a:prstGeom>
          <a:noFill/>
          <a:ln w="9525">
            <a:noFill/>
            <a:miter lim="800000"/>
            <a:headEnd/>
            <a:tailEnd/>
          </a:ln>
          <a:effectLst/>
        </p:spPr>
        <p:txBody>
          <a:bodyPr>
            <a:spAutoFit/>
          </a:bodyPr>
          <a:lstStyle/>
          <a:p>
            <a:pPr>
              <a:spcBef>
                <a:spcPct val="50000"/>
              </a:spcBef>
            </a:pPr>
            <a:r>
              <a:rPr lang="en-US" altLang="zh-TW" sz="2400"/>
              <a:t>E</a:t>
            </a:r>
          </a:p>
        </p:txBody>
      </p:sp>
      <p:sp>
        <p:nvSpPr>
          <p:cNvPr id="167973" name="Text Box 37"/>
          <p:cNvSpPr txBox="1">
            <a:spLocks noChangeArrowheads="1"/>
          </p:cNvSpPr>
          <p:nvPr/>
        </p:nvSpPr>
        <p:spPr bwMode="auto">
          <a:xfrm>
            <a:off x="7524750" y="2492375"/>
            <a:ext cx="360363" cy="457200"/>
          </a:xfrm>
          <a:prstGeom prst="rect">
            <a:avLst/>
          </a:prstGeom>
          <a:noFill/>
          <a:ln w="9525">
            <a:noFill/>
            <a:miter lim="800000"/>
            <a:headEnd/>
            <a:tailEnd/>
          </a:ln>
          <a:effectLst/>
        </p:spPr>
        <p:txBody>
          <a:bodyPr>
            <a:spAutoFit/>
          </a:bodyPr>
          <a:lstStyle/>
          <a:p>
            <a:pPr>
              <a:spcBef>
                <a:spcPct val="50000"/>
              </a:spcBef>
            </a:pPr>
            <a:r>
              <a:rPr lang="en-US" altLang="zh-TW" sz="2400">
                <a:solidFill>
                  <a:schemeClr val="tx2"/>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9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6795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67956"/>
                                        </p:tgtEl>
                                        <p:attrNameLst>
                                          <p:attrName>style.visibility</p:attrName>
                                        </p:attrNameLst>
                                      </p:cBhvr>
                                      <p:to>
                                        <p:strVal val="visible"/>
                                      </p:to>
                                    </p:set>
                                  </p:childTnLst>
                                </p:cTn>
                              </p:par>
                            </p:childTnLst>
                          </p:cTn>
                        </p:par>
                        <p:par>
                          <p:cTn id="15" fill="hold">
                            <p:stCondLst>
                              <p:cond delay="0"/>
                            </p:stCondLst>
                            <p:childTnLst>
                              <p:par>
                                <p:cTn id="16" presetID="10" presetClass="exit" presetSubtype="0" fill="hold" grpId="1" nodeType="afterEffect">
                                  <p:stCondLst>
                                    <p:cond delay="0"/>
                                  </p:stCondLst>
                                  <p:childTnLst>
                                    <p:animEffect transition="out" filter="fade">
                                      <p:cBhvr>
                                        <p:cTn id="17" dur="500"/>
                                        <p:tgtEl>
                                          <p:spTgt spid="167945"/>
                                        </p:tgtEl>
                                      </p:cBhvr>
                                    </p:animEffect>
                                    <p:set>
                                      <p:cBhvr>
                                        <p:cTn id="18" dur="1" fill="hold">
                                          <p:stCondLst>
                                            <p:cond delay="499"/>
                                          </p:stCondLst>
                                        </p:cTn>
                                        <p:tgtEl>
                                          <p:spTgt spid="167945"/>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grpId="2" nodeType="afterEffect">
                                  <p:stCondLst>
                                    <p:cond delay="0"/>
                                  </p:stCondLst>
                                  <p:childTnLst>
                                    <p:set>
                                      <p:cBhvr>
                                        <p:cTn id="21" dur="1" fill="hold">
                                          <p:stCondLst>
                                            <p:cond delay="0"/>
                                          </p:stCondLst>
                                        </p:cTn>
                                        <p:tgtEl>
                                          <p:spTgt spid="167945"/>
                                        </p:tgtEl>
                                        <p:attrNameLst>
                                          <p:attrName>style.visibility</p:attrName>
                                        </p:attrNameLst>
                                      </p:cBhvr>
                                      <p:to>
                                        <p:strVal val="visible"/>
                                      </p:to>
                                    </p:set>
                                  </p:childTnLst>
                                </p:cTn>
                              </p:par>
                            </p:childTnLst>
                          </p:cTn>
                        </p:par>
                        <p:par>
                          <p:cTn id="22" fill="hold">
                            <p:stCondLst>
                              <p:cond delay="500"/>
                            </p:stCondLst>
                            <p:childTnLst>
                              <p:par>
                                <p:cTn id="23" presetID="10" presetClass="exit" presetSubtype="0" fill="hold" grpId="3" nodeType="afterEffect">
                                  <p:stCondLst>
                                    <p:cond delay="0"/>
                                  </p:stCondLst>
                                  <p:childTnLst>
                                    <p:animEffect transition="out" filter="fade">
                                      <p:cBhvr>
                                        <p:cTn id="24" dur="500"/>
                                        <p:tgtEl>
                                          <p:spTgt spid="167945"/>
                                        </p:tgtEl>
                                      </p:cBhvr>
                                    </p:animEffect>
                                    <p:set>
                                      <p:cBhvr>
                                        <p:cTn id="25" dur="1" fill="hold">
                                          <p:stCondLst>
                                            <p:cond delay="499"/>
                                          </p:stCondLst>
                                        </p:cTn>
                                        <p:tgtEl>
                                          <p:spTgt spid="167945"/>
                                        </p:tgtEl>
                                        <p:attrNameLst>
                                          <p:attrName>style.visibility</p:attrName>
                                        </p:attrNameLst>
                                      </p:cBhvr>
                                      <p:to>
                                        <p:strVal val="hidden"/>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67946"/>
                                        </p:tgtEl>
                                        <p:attrNameLst>
                                          <p:attrName>style.visibility</p:attrName>
                                        </p:attrNameLst>
                                      </p:cBhvr>
                                      <p:to>
                                        <p:strVal val="visible"/>
                                      </p:to>
                                    </p:set>
                                  </p:childTnLst>
                                </p:cTn>
                              </p:par>
                            </p:childTnLst>
                          </p:cTn>
                        </p:par>
                        <p:par>
                          <p:cTn id="29" fill="hold">
                            <p:stCondLst>
                              <p:cond delay="1000"/>
                            </p:stCondLst>
                            <p:childTnLst>
                              <p:par>
                                <p:cTn id="30" presetID="10" presetClass="exit" presetSubtype="0" fill="hold" grpId="1" nodeType="afterEffect">
                                  <p:stCondLst>
                                    <p:cond delay="0"/>
                                  </p:stCondLst>
                                  <p:childTnLst>
                                    <p:animEffect transition="out" filter="fade">
                                      <p:cBhvr>
                                        <p:cTn id="31" dur="500"/>
                                        <p:tgtEl>
                                          <p:spTgt spid="167946"/>
                                        </p:tgtEl>
                                      </p:cBhvr>
                                    </p:animEffect>
                                    <p:set>
                                      <p:cBhvr>
                                        <p:cTn id="32" dur="1" fill="hold">
                                          <p:stCondLst>
                                            <p:cond delay="499"/>
                                          </p:stCondLst>
                                        </p:cTn>
                                        <p:tgtEl>
                                          <p:spTgt spid="167946"/>
                                        </p:tgtEl>
                                        <p:attrNameLst>
                                          <p:attrName>style.visibility</p:attrName>
                                        </p:attrNameLst>
                                      </p:cBhvr>
                                      <p:to>
                                        <p:strVal val="hidden"/>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67947"/>
                                        </p:tgtEl>
                                        <p:attrNameLst>
                                          <p:attrName>style.visibility</p:attrName>
                                        </p:attrNameLst>
                                      </p:cBhvr>
                                      <p:to>
                                        <p:strVal val="visible"/>
                                      </p:to>
                                    </p:set>
                                  </p:childTnLst>
                                </p:cTn>
                              </p:par>
                            </p:childTnLst>
                          </p:cTn>
                        </p:par>
                        <p:par>
                          <p:cTn id="36" fill="hold">
                            <p:stCondLst>
                              <p:cond delay="1500"/>
                            </p:stCondLst>
                            <p:childTnLst>
                              <p:par>
                                <p:cTn id="37" presetID="10" presetClass="exit" presetSubtype="0" fill="hold" grpId="1" nodeType="afterEffect">
                                  <p:stCondLst>
                                    <p:cond delay="0"/>
                                  </p:stCondLst>
                                  <p:childTnLst>
                                    <p:animEffect transition="out" filter="fade">
                                      <p:cBhvr>
                                        <p:cTn id="38" dur="500"/>
                                        <p:tgtEl>
                                          <p:spTgt spid="167947"/>
                                        </p:tgtEl>
                                      </p:cBhvr>
                                    </p:animEffect>
                                    <p:set>
                                      <p:cBhvr>
                                        <p:cTn id="39" dur="1" fill="hold">
                                          <p:stCondLst>
                                            <p:cond delay="499"/>
                                          </p:stCondLst>
                                        </p:cTn>
                                        <p:tgtEl>
                                          <p:spTgt spid="167947"/>
                                        </p:tgtEl>
                                        <p:attrNameLst>
                                          <p:attrName>style.visibility</p:attrName>
                                        </p:attrNameLst>
                                      </p:cBhvr>
                                      <p:to>
                                        <p:strVal val="hidden"/>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67949"/>
                                        </p:tgtEl>
                                        <p:attrNameLst>
                                          <p:attrName>style.visibility</p:attrName>
                                        </p:attrNameLst>
                                      </p:cBhvr>
                                      <p:to>
                                        <p:strVal val="visible"/>
                                      </p:to>
                                    </p:set>
                                  </p:childTnLst>
                                </p:cTn>
                              </p:par>
                            </p:childTnLst>
                          </p:cTn>
                        </p:par>
                        <p:par>
                          <p:cTn id="43" fill="hold">
                            <p:stCondLst>
                              <p:cond delay="2000"/>
                            </p:stCondLst>
                            <p:childTnLst>
                              <p:par>
                                <p:cTn id="44" presetID="10" presetClass="exit" presetSubtype="0" fill="hold" grpId="1" nodeType="afterEffect">
                                  <p:stCondLst>
                                    <p:cond delay="0"/>
                                  </p:stCondLst>
                                  <p:childTnLst>
                                    <p:animEffect transition="out" filter="fade">
                                      <p:cBhvr>
                                        <p:cTn id="45" dur="500"/>
                                        <p:tgtEl>
                                          <p:spTgt spid="167949"/>
                                        </p:tgtEl>
                                      </p:cBhvr>
                                    </p:animEffect>
                                    <p:set>
                                      <p:cBhvr>
                                        <p:cTn id="46" dur="1" fill="hold">
                                          <p:stCondLst>
                                            <p:cond delay="499"/>
                                          </p:stCondLst>
                                        </p:cTn>
                                        <p:tgtEl>
                                          <p:spTgt spid="167949"/>
                                        </p:tgtEl>
                                        <p:attrNameLst>
                                          <p:attrName>style.visibility</p:attrName>
                                        </p:attrNameLst>
                                      </p:cBhvr>
                                      <p:to>
                                        <p:strVal val="hidden"/>
                                      </p:to>
                                    </p:set>
                                  </p:childTnLst>
                                </p:cTn>
                              </p:par>
                            </p:childTnLst>
                          </p:cTn>
                        </p:par>
                        <p:par>
                          <p:cTn id="47" fill="hold">
                            <p:stCondLst>
                              <p:cond delay="2500"/>
                            </p:stCondLst>
                            <p:childTnLst>
                              <p:par>
                                <p:cTn id="48" presetID="1" presetClass="entr" presetSubtype="0" fill="hold" grpId="0" nodeType="afterEffect">
                                  <p:stCondLst>
                                    <p:cond delay="0"/>
                                  </p:stCondLst>
                                  <p:childTnLst>
                                    <p:set>
                                      <p:cBhvr>
                                        <p:cTn id="49" dur="1" fill="hold">
                                          <p:stCondLst>
                                            <p:cond delay="0"/>
                                          </p:stCondLst>
                                        </p:cTn>
                                        <p:tgtEl>
                                          <p:spTgt spid="16795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6795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6795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67957"/>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6795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6796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67958"/>
                                        </p:tgtEl>
                                        <p:attrNameLst>
                                          <p:attrName>style.visibility</p:attrName>
                                        </p:attrNameLst>
                                      </p:cBhvr>
                                      <p:to>
                                        <p:strVal val="hidden"/>
                                      </p:to>
                                    </p:set>
                                  </p:childTnLst>
                                </p:cTn>
                              </p:par>
                              <p:par>
                                <p:cTn id="68" presetID="1" presetClass="entr" presetSubtype="0" fill="hold" grpId="2" nodeType="withEffect">
                                  <p:stCondLst>
                                    <p:cond delay="0"/>
                                  </p:stCondLst>
                                  <p:childTnLst>
                                    <p:set>
                                      <p:cBhvr>
                                        <p:cTn id="69" dur="1" fill="hold">
                                          <p:stCondLst>
                                            <p:cond delay="0"/>
                                          </p:stCondLst>
                                        </p:cTn>
                                        <p:tgtEl>
                                          <p:spTgt spid="167956"/>
                                        </p:tgtEl>
                                        <p:attrNameLst>
                                          <p:attrName>style.visibility</p:attrName>
                                        </p:attrNameLst>
                                      </p:cBhvr>
                                      <p:to>
                                        <p:strVal val="visible"/>
                                      </p:to>
                                    </p:set>
                                  </p:childTnLst>
                                </p:cTn>
                              </p:par>
                            </p:childTnLst>
                          </p:cTn>
                        </p:par>
                        <p:par>
                          <p:cTn id="70" fill="hold">
                            <p:stCondLst>
                              <p:cond delay="0"/>
                            </p:stCondLst>
                            <p:childTnLst>
                              <p:par>
                                <p:cTn id="71" presetID="10" presetClass="exit" presetSubtype="0" fill="hold" grpId="1" nodeType="afterEffect">
                                  <p:stCondLst>
                                    <p:cond delay="0"/>
                                  </p:stCondLst>
                                  <p:childTnLst>
                                    <p:animEffect transition="out" filter="fade">
                                      <p:cBhvr>
                                        <p:cTn id="72" dur="500"/>
                                        <p:tgtEl>
                                          <p:spTgt spid="167953"/>
                                        </p:tgtEl>
                                      </p:cBhvr>
                                    </p:animEffect>
                                    <p:set>
                                      <p:cBhvr>
                                        <p:cTn id="73" dur="1" fill="hold">
                                          <p:stCondLst>
                                            <p:cond delay="499"/>
                                          </p:stCondLst>
                                        </p:cTn>
                                        <p:tgtEl>
                                          <p:spTgt spid="167953"/>
                                        </p:tgtEl>
                                        <p:attrNameLst>
                                          <p:attrName>style.visibility</p:attrName>
                                        </p:attrNameLst>
                                      </p:cBhvr>
                                      <p:to>
                                        <p:strVal val="hidden"/>
                                      </p:to>
                                    </p:set>
                                  </p:childTnLst>
                                </p:cTn>
                              </p:par>
                            </p:childTnLst>
                          </p:cTn>
                        </p:par>
                        <p:par>
                          <p:cTn id="74" fill="hold">
                            <p:stCondLst>
                              <p:cond delay="500"/>
                            </p:stCondLst>
                            <p:childTnLst>
                              <p:par>
                                <p:cTn id="75" presetID="1" presetClass="entr" presetSubtype="0" fill="hold" grpId="2" nodeType="afterEffect">
                                  <p:stCondLst>
                                    <p:cond delay="0"/>
                                  </p:stCondLst>
                                  <p:childTnLst>
                                    <p:set>
                                      <p:cBhvr>
                                        <p:cTn id="76" dur="1" fill="hold">
                                          <p:stCondLst>
                                            <p:cond delay="0"/>
                                          </p:stCondLst>
                                        </p:cTn>
                                        <p:tgtEl>
                                          <p:spTgt spid="1679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3" nodeType="clickEffect">
                                  <p:stCondLst>
                                    <p:cond delay="0"/>
                                  </p:stCondLst>
                                  <p:childTnLst>
                                    <p:set>
                                      <p:cBhvr>
                                        <p:cTn id="80" dur="1" fill="hold">
                                          <p:stCondLst>
                                            <p:cond delay="0"/>
                                          </p:stCondLst>
                                        </p:cTn>
                                        <p:tgtEl>
                                          <p:spTgt spid="167956"/>
                                        </p:tgtEl>
                                        <p:attrNameLst>
                                          <p:attrName>style.visibility</p:attrName>
                                        </p:attrNameLst>
                                      </p:cBhvr>
                                      <p:to>
                                        <p:strVal val="hidden"/>
                                      </p:to>
                                    </p:set>
                                  </p:childTnLst>
                                </p:cTn>
                              </p:par>
                              <p:par>
                                <p:cTn id="81" presetID="1" presetClass="entr" presetSubtype="0" fill="hold" grpId="2" nodeType="withEffect">
                                  <p:stCondLst>
                                    <p:cond delay="0"/>
                                  </p:stCondLst>
                                  <p:childTnLst>
                                    <p:set>
                                      <p:cBhvr>
                                        <p:cTn id="82" dur="1" fill="hold">
                                          <p:stCondLst>
                                            <p:cond delay="0"/>
                                          </p:stCondLst>
                                        </p:cTn>
                                        <p:tgtEl>
                                          <p:spTgt spid="16795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3" nodeType="clickEffect">
                                  <p:stCondLst>
                                    <p:cond delay="0"/>
                                  </p:stCondLst>
                                  <p:childTnLst>
                                    <p:set>
                                      <p:cBhvr>
                                        <p:cTn id="86" dur="1" fill="hold">
                                          <p:stCondLst>
                                            <p:cond delay="0"/>
                                          </p:stCondLst>
                                        </p:cTn>
                                        <p:tgtEl>
                                          <p:spTgt spid="167957"/>
                                        </p:tgtEl>
                                        <p:attrNameLst>
                                          <p:attrName>style.visibility</p:attrName>
                                        </p:attrNameLst>
                                      </p:cBhvr>
                                      <p:to>
                                        <p:strVal val="hidden"/>
                                      </p:to>
                                    </p:set>
                                  </p:childTnLst>
                                </p:cTn>
                              </p:par>
                              <p:par>
                                <p:cTn id="87" presetID="1" presetClass="entr" presetSubtype="0" fill="hold" grpId="2" nodeType="withEffect">
                                  <p:stCondLst>
                                    <p:cond delay="0"/>
                                  </p:stCondLst>
                                  <p:childTnLst>
                                    <p:set>
                                      <p:cBhvr>
                                        <p:cTn id="88" dur="1" fill="hold">
                                          <p:stCondLst>
                                            <p:cond delay="0"/>
                                          </p:stCondLst>
                                        </p:cTn>
                                        <p:tgtEl>
                                          <p:spTgt spid="1679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796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3" nodeType="clickEffect">
                                  <p:stCondLst>
                                    <p:cond delay="0"/>
                                  </p:stCondLst>
                                  <p:childTnLst>
                                    <p:set>
                                      <p:cBhvr>
                                        <p:cTn id="94" dur="1" fill="hold">
                                          <p:stCondLst>
                                            <p:cond delay="0"/>
                                          </p:stCondLst>
                                        </p:cTn>
                                        <p:tgtEl>
                                          <p:spTgt spid="167958"/>
                                        </p:tgtEl>
                                        <p:attrNameLst>
                                          <p:attrName>style.visibility</p:attrName>
                                        </p:attrNameLst>
                                      </p:cBhvr>
                                      <p:to>
                                        <p:strVal val="hidden"/>
                                      </p:to>
                                    </p:set>
                                  </p:childTnLst>
                                </p:cTn>
                              </p:par>
                              <p:par>
                                <p:cTn id="95" presetID="1" presetClass="entr" presetSubtype="0" fill="hold" grpId="4" nodeType="withEffect">
                                  <p:stCondLst>
                                    <p:cond delay="0"/>
                                  </p:stCondLst>
                                  <p:childTnLst>
                                    <p:set>
                                      <p:cBhvr>
                                        <p:cTn id="96" dur="1" fill="hold">
                                          <p:stCondLst>
                                            <p:cond delay="0"/>
                                          </p:stCondLst>
                                        </p:cTn>
                                        <p:tgtEl>
                                          <p:spTgt spid="167956"/>
                                        </p:tgtEl>
                                        <p:attrNameLst>
                                          <p:attrName>style.visibility</p:attrName>
                                        </p:attrNameLst>
                                      </p:cBhvr>
                                      <p:to>
                                        <p:strVal val="visible"/>
                                      </p:to>
                                    </p:set>
                                  </p:childTnLst>
                                </p:cTn>
                              </p:par>
                            </p:childTnLst>
                          </p:cTn>
                        </p:par>
                        <p:par>
                          <p:cTn id="97" fill="hold">
                            <p:stCondLst>
                              <p:cond delay="0"/>
                            </p:stCondLst>
                            <p:childTnLst>
                              <p:par>
                                <p:cTn id="98" presetID="10" presetClass="exit" presetSubtype="0" fill="hold" grpId="3" nodeType="afterEffect">
                                  <p:stCondLst>
                                    <p:cond delay="0"/>
                                  </p:stCondLst>
                                  <p:childTnLst>
                                    <p:animEffect transition="out" filter="fade">
                                      <p:cBhvr>
                                        <p:cTn id="99" dur="500"/>
                                        <p:tgtEl>
                                          <p:spTgt spid="167949"/>
                                        </p:tgtEl>
                                      </p:cBhvr>
                                    </p:animEffect>
                                    <p:set>
                                      <p:cBhvr>
                                        <p:cTn id="100" dur="1" fill="hold">
                                          <p:stCondLst>
                                            <p:cond delay="499"/>
                                          </p:stCondLst>
                                        </p:cTn>
                                        <p:tgtEl>
                                          <p:spTgt spid="167949"/>
                                        </p:tgtEl>
                                        <p:attrNameLst>
                                          <p:attrName>style.visibility</p:attrName>
                                        </p:attrNameLst>
                                      </p:cBhvr>
                                      <p:to>
                                        <p:strVal val="hidden"/>
                                      </p:to>
                                    </p:se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67954"/>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5" nodeType="clickEffect">
                                  <p:stCondLst>
                                    <p:cond delay="0"/>
                                  </p:stCondLst>
                                  <p:childTnLst>
                                    <p:set>
                                      <p:cBhvr>
                                        <p:cTn id="107" dur="1" fill="hold">
                                          <p:stCondLst>
                                            <p:cond delay="0"/>
                                          </p:stCondLst>
                                        </p:cTn>
                                        <p:tgtEl>
                                          <p:spTgt spid="167956"/>
                                        </p:tgtEl>
                                        <p:attrNameLst>
                                          <p:attrName>style.visibility</p:attrName>
                                        </p:attrNameLst>
                                      </p:cBhvr>
                                      <p:to>
                                        <p:strVal val="hidden"/>
                                      </p:to>
                                    </p:set>
                                  </p:childTnLst>
                                </p:cTn>
                              </p:par>
                              <p:par>
                                <p:cTn id="108" presetID="1" presetClass="entr" presetSubtype="0" fill="hold" grpId="4" nodeType="withEffect">
                                  <p:stCondLst>
                                    <p:cond delay="0"/>
                                  </p:stCondLst>
                                  <p:childTnLst>
                                    <p:set>
                                      <p:cBhvr>
                                        <p:cTn id="109" dur="1" fill="hold">
                                          <p:stCondLst>
                                            <p:cond delay="0"/>
                                          </p:stCondLst>
                                        </p:cTn>
                                        <p:tgtEl>
                                          <p:spTgt spid="16795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5" nodeType="clickEffect">
                                  <p:stCondLst>
                                    <p:cond delay="0"/>
                                  </p:stCondLst>
                                  <p:childTnLst>
                                    <p:set>
                                      <p:cBhvr>
                                        <p:cTn id="113" dur="1" fill="hold">
                                          <p:stCondLst>
                                            <p:cond delay="0"/>
                                          </p:stCondLst>
                                        </p:cTn>
                                        <p:tgtEl>
                                          <p:spTgt spid="167957"/>
                                        </p:tgtEl>
                                        <p:attrNameLst>
                                          <p:attrName>style.visibility</p:attrName>
                                        </p:attrNameLst>
                                      </p:cBhvr>
                                      <p:to>
                                        <p:strVal val="hidden"/>
                                      </p:to>
                                    </p:set>
                                  </p:childTnLst>
                                </p:cTn>
                              </p:par>
                              <p:par>
                                <p:cTn id="114" presetID="1" presetClass="entr" presetSubtype="0" fill="hold" grpId="4" nodeType="withEffect">
                                  <p:stCondLst>
                                    <p:cond delay="0"/>
                                  </p:stCondLst>
                                  <p:childTnLst>
                                    <p:set>
                                      <p:cBhvr>
                                        <p:cTn id="115" dur="1" fill="hold">
                                          <p:stCondLst>
                                            <p:cond delay="0"/>
                                          </p:stCondLst>
                                        </p:cTn>
                                        <p:tgtEl>
                                          <p:spTgt spid="167958"/>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67970"/>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grpId="5" nodeType="clickEffect">
                                  <p:stCondLst>
                                    <p:cond delay="0"/>
                                  </p:stCondLst>
                                  <p:childTnLst>
                                    <p:set>
                                      <p:cBhvr>
                                        <p:cTn id="121" dur="1" fill="hold">
                                          <p:stCondLst>
                                            <p:cond delay="0"/>
                                          </p:stCondLst>
                                        </p:cTn>
                                        <p:tgtEl>
                                          <p:spTgt spid="167958"/>
                                        </p:tgtEl>
                                        <p:attrNameLst>
                                          <p:attrName>style.visibility</p:attrName>
                                        </p:attrNameLst>
                                      </p:cBhvr>
                                      <p:to>
                                        <p:strVal val="hidden"/>
                                      </p:to>
                                    </p:set>
                                  </p:childTnLst>
                                </p:cTn>
                              </p:par>
                              <p:par>
                                <p:cTn id="122" presetID="1" presetClass="entr" presetSubtype="0" fill="hold" grpId="6" nodeType="withEffect">
                                  <p:stCondLst>
                                    <p:cond delay="0"/>
                                  </p:stCondLst>
                                  <p:childTnLst>
                                    <p:set>
                                      <p:cBhvr>
                                        <p:cTn id="123" dur="1" fill="hold">
                                          <p:stCondLst>
                                            <p:cond delay="0"/>
                                          </p:stCondLst>
                                        </p:cTn>
                                        <p:tgtEl>
                                          <p:spTgt spid="167956"/>
                                        </p:tgtEl>
                                        <p:attrNameLst>
                                          <p:attrName>style.visibility</p:attrName>
                                        </p:attrNameLst>
                                      </p:cBhvr>
                                      <p:to>
                                        <p:strVal val="visible"/>
                                      </p:to>
                                    </p:set>
                                  </p:childTnLst>
                                </p:cTn>
                              </p:par>
                            </p:childTnLst>
                          </p:cTn>
                        </p:par>
                        <p:par>
                          <p:cTn id="124" fill="hold">
                            <p:stCondLst>
                              <p:cond delay="0"/>
                            </p:stCondLst>
                            <p:childTnLst>
                              <p:par>
                                <p:cTn id="125" presetID="10" presetClass="exit" presetSubtype="0" fill="hold" grpId="1" nodeType="afterEffect">
                                  <p:stCondLst>
                                    <p:cond delay="0"/>
                                  </p:stCondLst>
                                  <p:childTnLst>
                                    <p:animEffect transition="out" filter="fade">
                                      <p:cBhvr>
                                        <p:cTn id="126" dur="500"/>
                                        <p:tgtEl>
                                          <p:spTgt spid="167954"/>
                                        </p:tgtEl>
                                      </p:cBhvr>
                                    </p:animEffect>
                                    <p:set>
                                      <p:cBhvr>
                                        <p:cTn id="127" dur="1" fill="hold">
                                          <p:stCondLst>
                                            <p:cond delay="499"/>
                                          </p:stCondLst>
                                        </p:cTn>
                                        <p:tgtEl>
                                          <p:spTgt spid="167954"/>
                                        </p:tgtEl>
                                        <p:attrNameLst>
                                          <p:attrName>style.visibility</p:attrName>
                                        </p:attrNameLst>
                                      </p:cBhvr>
                                      <p:to>
                                        <p:strVal val="hidden"/>
                                      </p:to>
                                    </p:set>
                                  </p:childTnLst>
                                </p:cTn>
                              </p:par>
                            </p:childTnLst>
                          </p:cTn>
                        </p:par>
                        <p:par>
                          <p:cTn id="128" fill="hold">
                            <p:stCondLst>
                              <p:cond delay="500"/>
                            </p:stCondLst>
                            <p:childTnLst>
                              <p:par>
                                <p:cTn id="129" presetID="1" presetClass="entr" presetSubtype="0" fill="hold" grpId="2" nodeType="afterEffect">
                                  <p:stCondLst>
                                    <p:cond delay="0"/>
                                  </p:stCondLst>
                                  <p:childTnLst>
                                    <p:set>
                                      <p:cBhvr>
                                        <p:cTn id="130" dur="1" fill="hold">
                                          <p:stCondLst>
                                            <p:cond delay="0"/>
                                          </p:stCondLst>
                                        </p:cTn>
                                        <p:tgtEl>
                                          <p:spTgt spid="1679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7" nodeType="clickEffect">
                                  <p:stCondLst>
                                    <p:cond delay="0"/>
                                  </p:stCondLst>
                                  <p:childTnLst>
                                    <p:set>
                                      <p:cBhvr>
                                        <p:cTn id="134" dur="1" fill="hold">
                                          <p:stCondLst>
                                            <p:cond delay="0"/>
                                          </p:stCondLst>
                                        </p:cTn>
                                        <p:tgtEl>
                                          <p:spTgt spid="167956"/>
                                        </p:tgtEl>
                                        <p:attrNameLst>
                                          <p:attrName>style.visibility</p:attrName>
                                        </p:attrNameLst>
                                      </p:cBhvr>
                                      <p:to>
                                        <p:strVal val="hidden"/>
                                      </p:to>
                                    </p:set>
                                  </p:childTnLst>
                                </p:cTn>
                              </p:par>
                              <p:par>
                                <p:cTn id="135" presetID="1" presetClass="entr" presetSubtype="0" fill="hold" grpId="6" nodeType="withEffect">
                                  <p:stCondLst>
                                    <p:cond delay="0"/>
                                  </p:stCondLst>
                                  <p:childTnLst>
                                    <p:set>
                                      <p:cBhvr>
                                        <p:cTn id="136" dur="1" fill="hold">
                                          <p:stCondLst>
                                            <p:cond delay="0"/>
                                          </p:stCondLst>
                                        </p:cTn>
                                        <p:tgtEl>
                                          <p:spTgt spid="16795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7" nodeType="clickEffect">
                                  <p:stCondLst>
                                    <p:cond delay="0"/>
                                  </p:stCondLst>
                                  <p:childTnLst>
                                    <p:set>
                                      <p:cBhvr>
                                        <p:cTn id="140" dur="1" fill="hold">
                                          <p:stCondLst>
                                            <p:cond delay="0"/>
                                          </p:stCondLst>
                                        </p:cTn>
                                        <p:tgtEl>
                                          <p:spTgt spid="167957"/>
                                        </p:tgtEl>
                                        <p:attrNameLst>
                                          <p:attrName>style.visibility</p:attrName>
                                        </p:attrNameLst>
                                      </p:cBhvr>
                                      <p:to>
                                        <p:strVal val="hidden"/>
                                      </p:to>
                                    </p:set>
                                  </p:childTnLst>
                                </p:cTn>
                              </p:par>
                              <p:par>
                                <p:cTn id="141" presetID="1" presetClass="entr" presetSubtype="0" fill="hold" grpId="6" nodeType="withEffect">
                                  <p:stCondLst>
                                    <p:cond delay="0"/>
                                  </p:stCondLst>
                                  <p:childTnLst>
                                    <p:set>
                                      <p:cBhvr>
                                        <p:cTn id="142" dur="1" fill="hold">
                                          <p:stCondLst>
                                            <p:cond delay="0"/>
                                          </p:stCondLst>
                                        </p:cTn>
                                        <p:tgtEl>
                                          <p:spTgt spid="16795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6797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7" nodeType="clickEffect">
                                  <p:stCondLst>
                                    <p:cond delay="0"/>
                                  </p:stCondLst>
                                  <p:childTnLst>
                                    <p:set>
                                      <p:cBhvr>
                                        <p:cTn id="148" dur="1" fill="hold">
                                          <p:stCondLst>
                                            <p:cond delay="0"/>
                                          </p:stCondLst>
                                        </p:cTn>
                                        <p:tgtEl>
                                          <p:spTgt spid="167958"/>
                                        </p:tgtEl>
                                        <p:attrNameLst>
                                          <p:attrName>style.visibility</p:attrName>
                                        </p:attrNameLst>
                                      </p:cBhvr>
                                      <p:to>
                                        <p:strVal val="hidden"/>
                                      </p:to>
                                    </p:set>
                                  </p:childTnLst>
                                </p:cTn>
                              </p:par>
                              <p:par>
                                <p:cTn id="149" presetID="1" presetClass="entr" presetSubtype="0" fill="hold" grpId="8" nodeType="withEffect">
                                  <p:stCondLst>
                                    <p:cond delay="0"/>
                                  </p:stCondLst>
                                  <p:childTnLst>
                                    <p:set>
                                      <p:cBhvr>
                                        <p:cTn id="150" dur="1" fill="hold">
                                          <p:stCondLst>
                                            <p:cond delay="0"/>
                                          </p:stCondLst>
                                        </p:cTn>
                                        <p:tgtEl>
                                          <p:spTgt spid="167956"/>
                                        </p:tgtEl>
                                        <p:attrNameLst>
                                          <p:attrName>style.visibility</p:attrName>
                                        </p:attrNameLst>
                                      </p:cBhvr>
                                      <p:to>
                                        <p:strVal val="visible"/>
                                      </p:to>
                                    </p:set>
                                  </p:childTnLst>
                                </p:cTn>
                              </p:par>
                            </p:childTnLst>
                          </p:cTn>
                        </p:par>
                        <p:par>
                          <p:cTn id="151" fill="hold">
                            <p:stCondLst>
                              <p:cond delay="0"/>
                            </p:stCondLst>
                            <p:childTnLst>
                              <p:par>
                                <p:cTn id="152" presetID="10" presetClass="exit" presetSubtype="0" fill="hold" grpId="3" nodeType="afterEffect">
                                  <p:stCondLst>
                                    <p:cond delay="0"/>
                                  </p:stCondLst>
                                  <p:childTnLst>
                                    <p:animEffect transition="out" filter="fade">
                                      <p:cBhvr>
                                        <p:cTn id="153" dur="500"/>
                                        <p:tgtEl>
                                          <p:spTgt spid="167947"/>
                                        </p:tgtEl>
                                      </p:cBhvr>
                                    </p:animEffect>
                                    <p:set>
                                      <p:cBhvr>
                                        <p:cTn id="154" dur="1" fill="hold">
                                          <p:stCondLst>
                                            <p:cond delay="499"/>
                                          </p:stCondLst>
                                        </p:cTn>
                                        <p:tgtEl>
                                          <p:spTgt spid="167947"/>
                                        </p:tgtEl>
                                        <p:attrNameLst>
                                          <p:attrName>style.visibility</p:attrName>
                                        </p:attrNameLst>
                                      </p:cBhvr>
                                      <p:to>
                                        <p:strVal val="hidden"/>
                                      </p:to>
                                    </p:set>
                                  </p:childTnLst>
                                </p:cTn>
                              </p:par>
                            </p:childTnLst>
                          </p:cTn>
                        </p:par>
                        <p:par>
                          <p:cTn id="155" fill="hold">
                            <p:stCondLst>
                              <p:cond delay="500"/>
                            </p:stCondLst>
                            <p:childTnLst>
                              <p:par>
                                <p:cTn id="156" presetID="1" presetClass="entr" presetSubtype="0" fill="hold" grpId="0" nodeType="afterEffect">
                                  <p:stCondLst>
                                    <p:cond delay="0"/>
                                  </p:stCondLst>
                                  <p:childTnLst>
                                    <p:set>
                                      <p:cBhvr>
                                        <p:cTn id="157" dur="1" fill="hold">
                                          <p:stCondLst>
                                            <p:cond delay="0"/>
                                          </p:stCondLst>
                                        </p:cTn>
                                        <p:tgtEl>
                                          <p:spTgt spid="16795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9" nodeType="clickEffect">
                                  <p:stCondLst>
                                    <p:cond delay="0"/>
                                  </p:stCondLst>
                                  <p:childTnLst>
                                    <p:set>
                                      <p:cBhvr>
                                        <p:cTn id="161" dur="1" fill="hold">
                                          <p:stCondLst>
                                            <p:cond delay="0"/>
                                          </p:stCondLst>
                                        </p:cTn>
                                        <p:tgtEl>
                                          <p:spTgt spid="167956"/>
                                        </p:tgtEl>
                                        <p:attrNameLst>
                                          <p:attrName>style.visibility</p:attrName>
                                        </p:attrNameLst>
                                      </p:cBhvr>
                                      <p:to>
                                        <p:strVal val="hidden"/>
                                      </p:to>
                                    </p:set>
                                  </p:childTnLst>
                                </p:cTn>
                              </p:par>
                              <p:par>
                                <p:cTn id="162" presetID="1" presetClass="entr" presetSubtype="0" fill="hold" grpId="8" nodeType="withEffect">
                                  <p:stCondLst>
                                    <p:cond delay="0"/>
                                  </p:stCondLst>
                                  <p:childTnLst>
                                    <p:set>
                                      <p:cBhvr>
                                        <p:cTn id="163" dur="1" fill="hold">
                                          <p:stCondLst>
                                            <p:cond delay="0"/>
                                          </p:stCondLst>
                                        </p:cTn>
                                        <p:tgtEl>
                                          <p:spTgt spid="167957"/>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9" nodeType="clickEffect">
                                  <p:stCondLst>
                                    <p:cond delay="0"/>
                                  </p:stCondLst>
                                  <p:childTnLst>
                                    <p:set>
                                      <p:cBhvr>
                                        <p:cTn id="167" dur="1" fill="hold">
                                          <p:stCondLst>
                                            <p:cond delay="0"/>
                                          </p:stCondLst>
                                        </p:cTn>
                                        <p:tgtEl>
                                          <p:spTgt spid="167957"/>
                                        </p:tgtEl>
                                        <p:attrNameLst>
                                          <p:attrName>style.visibility</p:attrName>
                                        </p:attrNameLst>
                                      </p:cBhvr>
                                      <p:to>
                                        <p:strVal val="hidden"/>
                                      </p:to>
                                    </p:set>
                                  </p:childTnLst>
                                </p:cTn>
                              </p:par>
                              <p:par>
                                <p:cTn id="168" presetID="1" presetClass="entr" presetSubtype="0" fill="hold" grpId="8" nodeType="withEffect">
                                  <p:stCondLst>
                                    <p:cond delay="0"/>
                                  </p:stCondLst>
                                  <p:childTnLst>
                                    <p:set>
                                      <p:cBhvr>
                                        <p:cTn id="169" dur="1" fill="hold">
                                          <p:stCondLst>
                                            <p:cond delay="0"/>
                                          </p:stCondLst>
                                        </p:cTn>
                                        <p:tgtEl>
                                          <p:spTgt spid="167958"/>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67972"/>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9" nodeType="clickEffect">
                                  <p:stCondLst>
                                    <p:cond delay="0"/>
                                  </p:stCondLst>
                                  <p:childTnLst>
                                    <p:set>
                                      <p:cBhvr>
                                        <p:cTn id="175" dur="1" fill="hold">
                                          <p:stCondLst>
                                            <p:cond delay="0"/>
                                          </p:stCondLst>
                                        </p:cTn>
                                        <p:tgtEl>
                                          <p:spTgt spid="167958"/>
                                        </p:tgtEl>
                                        <p:attrNameLst>
                                          <p:attrName>style.visibility</p:attrName>
                                        </p:attrNameLst>
                                      </p:cBhvr>
                                      <p:to>
                                        <p:strVal val="hidden"/>
                                      </p:to>
                                    </p:set>
                                  </p:childTnLst>
                                </p:cTn>
                              </p:par>
                              <p:par>
                                <p:cTn id="176" presetID="1" presetClass="entr" presetSubtype="0" fill="hold" grpId="10" nodeType="withEffect">
                                  <p:stCondLst>
                                    <p:cond delay="0"/>
                                  </p:stCondLst>
                                  <p:childTnLst>
                                    <p:set>
                                      <p:cBhvr>
                                        <p:cTn id="177" dur="1" fill="hold">
                                          <p:stCondLst>
                                            <p:cond delay="0"/>
                                          </p:stCondLst>
                                        </p:cTn>
                                        <p:tgtEl>
                                          <p:spTgt spid="167956"/>
                                        </p:tgtEl>
                                        <p:attrNameLst>
                                          <p:attrName>style.visibility</p:attrName>
                                        </p:attrNameLst>
                                      </p:cBhvr>
                                      <p:to>
                                        <p:strVal val="visible"/>
                                      </p:to>
                                    </p:set>
                                  </p:childTnLst>
                                </p:cTn>
                              </p:par>
                            </p:childTnLst>
                          </p:cTn>
                        </p:par>
                        <p:par>
                          <p:cTn id="178" fill="hold">
                            <p:stCondLst>
                              <p:cond delay="0"/>
                            </p:stCondLst>
                            <p:childTnLst>
                              <p:par>
                                <p:cTn id="179" presetID="10" presetClass="exit" presetSubtype="0" fill="hold" grpId="1" nodeType="afterEffect">
                                  <p:stCondLst>
                                    <p:cond delay="0"/>
                                  </p:stCondLst>
                                  <p:childTnLst>
                                    <p:animEffect transition="out" filter="fade">
                                      <p:cBhvr>
                                        <p:cTn id="180" dur="500"/>
                                        <p:tgtEl>
                                          <p:spTgt spid="167950"/>
                                        </p:tgtEl>
                                      </p:cBhvr>
                                    </p:animEffect>
                                    <p:set>
                                      <p:cBhvr>
                                        <p:cTn id="181" dur="1" fill="hold">
                                          <p:stCondLst>
                                            <p:cond delay="499"/>
                                          </p:stCondLst>
                                        </p:cTn>
                                        <p:tgtEl>
                                          <p:spTgt spid="167950"/>
                                        </p:tgtEl>
                                        <p:attrNameLst>
                                          <p:attrName>style.visibility</p:attrName>
                                        </p:attrNameLst>
                                      </p:cBhvr>
                                      <p:to>
                                        <p:strVal val="hidden"/>
                                      </p:to>
                                    </p:set>
                                  </p:childTnLst>
                                </p:cTn>
                              </p:par>
                            </p:childTnLst>
                          </p:cTn>
                        </p:par>
                        <p:par>
                          <p:cTn id="182" fill="hold">
                            <p:stCondLst>
                              <p:cond delay="500"/>
                            </p:stCondLst>
                            <p:childTnLst>
                              <p:par>
                                <p:cTn id="183" presetID="1" presetClass="entr" presetSubtype="0" fill="hold" grpId="2" nodeType="afterEffect">
                                  <p:stCondLst>
                                    <p:cond delay="0"/>
                                  </p:stCondLst>
                                  <p:childTnLst>
                                    <p:set>
                                      <p:cBhvr>
                                        <p:cTn id="184" dur="1" fill="hold">
                                          <p:stCondLst>
                                            <p:cond delay="0"/>
                                          </p:stCondLst>
                                        </p:cTn>
                                        <p:tgtEl>
                                          <p:spTgt spid="16794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11" nodeType="clickEffect">
                                  <p:stCondLst>
                                    <p:cond delay="0"/>
                                  </p:stCondLst>
                                  <p:childTnLst>
                                    <p:set>
                                      <p:cBhvr>
                                        <p:cTn id="188" dur="1" fill="hold">
                                          <p:stCondLst>
                                            <p:cond delay="0"/>
                                          </p:stCondLst>
                                        </p:cTn>
                                        <p:tgtEl>
                                          <p:spTgt spid="167956"/>
                                        </p:tgtEl>
                                        <p:attrNameLst>
                                          <p:attrName>style.visibility</p:attrName>
                                        </p:attrNameLst>
                                      </p:cBhvr>
                                      <p:to>
                                        <p:strVal val="hidden"/>
                                      </p:to>
                                    </p:set>
                                  </p:childTnLst>
                                </p:cTn>
                              </p:par>
                              <p:par>
                                <p:cTn id="189" presetID="1" presetClass="entr" presetSubtype="0" fill="hold" grpId="10" nodeType="withEffect">
                                  <p:stCondLst>
                                    <p:cond delay="0"/>
                                  </p:stCondLst>
                                  <p:childTnLst>
                                    <p:set>
                                      <p:cBhvr>
                                        <p:cTn id="190" dur="1" fill="hold">
                                          <p:stCondLst>
                                            <p:cond delay="0"/>
                                          </p:stCondLst>
                                        </p:cTn>
                                        <p:tgtEl>
                                          <p:spTgt spid="1679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11" nodeType="clickEffect">
                                  <p:stCondLst>
                                    <p:cond delay="0"/>
                                  </p:stCondLst>
                                  <p:childTnLst>
                                    <p:set>
                                      <p:cBhvr>
                                        <p:cTn id="194" dur="1" fill="hold">
                                          <p:stCondLst>
                                            <p:cond delay="0"/>
                                          </p:stCondLst>
                                        </p:cTn>
                                        <p:tgtEl>
                                          <p:spTgt spid="167957"/>
                                        </p:tgtEl>
                                        <p:attrNameLst>
                                          <p:attrName>style.visibility</p:attrName>
                                        </p:attrNameLst>
                                      </p:cBhvr>
                                      <p:to>
                                        <p:strVal val="hidden"/>
                                      </p:to>
                                    </p:set>
                                  </p:childTnLst>
                                </p:cTn>
                              </p:par>
                              <p:par>
                                <p:cTn id="195" presetID="1" presetClass="entr" presetSubtype="0" fill="hold" grpId="10" nodeType="withEffect">
                                  <p:stCondLst>
                                    <p:cond delay="0"/>
                                  </p:stCondLst>
                                  <p:childTnLst>
                                    <p:set>
                                      <p:cBhvr>
                                        <p:cTn id="196" dur="1" fill="hold">
                                          <p:stCondLst>
                                            <p:cond delay="0"/>
                                          </p:stCondLst>
                                        </p:cTn>
                                        <p:tgtEl>
                                          <p:spTgt spid="167958"/>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6797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grpId="11" nodeType="clickEffect">
                                  <p:stCondLst>
                                    <p:cond delay="0"/>
                                  </p:stCondLst>
                                  <p:childTnLst>
                                    <p:set>
                                      <p:cBhvr>
                                        <p:cTn id="202" dur="1" fill="hold">
                                          <p:stCondLst>
                                            <p:cond delay="0"/>
                                          </p:stCondLst>
                                        </p:cTn>
                                        <p:tgtEl>
                                          <p:spTgt spid="167958"/>
                                        </p:tgtEl>
                                        <p:attrNameLst>
                                          <p:attrName>style.visibility</p:attrName>
                                        </p:attrNameLst>
                                      </p:cBhvr>
                                      <p:to>
                                        <p:strVal val="hidden"/>
                                      </p:to>
                                    </p:set>
                                  </p:childTnLst>
                                </p:cTn>
                              </p:par>
                              <p:par>
                                <p:cTn id="203" presetID="1" presetClass="entr" presetSubtype="0" fill="hold" grpId="12" nodeType="withEffect">
                                  <p:stCondLst>
                                    <p:cond delay="0"/>
                                  </p:stCondLst>
                                  <p:childTnLst>
                                    <p:set>
                                      <p:cBhvr>
                                        <p:cTn id="204" dur="1" fill="hold">
                                          <p:stCondLst>
                                            <p:cond delay="0"/>
                                          </p:stCondLst>
                                        </p:cTn>
                                        <p:tgtEl>
                                          <p:spTgt spid="167956"/>
                                        </p:tgtEl>
                                        <p:attrNameLst>
                                          <p:attrName>style.visibility</p:attrName>
                                        </p:attrNameLst>
                                      </p:cBhvr>
                                      <p:to>
                                        <p:strVal val="visible"/>
                                      </p:to>
                                    </p:set>
                                  </p:childTnLst>
                                </p:cTn>
                              </p:par>
                            </p:childTnLst>
                          </p:cTn>
                        </p:par>
                        <p:par>
                          <p:cTn id="205" fill="hold">
                            <p:stCondLst>
                              <p:cond delay="0"/>
                            </p:stCondLst>
                            <p:childTnLst>
                              <p:par>
                                <p:cTn id="206" presetID="10" presetClass="exit" presetSubtype="0" fill="hold" grpId="3" nodeType="afterEffect">
                                  <p:stCondLst>
                                    <p:cond delay="0"/>
                                  </p:stCondLst>
                                  <p:childTnLst>
                                    <p:animEffect transition="out" filter="fade">
                                      <p:cBhvr>
                                        <p:cTn id="207" dur="500"/>
                                        <p:tgtEl>
                                          <p:spTgt spid="167946"/>
                                        </p:tgtEl>
                                      </p:cBhvr>
                                    </p:animEffect>
                                    <p:set>
                                      <p:cBhvr>
                                        <p:cTn id="208" dur="1" fill="hold">
                                          <p:stCondLst>
                                            <p:cond delay="499"/>
                                          </p:stCondLst>
                                        </p:cTn>
                                        <p:tgtEl>
                                          <p:spTgt spid="167946"/>
                                        </p:tgtEl>
                                        <p:attrNameLst>
                                          <p:attrName>style.visibility</p:attrName>
                                        </p:attrNameLst>
                                      </p:cBhvr>
                                      <p:to>
                                        <p:strVal val="hidden"/>
                                      </p:to>
                                    </p:se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167948"/>
                                        </p:tgtEl>
                                        <p:attrNameLst>
                                          <p:attrName>style.visibility</p:attrName>
                                        </p:attrNameLst>
                                      </p:cBhvr>
                                      <p:to>
                                        <p:strVal val="visible"/>
                                      </p:to>
                                    </p:set>
                                  </p:childTnLst>
                                </p:cTn>
                              </p:par>
                            </p:childTnLst>
                          </p:cTn>
                        </p:par>
                        <p:par>
                          <p:cTn id="212" fill="hold">
                            <p:stCondLst>
                              <p:cond delay="500"/>
                            </p:stCondLst>
                            <p:childTnLst>
                              <p:par>
                                <p:cTn id="213" presetID="10" presetClass="exit" presetSubtype="0" fill="hold" grpId="1" nodeType="afterEffect">
                                  <p:stCondLst>
                                    <p:cond delay="0"/>
                                  </p:stCondLst>
                                  <p:childTnLst>
                                    <p:animEffect transition="out" filter="fade">
                                      <p:cBhvr>
                                        <p:cTn id="214" dur="500"/>
                                        <p:tgtEl>
                                          <p:spTgt spid="167948"/>
                                        </p:tgtEl>
                                      </p:cBhvr>
                                    </p:animEffect>
                                    <p:set>
                                      <p:cBhvr>
                                        <p:cTn id="215" dur="1" fill="hold">
                                          <p:stCondLst>
                                            <p:cond delay="499"/>
                                          </p:stCondLst>
                                        </p:cTn>
                                        <p:tgtEl>
                                          <p:spTgt spid="167948"/>
                                        </p:tgtEl>
                                        <p:attrNameLst>
                                          <p:attrName>style.visibility</p:attrName>
                                        </p:attrNameLst>
                                      </p:cBhvr>
                                      <p:to>
                                        <p:strVal val="hidden"/>
                                      </p:to>
                                    </p:set>
                                  </p:childTnLst>
                                </p:cTn>
                              </p:par>
                            </p:childTnLst>
                          </p:cTn>
                        </p:par>
                        <p:par>
                          <p:cTn id="216" fill="hold">
                            <p:stCondLst>
                              <p:cond delay="1000"/>
                            </p:stCondLst>
                            <p:childTnLst>
                              <p:par>
                                <p:cTn id="217" presetID="1" presetClass="entr" presetSubtype="0" fill="hold" grpId="0" nodeType="afterEffect">
                                  <p:stCondLst>
                                    <p:cond delay="0"/>
                                  </p:stCondLst>
                                  <p:childTnLst>
                                    <p:set>
                                      <p:cBhvr>
                                        <p:cTn id="218" dur="1" fill="hold">
                                          <p:stCondLst>
                                            <p:cond delay="0"/>
                                          </p:stCondLst>
                                        </p:cTn>
                                        <p:tgtEl>
                                          <p:spTgt spid="16795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3" nodeType="clickEffect">
                                  <p:stCondLst>
                                    <p:cond delay="0"/>
                                  </p:stCondLst>
                                  <p:childTnLst>
                                    <p:set>
                                      <p:cBhvr>
                                        <p:cTn id="222" dur="1" fill="hold">
                                          <p:stCondLst>
                                            <p:cond delay="0"/>
                                          </p:stCondLst>
                                        </p:cTn>
                                        <p:tgtEl>
                                          <p:spTgt spid="167956"/>
                                        </p:tgtEl>
                                        <p:attrNameLst>
                                          <p:attrName>style.visibility</p:attrName>
                                        </p:attrNameLst>
                                      </p:cBhvr>
                                      <p:to>
                                        <p:strVal val="hidden"/>
                                      </p:to>
                                    </p:set>
                                  </p:childTnLst>
                                </p:cTn>
                              </p:par>
                              <p:par>
                                <p:cTn id="223" presetID="1" presetClass="entr" presetSubtype="0" fill="hold" grpId="12" nodeType="withEffect">
                                  <p:stCondLst>
                                    <p:cond delay="0"/>
                                  </p:stCondLst>
                                  <p:childTnLst>
                                    <p:set>
                                      <p:cBhvr>
                                        <p:cTn id="224" dur="1" fill="hold">
                                          <p:stCondLst>
                                            <p:cond delay="0"/>
                                          </p:stCondLst>
                                        </p:cTn>
                                        <p:tgtEl>
                                          <p:spTgt spid="167957"/>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3" nodeType="clickEffect">
                                  <p:stCondLst>
                                    <p:cond delay="0"/>
                                  </p:stCondLst>
                                  <p:childTnLst>
                                    <p:set>
                                      <p:cBhvr>
                                        <p:cTn id="228" dur="1" fill="hold">
                                          <p:stCondLst>
                                            <p:cond delay="0"/>
                                          </p:stCondLst>
                                        </p:cTn>
                                        <p:tgtEl>
                                          <p:spTgt spid="167957"/>
                                        </p:tgtEl>
                                        <p:attrNameLst>
                                          <p:attrName>style.visibility</p:attrName>
                                        </p:attrNameLst>
                                      </p:cBhvr>
                                      <p:to>
                                        <p:strVal val="hidden"/>
                                      </p:to>
                                    </p:set>
                                  </p:childTnLst>
                                </p:cTn>
                              </p:par>
                              <p:par>
                                <p:cTn id="229" presetID="1" presetClass="entr" presetSubtype="0" fill="hold" grpId="12" nodeType="withEffect">
                                  <p:stCondLst>
                                    <p:cond delay="0"/>
                                  </p:stCondLst>
                                  <p:childTnLst>
                                    <p:set>
                                      <p:cBhvr>
                                        <p:cTn id="230" dur="1" fill="hold">
                                          <p:stCondLst>
                                            <p:cond delay="0"/>
                                          </p:stCondLst>
                                        </p:cTn>
                                        <p:tgtEl>
                                          <p:spTgt spid="167958"/>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67964"/>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3" nodeType="clickEffect">
                                  <p:stCondLst>
                                    <p:cond delay="0"/>
                                  </p:stCondLst>
                                  <p:childTnLst>
                                    <p:set>
                                      <p:cBhvr>
                                        <p:cTn id="236" dur="1" fill="hold">
                                          <p:stCondLst>
                                            <p:cond delay="0"/>
                                          </p:stCondLst>
                                        </p:cTn>
                                        <p:tgtEl>
                                          <p:spTgt spid="167958"/>
                                        </p:tgtEl>
                                        <p:attrNameLst>
                                          <p:attrName>style.visibility</p:attrName>
                                        </p:attrNameLst>
                                      </p:cBhvr>
                                      <p:to>
                                        <p:strVal val="hidden"/>
                                      </p:to>
                                    </p:set>
                                  </p:childTnLst>
                                </p:cTn>
                              </p:par>
                              <p:par>
                                <p:cTn id="237" presetID="1" presetClass="entr" presetSubtype="0" fill="hold" grpId="14" nodeType="withEffect">
                                  <p:stCondLst>
                                    <p:cond delay="0"/>
                                  </p:stCondLst>
                                  <p:childTnLst>
                                    <p:set>
                                      <p:cBhvr>
                                        <p:cTn id="238" dur="1" fill="hold">
                                          <p:stCondLst>
                                            <p:cond delay="0"/>
                                          </p:stCondLst>
                                        </p:cTn>
                                        <p:tgtEl>
                                          <p:spTgt spid="167956"/>
                                        </p:tgtEl>
                                        <p:attrNameLst>
                                          <p:attrName>style.visibility</p:attrName>
                                        </p:attrNameLst>
                                      </p:cBhvr>
                                      <p:to>
                                        <p:strVal val="visible"/>
                                      </p:to>
                                    </p:set>
                                  </p:childTnLst>
                                </p:cTn>
                              </p:par>
                            </p:childTnLst>
                          </p:cTn>
                        </p:par>
                        <p:par>
                          <p:cTn id="239" fill="hold">
                            <p:stCondLst>
                              <p:cond delay="0"/>
                            </p:stCondLst>
                            <p:childTnLst>
                              <p:par>
                                <p:cTn id="240" presetID="10" presetClass="exit" presetSubtype="0" fill="hold" grpId="1" nodeType="afterEffect">
                                  <p:stCondLst>
                                    <p:cond delay="0"/>
                                  </p:stCondLst>
                                  <p:childTnLst>
                                    <p:animEffect transition="out" filter="fade">
                                      <p:cBhvr>
                                        <p:cTn id="241" dur="500"/>
                                        <p:tgtEl>
                                          <p:spTgt spid="167951"/>
                                        </p:tgtEl>
                                      </p:cBhvr>
                                    </p:animEffect>
                                    <p:set>
                                      <p:cBhvr>
                                        <p:cTn id="242" dur="1" fill="hold">
                                          <p:stCondLst>
                                            <p:cond delay="499"/>
                                          </p:stCondLst>
                                        </p:cTn>
                                        <p:tgtEl>
                                          <p:spTgt spid="167951"/>
                                        </p:tgtEl>
                                        <p:attrNameLst>
                                          <p:attrName>style.visibility</p:attrName>
                                        </p:attrNameLst>
                                      </p:cBhvr>
                                      <p:to>
                                        <p:strVal val="hidden"/>
                                      </p:to>
                                    </p:set>
                                  </p:childTnLst>
                                </p:cTn>
                              </p:par>
                            </p:childTnLst>
                          </p:cTn>
                        </p:par>
                        <p:par>
                          <p:cTn id="243" fill="hold">
                            <p:stCondLst>
                              <p:cond delay="500"/>
                            </p:stCondLst>
                            <p:childTnLst>
                              <p:par>
                                <p:cTn id="244" presetID="1" presetClass="entr" presetSubtype="0" fill="hold" grpId="2" nodeType="afterEffect">
                                  <p:stCondLst>
                                    <p:cond delay="0"/>
                                  </p:stCondLst>
                                  <p:childTnLst>
                                    <p:set>
                                      <p:cBhvr>
                                        <p:cTn id="245" dur="1" fill="hold">
                                          <p:stCondLst>
                                            <p:cond delay="0"/>
                                          </p:stCondLst>
                                        </p:cTn>
                                        <p:tgtEl>
                                          <p:spTgt spid="167948"/>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grpId="15" nodeType="clickEffect">
                                  <p:stCondLst>
                                    <p:cond delay="0"/>
                                  </p:stCondLst>
                                  <p:childTnLst>
                                    <p:set>
                                      <p:cBhvr>
                                        <p:cTn id="249" dur="1" fill="hold">
                                          <p:stCondLst>
                                            <p:cond delay="0"/>
                                          </p:stCondLst>
                                        </p:cTn>
                                        <p:tgtEl>
                                          <p:spTgt spid="167956"/>
                                        </p:tgtEl>
                                        <p:attrNameLst>
                                          <p:attrName>style.visibility</p:attrName>
                                        </p:attrNameLst>
                                      </p:cBhvr>
                                      <p:to>
                                        <p:strVal val="hidden"/>
                                      </p:to>
                                    </p:set>
                                  </p:childTnLst>
                                </p:cTn>
                              </p:par>
                              <p:par>
                                <p:cTn id="250" presetID="1" presetClass="entr" presetSubtype="0" fill="hold" grpId="14" nodeType="withEffect">
                                  <p:stCondLst>
                                    <p:cond delay="0"/>
                                  </p:stCondLst>
                                  <p:childTnLst>
                                    <p:set>
                                      <p:cBhvr>
                                        <p:cTn id="251" dur="1" fill="hold">
                                          <p:stCondLst>
                                            <p:cond delay="0"/>
                                          </p:stCondLst>
                                        </p:cTn>
                                        <p:tgtEl>
                                          <p:spTgt spid="167957"/>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5" nodeType="clickEffect">
                                  <p:stCondLst>
                                    <p:cond delay="0"/>
                                  </p:stCondLst>
                                  <p:childTnLst>
                                    <p:set>
                                      <p:cBhvr>
                                        <p:cTn id="255" dur="1" fill="hold">
                                          <p:stCondLst>
                                            <p:cond delay="0"/>
                                          </p:stCondLst>
                                        </p:cTn>
                                        <p:tgtEl>
                                          <p:spTgt spid="167957"/>
                                        </p:tgtEl>
                                        <p:attrNameLst>
                                          <p:attrName>style.visibility</p:attrName>
                                        </p:attrNameLst>
                                      </p:cBhvr>
                                      <p:to>
                                        <p:strVal val="hidden"/>
                                      </p:to>
                                    </p:set>
                                  </p:childTnLst>
                                </p:cTn>
                              </p:par>
                              <p:par>
                                <p:cTn id="256" presetID="1" presetClass="entr" presetSubtype="0" fill="hold" grpId="14" nodeType="withEffect">
                                  <p:stCondLst>
                                    <p:cond delay="0"/>
                                  </p:stCondLst>
                                  <p:childTnLst>
                                    <p:set>
                                      <p:cBhvr>
                                        <p:cTn id="257" dur="1" fill="hold">
                                          <p:stCondLst>
                                            <p:cond delay="0"/>
                                          </p:stCondLst>
                                        </p:cTn>
                                        <p:tgtEl>
                                          <p:spTgt spid="167958"/>
                                        </p:tgtEl>
                                        <p:attrNameLst>
                                          <p:attrName>style.visibility</p:attrName>
                                        </p:attrNameLst>
                                      </p:cBhvr>
                                      <p:to>
                                        <p:strVal val="visible"/>
                                      </p:to>
                                    </p:set>
                                  </p:childTnLst>
                                </p:cTn>
                              </p:par>
                              <p:par>
                                <p:cTn id="258" presetID="1" presetClass="entr" presetSubtype="0" fill="hold" grpId="0" nodeType="withEffect">
                                  <p:stCondLst>
                                    <p:cond delay="0"/>
                                  </p:stCondLst>
                                  <p:childTnLst>
                                    <p:set>
                                      <p:cBhvr>
                                        <p:cTn id="259" dur="1" fill="hold">
                                          <p:stCondLst>
                                            <p:cond delay="0"/>
                                          </p:stCondLst>
                                        </p:cTn>
                                        <p:tgtEl>
                                          <p:spTgt spid="167965"/>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xit" presetSubtype="0" fill="hold" grpId="15" nodeType="clickEffect">
                                  <p:stCondLst>
                                    <p:cond delay="0"/>
                                  </p:stCondLst>
                                  <p:childTnLst>
                                    <p:set>
                                      <p:cBhvr>
                                        <p:cTn id="263" dur="1" fill="hold">
                                          <p:stCondLst>
                                            <p:cond delay="0"/>
                                          </p:stCondLst>
                                        </p:cTn>
                                        <p:tgtEl>
                                          <p:spTgt spid="167958"/>
                                        </p:tgtEl>
                                        <p:attrNameLst>
                                          <p:attrName>style.visibility</p:attrName>
                                        </p:attrNameLst>
                                      </p:cBhvr>
                                      <p:to>
                                        <p:strVal val="hidden"/>
                                      </p:to>
                                    </p:set>
                                  </p:childTnLst>
                                </p:cTn>
                              </p:par>
                              <p:par>
                                <p:cTn id="264" presetID="1" presetClass="entr" presetSubtype="0" fill="hold" grpId="16" nodeType="withEffect">
                                  <p:stCondLst>
                                    <p:cond delay="0"/>
                                  </p:stCondLst>
                                  <p:childTnLst>
                                    <p:set>
                                      <p:cBhvr>
                                        <p:cTn id="265" dur="1" fill="hold">
                                          <p:stCondLst>
                                            <p:cond delay="0"/>
                                          </p:stCondLst>
                                        </p:cTn>
                                        <p:tgtEl>
                                          <p:spTgt spid="167956"/>
                                        </p:tgtEl>
                                        <p:attrNameLst>
                                          <p:attrName>style.visibility</p:attrName>
                                        </p:attrNameLst>
                                      </p:cBhvr>
                                      <p:to>
                                        <p:strVal val="visible"/>
                                      </p:to>
                                    </p:set>
                                  </p:childTnLst>
                                </p:cTn>
                              </p:par>
                            </p:childTnLst>
                          </p:cTn>
                        </p:par>
                        <p:par>
                          <p:cTn id="266" fill="hold">
                            <p:stCondLst>
                              <p:cond delay="0"/>
                            </p:stCondLst>
                            <p:childTnLst>
                              <p:par>
                                <p:cTn id="267" presetID="10" presetClass="exit" presetSubtype="0" fill="hold" grpId="3" nodeType="afterEffect">
                                  <p:stCondLst>
                                    <p:cond delay="0"/>
                                  </p:stCondLst>
                                  <p:childTnLst>
                                    <p:animEffect transition="out" filter="fade">
                                      <p:cBhvr>
                                        <p:cTn id="268" dur="500"/>
                                        <p:tgtEl>
                                          <p:spTgt spid="167948"/>
                                        </p:tgtEl>
                                      </p:cBhvr>
                                    </p:animEffect>
                                    <p:set>
                                      <p:cBhvr>
                                        <p:cTn id="269" dur="1" fill="hold">
                                          <p:stCondLst>
                                            <p:cond delay="499"/>
                                          </p:stCondLst>
                                        </p:cTn>
                                        <p:tgtEl>
                                          <p:spTgt spid="167948"/>
                                        </p:tgtEl>
                                        <p:attrNameLst>
                                          <p:attrName>style.visibility</p:attrName>
                                        </p:attrNameLst>
                                      </p:cBhvr>
                                      <p:to>
                                        <p:strVal val="hidden"/>
                                      </p:to>
                                    </p:set>
                                  </p:childTnLst>
                                </p:cTn>
                              </p:par>
                            </p:childTnLst>
                          </p:cTn>
                        </p:par>
                        <p:par>
                          <p:cTn id="270" fill="hold">
                            <p:stCondLst>
                              <p:cond delay="500"/>
                            </p:stCondLst>
                            <p:childTnLst>
                              <p:par>
                                <p:cTn id="271" presetID="1" presetClass="entr" presetSubtype="0" fill="hold" grpId="0" nodeType="afterEffect">
                                  <p:stCondLst>
                                    <p:cond delay="0"/>
                                  </p:stCondLst>
                                  <p:childTnLst>
                                    <p:set>
                                      <p:cBhvr>
                                        <p:cTn id="272" dur="1" fill="hold">
                                          <p:stCondLst>
                                            <p:cond delay="0"/>
                                          </p:stCondLst>
                                        </p:cTn>
                                        <p:tgtEl>
                                          <p:spTgt spid="167952"/>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7" nodeType="clickEffect">
                                  <p:stCondLst>
                                    <p:cond delay="0"/>
                                  </p:stCondLst>
                                  <p:childTnLst>
                                    <p:set>
                                      <p:cBhvr>
                                        <p:cTn id="276" dur="1" fill="hold">
                                          <p:stCondLst>
                                            <p:cond delay="0"/>
                                          </p:stCondLst>
                                        </p:cTn>
                                        <p:tgtEl>
                                          <p:spTgt spid="167956"/>
                                        </p:tgtEl>
                                        <p:attrNameLst>
                                          <p:attrName>style.visibility</p:attrName>
                                        </p:attrNameLst>
                                      </p:cBhvr>
                                      <p:to>
                                        <p:strVal val="hidden"/>
                                      </p:to>
                                    </p:set>
                                  </p:childTnLst>
                                </p:cTn>
                              </p:par>
                              <p:par>
                                <p:cTn id="277" presetID="1" presetClass="entr" presetSubtype="0" fill="hold" grpId="16" nodeType="withEffect">
                                  <p:stCondLst>
                                    <p:cond delay="0"/>
                                  </p:stCondLst>
                                  <p:childTnLst>
                                    <p:set>
                                      <p:cBhvr>
                                        <p:cTn id="278" dur="1" fill="hold">
                                          <p:stCondLst>
                                            <p:cond delay="0"/>
                                          </p:stCondLst>
                                        </p:cTn>
                                        <p:tgtEl>
                                          <p:spTgt spid="167957"/>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7" nodeType="clickEffect">
                                  <p:stCondLst>
                                    <p:cond delay="0"/>
                                  </p:stCondLst>
                                  <p:childTnLst>
                                    <p:set>
                                      <p:cBhvr>
                                        <p:cTn id="282" dur="1" fill="hold">
                                          <p:stCondLst>
                                            <p:cond delay="0"/>
                                          </p:stCondLst>
                                        </p:cTn>
                                        <p:tgtEl>
                                          <p:spTgt spid="167957"/>
                                        </p:tgtEl>
                                        <p:attrNameLst>
                                          <p:attrName>style.visibility</p:attrName>
                                        </p:attrNameLst>
                                      </p:cBhvr>
                                      <p:to>
                                        <p:strVal val="hidden"/>
                                      </p:to>
                                    </p:set>
                                  </p:childTnLst>
                                </p:cTn>
                              </p:par>
                              <p:par>
                                <p:cTn id="283" presetID="1" presetClass="entr" presetSubtype="0" fill="hold" grpId="16" nodeType="withEffect">
                                  <p:stCondLst>
                                    <p:cond delay="0"/>
                                  </p:stCondLst>
                                  <p:childTnLst>
                                    <p:set>
                                      <p:cBhvr>
                                        <p:cTn id="284" dur="1" fill="hold">
                                          <p:stCondLst>
                                            <p:cond delay="0"/>
                                          </p:stCondLst>
                                        </p:cTn>
                                        <p:tgtEl>
                                          <p:spTgt spid="167958"/>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67966"/>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presetID="1" presetClass="exit" presetSubtype="0" fill="hold" grpId="17" nodeType="clickEffect">
                                  <p:stCondLst>
                                    <p:cond delay="0"/>
                                  </p:stCondLst>
                                  <p:childTnLst>
                                    <p:set>
                                      <p:cBhvr>
                                        <p:cTn id="290" dur="1" fill="hold">
                                          <p:stCondLst>
                                            <p:cond delay="0"/>
                                          </p:stCondLst>
                                        </p:cTn>
                                        <p:tgtEl>
                                          <p:spTgt spid="167958"/>
                                        </p:tgtEl>
                                        <p:attrNameLst>
                                          <p:attrName>style.visibility</p:attrName>
                                        </p:attrNameLst>
                                      </p:cBhvr>
                                      <p:to>
                                        <p:strVal val="hidden"/>
                                      </p:to>
                                    </p:set>
                                  </p:childTnLst>
                                </p:cTn>
                              </p:par>
                              <p:par>
                                <p:cTn id="291" presetID="1" presetClass="entr" presetSubtype="0" fill="hold" grpId="18" nodeType="withEffect">
                                  <p:stCondLst>
                                    <p:cond delay="0"/>
                                  </p:stCondLst>
                                  <p:childTnLst>
                                    <p:set>
                                      <p:cBhvr>
                                        <p:cTn id="292" dur="1" fill="hold">
                                          <p:stCondLst>
                                            <p:cond delay="0"/>
                                          </p:stCondLst>
                                        </p:cTn>
                                        <p:tgtEl>
                                          <p:spTgt spid="167956"/>
                                        </p:tgtEl>
                                        <p:attrNameLst>
                                          <p:attrName>style.visibility</p:attrName>
                                        </p:attrNameLst>
                                      </p:cBhvr>
                                      <p:to>
                                        <p:strVal val="visible"/>
                                      </p:to>
                                    </p:set>
                                  </p:childTnLst>
                                </p:cTn>
                              </p:par>
                            </p:childTnLst>
                          </p:cTn>
                        </p:par>
                        <p:par>
                          <p:cTn id="293" fill="hold">
                            <p:stCondLst>
                              <p:cond delay="0"/>
                            </p:stCondLst>
                            <p:childTnLst>
                              <p:par>
                                <p:cTn id="294" presetID="10" presetClass="exit" presetSubtype="0" fill="hold" grpId="1" nodeType="afterEffect">
                                  <p:stCondLst>
                                    <p:cond delay="0"/>
                                  </p:stCondLst>
                                  <p:childTnLst>
                                    <p:animEffect transition="out" filter="fade">
                                      <p:cBhvr>
                                        <p:cTn id="295" dur="500"/>
                                        <p:tgtEl>
                                          <p:spTgt spid="167952"/>
                                        </p:tgtEl>
                                      </p:cBhvr>
                                    </p:animEffect>
                                    <p:set>
                                      <p:cBhvr>
                                        <p:cTn id="296" dur="1" fill="hold">
                                          <p:stCondLst>
                                            <p:cond delay="499"/>
                                          </p:stCondLst>
                                        </p:cTn>
                                        <p:tgtEl>
                                          <p:spTgt spid="167952"/>
                                        </p:tgtEl>
                                        <p:attrNameLst>
                                          <p:attrName>style.visibility</p:attrName>
                                        </p:attrNameLst>
                                      </p:cBhvr>
                                      <p:to>
                                        <p:strVal val="hidden"/>
                                      </p:to>
                                    </p:set>
                                  </p:childTnLst>
                                </p:cTn>
                              </p:par>
                            </p:childTnLst>
                          </p:cTn>
                        </p:par>
                        <p:par>
                          <p:cTn id="297" fill="hold">
                            <p:stCondLst>
                              <p:cond delay="500"/>
                            </p:stCondLst>
                            <p:childTnLst>
                              <p:par>
                                <p:cTn id="298" presetID="1" presetClass="entr" presetSubtype="0" fill="hold" grpId="4" nodeType="afterEffect">
                                  <p:stCondLst>
                                    <p:cond delay="0"/>
                                  </p:stCondLst>
                                  <p:childTnLst>
                                    <p:set>
                                      <p:cBhvr>
                                        <p:cTn id="299" dur="1" fill="hold">
                                          <p:stCondLst>
                                            <p:cond delay="0"/>
                                          </p:stCondLst>
                                        </p:cTn>
                                        <p:tgtEl>
                                          <p:spTgt spid="167945"/>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9" nodeType="clickEffect">
                                  <p:stCondLst>
                                    <p:cond delay="0"/>
                                  </p:stCondLst>
                                  <p:childTnLst>
                                    <p:set>
                                      <p:cBhvr>
                                        <p:cTn id="303" dur="1" fill="hold">
                                          <p:stCondLst>
                                            <p:cond delay="0"/>
                                          </p:stCondLst>
                                        </p:cTn>
                                        <p:tgtEl>
                                          <p:spTgt spid="167956"/>
                                        </p:tgtEl>
                                        <p:attrNameLst>
                                          <p:attrName>style.visibility</p:attrName>
                                        </p:attrNameLst>
                                      </p:cBhvr>
                                      <p:to>
                                        <p:strVal val="hidden"/>
                                      </p:to>
                                    </p:set>
                                  </p:childTnLst>
                                </p:cTn>
                              </p:par>
                              <p:par>
                                <p:cTn id="304" presetID="1" presetClass="entr" presetSubtype="0" fill="hold" grpId="18" nodeType="withEffect">
                                  <p:stCondLst>
                                    <p:cond delay="0"/>
                                  </p:stCondLst>
                                  <p:childTnLst>
                                    <p:set>
                                      <p:cBhvr>
                                        <p:cTn id="305" dur="1" fill="hold">
                                          <p:stCondLst>
                                            <p:cond delay="0"/>
                                          </p:stCondLst>
                                        </p:cTn>
                                        <p:tgtEl>
                                          <p:spTgt spid="167957"/>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grpId="19" nodeType="clickEffect">
                                  <p:stCondLst>
                                    <p:cond delay="0"/>
                                  </p:stCondLst>
                                  <p:childTnLst>
                                    <p:set>
                                      <p:cBhvr>
                                        <p:cTn id="309" dur="1" fill="hold">
                                          <p:stCondLst>
                                            <p:cond delay="0"/>
                                          </p:stCondLst>
                                        </p:cTn>
                                        <p:tgtEl>
                                          <p:spTgt spid="167957"/>
                                        </p:tgtEl>
                                        <p:attrNameLst>
                                          <p:attrName>style.visibility</p:attrName>
                                        </p:attrNameLst>
                                      </p:cBhvr>
                                      <p:to>
                                        <p:strVal val="hidden"/>
                                      </p:to>
                                    </p:set>
                                  </p:childTnLst>
                                </p:cTn>
                              </p:par>
                              <p:par>
                                <p:cTn id="310" presetID="1" presetClass="entr" presetSubtype="0" fill="hold" grpId="0" nodeType="withEffect">
                                  <p:stCondLst>
                                    <p:cond delay="0"/>
                                  </p:stCondLst>
                                  <p:childTnLst>
                                    <p:set>
                                      <p:cBhvr>
                                        <p:cTn id="311" dur="1" fill="hold">
                                          <p:stCondLst>
                                            <p:cond delay="0"/>
                                          </p:stCondLst>
                                        </p:cTn>
                                        <p:tgtEl>
                                          <p:spTgt spid="167963"/>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1679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5" grpId="0" animBg="1"/>
      <p:bldP spid="167945" grpId="1" animBg="1"/>
      <p:bldP spid="167945" grpId="2" animBg="1"/>
      <p:bldP spid="167945" grpId="3" animBg="1"/>
      <p:bldP spid="167945" grpId="4" animBg="1"/>
      <p:bldP spid="167946" grpId="0" animBg="1"/>
      <p:bldP spid="167946" grpId="1" animBg="1"/>
      <p:bldP spid="167946" grpId="2" animBg="1"/>
      <p:bldP spid="167946" grpId="3" animBg="1"/>
      <p:bldP spid="167947" grpId="0" animBg="1"/>
      <p:bldP spid="167947" grpId="1" animBg="1"/>
      <p:bldP spid="167947" grpId="2" animBg="1"/>
      <p:bldP spid="167947" grpId="3" animBg="1"/>
      <p:bldP spid="167948" grpId="0" animBg="1"/>
      <p:bldP spid="167948" grpId="1" animBg="1"/>
      <p:bldP spid="167948" grpId="2" animBg="1"/>
      <p:bldP spid="167948" grpId="3" animBg="1"/>
      <p:bldP spid="167949" grpId="0" animBg="1"/>
      <p:bldP spid="167949" grpId="1" animBg="1"/>
      <p:bldP spid="167949" grpId="2" animBg="1"/>
      <p:bldP spid="167949" grpId="3" animBg="1"/>
      <p:bldP spid="167950" grpId="0" animBg="1"/>
      <p:bldP spid="167950" grpId="1" animBg="1"/>
      <p:bldP spid="167951" grpId="0" animBg="1"/>
      <p:bldP spid="167951" grpId="1" animBg="1"/>
      <p:bldP spid="167952" grpId="0" animBg="1"/>
      <p:bldP spid="167952" grpId="1" animBg="1"/>
      <p:bldP spid="167953" grpId="0" animBg="1"/>
      <p:bldP spid="167953" grpId="1" animBg="1"/>
      <p:bldP spid="167954" grpId="0" animBg="1"/>
      <p:bldP spid="167954" grpId="1" animBg="1"/>
      <p:bldP spid="167955" grpId="0" animBg="1"/>
      <p:bldP spid="167955" grpId="1" animBg="1"/>
      <p:bldP spid="167956" grpId="0" animBg="1"/>
      <p:bldP spid="167956" grpId="1" animBg="1"/>
      <p:bldP spid="167956" grpId="2" animBg="1"/>
      <p:bldP spid="167956" grpId="3" animBg="1"/>
      <p:bldP spid="167956" grpId="4" animBg="1"/>
      <p:bldP spid="167956" grpId="5" animBg="1"/>
      <p:bldP spid="167956" grpId="6" animBg="1"/>
      <p:bldP spid="167956" grpId="7" animBg="1"/>
      <p:bldP spid="167956" grpId="8" animBg="1"/>
      <p:bldP spid="167956" grpId="9" animBg="1"/>
      <p:bldP spid="167956" grpId="10" animBg="1"/>
      <p:bldP spid="167956" grpId="11" animBg="1"/>
      <p:bldP spid="167956" grpId="12" animBg="1"/>
      <p:bldP spid="167956" grpId="13" animBg="1"/>
      <p:bldP spid="167956" grpId="14" animBg="1"/>
      <p:bldP spid="167956" grpId="15" animBg="1"/>
      <p:bldP spid="167956" grpId="16" animBg="1"/>
      <p:bldP spid="167956" grpId="17" animBg="1"/>
      <p:bldP spid="167956" grpId="18" animBg="1"/>
      <p:bldP spid="167956" grpId="19" animBg="1"/>
      <p:bldP spid="167957" grpId="0" animBg="1"/>
      <p:bldP spid="167957" grpId="1" animBg="1"/>
      <p:bldP spid="167957" grpId="2" animBg="1"/>
      <p:bldP spid="167957" grpId="3" animBg="1"/>
      <p:bldP spid="167957" grpId="4" animBg="1"/>
      <p:bldP spid="167957" grpId="5" animBg="1"/>
      <p:bldP spid="167957" grpId="6" animBg="1"/>
      <p:bldP spid="167957" grpId="7" animBg="1"/>
      <p:bldP spid="167957" grpId="8" animBg="1"/>
      <p:bldP spid="167957" grpId="9" animBg="1"/>
      <p:bldP spid="167957" grpId="10" animBg="1"/>
      <p:bldP spid="167957" grpId="11" animBg="1"/>
      <p:bldP spid="167957" grpId="12" animBg="1"/>
      <p:bldP spid="167957" grpId="13" animBg="1"/>
      <p:bldP spid="167957" grpId="14" animBg="1"/>
      <p:bldP spid="167957" grpId="15" animBg="1"/>
      <p:bldP spid="167957" grpId="16" animBg="1"/>
      <p:bldP spid="167957" grpId="17" animBg="1"/>
      <p:bldP spid="167957" grpId="18" animBg="1"/>
      <p:bldP spid="167957" grpId="19" animBg="1"/>
      <p:bldP spid="167958" grpId="0" animBg="1"/>
      <p:bldP spid="167958" grpId="1" animBg="1"/>
      <p:bldP spid="167958" grpId="2" animBg="1"/>
      <p:bldP spid="167958" grpId="3" animBg="1"/>
      <p:bldP spid="167958" grpId="4" animBg="1"/>
      <p:bldP spid="167958" grpId="5" animBg="1"/>
      <p:bldP spid="167958" grpId="6" animBg="1"/>
      <p:bldP spid="167958" grpId="7" animBg="1"/>
      <p:bldP spid="167958" grpId="8" animBg="1"/>
      <p:bldP spid="167958" grpId="9" animBg="1"/>
      <p:bldP spid="167958" grpId="10" animBg="1"/>
      <p:bldP spid="167958" grpId="11" animBg="1"/>
      <p:bldP spid="167958" grpId="12" animBg="1"/>
      <p:bldP spid="167958" grpId="13" animBg="1"/>
      <p:bldP spid="167958" grpId="14" animBg="1"/>
      <p:bldP spid="167958" grpId="15" animBg="1"/>
      <p:bldP spid="167958" grpId="16" animBg="1"/>
      <p:bldP spid="167958" grpId="17" animBg="1"/>
      <p:bldP spid="167963" grpId="0" animBg="1"/>
      <p:bldP spid="167963" grpId="1" animBg="1"/>
      <p:bldP spid="167964" grpId="0"/>
      <p:bldP spid="167965" grpId="0"/>
      <p:bldP spid="167966" grpId="0"/>
      <p:bldP spid="167968" grpId="0"/>
      <p:bldP spid="167969" grpId="0"/>
      <p:bldP spid="167970" grpId="0"/>
      <p:bldP spid="167971" grpId="0"/>
      <p:bldP spid="167972" grpId="0"/>
      <p:bldP spid="16797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09600" indent="-609600">
              <a:lnSpc>
                <a:spcPct val="150000"/>
              </a:lnSpc>
            </a:pPr>
            <a:r>
              <a:rPr lang="en-US" altLang="zh-TW" sz="2400" dirty="0" smtClean="0">
                <a:latin typeface="Times New Roman" pitchFamily="18" charset="0"/>
                <a:cs typeface="Times New Roman" pitchFamily="18" charset="0"/>
              </a:rPr>
              <a:t>Inserting A Node Into A Threaded Binary Tree</a:t>
            </a:r>
          </a:p>
          <a:p>
            <a:pPr marL="990600" lvl="1" indent="-533400">
              <a:lnSpc>
                <a:spcPct val="150000"/>
              </a:lnSpc>
              <a:buNone/>
            </a:pPr>
            <a:r>
              <a:rPr lang="en-US" altLang="zh-TW" sz="2400" dirty="0" smtClean="0">
                <a:latin typeface="Times New Roman" pitchFamily="18" charset="0"/>
                <a:cs typeface="Times New Roman" pitchFamily="18" charset="0"/>
              </a:rPr>
              <a:t>1.	Insert </a:t>
            </a:r>
            <a:r>
              <a:rPr lang="en-US" altLang="zh-TW" sz="2400" i="1" dirty="0" smtClean="0">
                <a:solidFill>
                  <a:schemeClr val="tx2"/>
                </a:solidFill>
                <a:latin typeface="Times New Roman" pitchFamily="18" charset="0"/>
                <a:cs typeface="Times New Roman" pitchFamily="18" charset="0"/>
              </a:rPr>
              <a:t>child</a:t>
            </a:r>
            <a:r>
              <a:rPr lang="en-US" altLang="zh-TW" sz="2400" dirty="0" smtClean="0">
                <a:solidFill>
                  <a:schemeClr val="tx2"/>
                </a:solidFill>
                <a:latin typeface="Times New Roman" pitchFamily="18" charset="0"/>
                <a:cs typeface="Times New Roman" pitchFamily="18" charset="0"/>
              </a:rPr>
              <a:t> </a:t>
            </a:r>
            <a:r>
              <a:rPr lang="en-US" altLang="zh-TW" sz="2400" dirty="0" smtClean="0">
                <a:latin typeface="Times New Roman" pitchFamily="18" charset="0"/>
                <a:cs typeface="Times New Roman" pitchFamily="18" charset="0"/>
              </a:rPr>
              <a:t>as the </a:t>
            </a:r>
            <a:r>
              <a:rPr lang="en-US" altLang="zh-TW" sz="2400" dirty="0" smtClean="0">
                <a:solidFill>
                  <a:schemeClr val="tx2"/>
                </a:solidFill>
                <a:latin typeface="Times New Roman" pitchFamily="18" charset="0"/>
                <a:cs typeface="Times New Roman" pitchFamily="18" charset="0"/>
              </a:rPr>
              <a:t>right child</a:t>
            </a:r>
            <a:r>
              <a:rPr lang="en-US" altLang="zh-TW" sz="2400" dirty="0" smtClean="0">
                <a:latin typeface="Times New Roman" pitchFamily="18" charset="0"/>
                <a:cs typeface="Times New Roman" pitchFamily="18" charset="0"/>
              </a:rPr>
              <a:t> of node </a:t>
            </a:r>
            <a:r>
              <a:rPr lang="en-US" altLang="zh-TW" sz="2400" i="1" dirty="0" smtClean="0">
                <a:solidFill>
                  <a:schemeClr val="tx2"/>
                </a:solidFill>
                <a:latin typeface="Times New Roman" pitchFamily="18" charset="0"/>
                <a:cs typeface="Times New Roman" pitchFamily="18" charset="0"/>
              </a:rPr>
              <a:t>parent</a:t>
            </a:r>
          </a:p>
          <a:p>
            <a:pPr marL="990600" lvl="1" indent="-533400">
              <a:lnSpc>
                <a:spcPct val="150000"/>
              </a:lnSpc>
              <a:buNone/>
            </a:pPr>
            <a:r>
              <a:rPr lang="en-US" altLang="zh-TW" sz="2400" dirty="0" smtClean="0">
                <a:latin typeface="Times New Roman" pitchFamily="18" charset="0"/>
                <a:cs typeface="Times New Roman" pitchFamily="18" charset="0"/>
              </a:rPr>
              <a:t>2.	change </a:t>
            </a:r>
            <a:r>
              <a:rPr lang="en-US" altLang="zh-TW" sz="2400" i="1" dirty="0" smtClean="0">
                <a:solidFill>
                  <a:schemeClr val="tx2"/>
                </a:solidFill>
                <a:latin typeface="Times New Roman" pitchFamily="18" charset="0"/>
                <a:cs typeface="Times New Roman" pitchFamily="18" charset="0"/>
              </a:rPr>
              <a:t>parent-&gt;</a:t>
            </a:r>
            <a:r>
              <a:rPr lang="en-US" altLang="zh-TW" sz="2400" i="1" dirty="0" err="1" smtClean="0">
                <a:solidFill>
                  <a:schemeClr val="tx2"/>
                </a:solidFill>
                <a:latin typeface="Times New Roman" pitchFamily="18" charset="0"/>
                <a:cs typeface="Times New Roman" pitchFamily="18" charset="0"/>
              </a:rPr>
              <a:t>right_thread</a:t>
            </a:r>
            <a:r>
              <a:rPr lang="en-US" altLang="zh-TW" sz="2400" dirty="0" smtClean="0">
                <a:latin typeface="Times New Roman" pitchFamily="18" charset="0"/>
                <a:cs typeface="Times New Roman" pitchFamily="18" charset="0"/>
              </a:rPr>
              <a:t> to </a:t>
            </a:r>
            <a:r>
              <a:rPr lang="en-US" altLang="zh-TW" sz="2400" i="1" dirty="0" smtClean="0">
                <a:latin typeface="Times New Roman" pitchFamily="18" charset="0"/>
                <a:cs typeface="Times New Roman" pitchFamily="18" charset="0"/>
              </a:rPr>
              <a:t>FALSE</a:t>
            </a:r>
          </a:p>
          <a:p>
            <a:pPr marL="990600" lvl="1" indent="-533400">
              <a:lnSpc>
                <a:spcPct val="150000"/>
              </a:lnSpc>
              <a:buNone/>
            </a:pPr>
            <a:r>
              <a:rPr lang="en-US" altLang="zh-TW" sz="2400" dirty="0" smtClean="0">
                <a:latin typeface="Times New Roman" pitchFamily="18" charset="0"/>
                <a:cs typeface="Times New Roman" pitchFamily="18" charset="0"/>
              </a:rPr>
              <a:t>3.	set </a:t>
            </a:r>
            <a:r>
              <a:rPr lang="en-US" altLang="zh-TW" sz="2400" i="1" dirty="0" smtClean="0">
                <a:solidFill>
                  <a:schemeClr val="tx2"/>
                </a:solidFill>
                <a:latin typeface="Times New Roman" pitchFamily="18" charset="0"/>
                <a:cs typeface="Times New Roman" pitchFamily="18" charset="0"/>
              </a:rPr>
              <a:t>child-&gt;</a:t>
            </a:r>
            <a:r>
              <a:rPr lang="en-US" altLang="zh-TW" sz="2400" i="1" dirty="0" err="1" smtClean="0">
                <a:solidFill>
                  <a:schemeClr val="tx2"/>
                </a:solidFill>
                <a:latin typeface="Times New Roman" pitchFamily="18" charset="0"/>
                <a:cs typeface="Times New Roman" pitchFamily="18" charset="0"/>
              </a:rPr>
              <a:t>left_thread</a:t>
            </a:r>
            <a:r>
              <a:rPr lang="en-US" altLang="zh-TW" sz="2400" dirty="0" smtClean="0">
                <a:latin typeface="Times New Roman" pitchFamily="18" charset="0"/>
                <a:cs typeface="Times New Roman" pitchFamily="18" charset="0"/>
              </a:rPr>
              <a:t> and </a:t>
            </a:r>
            <a:r>
              <a:rPr lang="en-US" altLang="zh-TW" sz="2400" i="1" dirty="0" smtClean="0">
                <a:solidFill>
                  <a:schemeClr val="tx2"/>
                </a:solidFill>
                <a:latin typeface="Times New Roman" pitchFamily="18" charset="0"/>
                <a:cs typeface="Times New Roman" pitchFamily="18" charset="0"/>
              </a:rPr>
              <a:t>child-&gt;</a:t>
            </a:r>
            <a:r>
              <a:rPr lang="en-US" altLang="zh-TW" sz="2400" i="1" dirty="0" err="1" smtClean="0">
                <a:solidFill>
                  <a:schemeClr val="tx2"/>
                </a:solidFill>
                <a:latin typeface="Times New Roman" pitchFamily="18" charset="0"/>
                <a:cs typeface="Times New Roman" pitchFamily="18" charset="0"/>
              </a:rPr>
              <a:t>right_thread</a:t>
            </a:r>
            <a:r>
              <a:rPr lang="en-US" altLang="zh-TW" sz="2400" dirty="0" smtClean="0">
                <a:latin typeface="Times New Roman" pitchFamily="18" charset="0"/>
                <a:cs typeface="Times New Roman" pitchFamily="18" charset="0"/>
              </a:rPr>
              <a:t> to </a:t>
            </a:r>
            <a:r>
              <a:rPr lang="en-US" altLang="zh-TW" sz="2400" i="1" dirty="0" smtClean="0">
                <a:latin typeface="Times New Roman" pitchFamily="18" charset="0"/>
                <a:cs typeface="Times New Roman" pitchFamily="18" charset="0"/>
              </a:rPr>
              <a:t>TRUE</a:t>
            </a:r>
          </a:p>
          <a:p>
            <a:pPr marL="990600" lvl="1" indent="-533400">
              <a:lnSpc>
                <a:spcPct val="150000"/>
              </a:lnSpc>
              <a:buNone/>
            </a:pPr>
            <a:r>
              <a:rPr lang="en-US" altLang="zh-TW" sz="2400" dirty="0" smtClean="0">
                <a:latin typeface="Times New Roman" pitchFamily="18" charset="0"/>
                <a:cs typeface="Times New Roman" pitchFamily="18" charset="0"/>
              </a:rPr>
              <a:t>4.	set </a:t>
            </a:r>
            <a:r>
              <a:rPr lang="en-US" altLang="zh-TW" sz="2400" i="1" dirty="0" smtClean="0">
                <a:solidFill>
                  <a:schemeClr val="tx2"/>
                </a:solidFill>
                <a:latin typeface="Times New Roman" pitchFamily="18" charset="0"/>
                <a:cs typeface="Times New Roman" pitchFamily="18" charset="0"/>
              </a:rPr>
              <a:t>child-&gt;</a:t>
            </a:r>
            <a:r>
              <a:rPr lang="en-US" altLang="zh-TW" sz="2400" i="1" dirty="0" err="1" smtClean="0">
                <a:solidFill>
                  <a:schemeClr val="tx2"/>
                </a:solidFill>
                <a:latin typeface="Times New Roman" pitchFamily="18" charset="0"/>
                <a:cs typeface="Times New Roman" pitchFamily="18" charset="0"/>
              </a:rPr>
              <a:t>left_child</a:t>
            </a:r>
            <a:r>
              <a:rPr lang="en-US" altLang="zh-TW" sz="2400" dirty="0" smtClean="0">
                <a:latin typeface="Times New Roman" pitchFamily="18" charset="0"/>
                <a:cs typeface="Times New Roman" pitchFamily="18" charset="0"/>
              </a:rPr>
              <a:t> to point to </a:t>
            </a:r>
            <a:r>
              <a:rPr lang="en-US" altLang="zh-TW" sz="2400" i="1" dirty="0" smtClean="0">
                <a:solidFill>
                  <a:schemeClr val="tx2"/>
                </a:solidFill>
                <a:latin typeface="Times New Roman" pitchFamily="18" charset="0"/>
                <a:cs typeface="Times New Roman" pitchFamily="18" charset="0"/>
              </a:rPr>
              <a:t>parent</a:t>
            </a:r>
          </a:p>
          <a:p>
            <a:pPr marL="990600" lvl="1" indent="-533400">
              <a:lnSpc>
                <a:spcPct val="150000"/>
              </a:lnSpc>
              <a:buNone/>
            </a:pPr>
            <a:r>
              <a:rPr lang="en-US" altLang="zh-TW" sz="2400" dirty="0" smtClean="0">
                <a:latin typeface="Times New Roman" pitchFamily="18" charset="0"/>
                <a:cs typeface="Times New Roman" pitchFamily="18" charset="0"/>
              </a:rPr>
              <a:t>5.	set </a:t>
            </a:r>
            <a:r>
              <a:rPr lang="en-US" altLang="zh-TW" sz="2400" i="1" dirty="0" smtClean="0">
                <a:solidFill>
                  <a:schemeClr val="tx2"/>
                </a:solidFill>
                <a:latin typeface="Times New Roman" pitchFamily="18" charset="0"/>
                <a:cs typeface="Times New Roman" pitchFamily="18" charset="0"/>
              </a:rPr>
              <a:t>child-&gt;</a:t>
            </a:r>
            <a:r>
              <a:rPr lang="en-US" altLang="zh-TW" sz="2400" i="1" dirty="0" err="1" smtClean="0">
                <a:solidFill>
                  <a:schemeClr val="tx2"/>
                </a:solidFill>
                <a:latin typeface="Times New Roman" pitchFamily="18" charset="0"/>
                <a:cs typeface="Times New Roman" pitchFamily="18" charset="0"/>
              </a:rPr>
              <a:t>right_child</a:t>
            </a:r>
            <a:r>
              <a:rPr lang="en-US" altLang="zh-TW" sz="2400" dirty="0" smtClean="0">
                <a:latin typeface="Times New Roman" pitchFamily="18" charset="0"/>
                <a:cs typeface="Times New Roman" pitchFamily="18" charset="0"/>
              </a:rPr>
              <a:t> to </a:t>
            </a:r>
            <a:r>
              <a:rPr lang="en-US" altLang="zh-TW" sz="2400" i="1" dirty="0" smtClean="0">
                <a:solidFill>
                  <a:schemeClr val="tx2"/>
                </a:solidFill>
                <a:latin typeface="Times New Roman" pitchFamily="18" charset="0"/>
                <a:cs typeface="Times New Roman" pitchFamily="18" charset="0"/>
              </a:rPr>
              <a:t>parent-&gt;</a:t>
            </a:r>
            <a:r>
              <a:rPr lang="en-US" altLang="zh-TW" sz="2400" i="1" dirty="0" err="1" smtClean="0">
                <a:solidFill>
                  <a:schemeClr val="tx2"/>
                </a:solidFill>
                <a:latin typeface="Times New Roman" pitchFamily="18" charset="0"/>
                <a:cs typeface="Times New Roman" pitchFamily="18" charset="0"/>
              </a:rPr>
              <a:t>right_child</a:t>
            </a:r>
            <a:endParaRPr lang="en-US" altLang="zh-TW" sz="2400" i="1" dirty="0" smtClean="0">
              <a:solidFill>
                <a:schemeClr val="tx2"/>
              </a:solidFill>
              <a:latin typeface="Times New Roman" pitchFamily="18" charset="0"/>
              <a:cs typeface="Times New Roman" pitchFamily="18" charset="0"/>
            </a:endParaRPr>
          </a:p>
          <a:p>
            <a:pPr marL="990600" lvl="1" indent="-533400">
              <a:lnSpc>
                <a:spcPct val="150000"/>
              </a:lnSpc>
              <a:buNone/>
            </a:pPr>
            <a:r>
              <a:rPr lang="en-US" altLang="zh-TW" sz="2400" dirty="0" smtClean="0">
                <a:latin typeface="Times New Roman" pitchFamily="18" charset="0"/>
                <a:cs typeface="Times New Roman" pitchFamily="18" charset="0"/>
              </a:rPr>
              <a:t>6.	change </a:t>
            </a:r>
            <a:r>
              <a:rPr lang="en-US" altLang="zh-TW" sz="2400" i="1" dirty="0" smtClean="0">
                <a:solidFill>
                  <a:schemeClr val="tx2"/>
                </a:solidFill>
                <a:latin typeface="Times New Roman" pitchFamily="18" charset="0"/>
                <a:cs typeface="Times New Roman" pitchFamily="18" charset="0"/>
              </a:rPr>
              <a:t>parent-&gt;</a:t>
            </a:r>
            <a:r>
              <a:rPr lang="en-US" altLang="zh-TW" sz="2400" i="1" dirty="0" err="1" smtClean="0">
                <a:solidFill>
                  <a:schemeClr val="tx2"/>
                </a:solidFill>
                <a:latin typeface="Times New Roman" pitchFamily="18" charset="0"/>
                <a:cs typeface="Times New Roman" pitchFamily="18" charset="0"/>
              </a:rPr>
              <a:t>right_child</a:t>
            </a:r>
            <a:r>
              <a:rPr lang="en-US" altLang="zh-TW" sz="2400" dirty="0" smtClean="0">
                <a:latin typeface="Times New Roman" pitchFamily="18" charset="0"/>
                <a:cs typeface="Times New Roman" pitchFamily="18" charset="0"/>
              </a:rPr>
              <a:t> to point to </a:t>
            </a:r>
            <a:r>
              <a:rPr lang="en-US" altLang="zh-TW" sz="2400" i="1" dirty="0" smtClean="0">
                <a:solidFill>
                  <a:schemeClr val="tx2"/>
                </a:solidFill>
                <a:latin typeface="Times New Roman" pitchFamily="18" charset="0"/>
                <a:cs typeface="Times New Roman" pitchFamily="18" charset="0"/>
              </a:rPr>
              <a:t>child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5613" y="115888"/>
            <a:ext cx="8226425" cy="649287"/>
          </a:xfrm>
        </p:spPr>
        <p:txBody>
          <a:bodyPr>
            <a:normAutofit fontScale="90000"/>
          </a:bodyPr>
          <a:lstStyle/>
          <a:p>
            <a:endParaRPr lang="en-US" altLang="zh-TW" sz="4000" dirty="0"/>
          </a:p>
        </p:txBody>
      </p:sp>
      <p:sp>
        <p:nvSpPr>
          <p:cNvPr id="173059" name="Rectangle 3"/>
          <p:cNvSpPr>
            <a:spLocks noGrp="1" noChangeArrowheads="1"/>
          </p:cNvSpPr>
          <p:nvPr>
            <p:ph type="body" idx="1"/>
          </p:nvPr>
        </p:nvSpPr>
        <p:spPr>
          <a:xfrm>
            <a:off x="107950" y="765175"/>
            <a:ext cx="8226425" cy="5184775"/>
          </a:xfrm>
        </p:spPr>
        <p:txBody>
          <a:bodyPr/>
          <a:lstStyle/>
          <a:p>
            <a:pPr>
              <a:lnSpc>
                <a:spcPct val="90000"/>
              </a:lnSpc>
            </a:pPr>
            <a:r>
              <a:rPr lang="en-US" altLang="zh-TW" sz="2400" dirty="0">
                <a:latin typeface="Times New Roman" pitchFamily="18" charset="0"/>
                <a:cs typeface="Times New Roman" pitchFamily="18" charset="0"/>
              </a:rPr>
              <a:t>Right insertion in a threaded binary tree</a:t>
            </a:r>
          </a:p>
          <a:p>
            <a:pPr lvl="1">
              <a:lnSpc>
                <a:spcPct val="90000"/>
              </a:lnSpc>
              <a:buFont typeface="Wingdings" pitchFamily="2" charset="2"/>
              <a:buNone/>
            </a:pPr>
            <a:r>
              <a:rPr lang="en-US" altLang="zh-TW" sz="2000" dirty="0">
                <a:latin typeface="Times New Roman" pitchFamily="18" charset="0"/>
                <a:cs typeface="Times New Roman" pitchFamily="18" charset="0"/>
              </a:rPr>
              <a:t>void </a:t>
            </a:r>
            <a:r>
              <a:rPr lang="en-US" altLang="zh-TW" sz="2000" dirty="0" err="1">
                <a:latin typeface="Times New Roman" pitchFamily="18" charset="0"/>
                <a:cs typeface="Times New Roman" pitchFamily="18" charset="0"/>
              </a:rPr>
              <a:t>insert_right</a:t>
            </a:r>
            <a:r>
              <a:rPr lang="en-US" altLang="zh-TW" sz="2000" dirty="0">
                <a:latin typeface="Times New Roman" pitchFamily="18" charset="0"/>
                <a:cs typeface="Times New Roman" pitchFamily="18" charset="0"/>
              </a:rPr>
              <a:t>(</a:t>
            </a:r>
            <a:r>
              <a:rPr lang="en-US" altLang="zh-TW" sz="2000" dirty="0" err="1">
                <a:latin typeface="Times New Roman" pitchFamily="18" charset="0"/>
                <a:cs typeface="Times New Roman" pitchFamily="18" charset="0"/>
              </a:rPr>
              <a:t>thread_pointer</a:t>
            </a:r>
            <a:r>
              <a:rPr lang="en-US" altLang="zh-TW" sz="2000" dirty="0">
                <a:latin typeface="Times New Roman" pitchFamily="18" charset="0"/>
                <a:cs typeface="Times New Roman" pitchFamily="18" charset="0"/>
              </a:rPr>
              <a:t> parent, threaded_pointer child){</a:t>
            </a:r>
          </a:p>
          <a:p>
            <a:pPr lvl="1">
              <a:lnSpc>
                <a:spcPct val="90000"/>
              </a:lnSpc>
              <a:buFont typeface="Wingdings" pitchFamily="2" charset="2"/>
              <a:buNone/>
            </a:pPr>
            <a:r>
              <a:rPr lang="en-US" altLang="zh-TW" sz="2000" dirty="0">
                <a:latin typeface="Times New Roman" pitchFamily="18" charset="0"/>
                <a:cs typeface="Times New Roman" pitchFamily="18" charset="0"/>
              </a:rPr>
              <a:t>/* insert child as the right child of parent in a threaded binary tree */</a:t>
            </a:r>
          </a:p>
          <a:p>
            <a:pPr lvl="1">
              <a:lnSpc>
                <a:spcPct val="90000"/>
              </a:lnSpc>
              <a:buFont typeface="Wingdings" pitchFamily="2" charset="2"/>
              <a:buNone/>
            </a:pPr>
            <a:r>
              <a:rPr lang="en-US" altLang="zh-TW" sz="2000" dirty="0">
                <a:latin typeface="Times New Roman" pitchFamily="18" charset="0"/>
                <a:cs typeface="Times New Roman" pitchFamily="18" charset="0"/>
              </a:rPr>
              <a:t>	threaded_pointer temp;</a:t>
            </a:r>
          </a:p>
          <a:p>
            <a:pPr lvl="1">
              <a:lnSpc>
                <a:spcPct val="90000"/>
              </a:lnSpc>
              <a:buFont typeface="Wingdings" pitchFamily="2" charset="2"/>
              <a:buNone/>
            </a:pPr>
            <a:r>
              <a:rPr lang="en-US" altLang="zh-TW" sz="2000" dirty="0">
                <a:latin typeface="Times New Roman" pitchFamily="18" charset="0"/>
                <a:cs typeface="Times New Roman" pitchFamily="18" charset="0"/>
              </a:rPr>
              <a:t>	child-&gt;</a:t>
            </a:r>
            <a:r>
              <a:rPr lang="en-US" altLang="zh-TW" sz="2000" dirty="0" err="1">
                <a:latin typeface="Times New Roman" pitchFamily="18" charset="0"/>
                <a:cs typeface="Times New Roman" pitchFamily="18" charset="0"/>
              </a:rPr>
              <a:t>right_child</a:t>
            </a:r>
            <a:r>
              <a:rPr lang="en-US" altLang="zh-TW" sz="2000" dirty="0">
                <a:latin typeface="Times New Roman" pitchFamily="18" charset="0"/>
                <a:cs typeface="Times New Roman" pitchFamily="18" charset="0"/>
              </a:rPr>
              <a:t> = parent-&gt;</a:t>
            </a:r>
            <a:r>
              <a:rPr lang="en-US" altLang="zh-TW" sz="2000" dirty="0" err="1">
                <a:latin typeface="Times New Roman" pitchFamily="18" charset="0"/>
                <a:cs typeface="Times New Roman" pitchFamily="18" charset="0"/>
              </a:rPr>
              <a:t>right_child</a:t>
            </a:r>
            <a:r>
              <a:rPr lang="en-US" altLang="zh-TW" sz="2000" dirty="0">
                <a:latin typeface="Times New Roman" pitchFamily="18" charset="0"/>
                <a:cs typeface="Times New Roman" pitchFamily="18" charset="0"/>
              </a:rPr>
              <a:t>;</a:t>
            </a:r>
          </a:p>
          <a:p>
            <a:pPr lvl="1">
              <a:lnSpc>
                <a:spcPct val="90000"/>
              </a:lnSpc>
              <a:buFont typeface="Wingdings" pitchFamily="2" charset="2"/>
              <a:buNone/>
            </a:pPr>
            <a:r>
              <a:rPr lang="en-US" altLang="zh-TW" sz="2000" dirty="0">
                <a:latin typeface="Times New Roman" pitchFamily="18" charset="0"/>
                <a:cs typeface="Times New Roman" pitchFamily="18" charset="0"/>
              </a:rPr>
              <a:t>	child-&gt;</a:t>
            </a:r>
            <a:r>
              <a:rPr lang="en-US" altLang="zh-TW" sz="2000" dirty="0" err="1">
                <a:latin typeface="Times New Roman" pitchFamily="18" charset="0"/>
                <a:cs typeface="Times New Roman" pitchFamily="18" charset="0"/>
              </a:rPr>
              <a:t>right_thread</a:t>
            </a:r>
            <a:r>
              <a:rPr lang="en-US" altLang="zh-TW" sz="2000" dirty="0">
                <a:latin typeface="Times New Roman" pitchFamily="18" charset="0"/>
                <a:cs typeface="Times New Roman" pitchFamily="18" charset="0"/>
              </a:rPr>
              <a:t> = parent-&gt;</a:t>
            </a:r>
            <a:r>
              <a:rPr lang="en-US" altLang="zh-TW" sz="2000" dirty="0" err="1">
                <a:latin typeface="Times New Roman" pitchFamily="18" charset="0"/>
                <a:cs typeface="Times New Roman" pitchFamily="18" charset="0"/>
              </a:rPr>
              <a:t>right_thread</a:t>
            </a:r>
            <a:r>
              <a:rPr lang="en-US" altLang="zh-TW" sz="2000" dirty="0">
                <a:latin typeface="Times New Roman" pitchFamily="18" charset="0"/>
                <a:cs typeface="Times New Roman" pitchFamily="18" charset="0"/>
              </a:rPr>
              <a:t>;</a:t>
            </a:r>
          </a:p>
          <a:p>
            <a:pPr lvl="1">
              <a:lnSpc>
                <a:spcPct val="90000"/>
              </a:lnSpc>
              <a:buFont typeface="Wingdings" pitchFamily="2" charset="2"/>
              <a:buNone/>
            </a:pPr>
            <a:r>
              <a:rPr lang="en-US" altLang="zh-TW" sz="2000" dirty="0">
                <a:latin typeface="Times New Roman" pitchFamily="18" charset="0"/>
                <a:cs typeface="Times New Roman" pitchFamily="18" charset="0"/>
              </a:rPr>
              <a:t>	child-&gt;</a:t>
            </a:r>
            <a:r>
              <a:rPr lang="en-US" altLang="zh-TW" sz="2000" dirty="0" err="1">
                <a:latin typeface="Times New Roman" pitchFamily="18" charset="0"/>
                <a:cs typeface="Times New Roman" pitchFamily="18" charset="0"/>
              </a:rPr>
              <a:t>left_child</a:t>
            </a:r>
            <a:r>
              <a:rPr lang="en-US" altLang="zh-TW" sz="2000" dirty="0">
                <a:latin typeface="Times New Roman" pitchFamily="18" charset="0"/>
                <a:cs typeface="Times New Roman" pitchFamily="18" charset="0"/>
              </a:rPr>
              <a:t> = parent;</a:t>
            </a:r>
          </a:p>
          <a:p>
            <a:pPr lvl="1">
              <a:lnSpc>
                <a:spcPct val="90000"/>
              </a:lnSpc>
              <a:buFont typeface="Wingdings" pitchFamily="2" charset="2"/>
              <a:buNone/>
            </a:pPr>
            <a:r>
              <a:rPr lang="en-US" altLang="zh-TW" sz="2000" dirty="0">
                <a:latin typeface="Times New Roman" pitchFamily="18" charset="0"/>
                <a:cs typeface="Times New Roman" pitchFamily="18" charset="0"/>
              </a:rPr>
              <a:t>	child-&gt;</a:t>
            </a:r>
            <a:r>
              <a:rPr lang="en-US" altLang="zh-TW" sz="2000" dirty="0" err="1">
                <a:latin typeface="Times New Roman" pitchFamily="18" charset="0"/>
                <a:cs typeface="Times New Roman" pitchFamily="18" charset="0"/>
              </a:rPr>
              <a:t>left_thread</a:t>
            </a:r>
            <a:r>
              <a:rPr lang="en-US" altLang="zh-TW" sz="2000" dirty="0">
                <a:latin typeface="Times New Roman" pitchFamily="18" charset="0"/>
                <a:cs typeface="Times New Roman" pitchFamily="18" charset="0"/>
              </a:rPr>
              <a:t> = TRUE;</a:t>
            </a:r>
          </a:p>
          <a:p>
            <a:pPr lvl="1">
              <a:lnSpc>
                <a:spcPct val="90000"/>
              </a:lnSpc>
              <a:buFont typeface="Wingdings" pitchFamily="2" charset="2"/>
              <a:buNone/>
            </a:pPr>
            <a:r>
              <a:rPr lang="en-US" altLang="zh-TW" sz="2000" dirty="0">
                <a:latin typeface="Times New Roman" pitchFamily="18" charset="0"/>
                <a:cs typeface="Times New Roman" pitchFamily="18" charset="0"/>
              </a:rPr>
              <a:t>	parent-&gt;</a:t>
            </a:r>
            <a:r>
              <a:rPr lang="en-US" altLang="zh-TW" sz="2000" dirty="0" err="1">
                <a:latin typeface="Times New Roman" pitchFamily="18" charset="0"/>
                <a:cs typeface="Times New Roman" pitchFamily="18" charset="0"/>
              </a:rPr>
              <a:t>right_child</a:t>
            </a:r>
            <a:r>
              <a:rPr lang="en-US" altLang="zh-TW" sz="2000" dirty="0">
                <a:latin typeface="Times New Roman" pitchFamily="18" charset="0"/>
                <a:cs typeface="Times New Roman" pitchFamily="18" charset="0"/>
              </a:rPr>
              <a:t> = child;</a:t>
            </a:r>
          </a:p>
          <a:p>
            <a:pPr lvl="1">
              <a:lnSpc>
                <a:spcPct val="90000"/>
              </a:lnSpc>
              <a:buFont typeface="Wingdings" pitchFamily="2" charset="2"/>
              <a:buNone/>
            </a:pPr>
            <a:r>
              <a:rPr lang="en-US" altLang="zh-TW" sz="2000" dirty="0">
                <a:latin typeface="Times New Roman" pitchFamily="18" charset="0"/>
                <a:cs typeface="Times New Roman" pitchFamily="18" charset="0"/>
              </a:rPr>
              <a:t>	parent-&gt;</a:t>
            </a:r>
            <a:r>
              <a:rPr lang="en-US" altLang="zh-TW" sz="2000" dirty="0" err="1">
                <a:latin typeface="Times New Roman" pitchFamily="18" charset="0"/>
                <a:cs typeface="Times New Roman" pitchFamily="18" charset="0"/>
              </a:rPr>
              <a:t>right_thread</a:t>
            </a:r>
            <a:r>
              <a:rPr lang="en-US" altLang="zh-TW" sz="2000" dirty="0">
                <a:latin typeface="Times New Roman" pitchFamily="18" charset="0"/>
                <a:cs typeface="Times New Roman" pitchFamily="18" charset="0"/>
              </a:rPr>
              <a:t> = FALSE;</a:t>
            </a:r>
          </a:p>
          <a:p>
            <a:pPr lvl="1">
              <a:lnSpc>
                <a:spcPct val="90000"/>
              </a:lnSpc>
              <a:buFont typeface="Wingdings" pitchFamily="2" charset="2"/>
              <a:buNone/>
            </a:pPr>
            <a:r>
              <a:rPr lang="en-US" altLang="zh-TW" sz="2000" dirty="0">
                <a:latin typeface="Times New Roman" pitchFamily="18" charset="0"/>
                <a:cs typeface="Times New Roman" pitchFamily="18" charset="0"/>
              </a:rPr>
              <a:t>	If(!child-&gt;</a:t>
            </a:r>
            <a:r>
              <a:rPr lang="en-US" altLang="zh-TW" sz="2000" dirty="0" err="1">
                <a:latin typeface="Times New Roman" pitchFamily="18" charset="0"/>
                <a:cs typeface="Times New Roman" pitchFamily="18" charset="0"/>
              </a:rPr>
              <a:t>right_thread</a:t>
            </a:r>
            <a:r>
              <a:rPr lang="en-US" altLang="zh-TW" sz="2000" dirty="0">
                <a:latin typeface="Times New Roman" pitchFamily="18" charset="0"/>
                <a:cs typeface="Times New Roman" pitchFamily="18" charset="0"/>
              </a:rPr>
              <a:t>){</a:t>
            </a:r>
          </a:p>
          <a:p>
            <a:pPr lvl="1">
              <a:lnSpc>
                <a:spcPct val="90000"/>
              </a:lnSpc>
              <a:buFont typeface="Wingdings" pitchFamily="2" charset="2"/>
              <a:buNone/>
            </a:pPr>
            <a:r>
              <a:rPr lang="en-US" altLang="zh-TW" sz="2000" dirty="0">
                <a:latin typeface="Times New Roman" pitchFamily="18" charset="0"/>
                <a:cs typeface="Times New Roman" pitchFamily="18" charset="0"/>
              </a:rPr>
              <a:t>		temp = </a:t>
            </a:r>
            <a:r>
              <a:rPr lang="en-US" altLang="zh-TW" sz="2000" dirty="0" err="1">
                <a:latin typeface="Times New Roman" pitchFamily="18" charset="0"/>
                <a:cs typeface="Times New Roman" pitchFamily="18" charset="0"/>
              </a:rPr>
              <a:t>insucc</a:t>
            </a:r>
            <a:r>
              <a:rPr lang="en-US" altLang="zh-TW" sz="2000" dirty="0">
                <a:latin typeface="Times New Roman" pitchFamily="18" charset="0"/>
                <a:cs typeface="Times New Roman" pitchFamily="18" charset="0"/>
              </a:rPr>
              <a:t>(child);</a:t>
            </a:r>
          </a:p>
          <a:p>
            <a:pPr lvl="1">
              <a:lnSpc>
                <a:spcPct val="90000"/>
              </a:lnSpc>
              <a:buFont typeface="Wingdings" pitchFamily="2" charset="2"/>
              <a:buNone/>
            </a:pPr>
            <a:r>
              <a:rPr lang="en-US" altLang="zh-TW" sz="2000" dirty="0">
                <a:latin typeface="Times New Roman" pitchFamily="18" charset="0"/>
                <a:cs typeface="Times New Roman" pitchFamily="18" charset="0"/>
              </a:rPr>
              <a:t>		temp-&gt;</a:t>
            </a:r>
            <a:r>
              <a:rPr lang="en-US" altLang="zh-TW" sz="2000" dirty="0" err="1">
                <a:latin typeface="Times New Roman" pitchFamily="18" charset="0"/>
                <a:cs typeface="Times New Roman" pitchFamily="18" charset="0"/>
              </a:rPr>
              <a:t>left_child</a:t>
            </a:r>
            <a:r>
              <a:rPr lang="en-US" altLang="zh-TW" sz="2000" dirty="0">
                <a:latin typeface="Times New Roman" pitchFamily="18" charset="0"/>
                <a:cs typeface="Times New Roman" pitchFamily="18" charset="0"/>
              </a:rPr>
              <a:t> = child;</a:t>
            </a:r>
          </a:p>
          <a:p>
            <a:pPr lvl="1">
              <a:lnSpc>
                <a:spcPct val="90000"/>
              </a:lnSpc>
              <a:buFont typeface="Wingdings" pitchFamily="2" charset="2"/>
              <a:buNone/>
            </a:pPr>
            <a:r>
              <a:rPr lang="en-US" altLang="zh-TW" sz="2000" dirty="0">
                <a:latin typeface="Times New Roman" pitchFamily="18" charset="0"/>
                <a:cs typeface="Times New Roman" pitchFamily="18" charset="0"/>
              </a:rPr>
              <a:t>	}</a:t>
            </a:r>
          </a:p>
          <a:p>
            <a:pPr lvl="1">
              <a:lnSpc>
                <a:spcPct val="90000"/>
              </a:lnSpc>
              <a:buFont typeface="Wingdings" pitchFamily="2" charset="2"/>
              <a:buNone/>
            </a:pPr>
            <a:r>
              <a:rPr lang="en-US" altLang="zh-TW" sz="2000" dirty="0"/>
              <a:t>}</a:t>
            </a:r>
          </a:p>
        </p:txBody>
      </p:sp>
      <p:grpSp>
        <p:nvGrpSpPr>
          <p:cNvPr id="2" name="Group 7"/>
          <p:cNvGrpSpPr>
            <a:grpSpLocks/>
          </p:cNvGrpSpPr>
          <p:nvPr/>
        </p:nvGrpSpPr>
        <p:grpSpPr bwMode="auto">
          <a:xfrm>
            <a:off x="7504113" y="3417888"/>
            <a:ext cx="384175" cy="396875"/>
            <a:chOff x="2134" y="1801"/>
            <a:chExt cx="242" cy="250"/>
          </a:xfrm>
        </p:grpSpPr>
        <p:sp>
          <p:nvSpPr>
            <p:cNvPr id="173064" name="Oval 8"/>
            <p:cNvSpPr>
              <a:spLocks noChangeArrowheads="1"/>
            </p:cNvSpPr>
            <p:nvPr/>
          </p:nvSpPr>
          <p:spPr bwMode="auto">
            <a:xfrm>
              <a:off x="2134" y="1820"/>
              <a:ext cx="225" cy="2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3065" name="Text Box 9"/>
            <p:cNvSpPr txBox="1">
              <a:spLocks noChangeArrowheads="1"/>
            </p:cNvSpPr>
            <p:nvPr/>
          </p:nvSpPr>
          <p:spPr bwMode="auto">
            <a:xfrm>
              <a:off x="2144" y="1801"/>
              <a:ext cx="232" cy="250"/>
            </a:xfrm>
            <a:prstGeom prst="rect">
              <a:avLst/>
            </a:prstGeom>
            <a:noFill/>
            <a:ln w="9525">
              <a:noFill/>
              <a:miter lim="800000"/>
              <a:headEnd/>
              <a:tailEnd/>
            </a:ln>
            <a:effectLst/>
          </p:spPr>
          <p:txBody>
            <a:bodyPr wrap="none">
              <a:spAutoFit/>
            </a:bodyPr>
            <a:lstStyle/>
            <a:p>
              <a:r>
                <a:rPr lang="en-US" altLang="zh-TW" sz="2000" b="1">
                  <a:solidFill>
                    <a:schemeClr val="bg1"/>
                  </a:solidFill>
                  <a:latin typeface="Times New Roman" pitchFamily="18" charset="0"/>
                </a:rPr>
                <a:t>X</a:t>
              </a:r>
            </a:p>
          </p:txBody>
        </p:sp>
      </p:grpSp>
      <p:sp>
        <p:nvSpPr>
          <p:cNvPr id="173066" name="Oval 10"/>
          <p:cNvSpPr>
            <a:spLocks noChangeArrowheads="1"/>
          </p:cNvSpPr>
          <p:nvPr/>
        </p:nvSpPr>
        <p:spPr bwMode="auto">
          <a:xfrm>
            <a:off x="7175500" y="1882775"/>
            <a:ext cx="357188" cy="317500"/>
          </a:xfrm>
          <a:prstGeom prst="ellipse">
            <a:avLst/>
          </a:prstGeom>
          <a:solidFill>
            <a:srgbClr val="669900"/>
          </a:solidFill>
          <a:ln w="9525">
            <a:solidFill>
              <a:schemeClr val="tx1"/>
            </a:solidFill>
            <a:round/>
            <a:headEnd/>
            <a:tailEnd/>
          </a:ln>
          <a:effectLst/>
        </p:spPr>
        <p:txBody>
          <a:bodyPr wrap="none" anchor="ctr"/>
          <a:lstStyle/>
          <a:p>
            <a:endParaRPr lang="en-US"/>
          </a:p>
        </p:txBody>
      </p:sp>
      <p:sp>
        <p:nvSpPr>
          <p:cNvPr id="173067" name="Oval 11"/>
          <p:cNvSpPr>
            <a:spLocks noChangeArrowheads="1"/>
          </p:cNvSpPr>
          <p:nvPr/>
        </p:nvSpPr>
        <p:spPr bwMode="auto">
          <a:xfrm>
            <a:off x="6556375" y="2517775"/>
            <a:ext cx="358775" cy="317500"/>
          </a:xfrm>
          <a:prstGeom prst="ellipse">
            <a:avLst/>
          </a:prstGeom>
          <a:noFill/>
          <a:ln w="9525">
            <a:solidFill>
              <a:schemeClr val="tx1"/>
            </a:solidFill>
            <a:round/>
            <a:headEnd/>
            <a:tailEnd/>
          </a:ln>
          <a:effectLst/>
        </p:spPr>
        <p:txBody>
          <a:bodyPr wrap="none" anchor="ctr"/>
          <a:lstStyle/>
          <a:p>
            <a:endParaRPr lang="en-US"/>
          </a:p>
        </p:txBody>
      </p:sp>
      <p:sp>
        <p:nvSpPr>
          <p:cNvPr id="173068" name="Oval 12"/>
          <p:cNvSpPr>
            <a:spLocks noChangeArrowheads="1"/>
          </p:cNvSpPr>
          <p:nvPr/>
        </p:nvSpPr>
        <p:spPr bwMode="auto">
          <a:xfrm>
            <a:off x="7094538" y="2895600"/>
            <a:ext cx="357187" cy="317500"/>
          </a:xfrm>
          <a:prstGeom prst="ellipse">
            <a:avLst/>
          </a:prstGeom>
          <a:solidFill>
            <a:srgbClr val="CC99FF"/>
          </a:solidFill>
          <a:ln w="9525">
            <a:solidFill>
              <a:schemeClr val="tx1"/>
            </a:solidFill>
            <a:round/>
            <a:headEnd/>
            <a:tailEnd/>
          </a:ln>
          <a:effectLst/>
        </p:spPr>
        <p:txBody>
          <a:bodyPr wrap="none" anchor="ctr"/>
          <a:lstStyle/>
          <a:p>
            <a:endParaRPr lang="en-US"/>
          </a:p>
        </p:txBody>
      </p:sp>
      <p:sp>
        <p:nvSpPr>
          <p:cNvPr id="173069" name="Oval 13"/>
          <p:cNvSpPr>
            <a:spLocks noChangeArrowheads="1"/>
          </p:cNvSpPr>
          <p:nvPr/>
        </p:nvSpPr>
        <p:spPr bwMode="auto">
          <a:xfrm>
            <a:off x="6524625" y="3455988"/>
            <a:ext cx="357188" cy="317500"/>
          </a:xfrm>
          <a:prstGeom prst="ellipse">
            <a:avLst/>
          </a:prstGeom>
          <a:noFill/>
          <a:ln w="9525">
            <a:solidFill>
              <a:schemeClr val="tx1"/>
            </a:solidFill>
            <a:round/>
            <a:headEnd/>
            <a:tailEnd/>
          </a:ln>
          <a:effectLst/>
        </p:spPr>
        <p:txBody>
          <a:bodyPr wrap="none" anchor="ctr"/>
          <a:lstStyle/>
          <a:p>
            <a:endParaRPr lang="en-US"/>
          </a:p>
        </p:txBody>
      </p:sp>
      <p:sp>
        <p:nvSpPr>
          <p:cNvPr id="173070" name="Line 14"/>
          <p:cNvSpPr>
            <a:spLocks noChangeShapeType="1"/>
          </p:cNvSpPr>
          <p:nvPr/>
        </p:nvSpPr>
        <p:spPr bwMode="auto">
          <a:xfrm flipH="1">
            <a:off x="6784975" y="2139950"/>
            <a:ext cx="422275" cy="393700"/>
          </a:xfrm>
          <a:prstGeom prst="line">
            <a:avLst/>
          </a:prstGeom>
          <a:noFill/>
          <a:ln w="9525">
            <a:solidFill>
              <a:schemeClr val="tx1"/>
            </a:solidFill>
            <a:round/>
            <a:headEnd/>
            <a:tailEnd/>
          </a:ln>
          <a:effectLst/>
        </p:spPr>
        <p:txBody>
          <a:bodyPr wrap="none" anchor="ctr"/>
          <a:lstStyle/>
          <a:p>
            <a:endParaRPr lang="en-US"/>
          </a:p>
        </p:txBody>
      </p:sp>
      <p:sp>
        <p:nvSpPr>
          <p:cNvPr id="173071" name="Line 15"/>
          <p:cNvSpPr>
            <a:spLocks noChangeShapeType="1"/>
          </p:cNvSpPr>
          <p:nvPr/>
        </p:nvSpPr>
        <p:spPr bwMode="auto">
          <a:xfrm>
            <a:off x="6865938" y="2820988"/>
            <a:ext cx="244475" cy="166687"/>
          </a:xfrm>
          <a:prstGeom prst="line">
            <a:avLst/>
          </a:prstGeom>
          <a:noFill/>
          <a:ln w="9525">
            <a:solidFill>
              <a:schemeClr val="tx1"/>
            </a:solidFill>
            <a:round/>
            <a:headEnd/>
            <a:tailEnd/>
          </a:ln>
          <a:effectLst/>
        </p:spPr>
        <p:txBody>
          <a:bodyPr wrap="none" anchor="ctr"/>
          <a:lstStyle/>
          <a:p>
            <a:endParaRPr lang="en-US"/>
          </a:p>
        </p:txBody>
      </p:sp>
      <p:sp>
        <p:nvSpPr>
          <p:cNvPr id="173072" name="Freeform 16"/>
          <p:cNvSpPr>
            <a:spLocks/>
          </p:cNvSpPr>
          <p:nvPr/>
        </p:nvSpPr>
        <p:spPr bwMode="auto">
          <a:xfrm>
            <a:off x="6345238" y="2170113"/>
            <a:ext cx="796925" cy="514350"/>
          </a:xfrm>
          <a:custGeom>
            <a:avLst/>
            <a:gdLst/>
            <a:ahLst/>
            <a:cxnLst>
              <a:cxn ang="0">
                <a:pos x="156" y="408"/>
              </a:cxn>
              <a:cxn ang="0">
                <a:pos x="0" y="408"/>
              </a:cxn>
              <a:cxn ang="0">
                <a:pos x="0" y="0"/>
              </a:cxn>
              <a:cxn ang="0">
                <a:pos x="588" y="0"/>
              </a:cxn>
            </a:cxnLst>
            <a:rect l="0" t="0" r="r" b="b"/>
            <a:pathLst>
              <a:path w="588" h="408">
                <a:moveTo>
                  <a:pt x="156" y="408"/>
                </a:moveTo>
                <a:lnTo>
                  <a:pt x="0" y="408"/>
                </a:lnTo>
                <a:lnTo>
                  <a:pt x="0" y="0"/>
                </a:lnTo>
                <a:lnTo>
                  <a:pt x="588" y="0"/>
                </a:lnTo>
              </a:path>
            </a:pathLst>
          </a:custGeom>
          <a:noFill/>
          <a:ln w="9525" cap="rnd">
            <a:solidFill>
              <a:schemeClr val="tx1"/>
            </a:solidFill>
            <a:prstDash val="sysDot"/>
            <a:round/>
            <a:headEnd type="none" w="med" len="med"/>
            <a:tailEnd type="triangle" w="med" len="med"/>
          </a:ln>
          <a:effectLst/>
        </p:spPr>
        <p:txBody>
          <a:bodyPr wrap="none" anchor="ctr"/>
          <a:lstStyle/>
          <a:p>
            <a:endParaRPr lang="en-US"/>
          </a:p>
        </p:txBody>
      </p:sp>
      <p:sp>
        <p:nvSpPr>
          <p:cNvPr id="173073" name="Freeform 17"/>
          <p:cNvSpPr>
            <a:spLocks/>
          </p:cNvSpPr>
          <p:nvPr/>
        </p:nvSpPr>
        <p:spPr bwMode="auto">
          <a:xfrm>
            <a:off x="6881813" y="3243263"/>
            <a:ext cx="309562" cy="363537"/>
          </a:xfrm>
          <a:custGeom>
            <a:avLst/>
            <a:gdLst/>
            <a:ahLst/>
            <a:cxnLst>
              <a:cxn ang="0">
                <a:pos x="0" y="288"/>
              </a:cxn>
              <a:cxn ang="0">
                <a:pos x="120" y="288"/>
              </a:cxn>
              <a:cxn ang="0">
                <a:pos x="228" y="0"/>
              </a:cxn>
            </a:cxnLst>
            <a:rect l="0" t="0" r="r" b="b"/>
            <a:pathLst>
              <a:path w="228" h="288">
                <a:moveTo>
                  <a:pt x="0" y="288"/>
                </a:moveTo>
                <a:lnTo>
                  <a:pt x="120" y="288"/>
                </a:lnTo>
                <a:lnTo>
                  <a:pt x="228" y="0"/>
                </a:lnTo>
              </a:path>
            </a:pathLst>
          </a:custGeom>
          <a:noFill/>
          <a:ln w="9525" cap="rnd">
            <a:solidFill>
              <a:schemeClr val="tx1"/>
            </a:solidFill>
            <a:prstDash val="sysDot"/>
            <a:round/>
            <a:headEnd type="none" w="med" len="med"/>
            <a:tailEnd type="triangle" w="med" len="med"/>
          </a:ln>
          <a:effectLst/>
        </p:spPr>
        <p:txBody>
          <a:bodyPr wrap="none" anchor="ctr"/>
          <a:lstStyle/>
          <a:p>
            <a:endParaRPr lang="en-US"/>
          </a:p>
        </p:txBody>
      </p:sp>
      <p:sp>
        <p:nvSpPr>
          <p:cNvPr id="173074" name="Freeform 18"/>
          <p:cNvSpPr>
            <a:spLocks/>
          </p:cNvSpPr>
          <p:nvPr/>
        </p:nvSpPr>
        <p:spPr bwMode="auto">
          <a:xfrm>
            <a:off x="6361113" y="2881313"/>
            <a:ext cx="309562" cy="725487"/>
          </a:xfrm>
          <a:custGeom>
            <a:avLst/>
            <a:gdLst/>
            <a:ahLst/>
            <a:cxnLst>
              <a:cxn ang="0">
                <a:pos x="120" y="576"/>
              </a:cxn>
              <a:cxn ang="0">
                <a:pos x="0" y="576"/>
              </a:cxn>
              <a:cxn ang="0">
                <a:pos x="0" y="252"/>
              </a:cxn>
              <a:cxn ang="0">
                <a:pos x="228" y="0"/>
              </a:cxn>
            </a:cxnLst>
            <a:rect l="0" t="0" r="r" b="b"/>
            <a:pathLst>
              <a:path w="228" h="576">
                <a:moveTo>
                  <a:pt x="120" y="576"/>
                </a:moveTo>
                <a:lnTo>
                  <a:pt x="0" y="576"/>
                </a:lnTo>
                <a:lnTo>
                  <a:pt x="0" y="252"/>
                </a:lnTo>
                <a:lnTo>
                  <a:pt x="228" y="0"/>
                </a:lnTo>
              </a:path>
            </a:pathLst>
          </a:custGeom>
          <a:noFill/>
          <a:ln w="9525" cap="rnd">
            <a:solidFill>
              <a:schemeClr val="tx1"/>
            </a:solidFill>
            <a:prstDash val="sysDot"/>
            <a:round/>
            <a:headEnd type="none" w="med" len="med"/>
            <a:tailEnd type="triangle" w="med" len="med"/>
          </a:ln>
          <a:effectLst/>
        </p:spPr>
        <p:txBody>
          <a:bodyPr wrap="none" anchor="ctr"/>
          <a:lstStyle/>
          <a:p>
            <a:endParaRPr lang="en-US"/>
          </a:p>
        </p:txBody>
      </p:sp>
      <p:sp>
        <p:nvSpPr>
          <p:cNvPr id="173075" name="Text Box 19"/>
          <p:cNvSpPr txBox="1">
            <a:spLocks noChangeArrowheads="1"/>
          </p:cNvSpPr>
          <p:nvPr/>
        </p:nvSpPr>
        <p:spPr bwMode="auto">
          <a:xfrm>
            <a:off x="6572250" y="2476500"/>
            <a:ext cx="368300"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A</a:t>
            </a:r>
          </a:p>
        </p:txBody>
      </p:sp>
      <p:sp>
        <p:nvSpPr>
          <p:cNvPr id="173076" name="Text Box 20"/>
          <p:cNvSpPr txBox="1">
            <a:spLocks noChangeArrowheads="1"/>
          </p:cNvSpPr>
          <p:nvPr/>
        </p:nvSpPr>
        <p:spPr bwMode="auto">
          <a:xfrm>
            <a:off x="7110413" y="2851150"/>
            <a:ext cx="354012"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B</a:t>
            </a:r>
          </a:p>
        </p:txBody>
      </p:sp>
      <p:sp>
        <p:nvSpPr>
          <p:cNvPr id="173077" name="Text Box 21"/>
          <p:cNvSpPr txBox="1">
            <a:spLocks noChangeArrowheads="1"/>
          </p:cNvSpPr>
          <p:nvPr/>
        </p:nvSpPr>
        <p:spPr bwMode="auto">
          <a:xfrm>
            <a:off x="6521450" y="3429000"/>
            <a:ext cx="368300"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C</a:t>
            </a:r>
          </a:p>
        </p:txBody>
      </p:sp>
      <p:sp>
        <p:nvSpPr>
          <p:cNvPr id="173078" name="Text Box 22"/>
          <p:cNvSpPr txBox="1">
            <a:spLocks noChangeArrowheads="1"/>
          </p:cNvSpPr>
          <p:nvPr/>
        </p:nvSpPr>
        <p:spPr bwMode="auto">
          <a:xfrm>
            <a:off x="6300788" y="1811338"/>
            <a:ext cx="635000"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root</a:t>
            </a:r>
          </a:p>
        </p:txBody>
      </p:sp>
      <p:sp>
        <p:nvSpPr>
          <p:cNvPr id="173079" name="Line 23"/>
          <p:cNvSpPr>
            <a:spLocks noChangeShapeType="1"/>
          </p:cNvSpPr>
          <p:nvPr/>
        </p:nvSpPr>
        <p:spPr bwMode="auto">
          <a:xfrm>
            <a:off x="6897688" y="2025650"/>
            <a:ext cx="2857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3080" name="Line 24"/>
          <p:cNvSpPr>
            <a:spLocks noChangeShapeType="1"/>
          </p:cNvSpPr>
          <p:nvPr/>
        </p:nvSpPr>
        <p:spPr bwMode="auto">
          <a:xfrm>
            <a:off x="7373938" y="3168650"/>
            <a:ext cx="247650" cy="304800"/>
          </a:xfrm>
          <a:prstGeom prst="line">
            <a:avLst/>
          </a:prstGeom>
          <a:noFill/>
          <a:ln w="38100">
            <a:solidFill>
              <a:schemeClr val="tx1"/>
            </a:solidFill>
            <a:round/>
            <a:headEnd/>
            <a:tailEnd/>
          </a:ln>
          <a:effectLst/>
        </p:spPr>
        <p:txBody>
          <a:bodyPr wrap="none" anchor="ctr"/>
          <a:lstStyle/>
          <a:p>
            <a:endParaRPr lang="en-US"/>
          </a:p>
        </p:txBody>
      </p:sp>
      <p:sp>
        <p:nvSpPr>
          <p:cNvPr id="173081" name="Freeform 25"/>
          <p:cNvSpPr>
            <a:spLocks/>
          </p:cNvSpPr>
          <p:nvPr/>
        </p:nvSpPr>
        <p:spPr bwMode="auto">
          <a:xfrm>
            <a:off x="7564438" y="1987550"/>
            <a:ext cx="533400" cy="1619250"/>
          </a:xfrm>
          <a:custGeom>
            <a:avLst/>
            <a:gdLst/>
            <a:ahLst/>
            <a:cxnLst>
              <a:cxn ang="0">
                <a:pos x="192" y="1020"/>
              </a:cxn>
              <a:cxn ang="0">
                <a:pos x="336" y="1020"/>
              </a:cxn>
              <a:cxn ang="0">
                <a:pos x="336" y="0"/>
              </a:cxn>
              <a:cxn ang="0">
                <a:pos x="0" y="0"/>
              </a:cxn>
            </a:cxnLst>
            <a:rect l="0" t="0" r="r" b="b"/>
            <a:pathLst>
              <a:path w="336" h="1020">
                <a:moveTo>
                  <a:pt x="192" y="1020"/>
                </a:moveTo>
                <a:lnTo>
                  <a:pt x="336" y="1020"/>
                </a:lnTo>
                <a:lnTo>
                  <a:pt x="336" y="0"/>
                </a:lnTo>
                <a:lnTo>
                  <a:pt x="0" y="0"/>
                </a:lnTo>
              </a:path>
            </a:pathLst>
          </a:custGeom>
          <a:noFill/>
          <a:ln w="38100" cap="rnd" cmpd="sng">
            <a:solidFill>
              <a:srgbClr val="FF0000"/>
            </a:solidFill>
            <a:prstDash val="sysDot"/>
            <a:round/>
            <a:headEnd type="none" w="med" len="med"/>
            <a:tailEnd type="triangle" w="med" len="med"/>
          </a:ln>
          <a:effectLst/>
        </p:spPr>
        <p:txBody>
          <a:bodyPr wrap="none" anchor="ctr"/>
          <a:lstStyle/>
          <a:p>
            <a:endParaRPr lang="en-US"/>
          </a:p>
        </p:txBody>
      </p:sp>
      <p:sp>
        <p:nvSpPr>
          <p:cNvPr id="173082" name="Freeform 26"/>
          <p:cNvSpPr>
            <a:spLocks/>
          </p:cNvSpPr>
          <p:nvPr/>
        </p:nvSpPr>
        <p:spPr bwMode="auto">
          <a:xfrm>
            <a:off x="7297738" y="3244850"/>
            <a:ext cx="209550" cy="381000"/>
          </a:xfrm>
          <a:custGeom>
            <a:avLst/>
            <a:gdLst/>
            <a:ahLst/>
            <a:cxnLst>
              <a:cxn ang="0">
                <a:pos x="132" y="240"/>
              </a:cxn>
              <a:cxn ang="0">
                <a:pos x="0" y="240"/>
              </a:cxn>
              <a:cxn ang="0">
                <a:pos x="0" y="0"/>
              </a:cxn>
            </a:cxnLst>
            <a:rect l="0" t="0" r="r" b="b"/>
            <a:pathLst>
              <a:path w="132" h="240">
                <a:moveTo>
                  <a:pt x="132" y="240"/>
                </a:moveTo>
                <a:lnTo>
                  <a:pt x="0" y="240"/>
                </a:lnTo>
                <a:lnTo>
                  <a:pt x="0" y="0"/>
                </a:lnTo>
              </a:path>
            </a:pathLst>
          </a:custGeom>
          <a:noFill/>
          <a:ln w="38100" cap="rnd" cmpd="sng">
            <a:solidFill>
              <a:srgbClr val="0000FF"/>
            </a:solidFill>
            <a:prstDash val="sysDot"/>
            <a:round/>
            <a:headEnd type="none" w="med" len="med"/>
            <a:tailEnd type="triangle" w="med" len="med"/>
          </a:ln>
          <a:effectLst/>
        </p:spPr>
        <p:txBody>
          <a:bodyPr wrap="none" anchor="ctr"/>
          <a:lstStyle/>
          <a:p>
            <a:endParaRPr lang="en-US"/>
          </a:p>
        </p:txBody>
      </p:sp>
      <p:sp>
        <p:nvSpPr>
          <p:cNvPr id="173083" name="Text Box 27"/>
          <p:cNvSpPr txBox="1">
            <a:spLocks noChangeArrowheads="1"/>
          </p:cNvSpPr>
          <p:nvPr/>
        </p:nvSpPr>
        <p:spPr bwMode="auto">
          <a:xfrm>
            <a:off x="8197850" y="3463925"/>
            <a:ext cx="719138"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child</a:t>
            </a:r>
          </a:p>
        </p:txBody>
      </p:sp>
      <p:sp>
        <p:nvSpPr>
          <p:cNvPr id="173084" name="Line 28"/>
          <p:cNvSpPr>
            <a:spLocks noChangeShapeType="1"/>
          </p:cNvSpPr>
          <p:nvPr/>
        </p:nvSpPr>
        <p:spPr bwMode="auto">
          <a:xfrm flipH="1">
            <a:off x="7450138" y="2787650"/>
            <a:ext cx="152400" cy="17145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3085" name="Text Box 29"/>
          <p:cNvSpPr txBox="1">
            <a:spLocks noChangeArrowheads="1"/>
          </p:cNvSpPr>
          <p:nvPr/>
        </p:nvSpPr>
        <p:spPr bwMode="auto">
          <a:xfrm>
            <a:off x="7196138" y="2459038"/>
            <a:ext cx="903287"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parent</a:t>
            </a:r>
          </a:p>
        </p:txBody>
      </p:sp>
      <p:sp>
        <p:nvSpPr>
          <p:cNvPr id="173086" name="Line 30"/>
          <p:cNvSpPr>
            <a:spLocks noChangeShapeType="1"/>
          </p:cNvSpPr>
          <p:nvPr/>
        </p:nvSpPr>
        <p:spPr bwMode="auto">
          <a:xfrm flipH="1">
            <a:off x="7869238" y="3683000"/>
            <a:ext cx="3619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3088" name="Oval 32"/>
          <p:cNvSpPr>
            <a:spLocks noChangeArrowheads="1"/>
          </p:cNvSpPr>
          <p:nvPr/>
        </p:nvSpPr>
        <p:spPr bwMode="auto">
          <a:xfrm>
            <a:off x="5330825" y="3649663"/>
            <a:ext cx="357188" cy="317500"/>
          </a:xfrm>
          <a:prstGeom prst="ellipse">
            <a:avLst/>
          </a:prstGeom>
          <a:solidFill>
            <a:srgbClr val="669900"/>
          </a:solidFill>
          <a:ln w="9525">
            <a:solidFill>
              <a:schemeClr val="tx1"/>
            </a:solidFill>
            <a:round/>
            <a:headEnd/>
            <a:tailEnd/>
          </a:ln>
          <a:effectLst/>
        </p:spPr>
        <p:txBody>
          <a:bodyPr wrap="none" anchor="ctr"/>
          <a:lstStyle/>
          <a:p>
            <a:endParaRPr lang="en-US"/>
          </a:p>
        </p:txBody>
      </p:sp>
      <p:sp>
        <p:nvSpPr>
          <p:cNvPr id="173089" name="Oval 33"/>
          <p:cNvSpPr>
            <a:spLocks noChangeArrowheads="1"/>
          </p:cNvSpPr>
          <p:nvPr/>
        </p:nvSpPr>
        <p:spPr bwMode="auto">
          <a:xfrm>
            <a:off x="4711700" y="4284663"/>
            <a:ext cx="358775" cy="317500"/>
          </a:xfrm>
          <a:prstGeom prst="ellipse">
            <a:avLst/>
          </a:prstGeom>
          <a:noFill/>
          <a:ln w="9525">
            <a:solidFill>
              <a:schemeClr val="tx1"/>
            </a:solidFill>
            <a:round/>
            <a:headEnd/>
            <a:tailEnd/>
          </a:ln>
          <a:effectLst/>
        </p:spPr>
        <p:txBody>
          <a:bodyPr wrap="none" anchor="ctr"/>
          <a:lstStyle/>
          <a:p>
            <a:endParaRPr lang="en-US"/>
          </a:p>
        </p:txBody>
      </p:sp>
      <p:sp>
        <p:nvSpPr>
          <p:cNvPr id="173090" name="Oval 34"/>
          <p:cNvSpPr>
            <a:spLocks noChangeArrowheads="1"/>
          </p:cNvSpPr>
          <p:nvPr/>
        </p:nvSpPr>
        <p:spPr bwMode="auto">
          <a:xfrm>
            <a:off x="5249863" y="4662488"/>
            <a:ext cx="357187" cy="317500"/>
          </a:xfrm>
          <a:prstGeom prst="ellipse">
            <a:avLst/>
          </a:prstGeom>
          <a:solidFill>
            <a:srgbClr val="CC99FF"/>
          </a:solidFill>
          <a:ln w="9525">
            <a:solidFill>
              <a:schemeClr val="tx1"/>
            </a:solidFill>
            <a:round/>
            <a:headEnd/>
            <a:tailEnd/>
          </a:ln>
          <a:effectLst/>
        </p:spPr>
        <p:txBody>
          <a:bodyPr wrap="none" anchor="ctr"/>
          <a:lstStyle/>
          <a:p>
            <a:endParaRPr lang="en-US"/>
          </a:p>
        </p:txBody>
      </p:sp>
      <p:sp>
        <p:nvSpPr>
          <p:cNvPr id="173091" name="Oval 35"/>
          <p:cNvSpPr>
            <a:spLocks noChangeArrowheads="1"/>
          </p:cNvSpPr>
          <p:nvPr/>
        </p:nvSpPr>
        <p:spPr bwMode="auto">
          <a:xfrm>
            <a:off x="4679950" y="5222875"/>
            <a:ext cx="357188" cy="317500"/>
          </a:xfrm>
          <a:prstGeom prst="ellipse">
            <a:avLst/>
          </a:prstGeom>
          <a:noFill/>
          <a:ln w="9525">
            <a:solidFill>
              <a:schemeClr val="tx1"/>
            </a:solidFill>
            <a:round/>
            <a:headEnd/>
            <a:tailEnd/>
          </a:ln>
          <a:effectLst/>
        </p:spPr>
        <p:txBody>
          <a:bodyPr wrap="none" anchor="ctr"/>
          <a:lstStyle/>
          <a:p>
            <a:endParaRPr lang="en-US"/>
          </a:p>
        </p:txBody>
      </p:sp>
      <p:sp>
        <p:nvSpPr>
          <p:cNvPr id="173092" name="Line 36"/>
          <p:cNvSpPr>
            <a:spLocks noChangeShapeType="1"/>
          </p:cNvSpPr>
          <p:nvPr/>
        </p:nvSpPr>
        <p:spPr bwMode="auto">
          <a:xfrm flipH="1">
            <a:off x="4940300" y="3906838"/>
            <a:ext cx="422275" cy="393700"/>
          </a:xfrm>
          <a:prstGeom prst="line">
            <a:avLst/>
          </a:prstGeom>
          <a:noFill/>
          <a:ln w="9525">
            <a:solidFill>
              <a:schemeClr val="tx1"/>
            </a:solidFill>
            <a:round/>
            <a:headEnd/>
            <a:tailEnd/>
          </a:ln>
          <a:effectLst/>
        </p:spPr>
        <p:txBody>
          <a:bodyPr wrap="none" anchor="ctr"/>
          <a:lstStyle/>
          <a:p>
            <a:endParaRPr lang="en-US"/>
          </a:p>
        </p:txBody>
      </p:sp>
      <p:sp>
        <p:nvSpPr>
          <p:cNvPr id="173093" name="Line 37"/>
          <p:cNvSpPr>
            <a:spLocks noChangeShapeType="1"/>
          </p:cNvSpPr>
          <p:nvPr/>
        </p:nvSpPr>
        <p:spPr bwMode="auto">
          <a:xfrm>
            <a:off x="5021263" y="4587875"/>
            <a:ext cx="244475" cy="166688"/>
          </a:xfrm>
          <a:prstGeom prst="line">
            <a:avLst/>
          </a:prstGeom>
          <a:noFill/>
          <a:ln w="9525">
            <a:solidFill>
              <a:schemeClr val="tx1"/>
            </a:solidFill>
            <a:round/>
            <a:headEnd/>
            <a:tailEnd/>
          </a:ln>
          <a:effectLst/>
        </p:spPr>
        <p:txBody>
          <a:bodyPr wrap="none" anchor="ctr"/>
          <a:lstStyle/>
          <a:p>
            <a:endParaRPr lang="en-US"/>
          </a:p>
        </p:txBody>
      </p:sp>
      <p:sp>
        <p:nvSpPr>
          <p:cNvPr id="173094" name="Freeform 38"/>
          <p:cNvSpPr>
            <a:spLocks/>
          </p:cNvSpPr>
          <p:nvPr/>
        </p:nvSpPr>
        <p:spPr bwMode="auto">
          <a:xfrm>
            <a:off x="5580063" y="4868863"/>
            <a:ext cx="576262" cy="144462"/>
          </a:xfrm>
          <a:custGeom>
            <a:avLst/>
            <a:gdLst/>
            <a:ahLst/>
            <a:cxnLst>
              <a:cxn ang="0">
                <a:pos x="0" y="0"/>
              </a:cxn>
              <a:cxn ang="0">
                <a:pos x="360" y="62"/>
              </a:cxn>
            </a:cxnLst>
            <a:rect l="0" t="0" r="r" b="b"/>
            <a:pathLst>
              <a:path w="360" h="62">
                <a:moveTo>
                  <a:pt x="0" y="0"/>
                </a:moveTo>
                <a:lnTo>
                  <a:pt x="360" y="62"/>
                </a:lnTo>
              </a:path>
            </a:pathLst>
          </a:custGeom>
          <a:noFill/>
          <a:ln w="38100">
            <a:solidFill>
              <a:schemeClr val="tx1"/>
            </a:solidFill>
            <a:round/>
            <a:headEnd/>
            <a:tailEnd/>
          </a:ln>
          <a:effectLst/>
        </p:spPr>
        <p:txBody>
          <a:bodyPr wrap="none" anchor="ctr"/>
          <a:lstStyle/>
          <a:p>
            <a:endParaRPr lang="en-US"/>
          </a:p>
        </p:txBody>
      </p:sp>
      <p:sp>
        <p:nvSpPr>
          <p:cNvPr id="173095" name="Freeform 39"/>
          <p:cNvSpPr>
            <a:spLocks/>
          </p:cNvSpPr>
          <p:nvPr/>
        </p:nvSpPr>
        <p:spPr bwMode="auto">
          <a:xfrm>
            <a:off x="5786438" y="3816350"/>
            <a:ext cx="1781175" cy="2547938"/>
          </a:xfrm>
          <a:custGeom>
            <a:avLst/>
            <a:gdLst/>
            <a:ahLst/>
            <a:cxnLst>
              <a:cxn ang="0">
                <a:pos x="684" y="1584"/>
              </a:cxn>
              <a:cxn ang="0">
                <a:pos x="864" y="1584"/>
              </a:cxn>
              <a:cxn ang="0">
                <a:pos x="864" y="552"/>
              </a:cxn>
              <a:cxn ang="0">
                <a:pos x="312" y="0"/>
              </a:cxn>
              <a:cxn ang="0">
                <a:pos x="0" y="0"/>
              </a:cxn>
            </a:cxnLst>
            <a:rect l="0" t="0" r="r" b="b"/>
            <a:pathLst>
              <a:path w="864" h="1584">
                <a:moveTo>
                  <a:pt x="684" y="1584"/>
                </a:moveTo>
                <a:lnTo>
                  <a:pt x="864" y="1584"/>
                </a:lnTo>
                <a:lnTo>
                  <a:pt x="864" y="552"/>
                </a:lnTo>
                <a:lnTo>
                  <a:pt x="312" y="0"/>
                </a:lnTo>
                <a:lnTo>
                  <a:pt x="0" y="0"/>
                </a:lnTo>
              </a:path>
            </a:pathLst>
          </a:custGeom>
          <a:noFill/>
          <a:ln w="9525" cap="rnd">
            <a:solidFill>
              <a:schemeClr val="tx1"/>
            </a:solidFill>
            <a:prstDash val="sysDot"/>
            <a:round/>
            <a:headEnd type="none" w="med" len="med"/>
            <a:tailEnd type="triangle" w="med" len="med"/>
          </a:ln>
          <a:effectLst/>
        </p:spPr>
        <p:txBody>
          <a:bodyPr wrap="none" anchor="ctr"/>
          <a:lstStyle/>
          <a:p>
            <a:endParaRPr lang="en-US"/>
          </a:p>
        </p:txBody>
      </p:sp>
      <p:sp>
        <p:nvSpPr>
          <p:cNvPr id="173096" name="Freeform 40"/>
          <p:cNvSpPr>
            <a:spLocks/>
          </p:cNvSpPr>
          <p:nvPr/>
        </p:nvSpPr>
        <p:spPr bwMode="auto">
          <a:xfrm>
            <a:off x="4500563" y="3937000"/>
            <a:ext cx="796925" cy="514350"/>
          </a:xfrm>
          <a:custGeom>
            <a:avLst/>
            <a:gdLst/>
            <a:ahLst/>
            <a:cxnLst>
              <a:cxn ang="0">
                <a:pos x="156" y="408"/>
              </a:cxn>
              <a:cxn ang="0">
                <a:pos x="0" y="408"/>
              </a:cxn>
              <a:cxn ang="0">
                <a:pos x="0" y="0"/>
              </a:cxn>
              <a:cxn ang="0">
                <a:pos x="588" y="0"/>
              </a:cxn>
            </a:cxnLst>
            <a:rect l="0" t="0" r="r" b="b"/>
            <a:pathLst>
              <a:path w="588" h="408">
                <a:moveTo>
                  <a:pt x="156" y="408"/>
                </a:moveTo>
                <a:lnTo>
                  <a:pt x="0" y="408"/>
                </a:lnTo>
                <a:lnTo>
                  <a:pt x="0" y="0"/>
                </a:lnTo>
                <a:lnTo>
                  <a:pt x="588" y="0"/>
                </a:lnTo>
              </a:path>
            </a:pathLst>
          </a:custGeom>
          <a:noFill/>
          <a:ln w="9525" cap="rnd">
            <a:solidFill>
              <a:schemeClr val="tx1"/>
            </a:solidFill>
            <a:prstDash val="sysDot"/>
            <a:round/>
            <a:headEnd type="none" w="med" len="med"/>
            <a:tailEnd type="triangle" w="med" len="med"/>
          </a:ln>
          <a:effectLst/>
        </p:spPr>
        <p:txBody>
          <a:bodyPr wrap="none" anchor="ctr"/>
          <a:lstStyle/>
          <a:p>
            <a:endParaRPr lang="en-US"/>
          </a:p>
        </p:txBody>
      </p:sp>
      <p:sp>
        <p:nvSpPr>
          <p:cNvPr id="173097" name="Freeform 41"/>
          <p:cNvSpPr>
            <a:spLocks/>
          </p:cNvSpPr>
          <p:nvPr/>
        </p:nvSpPr>
        <p:spPr bwMode="auto">
          <a:xfrm>
            <a:off x="5037138" y="5010150"/>
            <a:ext cx="309562" cy="363538"/>
          </a:xfrm>
          <a:custGeom>
            <a:avLst/>
            <a:gdLst/>
            <a:ahLst/>
            <a:cxnLst>
              <a:cxn ang="0">
                <a:pos x="0" y="288"/>
              </a:cxn>
              <a:cxn ang="0">
                <a:pos x="120" y="288"/>
              </a:cxn>
              <a:cxn ang="0">
                <a:pos x="228" y="0"/>
              </a:cxn>
            </a:cxnLst>
            <a:rect l="0" t="0" r="r" b="b"/>
            <a:pathLst>
              <a:path w="228" h="288">
                <a:moveTo>
                  <a:pt x="0" y="288"/>
                </a:moveTo>
                <a:lnTo>
                  <a:pt x="120" y="288"/>
                </a:lnTo>
                <a:lnTo>
                  <a:pt x="228" y="0"/>
                </a:lnTo>
              </a:path>
            </a:pathLst>
          </a:custGeom>
          <a:noFill/>
          <a:ln w="9525" cap="rnd">
            <a:solidFill>
              <a:schemeClr val="tx1"/>
            </a:solidFill>
            <a:prstDash val="sysDot"/>
            <a:round/>
            <a:headEnd type="none" w="med" len="med"/>
            <a:tailEnd type="triangle" w="med" len="med"/>
          </a:ln>
          <a:effectLst/>
        </p:spPr>
        <p:txBody>
          <a:bodyPr wrap="none" anchor="ctr"/>
          <a:lstStyle/>
          <a:p>
            <a:endParaRPr lang="en-US"/>
          </a:p>
        </p:txBody>
      </p:sp>
      <p:sp>
        <p:nvSpPr>
          <p:cNvPr id="173098" name="Freeform 42"/>
          <p:cNvSpPr>
            <a:spLocks/>
          </p:cNvSpPr>
          <p:nvPr/>
        </p:nvSpPr>
        <p:spPr bwMode="auto">
          <a:xfrm>
            <a:off x="4516438" y="4648200"/>
            <a:ext cx="309562" cy="725488"/>
          </a:xfrm>
          <a:custGeom>
            <a:avLst/>
            <a:gdLst/>
            <a:ahLst/>
            <a:cxnLst>
              <a:cxn ang="0">
                <a:pos x="120" y="576"/>
              </a:cxn>
              <a:cxn ang="0">
                <a:pos x="0" y="576"/>
              </a:cxn>
              <a:cxn ang="0">
                <a:pos x="0" y="252"/>
              </a:cxn>
              <a:cxn ang="0">
                <a:pos x="228" y="0"/>
              </a:cxn>
            </a:cxnLst>
            <a:rect l="0" t="0" r="r" b="b"/>
            <a:pathLst>
              <a:path w="228" h="576">
                <a:moveTo>
                  <a:pt x="120" y="576"/>
                </a:moveTo>
                <a:lnTo>
                  <a:pt x="0" y="576"/>
                </a:lnTo>
                <a:lnTo>
                  <a:pt x="0" y="252"/>
                </a:lnTo>
                <a:lnTo>
                  <a:pt x="228" y="0"/>
                </a:lnTo>
              </a:path>
            </a:pathLst>
          </a:custGeom>
          <a:noFill/>
          <a:ln w="9525" cap="rnd">
            <a:solidFill>
              <a:schemeClr val="tx1"/>
            </a:solidFill>
            <a:prstDash val="sysDot"/>
            <a:round/>
            <a:headEnd type="none" w="med" len="med"/>
            <a:tailEnd type="triangle" w="med" len="med"/>
          </a:ln>
          <a:effectLst/>
        </p:spPr>
        <p:txBody>
          <a:bodyPr wrap="none" anchor="ctr"/>
          <a:lstStyle/>
          <a:p>
            <a:endParaRPr lang="en-US"/>
          </a:p>
        </p:txBody>
      </p:sp>
      <p:sp>
        <p:nvSpPr>
          <p:cNvPr id="173099" name="Text Box 43"/>
          <p:cNvSpPr txBox="1">
            <a:spLocks noChangeArrowheads="1"/>
          </p:cNvSpPr>
          <p:nvPr/>
        </p:nvSpPr>
        <p:spPr bwMode="auto">
          <a:xfrm>
            <a:off x="4727575" y="4243388"/>
            <a:ext cx="368300"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A</a:t>
            </a:r>
          </a:p>
        </p:txBody>
      </p:sp>
      <p:sp>
        <p:nvSpPr>
          <p:cNvPr id="173100" name="Text Box 44"/>
          <p:cNvSpPr txBox="1">
            <a:spLocks noChangeArrowheads="1"/>
          </p:cNvSpPr>
          <p:nvPr/>
        </p:nvSpPr>
        <p:spPr bwMode="auto">
          <a:xfrm>
            <a:off x="5265738" y="4618038"/>
            <a:ext cx="354012"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B</a:t>
            </a:r>
          </a:p>
        </p:txBody>
      </p:sp>
      <p:sp>
        <p:nvSpPr>
          <p:cNvPr id="173101" name="Text Box 45"/>
          <p:cNvSpPr txBox="1">
            <a:spLocks noChangeArrowheads="1"/>
          </p:cNvSpPr>
          <p:nvPr/>
        </p:nvSpPr>
        <p:spPr bwMode="auto">
          <a:xfrm>
            <a:off x="4676775" y="5195888"/>
            <a:ext cx="368300"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C</a:t>
            </a:r>
          </a:p>
        </p:txBody>
      </p:sp>
      <p:sp>
        <p:nvSpPr>
          <p:cNvPr id="173105" name="Text Box 49"/>
          <p:cNvSpPr txBox="1">
            <a:spLocks noChangeArrowheads="1"/>
          </p:cNvSpPr>
          <p:nvPr/>
        </p:nvSpPr>
        <p:spPr bwMode="auto">
          <a:xfrm>
            <a:off x="6373813" y="4508500"/>
            <a:ext cx="719137"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child</a:t>
            </a:r>
          </a:p>
        </p:txBody>
      </p:sp>
      <p:sp>
        <p:nvSpPr>
          <p:cNvPr id="173106" name="Line 50"/>
          <p:cNvSpPr>
            <a:spLocks noChangeShapeType="1"/>
          </p:cNvSpPr>
          <p:nvPr/>
        </p:nvSpPr>
        <p:spPr bwMode="auto">
          <a:xfrm>
            <a:off x="5053013" y="3792538"/>
            <a:ext cx="2857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3107" name="Line 51"/>
          <p:cNvSpPr>
            <a:spLocks noChangeShapeType="1"/>
          </p:cNvSpPr>
          <p:nvPr/>
        </p:nvSpPr>
        <p:spPr bwMode="auto">
          <a:xfrm flipH="1">
            <a:off x="5586413" y="4516438"/>
            <a:ext cx="152400" cy="17145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3108" name="Text Box 52"/>
          <p:cNvSpPr txBox="1">
            <a:spLocks noChangeArrowheads="1"/>
          </p:cNvSpPr>
          <p:nvPr/>
        </p:nvSpPr>
        <p:spPr bwMode="auto">
          <a:xfrm>
            <a:off x="5694363" y="4168775"/>
            <a:ext cx="903287"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parent</a:t>
            </a:r>
          </a:p>
        </p:txBody>
      </p:sp>
      <p:sp>
        <p:nvSpPr>
          <p:cNvPr id="173109" name="Oval 53"/>
          <p:cNvSpPr>
            <a:spLocks noChangeArrowheads="1"/>
          </p:cNvSpPr>
          <p:nvPr/>
        </p:nvSpPr>
        <p:spPr bwMode="auto">
          <a:xfrm>
            <a:off x="6262688" y="5665788"/>
            <a:ext cx="357187" cy="317500"/>
          </a:xfrm>
          <a:prstGeom prst="ellipse">
            <a:avLst/>
          </a:prstGeom>
          <a:noFill/>
          <a:ln w="9525">
            <a:solidFill>
              <a:schemeClr val="tx1"/>
            </a:solidFill>
            <a:round/>
            <a:headEnd/>
            <a:tailEnd/>
          </a:ln>
          <a:effectLst/>
        </p:spPr>
        <p:txBody>
          <a:bodyPr wrap="none" anchor="ctr"/>
          <a:lstStyle/>
          <a:p>
            <a:endParaRPr lang="en-US"/>
          </a:p>
        </p:txBody>
      </p:sp>
      <p:sp>
        <p:nvSpPr>
          <p:cNvPr id="173110" name="Oval 54"/>
          <p:cNvSpPr>
            <a:spLocks noChangeArrowheads="1"/>
          </p:cNvSpPr>
          <p:nvPr/>
        </p:nvSpPr>
        <p:spPr bwMode="auto">
          <a:xfrm>
            <a:off x="6832600" y="6194425"/>
            <a:ext cx="357188" cy="317500"/>
          </a:xfrm>
          <a:prstGeom prst="ellipse">
            <a:avLst/>
          </a:prstGeom>
          <a:noFill/>
          <a:ln w="9525">
            <a:solidFill>
              <a:schemeClr val="tx1"/>
            </a:solidFill>
            <a:round/>
            <a:headEnd/>
            <a:tailEnd/>
          </a:ln>
          <a:effectLst/>
        </p:spPr>
        <p:txBody>
          <a:bodyPr wrap="none" anchor="ctr"/>
          <a:lstStyle/>
          <a:p>
            <a:endParaRPr lang="en-US"/>
          </a:p>
        </p:txBody>
      </p:sp>
      <p:sp>
        <p:nvSpPr>
          <p:cNvPr id="173111" name="Oval 55" descr="50%"/>
          <p:cNvSpPr>
            <a:spLocks noChangeArrowheads="1"/>
          </p:cNvSpPr>
          <p:nvPr/>
        </p:nvSpPr>
        <p:spPr bwMode="auto">
          <a:xfrm>
            <a:off x="5708650" y="6194425"/>
            <a:ext cx="358775" cy="317500"/>
          </a:xfrm>
          <a:prstGeom prst="ellipse">
            <a:avLst/>
          </a:prstGeom>
          <a:pattFill prst="pct50">
            <a:fgClr>
              <a:schemeClr val="accent1"/>
            </a:fgClr>
            <a:bgClr>
              <a:schemeClr val="bg1"/>
            </a:bgClr>
          </a:pattFill>
          <a:ln w="9525">
            <a:solidFill>
              <a:schemeClr val="tx1"/>
            </a:solidFill>
            <a:round/>
            <a:headEnd/>
            <a:tailEnd/>
          </a:ln>
          <a:effectLst/>
        </p:spPr>
        <p:txBody>
          <a:bodyPr wrap="none" anchor="ctr"/>
          <a:lstStyle/>
          <a:p>
            <a:endParaRPr lang="en-US"/>
          </a:p>
        </p:txBody>
      </p:sp>
      <p:sp>
        <p:nvSpPr>
          <p:cNvPr id="173112" name="Line 56"/>
          <p:cNvSpPr>
            <a:spLocks noChangeShapeType="1"/>
          </p:cNvSpPr>
          <p:nvPr/>
        </p:nvSpPr>
        <p:spPr bwMode="auto">
          <a:xfrm>
            <a:off x="6572250" y="5937250"/>
            <a:ext cx="327025" cy="287338"/>
          </a:xfrm>
          <a:prstGeom prst="line">
            <a:avLst/>
          </a:prstGeom>
          <a:noFill/>
          <a:ln w="9525">
            <a:solidFill>
              <a:schemeClr val="tx1"/>
            </a:solidFill>
            <a:round/>
            <a:headEnd/>
            <a:tailEnd/>
          </a:ln>
          <a:effectLst/>
        </p:spPr>
        <p:txBody>
          <a:bodyPr wrap="none" anchor="ctr"/>
          <a:lstStyle/>
          <a:p>
            <a:endParaRPr lang="en-US"/>
          </a:p>
        </p:txBody>
      </p:sp>
      <p:sp>
        <p:nvSpPr>
          <p:cNvPr id="173113" name="Line 57"/>
          <p:cNvSpPr>
            <a:spLocks noChangeShapeType="1"/>
          </p:cNvSpPr>
          <p:nvPr/>
        </p:nvSpPr>
        <p:spPr bwMode="auto">
          <a:xfrm flipH="1">
            <a:off x="5986463" y="5921375"/>
            <a:ext cx="307975" cy="306388"/>
          </a:xfrm>
          <a:prstGeom prst="line">
            <a:avLst/>
          </a:prstGeom>
          <a:noFill/>
          <a:ln w="9525">
            <a:solidFill>
              <a:schemeClr val="tx1"/>
            </a:solidFill>
            <a:round/>
            <a:headEnd/>
            <a:tailEnd/>
          </a:ln>
          <a:effectLst/>
        </p:spPr>
        <p:txBody>
          <a:bodyPr wrap="none" anchor="ctr"/>
          <a:lstStyle/>
          <a:p>
            <a:endParaRPr lang="en-US"/>
          </a:p>
        </p:txBody>
      </p:sp>
      <p:sp>
        <p:nvSpPr>
          <p:cNvPr id="173114" name="Freeform 58"/>
          <p:cNvSpPr>
            <a:spLocks/>
          </p:cNvSpPr>
          <p:nvPr/>
        </p:nvSpPr>
        <p:spPr bwMode="auto">
          <a:xfrm>
            <a:off x="6538913" y="6073775"/>
            <a:ext cx="293687" cy="317500"/>
          </a:xfrm>
          <a:custGeom>
            <a:avLst/>
            <a:gdLst/>
            <a:ahLst/>
            <a:cxnLst>
              <a:cxn ang="0">
                <a:pos x="216" y="252"/>
              </a:cxn>
              <a:cxn ang="0">
                <a:pos x="0" y="252"/>
              </a:cxn>
              <a:cxn ang="0">
                <a:pos x="0" y="0"/>
              </a:cxn>
            </a:cxnLst>
            <a:rect l="0" t="0" r="r" b="b"/>
            <a:pathLst>
              <a:path w="216" h="252">
                <a:moveTo>
                  <a:pt x="216" y="252"/>
                </a:moveTo>
                <a:lnTo>
                  <a:pt x="0" y="252"/>
                </a:lnTo>
                <a:lnTo>
                  <a:pt x="0" y="0"/>
                </a:lnTo>
              </a:path>
            </a:pathLst>
          </a:custGeom>
          <a:noFill/>
          <a:ln w="9525" cap="rnd">
            <a:solidFill>
              <a:schemeClr val="tx1"/>
            </a:solidFill>
            <a:prstDash val="sysDot"/>
            <a:round/>
            <a:headEnd type="none" w="med" len="med"/>
            <a:tailEnd type="triangle" w="med" len="med"/>
          </a:ln>
          <a:effectLst/>
        </p:spPr>
        <p:txBody>
          <a:bodyPr wrap="none" anchor="ctr"/>
          <a:lstStyle/>
          <a:p>
            <a:endParaRPr lang="en-US"/>
          </a:p>
        </p:txBody>
      </p:sp>
      <p:sp>
        <p:nvSpPr>
          <p:cNvPr id="173115" name="Freeform 59"/>
          <p:cNvSpPr>
            <a:spLocks/>
          </p:cNvSpPr>
          <p:nvPr/>
        </p:nvSpPr>
        <p:spPr bwMode="auto">
          <a:xfrm>
            <a:off x="6083300" y="6043613"/>
            <a:ext cx="325438" cy="331787"/>
          </a:xfrm>
          <a:custGeom>
            <a:avLst/>
            <a:gdLst/>
            <a:ahLst/>
            <a:cxnLst>
              <a:cxn ang="0">
                <a:pos x="0" y="264"/>
              </a:cxn>
              <a:cxn ang="0">
                <a:pos x="240" y="264"/>
              </a:cxn>
              <a:cxn ang="0">
                <a:pos x="240" y="0"/>
              </a:cxn>
            </a:cxnLst>
            <a:rect l="0" t="0" r="r" b="b"/>
            <a:pathLst>
              <a:path w="240" h="264">
                <a:moveTo>
                  <a:pt x="0" y="264"/>
                </a:moveTo>
                <a:lnTo>
                  <a:pt x="240" y="264"/>
                </a:lnTo>
                <a:lnTo>
                  <a:pt x="240" y="0"/>
                </a:lnTo>
              </a:path>
            </a:pathLst>
          </a:custGeom>
          <a:noFill/>
          <a:ln w="9525" cap="rnd">
            <a:solidFill>
              <a:schemeClr val="tx1"/>
            </a:solidFill>
            <a:prstDash val="sysDot"/>
            <a:round/>
            <a:headEnd type="none" w="med" len="med"/>
            <a:tailEnd type="triangle" w="med" len="med"/>
          </a:ln>
          <a:effectLst/>
        </p:spPr>
        <p:txBody>
          <a:bodyPr wrap="none" anchor="ctr"/>
          <a:lstStyle/>
          <a:p>
            <a:endParaRPr lang="en-US"/>
          </a:p>
        </p:txBody>
      </p:sp>
      <p:sp>
        <p:nvSpPr>
          <p:cNvPr id="173116" name="Freeform 60"/>
          <p:cNvSpPr>
            <a:spLocks/>
          </p:cNvSpPr>
          <p:nvPr/>
        </p:nvSpPr>
        <p:spPr bwMode="auto">
          <a:xfrm>
            <a:off x="5513388" y="5559425"/>
            <a:ext cx="439737" cy="815975"/>
          </a:xfrm>
          <a:custGeom>
            <a:avLst/>
            <a:gdLst/>
            <a:ahLst/>
            <a:cxnLst>
              <a:cxn ang="0">
                <a:pos x="144" y="648"/>
              </a:cxn>
              <a:cxn ang="0">
                <a:pos x="0" y="648"/>
              </a:cxn>
              <a:cxn ang="0">
                <a:pos x="0" y="492"/>
              </a:cxn>
              <a:cxn ang="0">
                <a:pos x="324" y="192"/>
              </a:cxn>
              <a:cxn ang="0">
                <a:pos x="324" y="0"/>
              </a:cxn>
            </a:cxnLst>
            <a:rect l="0" t="0" r="r" b="b"/>
            <a:pathLst>
              <a:path w="324" h="648">
                <a:moveTo>
                  <a:pt x="144" y="648"/>
                </a:moveTo>
                <a:lnTo>
                  <a:pt x="0" y="648"/>
                </a:lnTo>
                <a:lnTo>
                  <a:pt x="0" y="492"/>
                </a:lnTo>
                <a:lnTo>
                  <a:pt x="324" y="192"/>
                </a:lnTo>
                <a:lnTo>
                  <a:pt x="324" y="0"/>
                </a:lnTo>
              </a:path>
            </a:pathLst>
          </a:custGeom>
          <a:noFill/>
          <a:ln w="38100" cap="rnd" cmpd="sng">
            <a:solidFill>
              <a:schemeClr val="bg2"/>
            </a:solidFill>
            <a:prstDash val="sysDot"/>
            <a:round/>
            <a:headEnd type="none" w="med" len="med"/>
            <a:tailEnd type="triangle" w="med" len="med"/>
          </a:ln>
          <a:effectLst/>
        </p:spPr>
        <p:txBody>
          <a:bodyPr wrap="none" anchor="ctr"/>
          <a:lstStyle/>
          <a:p>
            <a:endParaRPr lang="en-US"/>
          </a:p>
        </p:txBody>
      </p:sp>
      <p:sp>
        <p:nvSpPr>
          <p:cNvPr id="173117" name="Text Box 61"/>
          <p:cNvSpPr txBox="1">
            <a:spLocks noChangeArrowheads="1"/>
          </p:cNvSpPr>
          <p:nvPr/>
        </p:nvSpPr>
        <p:spPr bwMode="auto">
          <a:xfrm>
            <a:off x="6294438" y="5638800"/>
            <a:ext cx="368300"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D</a:t>
            </a:r>
          </a:p>
        </p:txBody>
      </p:sp>
      <p:sp>
        <p:nvSpPr>
          <p:cNvPr id="173118" name="Text Box 62"/>
          <p:cNvSpPr txBox="1">
            <a:spLocks noChangeArrowheads="1"/>
          </p:cNvSpPr>
          <p:nvPr/>
        </p:nvSpPr>
        <p:spPr bwMode="auto">
          <a:xfrm>
            <a:off x="5722938" y="6148388"/>
            <a:ext cx="354012"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E</a:t>
            </a:r>
          </a:p>
        </p:txBody>
      </p:sp>
      <p:sp>
        <p:nvSpPr>
          <p:cNvPr id="173119" name="Text Box 63"/>
          <p:cNvSpPr txBox="1">
            <a:spLocks noChangeArrowheads="1"/>
          </p:cNvSpPr>
          <p:nvPr/>
        </p:nvSpPr>
        <p:spPr bwMode="auto">
          <a:xfrm>
            <a:off x="6864350" y="6153150"/>
            <a:ext cx="339725" cy="396875"/>
          </a:xfrm>
          <a:prstGeom prst="rect">
            <a:avLst/>
          </a:prstGeom>
          <a:noFill/>
          <a:ln w="9525">
            <a:noFill/>
            <a:miter lim="800000"/>
            <a:headEnd/>
            <a:tailEnd/>
          </a:ln>
          <a:effectLst/>
        </p:spPr>
        <p:txBody>
          <a:bodyPr wrap="none">
            <a:spAutoFit/>
          </a:bodyPr>
          <a:lstStyle/>
          <a:p>
            <a:r>
              <a:rPr lang="en-US" altLang="zh-TW" sz="2000" b="1">
                <a:latin typeface="Times New Roman" pitchFamily="18" charset="0"/>
              </a:rPr>
              <a:t>F</a:t>
            </a:r>
          </a:p>
        </p:txBody>
      </p:sp>
      <p:sp>
        <p:nvSpPr>
          <p:cNvPr id="173120" name="Line 64"/>
          <p:cNvSpPr>
            <a:spLocks noChangeShapeType="1"/>
          </p:cNvSpPr>
          <p:nvPr/>
        </p:nvSpPr>
        <p:spPr bwMode="auto">
          <a:xfrm flipH="1">
            <a:off x="6300788" y="4797425"/>
            <a:ext cx="144462" cy="144463"/>
          </a:xfrm>
          <a:prstGeom prst="line">
            <a:avLst/>
          </a:prstGeom>
          <a:noFill/>
          <a:ln w="9525">
            <a:solidFill>
              <a:schemeClr val="tx1"/>
            </a:solidFill>
            <a:round/>
            <a:headEnd/>
            <a:tailEnd type="triangle" w="med" len="med"/>
          </a:ln>
          <a:effectLst/>
        </p:spPr>
        <p:txBody>
          <a:bodyPr wrap="none" anchor="ctr"/>
          <a:lstStyle/>
          <a:p>
            <a:endParaRPr lang="en-US"/>
          </a:p>
        </p:txBody>
      </p:sp>
      <p:sp>
        <p:nvSpPr>
          <p:cNvPr id="173121" name="Line 65"/>
          <p:cNvSpPr>
            <a:spLocks noChangeShapeType="1"/>
          </p:cNvSpPr>
          <p:nvPr/>
        </p:nvSpPr>
        <p:spPr bwMode="auto">
          <a:xfrm>
            <a:off x="6227763" y="5229225"/>
            <a:ext cx="120650" cy="449263"/>
          </a:xfrm>
          <a:prstGeom prst="line">
            <a:avLst/>
          </a:prstGeom>
          <a:noFill/>
          <a:ln w="38100">
            <a:solidFill>
              <a:srgbClr val="FF0000"/>
            </a:solidFill>
            <a:round/>
            <a:headEnd/>
            <a:tailEnd/>
          </a:ln>
          <a:effectLst/>
        </p:spPr>
        <p:txBody>
          <a:bodyPr wrap="none" anchor="ctr"/>
          <a:lstStyle/>
          <a:p>
            <a:endParaRPr lang="en-US"/>
          </a:p>
        </p:txBody>
      </p:sp>
      <p:sp>
        <p:nvSpPr>
          <p:cNvPr id="173123" name="Text Box 67"/>
          <p:cNvSpPr txBox="1">
            <a:spLocks noChangeArrowheads="1"/>
          </p:cNvSpPr>
          <p:nvPr/>
        </p:nvSpPr>
        <p:spPr bwMode="auto">
          <a:xfrm>
            <a:off x="5246688" y="6416675"/>
            <a:ext cx="1198562" cy="396875"/>
          </a:xfrm>
          <a:prstGeom prst="rect">
            <a:avLst/>
          </a:prstGeom>
          <a:noFill/>
          <a:ln w="9525">
            <a:noFill/>
            <a:miter lim="800000"/>
            <a:headEnd/>
            <a:tailEnd/>
          </a:ln>
          <a:effectLst/>
        </p:spPr>
        <p:txBody>
          <a:bodyPr wrap="none">
            <a:spAutoFit/>
          </a:bodyPr>
          <a:lstStyle/>
          <a:p>
            <a:r>
              <a:rPr lang="en-US" altLang="zh-TW" sz="2000" b="1">
                <a:solidFill>
                  <a:srgbClr val="FF0000"/>
                </a:solidFill>
                <a:latin typeface="Times New Roman" pitchFamily="18" charset="0"/>
              </a:rPr>
              <a:t>successor</a:t>
            </a:r>
          </a:p>
        </p:txBody>
      </p:sp>
      <p:sp>
        <p:nvSpPr>
          <p:cNvPr id="173124" name="Rectangle 68"/>
          <p:cNvSpPr>
            <a:spLocks noChangeArrowheads="1"/>
          </p:cNvSpPr>
          <p:nvPr/>
        </p:nvSpPr>
        <p:spPr bwMode="auto">
          <a:xfrm>
            <a:off x="900113" y="1844675"/>
            <a:ext cx="2663825" cy="323850"/>
          </a:xfrm>
          <a:prstGeom prst="rect">
            <a:avLst/>
          </a:prstGeom>
          <a:noFill/>
          <a:ln w="9525">
            <a:solidFill>
              <a:srgbClr val="FF0000"/>
            </a:solidFill>
            <a:miter lim="800000"/>
            <a:headEnd/>
            <a:tailEnd/>
          </a:ln>
          <a:effectLst/>
        </p:spPr>
        <p:txBody>
          <a:bodyPr wrap="none" anchor="ctr"/>
          <a:lstStyle/>
          <a:p>
            <a:endParaRPr lang="en-US"/>
          </a:p>
        </p:txBody>
      </p:sp>
      <p:sp>
        <p:nvSpPr>
          <p:cNvPr id="173125" name="Rectangle 69"/>
          <p:cNvSpPr>
            <a:spLocks noChangeArrowheads="1"/>
          </p:cNvSpPr>
          <p:nvPr/>
        </p:nvSpPr>
        <p:spPr bwMode="auto">
          <a:xfrm>
            <a:off x="900113" y="2203450"/>
            <a:ext cx="4824412" cy="649288"/>
          </a:xfrm>
          <a:prstGeom prst="rect">
            <a:avLst/>
          </a:prstGeom>
          <a:noFill/>
          <a:ln w="9525">
            <a:solidFill>
              <a:srgbClr val="FF0000"/>
            </a:solidFill>
            <a:miter lim="800000"/>
            <a:headEnd/>
            <a:tailEnd/>
          </a:ln>
          <a:effectLst/>
        </p:spPr>
        <p:txBody>
          <a:bodyPr wrap="none" anchor="ctr"/>
          <a:lstStyle/>
          <a:p>
            <a:endParaRPr lang="en-US"/>
          </a:p>
        </p:txBody>
      </p:sp>
      <p:sp>
        <p:nvSpPr>
          <p:cNvPr id="173127" name="Rectangle 71"/>
          <p:cNvSpPr>
            <a:spLocks noChangeArrowheads="1"/>
          </p:cNvSpPr>
          <p:nvPr/>
        </p:nvSpPr>
        <p:spPr bwMode="auto">
          <a:xfrm>
            <a:off x="900113" y="2889250"/>
            <a:ext cx="3024187" cy="611188"/>
          </a:xfrm>
          <a:prstGeom prst="rect">
            <a:avLst/>
          </a:prstGeom>
          <a:noFill/>
          <a:ln w="9525">
            <a:solidFill>
              <a:srgbClr val="FF0000"/>
            </a:solidFill>
            <a:miter lim="800000"/>
            <a:headEnd/>
            <a:tailEnd/>
          </a:ln>
          <a:effectLst/>
        </p:spPr>
        <p:txBody>
          <a:bodyPr wrap="none" anchor="ctr"/>
          <a:lstStyle/>
          <a:p>
            <a:endParaRPr lang="en-US"/>
          </a:p>
        </p:txBody>
      </p:sp>
      <p:sp>
        <p:nvSpPr>
          <p:cNvPr id="173129" name="Rectangle 73"/>
          <p:cNvSpPr>
            <a:spLocks noChangeArrowheads="1"/>
          </p:cNvSpPr>
          <p:nvPr/>
        </p:nvSpPr>
        <p:spPr bwMode="auto">
          <a:xfrm>
            <a:off x="900113" y="3571875"/>
            <a:ext cx="3527425" cy="577850"/>
          </a:xfrm>
          <a:prstGeom prst="rect">
            <a:avLst/>
          </a:prstGeom>
          <a:noFill/>
          <a:ln w="9525">
            <a:solidFill>
              <a:srgbClr val="FF0000"/>
            </a:solidFill>
            <a:miter lim="800000"/>
            <a:headEnd/>
            <a:tailEnd/>
          </a:ln>
          <a:effectLst/>
        </p:spPr>
        <p:txBody>
          <a:bodyPr wrap="none" anchor="ctr"/>
          <a:lstStyle/>
          <a:p>
            <a:endParaRPr lang="en-US"/>
          </a:p>
        </p:txBody>
      </p:sp>
      <p:sp>
        <p:nvSpPr>
          <p:cNvPr id="173131" name="Rectangle 75"/>
          <p:cNvSpPr>
            <a:spLocks noChangeArrowheads="1"/>
          </p:cNvSpPr>
          <p:nvPr/>
        </p:nvSpPr>
        <p:spPr bwMode="auto">
          <a:xfrm>
            <a:off x="900113" y="4219575"/>
            <a:ext cx="2519362" cy="288925"/>
          </a:xfrm>
          <a:prstGeom prst="rect">
            <a:avLst/>
          </a:prstGeom>
          <a:noFill/>
          <a:ln w="9525">
            <a:solidFill>
              <a:srgbClr val="FF0000"/>
            </a:solidFill>
            <a:miter lim="800000"/>
            <a:headEnd/>
            <a:tailEnd/>
          </a:ln>
          <a:effectLst/>
        </p:spPr>
        <p:txBody>
          <a:bodyPr wrap="none" anchor="ctr"/>
          <a:lstStyle/>
          <a:p>
            <a:endParaRPr lang="en-US"/>
          </a:p>
        </p:txBody>
      </p:sp>
      <p:sp>
        <p:nvSpPr>
          <p:cNvPr id="173132" name="Rectangle 76"/>
          <p:cNvSpPr>
            <a:spLocks noChangeArrowheads="1"/>
          </p:cNvSpPr>
          <p:nvPr/>
        </p:nvSpPr>
        <p:spPr bwMode="auto">
          <a:xfrm>
            <a:off x="1116013" y="4545013"/>
            <a:ext cx="2376487" cy="288925"/>
          </a:xfrm>
          <a:prstGeom prst="rect">
            <a:avLst/>
          </a:prstGeom>
          <a:noFill/>
          <a:ln w="9525">
            <a:solidFill>
              <a:srgbClr val="FF0000"/>
            </a:solidFill>
            <a:miter lim="800000"/>
            <a:headEnd/>
            <a:tailEnd/>
          </a:ln>
          <a:effectLst/>
        </p:spPr>
        <p:txBody>
          <a:bodyPr wrap="none" anchor="ctr"/>
          <a:lstStyle/>
          <a:p>
            <a:endParaRPr lang="en-US"/>
          </a:p>
        </p:txBody>
      </p:sp>
      <p:sp>
        <p:nvSpPr>
          <p:cNvPr id="173133" name="Rectangle 77"/>
          <p:cNvSpPr>
            <a:spLocks noChangeArrowheads="1"/>
          </p:cNvSpPr>
          <p:nvPr/>
        </p:nvSpPr>
        <p:spPr bwMode="auto">
          <a:xfrm>
            <a:off x="1116013" y="4868863"/>
            <a:ext cx="2663825" cy="288925"/>
          </a:xfrm>
          <a:prstGeom prst="rect">
            <a:avLst/>
          </a:prstGeom>
          <a:noFill/>
          <a:ln w="9525">
            <a:solidFill>
              <a:srgbClr val="FF0000"/>
            </a:solidFill>
            <a:miter lim="800000"/>
            <a:headEnd/>
            <a:tailEnd/>
          </a:ln>
          <a:effectLst/>
        </p:spPr>
        <p:txBody>
          <a:bodyPr wrap="none" anchor="ctr"/>
          <a:lstStyle/>
          <a:p>
            <a:endParaRPr lang="en-US"/>
          </a:p>
        </p:txBody>
      </p:sp>
      <p:sp>
        <p:nvSpPr>
          <p:cNvPr id="173134" name="Freeform 78"/>
          <p:cNvSpPr>
            <a:spLocks/>
          </p:cNvSpPr>
          <p:nvPr/>
        </p:nvSpPr>
        <p:spPr bwMode="auto">
          <a:xfrm>
            <a:off x="7486650" y="1989138"/>
            <a:ext cx="614363" cy="1079500"/>
          </a:xfrm>
          <a:custGeom>
            <a:avLst/>
            <a:gdLst/>
            <a:ahLst/>
            <a:cxnLst>
              <a:cxn ang="0">
                <a:pos x="0" y="677"/>
              </a:cxn>
              <a:cxn ang="0">
                <a:pos x="387" y="680"/>
              </a:cxn>
              <a:cxn ang="0">
                <a:pos x="387" y="0"/>
              </a:cxn>
              <a:cxn ang="0">
                <a:pos x="51" y="0"/>
              </a:cxn>
            </a:cxnLst>
            <a:rect l="0" t="0" r="r" b="b"/>
            <a:pathLst>
              <a:path w="387" h="680">
                <a:moveTo>
                  <a:pt x="0" y="677"/>
                </a:moveTo>
                <a:lnTo>
                  <a:pt x="387" y="680"/>
                </a:lnTo>
                <a:lnTo>
                  <a:pt x="387" y="0"/>
                </a:lnTo>
                <a:lnTo>
                  <a:pt x="51" y="0"/>
                </a:lnTo>
              </a:path>
            </a:pathLst>
          </a:custGeom>
          <a:noFill/>
          <a:ln w="38100" cap="rnd" cmpd="sng">
            <a:solidFill>
              <a:srgbClr val="FF0000"/>
            </a:solidFill>
            <a:prstDash val="sysDot"/>
            <a:round/>
            <a:headEnd type="none" w="med" len="med"/>
            <a:tailEnd type="triangle" w="med" len="med"/>
          </a:ln>
          <a:effectLst/>
        </p:spPr>
        <p:txBody>
          <a:bodyPr wrap="none" anchor="ctr"/>
          <a:lstStyle/>
          <a:p>
            <a:endParaRPr lang="en-US"/>
          </a:p>
        </p:txBody>
      </p:sp>
      <p:sp>
        <p:nvSpPr>
          <p:cNvPr id="173135" name="Text Box 79"/>
          <p:cNvSpPr txBox="1">
            <a:spLocks noChangeArrowheads="1"/>
          </p:cNvSpPr>
          <p:nvPr/>
        </p:nvSpPr>
        <p:spPr bwMode="auto">
          <a:xfrm>
            <a:off x="7739063" y="4076700"/>
            <a:ext cx="865187" cy="457200"/>
          </a:xfrm>
          <a:prstGeom prst="rect">
            <a:avLst/>
          </a:prstGeom>
          <a:noFill/>
          <a:ln w="9525">
            <a:noFill/>
            <a:miter lim="800000"/>
            <a:headEnd/>
            <a:tailEnd/>
          </a:ln>
          <a:effectLst/>
        </p:spPr>
        <p:txBody>
          <a:bodyPr>
            <a:spAutoFit/>
          </a:bodyPr>
          <a:lstStyle/>
          <a:p>
            <a:pPr>
              <a:spcBef>
                <a:spcPct val="50000"/>
              </a:spcBef>
            </a:pPr>
            <a:r>
              <a:rPr lang="en-US" altLang="zh-TW" sz="2400">
                <a:solidFill>
                  <a:schemeClr val="accent1"/>
                </a:solidFill>
              </a:rPr>
              <a:t>temp</a:t>
            </a:r>
          </a:p>
        </p:txBody>
      </p:sp>
      <p:grpSp>
        <p:nvGrpSpPr>
          <p:cNvPr id="3" name="Group 46"/>
          <p:cNvGrpSpPr>
            <a:grpSpLocks/>
          </p:cNvGrpSpPr>
          <p:nvPr/>
        </p:nvGrpSpPr>
        <p:grpSpPr bwMode="auto">
          <a:xfrm>
            <a:off x="6059488" y="4903788"/>
            <a:ext cx="384175" cy="396875"/>
            <a:chOff x="4834" y="3697"/>
            <a:chExt cx="242" cy="250"/>
          </a:xfrm>
        </p:grpSpPr>
        <p:sp>
          <p:nvSpPr>
            <p:cNvPr id="173103" name="Oval 47"/>
            <p:cNvSpPr>
              <a:spLocks noChangeArrowheads="1"/>
            </p:cNvSpPr>
            <p:nvPr/>
          </p:nvSpPr>
          <p:spPr bwMode="auto">
            <a:xfrm>
              <a:off x="4834" y="3716"/>
              <a:ext cx="225" cy="2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3104" name="Text Box 48"/>
            <p:cNvSpPr txBox="1">
              <a:spLocks noChangeArrowheads="1"/>
            </p:cNvSpPr>
            <p:nvPr/>
          </p:nvSpPr>
          <p:spPr bwMode="auto">
            <a:xfrm>
              <a:off x="4844" y="3697"/>
              <a:ext cx="232" cy="250"/>
            </a:xfrm>
            <a:prstGeom prst="rect">
              <a:avLst/>
            </a:prstGeom>
            <a:noFill/>
            <a:ln w="9525">
              <a:noFill/>
              <a:miter lim="800000"/>
              <a:headEnd/>
              <a:tailEnd/>
            </a:ln>
            <a:effectLst/>
          </p:spPr>
          <p:txBody>
            <a:bodyPr wrap="none">
              <a:spAutoFit/>
            </a:bodyPr>
            <a:lstStyle/>
            <a:p>
              <a:r>
                <a:rPr lang="en-US" altLang="zh-TW" sz="2000" b="1">
                  <a:solidFill>
                    <a:schemeClr val="bg1"/>
                  </a:solidFill>
                  <a:latin typeface="Times New Roman" pitchFamily="18" charset="0"/>
                </a:rPr>
                <a:t>X</a:t>
              </a:r>
            </a:p>
          </p:txBody>
        </p:sp>
      </p:grpSp>
      <p:sp>
        <p:nvSpPr>
          <p:cNvPr id="173138" name="Freeform 82"/>
          <p:cNvSpPr>
            <a:spLocks/>
          </p:cNvSpPr>
          <p:nvPr/>
        </p:nvSpPr>
        <p:spPr bwMode="auto">
          <a:xfrm>
            <a:off x="5457825" y="5030788"/>
            <a:ext cx="211138" cy="1350962"/>
          </a:xfrm>
          <a:custGeom>
            <a:avLst/>
            <a:gdLst/>
            <a:ahLst/>
            <a:cxnLst>
              <a:cxn ang="0">
                <a:pos x="133" y="849"/>
              </a:cxn>
              <a:cxn ang="0">
                <a:pos x="48" y="851"/>
              </a:cxn>
              <a:cxn ang="0">
                <a:pos x="0" y="0"/>
              </a:cxn>
            </a:cxnLst>
            <a:rect l="0" t="0" r="r" b="b"/>
            <a:pathLst>
              <a:path w="133" h="851">
                <a:moveTo>
                  <a:pt x="133" y="849"/>
                </a:moveTo>
                <a:lnTo>
                  <a:pt x="48" y="851"/>
                </a:lnTo>
                <a:lnTo>
                  <a:pt x="0" y="0"/>
                </a:lnTo>
              </a:path>
            </a:pathLst>
          </a:custGeom>
          <a:noFill/>
          <a:ln w="38100" cap="rnd" cmpd="sng">
            <a:solidFill>
              <a:srgbClr val="0000FF"/>
            </a:solidFill>
            <a:prstDash val="sysDot"/>
            <a:round/>
            <a:headEnd type="none" w="med" len="med"/>
            <a:tailEnd type="triangle" w="med" len="med"/>
          </a:ln>
          <a:effectLst/>
        </p:spPr>
        <p:txBody>
          <a:bodyPr wrap="none" anchor="ctr"/>
          <a:lstStyle/>
          <a:p>
            <a:endParaRPr lang="en-US"/>
          </a:p>
        </p:txBody>
      </p:sp>
      <p:sp>
        <p:nvSpPr>
          <p:cNvPr id="173141" name="Line 85"/>
          <p:cNvSpPr>
            <a:spLocks noChangeShapeType="1"/>
          </p:cNvSpPr>
          <p:nvPr/>
        </p:nvSpPr>
        <p:spPr bwMode="auto">
          <a:xfrm>
            <a:off x="5537200" y="4941888"/>
            <a:ext cx="763588" cy="719137"/>
          </a:xfrm>
          <a:prstGeom prst="line">
            <a:avLst/>
          </a:prstGeom>
          <a:noFill/>
          <a:ln w="38100">
            <a:solidFill>
              <a:schemeClr val="tx1"/>
            </a:solidFill>
            <a:round/>
            <a:headEnd/>
            <a:tailEnd/>
          </a:ln>
          <a:effectLst/>
        </p:spPr>
        <p:txBody>
          <a:bodyPr wrap="none" anchor="ctr"/>
          <a:lstStyle/>
          <a:p>
            <a:endParaRPr lang="en-US"/>
          </a:p>
        </p:txBody>
      </p:sp>
      <p:sp>
        <p:nvSpPr>
          <p:cNvPr id="173122" name="Freeform 66"/>
          <p:cNvSpPr>
            <a:spLocks/>
          </p:cNvSpPr>
          <p:nvPr/>
        </p:nvSpPr>
        <p:spPr bwMode="auto">
          <a:xfrm>
            <a:off x="5508625" y="5013325"/>
            <a:ext cx="541338" cy="271463"/>
          </a:xfrm>
          <a:custGeom>
            <a:avLst/>
            <a:gdLst/>
            <a:ahLst/>
            <a:cxnLst>
              <a:cxn ang="0">
                <a:pos x="341" y="82"/>
              </a:cxn>
              <a:cxn ang="0">
                <a:pos x="50" y="171"/>
              </a:cxn>
              <a:cxn ang="0">
                <a:pos x="0" y="0"/>
              </a:cxn>
            </a:cxnLst>
            <a:rect l="0" t="0" r="r" b="b"/>
            <a:pathLst>
              <a:path w="341" h="171">
                <a:moveTo>
                  <a:pt x="341" y="82"/>
                </a:moveTo>
                <a:lnTo>
                  <a:pt x="50" y="171"/>
                </a:lnTo>
                <a:lnTo>
                  <a:pt x="0" y="0"/>
                </a:lnTo>
              </a:path>
            </a:pathLst>
          </a:custGeom>
          <a:noFill/>
          <a:ln w="38100" cap="rnd" cmpd="sng">
            <a:solidFill>
              <a:srgbClr val="0000FF"/>
            </a:solidFill>
            <a:prstDash val="sysDot"/>
            <a:round/>
            <a:headEnd type="none" w="med" len="med"/>
            <a:tailEnd type="triangle" w="med" len="med"/>
          </a:ln>
          <a:effectLst/>
        </p:spPr>
        <p:txBody>
          <a:bodyPr wrap="none" anchor="ctr"/>
          <a:lstStyle/>
          <a:p>
            <a:endParaRPr lang="en-US"/>
          </a:p>
        </p:txBody>
      </p:sp>
      <p:sp>
        <p:nvSpPr>
          <p:cNvPr id="173140" name="Freeform 84"/>
          <p:cNvSpPr>
            <a:spLocks/>
          </p:cNvSpPr>
          <p:nvPr/>
        </p:nvSpPr>
        <p:spPr bwMode="auto">
          <a:xfrm>
            <a:off x="5508625" y="5229225"/>
            <a:ext cx="576263" cy="1154113"/>
          </a:xfrm>
          <a:custGeom>
            <a:avLst/>
            <a:gdLst/>
            <a:ahLst/>
            <a:cxnLst>
              <a:cxn ang="0">
                <a:pos x="85" y="725"/>
              </a:cxn>
              <a:cxn ang="0">
                <a:pos x="0" y="727"/>
              </a:cxn>
              <a:cxn ang="0">
                <a:pos x="363" y="0"/>
              </a:cxn>
            </a:cxnLst>
            <a:rect l="0" t="0" r="r" b="b"/>
            <a:pathLst>
              <a:path w="363" h="727">
                <a:moveTo>
                  <a:pt x="85" y="725"/>
                </a:moveTo>
                <a:lnTo>
                  <a:pt x="0" y="727"/>
                </a:lnTo>
                <a:lnTo>
                  <a:pt x="363" y="0"/>
                </a:lnTo>
              </a:path>
            </a:pathLst>
          </a:custGeom>
          <a:noFill/>
          <a:ln w="38100" cap="rnd" cmpd="sng">
            <a:solidFill>
              <a:srgbClr val="0000FF"/>
            </a:solidFill>
            <a:prstDash val="sysDot"/>
            <a:round/>
            <a:headEnd type="none" w="med" len="med"/>
            <a:tailEnd type="triangle" w="med" len="med"/>
          </a:ln>
          <a:effectLst/>
        </p:spPr>
        <p:txBody>
          <a:bodyPr wrap="none" anchor="ctr"/>
          <a:lstStyle/>
          <a:p>
            <a:endParaRPr lang="en-US"/>
          </a:p>
        </p:txBody>
      </p:sp>
      <p:sp>
        <p:nvSpPr>
          <p:cNvPr id="173142" name="Line 86"/>
          <p:cNvSpPr>
            <a:spLocks noChangeShapeType="1"/>
          </p:cNvSpPr>
          <p:nvPr/>
        </p:nvSpPr>
        <p:spPr bwMode="auto">
          <a:xfrm flipH="1">
            <a:off x="6011863" y="4437063"/>
            <a:ext cx="2016125" cy="1871662"/>
          </a:xfrm>
          <a:prstGeom prst="line">
            <a:avLst/>
          </a:prstGeom>
          <a:noFill/>
          <a:ln w="9525">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1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7312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731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30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7312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731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30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7312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73129"/>
                                        </p:tgtEl>
                                        <p:attrNameLst>
                                          <p:attrName>style.visibility</p:attrName>
                                        </p:attrNameLst>
                                      </p:cBhvr>
                                      <p:to>
                                        <p:strVal val="visible"/>
                                      </p:to>
                                    </p:set>
                                  </p:childTnLst>
                                </p:cTn>
                              </p:par>
                              <p:par>
                                <p:cTn id="31" presetID="9" presetClass="exit" presetSubtype="0" fill="hold" grpId="0" nodeType="withEffect">
                                  <p:stCondLst>
                                    <p:cond delay="0"/>
                                  </p:stCondLst>
                                  <p:childTnLst>
                                    <p:animEffect transition="out" filter="dissolve">
                                      <p:cBhvr>
                                        <p:cTn id="32" dur="500"/>
                                        <p:tgtEl>
                                          <p:spTgt spid="173134"/>
                                        </p:tgtEl>
                                      </p:cBhvr>
                                    </p:animEffect>
                                    <p:set>
                                      <p:cBhvr>
                                        <p:cTn id="33" dur="1" fill="hold">
                                          <p:stCondLst>
                                            <p:cond delay="499"/>
                                          </p:stCondLst>
                                        </p:cTn>
                                        <p:tgtEl>
                                          <p:spTgt spid="173134"/>
                                        </p:tgtEl>
                                        <p:attrNameLst>
                                          <p:attrName>style.visibility</p:attrName>
                                        </p:attrNameLst>
                                      </p:cBhvr>
                                      <p:to>
                                        <p:strVal val="hidden"/>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730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7312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731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73131"/>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7313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173124"/>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1731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3" nodeType="clickEffect">
                                  <p:stCondLst>
                                    <p:cond delay="0"/>
                                  </p:stCondLst>
                                  <p:childTnLst>
                                    <p:set>
                                      <p:cBhvr>
                                        <p:cTn id="58" dur="1" fill="hold">
                                          <p:stCondLst>
                                            <p:cond delay="0"/>
                                          </p:stCondLst>
                                        </p:cTn>
                                        <p:tgtEl>
                                          <p:spTgt spid="173124"/>
                                        </p:tgtEl>
                                        <p:attrNameLst>
                                          <p:attrName>style.visibility</p:attrName>
                                        </p:attrNameLst>
                                      </p:cBhvr>
                                      <p:to>
                                        <p:strVal val="hidden"/>
                                      </p:to>
                                    </p:set>
                                  </p:childTnLst>
                                </p:cTn>
                              </p:par>
                              <p:par>
                                <p:cTn id="59" presetID="1" presetClass="entr" presetSubtype="0" fill="hold" grpId="2" nodeType="withEffect">
                                  <p:stCondLst>
                                    <p:cond delay="0"/>
                                  </p:stCondLst>
                                  <p:childTnLst>
                                    <p:set>
                                      <p:cBhvr>
                                        <p:cTn id="60" dur="1" fill="hold">
                                          <p:stCondLst>
                                            <p:cond delay="0"/>
                                          </p:stCondLst>
                                        </p:cTn>
                                        <p:tgtEl>
                                          <p:spTgt spid="1731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31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173125"/>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1731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31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73127"/>
                                        </p:tgtEl>
                                        <p:attrNameLst>
                                          <p:attrName>style.visibility</p:attrName>
                                        </p:attrNameLst>
                                      </p:cBhvr>
                                      <p:to>
                                        <p:strVal val="hidden"/>
                                      </p:to>
                                    </p:set>
                                  </p:childTnLst>
                                </p:cTn>
                              </p:par>
                              <p:par>
                                <p:cTn id="75" presetID="1" presetClass="entr" presetSubtype="0" fill="hold" grpId="2" nodeType="withEffect">
                                  <p:stCondLst>
                                    <p:cond delay="0"/>
                                  </p:stCondLst>
                                  <p:childTnLst>
                                    <p:set>
                                      <p:cBhvr>
                                        <p:cTn id="76" dur="1" fill="hold">
                                          <p:stCondLst>
                                            <p:cond delay="0"/>
                                          </p:stCondLst>
                                        </p:cTn>
                                        <p:tgtEl>
                                          <p:spTgt spid="173129"/>
                                        </p:tgtEl>
                                        <p:attrNameLst>
                                          <p:attrName>style.visibility</p:attrName>
                                        </p:attrNameLst>
                                      </p:cBhvr>
                                      <p:to>
                                        <p:strVal val="visible"/>
                                      </p:to>
                                    </p:set>
                                  </p:childTnLst>
                                </p:cTn>
                              </p:par>
                              <p:par>
                                <p:cTn id="77" presetID="9" presetClass="exit" presetSubtype="0" fill="hold" grpId="0" nodeType="withEffect">
                                  <p:stCondLst>
                                    <p:cond delay="0"/>
                                  </p:stCondLst>
                                  <p:childTnLst>
                                    <p:animEffect transition="out" filter="dissolve">
                                      <p:cBhvr>
                                        <p:cTn id="78" dur="500"/>
                                        <p:tgtEl>
                                          <p:spTgt spid="173141"/>
                                        </p:tgtEl>
                                      </p:cBhvr>
                                    </p:animEffect>
                                    <p:set>
                                      <p:cBhvr>
                                        <p:cTn id="79" dur="1" fill="hold">
                                          <p:stCondLst>
                                            <p:cond delay="499"/>
                                          </p:stCondLst>
                                        </p:cTn>
                                        <p:tgtEl>
                                          <p:spTgt spid="173141"/>
                                        </p:tgtEl>
                                        <p:attrNameLst>
                                          <p:attrName>style.visibility</p:attrName>
                                        </p:attrNameLst>
                                      </p:cBhvr>
                                      <p:to>
                                        <p:strVal val="hidden"/>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17309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3" nodeType="clickEffect">
                                  <p:stCondLst>
                                    <p:cond delay="0"/>
                                  </p:stCondLst>
                                  <p:childTnLst>
                                    <p:set>
                                      <p:cBhvr>
                                        <p:cTn id="86" dur="1" fill="hold">
                                          <p:stCondLst>
                                            <p:cond delay="0"/>
                                          </p:stCondLst>
                                        </p:cTn>
                                        <p:tgtEl>
                                          <p:spTgt spid="173129"/>
                                        </p:tgtEl>
                                        <p:attrNameLst>
                                          <p:attrName>style.visibility</p:attrName>
                                        </p:attrNameLst>
                                      </p:cBhvr>
                                      <p:to>
                                        <p:strVal val="hidden"/>
                                      </p:to>
                                    </p:set>
                                  </p:childTnLst>
                                </p:cTn>
                              </p:par>
                              <p:par>
                                <p:cTn id="87" presetID="1" presetClass="entr" presetSubtype="0" fill="hold" grpId="2" nodeType="withEffect">
                                  <p:stCondLst>
                                    <p:cond delay="0"/>
                                  </p:stCondLst>
                                  <p:childTnLst>
                                    <p:set>
                                      <p:cBhvr>
                                        <p:cTn id="88" dur="1" fill="hold">
                                          <p:stCondLst>
                                            <p:cond delay="0"/>
                                          </p:stCondLst>
                                        </p:cTn>
                                        <p:tgtEl>
                                          <p:spTgt spid="1731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3" nodeType="clickEffect">
                                  <p:stCondLst>
                                    <p:cond delay="0"/>
                                  </p:stCondLst>
                                  <p:childTnLst>
                                    <p:set>
                                      <p:cBhvr>
                                        <p:cTn id="92" dur="1" fill="hold">
                                          <p:stCondLst>
                                            <p:cond delay="0"/>
                                          </p:stCondLst>
                                        </p:cTn>
                                        <p:tgtEl>
                                          <p:spTgt spid="173131"/>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17313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314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31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7313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173133"/>
                                        </p:tgtEl>
                                        <p:attrNameLst>
                                          <p:attrName>style.visibility</p:attrName>
                                        </p:attrNameLst>
                                      </p:cBhvr>
                                      <p:to>
                                        <p:strVal val="visible"/>
                                      </p:to>
                                    </p:set>
                                  </p:childTnLst>
                                </p:cTn>
                              </p:par>
                              <p:par>
                                <p:cTn id="105" presetID="9" presetClass="exit" presetSubtype="0" fill="hold" grpId="0" nodeType="withEffect">
                                  <p:stCondLst>
                                    <p:cond delay="0"/>
                                  </p:stCondLst>
                                  <p:childTnLst>
                                    <p:animEffect transition="out" filter="dissolve">
                                      <p:cBhvr>
                                        <p:cTn id="106" dur="500"/>
                                        <p:tgtEl>
                                          <p:spTgt spid="173138"/>
                                        </p:tgtEl>
                                      </p:cBhvr>
                                    </p:animEffect>
                                    <p:set>
                                      <p:cBhvr>
                                        <p:cTn id="107" dur="1" fill="hold">
                                          <p:stCondLst>
                                            <p:cond delay="499"/>
                                          </p:stCondLst>
                                        </p:cTn>
                                        <p:tgtEl>
                                          <p:spTgt spid="173138"/>
                                        </p:tgtEl>
                                        <p:attrNameLst>
                                          <p:attrName>style.visibility</p:attrName>
                                        </p:attrNameLst>
                                      </p:cBhvr>
                                      <p:to>
                                        <p:strVal val="hidden"/>
                                      </p:to>
                                    </p:se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1731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7313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73142"/>
                                        </p:tgtEl>
                                        <p:attrNameLst>
                                          <p:attrName>style.visibility</p:attrName>
                                        </p:attrNameLst>
                                      </p:cBhvr>
                                      <p:to>
                                        <p:strVal val="hidden"/>
                                      </p:to>
                                    </p:set>
                                  </p:childTnLst>
                                </p:cTn>
                              </p:par>
                              <p:par>
                                <p:cTn id="117" presetID="1" presetClass="exit" presetSubtype="0" fill="hold" grpId="3" nodeType="withEffect">
                                  <p:stCondLst>
                                    <p:cond delay="0"/>
                                  </p:stCondLst>
                                  <p:childTnLst>
                                    <p:set>
                                      <p:cBhvr>
                                        <p:cTn id="118" dur="1" fill="hold">
                                          <p:stCondLst>
                                            <p:cond delay="0"/>
                                          </p:stCondLst>
                                        </p:cTn>
                                        <p:tgtEl>
                                          <p:spTgt spid="173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80" grpId="0" animBg="1"/>
      <p:bldP spid="173081" grpId="0" animBg="1"/>
      <p:bldP spid="173082" grpId="0" animBg="1"/>
      <p:bldP spid="173094" grpId="0" animBg="1"/>
      <p:bldP spid="173121" grpId="0" animBg="1"/>
      <p:bldP spid="173123" grpId="0"/>
      <p:bldP spid="173124" grpId="0" animBg="1"/>
      <p:bldP spid="173124" grpId="1" animBg="1"/>
      <p:bldP spid="173124" grpId="2" animBg="1"/>
      <p:bldP spid="173124" grpId="3" animBg="1"/>
      <p:bldP spid="173125" grpId="0" animBg="1"/>
      <p:bldP spid="173125" grpId="1" animBg="1"/>
      <p:bldP spid="173125" grpId="2" animBg="1"/>
      <p:bldP spid="173125" grpId="3" animBg="1"/>
      <p:bldP spid="173127" grpId="0" animBg="1"/>
      <p:bldP spid="173127" grpId="1" animBg="1"/>
      <p:bldP spid="173127" grpId="2" animBg="1"/>
      <p:bldP spid="173127" grpId="3" animBg="1"/>
      <p:bldP spid="173129" grpId="0" animBg="1"/>
      <p:bldP spid="173129" grpId="1" animBg="1"/>
      <p:bldP spid="173129" grpId="2" animBg="1"/>
      <p:bldP spid="173129" grpId="3" animBg="1"/>
      <p:bldP spid="173131" grpId="0" animBg="1"/>
      <p:bldP spid="173131" grpId="1" animBg="1"/>
      <p:bldP spid="173131" grpId="2" animBg="1"/>
      <p:bldP spid="173131" grpId="3" animBg="1"/>
      <p:bldP spid="173132" grpId="0" animBg="1"/>
      <p:bldP spid="173132" grpId="1" animBg="1"/>
      <p:bldP spid="173133" grpId="0" animBg="1"/>
      <p:bldP spid="173133" grpId="1" animBg="1"/>
      <p:bldP spid="173134" grpId="0" animBg="1"/>
      <p:bldP spid="173135" grpId="0"/>
      <p:bldP spid="173135" grpId="1"/>
      <p:bldP spid="173135" grpId="2"/>
      <p:bldP spid="173135" grpId="3"/>
      <p:bldP spid="173138" grpId="0" animBg="1"/>
      <p:bldP spid="173141" grpId="0" animBg="1"/>
      <p:bldP spid="173122" grpId="0" animBg="1"/>
      <p:bldP spid="173140" grpId="0" animBg="1"/>
      <p:bldP spid="173142" grpId="0" animBg="1"/>
      <p:bldP spid="173142"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AVL Trees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95400"/>
            <a:ext cx="8229600" cy="4830763"/>
          </a:xfrm>
        </p:spPr>
        <p:txBody>
          <a:bodyPr/>
          <a:lstStyle/>
          <a:p>
            <a:pPr algn="just"/>
            <a:r>
              <a:rPr lang="en-US" dirty="0" smtClean="0"/>
              <a:t>Named after their inventor </a:t>
            </a:r>
            <a:r>
              <a:rPr lang="en-US" dirty="0"/>
              <a:t> </a:t>
            </a:r>
            <a:r>
              <a:rPr lang="en-US" b="1" i="1" dirty="0" err="1"/>
              <a:t>Adelson</a:t>
            </a:r>
            <a:r>
              <a:rPr lang="en-US" dirty="0"/>
              <a:t>, </a:t>
            </a:r>
            <a:r>
              <a:rPr lang="en-US" b="1" i="1" dirty="0" err="1"/>
              <a:t>Velski</a:t>
            </a:r>
            <a:r>
              <a:rPr lang="en-US" dirty="0"/>
              <a:t> &amp; </a:t>
            </a:r>
            <a:r>
              <a:rPr lang="en-US" b="1" i="1" dirty="0" smtClean="0"/>
              <a:t>Landis (AVL)</a:t>
            </a:r>
            <a:endParaRPr lang="en-US" b="1" i="1" dirty="0"/>
          </a:p>
          <a:p>
            <a:pPr algn="just"/>
            <a:r>
              <a:rPr lang="en-US" b="1" dirty="0" smtClean="0"/>
              <a:t>AVL</a:t>
            </a:r>
            <a:r>
              <a:rPr lang="en-US" dirty="0"/>
              <a:t> trees are height balancing binary search tree</a:t>
            </a:r>
            <a:r>
              <a:rPr lang="en-US" dirty="0" smtClean="0"/>
              <a:t>.</a:t>
            </a:r>
          </a:p>
          <a:p>
            <a:pPr algn="just"/>
            <a:r>
              <a:rPr lang="en-US" dirty="0" smtClean="0"/>
              <a:t> </a:t>
            </a:r>
            <a:r>
              <a:rPr lang="en-US" dirty="0"/>
              <a:t>AVL tree checks the height of left and right sub-trees and assures that the difference is not more than 1. This difference is called </a:t>
            </a:r>
            <a:r>
              <a:rPr lang="en-US" b="1" i="1" dirty="0"/>
              <a:t>Balance Factor</a:t>
            </a:r>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pSp>
        <p:nvGrpSpPr>
          <p:cNvPr id="5" name="Group 5"/>
          <p:cNvGrpSpPr>
            <a:grpSpLocks/>
          </p:cNvGrpSpPr>
          <p:nvPr/>
        </p:nvGrpSpPr>
        <p:grpSpPr bwMode="auto">
          <a:xfrm>
            <a:off x="1143000" y="914400"/>
            <a:ext cx="6858000" cy="5333999"/>
            <a:chOff x="3135" y="1253"/>
            <a:chExt cx="2336" cy="1963"/>
          </a:xfrm>
        </p:grpSpPr>
        <p:sp>
          <p:nvSpPr>
            <p:cNvPr id="6" name="AutoShape 6"/>
            <p:cNvSpPr>
              <a:spLocks noChangeAspect="1" noChangeArrowheads="1"/>
            </p:cNvSpPr>
            <p:nvPr/>
          </p:nvSpPr>
          <p:spPr bwMode="auto">
            <a:xfrm>
              <a:off x="4217" y="1253"/>
              <a:ext cx="213" cy="23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A</a:t>
              </a:r>
            </a:p>
          </p:txBody>
        </p:sp>
        <p:sp>
          <p:nvSpPr>
            <p:cNvPr id="7" name="AutoShape 7"/>
            <p:cNvSpPr>
              <a:spLocks noChangeAspect="1" noChangeArrowheads="1"/>
            </p:cNvSpPr>
            <p:nvPr/>
          </p:nvSpPr>
          <p:spPr bwMode="auto">
            <a:xfrm>
              <a:off x="3385" y="1829"/>
              <a:ext cx="211" cy="23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B</a:t>
              </a:r>
            </a:p>
          </p:txBody>
        </p:sp>
        <p:sp>
          <p:nvSpPr>
            <p:cNvPr id="8" name="AutoShape 8"/>
            <p:cNvSpPr>
              <a:spLocks noChangeAspect="1" noChangeArrowheads="1"/>
            </p:cNvSpPr>
            <p:nvPr/>
          </p:nvSpPr>
          <p:spPr bwMode="auto">
            <a:xfrm>
              <a:off x="5247" y="1828"/>
              <a:ext cx="224" cy="233"/>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D</a:t>
              </a:r>
            </a:p>
          </p:txBody>
        </p:sp>
        <p:sp>
          <p:nvSpPr>
            <p:cNvPr id="9" name="AutoShape 9"/>
            <p:cNvSpPr>
              <a:spLocks noChangeAspect="1" noChangeArrowheads="1"/>
            </p:cNvSpPr>
            <p:nvPr/>
          </p:nvSpPr>
          <p:spPr bwMode="auto">
            <a:xfrm>
              <a:off x="4755" y="1829"/>
              <a:ext cx="213" cy="23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C</a:t>
              </a:r>
            </a:p>
          </p:txBody>
        </p:sp>
        <p:sp>
          <p:nvSpPr>
            <p:cNvPr id="10"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G</a:t>
              </a:r>
            </a:p>
          </p:txBody>
        </p:sp>
        <p:sp>
          <p:nvSpPr>
            <p:cNvPr id="11"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H</a:t>
              </a:r>
            </a:p>
          </p:txBody>
        </p:sp>
        <p:sp>
          <p:nvSpPr>
            <p:cNvPr id="12"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E</a:t>
              </a:r>
            </a:p>
          </p:txBody>
        </p:sp>
        <p:sp>
          <p:nvSpPr>
            <p:cNvPr id="13" name="AutoShape 13"/>
            <p:cNvSpPr>
              <a:spLocks noChangeAspect="1" noChangeArrowheads="1"/>
            </p:cNvSpPr>
            <p:nvPr/>
          </p:nvSpPr>
          <p:spPr bwMode="auto">
            <a:xfrm>
              <a:off x="3639" y="2405"/>
              <a:ext cx="202" cy="231"/>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F</a:t>
              </a:r>
            </a:p>
          </p:txBody>
        </p:sp>
        <p:cxnSp>
          <p:nvCxnSpPr>
            <p:cNvPr id="14" name="AutoShape 14"/>
            <p:cNvCxnSpPr>
              <a:cxnSpLocks noChangeShapeType="1"/>
              <a:stCxn id="6" idx="2"/>
              <a:endCxn id="7" idx="0"/>
            </p:cNvCxnSpPr>
            <p:nvPr/>
          </p:nvCxnSpPr>
          <p:spPr bwMode="auto">
            <a:xfrm flipH="1">
              <a:off x="3491" y="1494"/>
              <a:ext cx="833" cy="326"/>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AutoShape 15"/>
            <p:cNvCxnSpPr>
              <a:cxnSpLocks noChangeShapeType="1"/>
              <a:stCxn id="6" idx="2"/>
              <a:endCxn id="9" idx="0"/>
            </p:cNvCxnSpPr>
            <p:nvPr/>
          </p:nvCxnSpPr>
          <p:spPr bwMode="auto">
            <a:xfrm>
              <a:off x="4324" y="1494"/>
              <a:ext cx="538" cy="325"/>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AutoShape 16"/>
            <p:cNvCxnSpPr>
              <a:cxnSpLocks noChangeShapeType="1"/>
              <a:stCxn id="6" idx="2"/>
              <a:endCxn id="8" idx="0"/>
            </p:cNvCxnSpPr>
            <p:nvPr/>
          </p:nvCxnSpPr>
          <p:spPr bwMode="auto">
            <a:xfrm>
              <a:off x="4324" y="1494"/>
              <a:ext cx="1036" cy="325"/>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AutoShape 17"/>
            <p:cNvCxnSpPr>
              <a:cxnSpLocks noChangeShapeType="1"/>
              <a:stCxn id="9" idx="2"/>
              <a:endCxn id="11" idx="0"/>
            </p:cNvCxnSpPr>
            <p:nvPr/>
          </p:nvCxnSpPr>
          <p:spPr bwMode="auto">
            <a:xfrm>
              <a:off x="4862" y="2071"/>
              <a:ext cx="257" cy="324"/>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AutoShape 18"/>
            <p:cNvCxnSpPr>
              <a:cxnSpLocks noChangeShapeType="1"/>
              <a:stCxn id="9" idx="2"/>
              <a:endCxn id="10" idx="0"/>
            </p:cNvCxnSpPr>
            <p:nvPr/>
          </p:nvCxnSpPr>
          <p:spPr bwMode="auto">
            <a:xfrm flipH="1">
              <a:off x="4606" y="2071"/>
              <a:ext cx="256" cy="324"/>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AutoShape 19"/>
            <p:cNvCxnSpPr>
              <a:cxnSpLocks noChangeShapeType="1"/>
              <a:stCxn id="7" idx="2"/>
              <a:endCxn id="13" idx="0"/>
            </p:cNvCxnSpPr>
            <p:nvPr/>
          </p:nvCxnSpPr>
          <p:spPr bwMode="auto">
            <a:xfrm>
              <a:off x="3491" y="2070"/>
              <a:ext cx="250" cy="326"/>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AutoShape 20"/>
            <p:cNvCxnSpPr>
              <a:cxnSpLocks noChangeShapeType="1"/>
              <a:stCxn id="7" idx="2"/>
              <a:endCxn id="12" idx="0"/>
            </p:cNvCxnSpPr>
            <p:nvPr/>
          </p:nvCxnSpPr>
          <p:spPr bwMode="auto">
            <a:xfrm flipH="1">
              <a:off x="3239" y="2070"/>
              <a:ext cx="252" cy="323"/>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I</a:t>
              </a:r>
            </a:p>
          </p:txBody>
        </p:sp>
        <p:sp>
          <p:nvSpPr>
            <p:cNvPr id="22" name="AutoShape 22"/>
            <p:cNvSpPr>
              <a:spLocks noChangeAspect="1" noChangeArrowheads="1"/>
            </p:cNvSpPr>
            <p:nvPr/>
          </p:nvSpPr>
          <p:spPr bwMode="auto">
            <a:xfrm>
              <a:off x="3655" y="2985"/>
              <a:ext cx="187" cy="230"/>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J</a:t>
              </a:r>
            </a:p>
          </p:txBody>
        </p:sp>
        <p:cxnSp>
          <p:nvCxnSpPr>
            <p:cNvPr id="23" name="AutoShape 23"/>
            <p:cNvCxnSpPr>
              <a:cxnSpLocks noChangeShapeType="1"/>
              <a:stCxn id="13" idx="2"/>
              <a:endCxn id="22" idx="0"/>
            </p:cNvCxnSpPr>
            <p:nvPr/>
          </p:nvCxnSpPr>
          <p:spPr bwMode="auto">
            <a:xfrm>
              <a:off x="3741" y="2646"/>
              <a:ext cx="8" cy="329"/>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AutoShape 24"/>
            <p:cNvCxnSpPr>
              <a:cxnSpLocks noChangeShapeType="1"/>
              <a:stCxn id="13" idx="2"/>
              <a:endCxn id="21" idx="0"/>
            </p:cNvCxnSpPr>
            <p:nvPr/>
          </p:nvCxnSpPr>
          <p:spPr bwMode="auto">
            <a:xfrm flipH="1">
              <a:off x="3380" y="2646"/>
              <a:ext cx="361" cy="329"/>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5"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ahoma" pitchFamily="34" charset="0"/>
                </a:rPr>
                <a:t>K</a:t>
              </a:r>
            </a:p>
          </p:txBody>
        </p:sp>
        <p:cxnSp>
          <p:nvCxnSpPr>
            <p:cNvPr id="26" name="AutoShape 26"/>
            <p:cNvCxnSpPr>
              <a:cxnSpLocks noChangeShapeType="1"/>
              <a:stCxn id="13" idx="2"/>
              <a:endCxn id="25" idx="0"/>
            </p:cNvCxnSpPr>
            <p:nvPr/>
          </p:nvCxnSpPr>
          <p:spPr bwMode="auto">
            <a:xfrm>
              <a:off x="3741" y="2646"/>
              <a:ext cx="392" cy="328"/>
            </a:xfrm>
            <a:prstGeom prst="straightConnector1">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 xmlns:p14="http://schemas.microsoft.com/office/powerpoint/2010/main" val="5037157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Balanced and unbalanced trees</a:t>
            </a:r>
            <a:endParaRPr lang="en-US" dirty="0"/>
          </a:p>
        </p:txBody>
      </p:sp>
      <p:pic>
        <p:nvPicPr>
          <p:cNvPr id="1026" name="Picture 2" descr="Unbalanced AVL Trees"/>
          <p:cNvPicPr>
            <a:picLocks noChangeAspect="1" noChangeArrowheads="1"/>
          </p:cNvPicPr>
          <p:nvPr/>
        </p:nvPicPr>
        <p:blipFill>
          <a:blip r:embed="rId2"/>
          <a:srcRect/>
          <a:stretch>
            <a:fillRect/>
          </a:stretch>
        </p:blipFill>
        <p:spPr bwMode="auto">
          <a:xfrm>
            <a:off x="457200" y="838200"/>
            <a:ext cx="7696200" cy="2667000"/>
          </a:xfrm>
          <a:prstGeom prst="rect">
            <a:avLst/>
          </a:prstGeom>
          <a:noFill/>
        </p:spPr>
      </p:pic>
      <p:sp>
        <p:nvSpPr>
          <p:cNvPr id="5" name="TextBox 4"/>
          <p:cNvSpPr txBox="1"/>
          <p:nvPr/>
        </p:nvSpPr>
        <p:spPr>
          <a:xfrm>
            <a:off x="762000" y="3505200"/>
            <a:ext cx="7467600" cy="2308324"/>
          </a:xfrm>
          <a:prstGeom prst="rect">
            <a:avLst/>
          </a:prstGeom>
          <a:noFill/>
          <a:ln>
            <a:solidFill>
              <a:schemeClr val="accent2"/>
            </a:solidFill>
          </a:ln>
        </p:spPr>
        <p:txBody>
          <a:bodyPr wrap="square" rtlCol="0">
            <a:spAutoFit/>
          </a:bodyPr>
          <a:lstStyle/>
          <a:p>
            <a:pPr algn="just">
              <a:buFont typeface="Arial" pitchFamily="34" charset="0"/>
              <a:buChar char="•"/>
            </a:pPr>
            <a:r>
              <a:rPr lang="en-US" sz="2400" dirty="0" smtClean="0"/>
              <a:t>First tree is balanced</a:t>
            </a:r>
          </a:p>
          <a:p>
            <a:pPr algn="just">
              <a:buFont typeface="Arial" pitchFamily="34" charset="0"/>
              <a:buChar char="•"/>
            </a:pPr>
            <a:r>
              <a:rPr lang="en-US" sz="2400" dirty="0" smtClean="0"/>
              <a:t>In </a:t>
            </a:r>
            <a:r>
              <a:rPr lang="en-US" sz="2400" dirty="0"/>
              <a:t>second tree, the left </a:t>
            </a:r>
            <a:r>
              <a:rPr lang="en-US" sz="2400" dirty="0" err="1"/>
              <a:t>subtree</a:t>
            </a:r>
            <a:r>
              <a:rPr lang="en-US" sz="2400" dirty="0"/>
              <a:t> of </a:t>
            </a:r>
            <a:r>
              <a:rPr lang="en-US" sz="2400" b="1" dirty="0"/>
              <a:t>C</a:t>
            </a:r>
            <a:r>
              <a:rPr lang="en-US" sz="2400" dirty="0"/>
              <a:t> has height 2 and right </a:t>
            </a:r>
            <a:r>
              <a:rPr lang="en-US" sz="2400" dirty="0" err="1"/>
              <a:t>subtree</a:t>
            </a:r>
            <a:r>
              <a:rPr lang="en-US" sz="2400" dirty="0"/>
              <a:t> has height 0, so the difference is </a:t>
            </a:r>
            <a:r>
              <a:rPr lang="en-US" sz="2400" dirty="0" smtClean="0"/>
              <a:t>2.</a:t>
            </a:r>
          </a:p>
          <a:p>
            <a:pPr algn="just">
              <a:buFont typeface="Arial" pitchFamily="34" charset="0"/>
              <a:buChar char="•"/>
            </a:pPr>
            <a:r>
              <a:rPr lang="en-US" sz="2400" dirty="0" smtClean="0"/>
              <a:t>In </a:t>
            </a:r>
            <a:r>
              <a:rPr lang="en-US" sz="2400" dirty="0"/>
              <a:t>third tree, the right </a:t>
            </a:r>
            <a:r>
              <a:rPr lang="en-US" sz="2400" dirty="0" err="1"/>
              <a:t>subtree</a:t>
            </a:r>
            <a:r>
              <a:rPr lang="en-US" sz="2400" dirty="0"/>
              <a:t> of </a:t>
            </a:r>
            <a:r>
              <a:rPr lang="en-US" sz="2400" b="1" dirty="0"/>
              <a:t>A</a:t>
            </a:r>
            <a:r>
              <a:rPr lang="en-US" sz="2400" dirty="0"/>
              <a:t> has height 2 and left is missing, so it is 0, and the difference is 2 again. </a:t>
            </a:r>
            <a:endParaRPr lang="en-US" sz="2400" dirty="0" smtClean="0"/>
          </a:p>
          <a:p>
            <a:pPr algn="just"/>
            <a:r>
              <a:rPr lang="en-US" sz="2400" b="1" dirty="0" smtClean="0"/>
              <a:t>AVL </a:t>
            </a:r>
            <a:r>
              <a:rPr lang="en-US" sz="2400" b="1" dirty="0"/>
              <a:t>tree permits difference (balance factor) to be only 1.</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factor</a:t>
            </a:r>
            <a:endParaRPr lang="en-US" dirty="0"/>
          </a:p>
        </p:txBody>
      </p:sp>
      <p:sp>
        <p:nvSpPr>
          <p:cNvPr id="3" name="Content Placeholder 2"/>
          <p:cNvSpPr>
            <a:spLocks noGrp="1"/>
          </p:cNvSpPr>
          <p:nvPr>
            <p:ph idx="1"/>
          </p:nvPr>
        </p:nvSpPr>
        <p:spPr/>
        <p:txBody>
          <a:bodyPr>
            <a:noAutofit/>
          </a:bodyPr>
          <a:lstStyle/>
          <a:p>
            <a:pPr lvl="0">
              <a:lnSpc>
                <a:spcPct val="150000"/>
              </a:lnSpc>
            </a:pPr>
            <a:r>
              <a:rPr lang="en-US" sz="2400" dirty="0" smtClean="0">
                <a:latin typeface="Times New Roman" pitchFamily="18" charset="0"/>
                <a:cs typeface="Times New Roman" pitchFamily="18" charset="0"/>
              </a:rPr>
              <a:t>Balance Factor = Height(Left-sub tree) - Height(Right-sub tree)) (i.e.) </a:t>
            </a:r>
            <a:r>
              <a:rPr lang="en-US" sz="2400" dirty="0" err="1" smtClean="0">
                <a:latin typeface="Times New Roman" pitchFamily="18" charset="0"/>
                <a:cs typeface="Times New Roman" pitchFamily="18" charset="0"/>
              </a:rPr>
              <a:t>h</a:t>
            </a:r>
            <a:r>
              <a:rPr lang="en-US" sz="2400" baseline="-25000" dirty="0" err="1" smtClean="0">
                <a:latin typeface="Times New Roman" pitchFamily="18" charset="0"/>
                <a:cs typeface="Times New Roman" pitchFamily="18" charset="0"/>
              </a:rPr>
              <a:t>L</a:t>
            </a:r>
            <a:r>
              <a:rPr lang="en-US" sz="2400" dirty="0" err="1" smtClean="0">
                <a:latin typeface="Times New Roman" pitchFamily="18" charset="0"/>
                <a:cs typeface="Times New Roman" pitchFamily="18" charset="0"/>
              </a:rPr>
              <a:t>-h</a:t>
            </a:r>
            <a:r>
              <a:rPr lang="en-US" sz="2400" baseline="-25000" dirty="0" err="1" smtClean="0">
                <a:latin typeface="Times New Roman" pitchFamily="18" charset="0"/>
                <a:cs typeface="Times New Roman" pitchFamily="18" charset="0"/>
              </a:rPr>
              <a:t>R</a:t>
            </a:r>
            <a:endParaRPr lang="en-US" sz="2400" dirty="0" smtClean="0">
              <a:latin typeface="Times New Roman" pitchFamily="18" charset="0"/>
              <a:cs typeface="Times New Roman" pitchFamily="18" charset="0"/>
            </a:endParaRPr>
          </a:p>
          <a:p>
            <a:pPr lvl="0">
              <a:lnSpc>
                <a:spcPct val="150000"/>
              </a:lnSpc>
            </a:pPr>
            <a:r>
              <a:rPr lang="en-US" sz="2400" dirty="0" smtClean="0">
                <a:latin typeface="Times New Roman" pitchFamily="18" charset="0"/>
                <a:cs typeface="Times New Roman" pitchFamily="18" charset="0"/>
              </a:rPr>
              <a:t>Balance factor of each node in an AVL tree must be –1, 0, or 1 </a:t>
            </a:r>
          </a:p>
          <a:p>
            <a:pPr lvl="0">
              <a:lnSpc>
                <a:spcPct val="150000"/>
              </a:lnSpc>
              <a:buNone/>
            </a:pPr>
            <a:r>
              <a:rPr lang="en-US" sz="2400" dirty="0" smtClean="0">
                <a:latin typeface="Times New Roman" pitchFamily="18" charset="0"/>
                <a:cs typeface="Times New Roman" pitchFamily="18" charset="0"/>
              </a:rPr>
              <a:t>		-1: height of the right sub tree is one greater than the left 	      sub tree.</a:t>
            </a:r>
          </a:p>
          <a:p>
            <a:pPr lvl="0">
              <a:lnSpc>
                <a:spcPct val="150000"/>
              </a:lnSpc>
              <a:buNone/>
            </a:pPr>
            <a:r>
              <a:rPr lang="en-US" sz="2400" dirty="0" smtClean="0">
                <a:latin typeface="Times New Roman" pitchFamily="18" charset="0"/>
                <a:cs typeface="Times New Roman" pitchFamily="18" charset="0"/>
              </a:rPr>
              <a:t>		 0: height of the left and right sub trees is equal.</a:t>
            </a:r>
          </a:p>
          <a:p>
            <a:pPr lvl="0">
              <a:lnSpc>
                <a:spcPct val="150000"/>
              </a:lnSpc>
              <a:buNone/>
            </a:pPr>
            <a:r>
              <a:rPr lang="en-US" sz="2400" dirty="0" smtClean="0">
                <a:latin typeface="Times New Roman" pitchFamily="18" charset="0"/>
                <a:cs typeface="Times New Roman" pitchFamily="18" charset="0"/>
              </a:rPr>
              <a:t>		+1: height of the left sub tree is one greater than the right 	      sub tree.</a:t>
            </a:r>
          </a:p>
          <a:p>
            <a:endParaRPr lang="en-US" sz="24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248400"/>
          </a:xfrm>
        </p:spPr>
        <p:txBody>
          <a:bodyPr/>
          <a:lstStyle/>
          <a:p>
            <a:r>
              <a:rPr lang="en-US" sz="2400" dirty="0" smtClean="0">
                <a:latin typeface="Times New Roman" pitchFamily="18" charset="0"/>
                <a:cs typeface="Times New Roman" pitchFamily="18" charset="0"/>
              </a:rPr>
              <a:t>Example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grpSp>
        <p:nvGrpSpPr>
          <p:cNvPr id="2" name="Group 4"/>
          <p:cNvGrpSpPr>
            <a:grpSpLocks/>
          </p:cNvGrpSpPr>
          <p:nvPr/>
        </p:nvGrpSpPr>
        <p:grpSpPr bwMode="auto">
          <a:xfrm>
            <a:off x="1464468" y="842168"/>
            <a:ext cx="6448426" cy="3752852"/>
            <a:chOff x="1015" y="364"/>
            <a:chExt cx="4062" cy="2364"/>
          </a:xfrm>
        </p:grpSpPr>
        <p:sp>
          <p:nvSpPr>
            <p:cNvPr id="32" name="Text Box 53"/>
            <p:cNvSpPr txBox="1">
              <a:spLocks noChangeArrowheads="1"/>
            </p:cNvSpPr>
            <p:nvPr/>
          </p:nvSpPr>
          <p:spPr bwMode="auto">
            <a:xfrm>
              <a:off x="3009" y="364"/>
              <a:ext cx="304" cy="250"/>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dirty="0">
                  <a:solidFill>
                    <a:srgbClr val="FF3300"/>
                  </a:solidFill>
                  <a:latin typeface="굴림" pitchFamily="50" charset="-127"/>
                </a:rPr>
                <a:t>-1</a:t>
              </a:r>
            </a:p>
          </p:txBody>
        </p:sp>
        <p:sp>
          <p:nvSpPr>
            <p:cNvPr id="33" name="Text Box 54"/>
            <p:cNvSpPr txBox="1">
              <a:spLocks noChangeArrowheads="1"/>
            </p:cNvSpPr>
            <p:nvPr/>
          </p:nvSpPr>
          <p:spPr bwMode="auto">
            <a:xfrm>
              <a:off x="1851" y="1434"/>
              <a:ext cx="206" cy="250"/>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a:solidFill>
                    <a:srgbClr val="FF3300"/>
                  </a:solidFill>
                  <a:latin typeface="굴림" pitchFamily="50" charset="-127"/>
                </a:rPr>
                <a:t>1</a:t>
              </a:r>
            </a:p>
          </p:txBody>
        </p:sp>
        <p:sp>
          <p:nvSpPr>
            <p:cNvPr id="34" name="Text Box 55"/>
            <p:cNvSpPr txBox="1">
              <a:spLocks noChangeArrowheads="1"/>
            </p:cNvSpPr>
            <p:nvPr/>
          </p:nvSpPr>
          <p:spPr bwMode="auto">
            <a:xfrm>
              <a:off x="1284" y="1869"/>
              <a:ext cx="206" cy="250"/>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a:solidFill>
                    <a:srgbClr val="FF3300"/>
                  </a:solidFill>
                  <a:latin typeface="굴림" pitchFamily="50" charset="-127"/>
                </a:rPr>
                <a:t>0</a:t>
              </a:r>
            </a:p>
          </p:txBody>
        </p:sp>
        <p:sp>
          <p:nvSpPr>
            <p:cNvPr id="35" name="Text Box 56"/>
            <p:cNvSpPr txBox="1">
              <a:spLocks noChangeArrowheads="1"/>
            </p:cNvSpPr>
            <p:nvPr/>
          </p:nvSpPr>
          <p:spPr bwMode="auto">
            <a:xfrm>
              <a:off x="1015" y="2478"/>
              <a:ext cx="206" cy="250"/>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dirty="0">
                  <a:solidFill>
                    <a:srgbClr val="FF3300"/>
                  </a:solidFill>
                  <a:latin typeface="굴림" pitchFamily="50" charset="-127"/>
                </a:rPr>
                <a:t>0</a:t>
              </a:r>
            </a:p>
          </p:txBody>
        </p:sp>
        <p:sp>
          <p:nvSpPr>
            <p:cNvPr id="36" name="Text Box 57"/>
            <p:cNvSpPr txBox="1">
              <a:spLocks noChangeArrowheads="1"/>
            </p:cNvSpPr>
            <p:nvPr/>
          </p:nvSpPr>
          <p:spPr bwMode="auto">
            <a:xfrm>
              <a:off x="1665" y="2429"/>
              <a:ext cx="206" cy="250"/>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dirty="0">
                  <a:solidFill>
                    <a:srgbClr val="FF3300"/>
                  </a:solidFill>
                  <a:latin typeface="굴림" pitchFamily="50" charset="-127"/>
                </a:rPr>
                <a:t>0</a:t>
              </a:r>
            </a:p>
          </p:txBody>
        </p:sp>
        <p:sp>
          <p:nvSpPr>
            <p:cNvPr id="37" name="Text Box 58"/>
            <p:cNvSpPr txBox="1">
              <a:spLocks noChangeArrowheads="1"/>
            </p:cNvSpPr>
            <p:nvPr/>
          </p:nvSpPr>
          <p:spPr bwMode="auto">
            <a:xfrm>
              <a:off x="2398" y="1869"/>
              <a:ext cx="206" cy="250"/>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dirty="0">
                  <a:solidFill>
                    <a:srgbClr val="FF3300"/>
                  </a:solidFill>
                  <a:latin typeface="굴림" pitchFamily="50" charset="-127"/>
                </a:rPr>
                <a:t>0</a:t>
              </a:r>
            </a:p>
          </p:txBody>
        </p:sp>
        <p:sp>
          <p:nvSpPr>
            <p:cNvPr id="38" name="Text Box 59"/>
            <p:cNvSpPr txBox="1">
              <a:spLocks noChangeArrowheads="1"/>
            </p:cNvSpPr>
            <p:nvPr/>
          </p:nvSpPr>
          <p:spPr bwMode="auto">
            <a:xfrm>
              <a:off x="4003" y="1184"/>
              <a:ext cx="206" cy="250"/>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dirty="0">
                  <a:solidFill>
                    <a:srgbClr val="FF3300"/>
                  </a:solidFill>
                  <a:latin typeface="굴림" pitchFamily="50" charset="-127"/>
                </a:rPr>
                <a:t>1</a:t>
              </a:r>
            </a:p>
          </p:txBody>
        </p:sp>
        <p:sp>
          <p:nvSpPr>
            <p:cNvPr id="40" name="Text Box 61"/>
            <p:cNvSpPr txBox="1">
              <a:spLocks noChangeArrowheads="1"/>
            </p:cNvSpPr>
            <p:nvPr/>
          </p:nvSpPr>
          <p:spPr bwMode="auto">
            <a:xfrm>
              <a:off x="3463" y="1862"/>
              <a:ext cx="207" cy="252"/>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dirty="0" smtClean="0">
                  <a:solidFill>
                    <a:srgbClr val="FF3300"/>
                  </a:solidFill>
                  <a:latin typeface="굴림" pitchFamily="50" charset="-127"/>
                </a:rPr>
                <a:t>1</a:t>
              </a:r>
              <a:endParaRPr lang="en-US" altLang="ko-KR" sz="2000" b="1" dirty="0">
                <a:solidFill>
                  <a:srgbClr val="FF3300"/>
                </a:solidFill>
                <a:latin typeface="굴림" pitchFamily="50" charset="-127"/>
              </a:endParaRPr>
            </a:p>
          </p:txBody>
        </p:sp>
        <p:sp>
          <p:nvSpPr>
            <p:cNvPr id="41" name="Text Box 62"/>
            <p:cNvSpPr txBox="1">
              <a:spLocks noChangeArrowheads="1"/>
            </p:cNvSpPr>
            <p:nvPr/>
          </p:nvSpPr>
          <p:spPr bwMode="auto">
            <a:xfrm>
              <a:off x="3363" y="2397"/>
              <a:ext cx="306" cy="252"/>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dirty="0" smtClean="0">
                  <a:solidFill>
                    <a:srgbClr val="FF3300"/>
                  </a:solidFill>
                  <a:latin typeface="굴림" pitchFamily="50" charset="-127"/>
                </a:rPr>
                <a:t>-1</a:t>
              </a:r>
              <a:endParaRPr lang="en-US" altLang="ko-KR" sz="2000" b="1" dirty="0">
                <a:solidFill>
                  <a:srgbClr val="FF3300"/>
                </a:solidFill>
                <a:latin typeface="굴림" pitchFamily="50" charset="-127"/>
              </a:endParaRPr>
            </a:p>
          </p:txBody>
        </p:sp>
        <p:sp>
          <p:nvSpPr>
            <p:cNvPr id="42" name="Text Box 64"/>
            <p:cNvSpPr txBox="1">
              <a:spLocks noChangeArrowheads="1"/>
            </p:cNvSpPr>
            <p:nvPr/>
          </p:nvSpPr>
          <p:spPr bwMode="auto">
            <a:xfrm>
              <a:off x="4571" y="1869"/>
              <a:ext cx="304" cy="250"/>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a:solidFill>
                    <a:srgbClr val="FF3300"/>
                  </a:solidFill>
                  <a:latin typeface="굴림" pitchFamily="50" charset="-127"/>
                </a:rPr>
                <a:t>-1</a:t>
              </a:r>
            </a:p>
          </p:txBody>
        </p:sp>
        <p:sp>
          <p:nvSpPr>
            <p:cNvPr id="43" name="Text Box 66"/>
            <p:cNvSpPr txBox="1">
              <a:spLocks noChangeArrowheads="1"/>
            </p:cNvSpPr>
            <p:nvPr/>
          </p:nvSpPr>
          <p:spPr bwMode="auto">
            <a:xfrm>
              <a:off x="4871" y="2478"/>
              <a:ext cx="206" cy="250"/>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dirty="0">
                  <a:solidFill>
                    <a:srgbClr val="FF3300"/>
                  </a:solidFill>
                  <a:latin typeface="굴림" pitchFamily="50" charset="-127"/>
                </a:rPr>
                <a:t>0</a:t>
              </a:r>
            </a:p>
          </p:txBody>
        </p:sp>
        <p:sp>
          <p:nvSpPr>
            <p:cNvPr id="44" name="Text Box 68"/>
            <p:cNvSpPr txBox="1">
              <a:spLocks noChangeArrowheads="1"/>
            </p:cNvSpPr>
            <p:nvPr/>
          </p:nvSpPr>
          <p:spPr bwMode="auto">
            <a:xfrm>
              <a:off x="3923" y="2478"/>
              <a:ext cx="206" cy="250"/>
            </a:xfrm>
            <a:prstGeom prst="rect">
              <a:avLst/>
            </a:prstGeom>
            <a:noFill/>
            <a:ln w="9525">
              <a:noFill/>
              <a:miter lim="800000"/>
              <a:headEnd/>
              <a:tailEnd/>
            </a:ln>
          </p:spPr>
          <p:txBody>
            <a:bodyPr wrap="none">
              <a:spAutoFit/>
            </a:bodyP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r>
                <a:rPr lang="en-US" altLang="ko-KR" sz="2000" b="1" dirty="0">
                  <a:solidFill>
                    <a:srgbClr val="FF3300"/>
                  </a:solidFill>
                  <a:latin typeface="굴림" pitchFamily="50" charset="-127"/>
                </a:rPr>
                <a:t>0</a:t>
              </a:r>
            </a:p>
          </p:txBody>
        </p:sp>
      </p:grpSp>
      <p:grpSp>
        <p:nvGrpSpPr>
          <p:cNvPr id="5" name="Group 5"/>
          <p:cNvGrpSpPr>
            <a:grpSpLocks/>
          </p:cNvGrpSpPr>
          <p:nvPr/>
        </p:nvGrpSpPr>
        <p:grpSpPr bwMode="auto">
          <a:xfrm>
            <a:off x="1669256" y="1219200"/>
            <a:ext cx="6560343" cy="4648199"/>
            <a:chOff x="981" y="1148"/>
            <a:chExt cx="3800" cy="1924"/>
          </a:xfrm>
        </p:grpSpPr>
        <p:sp>
          <p:nvSpPr>
            <p:cNvPr id="7" name="Line 86"/>
            <p:cNvSpPr>
              <a:spLocks noChangeShapeType="1"/>
            </p:cNvSpPr>
            <p:nvPr/>
          </p:nvSpPr>
          <p:spPr bwMode="auto">
            <a:xfrm flipH="1">
              <a:off x="2006" y="1329"/>
              <a:ext cx="939" cy="255"/>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8" name="Line 87"/>
            <p:cNvSpPr>
              <a:spLocks noChangeShapeType="1"/>
            </p:cNvSpPr>
            <p:nvPr/>
          </p:nvSpPr>
          <p:spPr bwMode="auto">
            <a:xfrm>
              <a:off x="2945" y="1329"/>
              <a:ext cx="896" cy="255"/>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9" name="Line 88"/>
            <p:cNvSpPr>
              <a:spLocks noChangeShapeType="1"/>
            </p:cNvSpPr>
            <p:nvPr/>
          </p:nvSpPr>
          <p:spPr bwMode="auto">
            <a:xfrm flipH="1">
              <a:off x="1451" y="1765"/>
              <a:ext cx="512" cy="254"/>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10" name="Line 89"/>
            <p:cNvSpPr>
              <a:spLocks noChangeShapeType="1"/>
            </p:cNvSpPr>
            <p:nvPr/>
          </p:nvSpPr>
          <p:spPr bwMode="auto">
            <a:xfrm>
              <a:off x="2006" y="1765"/>
              <a:ext cx="427" cy="254"/>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11" name="Line 90"/>
            <p:cNvSpPr>
              <a:spLocks noChangeShapeType="1"/>
            </p:cNvSpPr>
            <p:nvPr/>
          </p:nvSpPr>
          <p:spPr bwMode="auto">
            <a:xfrm flipH="1">
              <a:off x="3457" y="1765"/>
              <a:ext cx="384" cy="254"/>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12" name="Line 91"/>
            <p:cNvSpPr>
              <a:spLocks noChangeShapeType="1"/>
            </p:cNvSpPr>
            <p:nvPr/>
          </p:nvSpPr>
          <p:spPr bwMode="auto">
            <a:xfrm flipH="1">
              <a:off x="1067" y="2201"/>
              <a:ext cx="341" cy="254"/>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13" name="Line 92"/>
            <p:cNvSpPr>
              <a:spLocks noChangeShapeType="1"/>
            </p:cNvSpPr>
            <p:nvPr/>
          </p:nvSpPr>
          <p:spPr bwMode="auto">
            <a:xfrm>
              <a:off x="1451" y="2201"/>
              <a:ext cx="256" cy="254"/>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14" name="Line 93"/>
            <p:cNvSpPr>
              <a:spLocks noChangeShapeType="1"/>
            </p:cNvSpPr>
            <p:nvPr/>
          </p:nvSpPr>
          <p:spPr bwMode="auto">
            <a:xfrm flipH="1">
              <a:off x="3201" y="2201"/>
              <a:ext cx="256" cy="254"/>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15" name="Line 94"/>
            <p:cNvSpPr>
              <a:spLocks noChangeShapeType="1"/>
            </p:cNvSpPr>
            <p:nvPr/>
          </p:nvSpPr>
          <p:spPr bwMode="auto">
            <a:xfrm>
              <a:off x="3500" y="2201"/>
              <a:ext cx="299" cy="254"/>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16" name="Line 95"/>
            <p:cNvSpPr>
              <a:spLocks noChangeShapeType="1"/>
            </p:cNvSpPr>
            <p:nvPr/>
          </p:nvSpPr>
          <p:spPr bwMode="auto">
            <a:xfrm>
              <a:off x="3884" y="1765"/>
              <a:ext cx="427" cy="254"/>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17" name="Line 96"/>
            <p:cNvSpPr>
              <a:spLocks noChangeShapeType="1"/>
            </p:cNvSpPr>
            <p:nvPr/>
          </p:nvSpPr>
          <p:spPr bwMode="auto">
            <a:xfrm>
              <a:off x="4354" y="2201"/>
              <a:ext cx="298" cy="254"/>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18" name="Line 97"/>
            <p:cNvSpPr>
              <a:spLocks noChangeShapeType="1"/>
            </p:cNvSpPr>
            <p:nvPr/>
          </p:nvSpPr>
          <p:spPr bwMode="auto">
            <a:xfrm>
              <a:off x="3244" y="2636"/>
              <a:ext cx="299" cy="254"/>
            </a:xfrm>
            <a:prstGeom prst="line">
              <a:avLst/>
            </a:prstGeom>
            <a:noFill/>
            <a:ln w="9525">
              <a:solidFill>
                <a:schemeClr val="tx1"/>
              </a:solidFill>
              <a:miter lim="800000"/>
              <a:headEnd/>
              <a:tailEnd type="triangle" w="med" len="med"/>
            </a:ln>
          </p:spPr>
          <p:txBody>
            <a:bodyPr wrap="none"/>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endParaRPr lang="en-US"/>
            </a:p>
          </p:txBody>
        </p:sp>
        <p:sp>
          <p:nvSpPr>
            <p:cNvPr id="19" name="Oval 18"/>
            <p:cNvSpPr>
              <a:spLocks noChangeArrowheads="1"/>
            </p:cNvSpPr>
            <p:nvPr/>
          </p:nvSpPr>
          <p:spPr bwMode="auto">
            <a:xfrm>
              <a:off x="2817" y="1148"/>
              <a:ext cx="256" cy="181"/>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dirty="0">
                  <a:latin typeface="굴림" pitchFamily="50" charset="-127"/>
                </a:rPr>
                <a:t>10</a:t>
              </a:r>
            </a:p>
          </p:txBody>
        </p:sp>
        <p:sp>
          <p:nvSpPr>
            <p:cNvPr id="20" name="Oval 19"/>
            <p:cNvSpPr>
              <a:spLocks noChangeArrowheads="1"/>
            </p:cNvSpPr>
            <p:nvPr/>
          </p:nvSpPr>
          <p:spPr bwMode="auto">
            <a:xfrm>
              <a:off x="3713" y="1584"/>
              <a:ext cx="256" cy="181"/>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40</a:t>
              </a:r>
            </a:p>
          </p:txBody>
        </p:sp>
        <p:sp>
          <p:nvSpPr>
            <p:cNvPr id="21" name="Oval 20"/>
            <p:cNvSpPr>
              <a:spLocks noChangeArrowheads="1"/>
            </p:cNvSpPr>
            <p:nvPr/>
          </p:nvSpPr>
          <p:spPr bwMode="auto">
            <a:xfrm>
              <a:off x="3329" y="2019"/>
              <a:ext cx="256" cy="182"/>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30</a:t>
              </a:r>
            </a:p>
          </p:txBody>
        </p:sp>
        <p:sp>
          <p:nvSpPr>
            <p:cNvPr id="22" name="Oval 21"/>
            <p:cNvSpPr>
              <a:spLocks noChangeArrowheads="1"/>
            </p:cNvSpPr>
            <p:nvPr/>
          </p:nvSpPr>
          <p:spPr bwMode="auto">
            <a:xfrm>
              <a:off x="4183" y="2019"/>
              <a:ext cx="256" cy="182"/>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45</a:t>
              </a:r>
            </a:p>
          </p:txBody>
        </p:sp>
        <p:sp>
          <p:nvSpPr>
            <p:cNvPr id="23" name="Oval 22"/>
            <p:cNvSpPr>
              <a:spLocks noChangeArrowheads="1"/>
            </p:cNvSpPr>
            <p:nvPr/>
          </p:nvSpPr>
          <p:spPr bwMode="auto">
            <a:xfrm>
              <a:off x="3073" y="2455"/>
              <a:ext cx="256" cy="181"/>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20</a:t>
              </a:r>
            </a:p>
          </p:txBody>
        </p:sp>
        <p:sp>
          <p:nvSpPr>
            <p:cNvPr id="24" name="Oval 23"/>
            <p:cNvSpPr>
              <a:spLocks noChangeArrowheads="1"/>
            </p:cNvSpPr>
            <p:nvPr/>
          </p:nvSpPr>
          <p:spPr bwMode="auto">
            <a:xfrm>
              <a:off x="3671" y="2455"/>
              <a:ext cx="256" cy="181"/>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35</a:t>
              </a:r>
            </a:p>
          </p:txBody>
        </p:sp>
        <p:sp>
          <p:nvSpPr>
            <p:cNvPr id="25" name="Oval 24"/>
            <p:cNvSpPr>
              <a:spLocks noChangeArrowheads="1"/>
            </p:cNvSpPr>
            <p:nvPr/>
          </p:nvSpPr>
          <p:spPr bwMode="auto">
            <a:xfrm>
              <a:off x="3415" y="2890"/>
              <a:ext cx="256" cy="182"/>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25</a:t>
              </a:r>
            </a:p>
          </p:txBody>
        </p:sp>
        <p:sp>
          <p:nvSpPr>
            <p:cNvPr id="26" name="Oval 25"/>
            <p:cNvSpPr>
              <a:spLocks noChangeArrowheads="1"/>
            </p:cNvSpPr>
            <p:nvPr/>
          </p:nvSpPr>
          <p:spPr bwMode="auto">
            <a:xfrm>
              <a:off x="4524" y="2455"/>
              <a:ext cx="257" cy="181"/>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60</a:t>
              </a:r>
            </a:p>
          </p:txBody>
        </p:sp>
        <p:sp>
          <p:nvSpPr>
            <p:cNvPr id="27" name="Oval 26"/>
            <p:cNvSpPr>
              <a:spLocks noChangeArrowheads="1"/>
            </p:cNvSpPr>
            <p:nvPr/>
          </p:nvSpPr>
          <p:spPr bwMode="auto">
            <a:xfrm>
              <a:off x="1878" y="1584"/>
              <a:ext cx="256" cy="181"/>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7</a:t>
              </a:r>
            </a:p>
          </p:txBody>
        </p:sp>
        <p:sp>
          <p:nvSpPr>
            <p:cNvPr id="28" name="Oval 27"/>
            <p:cNvSpPr>
              <a:spLocks noChangeArrowheads="1"/>
            </p:cNvSpPr>
            <p:nvPr/>
          </p:nvSpPr>
          <p:spPr bwMode="auto">
            <a:xfrm>
              <a:off x="1323" y="2019"/>
              <a:ext cx="256" cy="182"/>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3</a:t>
              </a:r>
            </a:p>
          </p:txBody>
        </p:sp>
        <p:sp>
          <p:nvSpPr>
            <p:cNvPr id="29" name="Oval 28"/>
            <p:cNvSpPr>
              <a:spLocks noChangeArrowheads="1"/>
            </p:cNvSpPr>
            <p:nvPr/>
          </p:nvSpPr>
          <p:spPr bwMode="auto">
            <a:xfrm>
              <a:off x="2305" y="2019"/>
              <a:ext cx="256" cy="182"/>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8</a:t>
              </a:r>
            </a:p>
          </p:txBody>
        </p:sp>
        <p:sp>
          <p:nvSpPr>
            <p:cNvPr id="30" name="Oval 29"/>
            <p:cNvSpPr>
              <a:spLocks noChangeArrowheads="1"/>
            </p:cNvSpPr>
            <p:nvPr/>
          </p:nvSpPr>
          <p:spPr bwMode="auto">
            <a:xfrm>
              <a:off x="981" y="2455"/>
              <a:ext cx="257" cy="181"/>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1</a:t>
              </a:r>
            </a:p>
          </p:txBody>
        </p:sp>
        <p:sp>
          <p:nvSpPr>
            <p:cNvPr id="31" name="Oval 30"/>
            <p:cNvSpPr>
              <a:spLocks noChangeArrowheads="1"/>
            </p:cNvSpPr>
            <p:nvPr/>
          </p:nvSpPr>
          <p:spPr bwMode="auto">
            <a:xfrm>
              <a:off x="1579" y="2455"/>
              <a:ext cx="256" cy="181"/>
            </a:xfrm>
            <a:prstGeom prst="ellipse">
              <a:avLst/>
            </a:prstGeom>
            <a:solidFill>
              <a:srgbClr val="DDDDDD"/>
            </a:solidFill>
            <a:ln w="9525">
              <a:solidFill>
                <a:schemeClr val="tx1"/>
              </a:solidFill>
              <a:miter lim="800000"/>
              <a:headEnd/>
              <a:tailEnd/>
            </a:ln>
          </p:spPr>
          <p:txBody>
            <a:bodyPr wrap="none" anchor="ctr"/>
            <a:lstStyle>
              <a:defPPr>
                <a:defRPr lang="ko-KR"/>
              </a:defPPr>
              <a:lvl1pPr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1pPr>
              <a:lvl2pPr marL="4572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2pPr>
              <a:lvl3pPr marL="9144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3pPr>
              <a:lvl4pPr marL="13716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4pPr>
              <a:lvl5pPr marL="1828800" algn="l" rtl="0" fontAlgn="base" latinLnBrk="1">
                <a:spcBef>
                  <a:spcPct val="0"/>
                </a:spcBef>
                <a:spcAft>
                  <a:spcPct val="0"/>
                </a:spcAft>
                <a:defRPr kumimoji="1" sz="2400" kern="1200">
                  <a:solidFill>
                    <a:schemeClr val="tx1"/>
                  </a:solidFill>
                  <a:latin typeface="Times New Roman" pitchFamily="18" charset="0"/>
                  <a:ea typeface="굴림" pitchFamily="50" charset="-127"/>
                  <a:cs typeface="+mn-cs"/>
                </a:defRPr>
              </a:lvl5pPr>
              <a:lvl6pPr marL="2286000" algn="l" defTabSz="914400" rtl="0" eaLnBrk="1" latinLnBrk="0" hangingPunct="1">
                <a:defRPr kumimoji="1" sz="2400" kern="1200">
                  <a:solidFill>
                    <a:schemeClr val="tx1"/>
                  </a:solidFill>
                  <a:latin typeface="Times New Roman" pitchFamily="18" charset="0"/>
                  <a:ea typeface="굴림" pitchFamily="50" charset="-127"/>
                  <a:cs typeface="+mn-cs"/>
                </a:defRPr>
              </a:lvl6pPr>
              <a:lvl7pPr marL="2743200" algn="l" defTabSz="914400" rtl="0" eaLnBrk="1" latinLnBrk="0" hangingPunct="1">
                <a:defRPr kumimoji="1" sz="2400" kern="1200">
                  <a:solidFill>
                    <a:schemeClr val="tx1"/>
                  </a:solidFill>
                  <a:latin typeface="Times New Roman" pitchFamily="18" charset="0"/>
                  <a:ea typeface="굴림" pitchFamily="50" charset="-127"/>
                  <a:cs typeface="+mn-cs"/>
                </a:defRPr>
              </a:lvl7pPr>
              <a:lvl8pPr marL="3200400" algn="l" defTabSz="914400" rtl="0" eaLnBrk="1" latinLnBrk="0" hangingPunct="1">
                <a:defRPr kumimoji="1" sz="2400" kern="1200">
                  <a:solidFill>
                    <a:schemeClr val="tx1"/>
                  </a:solidFill>
                  <a:latin typeface="Times New Roman" pitchFamily="18" charset="0"/>
                  <a:ea typeface="굴림" pitchFamily="50" charset="-127"/>
                  <a:cs typeface="+mn-cs"/>
                </a:defRPr>
              </a:lvl8pPr>
              <a:lvl9pPr marL="3657600" algn="l" defTabSz="914400" rtl="0" eaLnBrk="1" latinLnBrk="0" hangingPunct="1">
                <a:defRPr kumimoji="1" sz="2400" kern="1200">
                  <a:solidFill>
                    <a:schemeClr val="tx1"/>
                  </a:solidFill>
                  <a:latin typeface="Times New Roman" pitchFamily="18" charset="0"/>
                  <a:ea typeface="굴림" pitchFamily="50" charset="-127"/>
                  <a:cs typeface="+mn-cs"/>
                </a:defRPr>
              </a:lvl9pPr>
            </a:lstStyle>
            <a:p>
              <a:pPr algn="ctr"/>
              <a:r>
                <a:rPr lang="en-US" altLang="ko-KR" sz="2000" b="1">
                  <a:latin typeface="굴림" pitchFamily="50" charset="-127"/>
                </a:rPr>
                <a:t>5</a:t>
              </a:r>
            </a:p>
          </p:txBody>
        </p:sp>
      </p:grpSp>
      <p:pic>
        <p:nvPicPr>
          <p:cNvPr id="1638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97208" y="3055165"/>
            <a:ext cx="719137"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64817" y="5348650"/>
            <a:ext cx="554037" cy="53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92162"/>
          </a:xfrm>
        </p:spPr>
        <p:txBody>
          <a:bodyPr>
            <a:noAutofit/>
          </a:bodyPr>
          <a:lstStyle/>
          <a:p>
            <a:pPr lvl="1" algn="ctr" rtl="0">
              <a:spcBef>
                <a:spcPct val="0"/>
              </a:spcBef>
            </a:pPr>
            <a:r>
              <a:rPr lang="en-US" sz="2800" dirty="0">
                <a:latin typeface="Times New Roman" pitchFamily="18" charset="0"/>
                <a:cs typeface="Times New Roman" pitchFamily="18" charset="0"/>
              </a:rPr>
              <a:t>Properties of AVL Tree</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838200"/>
            <a:ext cx="8229600" cy="5791200"/>
          </a:xfrm>
        </p:spPr>
        <p:txBody>
          <a:bodyPr>
            <a:normAutofit/>
          </a:bodyPr>
          <a:lstStyle/>
          <a:p>
            <a:pPr lvl="0" algn="just">
              <a:lnSpc>
                <a:spcPct val="150000"/>
              </a:lnSpc>
            </a:pPr>
            <a:r>
              <a:rPr lang="en-US" sz="2400" dirty="0" smtClean="0">
                <a:latin typeface="Times New Roman" pitchFamily="18" charset="0"/>
                <a:cs typeface="Times New Roman" pitchFamily="18" charset="0"/>
              </a:rPr>
              <a:t>The height of an AVL tree with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nodes is O(log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a:t>
            </a:r>
          </a:p>
          <a:p>
            <a:pPr lvl="0" algn="just">
              <a:lnSpc>
                <a:spcPct val="150000"/>
              </a:lnSpc>
            </a:pPr>
            <a:r>
              <a:rPr lang="en-US" sz="2400" dirty="0" smtClean="0">
                <a:latin typeface="Times New Roman" pitchFamily="18" charset="0"/>
                <a:cs typeface="Times New Roman" pitchFamily="18" charset="0"/>
              </a:rPr>
              <a:t>For every value of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 0, there exists an AVL tree</a:t>
            </a:r>
          </a:p>
          <a:p>
            <a:pPr lvl="0" algn="just">
              <a:lnSpc>
                <a:spcPct val="150000"/>
              </a:lnSpc>
            </a:pPr>
            <a:r>
              <a:rPr lang="en-US" sz="2400" dirty="0" smtClean="0">
                <a:latin typeface="Times New Roman" pitchFamily="18" charset="0"/>
                <a:cs typeface="Times New Roman" pitchFamily="18" charset="0"/>
              </a:rPr>
              <a:t>An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-node AVL search tree can be searched in O(height) = O(log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time</a:t>
            </a:r>
          </a:p>
          <a:p>
            <a:pPr lvl="0" algn="just">
              <a:lnSpc>
                <a:spcPct val="150000"/>
              </a:lnSpc>
            </a:pPr>
            <a:r>
              <a:rPr lang="en-US" sz="2400" dirty="0" smtClean="0">
                <a:latin typeface="Times New Roman" pitchFamily="18" charset="0"/>
                <a:cs typeface="Times New Roman" pitchFamily="18" charset="0"/>
              </a:rPr>
              <a:t>A new node can be inserted into an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-node AVL search tree so that the result is an </a:t>
            </a:r>
            <a:r>
              <a:rPr lang="en-US" sz="2400" i="1" dirty="0" smtClean="0">
                <a:latin typeface="Times New Roman" pitchFamily="18" charset="0"/>
                <a:cs typeface="Times New Roman" pitchFamily="18" charset="0"/>
              </a:rPr>
              <a:t>n+1</a:t>
            </a:r>
            <a:r>
              <a:rPr lang="en-US" sz="2400" dirty="0" smtClean="0">
                <a:latin typeface="Times New Roman" pitchFamily="18" charset="0"/>
                <a:cs typeface="Times New Roman" pitchFamily="18" charset="0"/>
              </a:rPr>
              <a:t> node AVL tree and insertion can be done in O(log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time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410200"/>
          </a:xfrm>
        </p:spPr>
        <p:txBody>
          <a:bodyPr>
            <a:normAutofit fontScale="32500" lnSpcReduction="20000"/>
          </a:bodyPr>
          <a:lstStyle/>
          <a:p>
            <a:pPr lvl="0" algn="just">
              <a:lnSpc>
                <a:spcPct val="160000"/>
              </a:lnSpc>
            </a:pPr>
            <a:r>
              <a:rPr lang="en-US" sz="7400" dirty="0" smtClean="0">
                <a:latin typeface="Times New Roman" pitchFamily="18" charset="0"/>
                <a:cs typeface="Times New Roman" pitchFamily="18" charset="0"/>
              </a:rPr>
              <a:t>A node can be deleted from an </a:t>
            </a:r>
            <a:r>
              <a:rPr lang="en-US" sz="7400" i="1" dirty="0" smtClean="0">
                <a:latin typeface="Times New Roman" pitchFamily="18" charset="0"/>
                <a:cs typeface="Times New Roman" pitchFamily="18" charset="0"/>
              </a:rPr>
              <a:t>n</a:t>
            </a:r>
            <a:r>
              <a:rPr lang="en-US" sz="7400" dirty="0" smtClean="0">
                <a:latin typeface="Times New Roman" pitchFamily="18" charset="0"/>
                <a:cs typeface="Times New Roman" pitchFamily="18" charset="0"/>
              </a:rPr>
              <a:t>-node AVL search tree, </a:t>
            </a:r>
            <a:r>
              <a:rPr lang="en-US" sz="7400" i="1" dirty="0" smtClean="0">
                <a:latin typeface="Times New Roman" pitchFamily="18" charset="0"/>
                <a:cs typeface="Times New Roman" pitchFamily="18" charset="0"/>
              </a:rPr>
              <a:t>n&gt;0</a:t>
            </a:r>
            <a:r>
              <a:rPr lang="en-US" sz="7400" dirty="0" smtClean="0">
                <a:latin typeface="Times New Roman" pitchFamily="18" charset="0"/>
                <a:cs typeface="Times New Roman" pitchFamily="18" charset="0"/>
              </a:rPr>
              <a:t>, so that the result is an </a:t>
            </a:r>
            <a:r>
              <a:rPr lang="en-US" sz="7400" i="1" dirty="0" smtClean="0">
                <a:latin typeface="Times New Roman" pitchFamily="18" charset="0"/>
                <a:cs typeface="Times New Roman" pitchFamily="18" charset="0"/>
              </a:rPr>
              <a:t>n-1</a:t>
            </a:r>
            <a:r>
              <a:rPr lang="en-US" sz="7400" dirty="0" smtClean="0">
                <a:latin typeface="Times New Roman" pitchFamily="18" charset="0"/>
                <a:cs typeface="Times New Roman" pitchFamily="18" charset="0"/>
              </a:rPr>
              <a:t> node AVL tree and deletion can be done in O(log </a:t>
            </a:r>
            <a:r>
              <a:rPr lang="en-US" sz="7400" i="1" dirty="0" smtClean="0">
                <a:latin typeface="Times New Roman" pitchFamily="18" charset="0"/>
                <a:cs typeface="Times New Roman" pitchFamily="18" charset="0"/>
              </a:rPr>
              <a:t>n</a:t>
            </a:r>
            <a:r>
              <a:rPr lang="en-US" sz="7400" dirty="0" smtClean="0">
                <a:latin typeface="Times New Roman" pitchFamily="18" charset="0"/>
                <a:cs typeface="Times New Roman" pitchFamily="18" charset="0"/>
              </a:rPr>
              <a:t>) time </a:t>
            </a:r>
          </a:p>
          <a:p>
            <a:pPr lvl="0" algn="just">
              <a:lnSpc>
                <a:spcPct val="160000"/>
              </a:lnSpc>
            </a:pPr>
            <a:r>
              <a:rPr lang="en-US" sz="7400" dirty="0" smtClean="0">
                <a:latin typeface="Times New Roman" pitchFamily="18" charset="0"/>
                <a:cs typeface="Times New Roman" pitchFamily="18" charset="0"/>
              </a:rPr>
              <a:t>After insertion and deletion of any node in an AVL tree if the balance factor of any node becomes other than -1, 0, +1 then it is said that AVL property is violated. Then we have to restore the destroyed balance condition.</a:t>
            </a:r>
          </a:p>
          <a:p>
            <a:pPr lvl="0" algn="just">
              <a:lnSpc>
                <a:spcPct val="160000"/>
              </a:lnSpc>
            </a:pPr>
            <a:r>
              <a:rPr lang="en-US" sz="7400" dirty="0" smtClean="0">
                <a:latin typeface="Times New Roman" pitchFamily="18" charset="0"/>
                <a:cs typeface="Times New Roman" pitchFamily="18" charset="0"/>
              </a:rPr>
              <a:t>The balancing should be such that the entire tree should satisfy AVL property.</a:t>
            </a:r>
          </a:p>
          <a:p>
            <a:pPr algn="just">
              <a:lnSpc>
                <a:spcPct val="160000"/>
              </a:lnSpc>
              <a:buNone/>
            </a:pPr>
            <a:r>
              <a:rPr lang="en-US" sz="60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latin typeface="Times New Roman" pitchFamily="18" charset="0"/>
                <a:cs typeface="Times New Roman" pitchFamily="18" charset="0"/>
              </a:rPr>
              <a:t>Rotation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867400"/>
          </a:xfrm>
        </p:spPr>
        <p:txBody>
          <a:bodyPr>
            <a:noAutofit/>
          </a:bodyPr>
          <a:lstStyle/>
          <a:p>
            <a:pPr lvl="0">
              <a:lnSpc>
                <a:spcPct val="170000"/>
              </a:lnSpc>
            </a:pPr>
            <a:r>
              <a:rPr lang="en-US" sz="2400" dirty="0" smtClean="0">
                <a:latin typeface="Times New Roman" pitchFamily="18" charset="0"/>
                <a:cs typeface="Times New Roman" pitchFamily="18" charset="0"/>
              </a:rPr>
              <a:t>Any modification done on AVL tree in order to rebalance then it is called rotations of  AVL trees.</a:t>
            </a:r>
          </a:p>
          <a:p>
            <a:pPr algn="just"/>
            <a:r>
              <a:rPr lang="en-US" sz="2400" dirty="0" smtClean="0"/>
              <a:t>Left rotation (case 1)</a:t>
            </a:r>
          </a:p>
          <a:p>
            <a:pPr algn="just"/>
            <a:r>
              <a:rPr lang="en-US" sz="2400" dirty="0" smtClean="0"/>
              <a:t>Right rotation (case 2)</a:t>
            </a:r>
          </a:p>
          <a:p>
            <a:pPr algn="just"/>
            <a:r>
              <a:rPr lang="en-US" sz="2400" dirty="0" smtClean="0"/>
              <a:t>Left-Right rotation (case 3)</a:t>
            </a:r>
          </a:p>
          <a:p>
            <a:pPr algn="just"/>
            <a:r>
              <a:rPr lang="en-US" sz="2400" dirty="0" smtClean="0"/>
              <a:t>Right-Left rotation (case 4)</a:t>
            </a:r>
          </a:p>
          <a:p>
            <a:pPr algn="just">
              <a:buNone/>
            </a:pPr>
            <a:r>
              <a:rPr lang="en-US" sz="2400" dirty="0" smtClean="0"/>
              <a:t>-&gt; case 1 and case 2 are single rotations.</a:t>
            </a:r>
          </a:p>
          <a:p>
            <a:pPr algn="just">
              <a:buNone/>
            </a:pPr>
            <a:r>
              <a:rPr lang="en-US" sz="2400" dirty="0" smtClean="0"/>
              <a:t>-&gt; case 3 and case 4 are double rotations. </a:t>
            </a:r>
          </a:p>
          <a:p>
            <a:pPr algn="just">
              <a:buNone/>
            </a:pPr>
            <a:r>
              <a:rPr lang="en-US" sz="2400" dirty="0" smtClean="0"/>
              <a:t> Note:- To have an unbalanced tree we at least need a tree of height 2</a:t>
            </a:r>
            <a:endParaRPr lang="en-US" sz="2400" dirty="0" smtClean="0">
              <a:latin typeface="Times New Roman" pitchFamily="18" charset="0"/>
              <a:cs typeface="Times New Roman" pitchFamily="18" charset="0"/>
            </a:endParaRPr>
          </a:p>
          <a:p>
            <a:pPr marL="0" lvl="0" indent="0">
              <a:lnSpc>
                <a:spcPct val="170000"/>
              </a:lnSpc>
              <a:buNone/>
            </a:pPr>
            <a:endParaRPr lang="en-US" sz="2400" dirty="0" smtClean="0">
              <a:latin typeface="Times New Roman" pitchFamily="18" charset="0"/>
              <a:cs typeface="Times New Roman" pitchFamily="18" charset="0"/>
            </a:endParaRPr>
          </a:p>
          <a:p>
            <a:pPr marL="0" lvl="0" indent="0">
              <a:lnSpc>
                <a:spcPct val="170000"/>
              </a:lnSpc>
              <a:buNone/>
            </a:pPr>
            <a:r>
              <a:rPr lang="en-US" sz="2400" dirty="0" smtClean="0">
                <a:latin typeface="Times New Roman" pitchFamily="18" charset="0"/>
                <a:cs typeface="Times New Roman" pitchFamily="18" charset="0"/>
              </a:rPr>
              <a:t>	</a:t>
            </a:r>
          </a:p>
          <a:p>
            <a:pPr marL="0" lvl="0" indent="0">
              <a:lnSpc>
                <a:spcPct val="170000"/>
              </a:lnSpc>
              <a:buNone/>
            </a:pPr>
            <a:r>
              <a:rPr lang="en-US" sz="2400" dirty="0" smtClean="0">
                <a:latin typeface="Times New Roman" pitchFamily="18" charset="0"/>
                <a:cs typeface="Times New Roman" pitchFamily="18" charset="0"/>
              </a:rPr>
              <a:t>	</a:t>
            </a:r>
          </a:p>
          <a:p>
            <a:pPr>
              <a:lnSpc>
                <a:spcPct val="170000"/>
              </a:lnSpc>
              <a:buNone/>
            </a:pPr>
            <a:r>
              <a:rPr lang="en-US" sz="2400" dirty="0" smtClean="0">
                <a:latin typeface="Times New Roman" pitchFamily="18" charset="0"/>
                <a:cs typeface="Times New Roman" pitchFamily="18" charset="0"/>
              </a:rPr>
              <a:t> </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Left Rotation</a:t>
            </a:r>
            <a:br>
              <a:rPr lang="en-US" dirty="0"/>
            </a:br>
            <a:endParaRPr lang="en-US" dirty="0"/>
          </a:p>
        </p:txBody>
      </p:sp>
      <p:sp>
        <p:nvSpPr>
          <p:cNvPr id="3" name="Content Placeholder 2"/>
          <p:cNvSpPr>
            <a:spLocks noGrp="1"/>
          </p:cNvSpPr>
          <p:nvPr>
            <p:ph idx="1"/>
          </p:nvPr>
        </p:nvSpPr>
        <p:spPr>
          <a:xfrm>
            <a:off x="381000" y="838200"/>
            <a:ext cx="8229600" cy="1600200"/>
          </a:xfrm>
        </p:spPr>
        <p:txBody>
          <a:bodyPr>
            <a:normAutofit/>
          </a:bodyPr>
          <a:lstStyle/>
          <a:p>
            <a:pPr algn="just"/>
            <a:r>
              <a:rPr lang="en-US" sz="2400" dirty="0"/>
              <a:t>If a tree become unbalanced, when a node is inserted into the </a:t>
            </a:r>
            <a:r>
              <a:rPr lang="en-US" sz="2400" dirty="0">
                <a:solidFill>
                  <a:srgbClr val="FF0000"/>
                </a:solidFill>
              </a:rPr>
              <a:t>right </a:t>
            </a:r>
            <a:r>
              <a:rPr lang="en-US" sz="2400" dirty="0" err="1">
                <a:solidFill>
                  <a:srgbClr val="FF0000"/>
                </a:solidFill>
              </a:rPr>
              <a:t>subtree</a:t>
            </a:r>
            <a:r>
              <a:rPr lang="en-US" sz="2400" dirty="0">
                <a:solidFill>
                  <a:srgbClr val="FF0000"/>
                </a:solidFill>
              </a:rPr>
              <a:t> of right </a:t>
            </a:r>
            <a:r>
              <a:rPr lang="en-US" sz="2400" dirty="0" err="1">
                <a:solidFill>
                  <a:srgbClr val="FF0000"/>
                </a:solidFill>
              </a:rPr>
              <a:t>subtree</a:t>
            </a:r>
            <a:r>
              <a:rPr lang="en-US" sz="2400" dirty="0">
                <a:solidFill>
                  <a:srgbClr val="FF0000"/>
                </a:solidFill>
              </a:rPr>
              <a:t>,</a:t>
            </a:r>
            <a:r>
              <a:rPr lang="en-US" sz="2400" dirty="0"/>
              <a:t> then we perform single left rotation −</a:t>
            </a:r>
          </a:p>
        </p:txBody>
      </p:sp>
      <p:pic>
        <p:nvPicPr>
          <p:cNvPr id="7170" name="Picture 2" descr="Left Rotation"/>
          <p:cNvPicPr>
            <a:picLocks noChangeAspect="1" noChangeArrowheads="1"/>
          </p:cNvPicPr>
          <p:nvPr/>
        </p:nvPicPr>
        <p:blipFill>
          <a:blip r:embed="rId2"/>
          <a:srcRect/>
          <a:stretch>
            <a:fillRect/>
          </a:stretch>
        </p:blipFill>
        <p:spPr bwMode="auto">
          <a:xfrm>
            <a:off x="685800" y="1981200"/>
            <a:ext cx="7543800" cy="2057400"/>
          </a:xfrm>
          <a:prstGeom prst="rect">
            <a:avLst/>
          </a:prstGeom>
          <a:noFill/>
        </p:spPr>
      </p:pic>
      <p:sp>
        <p:nvSpPr>
          <p:cNvPr id="6" name="TextBox 5"/>
          <p:cNvSpPr txBox="1"/>
          <p:nvPr/>
        </p:nvSpPr>
        <p:spPr>
          <a:xfrm>
            <a:off x="685800" y="4724400"/>
            <a:ext cx="7467600" cy="1200329"/>
          </a:xfrm>
          <a:prstGeom prst="rect">
            <a:avLst/>
          </a:prstGeom>
          <a:noFill/>
        </p:spPr>
        <p:txBody>
          <a:bodyPr wrap="square" rtlCol="0">
            <a:spAutoFit/>
          </a:bodyPr>
          <a:lstStyle/>
          <a:p>
            <a:pPr algn="just">
              <a:buFont typeface="Arial" pitchFamily="34" charset="0"/>
              <a:buChar char="•"/>
            </a:pPr>
            <a:r>
              <a:rPr lang="en-US" sz="2400" dirty="0" smtClean="0"/>
              <a:t>Node</a:t>
            </a:r>
            <a:r>
              <a:rPr lang="en-US" sz="2400" dirty="0"/>
              <a:t> </a:t>
            </a:r>
            <a:r>
              <a:rPr lang="en-US" sz="2400" b="1" dirty="0"/>
              <a:t>A</a:t>
            </a:r>
            <a:r>
              <a:rPr lang="en-US" sz="2400" dirty="0"/>
              <a:t> has become unbalanced as a node is inserted in right </a:t>
            </a:r>
            <a:r>
              <a:rPr lang="en-US" sz="2400" dirty="0" err="1"/>
              <a:t>subtree</a:t>
            </a:r>
            <a:r>
              <a:rPr lang="en-US" sz="2400" dirty="0"/>
              <a:t> of A's right </a:t>
            </a:r>
            <a:r>
              <a:rPr lang="en-US" sz="2400" dirty="0" err="1"/>
              <a:t>subtree</a:t>
            </a:r>
            <a:r>
              <a:rPr lang="en-US" sz="2400" dirty="0"/>
              <a:t>. </a:t>
            </a:r>
            <a:endParaRPr lang="en-US" sz="2400" dirty="0" smtClean="0"/>
          </a:p>
          <a:p>
            <a:pPr algn="just">
              <a:buFont typeface="Arial" pitchFamily="34" charset="0"/>
              <a:buChar char="•"/>
            </a:pPr>
            <a:r>
              <a:rPr lang="en-US" sz="2400" dirty="0" smtClean="0"/>
              <a:t>We </a:t>
            </a:r>
            <a:r>
              <a:rPr lang="en-US" sz="2400" dirty="0"/>
              <a:t>perform left rotation by making </a:t>
            </a:r>
            <a:r>
              <a:rPr lang="en-US" sz="2400" b="1" dirty="0"/>
              <a:t>A</a:t>
            </a:r>
            <a:r>
              <a:rPr lang="en-US" sz="2400" dirty="0"/>
              <a:t> left-</a:t>
            </a:r>
            <a:r>
              <a:rPr lang="en-US" sz="2400" dirty="0" err="1"/>
              <a:t>subtree</a:t>
            </a:r>
            <a:r>
              <a:rPr lang="en-US" sz="2400" dirty="0"/>
              <a:t> of B.</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sz="3100" dirty="0" smtClean="0">
                <a:latin typeface="Times New Roman" pitchFamily="18" charset="0"/>
                <a:cs typeface="Times New Roman" pitchFamily="18" charset="0"/>
              </a:rPr>
              <a:t>Example:</a:t>
            </a:r>
            <a:r>
              <a:rPr lang="en-US" dirty="0" smtClean="0"/>
              <a:t/>
            </a:r>
            <a:br>
              <a:rPr lang="en-US" dirty="0" smtClean="0"/>
            </a:br>
            <a:endParaRPr lang="en-US" dirty="0"/>
          </a:p>
        </p:txBody>
      </p:sp>
      <p:pic>
        <p:nvPicPr>
          <p:cNvPr id="5" name="Content Placeholder 4" descr="rre.jpg"/>
          <p:cNvPicPr>
            <a:picLocks noGrp="1" noChangeAspect="1"/>
          </p:cNvPicPr>
          <p:nvPr>
            <p:ph idx="1"/>
          </p:nvPr>
        </p:nvPicPr>
        <p:blipFill>
          <a:blip r:embed="rId2"/>
          <a:stretch>
            <a:fillRect/>
          </a:stretch>
        </p:blipFill>
        <p:spPr>
          <a:xfrm>
            <a:off x="1719893" y="1607812"/>
            <a:ext cx="5848350" cy="4381500"/>
          </a:xfrm>
        </p:spPr>
      </p:pic>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a:p>
        </p:txBody>
      </p:sp>
      <p:sp>
        <p:nvSpPr>
          <p:cNvPr id="6" name="Rectangle 5"/>
          <p:cNvSpPr/>
          <p:nvPr/>
        </p:nvSpPr>
        <p:spPr>
          <a:xfrm>
            <a:off x="2057400" y="1676400"/>
            <a:ext cx="1676400" cy="369332"/>
          </a:xfrm>
          <a:prstGeom prst="rect">
            <a:avLst/>
          </a:prstGeom>
        </p:spPr>
        <p:txBody>
          <a:bodyPr wrap="square">
            <a:spAutoFit/>
          </a:bodyPr>
          <a:lstStyle/>
          <a:p>
            <a:r>
              <a:rPr lang="en-US" dirty="0" smtClean="0"/>
              <a:t>Insert Node 3</a:t>
            </a:r>
            <a:endParaRPr lang="en-US" dirty="0"/>
          </a:p>
        </p:txBody>
      </p:sp>
      <p:sp>
        <p:nvSpPr>
          <p:cNvPr id="7" name="Rectangle 6"/>
          <p:cNvSpPr/>
          <p:nvPr/>
        </p:nvSpPr>
        <p:spPr>
          <a:xfrm>
            <a:off x="4114800" y="1676400"/>
            <a:ext cx="1358577" cy="369332"/>
          </a:xfrm>
          <a:prstGeom prst="rect">
            <a:avLst/>
          </a:prstGeom>
        </p:spPr>
        <p:txBody>
          <a:bodyPr wrap="none">
            <a:spAutoFit/>
          </a:bodyPr>
          <a:lstStyle/>
          <a:p>
            <a:r>
              <a:rPr lang="en-US" dirty="0" smtClean="0"/>
              <a:t>left rotation </a:t>
            </a:r>
            <a:endParaRPr lang="en-US" dirty="0"/>
          </a:p>
        </p:txBody>
      </p:sp>
      <p:sp>
        <p:nvSpPr>
          <p:cNvPr id="8" name="Rectangle 7"/>
          <p:cNvSpPr/>
          <p:nvPr/>
        </p:nvSpPr>
        <p:spPr>
          <a:xfrm>
            <a:off x="1219200" y="1219200"/>
            <a:ext cx="723275" cy="369332"/>
          </a:xfrm>
          <a:prstGeom prst="rect">
            <a:avLst/>
          </a:prstGeom>
        </p:spPr>
        <p:txBody>
          <a:bodyPr wrap="none">
            <a:spAutoFit/>
          </a:bodyPr>
          <a:lstStyle/>
          <a:p>
            <a:r>
              <a:rPr lang="en-US" b="1" dirty="0" smtClean="0"/>
              <a:t>BF=-1</a:t>
            </a:r>
            <a:endParaRPr lang="en-US" dirty="0"/>
          </a:p>
        </p:txBody>
      </p:sp>
      <p:sp>
        <p:nvSpPr>
          <p:cNvPr id="9" name="Rectangle 8"/>
          <p:cNvSpPr/>
          <p:nvPr/>
        </p:nvSpPr>
        <p:spPr>
          <a:xfrm>
            <a:off x="1371600" y="2590800"/>
            <a:ext cx="652743" cy="369332"/>
          </a:xfrm>
          <a:prstGeom prst="rect">
            <a:avLst/>
          </a:prstGeom>
        </p:spPr>
        <p:txBody>
          <a:bodyPr wrap="none">
            <a:spAutoFit/>
          </a:bodyPr>
          <a:lstStyle/>
          <a:p>
            <a:r>
              <a:rPr lang="en-US" b="1" dirty="0" smtClean="0"/>
              <a:t>BF=0</a:t>
            </a:r>
            <a:endParaRPr lang="en-US" dirty="0"/>
          </a:p>
        </p:txBody>
      </p:sp>
      <p:sp>
        <p:nvSpPr>
          <p:cNvPr id="10" name="Rectangle 9"/>
          <p:cNvSpPr/>
          <p:nvPr/>
        </p:nvSpPr>
        <p:spPr>
          <a:xfrm>
            <a:off x="3662776" y="3244334"/>
            <a:ext cx="1818447" cy="369332"/>
          </a:xfrm>
          <a:prstGeom prst="rect">
            <a:avLst/>
          </a:prstGeom>
        </p:spPr>
        <p:txBody>
          <a:bodyPr wrap="none">
            <a:spAutoFit/>
          </a:bodyPr>
          <a:lstStyle/>
          <a:p>
            <a:r>
              <a:rPr lang="en-US" dirty="0" smtClean="0"/>
              <a:t>Unbalanced Tree </a:t>
            </a:r>
            <a:endParaRPr lang="en-US" dirty="0"/>
          </a:p>
        </p:txBody>
      </p:sp>
      <p:sp>
        <p:nvSpPr>
          <p:cNvPr id="11" name="Rectangle 10"/>
          <p:cNvSpPr/>
          <p:nvPr/>
        </p:nvSpPr>
        <p:spPr>
          <a:xfrm>
            <a:off x="5867400" y="3200400"/>
            <a:ext cx="1499449" cy="369332"/>
          </a:xfrm>
          <a:prstGeom prst="rect">
            <a:avLst/>
          </a:prstGeom>
        </p:spPr>
        <p:txBody>
          <a:bodyPr wrap="none">
            <a:spAutoFit/>
          </a:bodyPr>
          <a:lstStyle/>
          <a:p>
            <a:r>
              <a:rPr lang="en-US" dirty="0" smtClean="0"/>
              <a:t>Balanced Tree</a:t>
            </a:r>
            <a:endParaRPr lang="en-US" dirty="0"/>
          </a:p>
        </p:txBody>
      </p:sp>
      <p:sp>
        <p:nvSpPr>
          <p:cNvPr id="1025" name="Rectangle 1"/>
          <p:cNvSpPr>
            <a:spLocks noChangeArrowheads="1"/>
          </p:cNvSpPr>
          <p:nvPr/>
        </p:nvSpPr>
        <p:spPr bwMode="auto">
          <a:xfrm>
            <a:off x="228600" y="4114800"/>
            <a:ext cx="8610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node 3 is inserted to the right of 2, the tree becomes unbalanced hence rotate left to make the balanced tree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a:off x="3662190" y="1403866"/>
            <a:ext cx="372218" cy="369332"/>
          </a:xfrm>
          <a:prstGeom prst="rect">
            <a:avLst/>
          </a:prstGeom>
        </p:spPr>
        <p:txBody>
          <a:bodyPr wrap="none">
            <a:spAutoFit/>
          </a:bodyPr>
          <a:lstStyle/>
          <a:p>
            <a:r>
              <a:rPr lang="en-US" b="1" dirty="0" smtClean="0"/>
              <a:t>-2</a:t>
            </a:r>
            <a:endParaRPr lang="en-US" dirty="0"/>
          </a:p>
        </p:txBody>
      </p:sp>
      <p:sp>
        <p:nvSpPr>
          <p:cNvPr id="13" name="Rectangle 12"/>
          <p:cNvSpPr/>
          <p:nvPr/>
        </p:nvSpPr>
        <p:spPr>
          <a:xfrm>
            <a:off x="4010839" y="2057400"/>
            <a:ext cx="372218" cy="369332"/>
          </a:xfrm>
          <a:prstGeom prst="rect">
            <a:avLst/>
          </a:prstGeom>
        </p:spPr>
        <p:txBody>
          <a:bodyPr wrap="none">
            <a:spAutoFit/>
          </a:bodyPr>
          <a:lstStyle/>
          <a:p>
            <a:r>
              <a:rPr lang="en-US" b="1" dirty="0" smtClean="0"/>
              <a:t>-1</a:t>
            </a:r>
            <a:endParaRPr lang="en-US" dirty="0"/>
          </a:p>
        </p:txBody>
      </p:sp>
      <p:sp>
        <p:nvSpPr>
          <p:cNvPr id="14" name="Rectangle 13"/>
          <p:cNvSpPr/>
          <p:nvPr/>
        </p:nvSpPr>
        <p:spPr>
          <a:xfrm>
            <a:off x="4342382" y="2728377"/>
            <a:ext cx="301686" cy="369332"/>
          </a:xfrm>
          <a:prstGeom prst="rect">
            <a:avLst/>
          </a:prstGeom>
        </p:spPr>
        <p:txBody>
          <a:bodyPr wrap="none">
            <a:spAutoFit/>
          </a:bodyPr>
          <a:lstStyle/>
          <a:p>
            <a:r>
              <a:rPr lang="en-US" b="1" dirty="0"/>
              <a:t>0</a:t>
            </a:r>
            <a:endParaRPr lang="en-US" dirty="0"/>
          </a:p>
        </p:txBody>
      </p:sp>
      <p:sp>
        <p:nvSpPr>
          <p:cNvPr id="15" name="Rectangle 14"/>
          <p:cNvSpPr/>
          <p:nvPr/>
        </p:nvSpPr>
        <p:spPr>
          <a:xfrm>
            <a:off x="5716557" y="1379078"/>
            <a:ext cx="301686" cy="369332"/>
          </a:xfrm>
          <a:prstGeom prst="rect">
            <a:avLst/>
          </a:prstGeom>
        </p:spPr>
        <p:txBody>
          <a:bodyPr wrap="none">
            <a:spAutoFit/>
          </a:bodyPr>
          <a:lstStyle/>
          <a:p>
            <a:r>
              <a:rPr lang="en-US" b="1" dirty="0"/>
              <a:t>0</a:t>
            </a:r>
            <a:endParaRPr lang="en-US" dirty="0"/>
          </a:p>
        </p:txBody>
      </p:sp>
      <p:sp>
        <p:nvSpPr>
          <p:cNvPr id="16" name="Rectangle 15"/>
          <p:cNvSpPr/>
          <p:nvPr/>
        </p:nvSpPr>
        <p:spPr>
          <a:xfrm>
            <a:off x="5330380" y="2577029"/>
            <a:ext cx="301686" cy="369332"/>
          </a:xfrm>
          <a:prstGeom prst="rect">
            <a:avLst/>
          </a:prstGeom>
        </p:spPr>
        <p:txBody>
          <a:bodyPr wrap="none">
            <a:spAutoFit/>
          </a:bodyPr>
          <a:lstStyle/>
          <a:p>
            <a:r>
              <a:rPr lang="en-US" b="1" dirty="0"/>
              <a:t>0</a:t>
            </a:r>
            <a:endParaRPr lang="en-US" dirty="0"/>
          </a:p>
        </p:txBody>
      </p:sp>
      <p:sp>
        <p:nvSpPr>
          <p:cNvPr id="17" name="Rectangle 16"/>
          <p:cNvSpPr/>
          <p:nvPr/>
        </p:nvSpPr>
        <p:spPr>
          <a:xfrm>
            <a:off x="6096000" y="2532961"/>
            <a:ext cx="301686" cy="369332"/>
          </a:xfrm>
          <a:prstGeom prst="rect">
            <a:avLst/>
          </a:prstGeom>
        </p:spPr>
        <p:txBody>
          <a:bodyPr wrap="none">
            <a:spAutoFit/>
          </a:bodyPr>
          <a:lstStyle/>
          <a:p>
            <a:r>
              <a:rPr lang="en-US" b="1" dirty="0"/>
              <a:t>0</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Right Rotation</a:t>
            </a:r>
            <a:br>
              <a:rPr lang="en-US" dirty="0"/>
            </a:br>
            <a:endParaRPr lang="en-US" dirty="0"/>
          </a:p>
        </p:txBody>
      </p:sp>
      <p:sp>
        <p:nvSpPr>
          <p:cNvPr id="3" name="Content Placeholder 2"/>
          <p:cNvSpPr>
            <a:spLocks noGrp="1"/>
          </p:cNvSpPr>
          <p:nvPr>
            <p:ph idx="1"/>
          </p:nvPr>
        </p:nvSpPr>
        <p:spPr>
          <a:xfrm>
            <a:off x="457200" y="838200"/>
            <a:ext cx="8229600" cy="1295400"/>
          </a:xfrm>
        </p:spPr>
        <p:txBody>
          <a:bodyPr>
            <a:normAutofit fontScale="92500" lnSpcReduction="20000"/>
          </a:bodyPr>
          <a:lstStyle/>
          <a:p>
            <a:pPr algn="just"/>
            <a:r>
              <a:rPr lang="en-US" dirty="0"/>
              <a:t>AVL tree may become unbalanced if a node is inserted in the </a:t>
            </a:r>
            <a:r>
              <a:rPr lang="en-US" dirty="0">
                <a:solidFill>
                  <a:srgbClr val="FF0000"/>
                </a:solidFill>
              </a:rPr>
              <a:t>left </a:t>
            </a:r>
            <a:r>
              <a:rPr lang="en-US" dirty="0" err="1">
                <a:solidFill>
                  <a:srgbClr val="FF0000"/>
                </a:solidFill>
              </a:rPr>
              <a:t>subtree</a:t>
            </a:r>
            <a:r>
              <a:rPr lang="en-US" dirty="0">
                <a:solidFill>
                  <a:srgbClr val="FF0000"/>
                </a:solidFill>
              </a:rPr>
              <a:t> of left </a:t>
            </a:r>
            <a:r>
              <a:rPr lang="en-US" dirty="0" err="1">
                <a:solidFill>
                  <a:srgbClr val="FF0000"/>
                </a:solidFill>
              </a:rPr>
              <a:t>subtree</a:t>
            </a:r>
            <a:r>
              <a:rPr lang="en-US" dirty="0">
                <a:solidFill>
                  <a:srgbClr val="FF0000"/>
                </a:solidFill>
              </a:rPr>
              <a:t>. </a:t>
            </a:r>
            <a:r>
              <a:rPr lang="en-US" dirty="0"/>
              <a:t>The tree then needs a right rotation.</a:t>
            </a:r>
          </a:p>
        </p:txBody>
      </p:sp>
      <p:pic>
        <p:nvPicPr>
          <p:cNvPr id="10242" name="Picture 2" descr="Right Rotation"/>
          <p:cNvPicPr>
            <a:picLocks noChangeAspect="1" noChangeArrowheads="1"/>
          </p:cNvPicPr>
          <p:nvPr/>
        </p:nvPicPr>
        <p:blipFill>
          <a:blip r:embed="rId2"/>
          <a:srcRect/>
          <a:stretch>
            <a:fillRect/>
          </a:stretch>
        </p:blipFill>
        <p:spPr bwMode="auto">
          <a:xfrm>
            <a:off x="914400" y="2057400"/>
            <a:ext cx="7543800" cy="1828800"/>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a:p>
        </p:txBody>
      </p:sp>
      <p:pic>
        <p:nvPicPr>
          <p:cNvPr id="5" name="Picture 4" descr="d2.jpg"/>
          <p:cNvPicPr>
            <a:picLocks noChangeAspect="1"/>
          </p:cNvPicPr>
          <p:nvPr/>
        </p:nvPicPr>
        <p:blipFill>
          <a:blip r:embed="rId2"/>
          <a:stretch>
            <a:fillRect/>
          </a:stretch>
        </p:blipFill>
        <p:spPr>
          <a:xfrm>
            <a:off x="758886" y="1026557"/>
            <a:ext cx="7315200" cy="4933950"/>
          </a:xfrm>
          <a:prstGeom prst="rect">
            <a:avLst/>
          </a:prstGeom>
        </p:spPr>
      </p:pic>
      <p:sp>
        <p:nvSpPr>
          <p:cNvPr id="6" name="Rectangle 5"/>
          <p:cNvSpPr/>
          <p:nvPr/>
        </p:nvSpPr>
        <p:spPr>
          <a:xfrm>
            <a:off x="2133600" y="2133600"/>
            <a:ext cx="1457450" cy="369332"/>
          </a:xfrm>
          <a:prstGeom prst="rect">
            <a:avLst/>
          </a:prstGeom>
        </p:spPr>
        <p:txBody>
          <a:bodyPr wrap="none">
            <a:spAutoFit/>
          </a:bodyPr>
          <a:lstStyle/>
          <a:p>
            <a:r>
              <a:rPr lang="en-US" dirty="0" smtClean="0"/>
              <a:t>Insert Node 1</a:t>
            </a:r>
            <a:endParaRPr lang="en-US" dirty="0"/>
          </a:p>
        </p:txBody>
      </p:sp>
      <p:sp>
        <p:nvSpPr>
          <p:cNvPr id="8" name="Rectangle 7"/>
          <p:cNvSpPr/>
          <p:nvPr/>
        </p:nvSpPr>
        <p:spPr>
          <a:xfrm>
            <a:off x="5105400" y="2209800"/>
            <a:ext cx="1475532" cy="369332"/>
          </a:xfrm>
          <a:prstGeom prst="rect">
            <a:avLst/>
          </a:prstGeom>
        </p:spPr>
        <p:txBody>
          <a:bodyPr wrap="none">
            <a:spAutoFit/>
          </a:bodyPr>
          <a:lstStyle/>
          <a:p>
            <a:r>
              <a:rPr lang="en-US" dirty="0" smtClean="0"/>
              <a:t>Right rotation</a:t>
            </a:r>
            <a:endParaRPr lang="en-US" dirty="0"/>
          </a:p>
        </p:txBody>
      </p:sp>
      <p:sp>
        <p:nvSpPr>
          <p:cNvPr id="9" name="Rectangle 8"/>
          <p:cNvSpPr/>
          <p:nvPr/>
        </p:nvSpPr>
        <p:spPr>
          <a:xfrm>
            <a:off x="2895600" y="3429000"/>
            <a:ext cx="1818447" cy="369332"/>
          </a:xfrm>
          <a:prstGeom prst="rect">
            <a:avLst/>
          </a:prstGeom>
        </p:spPr>
        <p:txBody>
          <a:bodyPr wrap="none">
            <a:spAutoFit/>
          </a:bodyPr>
          <a:lstStyle/>
          <a:p>
            <a:r>
              <a:rPr lang="en-US" dirty="0" smtClean="0"/>
              <a:t>Unbalanced Tree </a:t>
            </a:r>
            <a:endParaRPr lang="en-US" dirty="0"/>
          </a:p>
        </p:txBody>
      </p:sp>
      <p:sp>
        <p:nvSpPr>
          <p:cNvPr id="10" name="Rectangle 9"/>
          <p:cNvSpPr/>
          <p:nvPr/>
        </p:nvSpPr>
        <p:spPr>
          <a:xfrm>
            <a:off x="6400800" y="3276600"/>
            <a:ext cx="1499449" cy="369332"/>
          </a:xfrm>
          <a:prstGeom prst="rect">
            <a:avLst/>
          </a:prstGeom>
        </p:spPr>
        <p:txBody>
          <a:bodyPr wrap="none">
            <a:spAutoFit/>
          </a:bodyPr>
          <a:lstStyle/>
          <a:p>
            <a:r>
              <a:rPr lang="en-US" dirty="0" smtClean="0"/>
              <a:t>Balanced Tree</a:t>
            </a:r>
            <a:endParaRPr lang="en-US" dirty="0"/>
          </a:p>
        </p:txBody>
      </p:sp>
      <p:sp>
        <p:nvSpPr>
          <p:cNvPr id="11" name="Rectangle 10"/>
          <p:cNvSpPr/>
          <p:nvPr/>
        </p:nvSpPr>
        <p:spPr>
          <a:xfrm>
            <a:off x="685800" y="3124200"/>
            <a:ext cx="652743" cy="369332"/>
          </a:xfrm>
          <a:prstGeom prst="rect">
            <a:avLst/>
          </a:prstGeom>
        </p:spPr>
        <p:txBody>
          <a:bodyPr wrap="none">
            <a:spAutoFit/>
          </a:bodyPr>
          <a:lstStyle/>
          <a:p>
            <a:r>
              <a:rPr lang="en-US" b="1" dirty="0" smtClean="0"/>
              <a:t>BF=0</a:t>
            </a:r>
            <a:endParaRPr lang="en-US" dirty="0"/>
          </a:p>
        </p:txBody>
      </p:sp>
      <p:sp>
        <p:nvSpPr>
          <p:cNvPr id="12" name="Rectangle 11"/>
          <p:cNvSpPr/>
          <p:nvPr/>
        </p:nvSpPr>
        <p:spPr>
          <a:xfrm>
            <a:off x="914400" y="1447800"/>
            <a:ext cx="652743" cy="369332"/>
          </a:xfrm>
          <a:prstGeom prst="rect">
            <a:avLst/>
          </a:prstGeom>
        </p:spPr>
        <p:txBody>
          <a:bodyPr wrap="none">
            <a:spAutoFit/>
          </a:bodyPr>
          <a:lstStyle/>
          <a:p>
            <a:r>
              <a:rPr lang="en-US" b="1" dirty="0" smtClean="0"/>
              <a:t>BF=1</a:t>
            </a:r>
            <a:endParaRPr lang="en-US" dirty="0"/>
          </a:p>
        </p:txBody>
      </p:sp>
      <p:sp>
        <p:nvSpPr>
          <p:cNvPr id="13" name="Rectangle 12"/>
          <p:cNvSpPr/>
          <p:nvPr/>
        </p:nvSpPr>
        <p:spPr>
          <a:xfrm>
            <a:off x="4480577" y="1524000"/>
            <a:ext cx="301686" cy="369332"/>
          </a:xfrm>
          <a:prstGeom prst="rect">
            <a:avLst/>
          </a:prstGeom>
        </p:spPr>
        <p:txBody>
          <a:bodyPr wrap="none">
            <a:spAutoFit/>
          </a:bodyPr>
          <a:lstStyle/>
          <a:p>
            <a:r>
              <a:rPr lang="en-US" b="1" dirty="0" smtClean="0"/>
              <a:t>2</a:t>
            </a:r>
            <a:endParaRPr lang="en-US" dirty="0"/>
          </a:p>
        </p:txBody>
      </p:sp>
      <p:sp>
        <p:nvSpPr>
          <p:cNvPr id="14" name="Rectangle 13"/>
          <p:cNvSpPr/>
          <p:nvPr/>
        </p:nvSpPr>
        <p:spPr>
          <a:xfrm>
            <a:off x="4114800" y="2057400"/>
            <a:ext cx="301686" cy="369332"/>
          </a:xfrm>
          <a:prstGeom prst="rect">
            <a:avLst/>
          </a:prstGeom>
        </p:spPr>
        <p:txBody>
          <a:bodyPr wrap="none">
            <a:spAutoFit/>
          </a:bodyPr>
          <a:lstStyle/>
          <a:p>
            <a:r>
              <a:rPr lang="en-US" b="1" dirty="0"/>
              <a:t>1</a:t>
            </a:r>
            <a:endParaRPr lang="en-US" dirty="0"/>
          </a:p>
        </p:txBody>
      </p:sp>
      <p:sp>
        <p:nvSpPr>
          <p:cNvPr id="15" name="Rectangle 14"/>
          <p:cNvSpPr/>
          <p:nvPr/>
        </p:nvSpPr>
        <p:spPr>
          <a:xfrm>
            <a:off x="3653980" y="2579132"/>
            <a:ext cx="301686" cy="369332"/>
          </a:xfrm>
          <a:prstGeom prst="rect">
            <a:avLst/>
          </a:prstGeom>
        </p:spPr>
        <p:txBody>
          <a:bodyPr wrap="none">
            <a:spAutoFit/>
          </a:bodyPr>
          <a:lstStyle/>
          <a:p>
            <a:r>
              <a:rPr lang="en-US" b="1" dirty="0"/>
              <a:t>0</a:t>
            </a:r>
            <a:endParaRPr lang="en-US" dirty="0"/>
          </a:p>
        </p:txBody>
      </p:sp>
      <p:sp>
        <p:nvSpPr>
          <p:cNvPr id="16" name="Rectangle 15"/>
          <p:cNvSpPr/>
          <p:nvPr/>
        </p:nvSpPr>
        <p:spPr>
          <a:xfrm>
            <a:off x="6705600" y="1632466"/>
            <a:ext cx="301686" cy="369332"/>
          </a:xfrm>
          <a:prstGeom prst="rect">
            <a:avLst/>
          </a:prstGeom>
        </p:spPr>
        <p:txBody>
          <a:bodyPr wrap="none">
            <a:spAutoFit/>
          </a:bodyPr>
          <a:lstStyle/>
          <a:p>
            <a:r>
              <a:rPr lang="en-US" b="1" dirty="0"/>
              <a:t>0</a:t>
            </a:r>
            <a:endParaRPr lang="en-US" dirty="0"/>
          </a:p>
        </p:txBody>
      </p:sp>
      <p:sp>
        <p:nvSpPr>
          <p:cNvPr id="17" name="Rectangle 16"/>
          <p:cNvSpPr/>
          <p:nvPr/>
        </p:nvSpPr>
        <p:spPr>
          <a:xfrm>
            <a:off x="6292905" y="2378859"/>
            <a:ext cx="301686" cy="369332"/>
          </a:xfrm>
          <a:prstGeom prst="rect">
            <a:avLst/>
          </a:prstGeom>
        </p:spPr>
        <p:txBody>
          <a:bodyPr wrap="none">
            <a:spAutoFit/>
          </a:bodyPr>
          <a:lstStyle/>
          <a:p>
            <a:r>
              <a:rPr lang="en-US" b="1" dirty="0"/>
              <a:t>0</a:t>
            </a:r>
            <a:endParaRPr lang="en-US" dirty="0"/>
          </a:p>
        </p:txBody>
      </p:sp>
      <p:sp>
        <p:nvSpPr>
          <p:cNvPr id="18" name="Rectangle 17"/>
          <p:cNvSpPr/>
          <p:nvPr/>
        </p:nvSpPr>
        <p:spPr>
          <a:xfrm>
            <a:off x="7315200" y="2242066"/>
            <a:ext cx="301686" cy="369332"/>
          </a:xfrm>
          <a:prstGeom prst="rect">
            <a:avLst/>
          </a:prstGeom>
        </p:spPr>
        <p:txBody>
          <a:bodyPr wrap="none">
            <a:spAutoFit/>
          </a:bodyPr>
          <a:lstStyle/>
          <a:p>
            <a:r>
              <a:rPr lang="en-US" b="1" dirty="0"/>
              <a:t>0</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3292</TotalTime>
  <Words>7274</Words>
  <Application>Microsoft Office PowerPoint</Application>
  <PresentationFormat>On-screen Show (4:3)</PresentationFormat>
  <Paragraphs>1926</Paragraphs>
  <Slides>191</Slides>
  <Notes>27</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15CS201J-DATA STRUCTURES </vt:lpstr>
      <vt:lpstr>Syllabus</vt:lpstr>
      <vt:lpstr>General trees  </vt:lpstr>
      <vt:lpstr>General trees  </vt:lpstr>
      <vt:lpstr>Computer Scientist’s View</vt:lpstr>
      <vt:lpstr>Slide 6</vt:lpstr>
      <vt:lpstr>Slide 7</vt:lpstr>
      <vt:lpstr>Tree Terminology</vt:lpstr>
      <vt:lpstr>Slide 9</vt:lpstr>
      <vt:lpstr>Slide 10</vt:lpstr>
      <vt:lpstr>Tree Terminology</vt:lpstr>
      <vt:lpstr>Binary tree </vt:lpstr>
      <vt:lpstr>Introduction</vt:lpstr>
      <vt:lpstr>Slide 14</vt:lpstr>
      <vt:lpstr>Terms </vt:lpstr>
      <vt:lpstr>Slide 16</vt:lpstr>
      <vt:lpstr>BinaryTree ADT</vt:lpstr>
      <vt:lpstr>Examples of the Binary Tree </vt:lpstr>
      <vt:lpstr>Data Structure for Binary Trees </vt:lpstr>
      <vt:lpstr>Binary Tree</vt:lpstr>
      <vt:lpstr>Types</vt:lpstr>
      <vt:lpstr>Full Binary Tree </vt:lpstr>
      <vt:lpstr> Complete Binary Tree </vt:lpstr>
      <vt:lpstr> Skewed Binary Tree </vt:lpstr>
      <vt:lpstr>Tree traversals </vt:lpstr>
      <vt:lpstr>Binary Tree Traversal Methods</vt:lpstr>
      <vt:lpstr> Preorder traversal(Rlr) </vt:lpstr>
      <vt:lpstr>Preorder Example (Visit = print)</vt:lpstr>
      <vt:lpstr>Preorder Example (Visit = print)</vt:lpstr>
      <vt:lpstr>Preorder Of Expression Tree</vt:lpstr>
      <vt:lpstr>Inorder traversal(lRr) </vt:lpstr>
      <vt:lpstr>Inorder Example (Visit = print)</vt:lpstr>
      <vt:lpstr>Inorder Example (Visit = print)</vt:lpstr>
      <vt:lpstr>Inorder By Projection (Squishing)</vt:lpstr>
      <vt:lpstr>Inorder Of Expression Tree</vt:lpstr>
      <vt:lpstr>Postorder traversal(lrR) </vt:lpstr>
      <vt:lpstr>Postorder Example (Visit = print)</vt:lpstr>
      <vt:lpstr>Postorder Example (Visit = print)</vt:lpstr>
      <vt:lpstr>Postorder Of Expression Tree</vt:lpstr>
      <vt:lpstr>Traversal Applications</vt:lpstr>
      <vt:lpstr>Level Order</vt:lpstr>
      <vt:lpstr>Level-Order Example (Visit = print)</vt:lpstr>
      <vt:lpstr>Tree traversals </vt:lpstr>
      <vt:lpstr>Exercise</vt:lpstr>
      <vt:lpstr>Uses of trees </vt:lpstr>
      <vt:lpstr>Applications of trees </vt:lpstr>
      <vt:lpstr>Constructing Expression Tree</vt:lpstr>
      <vt:lpstr>Arithmetic Expression Tree </vt:lpstr>
      <vt:lpstr>Building an Expression Tree</vt:lpstr>
      <vt:lpstr>Building an Expression Tree</vt:lpstr>
      <vt:lpstr>Example</vt:lpstr>
      <vt:lpstr>Example</vt:lpstr>
      <vt:lpstr>Example</vt:lpstr>
      <vt:lpstr>Example</vt:lpstr>
      <vt:lpstr>Example</vt:lpstr>
      <vt:lpstr>Example</vt:lpstr>
      <vt:lpstr>Example</vt:lpstr>
      <vt:lpstr>Example</vt:lpstr>
      <vt:lpstr>Example</vt:lpstr>
      <vt:lpstr>Example</vt:lpstr>
      <vt:lpstr>Exercise</vt:lpstr>
      <vt:lpstr>Binary Search Tree (BST) </vt:lpstr>
      <vt:lpstr>Slide 63</vt:lpstr>
      <vt:lpstr>Insert a Key</vt:lpstr>
      <vt:lpstr>Creation in BST</vt:lpstr>
      <vt:lpstr>Insertion in BST</vt:lpstr>
      <vt:lpstr>Searching in BST</vt:lpstr>
      <vt:lpstr>FindMin and FindMax</vt:lpstr>
      <vt:lpstr>Delete a Key</vt:lpstr>
      <vt:lpstr>Deletion - Leaf Case</vt:lpstr>
      <vt:lpstr>Deletion - One Child Case</vt:lpstr>
      <vt:lpstr>Deletion - Two Children Case</vt:lpstr>
      <vt:lpstr>Deletion - Two Children Case</vt:lpstr>
      <vt:lpstr>Deletion - Two Child Case</vt:lpstr>
      <vt:lpstr>Deletion in BST with all the three cases</vt:lpstr>
      <vt:lpstr>  Deletion in BST with all the three cases (contd)</vt:lpstr>
      <vt:lpstr>Threaded Binary Tree</vt:lpstr>
      <vt:lpstr>Slide 78</vt:lpstr>
      <vt:lpstr>Slide 79</vt:lpstr>
      <vt:lpstr>Slide 80</vt:lpstr>
      <vt:lpstr>Slide 81</vt:lpstr>
      <vt:lpstr>Slide 82</vt:lpstr>
      <vt:lpstr>Slide 83</vt:lpstr>
      <vt:lpstr>Slide 84</vt:lpstr>
      <vt:lpstr>Slide 85</vt:lpstr>
      <vt:lpstr>Slide 86</vt:lpstr>
      <vt:lpstr>Slide 87</vt:lpstr>
      <vt:lpstr>AVL Trees</vt:lpstr>
      <vt:lpstr>Introduction</vt:lpstr>
      <vt:lpstr>Balanced and unbalanced trees</vt:lpstr>
      <vt:lpstr>Balance factor</vt:lpstr>
      <vt:lpstr>Slide 92</vt:lpstr>
      <vt:lpstr>Properties of AVL Tree </vt:lpstr>
      <vt:lpstr>Slide 94</vt:lpstr>
      <vt:lpstr>Rotation</vt:lpstr>
      <vt:lpstr>Left Rotation </vt:lpstr>
      <vt:lpstr> Example: </vt:lpstr>
      <vt:lpstr>Right Rotation </vt:lpstr>
      <vt:lpstr>Example: </vt:lpstr>
      <vt:lpstr>Left-Right Rotation </vt:lpstr>
      <vt:lpstr>Contd… </vt:lpstr>
      <vt:lpstr>Contd…</vt:lpstr>
      <vt:lpstr>Contd…</vt:lpstr>
      <vt:lpstr>Contd…</vt:lpstr>
      <vt:lpstr>Example </vt:lpstr>
      <vt:lpstr>Right-Left Rotation </vt:lpstr>
      <vt:lpstr>Contd…</vt:lpstr>
      <vt:lpstr>Contd…</vt:lpstr>
      <vt:lpstr>Contd…</vt:lpstr>
      <vt:lpstr>Contd…</vt:lpstr>
      <vt:lpstr>Example </vt:lpstr>
      <vt:lpstr>Problem</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Implementation </vt:lpstr>
      <vt:lpstr>Slide 128</vt:lpstr>
      <vt:lpstr>Slide 129</vt:lpstr>
      <vt:lpstr>Slide 130</vt:lpstr>
      <vt:lpstr>Exercise</vt:lpstr>
      <vt:lpstr>SPLAY TREES </vt:lpstr>
      <vt:lpstr>Slide 133</vt:lpstr>
      <vt:lpstr>Slide 134</vt:lpstr>
      <vt:lpstr>Slide 135</vt:lpstr>
      <vt:lpstr>Slide 136</vt:lpstr>
      <vt:lpstr>Slide 137</vt:lpstr>
      <vt:lpstr>Slide 138</vt:lpstr>
      <vt:lpstr>Slide 139</vt:lpstr>
      <vt:lpstr>Result of splaying at node 1 </vt:lpstr>
      <vt:lpstr>Example:  </vt:lpstr>
      <vt:lpstr>Deletion </vt:lpstr>
      <vt:lpstr>Slide 143</vt:lpstr>
      <vt:lpstr>Slide 144</vt:lpstr>
      <vt:lpstr>B-TREES </vt:lpstr>
      <vt:lpstr>Slide 146</vt:lpstr>
      <vt:lpstr>Insertion on B-Tree</vt:lpstr>
      <vt:lpstr>Example Case 1: Insert 12 - After Insertion</vt:lpstr>
      <vt:lpstr>Case 2: Insert 53  </vt:lpstr>
      <vt:lpstr>Slide 150</vt:lpstr>
      <vt:lpstr>After Insertion </vt:lpstr>
      <vt:lpstr>Deletion on B-Tree</vt:lpstr>
      <vt:lpstr>Slide 153</vt:lpstr>
      <vt:lpstr>Slide 154</vt:lpstr>
      <vt:lpstr>Slide 155</vt:lpstr>
      <vt:lpstr>Slide 156</vt:lpstr>
      <vt:lpstr>Slide 157</vt:lpstr>
      <vt:lpstr>Slide 158</vt:lpstr>
      <vt:lpstr>Slide 159</vt:lpstr>
      <vt:lpstr>Slide 160</vt:lpstr>
      <vt:lpstr>Slide 161</vt:lpstr>
      <vt:lpstr>Slide 162</vt:lpstr>
      <vt:lpstr>Exercise</vt:lpstr>
      <vt:lpstr>RED-BLACK TREES </vt:lpstr>
      <vt:lpstr>Example: </vt:lpstr>
      <vt:lpstr>Slide 166</vt:lpstr>
      <vt:lpstr>Slide 167</vt:lpstr>
      <vt:lpstr>RED-Black Tree Insertion Rules</vt:lpstr>
      <vt:lpstr>Example </vt:lpstr>
      <vt:lpstr>Slide 170</vt:lpstr>
      <vt:lpstr>Slide 171</vt:lpstr>
      <vt:lpstr>Move x up and rotate left. </vt:lpstr>
      <vt:lpstr>Change the colors of 7 and 11 and rotate right.</vt:lpstr>
      <vt:lpstr>Red-Black tree Insertion Algorithm</vt:lpstr>
      <vt:lpstr>Implementation: </vt:lpstr>
      <vt:lpstr>Slide 176</vt:lpstr>
      <vt:lpstr>Slide 177</vt:lpstr>
      <vt:lpstr>Slide 178</vt:lpstr>
      <vt:lpstr>Slide 179</vt:lpstr>
      <vt:lpstr>Deletion in red-black tree</vt:lpstr>
      <vt:lpstr>Deletion Algorithm </vt:lpstr>
      <vt:lpstr>Slide 182</vt:lpstr>
      <vt:lpstr>Case 1: black sibling with a red child </vt:lpstr>
      <vt:lpstr>Slide 184</vt:lpstr>
      <vt:lpstr>Slide 185</vt:lpstr>
      <vt:lpstr>Slide 186</vt:lpstr>
      <vt:lpstr>Slide 187</vt:lpstr>
      <vt:lpstr>Example: </vt:lpstr>
      <vt:lpstr>Slide 189</vt:lpstr>
      <vt:lpstr>Slide 190</vt:lpstr>
      <vt:lpstr>Exercise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TREES</dc:title>
  <dc:creator>adin</dc:creator>
  <cp:lastModifiedBy>ROSARIO</cp:lastModifiedBy>
  <cp:revision>184</cp:revision>
  <dcterms:created xsi:type="dcterms:W3CDTF">2006-08-16T00:00:00Z</dcterms:created>
  <dcterms:modified xsi:type="dcterms:W3CDTF">2017-10-24T13:32:42Z</dcterms:modified>
</cp:coreProperties>
</file>