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329" r:id="rId20"/>
    <p:sldId id="330" r:id="rId21"/>
    <p:sldId id="331" r:id="rId22"/>
    <p:sldId id="332" r:id="rId23"/>
    <p:sldId id="333" r:id="rId24"/>
    <p:sldId id="274" r:id="rId25"/>
    <p:sldId id="275" r:id="rId26"/>
    <p:sldId id="296" r:id="rId27"/>
    <p:sldId id="276" r:id="rId28"/>
    <p:sldId id="277" r:id="rId29"/>
    <p:sldId id="278" r:id="rId30"/>
    <p:sldId id="310" r:id="rId31"/>
    <p:sldId id="279" r:id="rId32"/>
    <p:sldId id="297" r:id="rId33"/>
    <p:sldId id="280" r:id="rId34"/>
    <p:sldId id="308" r:id="rId35"/>
    <p:sldId id="311" r:id="rId36"/>
    <p:sldId id="335" r:id="rId37"/>
    <p:sldId id="281" r:id="rId38"/>
    <p:sldId id="282" r:id="rId39"/>
    <p:sldId id="283" r:id="rId40"/>
    <p:sldId id="285" r:id="rId41"/>
    <p:sldId id="284" r:id="rId42"/>
    <p:sldId id="286" r:id="rId43"/>
    <p:sldId id="287" r:id="rId44"/>
    <p:sldId id="299" r:id="rId45"/>
    <p:sldId id="288" r:id="rId46"/>
    <p:sldId id="289" r:id="rId47"/>
    <p:sldId id="290" r:id="rId48"/>
    <p:sldId id="291" r:id="rId49"/>
    <p:sldId id="292" r:id="rId50"/>
    <p:sldId id="293" r:id="rId51"/>
    <p:sldId id="300" r:id="rId52"/>
    <p:sldId id="309" r:id="rId53"/>
    <p:sldId id="294" r:id="rId54"/>
    <p:sldId id="295" r:id="rId55"/>
    <p:sldId id="334" r:id="rId56"/>
    <p:sldId id="298" r:id="rId57"/>
    <p:sldId id="301" r:id="rId58"/>
    <p:sldId id="303" r:id="rId59"/>
    <p:sldId id="304" r:id="rId60"/>
    <p:sldId id="305" r:id="rId61"/>
    <p:sldId id="306" r:id="rId62"/>
    <p:sldId id="307"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62" autoAdjust="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9BC744-01B5-4ED0-85EA-D1D360502227}" type="datetimeFigureOut">
              <a:rPr lang="en-US" smtClean="0"/>
              <a:pPr/>
              <a:t>10/9/2017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3621D7-E49E-49B9-B0AE-8E5919973BB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13621D7-E49E-49B9-B0AE-8E5919973BBE}"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13621D7-E49E-49B9-B0AE-8E5919973BBE}"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13621D7-E49E-49B9-B0AE-8E5919973BBE}"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13621D7-E49E-49B9-B0AE-8E5919973BBE}" type="slidenum">
              <a:rPr lang="en-US" smtClean="0"/>
              <a:pPr/>
              <a:t>31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13621D7-E49E-49B9-B0AE-8E5919973BBE}" type="slidenum">
              <a:rPr lang="en-US" smtClean="0"/>
              <a:pPr/>
              <a:t>33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014D21-D497-4406-B849-665B51F6DBFE}" type="datetimeFigureOut">
              <a:rPr lang="en-US" smtClean="0"/>
              <a:pPr/>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7FA490-171C-4BC7-AED4-DDED310AC9D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014D21-D497-4406-B849-665B51F6DBFE}" type="datetimeFigureOut">
              <a:rPr lang="en-US" smtClean="0"/>
              <a:pPr/>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7FA490-171C-4BC7-AED4-DDED310AC9D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014D21-D497-4406-B849-665B51F6DBFE}" type="datetimeFigureOut">
              <a:rPr lang="en-US" smtClean="0"/>
              <a:pPr/>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7FA490-171C-4BC7-AED4-DDED310AC9D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014D21-D497-4406-B849-665B51F6DBFE}" type="datetimeFigureOut">
              <a:rPr lang="en-US" smtClean="0"/>
              <a:pPr/>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7FA490-171C-4BC7-AED4-DDED310AC9D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014D21-D497-4406-B849-665B51F6DBFE}" type="datetimeFigureOut">
              <a:rPr lang="en-US" smtClean="0"/>
              <a:pPr/>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7FA490-171C-4BC7-AED4-DDED310AC9D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014D21-D497-4406-B849-665B51F6DBFE}" type="datetimeFigureOut">
              <a:rPr lang="en-US" smtClean="0"/>
              <a:pPr/>
              <a:t>10/9/2017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7FA490-171C-4BC7-AED4-DDED310AC9D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014D21-D497-4406-B849-665B51F6DBFE}" type="datetimeFigureOut">
              <a:rPr lang="en-US" smtClean="0"/>
              <a:pPr/>
              <a:t>10/9/2017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7FA490-171C-4BC7-AED4-DDED310AC9D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014D21-D497-4406-B849-665B51F6DBFE}" type="datetimeFigureOut">
              <a:rPr lang="en-US" smtClean="0"/>
              <a:pPr/>
              <a:t>10/9/2017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7FA490-171C-4BC7-AED4-DDED310AC9D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014D21-D497-4406-B849-665B51F6DBFE}" type="datetimeFigureOut">
              <a:rPr lang="en-US" smtClean="0"/>
              <a:pPr/>
              <a:t>10/9/2017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7FA490-171C-4BC7-AED4-DDED310AC9D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014D21-D497-4406-B849-665B51F6DBFE}" type="datetimeFigureOut">
              <a:rPr lang="en-US" smtClean="0"/>
              <a:pPr/>
              <a:t>10/9/2017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7FA490-171C-4BC7-AED4-DDED310AC9D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014D21-D497-4406-B849-665B51F6DBFE}" type="datetimeFigureOut">
              <a:rPr lang="en-US" smtClean="0"/>
              <a:pPr/>
              <a:t>10/9/2017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7FA490-171C-4BC7-AED4-DDED310AC9D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014D21-D497-4406-B849-665B51F6DBFE}" type="datetimeFigureOut">
              <a:rPr lang="en-US" smtClean="0"/>
              <a:pPr/>
              <a:t>10/9/2017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7FA490-171C-4BC7-AED4-DDED310AC9D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772400" cy="2517775"/>
          </a:xfrm>
        </p:spPr>
        <p:txBody>
          <a:bodyPr>
            <a:normAutofit fontScale="90000"/>
          </a:bodyPr>
          <a:lstStyle/>
          <a:p>
            <a:r>
              <a:rPr lang="en-US" dirty="0" smtClean="0"/>
              <a:t/>
            </a:r>
            <a:br>
              <a:rPr lang="en-US" dirty="0" smtClean="0"/>
            </a:br>
            <a:r>
              <a:rPr lang="en-US" sz="6700" dirty="0" smtClean="0"/>
              <a:t>UNIT-V</a:t>
            </a:r>
            <a:br>
              <a:rPr lang="en-US" sz="6700" dirty="0" smtClean="0"/>
            </a:br>
            <a:r>
              <a:rPr lang="en-US" sz="6700" dirty="0" smtClean="0"/>
              <a:t>GRAPHS AND HASHING</a:t>
            </a:r>
            <a:endParaRPr lang="en-US" sz="67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pPr lvl="0">
              <a:buNone/>
            </a:pPr>
            <a:r>
              <a:rPr lang="en-US" b="1" dirty="0"/>
              <a:t>Degree</a:t>
            </a:r>
            <a:endParaRPr lang="en-US" dirty="0"/>
          </a:p>
          <a:p>
            <a:r>
              <a:rPr lang="en-US" sz="2000" dirty="0"/>
              <a:t>The number of edges incident on a vertex determines its degree. The degree of the vertex is written as degree (v). The in degree of the vertex V is the number of edges entering into vertex V. Similarly the out degree of the vertex V is the number of edges existing fro that vertex V</a:t>
            </a:r>
            <a:r>
              <a:rPr lang="en-US" sz="2000" dirty="0" smtClean="0"/>
              <a:t>.</a:t>
            </a:r>
          </a:p>
          <a:p>
            <a:endParaRPr lang="en-US" sz="2000" dirty="0"/>
          </a:p>
          <a:p>
            <a:endParaRPr lang="en-US" dirty="0"/>
          </a:p>
        </p:txBody>
      </p:sp>
      <p:pic>
        <p:nvPicPr>
          <p:cNvPr id="6" name="Picture 2"/>
          <p:cNvPicPr>
            <a:picLocks noChangeAspect="1" noChangeArrowheads="1"/>
          </p:cNvPicPr>
          <p:nvPr/>
        </p:nvPicPr>
        <p:blipFill>
          <a:blip r:embed="rId2"/>
          <a:srcRect/>
          <a:stretch>
            <a:fillRect/>
          </a:stretch>
        </p:blipFill>
        <p:spPr bwMode="auto">
          <a:xfrm>
            <a:off x="1847849" y="3933825"/>
            <a:ext cx="7111903" cy="1628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5" name="Content Placeholder 4"/>
          <p:cNvSpPr>
            <a:spLocks noGrp="1"/>
          </p:cNvSpPr>
          <p:nvPr>
            <p:ph idx="1"/>
          </p:nvPr>
        </p:nvSpPr>
        <p:spPr>
          <a:xfrm>
            <a:off x="381000" y="1447800"/>
            <a:ext cx="8229600" cy="4525963"/>
          </a:xfrm>
        </p:spPr>
        <p:txBody>
          <a:bodyPr>
            <a:normAutofit/>
          </a:bodyPr>
          <a:lstStyle/>
          <a:p>
            <a:pPr lvl="0">
              <a:buNone/>
            </a:pPr>
            <a:r>
              <a:rPr lang="en-US" sz="2400" b="1" dirty="0"/>
              <a:t>Acyclic Graph</a:t>
            </a:r>
            <a:endParaRPr lang="en-US" sz="2400" dirty="0"/>
          </a:p>
          <a:p>
            <a:r>
              <a:rPr lang="en-US" sz="2400" dirty="0" smtClean="0"/>
              <a:t>A </a:t>
            </a:r>
            <a:r>
              <a:rPr lang="en-US" sz="2400" dirty="0"/>
              <a:t>directed graph which has no cycles is referred to as acyclic graph. It is abbreviated as DAG (Directed Acyclic Graph)</a:t>
            </a:r>
            <a:r>
              <a:rPr lang="en-US" sz="2400" dirty="0" smtClean="0"/>
              <a:t> </a:t>
            </a:r>
          </a:p>
          <a:p>
            <a:pPr>
              <a:buNone/>
            </a:pPr>
            <a:endParaRPr lang="en-US" sz="2400" dirty="0"/>
          </a:p>
        </p:txBody>
      </p:sp>
      <p:pic>
        <p:nvPicPr>
          <p:cNvPr id="6" name="Picture 2"/>
          <p:cNvPicPr>
            <a:picLocks noChangeAspect="1" noChangeArrowheads="1"/>
          </p:cNvPicPr>
          <p:nvPr/>
        </p:nvPicPr>
        <p:blipFill>
          <a:blip r:embed="rId2"/>
          <a:srcRect/>
          <a:stretch>
            <a:fillRect/>
          </a:stretch>
        </p:blipFill>
        <p:spPr bwMode="auto">
          <a:xfrm>
            <a:off x="2238375" y="2667000"/>
            <a:ext cx="4667250" cy="1381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Representation of Graph</a:t>
            </a:r>
            <a:endParaRPr lang="en-US" dirty="0"/>
          </a:p>
        </p:txBody>
      </p:sp>
      <p:sp>
        <p:nvSpPr>
          <p:cNvPr id="5" name="Content Placeholder 4"/>
          <p:cNvSpPr>
            <a:spLocks noGrp="1"/>
          </p:cNvSpPr>
          <p:nvPr>
            <p:ph idx="1"/>
          </p:nvPr>
        </p:nvSpPr>
        <p:spPr/>
        <p:txBody>
          <a:bodyPr>
            <a:normAutofit/>
          </a:bodyPr>
          <a:lstStyle/>
          <a:p>
            <a:pPr lvl="0"/>
            <a:r>
              <a:rPr lang="en-US" sz="2000" dirty="0"/>
              <a:t>Graph can be represented by Adjacency Matrix and Adjacency List.</a:t>
            </a:r>
          </a:p>
          <a:p>
            <a:pPr lvl="0"/>
            <a:r>
              <a:rPr lang="en-US" sz="2000" b="1" dirty="0"/>
              <a:t>Adjacency Matrix Representation</a:t>
            </a:r>
            <a:endParaRPr lang="en-US" sz="2000" dirty="0"/>
          </a:p>
          <a:p>
            <a:pPr lvl="0"/>
            <a:r>
              <a:rPr lang="en-US" sz="2000" dirty="0"/>
              <a:t>The adjacency matrix A for a graph  G=(V,E) with n vertices in an n x n matrix , such that </a:t>
            </a:r>
          </a:p>
          <a:p>
            <a:r>
              <a:rPr lang="en-US" sz="2000" dirty="0" err="1"/>
              <a:t>Aij</a:t>
            </a:r>
            <a:r>
              <a:rPr lang="en-US" sz="2000" dirty="0"/>
              <a:t> = 1, if there is an edge Vi to </a:t>
            </a:r>
            <a:r>
              <a:rPr lang="en-US" sz="2000" dirty="0" err="1"/>
              <a:t>Vj</a:t>
            </a:r>
            <a:endParaRPr lang="en-US" sz="2000" dirty="0"/>
          </a:p>
          <a:p>
            <a:r>
              <a:rPr lang="en-US" sz="2000" dirty="0" err="1"/>
              <a:t>Aij</a:t>
            </a:r>
            <a:r>
              <a:rPr lang="en-US" sz="2000" dirty="0"/>
              <a:t> = 0, if there is no </a:t>
            </a:r>
            <a:r>
              <a:rPr lang="en-US" sz="2000" dirty="0" smtClean="0"/>
              <a:t>edge</a:t>
            </a:r>
          </a:p>
          <a:p>
            <a:pPr>
              <a:buNone/>
            </a:pPr>
            <a:endParaRPr lang="en-US" sz="2000" dirty="0"/>
          </a:p>
        </p:txBody>
      </p:sp>
      <p:pic>
        <p:nvPicPr>
          <p:cNvPr id="6" name="Picture 2"/>
          <p:cNvPicPr>
            <a:picLocks noChangeAspect="1" noChangeArrowheads="1"/>
          </p:cNvPicPr>
          <p:nvPr/>
        </p:nvPicPr>
        <p:blipFill>
          <a:blip r:embed="rId2"/>
          <a:srcRect/>
          <a:stretch>
            <a:fillRect/>
          </a:stretch>
        </p:blipFill>
        <p:spPr bwMode="auto">
          <a:xfrm>
            <a:off x="1966912" y="3914775"/>
            <a:ext cx="6110288" cy="264741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533400" y="1981200"/>
            <a:ext cx="8277922" cy="2590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1" name="Picture 3"/>
          <p:cNvPicPr>
            <a:picLocks noGrp="1" noChangeAspect="1" noChangeArrowheads="1"/>
          </p:cNvPicPr>
          <p:nvPr>
            <p:ph idx="1"/>
          </p:nvPr>
        </p:nvPicPr>
        <p:blipFill>
          <a:blip r:embed="rId2"/>
          <a:srcRect/>
          <a:stretch>
            <a:fillRect/>
          </a:stretch>
        </p:blipFill>
        <p:spPr bwMode="auto">
          <a:xfrm>
            <a:off x="291800" y="1981200"/>
            <a:ext cx="8491802" cy="3733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pPr>
              <a:buNone/>
            </a:pPr>
            <a:r>
              <a:rPr lang="en-US" b="1" dirty="0"/>
              <a:t>Pros:</a:t>
            </a:r>
            <a:endParaRPr lang="en-US" dirty="0"/>
          </a:p>
          <a:p>
            <a:pPr lvl="0"/>
            <a:r>
              <a:rPr lang="en-US" dirty="0"/>
              <a:t>Simple to implement</a:t>
            </a:r>
          </a:p>
          <a:p>
            <a:pPr lvl="0"/>
            <a:r>
              <a:rPr lang="en-US" dirty="0"/>
              <a:t>Easy and fast to tell if a pair (</a:t>
            </a:r>
            <a:r>
              <a:rPr lang="en-US" dirty="0" err="1"/>
              <a:t>i,j</a:t>
            </a:r>
            <a:r>
              <a:rPr lang="en-US" dirty="0"/>
              <a:t>) is an edge: simply check if A[</a:t>
            </a:r>
            <a:r>
              <a:rPr lang="en-US" dirty="0" err="1"/>
              <a:t>i</a:t>
            </a:r>
            <a:r>
              <a:rPr lang="en-US" dirty="0"/>
              <a:t>][j] is 1 or 0</a:t>
            </a:r>
          </a:p>
          <a:p>
            <a:pPr>
              <a:buNone/>
            </a:pPr>
            <a:r>
              <a:rPr lang="en-US" b="1" dirty="0"/>
              <a:t>Cons:</a:t>
            </a:r>
            <a:endParaRPr lang="en-US" dirty="0"/>
          </a:p>
          <a:p>
            <a:pPr lvl="0"/>
            <a:r>
              <a:rPr lang="en-US" dirty="0"/>
              <a:t>No matter how few edges the graph has, the matrix takes O(n2) in memory</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a:t>Adjacency List Representation</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2000" dirty="0"/>
              <a:t>In this representation we store a graph as a linked structure. We store all the vertices in a list for each vertex; we have a linked list of its adjacency vertices.</a:t>
            </a:r>
          </a:p>
          <a:p>
            <a:endParaRPr lang="en-US" sz="2000" dirty="0"/>
          </a:p>
        </p:txBody>
      </p:sp>
      <p:grpSp>
        <p:nvGrpSpPr>
          <p:cNvPr id="4" name="Group 3"/>
          <p:cNvGrpSpPr>
            <a:grpSpLocks/>
          </p:cNvGrpSpPr>
          <p:nvPr/>
        </p:nvGrpSpPr>
        <p:grpSpPr bwMode="auto">
          <a:xfrm>
            <a:off x="1447800" y="3321049"/>
            <a:ext cx="863600" cy="2089151"/>
            <a:chOff x="4876" y="1660"/>
            <a:chExt cx="544" cy="1316"/>
          </a:xfrm>
        </p:grpSpPr>
        <p:sp>
          <p:nvSpPr>
            <p:cNvPr id="5" name="Oval 4"/>
            <p:cNvSpPr>
              <a:spLocks noChangeArrowheads="1"/>
            </p:cNvSpPr>
            <p:nvPr/>
          </p:nvSpPr>
          <p:spPr bwMode="auto">
            <a:xfrm>
              <a:off x="5012" y="2704"/>
              <a:ext cx="272" cy="272"/>
            </a:xfrm>
            <a:prstGeom prst="ellipse">
              <a:avLst/>
            </a:prstGeom>
            <a:solidFill>
              <a:schemeClr val="accent1"/>
            </a:solidFill>
            <a:ln w="9525">
              <a:solidFill>
                <a:schemeClr val="tx1"/>
              </a:solidFill>
              <a:round/>
              <a:headEnd/>
              <a:tailEnd/>
            </a:ln>
          </p:spPr>
          <p:txBody>
            <a:bodyPr wrap="none" anchor="ct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pPr algn="ctr"/>
              <a:r>
                <a:rPr lang="en-US" altLang="zh-TW" b="1">
                  <a:solidFill>
                    <a:schemeClr val="bg1"/>
                  </a:solidFill>
                  <a:latin typeface="Tahoma" pitchFamily="34" charset="0"/>
                </a:rPr>
                <a:t>2</a:t>
              </a:r>
            </a:p>
          </p:txBody>
        </p:sp>
        <p:sp>
          <p:nvSpPr>
            <p:cNvPr id="6" name="Oval 5"/>
            <p:cNvSpPr>
              <a:spLocks noChangeArrowheads="1"/>
            </p:cNvSpPr>
            <p:nvPr/>
          </p:nvSpPr>
          <p:spPr bwMode="auto">
            <a:xfrm>
              <a:off x="5012" y="2159"/>
              <a:ext cx="272" cy="272"/>
            </a:xfrm>
            <a:prstGeom prst="ellipse">
              <a:avLst/>
            </a:prstGeom>
            <a:solidFill>
              <a:schemeClr val="accent1"/>
            </a:solidFill>
            <a:ln w="9525">
              <a:solidFill>
                <a:schemeClr val="tx1"/>
              </a:solidFill>
              <a:round/>
              <a:headEnd/>
              <a:tailEnd/>
            </a:ln>
          </p:spPr>
          <p:txBody>
            <a:bodyPr wrap="none" anchor="ct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pPr algn="ctr"/>
              <a:r>
                <a:rPr lang="en-US" altLang="zh-TW" b="1" dirty="0">
                  <a:solidFill>
                    <a:schemeClr val="bg1"/>
                  </a:solidFill>
                  <a:latin typeface="Tahoma" pitchFamily="34" charset="0"/>
                </a:rPr>
                <a:t>1</a:t>
              </a:r>
            </a:p>
          </p:txBody>
        </p:sp>
        <p:sp>
          <p:nvSpPr>
            <p:cNvPr id="7" name="Oval 6"/>
            <p:cNvSpPr>
              <a:spLocks noChangeArrowheads="1"/>
            </p:cNvSpPr>
            <p:nvPr/>
          </p:nvSpPr>
          <p:spPr bwMode="auto">
            <a:xfrm>
              <a:off x="5012" y="1660"/>
              <a:ext cx="272" cy="272"/>
            </a:xfrm>
            <a:prstGeom prst="ellipse">
              <a:avLst/>
            </a:prstGeom>
            <a:solidFill>
              <a:schemeClr val="accent1"/>
            </a:solidFill>
            <a:ln w="9525">
              <a:solidFill>
                <a:schemeClr val="tx1"/>
              </a:solidFill>
              <a:round/>
              <a:headEnd/>
              <a:tailEnd/>
            </a:ln>
          </p:spPr>
          <p:txBody>
            <a:bodyPr wrap="none" anchor="ct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pPr algn="ctr"/>
              <a:r>
                <a:rPr lang="en-US" altLang="zh-TW" b="1">
                  <a:solidFill>
                    <a:schemeClr val="bg1"/>
                  </a:solidFill>
                  <a:latin typeface="Tahoma" pitchFamily="34" charset="0"/>
                </a:rPr>
                <a:t>0</a:t>
              </a:r>
            </a:p>
          </p:txBody>
        </p:sp>
        <p:sp>
          <p:nvSpPr>
            <p:cNvPr id="8" name="Line 76"/>
            <p:cNvSpPr>
              <a:spLocks noChangeShapeType="1"/>
            </p:cNvSpPr>
            <p:nvPr/>
          </p:nvSpPr>
          <p:spPr bwMode="auto">
            <a:xfrm>
              <a:off x="5148" y="2432"/>
              <a:ext cx="0" cy="272"/>
            </a:xfrm>
            <a:prstGeom prst="line">
              <a:avLst/>
            </a:prstGeom>
            <a:noFill/>
            <a:ln w="38100">
              <a:solidFill>
                <a:schemeClr val="tx1"/>
              </a:solidFill>
              <a:round/>
              <a:headEnd/>
              <a:tailEnd type="triangle" w="med" len="med"/>
            </a:ln>
          </p:spPr>
          <p:txBody>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endParaRPr lang="en-US"/>
            </a:p>
          </p:txBody>
        </p:sp>
        <p:sp>
          <p:nvSpPr>
            <p:cNvPr id="9" name="Arc 77"/>
            <p:cNvSpPr>
              <a:spLocks/>
            </p:cNvSpPr>
            <p:nvPr/>
          </p:nvSpPr>
          <p:spPr bwMode="auto">
            <a:xfrm rot="18405015" flipV="1">
              <a:off x="5125" y="1911"/>
              <a:ext cx="317" cy="272"/>
            </a:xfrm>
            <a:custGeom>
              <a:avLst/>
              <a:gdLst>
                <a:gd name="T0" fmla="*/ 0 w 21600"/>
                <a:gd name="T1" fmla="*/ 0 h 21600"/>
                <a:gd name="T2" fmla="*/ 317 w 21600"/>
                <a:gd name="T3" fmla="*/ 272 h 21600"/>
                <a:gd name="T4" fmla="*/ 0 w 21600"/>
                <a:gd name="T5" fmla="*/ 27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round/>
              <a:headEnd/>
              <a:tailEnd type="triangle" w="med" len="med"/>
            </a:ln>
          </p:spPr>
          <p:txBody>
            <a:bodyPr wrap="none" anchor="ct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endParaRPr lang="en-US"/>
            </a:p>
          </p:txBody>
        </p:sp>
        <p:sp>
          <p:nvSpPr>
            <p:cNvPr id="10" name="Arc 78"/>
            <p:cNvSpPr>
              <a:spLocks/>
            </p:cNvSpPr>
            <p:nvPr/>
          </p:nvSpPr>
          <p:spPr bwMode="auto">
            <a:xfrm rot="7555180" flipV="1">
              <a:off x="4853" y="1911"/>
              <a:ext cx="317" cy="272"/>
            </a:xfrm>
            <a:custGeom>
              <a:avLst/>
              <a:gdLst>
                <a:gd name="T0" fmla="*/ 0 w 21600"/>
                <a:gd name="T1" fmla="*/ 0 h 21600"/>
                <a:gd name="T2" fmla="*/ 317 w 21600"/>
                <a:gd name="T3" fmla="*/ 272 h 21600"/>
                <a:gd name="T4" fmla="*/ 0 w 21600"/>
                <a:gd name="T5" fmla="*/ 27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round/>
              <a:headEnd/>
              <a:tailEnd type="triangle" w="med" len="med"/>
            </a:ln>
          </p:spPr>
          <p:txBody>
            <a:bodyPr wrap="none" anchor="ct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endParaRPr lang="en-US"/>
            </a:p>
          </p:txBody>
        </p:sp>
      </p:grpSp>
      <p:grpSp>
        <p:nvGrpSpPr>
          <p:cNvPr id="11" name="Group 10"/>
          <p:cNvGrpSpPr>
            <a:grpSpLocks/>
          </p:cNvGrpSpPr>
          <p:nvPr/>
        </p:nvGrpSpPr>
        <p:grpSpPr bwMode="auto">
          <a:xfrm>
            <a:off x="5143498" y="3457574"/>
            <a:ext cx="1943102" cy="1800226"/>
            <a:chOff x="4378" y="935"/>
            <a:chExt cx="1224" cy="1134"/>
          </a:xfrm>
        </p:grpSpPr>
        <p:sp>
          <p:nvSpPr>
            <p:cNvPr id="12" name="Rectangle 11"/>
            <p:cNvSpPr>
              <a:spLocks noChangeArrowheads="1"/>
            </p:cNvSpPr>
            <p:nvPr/>
          </p:nvSpPr>
          <p:spPr bwMode="auto">
            <a:xfrm>
              <a:off x="4695" y="1026"/>
              <a:ext cx="227" cy="226"/>
            </a:xfrm>
            <a:prstGeom prst="rect">
              <a:avLst/>
            </a:prstGeom>
            <a:solidFill>
              <a:schemeClr val="accent1"/>
            </a:solidFill>
            <a:ln w="9525">
              <a:solidFill>
                <a:schemeClr val="tx1"/>
              </a:solidFill>
              <a:miter lim="800000"/>
              <a:headEnd/>
              <a:tailEnd/>
            </a:ln>
          </p:spPr>
          <p:txBody>
            <a:bodyPr wrap="none" anchor="ct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pPr algn="ctr"/>
              <a:r>
                <a:rPr lang="en-US" altLang="zh-TW" b="1">
                  <a:solidFill>
                    <a:schemeClr val="bg1"/>
                  </a:solidFill>
                  <a:latin typeface="Tahoma" pitchFamily="34" charset="0"/>
                </a:rPr>
                <a:t>1</a:t>
              </a:r>
            </a:p>
          </p:txBody>
        </p:sp>
        <p:sp>
          <p:nvSpPr>
            <p:cNvPr id="13" name="Rectangle 12"/>
            <p:cNvSpPr>
              <a:spLocks noChangeArrowheads="1"/>
            </p:cNvSpPr>
            <p:nvPr/>
          </p:nvSpPr>
          <p:spPr bwMode="auto">
            <a:xfrm>
              <a:off x="4695" y="1389"/>
              <a:ext cx="227" cy="226"/>
            </a:xfrm>
            <a:prstGeom prst="rect">
              <a:avLst/>
            </a:prstGeom>
            <a:solidFill>
              <a:schemeClr val="accent1"/>
            </a:solidFill>
            <a:ln w="9525">
              <a:solidFill>
                <a:schemeClr val="tx1"/>
              </a:solidFill>
              <a:miter lim="800000"/>
              <a:headEnd/>
              <a:tailEnd/>
            </a:ln>
          </p:spPr>
          <p:txBody>
            <a:bodyPr wrap="none" anchor="ct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pPr algn="ctr"/>
              <a:r>
                <a:rPr lang="en-US" altLang="zh-TW" b="1" dirty="0">
                  <a:solidFill>
                    <a:schemeClr val="bg1"/>
                  </a:solidFill>
                  <a:latin typeface="Tahoma" pitchFamily="34" charset="0"/>
                </a:rPr>
                <a:t>2</a:t>
              </a:r>
            </a:p>
          </p:txBody>
        </p:sp>
        <p:sp>
          <p:nvSpPr>
            <p:cNvPr id="14" name="Rectangle 13"/>
            <p:cNvSpPr>
              <a:spLocks noChangeArrowheads="1"/>
            </p:cNvSpPr>
            <p:nvPr/>
          </p:nvSpPr>
          <p:spPr bwMode="auto">
            <a:xfrm>
              <a:off x="5149" y="1389"/>
              <a:ext cx="227" cy="226"/>
            </a:xfrm>
            <a:prstGeom prst="rect">
              <a:avLst/>
            </a:prstGeom>
            <a:solidFill>
              <a:schemeClr val="accent1"/>
            </a:solidFill>
            <a:ln w="9525">
              <a:solidFill>
                <a:schemeClr val="tx1"/>
              </a:solidFill>
              <a:miter lim="800000"/>
              <a:headEnd/>
              <a:tailEnd/>
            </a:ln>
          </p:spPr>
          <p:txBody>
            <a:bodyPr wrap="none" anchor="ct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pPr algn="ctr"/>
              <a:r>
                <a:rPr lang="en-US" altLang="zh-TW" b="1">
                  <a:solidFill>
                    <a:schemeClr val="bg1"/>
                  </a:solidFill>
                  <a:latin typeface="Tahoma" pitchFamily="34" charset="0"/>
                </a:rPr>
                <a:t>0</a:t>
              </a:r>
            </a:p>
          </p:txBody>
        </p:sp>
        <p:grpSp>
          <p:nvGrpSpPr>
            <p:cNvPr id="15" name="Group 14"/>
            <p:cNvGrpSpPr>
              <a:grpSpLocks/>
            </p:cNvGrpSpPr>
            <p:nvPr/>
          </p:nvGrpSpPr>
          <p:grpSpPr bwMode="auto">
            <a:xfrm>
              <a:off x="4378" y="935"/>
              <a:ext cx="91" cy="1134"/>
              <a:chOff x="3742" y="890"/>
              <a:chExt cx="91" cy="1134"/>
            </a:xfrm>
          </p:grpSpPr>
          <p:sp>
            <p:nvSpPr>
              <p:cNvPr id="31" name="Rectangle 30"/>
              <p:cNvSpPr>
                <a:spLocks noChangeArrowheads="1"/>
              </p:cNvSpPr>
              <p:nvPr/>
            </p:nvSpPr>
            <p:spPr bwMode="auto">
              <a:xfrm>
                <a:off x="3742" y="890"/>
                <a:ext cx="91" cy="1134"/>
              </a:xfrm>
              <a:prstGeom prst="rect">
                <a:avLst/>
              </a:prstGeom>
              <a:solidFill>
                <a:schemeClr val="accent1"/>
              </a:solidFill>
              <a:ln w="9525">
                <a:solidFill>
                  <a:schemeClr val="tx1"/>
                </a:solidFill>
                <a:miter lim="800000"/>
                <a:headEnd/>
                <a:tailEnd/>
              </a:ln>
            </p:spPr>
            <p:txBody>
              <a:bodyPr wrap="none" anchor="ct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endParaRPr lang="en-US"/>
              </a:p>
            </p:txBody>
          </p:sp>
          <p:sp>
            <p:nvSpPr>
              <p:cNvPr id="32" name="Line 10"/>
              <p:cNvSpPr>
                <a:spLocks noChangeShapeType="1"/>
              </p:cNvSpPr>
              <p:nvPr/>
            </p:nvSpPr>
            <p:spPr bwMode="auto">
              <a:xfrm>
                <a:off x="3742" y="1253"/>
                <a:ext cx="91" cy="0"/>
              </a:xfrm>
              <a:prstGeom prst="line">
                <a:avLst/>
              </a:prstGeom>
              <a:noFill/>
              <a:ln w="38100">
                <a:solidFill>
                  <a:schemeClr val="tx1"/>
                </a:solidFill>
                <a:round/>
                <a:headEnd/>
                <a:tailEnd/>
              </a:ln>
            </p:spPr>
            <p:txBody>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endParaRPr lang="en-US"/>
              </a:p>
            </p:txBody>
          </p:sp>
          <p:sp>
            <p:nvSpPr>
              <p:cNvPr id="33" name="Line 11"/>
              <p:cNvSpPr>
                <a:spLocks noChangeShapeType="1"/>
              </p:cNvSpPr>
              <p:nvPr/>
            </p:nvSpPr>
            <p:spPr bwMode="auto">
              <a:xfrm>
                <a:off x="3742" y="1661"/>
                <a:ext cx="91" cy="0"/>
              </a:xfrm>
              <a:prstGeom prst="line">
                <a:avLst/>
              </a:prstGeom>
              <a:noFill/>
              <a:ln w="38100">
                <a:solidFill>
                  <a:schemeClr val="tx1"/>
                </a:solidFill>
                <a:round/>
                <a:headEnd/>
                <a:tailEnd/>
              </a:ln>
            </p:spPr>
            <p:txBody>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endParaRPr lang="en-US"/>
              </a:p>
            </p:txBody>
          </p:sp>
        </p:grpSp>
        <p:sp>
          <p:nvSpPr>
            <p:cNvPr id="16" name="Line 12"/>
            <p:cNvSpPr>
              <a:spLocks noChangeShapeType="1"/>
            </p:cNvSpPr>
            <p:nvPr/>
          </p:nvSpPr>
          <p:spPr bwMode="auto">
            <a:xfrm>
              <a:off x="4469" y="1525"/>
              <a:ext cx="226" cy="0"/>
            </a:xfrm>
            <a:prstGeom prst="line">
              <a:avLst/>
            </a:prstGeom>
            <a:noFill/>
            <a:ln w="38100">
              <a:solidFill>
                <a:schemeClr val="tx1"/>
              </a:solidFill>
              <a:round/>
              <a:headEnd/>
              <a:tailEnd type="triangle" w="med" len="med"/>
            </a:ln>
          </p:spPr>
          <p:txBody>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endParaRPr lang="en-US"/>
            </a:p>
          </p:txBody>
        </p:sp>
        <p:sp>
          <p:nvSpPr>
            <p:cNvPr id="17" name="Line 13"/>
            <p:cNvSpPr>
              <a:spLocks noChangeShapeType="1"/>
            </p:cNvSpPr>
            <p:nvPr/>
          </p:nvSpPr>
          <p:spPr bwMode="auto">
            <a:xfrm>
              <a:off x="4469" y="1162"/>
              <a:ext cx="226" cy="0"/>
            </a:xfrm>
            <a:prstGeom prst="line">
              <a:avLst/>
            </a:prstGeom>
            <a:noFill/>
            <a:ln w="38100">
              <a:solidFill>
                <a:schemeClr val="tx1"/>
              </a:solidFill>
              <a:round/>
              <a:headEnd/>
              <a:tailEnd type="triangle" w="med" len="med"/>
            </a:ln>
          </p:spPr>
          <p:txBody>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endParaRPr lang="en-US"/>
            </a:p>
          </p:txBody>
        </p:sp>
        <p:sp>
          <p:nvSpPr>
            <p:cNvPr id="18" name="Line 14"/>
            <p:cNvSpPr>
              <a:spLocks noChangeShapeType="1"/>
            </p:cNvSpPr>
            <p:nvPr/>
          </p:nvSpPr>
          <p:spPr bwMode="auto">
            <a:xfrm>
              <a:off x="4922" y="1525"/>
              <a:ext cx="226" cy="0"/>
            </a:xfrm>
            <a:prstGeom prst="line">
              <a:avLst/>
            </a:prstGeom>
            <a:noFill/>
            <a:ln w="38100">
              <a:solidFill>
                <a:schemeClr val="tx1"/>
              </a:solidFill>
              <a:round/>
              <a:headEnd/>
              <a:tailEnd type="triangle" w="med" len="med"/>
            </a:ln>
          </p:spPr>
          <p:txBody>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endParaRPr lang="en-US"/>
            </a:p>
          </p:txBody>
        </p:sp>
        <p:grpSp>
          <p:nvGrpSpPr>
            <p:cNvPr id="19" name="Group 18"/>
            <p:cNvGrpSpPr>
              <a:grpSpLocks/>
            </p:cNvGrpSpPr>
            <p:nvPr/>
          </p:nvGrpSpPr>
          <p:grpSpPr bwMode="auto">
            <a:xfrm>
              <a:off x="4469" y="1887"/>
              <a:ext cx="226" cy="137"/>
              <a:chOff x="3833" y="1842"/>
              <a:chExt cx="226" cy="137"/>
            </a:xfrm>
          </p:grpSpPr>
          <p:sp>
            <p:nvSpPr>
              <p:cNvPr id="28" name="Freeform 27"/>
              <p:cNvSpPr>
                <a:spLocks/>
              </p:cNvSpPr>
              <p:nvPr/>
            </p:nvSpPr>
            <p:spPr bwMode="auto">
              <a:xfrm>
                <a:off x="3833" y="1842"/>
                <a:ext cx="136" cy="91"/>
              </a:xfrm>
              <a:custGeom>
                <a:avLst/>
                <a:gdLst>
                  <a:gd name="T0" fmla="*/ 0 w 136"/>
                  <a:gd name="T1" fmla="*/ 0 h 91"/>
                  <a:gd name="T2" fmla="*/ 136 w 136"/>
                  <a:gd name="T3" fmla="*/ 0 h 91"/>
                  <a:gd name="T4" fmla="*/ 136 w 136"/>
                  <a:gd name="T5" fmla="*/ 91 h 91"/>
                  <a:gd name="T6" fmla="*/ 0 60000 65536"/>
                  <a:gd name="T7" fmla="*/ 0 60000 65536"/>
                  <a:gd name="T8" fmla="*/ 0 60000 65536"/>
                  <a:gd name="T9" fmla="*/ 0 w 136"/>
                  <a:gd name="T10" fmla="*/ 0 h 91"/>
                  <a:gd name="T11" fmla="*/ 136 w 136"/>
                  <a:gd name="T12" fmla="*/ 91 h 91"/>
                </a:gdLst>
                <a:ahLst/>
                <a:cxnLst>
                  <a:cxn ang="T6">
                    <a:pos x="T0" y="T1"/>
                  </a:cxn>
                  <a:cxn ang="T7">
                    <a:pos x="T2" y="T3"/>
                  </a:cxn>
                  <a:cxn ang="T8">
                    <a:pos x="T4" y="T5"/>
                  </a:cxn>
                </a:cxnLst>
                <a:rect l="T9" t="T10" r="T11" b="T12"/>
                <a:pathLst>
                  <a:path w="136" h="91">
                    <a:moveTo>
                      <a:pt x="0" y="0"/>
                    </a:moveTo>
                    <a:lnTo>
                      <a:pt x="136" y="0"/>
                    </a:lnTo>
                    <a:lnTo>
                      <a:pt x="136" y="91"/>
                    </a:lnTo>
                  </a:path>
                </a:pathLst>
              </a:custGeom>
              <a:noFill/>
              <a:ln w="38100">
                <a:solidFill>
                  <a:schemeClr val="tx1"/>
                </a:solidFill>
                <a:round/>
                <a:headEnd/>
                <a:tailEnd/>
              </a:ln>
            </p:spPr>
            <p:txBody>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endParaRPr lang="en-US"/>
              </a:p>
            </p:txBody>
          </p:sp>
          <p:sp>
            <p:nvSpPr>
              <p:cNvPr id="29" name="Line 17"/>
              <p:cNvSpPr>
                <a:spLocks noChangeShapeType="1"/>
              </p:cNvSpPr>
              <p:nvPr/>
            </p:nvSpPr>
            <p:spPr bwMode="auto">
              <a:xfrm>
                <a:off x="3878" y="1933"/>
                <a:ext cx="181" cy="0"/>
              </a:xfrm>
              <a:prstGeom prst="line">
                <a:avLst/>
              </a:prstGeom>
              <a:noFill/>
              <a:ln w="38100">
                <a:solidFill>
                  <a:schemeClr val="tx1"/>
                </a:solidFill>
                <a:round/>
                <a:headEnd/>
                <a:tailEnd/>
              </a:ln>
            </p:spPr>
            <p:txBody>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endParaRPr lang="en-US"/>
              </a:p>
            </p:txBody>
          </p:sp>
          <p:sp>
            <p:nvSpPr>
              <p:cNvPr id="30" name="Line 18"/>
              <p:cNvSpPr>
                <a:spLocks noChangeShapeType="1"/>
              </p:cNvSpPr>
              <p:nvPr/>
            </p:nvSpPr>
            <p:spPr bwMode="auto">
              <a:xfrm>
                <a:off x="3923" y="1979"/>
                <a:ext cx="91" cy="0"/>
              </a:xfrm>
              <a:prstGeom prst="line">
                <a:avLst/>
              </a:prstGeom>
              <a:noFill/>
              <a:ln w="38100">
                <a:solidFill>
                  <a:schemeClr val="tx1"/>
                </a:solidFill>
                <a:round/>
                <a:headEnd/>
                <a:tailEnd/>
              </a:ln>
            </p:spPr>
            <p:txBody>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endParaRPr lang="en-US"/>
              </a:p>
            </p:txBody>
          </p:sp>
        </p:grpSp>
        <p:grpSp>
          <p:nvGrpSpPr>
            <p:cNvPr id="20" name="Group 19"/>
            <p:cNvGrpSpPr>
              <a:grpSpLocks/>
            </p:cNvGrpSpPr>
            <p:nvPr/>
          </p:nvGrpSpPr>
          <p:grpSpPr bwMode="auto">
            <a:xfrm>
              <a:off x="4922" y="1161"/>
              <a:ext cx="226" cy="137"/>
              <a:chOff x="3833" y="1842"/>
              <a:chExt cx="226" cy="137"/>
            </a:xfrm>
          </p:grpSpPr>
          <p:sp>
            <p:nvSpPr>
              <p:cNvPr id="25" name="Freeform 24"/>
              <p:cNvSpPr>
                <a:spLocks/>
              </p:cNvSpPr>
              <p:nvPr/>
            </p:nvSpPr>
            <p:spPr bwMode="auto">
              <a:xfrm>
                <a:off x="3833" y="1842"/>
                <a:ext cx="136" cy="91"/>
              </a:xfrm>
              <a:custGeom>
                <a:avLst/>
                <a:gdLst>
                  <a:gd name="T0" fmla="*/ 0 w 136"/>
                  <a:gd name="T1" fmla="*/ 0 h 91"/>
                  <a:gd name="T2" fmla="*/ 136 w 136"/>
                  <a:gd name="T3" fmla="*/ 0 h 91"/>
                  <a:gd name="T4" fmla="*/ 136 w 136"/>
                  <a:gd name="T5" fmla="*/ 91 h 91"/>
                  <a:gd name="T6" fmla="*/ 0 60000 65536"/>
                  <a:gd name="T7" fmla="*/ 0 60000 65536"/>
                  <a:gd name="T8" fmla="*/ 0 60000 65536"/>
                  <a:gd name="T9" fmla="*/ 0 w 136"/>
                  <a:gd name="T10" fmla="*/ 0 h 91"/>
                  <a:gd name="T11" fmla="*/ 136 w 136"/>
                  <a:gd name="T12" fmla="*/ 91 h 91"/>
                </a:gdLst>
                <a:ahLst/>
                <a:cxnLst>
                  <a:cxn ang="T6">
                    <a:pos x="T0" y="T1"/>
                  </a:cxn>
                  <a:cxn ang="T7">
                    <a:pos x="T2" y="T3"/>
                  </a:cxn>
                  <a:cxn ang="T8">
                    <a:pos x="T4" y="T5"/>
                  </a:cxn>
                </a:cxnLst>
                <a:rect l="T9" t="T10" r="T11" b="T12"/>
                <a:pathLst>
                  <a:path w="136" h="91">
                    <a:moveTo>
                      <a:pt x="0" y="0"/>
                    </a:moveTo>
                    <a:lnTo>
                      <a:pt x="136" y="0"/>
                    </a:lnTo>
                    <a:lnTo>
                      <a:pt x="136" y="91"/>
                    </a:lnTo>
                  </a:path>
                </a:pathLst>
              </a:custGeom>
              <a:noFill/>
              <a:ln w="38100">
                <a:solidFill>
                  <a:schemeClr val="tx1"/>
                </a:solidFill>
                <a:round/>
                <a:headEnd/>
                <a:tailEnd/>
              </a:ln>
            </p:spPr>
            <p:txBody>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endParaRPr lang="en-US"/>
              </a:p>
            </p:txBody>
          </p:sp>
          <p:sp>
            <p:nvSpPr>
              <p:cNvPr id="26" name="Line 21"/>
              <p:cNvSpPr>
                <a:spLocks noChangeShapeType="1"/>
              </p:cNvSpPr>
              <p:nvPr/>
            </p:nvSpPr>
            <p:spPr bwMode="auto">
              <a:xfrm>
                <a:off x="3878" y="1933"/>
                <a:ext cx="181" cy="0"/>
              </a:xfrm>
              <a:prstGeom prst="line">
                <a:avLst/>
              </a:prstGeom>
              <a:noFill/>
              <a:ln w="38100">
                <a:solidFill>
                  <a:schemeClr val="tx1"/>
                </a:solidFill>
                <a:round/>
                <a:headEnd/>
                <a:tailEnd/>
              </a:ln>
            </p:spPr>
            <p:txBody>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endParaRPr lang="en-US"/>
              </a:p>
            </p:txBody>
          </p:sp>
          <p:sp>
            <p:nvSpPr>
              <p:cNvPr id="27" name="Line 22"/>
              <p:cNvSpPr>
                <a:spLocks noChangeShapeType="1"/>
              </p:cNvSpPr>
              <p:nvPr/>
            </p:nvSpPr>
            <p:spPr bwMode="auto">
              <a:xfrm>
                <a:off x="3923" y="1979"/>
                <a:ext cx="91" cy="0"/>
              </a:xfrm>
              <a:prstGeom prst="line">
                <a:avLst/>
              </a:prstGeom>
              <a:noFill/>
              <a:ln w="38100">
                <a:solidFill>
                  <a:schemeClr val="tx1"/>
                </a:solidFill>
                <a:round/>
                <a:headEnd/>
                <a:tailEnd/>
              </a:ln>
            </p:spPr>
            <p:txBody>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endParaRPr lang="en-US"/>
              </a:p>
            </p:txBody>
          </p:sp>
        </p:grpSp>
        <p:grpSp>
          <p:nvGrpSpPr>
            <p:cNvPr id="21" name="Group 20"/>
            <p:cNvGrpSpPr>
              <a:grpSpLocks/>
            </p:cNvGrpSpPr>
            <p:nvPr/>
          </p:nvGrpSpPr>
          <p:grpSpPr bwMode="auto">
            <a:xfrm>
              <a:off x="5376" y="1525"/>
              <a:ext cx="226" cy="137"/>
              <a:chOff x="3833" y="1842"/>
              <a:chExt cx="226" cy="137"/>
            </a:xfrm>
          </p:grpSpPr>
          <p:sp>
            <p:nvSpPr>
              <p:cNvPr id="22" name="Freeform 21"/>
              <p:cNvSpPr>
                <a:spLocks/>
              </p:cNvSpPr>
              <p:nvPr/>
            </p:nvSpPr>
            <p:spPr bwMode="auto">
              <a:xfrm>
                <a:off x="3833" y="1842"/>
                <a:ext cx="136" cy="91"/>
              </a:xfrm>
              <a:custGeom>
                <a:avLst/>
                <a:gdLst>
                  <a:gd name="T0" fmla="*/ 0 w 136"/>
                  <a:gd name="T1" fmla="*/ 0 h 91"/>
                  <a:gd name="T2" fmla="*/ 136 w 136"/>
                  <a:gd name="T3" fmla="*/ 0 h 91"/>
                  <a:gd name="T4" fmla="*/ 136 w 136"/>
                  <a:gd name="T5" fmla="*/ 91 h 91"/>
                  <a:gd name="T6" fmla="*/ 0 60000 65536"/>
                  <a:gd name="T7" fmla="*/ 0 60000 65536"/>
                  <a:gd name="T8" fmla="*/ 0 60000 65536"/>
                  <a:gd name="T9" fmla="*/ 0 w 136"/>
                  <a:gd name="T10" fmla="*/ 0 h 91"/>
                  <a:gd name="T11" fmla="*/ 136 w 136"/>
                  <a:gd name="T12" fmla="*/ 91 h 91"/>
                </a:gdLst>
                <a:ahLst/>
                <a:cxnLst>
                  <a:cxn ang="T6">
                    <a:pos x="T0" y="T1"/>
                  </a:cxn>
                  <a:cxn ang="T7">
                    <a:pos x="T2" y="T3"/>
                  </a:cxn>
                  <a:cxn ang="T8">
                    <a:pos x="T4" y="T5"/>
                  </a:cxn>
                </a:cxnLst>
                <a:rect l="T9" t="T10" r="T11" b="T12"/>
                <a:pathLst>
                  <a:path w="136" h="91">
                    <a:moveTo>
                      <a:pt x="0" y="0"/>
                    </a:moveTo>
                    <a:lnTo>
                      <a:pt x="136" y="0"/>
                    </a:lnTo>
                    <a:lnTo>
                      <a:pt x="136" y="91"/>
                    </a:lnTo>
                  </a:path>
                </a:pathLst>
              </a:custGeom>
              <a:noFill/>
              <a:ln w="38100">
                <a:solidFill>
                  <a:schemeClr val="tx1"/>
                </a:solidFill>
                <a:round/>
                <a:headEnd/>
                <a:tailEnd/>
              </a:ln>
            </p:spPr>
            <p:txBody>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endParaRPr lang="en-US"/>
              </a:p>
            </p:txBody>
          </p:sp>
          <p:sp>
            <p:nvSpPr>
              <p:cNvPr id="23" name="Line 25"/>
              <p:cNvSpPr>
                <a:spLocks noChangeShapeType="1"/>
              </p:cNvSpPr>
              <p:nvPr/>
            </p:nvSpPr>
            <p:spPr bwMode="auto">
              <a:xfrm>
                <a:off x="3878" y="1933"/>
                <a:ext cx="181" cy="0"/>
              </a:xfrm>
              <a:prstGeom prst="line">
                <a:avLst/>
              </a:prstGeom>
              <a:noFill/>
              <a:ln w="38100">
                <a:solidFill>
                  <a:schemeClr val="tx1"/>
                </a:solidFill>
                <a:round/>
                <a:headEnd/>
                <a:tailEnd/>
              </a:ln>
            </p:spPr>
            <p:txBody>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endParaRPr lang="en-US"/>
              </a:p>
            </p:txBody>
          </p:sp>
          <p:sp>
            <p:nvSpPr>
              <p:cNvPr id="24" name="Line 26"/>
              <p:cNvSpPr>
                <a:spLocks noChangeShapeType="1"/>
              </p:cNvSpPr>
              <p:nvPr/>
            </p:nvSpPr>
            <p:spPr bwMode="auto">
              <a:xfrm>
                <a:off x="3923" y="1979"/>
                <a:ext cx="91" cy="0"/>
              </a:xfrm>
              <a:prstGeom prst="line">
                <a:avLst/>
              </a:prstGeom>
              <a:noFill/>
              <a:ln w="38100">
                <a:solidFill>
                  <a:schemeClr val="tx1"/>
                </a:solidFill>
                <a:round/>
                <a:headEnd/>
                <a:tailEnd/>
              </a:ln>
            </p:spPr>
            <p:txBody>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endParaRPr lang="en-US"/>
              </a:p>
            </p:txBody>
          </p:sp>
        </p:gr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pSp>
        <p:nvGrpSpPr>
          <p:cNvPr id="4" name="Content Placeholder 3"/>
          <p:cNvGrpSpPr>
            <a:grpSpLocks noGrp="1"/>
          </p:cNvGrpSpPr>
          <p:nvPr>
            <p:ph idx="1"/>
          </p:nvPr>
        </p:nvGrpSpPr>
        <p:grpSpPr bwMode="auto">
          <a:xfrm>
            <a:off x="457200" y="2286001"/>
            <a:ext cx="1981200" cy="2514600"/>
            <a:chOff x="4286" y="119"/>
            <a:chExt cx="1089" cy="952"/>
          </a:xfrm>
        </p:grpSpPr>
        <p:grpSp>
          <p:nvGrpSpPr>
            <p:cNvPr id="5" name="Group 4"/>
            <p:cNvGrpSpPr>
              <a:grpSpLocks/>
            </p:cNvGrpSpPr>
            <p:nvPr/>
          </p:nvGrpSpPr>
          <p:grpSpPr bwMode="auto">
            <a:xfrm>
              <a:off x="4422" y="210"/>
              <a:ext cx="817" cy="725"/>
              <a:chOff x="4422" y="210"/>
              <a:chExt cx="817" cy="725"/>
            </a:xfrm>
          </p:grpSpPr>
          <p:sp>
            <p:nvSpPr>
              <p:cNvPr id="10" name="Line 82"/>
              <p:cNvSpPr>
                <a:spLocks noChangeShapeType="1"/>
              </p:cNvSpPr>
              <p:nvPr/>
            </p:nvSpPr>
            <p:spPr bwMode="auto">
              <a:xfrm>
                <a:off x="4830" y="255"/>
                <a:ext cx="0" cy="680"/>
              </a:xfrm>
              <a:prstGeom prst="line">
                <a:avLst/>
              </a:prstGeom>
              <a:noFill/>
              <a:ln w="38100">
                <a:solidFill>
                  <a:schemeClr val="tx1"/>
                </a:solidFill>
                <a:round/>
                <a:headEnd/>
                <a:tailEnd/>
              </a:ln>
            </p:spPr>
            <p:txBody>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endParaRPr lang="en-US"/>
              </a:p>
            </p:txBody>
          </p:sp>
          <p:sp>
            <p:nvSpPr>
              <p:cNvPr id="11" name="Line 83"/>
              <p:cNvSpPr>
                <a:spLocks noChangeShapeType="1"/>
              </p:cNvSpPr>
              <p:nvPr/>
            </p:nvSpPr>
            <p:spPr bwMode="auto">
              <a:xfrm>
                <a:off x="4422" y="618"/>
                <a:ext cx="817" cy="0"/>
              </a:xfrm>
              <a:prstGeom prst="line">
                <a:avLst/>
              </a:prstGeom>
              <a:noFill/>
              <a:ln w="38100">
                <a:solidFill>
                  <a:schemeClr val="tx1"/>
                </a:solidFill>
                <a:round/>
                <a:headEnd/>
                <a:tailEnd/>
              </a:ln>
            </p:spPr>
            <p:txBody>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endParaRPr lang="en-US"/>
              </a:p>
            </p:txBody>
          </p:sp>
          <p:sp>
            <p:nvSpPr>
              <p:cNvPr id="12" name="Line 84"/>
              <p:cNvSpPr>
                <a:spLocks noChangeShapeType="1"/>
              </p:cNvSpPr>
              <p:nvPr/>
            </p:nvSpPr>
            <p:spPr bwMode="auto">
              <a:xfrm flipH="1">
                <a:off x="4422" y="255"/>
                <a:ext cx="408" cy="363"/>
              </a:xfrm>
              <a:prstGeom prst="line">
                <a:avLst/>
              </a:prstGeom>
              <a:noFill/>
              <a:ln w="38100">
                <a:solidFill>
                  <a:schemeClr val="tx1"/>
                </a:solidFill>
                <a:round/>
                <a:headEnd/>
                <a:tailEnd/>
              </a:ln>
            </p:spPr>
            <p:txBody>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endParaRPr lang="en-US"/>
              </a:p>
            </p:txBody>
          </p:sp>
          <p:sp>
            <p:nvSpPr>
              <p:cNvPr id="13" name="Line 85"/>
              <p:cNvSpPr>
                <a:spLocks noChangeShapeType="1"/>
              </p:cNvSpPr>
              <p:nvPr/>
            </p:nvSpPr>
            <p:spPr bwMode="auto">
              <a:xfrm>
                <a:off x="4422" y="618"/>
                <a:ext cx="408" cy="317"/>
              </a:xfrm>
              <a:prstGeom prst="line">
                <a:avLst/>
              </a:prstGeom>
              <a:noFill/>
              <a:ln w="38100">
                <a:solidFill>
                  <a:schemeClr val="tx1"/>
                </a:solidFill>
                <a:round/>
                <a:headEnd/>
                <a:tailEnd/>
              </a:ln>
            </p:spPr>
            <p:txBody>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endParaRPr lang="en-US"/>
              </a:p>
            </p:txBody>
          </p:sp>
          <p:sp>
            <p:nvSpPr>
              <p:cNvPr id="14" name="Line 86"/>
              <p:cNvSpPr>
                <a:spLocks noChangeShapeType="1"/>
              </p:cNvSpPr>
              <p:nvPr/>
            </p:nvSpPr>
            <p:spPr bwMode="auto">
              <a:xfrm>
                <a:off x="4830" y="210"/>
                <a:ext cx="409" cy="362"/>
              </a:xfrm>
              <a:prstGeom prst="line">
                <a:avLst/>
              </a:prstGeom>
              <a:noFill/>
              <a:ln w="38100">
                <a:solidFill>
                  <a:schemeClr val="tx1"/>
                </a:solidFill>
                <a:round/>
                <a:headEnd/>
                <a:tailEnd/>
              </a:ln>
            </p:spPr>
            <p:txBody>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endParaRPr lang="en-US"/>
              </a:p>
            </p:txBody>
          </p:sp>
          <p:sp>
            <p:nvSpPr>
              <p:cNvPr id="15" name="Line 87"/>
              <p:cNvSpPr>
                <a:spLocks noChangeShapeType="1"/>
              </p:cNvSpPr>
              <p:nvPr/>
            </p:nvSpPr>
            <p:spPr bwMode="auto">
              <a:xfrm flipH="1">
                <a:off x="4876" y="572"/>
                <a:ext cx="363" cy="363"/>
              </a:xfrm>
              <a:prstGeom prst="line">
                <a:avLst/>
              </a:prstGeom>
              <a:noFill/>
              <a:ln w="38100">
                <a:solidFill>
                  <a:schemeClr val="tx1"/>
                </a:solidFill>
                <a:round/>
                <a:headEnd/>
                <a:tailEnd/>
              </a:ln>
            </p:spPr>
            <p:txBody>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endParaRPr lang="en-US"/>
              </a:p>
            </p:txBody>
          </p:sp>
        </p:grpSp>
        <p:sp>
          <p:nvSpPr>
            <p:cNvPr id="6" name="Oval 5"/>
            <p:cNvSpPr>
              <a:spLocks noChangeArrowheads="1"/>
            </p:cNvSpPr>
            <p:nvPr/>
          </p:nvSpPr>
          <p:spPr bwMode="auto">
            <a:xfrm>
              <a:off x="4694" y="119"/>
              <a:ext cx="272" cy="272"/>
            </a:xfrm>
            <a:prstGeom prst="ellipse">
              <a:avLst/>
            </a:prstGeom>
            <a:solidFill>
              <a:schemeClr val="accent1"/>
            </a:solidFill>
            <a:ln w="9525">
              <a:solidFill>
                <a:schemeClr val="tx1"/>
              </a:solidFill>
              <a:round/>
              <a:headEnd/>
              <a:tailEnd/>
            </a:ln>
          </p:spPr>
          <p:txBody>
            <a:bodyPr wrap="none" anchor="ct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pPr algn="ctr"/>
              <a:r>
                <a:rPr lang="en-US" altLang="zh-TW" b="1" dirty="0">
                  <a:solidFill>
                    <a:schemeClr val="bg1"/>
                  </a:solidFill>
                  <a:latin typeface="Tahoma" pitchFamily="34" charset="0"/>
                </a:rPr>
                <a:t>0</a:t>
              </a:r>
            </a:p>
          </p:txBody>
        </p:sp>
        <p:sp>
          <p:nvSpPr>
            <p:cNvPr id="7" name="Oval 6"/>
            <p:cNvSpPr>
              <a:spLocks noChangeArrowheads="1"/>
            </p:cNvSpPr>
            <p:nvPr/>
          </p:nvSpPr>
          <p:spPr bwMode="auto">
            <a:xfrm>
              <a:off x="4286" y="482"/>
              <a:ext cx="272" cy="272"/>
            </a:xfrm>
            <a:prstGeom prst="ellipse">
              <a:avLst/>
            </a:prstGeom>
            <a:solidFill>
              <a:schemeClr val="accent1"/>
            </a:solidFill>
            <a:ln w="9525">
              <a:solidFill>
                <a:schemeClr val="tx1"/>
              </a:solidFill>
              <a:round/>
              <a:headEnd/>
              <a:tailEnd/>
            </a:ln>
          </p:spPr>
          <p:txBody>
            <a:bodyPr wrap="none" anchor="ct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pPr algn="ctr"/>
              <a:r>
                <a:rPr lang="en-US" altLang="zh-TW" b="1">
                  <a:solidFill>
                    <a:schemeClr val="bg1"/>
                  </a:solidFill>
                  <a:latin typeface="Tahoma" pitchFamily="34" charset="0"/>
                </a:rPr>
                <a:t>1</a:t>
              </a:r>
            </a:p>
          </p:txBody>
        </p:sp>
        <p:sp>
          <p:nvSpPr>
            <p:cNvPr id="8" name="Oval 7"/>
            <p:cNvSpPr>
              <a:spLocks noChangeArrowheads="1"/>
            </p:cNvSpPr>
            <p:nvPr/>
          </p:nvSpPr>
          <p:spPr bwMode="auto">
            <a:xfrm>
              <a:off x="5103" y="482"/>
              <a:ext cx="272" cy="272"/>
            </a:xfrm>
            <a:prstGeom prst="ellipse">
              <a:avLst/>
            </a:prstGeom>
            <a:solidFill>
              <a:schemeClr val="accent1"/>
            </a:solidFill>
            <a:ln w="9525">
              <a:solidFill>
                <a:schemeClr val="tx1"/>
              </a:solidFill>
              <a:round/>
              <a:headEnd/>
              <a:tailEnd/>
            </a:ln>
          </p:spPr>
          <p:txBody>
            <a:bodyPr wrap="none" anchor="ct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pPr algn="ctr"/>
              <a:r>
                <a:rPr lang="en-US" altLang="zh-TW" b="1">
                  <a:solidFill>
                    <a:schemeClr val="bg1"/>
                  </a:solidFill>
                  <a:latin typeface="Tahoma" pitchFamily="34" charset="0"/>
                </a:rPr>
                <a:t>2</a:t>
              </a:r>
            </a:p>
          </p:txBody>
        </p:sp>
        <p:sp>
          <p:nvSpPr>
            <p:cNvPr id="9" name="Oval 8"/>
            <p:cNvSpPr>
              <a:spLocks noChangeArrowheads="1"/>
            </p:cNvSpPr>
            <p:nvPr/>
          </p:nvSpPr>
          <p:spPr bwMode="auto">
            <a:xfrm>
              <a:off x="4694" y="799"/>
              <a:ext cx="272" cy="272"/>
            </a:xfrm>
            <a:prstGeom prst="ellipse">
              <a:avLst/>
            </a:prstGeom>
            <a:solidFill>
              <a:schemeClr val="accent1"/>
            </a:solidFill>
            <a:ln w="9525">
              <a:solidFill>
                <a:schemeClr val="tx1"/>
              </a:solidFill>
              <a:round/>
              <a:headEnd/>
              <a:tailEnd/>
            </a:ln>
          </p:spPr>
          <p:txBody>
            <a:bodyPr wrap="none" anchor="ct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pPr algn="ctr"/>
              <a:r>
                <a:rPr lang="en-US" altLang="zh-TW" b="1">
                  <a:solidFill>
                    <a:schemeClr val="bg1"/>
                  </a:solidFill>
                  <a:latin typeface="Tahoma" pitchFamily="34" charset="0"/>
                </a:rPr>
                <a:t>3</a:t>
              </a:r>
            </a:p>
          </p:txBody>
        </p:sp>
      </p:grpSp>
      <p:grpSp>
        <p:nvGrpSpPr>
          <p:cNvPr id="16" name="Group 15"/>
          <p:cNvGrpSpPr>
            <a:grpSpLocks/>
          </p:cNvGrpSpPr>
          <p:nvPr/>
        </p:nvGrpSpPr>
        <p:grpSpPr bwMode="auto">
          <a:xfrm>
            <a:off x="5262553" y="2344738"/>
            <a:ext cx="2662247" cy="2303462"/>
            <a:chOff x="3742" y="2659"/>
            <a:chExt cx="1677" cy="1451"/>
          </a:xfrm>
        </p:grpSpPr>
        <p:sp>
          <p:nvSpPr>
            <p:cNvPr id="17" name="Rectangle 16"/>
            <p:cNvSpPr>
              <a:spLocks noChangeArrowheads="1"/>
            </p:cNvSpPr>
            <p:nvPr/>
          </p:nvSpPr>
          <p:spPr bwMode="auto">
            <a:xfrm>
              <a:off x="3742" y="2659"/>
              <a:ext cx="91" cy="1451"/>
            </a:xfrm>
            <a:prstGeom prst="rect">
              <a:avLst/>
            </a:prstGeom>
            <a:solidFill>
              <a:schemeClr val="accent1"/>
            </a:solidFill>
            <a:ln w="9525">
              <a:solidFill>
                <a:schemeClr val="tx1"/>
              </a:solidFill>
              <a:miter lim="800000"/>
              <a:headEnd/>
              <a:tailEnd/>
            </a:ln>
          </p:spPr>
          <p:txBody>
            <a:bodyPr wrap="none" anchor="ct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endParaRPr lang="en-US"/>
            </a:p>
          </p:txBody>
        </p:sp>
        <p:sp>
          <p:nvSpPr>
            <p:cNvPr id="18" name="Rectangle 17"/>
            <p:cNvSpPr>
              <a:spLocks noChangeArrowheads="1"/>
            </p:cNvSpPr>
            <p:nvPr/>
          </p:nvSpPr>
          <p:spPr bwMode="auto">
            <a:xfrm>
              <a:off x="4059" y="2705"/>
              <a:ext cx="227" cy="226"/>
            </a:xfrm>
            <a:prstGeom prst="rect">
              <a:avLst/>
            </a:prstGeom>
            <a:solidFill>
              <a:schemeClr val="accent1"/>
            </a:solidFill>
            <a:ln w="9525">
              <a:solidFill>
                <a:schemeClr val="tx1"/>
              </a:solidFill>
              <a:miter lim="800000"/>
              <a:headEnd/>
              <a:tailEnd/>
            </a:ln>
          </p:spPr>
          <p:txBody>
            <a:bodyPr wrap="none" anchor="ct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pPr algn="ctr"/>
              <a:r>
                <a:rPr lang="en-US" altLang="zh-TW" b="1">
                  <a:solidFill>
                    <a:schemeClr val="bg1"/>
                  </a:solidFill>
                  <a:latin typeface="Tahoma" pitchFamily="34" charset="0"/>
                </a:rPr>
                <a:t>3</a:t>
              </a:r>
            </a:p>
          </p:txBody>
        </p:sp>
        <p:sp>
          <p:nvSpPr>
            <p:cNvPr id="19" name="Rectangle 18"/>
            <p:cNvSpPr>
              <a:spLocks noChangeArrowheads="1"/>
            </p:cNvSpPr>
            <p:nvPr/>
          </p:nvSpPr>
          <p:spPr bwMode="auto">
            <a:xfrm>
              <a:off x="4513" y="2705"/>
              <a:ext cx="227" cy="226"/>
            </a:xfrm>
            <a:prstGeom prst="rect">
              <a:avLst/>
            </a:prstGeom>
            <a:solidFill>
              <a:schemeClr val="accent1"/>
            </a:solidFill>
            <a:ln w="9525">
              <a:solidFill>
                <a:schemeClr val="tx1"/>
              </a:solidFill>
              <a:miter lim="800000"/>
              <a:headEnd/>
              <a:tailEnd/>
            </a:ln>
          </p:spPr>
          <p:txBody>
            <a:bodyPr wrap="none" anchor="ct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pPr algn="ctr"/>
              <a:r>
                <a:rPr lang="en-US" altLang="zh-TW" b="1">
                  <a:solidFill>
                    <a:schemeClr val="bg1"/>
                  </a:solidFill>
                  <a:latin typeface="Tahoma" pitchFamily="34" charset="0"/>
                </a:rPr>
                <a:t>1</a:t>
              </a:r>
            </a:p>
          </p:txBody>
        </p:sp>
        <p:sp>
          <p:nvSpPr>
            <p:cNvPr id="20" name="Rectangle 19"/>
            <p:cNvSpPr>
              <a:spLocks noChangeArrowheads="1"/>
            </p:cNvSpPr>
            <p:nvPr/>
          </p:nvSpPr>
          <p:spPr bwMode="auto">
            <a:xfrm>
              <a:off x="4966" y="2705"/>
              <a:ext cx="227" cy="226"/>
            </a:xfrm>
            <a:prstGeom prst="rect">
              <a:avLst/>
            </a:prstGeom>
            <a:solidFill>
              <a:schemeClr val="accent1"/>
            </a:solidFill>
            <a:ln w="9525">
              <a:solidFill>
                <a:schemeClr val="tx1"/>
              </a:solidFill>
              <a:miter lim="800000"/>
              <a:headEnd/>
              <a:tailEnd/>
            </a:ln>
          </p:spPr>
          <p:txBody>
            <a:bodyPr wrap="none" anchor="ct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pPr algn="ctr"/>
              <a:r>
                <a:rPr lang="en-US" altLang="zh-TW" b="1">
                  <a:solidFill>
                    <a:schemeClr val="bg1"/>
                  </a:solidFill>
                  <a:latin typeface="Tahoma" pitchFamily="34" charset="0"/>
                </a:rPr>
                <a:t>2</a:t>
              </a:r>
            </a:p>
          </p:txBody>
        </p:sp>
        <p:sp>
          <p:nvSpPr>
            <p:cNvPr id="21" name="Rectangle 20"/>
            <p:cNvSpPr>
              <a:spLocks noChangeArrowheads="1"/>
            </p:cNvSpPr>
            <p:nvPr/>
          </p:nvSpPr>
          <p:spPr bwMode="auto">
            <a:xfrm>
              <a:off x="4059" y="3067"/>
              <a:ext cx="227" cy="226"/>
            </a:xfrm>
            <a:prstGeom prst="rect">
              <a:avLst/>
            </a:prstGeom>
            <a:solidFill>
              <a:schemeClr val="accent1"/>
            </a:solidFill>
            <a:ln w="9525">
              <a:solidFill>
                <a:schemeClr val="tx1"/>
              </a:solidFill>
              <a:miter lim="800000"/>
              <a:headEnd/>
              <a:tailEnd/>
            </a:ln>
          </p:spPr>
          <p:txBody>
            <a:bodyPr wrap="none" anchor="ct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pPr algn="ctr"/>
              <a:r>
                <a:rPr lang="en-US" altLang="zh-TW" b="1">
                  <a:solidFill>
                    <a:schemeClr val="bg1"/>
                  </a:solidFill>
                  <a:latin typeface="Tahoma" pitchFamily="34" charset="0"/>
                </a:rPr>
                <a:t>2</a:t>
              </a:r>
            </a:p>
          </p:txBody>
        </p:sp>
        <p:sp>
          <p:nvSpPr>
            <p:cNvPr id="22" name="Rectangle 21"/>
            <p:cNvSpPr>
              <a:spLocks noChangeArrowheads="1"/>
            </p:cNvSpPr>
            <p:nvPr/>
          </p:nvSpPr>
          <p:spPr bwMode="auto">
            <a:xfrm>
              <a:off x="4513" y="3068"/>
              <a:ext cx="227" cy="226"/>
            </a:xfrm>
            <a:prstGeom prst="rect">
              <a:avLst/>
            </a:prstGeom>
            <a:solidFill>
              <a:schemeClr val="accent1"/>
            </a:solidFill>
            <a:ln w="9525">
              <a:solidFill>
                <a:schemeClr val="tx1"/>
              </a:solidFill>
              <a:miter lim="800000"/>
              <a:headEnd/>
              <a:tailEnd/>
            </a:ln>
          </p:spPr>
          <p:txBody>
            <a:bodyPr wrap="none" anchor="ct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pPr algn="ctr"/>
              <a:r>
                <a:rPr lang="en-US" altLang="zh-TW" b="1">
                  <a:solidFill>
                    <a:schemeClr val="bg1"/>
                  </a:solidFill>
                  <a:latin typeface="Tahoma" pitchFamily="34" charset="0"/>
                </a:rPr>
                <a:t>3</a:t>
              </a:r>
            </a:p>
          </p:txBody>
        </p:sp>
        <p:sp>
          <p:nvSpPr>
            <p:cNvPr id="23" name="Rectangle 22"/>
            <p:cNvSpPr>
              <a:spLocks noChangeArrowheads="1"/>
            </p:cNvSpPr>
            <p:nvPr/>
          </p:nvSpPr>
          <p:spPr bwMode="auto">
            <a:xfrm>
              <a:off x="4966" y="3068"/>
              <a:ext cx="227" cy="226"/>
            </a:xfrm>
            <a:prstGeom prst="rect">
              <a:avLst/>
            </a:prstGeom>
            <a:solidFill>
              <a:schemeClr val="accent1"/>
            </a:solidFill>
            <a:ln w="9525">
              <a:solidFill>
                <a:schemeClr val="tx1"/>
              </a:solidFill>
              <a:miter lim="800000"/>
              <a:headEnd/>
              <a:tailEnd/>
            </a:ln>
          </p:spPr>
          <p:txBody>
            <a:bodyPr wrap="none" anchor="ct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pPr algn="ctr"/>
              <a:r>
                <a:rPr lang="en-US" altLang="zh-TW" b="1">
                  <a:solidFill>
                    <a:schemeClr val="bg1"/>
                  </a:solidFill>
                  <a:latin typeface="Tahoma" pitchFamily="34" charset="0"/>
                </a:rPr>
                <a:t>0</a:t>
              </a:r>
            </a:p>
          </p:txBody>
        </p:sp>
        <p:sp>
          <p:nvSpPr>
            <p:cNvPr id="24" name="Rectangle 23"/>
            <p:cNvSpPr>
              <a:spLocks noChangeArrowheads="1"/>
            </p:cNvSpPr>
            <p:nvPr/>
          </p:nvSpPr>
          <p:spPr bwMode="auto">
            <a:xfrm>
              <a:off x="4059" y="3431"/>
              <a:ext cx="227" cy="226"/>
            </a:xfrm>
            <a:prstGeom prst="rect">
              <a:avLst/>
            </a:prstGeom>
            <a:solidFill>
              <a:schemeClr val="accent1"/>
            </a:solidFill>
            <a:ln w="9525">
              <a:solidFill>
                <a:schemeClr val="tx1"/>
              </a:solidFill>
              <a:miter lim="800000"/>
              <a:headEnd/>
              <a:tailEnd/>
            </a:ln>
          </p:spPr>
          <p:txBody>
            <a:bodyPr wrap="none" anchor="ct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pPr algn="ctr"/>
              <a:r>
                <a:rPr lang="en-US" altLang="zh-TW" b="1">
                  <a:solidFill>
                    <a:schemeClr val="bg1"/>
                  </a:solidFill>
                  <a:latin typeface="Tahoma" pitchFamily="34" charset="0"/>
                </a:rPr>
                <a:t>1</a:t>
              </a:r>
            </a:p>
          </p:txBody>
        </p:sp>
        <p:sp>
          <p:nvSpPr>
            <p:cNvPr id="25" name="Rectangle 24"/>
            <p:cNvSpPr>
              <a:spLocks noChangeArrowheads="1"/>
            </p:cNvSpPr>
            <p:nvPr/>
          </p:nvSpPr>
          <p:spPr bwMode="auto">
            <a:xfrm>
              <a:off x="4513" y="3430"/>
              <a:ext cx="227" cy="226"/>
            </a:xfrm>
            <a:prstGeom prst="rect">
              <a:avLst/>
            </a:prstGeom>
            <a:solidFill>
              <a:schemeClr val="accent1"/>
            </a:solidFill>
            <a:ln w="9525">
              <a:solidFill>
                <a:schemeClr val="tx1"/>
              </a:solidFill>
              <a:miter lim="800000"/>
              <a:headEnd/>
              <a:tailEnd/>
            </a:ln>
          </p:spPr>
          <p:txBody>
            <a:bodyPr wrap="none" anchor="ct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pPr algn="ctr"/>
              <a:r>
                <a:rPr lang="en-US" altLang="zh-TW" b="1" dirty="0">
                  <a:solidFill>
                    <a:schemeClr val="bg1"/>
                  </a:solidFill>
                  <a:latin typeface="Tahoma" pitchFamily="34" charset="0"/>
                </a:rPr>
                <a:t>3</a:t>
              </a:r>
            </a:p>
          </p:txBody>
        </p:sp>
        <p:sp>
          <p:nvSpPr>
            <p:cNvPr id="26" name="Rectangle 25"/>
            <p:cNvSpPr>
              <a:spLocks noChangeArrowheads="1"/>
            </p:cNvSpPr>
            <p:nvPr/>
          </p:nvSpPr>
          <p:spPr bwMode="auto">
            <a:xfrm>
              <a:off x="4966" y="3431"/>
              <a:ext cx="227" cy="226"/>
            </a:xfrm>
            <a:prstGeom prst="rect">
              <a:avLst/>
            </a:prstGeom>
            <a:solidFill>
              <a:schemeClr val="accent1"/>
            </a:solidFill>
            <a:ln w="9525">
              <a:solidFill>
                <a:schemeClr val="tx1"/>
              </a:solidFill>
              <a:miter lim="800000"/>
              <a:headEnd/>
              <a:tailEnd/>
            </a:ln>
          </p:spPr>
          <p:txBody>
            <a:bodyPr wrap="none" anchor="ct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pPr algn="ctr"/>
              <a:r>
                <a:rPr lang="en-US" altLang="zh-TW" b="1">
                  <a:solidFill>
                    <a:schemeClr val="bg1"/>
                  </a:solidFill>
                  <a:latin typeface="Tahoma" pitchFamily="34" charset="0"/>
                </a:rPr>
                <a:t>0</a:t>
              </a:r>
            </a:p>
          </p:txBody>
        </p:sp>
        <p:sp>
          <p:nvSpPr>
            <p:cNvPr id="27" name="Rectangle 26"/>
            <p:cNvSpPr>
              <a:spLocks noChangeArrowheads="1"/>
            </p:cNvSpPr>
            <p:nvPr/>
          </p:nvSpPr>
          <p:spPr bwMode="auto">
            <a:xfrm>
              <a:off x="4966" y="3794"/>
              <a:ext cx="227" cy="226"/>
            </a:xfrm>
            <a:prstGeom prst="rect">
              <a:avLst/>
            </a:prstGeom>
            <a:solidFill>
              <a:schemeClr val="accent1"/>
            </a:solidFill>
            <a:ln w="9525">
              <a:solidFill>
                <a:schemeClr val="tx1"/>
              </a:solidFill>
              <a:miter lim="800000"/>
              <a:headEnd/>
              <a:tailEnd/>
            </a:ln>
          </p:spPr>
          <p:txBody>
            <a:bodyPr wrap="none" anchor="ct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pPr algn="ctr"/>
              <a:r>
                <a:rPr lang="en-US" altLang="zh-TW" b="1">
                  <a:solidFill>
                    <a:schemeClr val="bg1"/>
                  </a:solidFill>
                  <a:latin typeface="Tahoma" pitchFamily="34" charset="0"/>
                </a:rPr>
                <a:t>2</a:t>
              </a:r>
            </a:p>
          </p:txBody>
        </p:sp>
        <p:sp>
          <p:nvSpPr>
            <p:cNvPr id="28" name="Rectangle 27"/>
            <p:cNvSpPr>
              <a:spLocks noChangeArrowheads="1"/>
            </p:cNvSpPr>
            <p:nvPr/>
          </p:nvSpPr>
          <p:spPr bwMode="auto">
            <a:xfrm>
              <a:off x="4513" y="3794"/>
              <a:ext cx="227" cy="226"/>
            </a:xfrm>
            <a:prstGeom prst="rect">
              <a:avLst/>
            </a:prstGeom>
            <a:solidFill>
              <a:schemeClr val="accent1"/>
            </a:solidFill>
            <a:ln w="9525">
              <a:solidFill>
                <a:schemeClr val="tx1"/>
              </a:solidFill>
              <a:miter lim="800000"/>
              <a:headEnd/>
              <a:tailEnd/>
            </a:ln>
          </p:spPr>
          <p:txBody>
            <a:bodyPr wrap="none" anchor="ct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pPr algn="ctr"/>
              <a:r>
                <a:rPr lang="en-US" altLang="zh-TW" b="1">
                  <a:solidFill>
                    <a:schemeClr val="bg1"/>
                  </a:solidFill>
                  <a:latin typeface="Tahoma" pitchFamily="34" charset="0"/>
                </a:rPr>
                <a:t>1</a:t>
              </a:r>
            </a:p>
          </p:txBody>
        </p:sp>
        <p:sp>
          <p:nvSpPr>
            <p:cNvPr id="29" name="Rectangle 28"/>
            <p:cNvSpPr>
              <a:spLocks noChangeArrowheads="1"/>
            </p:cNvSpPr>
            <p:nvPr/>
          </p:nvSpPr>
          <p:spPr bwMode="auto">
            <a:xfrm>
              <a:off x="4059" y="3794"/>
              <a:ext cx="227" cy="226"/>
            </a:xfrm>
            <a:prstGeom prst="rect">
              <a:avLst/>
            </a:prstGeom>
            <a:solidFill>
              <a:schemeClr val="accent1"/>
            </a:solidFill>
            <a:ln w="9525">
              <a:solidFill>
                <a:schemeClr val="tx1"/>
              </a:solidFill>
              <a:miter lim="800000"/>
              <a:headEnd/>
              <a:tailEnd/>
            </a:ln>
          </p:spPr>
          <p:txBody>
            <a:bodyPr wrap="none" anchor="ct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pPr algn="ctr"/>
              <a:r>
                <a:rPr lang="en-US" altLang="zh-TW" b="1">
                  <a:solidFill>
                    <a:schemeClr val="bg1"/>
                  </a:solidFill>
                  <a:latin typeface="Tahoma" pitchFamily="34" charset="0"/>
                </a:rPr>
                <a:t>0</a:t>
              </a:r>
            </a:p>
          </p:txBody>
        </p:sp>
        <p:sp>
          <p:nvSpPr>
            <p:cNvPr id="30" name="Line 41"/>
            <p:cNvSpPr>
              <a:spLocks noChangeShapeType="1"/>
            </p:cNvSpPr>
            <p:nvPr/>
          </p:nvSpPr>
          <p:spPr bwMode="auto">
            <a:xfrm>
              <a:off x="3742" y="3022"/>
              <a:ext cx="91" cy="0"/>
            </a:xfrm>
            <a:prstGeom prst="line">
              <a:avLst/>
            </a:prstGeom>
            <a:noFill/>
            <a:ln w="38100">
              <a:solidFill>
                <a:schemeClr val="tx1"/>
              </a:solidFill>
              <a:round/>
              <a:headEnd/>
              <a:tailEnd/>
            </a:ln>
          </p:spPr>
          <p:txBody>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endParaRPr lang="en-US"/>
            </a:p>
          </p:txBody>
        </p:sp>
        <p:sp>
          <p:nvSpPr>
            <p:cNvPr id="31" name="Line 42"/>
            <p:cNvSpPr>
              <a:spLocks noChangeShapeType="1"/>
            </p:cNvSpPr>
            <p:nvPr/>
          </p:nvSpPr>
          <p:spPr bwMode="auto">
            <a:xfrm>
              <a:off x="3742" y="3339"/>
              <a:ext cx="91" cy="0"/>
            </a:xfrm>
            <a:prstGeom prst="line">
              <a:avLst/>
            </a:prstGeom>
            <a:noFill/>
            <a:ln w="38100">
              <a:solidFill>
                <a:schemeClr val="tx1"/>
              </a:solidFill>
              <a:round/>
              <a:headEnd/>
              <a:tailEnd/>
            </a:ln>
          </p:spPr>
          <p:txBody>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endParaRPr lang="en-US"/>
            </a:p>
          </p:txBody>
        </p:sp>
        <p:sp>
          <p:nvSpPr>
            <p:cNvPr id="32" name="Line 43"/>
            <p:cNvSpPr>
              <a:spLocks noChangeShapeType="1"/>
            </p:cNvSpPr>
            <p:nvPr/>
          </p:nvSpPr>
          <p:spPr bwMode="auto">
            <a:xfrm>
              <a:off x="3742" y="3748"/>
              <a:ext cx="91" cy="0"/>
            </a:xfrm>
            <a:prstGeom prst="line">
              <a:avLst/>
            </a:prstGeom>
            <a:noFill/>
            <a:ln w="38100">
              <a:solidFill>
                <a:schemeClr val="tx1"/>
              </a:solidFill>
              <a:round/>
              <a:headEnd/>
              <a:tailEnd/>
            </a:ln>
          </p:spPr>
          <p:txBody>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endParaRPr lang="en-US"/>
            </a:p>
          </p:txBody>
        </p:sp>
        <p:sp>
          <p:nvSpPr>
            <p:cNvPr id="33" name="Line 44"/>
            <p:cNvSpPr>
              <a:spLocks noChangeShapeType="1"/>
            </p:cNvSpPr>
            <p:nvPr/>
          </p:nvSpPr>
          <p:spPr bwMode="auto">
            <a:xfrm>
              <a:off x="3833" y="2840"/>
              <a:ext cx="226" cy="0"/>
            </a:xfrm>
            <a:prstGeom prst="line">
              <a:avLst/>
            </a:prstGeom>
            <a:noFill/>
            <a:ln w="38100">
              <a:solidFill>
                <a:schemeClr val="tx1"/>
              </a:solidFill>
              <a:round/>
              <a:headEnd/>
              <a:tailEnd type="triangle" w="med" len="med"/>
            </a:ln>
          </p:spPr>
          <p:txBody>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endParaRPr lang="en-US"/>
            </a:p>
          </p:txBody>
        </p:sp>
        <p:sp>
          <p:nvSpPr>
            <p:cNvPr id="34" name="Line 45"/>
            <p:cNvSpPr>
              <a:spLocks noChangeShapeType="1"/>
            </p:cNvSpPr>
            <p:nvPr/>
          </p:nvSpPr>
          <p:spPr bwMode="auto">
            <a:xfrm>
              <a:off x="4286" y="2840"/>
              <a:ext cx="226" cy="0"/>
            </a:xfrm>
            <a:prstGeom prst="line">
              <a:avLst/>
            </a:prstGeom>
            <a:noFill/>
            <a:ln w="38100">
              <a:solidFill>
                <a:schemeClr val="tx1"/>
              </a:solidFill>
              <a:round/>
              <a:headEnd/>
              <a:tailEnd type="triangle" w="med" len="med"/>
            </a:ln>
          </p:spPr>
          <p:txBody>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endParaRPr lang="en-US"/>
            </a:p>
          </p:txBody>
        </p:sp>
        <p:sp>
          <p:nvSpPr>
            <p:cNvPr id="35" name="Line 46"/>
            <p:cNvSpPr>
              <a:spLocks noChangeShapeType="1"/>
            </p:cNvSpPr>
            <p:nvPr/>
          </p:nvSpPr>
          <p:spPr bwMode="auto">
            <a:xfrm>
              <a:off x="4741" y="2840"/>
              <a:ext cx="226" cy="0"/>
            </a:xfrm>
            <a:prstGeom prst="line">
              <a:avLst/>
            </a:prstGeom>
            <a:noFill/>
            <a:ln w="38100">
              <a:solidFill>
                <a:schemeClr val="tx1"/>
              </a:solidFill>
              <a:round/>
              <a:headEnd/>
              <a:tailEnd type="triangle" w="med" len="med"/>
            </a:ln>
          </p:spPr>
          <p:txBody>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endParaRPr lang="en-US"/>
            </a:p>
          </p:txBody>
        </p:sp>
        <p:grpSp>
          <p:nvGrpSpPr>
            <p:cNvPr id="36" name="Group 35"/>
            <p:cNvGrpSpPr>
              <a:grpSpLocks/>
            </p:cNvGrpSpPr>
            <p:nvPr/>
          </p:nvGrpSpPr>
          <p:grpSpPr bwMode="auto">
            <a:xfrm>
              <a:off x="5193" y="2839"/>
              <a:ext cx="226" cy="137"/>
              <a:chOff x="3833" y="1842"/>
              <a:chExt cx="226" cy="137"/>
            </a:xfrm>
          </p:grpSpPr>
          <p:sp>
            <p:nvSpPr>
              <p:cNvPr id="58" name="Freeform 57"/>
              <p:cNvSpPr>
                <a:spLocks/>
              </p:cNvSpPr>
              <p:nvPr/>
            </p:nvSpPr>
            <p:spPr bwMode="auto">
              <a:xfrm>
                <a:off x="3833" y="1842"/>
                <a:ext cx="136" cy="91"/>
              </a:xfrm>
              <a:custGeom>
                <a:avLst/>
                <a:gdLst>
                  <a:gd name="T0" fmla="*/ 0 w 136"/>
                  <a:gd name="T1" fmla="*/ 0 h 91"/>
                  <a:gd name="T2" fmla="*/ 136 w 136"/>
                  <a:gd name="T3" fmla="*/ 0 h 91"/>
                  <a:gd name="T4" fmla="*/ 136 w 136"/>
                  <a:gd name="T5" fmla="*/ 91 h 91"/>
                  <a:gd name="T6" fmla="*/ 0 60000 65536"/>
                  <a:gd name="T7" fmla="*/ 0 60000 65536"/>
                  <a:gd name="T8" fmla="*/ 0 60000 65536"/>
                  <a:gd name="T9" fmla="*/ 0 w 136"/>
                  <a:gd name="T10" fmla="*/ 0 h 91"/>
                  <a:gd name="T11" fmla="*/ 136 w 136"/>
                  <a:gd name="T12" fmla="*/ 91 h 91"/>
                </a:gdLst>
                <a:ahLst/>
                <a:cxnLst>
                  <a:cxn ang="T6">
                    <a:pos x="T0" y="T1"/>
                  </a:cxn>
                  <a:cxn ang="T7">
                    <a:pos x="T2" y="T3"/>
                  </a:cxn>
                  <a:cxn ang="T8">
                    <a:pos x="T4" y="T5"/>
                  </a:cxn>
                </a:cxnLst>
                <a:rect l="T9" t="T10" r="T11" b="T12"/>
                <a:pathLst>
                  <a:path w="136" h="91">
                    <a:moveTo>
                      <a:pt x="0" y="0"/>
                    </a:moveTo>
                    <a:lnTo>
                      <a:pt x="136" y="0"/>
                    </a:lnTo>
                    <a:lnTo>
                      <a:pt x="136" y="91"/>
                    </a:lnTo>
                  </a:path>
                </a:pathLst>
              </a:custGeom>
              <a:noFill/>
              <a:ln w="38100">
                <a:solidFill>
                  <a:schemeClr val="tx1"/>
                </a:solidFill>
                <a:round/>
                <a:headEnd/>
                <a:tailEnd/>
              </a:ln>
            </p:spPr>
            <p:txBody>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endParaRPr lang="en-US"/>
              </a:p>
            </p:txBody>
          </p:sp>
          <p:sp>
            <p:nvSpPr>
              <p:cNvPr id="59" name="Line 49"/>
              <p:cNvSpPr>
                <a:spLocks noChangeShapeType="1"/>
              </p:cNvSpPr>
              <p:nvPr/>
            </p:nvSpPr>
            <p:spPr bwMode="auto">
              <a:xfrm>
                <a:off x="3878" y="1933"/>
                <a:ext cx="181" cy="0"/>
              </a:xfrm>
              <a:prstGeom prst="line">
                <a:avLst/>
              </a:prstGeom>
              <a:noFill/>
              <a:ln w="38100">
                <a:solidFill>
                  <a:schemeClr val="tx1"/>
                </a:solidFill>
                <a:round/>
                <a:headEnd/>
                <a:tailEnd/>
              </a:ln>
            </p:spPr>
            <p:txBody>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endParaRPr lang="en-US"/>
              </a:p>
            </p:txBody>
          </p:sp>
          <p:sp>
            <p:nvSpPr>
              <p:cNvPr id="60" name="Line 50"/>
              <p:cNvSpPr>
                <a:spLocks noChangeShapeType="1"/>
              </p:cNvSpPr>
              <p:nvPr/>
            </p:nvSpPr>
            <p:spPr bwMode="auto">
              <a:xfrm>
                <a:off x="3923" y="1979"/>
                <a:ext cx="91" cy="0"/>
              </a:xfrm>
              <a:prstGeom prst="line">
                <a:avLst/>
              </a:prstGeom>
              <a:noFill/>
              <a:ln w="38100">
                <a:solidFill>
                  <a:schemeClr val="tx1"/>
                </a:solidFill>
                <a:round/>
                <a:headEnd/>
                <a:tailEnd/>
              </a:ln>
            </p:spPr>
            <p:txBody>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endParaRPr lang="en-US"/>
              </a:p>
            </p:txBody>
          </p:sp>
        </p:grpSp>
        <p:sp>
          <p:nvSpPr>
            <p:cNvPr id="37" name="Line 51"/>
            <p:cNvSpPr>
              <a:spLocks noChangeShapeType="1"/>
            </p:cNvSpPr>
            <p:nvPr/>
          </p:nvSpPr>
          <p:spPr bwMode="auto">
            <a:xfrm>
              <a:off x="3833" y="3203"/>
              <a:ext cx="226" cy="0"/>
            </a:xfrm>
            <a:prstGeom prst="line">
              <a:avLst/>
            </a:prstGeom>
            <a:noFill/>
            <a:ln w="38100">
              <a:solidFill>
                <a:schemeClr val="tx1"/>
              </a:solidFill>
              <a:round/>
              <a:headEnd/>
              <a:tailEnd type="triangle" w="med" len="med"/>
            </a:ln>
          </p:spPr>
          <p:txBody>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endParaRPr lang="en-US"/>
            </a:p>
          </p:txBody>
        </p:sp>
        <p:sp>
          <p:nvSpPr>
            <p:cNvPr id="38" name="Line 52"/>
            <p:cNvSpPr>
              <a:spLocks noChangeShapeType="1"/>
            </p:cNvSpPr>
            <p:nvPr/>
          </p:nvSpPr>
          <p:spPr bwMode="auto">
            <a:xfrm>
              <a:off x="4286" y="3203"/>
              <a:ext cx="226" cy="0"/>
            </a:xfrm>
            <a:prstGeom prst="line">
              <a:avLst/>
            </a:prstGeom>
            <a:noFill/>
            <a:ln w="38100">
              <a:solidFill>
                <a:schemeClr val="tx1"/>
              </a:solidFill>
              <a:round/>
              <a:headEnd/>
              <a:tailEnd type="triangle" w="med" len="med"/>
            </a:ln>
          </p:spPr>
          <p:txBody>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endParaRPr lang="en-US"/>
            </a:p>
          </p:txBody>
        </p:sp>
        <p:sp>
          <p:nvSpPr>
            <p:cNvPr id="39" name="Line 53"/>
            <p:cNvSpPr>
              <a:spLocks noChangeShapeType="1"/>
            </p:cNvSpPr>
            <p:nvPr/>
          </p:nvSpPr>
          <p:spPr bwMode="auto">
            <a:xfrm>
              <a:off x="4741" y="3203"/>
              <a:ext cx="226" cy="0"/>
            </a:xfrm>
            <a:prstGeom prst="line">
              <a:avLst/>
            </a:prstGeom>
            <a:noFill/>
            <a:ln w="38100">
              <a:solidFill>
                <a:schemeClr val="tx1"/>
              </a:solidFill>
              <a:round/>
              <a:headEnd/>
              <a:tailEnd type="triangle" w="med" len="med"/>
            </a:ln>
          </p:spPr>
          <p:txBody>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endParaRPr lang="en-US"/>
            </a:p>
          </p:txBody>
        </p:sp>
        <p:grpSp>
          <p:nvGrpSpPr>
            <p:cNvPr id="40" name="Group 39"/>
            <p:cNvGrpSpPr>
              <a:grpSpLocks/>
            </p:cNvGrpSpPr>
            <p:nvPr/>
          </p:nvGrpSpPr>
          <p:grpSpPr bwMode="auto">
            <a:xfrm>
              <a:off x="5193" y="3202"/>
              <a:ext cx="226" cy="137"/>
              <a:chOff x="3833" y="1842"/>
              <a:chExt cx="226" cy="137"/>
            </a:xfrm>
          </p:grpSpPr>
          <p:sp>
            <p:nvSpPr>
              <p:cNvPr id="55" name="Freeform 54"/>
              <p:cNvSpPr>
                <a:spLocks/>
              </p:cNvSpPr>
              <p:nvPr/>
            </p:nvSpPr>
            <p:spPr bwMode="auto">
              <a:xfrm>
                <a:off x="3833" y="1842"/>
                <a:ext cx="136" cy="91"/>
              </a:xfrm>
              <a:custGeom>
                <a:avLst/>
                <a:gdLst>
                  <a:gd name="T0" fmla="*/ 0 w 136"/>
                  <a:gd name="T1" fmla="*/ 0 h 91"/>
                  <a:gd name="T2" fmla="*/ 136 w 136"/>
                  <a:gd name="T3" fmla="*/ 0 h 91"/>
                  <a:gd name="T4" fmla="*/ 136 w 136"/>
                  <a:gd name="T5" fmla="*/ 91 h 91"/>
                  <a:gd name="T6" fmla="*/ 0 60000 65536"/>
                  <a:gd name="T7" fmla="*/ 0 60000 65536"/>
                  <a:gd name="T8" fmla="*/ 0 60000 65536"/>
                  <a:gd name="T9" fmla="*/ 0 w 136"/>
                  <a:gd name="T10" fmla="*/ 0 h 91"/>
                  <a:gd name="T11" fmla="*/ 136 w 136"/>
                  <a:gd name="T12" fmla="*/ 91 h 91"/>
                </a:gdLst>
                <a:ahLst/>
                <a:cxnLst>
                  <a:cxn ang="T6">
                    <a:pos x="T0" y="T1"/>
                  </a:cxn>
                  <a:cxn ang="T7">
                    <a:pos x="T2" y="T3"/>
                  </a:cxn>
                  <a:cxn ang="T8">
                    <a:pos x="T4" y="T5"/>
                  </a:cxn>
                </a:cxnLst>
                <a:rect l="T9" t="T10" r="T11" b="T12"/>
                <a:pathLst>
                  <a:path w="136" h="91">
                    <a:moveTo>
                      <a:pt x="0" y="0"/>
                    </a:moveTo>
                    <a:lnTo>
                      <a:pt x="136" y="0"/>
                    </a:lnTo>
                    <a:lnTo>
                      <a:pt x="136" y="91"/>
                    </a:lnTo>
                  </a:path>
                </a:pathLst>
              </a:custGeom>
              <a:noFill/>
              <a:ln w="38100">
                <a:solidFill>
                  <a:schemeClr val="tx1"/>
                </a:solidFill>
                <a:round/>
                <a:headEnd/>
                <a:tailEnd/>
              </a:ln>
            </p:spPr>
            <p:txBody>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endParaRPr lang="en-US"/>
              </a:p>
            </p:txBody>
          </p:sp>
          <p:sp>
            <p:nvSpPr>
              <p:cNvPr id="56" name="Line 56"/>
              <p:cNvSpPr>
                <a:spLocks noChangeShapeType="1"/>
              </p:cNvSpPr>
              <p:nvPr/>
            </p:nvSpPr>
            <p:spPr bwMode="auto">
              <a:xfrm>
                <a:off x="3878" y="1933"/>
                <a:ext cx="181" cy="0"/>
              </a:xfrm>
              <a:prstGeom prst="line">
                <a:avLst/>
              </a:prstGeom>
              <a:noFill/>
              <a:ln w="38100">
                <a:solidFill>
                  <a:schemeClr val="tx1"/>
                </a:solidFill>
                <a:round/>
                <a:headEnd/>
                <a:tailEnd/>
              </a:ln>
            </p:spPr>
            <p:txBody>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endParaRPr lang="en-US"/>
              </a:p>
            </p:txBody>
          </p:sp>
          <p:sp>
            <p:nvSpPr>
              <p:cNvPr id="57" name="Line 57"/>
              <p:cNvSpPr>
                <a:spLocks noChangeShapeType="1"/>
              </p:cNvSpPr>
              <p:nvPr/>
            </p:nvSpPr>
            <p:spPr bwMode="auto">
              <a:xfrm>
                <a:off x="3923" y="1979"/>
                <a:ext cx="91" cy="0"/>
              </a:xfrm>
              <a:prstGeom prst="line">
                <a:avLst/>
              </a:prstGeom>
              <a:noFill/>
              <a:ln w="38100">
                <a:solidFill>
                  <a:schemeClr val="tx1"/>
                </a:solidFill>
                <a:round/>
                <a:headEnd/>
                <a:tailEnd/>
              </a:ln>
            </p:spPr>
            <p:txBody>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endParaRPr lang="en-US"/>
              </a:p>
            </p:txBody>
          </p:sp>
        </p:grpSp>
        <p:sp>
          <p:nvSpPr>
            <p:cNvPr id="41" name="Line 58"/>
            <p:cNvSpPr>
              <a:spLocks noChangeShapeType="1"/>
            </p:cNvSpPr>
            <p:nvPr/>
          </p:nvSpPr>
          <p:spPr bwMode="auto">
            <a:xfrm>
              <a:off x="3833" y="3567"/>
              <a:ext cx="226" cy="0"/>
            </a:xfrm>
            <a:prstGeom prst="line">
              <a:avLst/>
            </a:prstGeom>
            <a:noFill/>
            <a:ln w="38100">
              <a:solidFill>
                <a:schemeClr val="tx1"/>
              </a:solidFill>
              <a:round/>
              <a:headEnd/>
              <a:tailEnd type="triangle" w="med" len="med"/>
            </a:ln>
          </p:spPr>
          <p:txBody>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endParaRPr lang="en-US"/>
            </a:p>
          </p:txBody>
        </p:sp>
        <p:sp>
          <p:nvSpPr>
            <p:cNvPr id="42" name="Line 59"/>
            <p:cNvSpPr>
              <a:spLocks noChangeShapeType="1"/>
            </p:cNvSpPr>
            <p:nvPr/>
          </p:nvSpPr>
          <p:spPr bwMode="auto">
            <a:xfrm>
              <a:off x="4286" y="3567"/>
              <a:ext cx="226" cy="0"/>
            </a:xfrm>
            <a:prstGeom prst="line">
              <a:avLst/>
            </a:prstGeom>
            <a:noFill/>
            <a:ln w="38100">
              <a:solidFill>
                <a:schemeClr val="tx1"/>
              </a:solidFill>
              <a:round/>
              <a:headEnd/>
              <a:tailEnd type="triangle" w="med" len="med"/>
            </a:ln>
          </p:spPr>
          <p:txBody>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endParaRPr lang="en-US"/>
            </a:p>
          </p:txBody>
        </p:sp>
        <p:sp>
          <p:nvSpPr>
            <p:cNvPr id="43" name="Line 60"/>
            <p:cNvSpPr>
              <a:spLocks noChangeShapeType="1"/>
            </p:cNvSpPr>
            <p:nvPr/>
          </p:nvSpPr>
          <p:spPr bwMode="auto">
            <a:xfrm>
              <a:off x="4741" y="3567"/>
              <a:ext cx="226" cy="0"/>
            </a:xfrm>
            <a:prstGeom prst="line">
              <a:avLst/>
            </a:prstGeom>
            <a:noFill/>
            <a:ln w="38100">
              <a:solidFill>
                <a:schemeClr val="tx1"/>
              </a:solidFill>
              <a:round/>
              <a:headEnd/>
              <a:tailEnd type="triangle" w="med" len="med"/>
            </a:ln>
          </p:spPr>
          <p:txBody>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endParaRPr lang="en-US"/>
            </a:p>
          </p:txBody>
        </p:sp>
        <p:grpSp>
          <p:nvGrpSpPr>
            <p:cNvPr id="44" name="Group 43"/>
            <p:cNvGrpSpPr>
              <a:grpSpLocks/>
            </p:cNvGrpSpPr>
            <p:nvPr/>
          </p:nvGrpSpPr>
          <p:grpSpPr bwMode="auto">
            <a:xfrm>
              <a:off x="5193" y="3566"/>
              <a:ext cx="226" cy="137"/>
              <a:chOff x="3833" y="1842"/>
              <a:chExt cx="226" cy="137"/>
            </a:xfrm>
          </p:grpSpPr>
          <p:sp>
            <p:nvSpPr>
              <p:cNvPr id="52" name="Freeform 51"/>
              <p:cNvSpPr>
                <a:spLocks/>
              </p:cNvSpPr>
              <p:nvPr/>
            </p:nvSpPr>
            <p:spPr bwMode="auto">
              <a:xfrm>
                <a:off x="3833" y="1842"/>
                <a:ext cx="136" cy="91"/>
              </a:xfrm>
              <a:custGeom>
                <a:avLst/>
                <a:gdLst>
                  <a:gd name="T0" fmla="*/ 0 w 136"/>
                  <a:gd name="T1" fmla="*/ 0 h 91"/>
                  <a:gd name="T2" fmla="*/ 136 w 136"/>
                  <a:gd name="T3" fmla="*/ 0 h 91"/>
                  <a:gd name="T4" fmla="*/ 136 w 136"/>
                  <a:gd name="T5" fmla="*/ 91 h 91"/>
                  <a:gd name="T6" fmla="*/ 0 60000 65536"/>
                  <a:gd name="T7" fmla="*/ 0 60000 65536"/>
                  <a:gd name="T8" fmla="*/ 0 60000 65536"/>
                  <a:gd name="T9" fmla="*/ 0 w 136"/>
                  <a:gd name="T10" fmla="*/ 0 h 91"/>
                  <a:gd name="T11" fmla="*/ 136 w 136"/>
                  <a:gd name="T12" fmla="*/ 91 h 91"/>
                </a:gdLst>
                <a:ahLst/>
                <a:cxnLst>
                  <a:cxn ang="T6">
                    <a:pos x="T0" y="T1"/>
                  </a:cxn>
                  <a:cxn ang="T7">
                    <a:pos x="T2" y="T3"/>
                  </a:cxn>
                  <a:cxn ang="T8">
                    <a:pos x="T4" y="T5"/>
                  </a:cxn>
                </a:cxnLst>
                <a:rect l="T9" t="T10" r="T11" b="T12"/>
                <a:pathLst>
                  <a:path w="136" h="91">
                    <a:moveTo>
                      <a:pt x="0" y="0"/>
                    </a:moveTo>
                    <a:lnTo>
                      <a:pt x="136" y="0"/>
                    </a:lnTo>
                    <a:lnTo>
                      <a:pt x="136" y="91"/>
                    </a:lnTo>
                  </a:path>
                </a:pathLst>
              </a:custGeom>
              <a:noFill/>
              <a:ln w="38100">
                <a:solidFill>
                  <a:schemeClr val="tx1"/>
                </a:solidFill>
                <a:round/>
                <a:headEnd/>
                <a:tailEnd/>
              </a:ln>
            </p:spPr>
            <p:txBody>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endParaRPr lang="en-US"/>
              </a:p>
            </p:txBody>
          </p:sp>
          <p:sp>
            <p:nvSpPr>
              <p:cNvPr id="53" name="Line 63"/>
              <p:cNvSpPr>
                <a:spLocks noChangeShapeType="1"/>
              </p:cNvSpPr>
              <p:nvPr/>
            </p:nvSpPr>
            <p:spPr bwMode="auto">
              <a:xfrm>
                <a:off x="3878" y="1933"/>
                <a:ext cx="181" cy="0"/>
              </a:xfrm>
              <a:prstGeom prst="line">
                <a:avLst/>
              </a:prstGeom>
              <a:noFill/>
              <a:ln w="38100">
                <a:solidFill>
                  <a:schemeClr val="tx1"/>
                </a:solidFill>
                <a:round/>
                <a:headEnd/>
                <a:tailEnd/>
              </a:ln>
            </p:spPr>
            <p:txBody>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endParaRPr lang="en-US"/>
              </a:p>
            </p:txBody>
          </p:sp>
          <p:sp>
            <p:nvSpPr>
              <p:cNvPr id="54" name="Line 64"/>
              <p:cNvSpPr>
                <a:spLocks noChangeShapeType="1"/>
              </p:cNvSpPr>
              <p:nvPr/>
            </p:nvSpPr>
            <p:spPr bwMode="auto">
              <a:xfrm>
                <a:off x="3923" y="1979"/>
                <a:ext cx="91" cy="0"/>
              </a:xfrm>
              <a:prstGeom prst="line">
                <a:avLst/>
              </a:prstGeom>
              <a:noFill/>
              <a:ln w="38100">
                <a:solidFill>
                  <a:schemeClr val="tx1"/>
                </a:solidFill>
                <a:round/>
                <a:headEnd/>
                <a:tailEnd/>
              </a:ln>
            </p:spPr>
            <p:txBody>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endParaRPr lang="en-US"/>
              </a:p>
            </p:txBody>
          </p:sp>
        </p:grpSp>
        <p:sp>
          <p:nvSpPr>
            <p:cNvPr id="45" name="Line 65"/>
            <p:cNvSpPr>
              <a:spLocks noChangeShapeType="1"/>
            </p:cNvSpPr>
            <p:nvPr/>
          </p:nvSpPr>
          <p:spPr bwMode="auto">
            <a:xfrm>
              <a:off x="3833" y="3929"/>
              <a:ext cx="226" cy="0"/>
            </a:xfrm>
            <a:prstGeom prst="line">
              <a:avLst/>
            </a:prstGeom>
            <a:noFill/>
            <a:ln w="38100">
              <a:solidFill>
                <a:schemeClr val="tx1"/>
              </a:solidFill>
              <a:round/>
              <a:headEnd/>
              <a:tailEnd type="triangle" w="med" len="med"/>
            </a:ln>
          </p:spPr>
          <p:txBody>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endParaRPr lang="en-US"/>
            </a:p>
          </p:txBody>
        </p:sp>
        <p:sp>
          <p:nvSpPr>
            <p:cNvPr id="46" name="Line 66"/>
            <p:cNvSpPr>
              <a:spLocks noChangeShapeType="1"/>
            </p:cNvSpPr>
            <p:nvPr/>
          </p:nvSpPr>
          <p:spPr bwMode="auto">
            <a:xfrm>
              <a:off x="4286" y="3929"/>
              <a:ext cx="226" cy="0"/>
            </a:xfrm>
            <a:prstGeom prst="line">
              <a:avLst/>
            </a:prstGeom>
            <a:noFill/>
            <a:ln w="38100">
              <a:solidFill>
                <a:schemeClr val="tx1"/>
              </a:solidFill>
              <a:round/>
              <a:headEnd/>
              <a:tailEnd type="triangle" w="med" len="med"/>
            </a:ln>
          </p:spPr>
          <p:txBody>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endParaRPr lang="en-US"/>
            </a:p>
          </p:txBody>
        </p:sp>
        <p:sp>
          <p:nvSpPr>
            <p:cNvPr id="47" name="Line 67"/>
            <p:cNvSpPr>
              <a:spLocks noChangeShapeType="1"/>
            </p:cNvSpPr>
            <p:nvPr/>
          </p:nvSpPr>
          <p:spPr bwMode="auto">
            <a:xfrm>
              <a:off x="4741" y="3929"/>
              <a:ext cx="226" cy="0"/>
            </a:xfrm>
            <a:prstGeom prst="line">
              <a:avLst/>
            </a:prstGeom>
            <a:noFill/>
            <a:ln w="38100">
              <a:solidFill>
                <a:schemeClr val="tx1"/>
              </a:solidFill>
              <a:round/>
              <a:headEnd/>
              <a:tailEnd type="triangle" w="med" len="med"/>
            </a:ln>
          </p:spPr>
          <p:txBody>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endParaRPr lang="en-US"/>
            </a:p>
          </p:txBody>
        </p:sp>
        <p:grpSp>
          <p:nvGrpSpPr>
            <p:cNvPr id="48" name="Group 47"/>
            <p:cNvGrpSpPr>
              <a:grpSpLocks/>
            </p:cNvGrpSpPr>
            <p:nvPr/>
          </p:nvGrpSpPr>
          <p:grpSpPr bwMode="auto">
            <a:xfrm>
              <a:off x="5193" y="3928"/>
              <a:ext cx="226" cy="137"/>
              <a:chOff x="3833" y="1842"/>
              <a:chExt cx="226" cy="137"/>
            </a:xfrm>
          </p:grpSpPr>
          <p:sp>
            <p:nvSpPr>
              <p:cNvPr id="49" name="Freeform 48"/>
              <p:cNvSpPr>
                <a:spLocks/>
              </p:cNvSpPr>
              <p:nvPr/>
            </p:nvSpPr>
            <p:spPr bwMode="auto">
              <a:xfrm>
                <a:off x="3833" y="1842"/>
                <a:ext cx="136" cy="91"/>
              </a:xfrm>
              <a:custGeom>
                <a:avLst/>
                <a:gdLst>
                  <a:gd name="T0" fmla="*/ 0 w 136"/>
                  <a:gd name="T1" fmla="*/ 0 h 91"/>
                  <a:gd name="T2" fmla="*/ 136 w 136"/>
                  <a:gd name="T3" fmla="*/ 0 h 91"/>
                  <a:gd name="T4" fmla="*/ 136 w 136"/>
                  <a:gd name="T5" fmla="*/ 91 h 91"/>
                  <a:gd name="T6" fmla="*/ 0 60000 65536"/>
                  <a:gd name="T7" fmla="*/ 0 60000 65536"/>
                  <a:gd name="T8" fmla="*/ 0 60000 65536"/>
                  <a:gd name="T9" fmla="*/ 0 w 136"/>
                  <a:gd name="T10" fmla="*/ 0 h 91"/>
                  <a:gd name="T11" fmla="*/ 136 w 136"/>
                  <a:gd name="T12" fmla="*/ 91 h 91"/>
                </a:gdLst>
                <a:ahLst/>
                <a:cxnLst>
                  <a:cxn ang="T6">
                    <a:pos x="T0" y="T1"/>
                  </a:cxn>
                  <a:cxn ang="T7">
                    <a:pos x="T2" y="T3"/>
                  </a:cxn>
                  <a:cxn ang="T8">
                    <a:pos x="T4" y="T5"/>
                  </a:cxn>
                </a:cxnLst>
                <a:rect l="T9" t="T10" r="T11" b="T12"/>
                <a:pathLst>
                  <a:path w="136" h="91">
                    <a:moveTo>
                      <a:pt x="0" y="0"/>
                    </a:moveTo>
                    <a:lnTo>
                      <a:pt x="136" y="0"/>
                    </a:lnTo>
                    <a:lnTo>
                      <a:pt x="136" y="91"/>
                    </a:lnTo>
                  </a:path>
                </a:pathLst>
              </a:custGeom>
              <a:noFill/>
              <a:ln w="38100">
                <a:solidFill>
                  <a:schemeClr val="tx1"/>
                </a:solidFill>
                <a:round/>
                <a:headEnd/>
                <a:tailEnd/>
              </a:ln>
            </p:spPr>
            <p:txBody>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endParaRPr lang="en-US"/>
              </a:p>
            </p:txBody>
          </p:sp>
          <p:sp>
            <p:nvSpPr>
              <p:cNvPr id="50" name="Line 70"/>
              <p:cNvSpPr>
                <a:spLocks noChangeShapeType="1"/>
              </p:cNvSpPr>
              <p:nvPr/>
            </p:nvSpPr>
            <p:spPr bwMode="auto">
              <a:xfrm>
                <a:off x="3878" y="1933"/>
                <a:ext cx="181" cy="0"/>
              </a:xfrm>
              <a:prstGeom prst="line">
                <a:avLst/>
              </a:prstGeom>
              <a:noFill/>
              <a:ln w="38100">
                <a:solidFill>
                  <a:schemeClr val="tx1"/>
                </a:solidFill>
                <a:round/>
                <a:headEnd/>
                <a:tailEnd/>
              </a:ln>
            </p:spPr>
            <p:txBody>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endParaRPr lang="en-US"/>
              </a:p>
            </p:txBody>
          </p:sp>
          <p:sp>
            <p:nvSpPr>
              <p:cNvPr id="51" name="Line 71"/>
              <p:cNvSpPr>
                <a:spLocks noChangeShapeType="1"/>
              </p:cNvSpPr>
              <p:nvPr/>
            </p:nvSpPr>
            <p:spPr bwMode="auto">
              <a:xfrm>
                <a:off x="3923" y="1979"/>
                <a:ext cx="91" cy="0"/>
              </a:xfrm>
              <a:prstGeom prst="line">
                <a:avLst/>
              </a:prstGeom>
              <a:noFill/>
              <a:ln w="38100">
                <a:solidFill>
                  <a:schemeClr val="tx1"/>
                </a:solidFill>
                <a:round/>
                <a:headEnd/>
                <a:tailEnd/>
              </a:ln>
            </p:spPr>
            <p:txBody>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endParaRPr lang="en-US"/>
              </a:p>
            </p:txBody>
          </p:sp>
        </p:gr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None/>
            </a:pPr>
            <a:r>
              <a:rPr lang="en-US" b="1" dirty="0"/>
              <a:t>Pros:</a:t>
            </a:r>
            <a:endParaRPr lang="en-US" dirty="0"/>
          </a:p>
          <a:p>
            <a:pPr lvl="0"/>
            <a:r>
              <a:rPr lang="en-US" dirty="0"/>
              <a:t>Saves on space (memory): the representation takes as many memory words as there are nodes and edge.</a:t>
            </a:r>
          </a:p>
          <a:p>
            <a:pPr>
              <a:buNone/>
            </a:pPr>
            <a:r>
              <a:rPr lang="en-US" b="1" dirty="0"/>
              <a:t>Cons:</a:t>
            </a:r>
            <a:endParaRPr lang="en-US" dirty="0"/>
          </a:p>
          <a:p>
            <a:r>
              <a:rPr lang="en-US" dirty="0"/>
              <a:t>It can take up to O(n) time to determine if a pair of nodes (</a:t>
            </a:r>
            <a:r>
              <a:rPr lang="en-US" dirty="0" err="1"/>
              <a:t>i,j</a:t>
            </a:r>
            <a:r>
              <a:rPr lang="en-US" dirty="0"/>
              <a:t>) is an edge: one would have to search the linked list L[</a:t>
            </a:r>
            <a:r>
              <a:rPr lang="en-US" dirty="0" err="1"/>
              <a:t>i</a:t>
            </a:r>
            <a:r>
              <a:rPr lang="en-US" dirty="0"/>
              <a:t>], which takes time proportional to the length of L[</a:t>
            </a:r>
            <a:r>
              <a:rPr lang="en-US" dirty="0" err="1"/>
              <a:t>i</a:t>
            </a:r>
            <a:r>
              <a:rPr lang="en-US" dirty="0"/>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133600"/>
            <a:ext cx="7772400" cy="1470025"/>
          </a:xfrm>
        </p:spPr>
        <p:txBody>
          <a:bodyPr/>
          <a:lstStyle/>
          <a:p>
            <a:r>
              <a:rPr lang="en-US" dirty="0" smtClean="0"/>
              <a:t>Topological sort</a:t>
            </a:r>
            <a:endParaRPr lang="en-US" dirty="0"/>
          </a:p>
        </p:txBody>
      </p:sp>
      <p:sp>
        <p:nvSpPr>
          <p:cNvPr id="3" name="Subtitle 2"/>
          <p:cNvSpPr>
            <a:spLocks noGrp="1"/>
          </p:cNvSpPr>
          <p:nvPr>
            <p:ph type="subTitle" idx="1"/>
          </p:nvPr>
        </p:nvSpPr>
        <p:spPr>
          <a:xfrm>
            <a:off x="1295400" y="3889375"/>
            <a:ext cx="6400800" cy="1752600"/>
          </a:xfrm>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4400" b="1" u="sng" dirty="0" smtClean="0">
                <a:latin typeface="Arial" pitchFamily="34" charset="0"/>
                <a:cs typeface="Arial" pitchFamily="34" charset="0"/>
              </a:rPr>
              <a:t/>
            </a:r>
            <a:br>
              <a:rPr lang="en-US" sz="4400" b="1" u="sng" dirty="0" smtClean="0">
                <a:latin typeface="Arial" pitchFamily="34" charset="0"/>
                <a:cs typeface="Arial" pitchFamily="34" charset="0"/>
              </a:rPr>
            </a:br>
            <a:r>
              <a:rPr lang="en-US" sz="4400" b="1" u="sng" dirty="0" smtClean="0">
                <a:latin typeface="Arial" pitchFamily="34" charset="0"/>
                <a:cs typeface="Arial" pitchFamily="34" charset="0"/>
              </a:rPr>
              <a:t>GRAPH DEFINITION</a:t>
            </a:r>
            <a:r>
              <a:rPr lang="en-US" sz="4400" dirty="0"/>
              <a:t/>
            </a:r>
            <a:br>
              <a:rPr lang="en-US" sz="4400" dirty="0"/>
            </a:br>
            <a:endParaRPr lang="en-US" sz="4400" dirty="0"/>
          </a:p>
        </p:txBody>
      </p:sp>
      <p:sp>
        <p:nvSpPr>
          <p:cNvPr id="3" name="Content Placeholder 2"/>
          <p:cNvSpPr>
            <a:spLocks noGrp="1"/>
          </p:cNvSpPr>
          <p:nvPr>
            <p:ph idx="1"/>
          </p:nvPr>
        </p:nvSpPr>
        <p:spPr/>
        <p:txBody>
          <a:bodyPr>
            <a:normAutofit lnSpcReduction="10000"/>
          </a:bodyPr>
          <a:lstStyle/>
          <a:p>
            <a:r>
              <a:rPr lang="en-US" sz="2600" dirty="0"/>
              <a:t>A graph G= (V, E) consists of a set of vertices V and set of edges E.</a:t>
            </a:r>
          </a:p>
          <a:p>
            <a:pPr lvl="0"/>
            <a:r>
              <a:rPr lang="en-US" sz="2600" dirty="0"/>
              <a:t>Vertices are often also called nodes. </a:t>
            </a:r>
          </a:p>
          <a:p>
            <a:pPr lvl="0"/>
            <a:r>
              <a:rPr lang="en-US" sz="2600" dirty="0"/>
              <a:t>Elements of E are called edges, or directed edges, or arcs. </a:t>
            </a:r>
          </a:p>
          <a:p>
            <a:pPr lvl="0"/>
            <a:r>
              <a:rPr lang="en-US" sz="2600" dirty="0"/>
              <a:t>Each edge is a pair (</a:t>
            </a:r>
            <a:r>
              <a:rPr lang="en-US" sz="2600" dirty="0" err="1"/>
              <a:t>v,w</a:t>
            </a:r>
            <a:r>
              <a:rPr lang="en-US" sz="2600" dirty="0"/>
              <a:t>) where </a:t>
            </a:r>
            <a:r>
              <a:rPr lang="en-US" sz="2600" dirty="0" err="1"/>
              <a:t>v,w</a:t>
            </a:r>
            <a:r>
              <a:rPr lang="en-US" sz="2600" dirty="0"/>
              <a:t> </a:t>
            </a:r>
            <a:r>
              <a:rPr lang="en-US" sz="2600" dirty="0" smtClean="0"/>
              <a:t>€V </a:t>
            </a:r>
          </a:p>
          <a:p>
            <a:pPr lvl="0"/>
            <a:endParaRPr lang="en-US" sz="2600" dirty="0" smtClean="0"/>
          </a:p>
          <a:p>
            <a:pPr lvl="0">
              <a:buNone/>
            </a:pPr>
            <a:endParaRPr lang="en-US" dirty="0" smtClean="0"/>
          </a:p>
          <a:p>
            <a:pPr>
              <a:buNone/>
            </a:pPr>
            <a:r>
              <a:rPr lang="en-US" b="1" dirty="0" smtClean="0"/>
              <a:t> </a:t>
            </a:r>
            <a:r>
              <a:rPr lang="en-US" dirty="0" smtClean="0"/>
              <a:t/>
            </a:r>
            <a:br>
              <a:rPr lang="en-US" dirty="0" smtClean="0"/>
            </a:br>
            <a:r>
              <a:rPr lang="en-US" sz="2600" dirty="0"/>
              <a:t>Here  v1,v2,v3,v4 are the vertices and (v1,v2), (v2,v3), (v3,v4), (v4,v1), (v2,v4),(v1,v3) are edges</a:t>
            </a:r>
            <a:r>
              <a:rPr lang="en-US" dirty="0"/>
              <a:t>.</a:t>
            </a:r>
          </a:p>
          <a:p>
            <a:endParaRPr lang="en-US" dirty="0"/>
          </a:p>
        </p:txBody>
      </p:sp>
      <p:pic>
        <p:nvPicPr>
          <p:cNvPr id="5" name="Picture 2"/>
          <p:cNvPicPr>
            <a:picLocks noChangeAspect="1" noChangeArrowheads="1"/>
          </p:cNvPicPr>
          <p:nvPr/>
        </p:nvPicPr>
        <p:blipFill>
          <a:blip r:embed="rId2"/>
          <a:srcRect/>
          <a:stretch>
            <a:fillRect/>
          </a:stretch>
        </p:blipFill>
        <p:spPr bwMode="auto">
          <a:xfrm>
            <a:off x="3462337" y="3762375"/>
            <a:ext cx="2219325" cy="1266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Linear ordering of vertices in a directed acyclic graph such that if there is a path from V</a:t>
            </a:r>
            <a:r>
              <a:rPr lang="en-US" baseline="-25000" dirty="0" smtClean="0"/>
              <a:t>i </a:t>
            </a:r>
            <a:r>
              <a:rPr lang="en-US" dirty="0" smtClean="0"/>
              <a:t>to </a:t>
            </a:r>
            <a:r>
              <a:rPr lang="en-US" dirty="0" err="1" smtClean="0"/>
              <a:t>V</a:t>
            </a:r>
            <a:r>
              <a:rPr lang="en-US" baseline="-25000" dirty="0" err="1" smtClean="0"/>
              <a:t>j</a:t>
            </a:r>
            <a:r>
              <a:rPr lang="en-US" baseline="-25000" dirty="0" smtClean="0"/>
              <a:t> </a:t>
            </a:r>
            <a:r>
              <a:rPr lang="en-US" dirty="0" smtClean="0"/>
              <a:t>in the linear ordering.</a:t>
            </a:r>
          </a:p>
          <a:p>
            <a:r>
              <a:rPr lang="en-US" dirty="0" smtClean="0"/>
              <a:t>Not possible if there is a cycle.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a:t>
            </a:r>
            <a:endParaRPr lang="en-US" dirty="0"/>
          </a:p>
        </p:txBody>
      </p:sp>
      <p:sp>
        <p:nvSpPr>
          <p:cNvPr id="3" name="Content Placeholder 2"/>
          <p:cNvSpPr>
            <a:spLocks noGrp="1"/>
          </p:cNvSpPr>
          <p:nvPr>
            <p:ph idx="1"/>
          </p:nvPr>
        </p:nvSpPr>
        <p:spPr>
          <a:xfrm>
            <a:off x="457200" y="1295400"/>
            <a:ext cx="8229600" cy="4525963"/>
          </a:xfrm>
        </p:spPr>
        <p:txBody>
          <a:bodyPr>
            <a:normAutofit fontScale="85000" lnSpcReduction="10000"/>
          </a:bodyPr>
          <a:lstStyle/>
          <a:p>
            <a:pPr algn="just"/>
            <a:r>
              <a:rPr lang="en-US" dirty="0" smtClean="0"/>
              <a:t>Find the </a:t>
            </a:r>
            <a:r>
              <a:rPr lang="en-US" dirty="0" err="1" smtClean="0"/>
              <a:t>indegree</a:t>
            </a:r>
            <a:r>
              <a:rPr lang="en-US" dirty="0" smtClean="0"/>
              <a:t> of every vertex</a:t>
            </a:r>
          </a:p>
          <a:p>
            <a:pPr algn="just"/>
            <a:r>
              <a:rPr lang="en-US" dirty="0" smtClean="0"/>
              <a:t>Place the vertices whose </a:t>
            </a:r>
            <a:r>
              <a:rPr lang="en-US" dirty="0" err="1" smtClean="0"/>
              <a:t>indegree</a:t>
            </a:r>
            <a:r>
              <a:rPr lang="en-US" dirty="0" smtClean="0"/>
              <a:t> is ‘0’ on the empty queue.</a:t>
            </a:r>
          </a:p>
          <a:p>
            <a:pPr algn="just"/>
            <a:r>
              <a:rPr lang="en-US" dirty="0" err="1" smtClean="0"/>
              <a:t>Dequeue</a:t>
            </a:r>
            <a:r>
              <a:rPr lang="en-US" dirty="0" smtClean="0"/>
              <a:t> the vertex v and decrement the </a:t>
            </a:r>
            <a:r>
              <a:rPr lang="en-US" dirty="0" err="1" smtClean="0"/>
              <a:t>indegree’s</a:t>
            </a:r>
            <a:r>
              <a:rPr lang="en-US" dirty="0" smtClean="0"/>
              <a:t> of all its adjacent vertices.</a:t>
            </a:r>
          </a:p>
          <a:p>
            <a:pPr algn="just"/>
            <a:r>
              <a:rPr lang="en-US" dirty="0" err="1" smtClean="0"/>
              <a:t>Enqueue</a:t>
            </a:r>
            <a:r>
              <a:rPr lang="en-US" dirty="0" smtClean="0"/>
              <a:t> the vertex in the queue if its </a:t>
            </a:r>
            <a:r>
              <a:rPr lang="en-US" dirty="0" err="1" smtClean="0"/>
              <a:t>indegree</a:t>
            </a:r>
            <a:r>
              <a:rPr lang="en-US" dirty="0" smtClean="0"/>
              <a:t> falls to zero.</a:t>
            </a:r>
          </a:p>
          <a:p>
            <a:pPr algn="just"/>
            <a:r>
              <a:rPr lang="en-US" dirty="0" smtClean="0"/>
              <a:t>Repeat from step3 until the queue becomes empty.</a:t>
            </a:r>
          </a:p>
          <a:p>
            <a:pPr algn="just"/>
            <a:r>
              <a:rPr lang="en-US" dirty="0" smtClean="0"/>
              <a:t>Topological ordering is the order in which the vertices </a:t>
            </a:r>
            <a:r>
              <a:rPr lang="en-US" dirty="0" err="1" smtClean="0"/>
              <a:t>dequeued</a:t>
            </a:r>
            <a:r>
              <a:rPr lang="en-US" dirty="0" smtClean="0"/>
              <a:t>.</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Routine to perform topological sort</a:t>
            </a:r>
            <a:endParaRPr lang="en-US" dirty="0"/>
          </a:p>
        </p:txBody>
      </p:sp>
      <p:sp>
        <p:nvSpPr>
          <p:cNvPr id="4" name="TextBox 3"/>
          <p:cNvSpPr txBox="1"/>
          <p:nvPr/>
        </p:nvSpPr>
        <p:spPr>
          <a:xfrm>
            <a:off x="304800" y="2133600"/>
            <a:ext cx="4038600" cy="3785652"/>
          </a:xfrm>
          <a:prstGeom prst="rect">
            <a:avLst/>
          </a:prstGeom>
          <a:noFill/>
          <a:ln>
            <a:solidFill>
              <a:schemeClr val="accent1"/>
            </a:solidFill>
          </a:ln>
        </p:spPr>
        <p:txBody>
          <a:bodyPr wrap="square" rtlCol="0">
            <a:spAutoFit/>
          </a:bodyPr>
          <a:lstStyle/>
          <a:p>
            <a:r>
              <a:rPr lang="en-US" sz="2000" b="1" dirty="0" smtClean="0"/>
              <a:t>void </a:t>
            </a:r>
            <a:r>
              <a:rPr lang="en-US" sz="2000" b="1" dirty="0" err="1" smtClean="0"/>
              <a:t>topsort</a:t>
            </a:r>
            <a:r>
              <a:rPr lang="en-US" sz="2000" b="1" dirty="0" smtClean="0"/>
              <a:t>(Graph G)</a:t>
            </a:r>
          </a:p>
          <a:p>
            <a:r>
              <a:rPr lang="en-US" sz="2000" b="1" dirty="0" smtClean="0"/>
              <a:t>{</a:t>
            </a:r>
          </a:p>
          <a:p>
            <a:r>
              <a:rPr lang="en-US" sz="2000" b="1" dirty="0" smtClean="0"/>
              <a:t>Queue Q;</a:t>
            </a:r>
          </a:p>
          <a:p>
            <a:r>
              <a:rPr lang="en-US" sz="2000" b="1" dirty="0" err="1"/>
              <a:t>i</a:t>
            </a:r>
            <a:r>
              <a:rPr lang="en-US" sz="2000" b="1" dirty="0" err="1" smtClean="0"/>
              <a:t>nt</a:t>
            </a:r>
            <a:r>
              <a:rPr lang="en-US" sz="2000" b="1" dirty="0" smtClean="0"/>
              <a:t> counter=0;</a:t>
            </a:r>
          </a:p>
          <a:p>
            <a:r>
              <a:rPr lang="en-US" sz="2000" b="1" dirty="0" smtClean="0"/>
              <a:t>Vertex </a:t>
            </a:r>
            <a:r>
              <a:rPr lang="en-US" sz="2000" b="1" dirty="0" err="1" smtClean="0"/>
              <a:t>v,w</a:t>
            </a:r>
            <a:r>
              <a:rPr lang="en-US" sz="2000" b="1" dirty="0" smtClean="0"/>
              <a:t>;</a:t>
            </a:r>
          </a:p>
          <a:p>
            <a:r>
              <a:rPr lang="en-US" sz="2000" b="1" dirty="0" smtClean="0"/>
              <a:t>Q=</a:t>
            </a:r>
            <a:r>
              <a:rPr lang="en-US" sz="2000" b="1" dirty="0" err="1" smtClean="0"/>
              <a:t>CreateQueue</a:t>
            </a:r>
            <a:r>
              <a:rPr lang="en-US" sz="2000" b="1" dirty="0" smtClean="0"/>
              <a:t>(Num=Vertex);</a:t>
            </a:r>
          </a:p>
          <a:p>
            <a:r>
              <a:rPr lang="en-US" sz="2000" b="1" dirty="0" err="1" smtClean="0"/>
              <a:t>Makeempty</a:t>
            </a:r>
            <a:r>
              <a:rPr lang="en-US" sz="2000" b="1" dirty="0" smtClean="0"/>
              <a:t>(Q);</a:t>
            </a:r>
          </a:p>
          <a:p>
            <a:r>
              <a:rPr lang="en-US" sz="2000" b="1" dirty="0" smtClean="0"/>
              <a:t>For each vertex V</a:t>
            </a:r>
          </a:p>
          <a:p>
            <a:r>
              <a:rPr lang="en-US" sz="2000" b="1" dirty="0"/>
              <a:t>i</a:t>
            </a:r>
            <a:r>
              <a:rPr lang="en-US" sz="2000" b="1" dirty="0" smtClean="0"/>
              <a:t>f (</a:t>
            </a:r>
            <a:r>
              <a:rPr lang="en-US" sz="2000" b="1" dirty="0" err="1" smtClean="0"/>
              <a:t>indegree</a:t>
            </a:r>
            <a:r>
              <a:rPr lang="en-US" sz="2000" b="1" dirty="0" smtClean="0"/>
              <a:t>[v]==0)</a:t>
            </a:r>
          </a:p>
          <a:p>
            <a:r>
              <a:rPr lang="en-US" sz="2000" b="1" dirty="0" err="1" smtClean="0"/>
              <a:t>Enqueue</a:t>
            </a:r>
            <a:r>
              <a:rPr lang="en-US" sz="2000" b="1" dirty="0" smtClean="0"/>
              <a:t> (</a:t>
            </a:r>
            <a:r>
              <a:rPr lang="en-US" sz="2000" b="1" dirty="0" err="1" smtClean="0"/>
              <a:t>v,Q</a:t>
            </a:r>
            <a:r>
              <a:rPr lang="en-US" sz="2000" b="1" dirty="0" smtClean="0"/>
              <a:t>);</a:t>
            </a:r>
          </a:p>
          <a:p>
            <a:endParaRPr lang="en-US" sz="2000" b="1" dirty="0" smtClean="0"/>
          </a:p>
          <a:p>
            <a:endParaRPr lang="en-US" sz="2000" b="1" dirty="0" smtClean="0"/>
          </a:p>
        </p:txBody>
      </p:sp>
      <p:sp>
        <p:nvSpPr>
          <p:cNvPr id="5" name="TextBox 4"/>
          <p:cNvSpPr txBox="1"/>
          <p:nvPr/>
        </p:nvSpPr>
        <p:spPr>
          <a:xfrm>
            <a:off x="4495800" y="2057400"/>
            <a:ext cx="4114800" cy="4093428"/>
          </a:xfrm>
          <a:prstGeom prst="rect">
            <a:avLst/>
          </a:prstGeom>
          <a:noFill/>
          <a:ln>
            <a:solidFill>
              <a:schemeClr val="accent1"/>
            </a:solidFill>
          </a:ln>
        </p:spPr>
        <p:txBody>
          <a:bodyPr wrap="square" rtlCol="0">
            <a:spAutoFit/>
          </a:bodyPr>
          <a:lstStyle/>
          <a:p>
            <a:r>
              <a:rPr lang="en-US" sz="2000" b="1" dirty="0" smtClean="0"/>
              <a:t>While (!</a:t>
            </a:r>
            <a:r>
              <a:rPr lang="en-US" sz="2000" b="1" dirty="0" err="1" smtClean="0"/>
              <a:t>IsEmpty</a:t>
            </a:r>
            <a:r>
              <a:rPr lang="en-US" sz="2000" b="1" dirty="0" smtClean="0"/>
              <a:t> (Q))</a:t>
            </a:r>
          </a:p>
          <a:p>
            <a:r>
              <a:rPr lang="en-US" sz="2000" b="1" dirty="0" smtClean="0"/>
              <a:t>{</a:t>
            </a:r>
          </a:p>
          <a:p>
            <a:r>
              <a:rPr lang="en-US" sz="2000" b="1" dirty="0" smtClean="0"/>
              <a:t>V=</a:t>
            </a:r>
            <a:r>
              <a:rPr lang="en-US" sz="2000" b="1" dirty="0" err="1" smtClean="0"/>
              <a:t>Dequeue</a:t>
            </a:r>
            <a:r>
              <a:rPr lang="en-US" sz="2000" b="1" dirty="0" smtClean="0"/>
              <a:t>(Q);</a:t>
            </a:r>
          </a:p>
          <a:p>
            <a:r>
              <a:rPr lang="en-US" sz="2000" b="1" dirty="0" err="1" smtClean="0"/>
              <a:t>TopNum</a:t>
            </a:r>
            <a:r>
              <a:rPr lang="en-US" sz="2000" b="1" dirty="0" smtClean="0"/>
              <a:t>[v]=++counter;</a:t>
            </a:r>
          </a:p>
          <a:p>
            <a:r>
              <a:rPr lang="en-US" sz="2000" b="1" dirty="0" smtClean="0"/>
              <a:t>For each w adjacent to v</a:t>
            </a:r>
          </a:p>
          <a:p>
            <a:r>
              <a:rPr lang="en-US" sz="2000" b="1" dirty="0" smtClean="0"/>
              <a:t>If(--</a:t>
            </a:r>
            <a:r>
              <a:rPr lang="en-US" sz="2000" b="1" dirty="0" err="1" smtClean="0"/>
              <a:t>Indegree</a:t>
            </a:r>
            <a:r>
              <a:rPr lang="en-US" sz="2000" b="1" dirty="0" smtClean="0"/>
              <a:t>[w]==0))</a:t>
            </a:r>
          </a:p>
          <a:p>
            <a:r>
              <a:rPr lang="en-US" sz="2000" b="1" dirty="0" err="1" smtClean="0"/>
              <a:t>Enqueue</a:t>
            </a:r>
            <a:r>
              <a:rPr lang="en-US" sz="2000" b="1" dirty="0" smtClean="0"/>
              <a:t>(</a:t>
            </a:r>
            <a:r>
              <a:rPr lang="en-US" sz="2000" b="1" dirty="0" err="1" smtClean="0"/>
              <a:t>w,Q</a:t>
            </a:r>
            <a:r>
              <a:rPr lang="en-US" sz="2000" b="1" dirty="0" smtClean="0"/>
              <a:t>);</a:t>
            </a:r>
          </a:p>
          <a:p>
            <a:r>
              <a:rPr lang="en-US" sz="2000" b="1" dirty="0" smtClean="0"/>
              <a:t>}</a:t>
            </a:r>
          </a:p>
          <a:p>
            <a:r>
              <a:rPr lang="en-US" sz="2000" b="1" dirty="0" smtClean="0"/>
              <a:t>If(counter!=</a:t>
            </a:r>
            <a:r>
              <a:rPr lang="en-US" sz="2000" b="1" dirty="0" err="1" smtClean="0"/>
              <a:t>NumVertex</a:t>
            </a:r>
            <a:r>
              <a:rPr lang="en-US" sz="2000" b="1" dirty="0" smtClean="0"/>
              <a:t>)</a:t>
            </a:r>
          </a:p>
          <a:p>
            <a:r>
              <a:rPr lang="en-US" sz="2000" b="1" dirty="0" smtClean="0"/>
              <a:t>Error(“graph has a cycle”);</a:t>
            </a:r>
          </a:p>
          <a:p>
            <a:r>
              <a:rPr lang="en-US" sz="2000" b="1" dirty="0" err="1" smtClean="0"/>
              <a:t>DisposeQueue</a:t>
            </a:r>
            <a:r>
              <a:rPr lang="en-US" sz="2000" b="1" dirty="0" smtClean="0"/>
              <a:t>(Q);</a:t>
            </a:r>
          </a:p>
          <a:p>
            <a:r>
              <a:rPr lang="en-US" sz="2000" b="1" dirty="0" smtClean="0"/>
              <a:t>}</a:t>
            </a:r>
          </a:p>
          <a:p>
            <a:endParaRPr lang="en-US" sz="2000"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200400" cy="944562"/>
          </a:xfrm>
        </p:spPr>
        <p:txBody>
          <a:bodyPr/>
          <a:lstStyle/>
          <a:p>
            <a:r>
              <a:rPr lang="en-US" dirty="0" smtClean="0"/>
              <a:t>Example</a:t>
            </a:r>
            <a:endParaRPr lang="en-US" dirty="0"/>
          </a:p>
        </p:txBody>
      </p:sp>
      <p:grpSp>
        <p:nvGrpSpPr>
          <p:cNvPr id="3" name="Group 17"/>
          <p:cNvGrpSpPr/>
          <p:nvPr/>
        </p:nvGrpSpPr>
        <p:grpSpPr>
          <a:xfrm>
            <a:off x="685800" y="1905000"/>
            <a:ext cx="2971800" cy="3048000"/>
            <a:chOff x="3124200" y="2057400"/>
            <a:chExt cx="2971800" cy="3048000"/>
          </a:xfrm>
        </p:grpSpPr>
        <p:sp>
          <p:nvSpPr>
            <p:cNvPr id="4" name="Oval 3"/>
            <p:cNvSpPr/>
            <p:nvPr/>
          </p:nvSpPr>
          <p:spPr>
            <a:xfrm>
              <a:off x="4267200" y="20574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a</a:t>
              </a:r>
              <a:endParaRPr lang="en-US" sz="2000" dirty="0">
                <a:solidFill>
                  <a:schemeClr val="tx1"/>
                </a:solidFill>
              </a:endParaRPr>
            </a:p>
          </p:txBody>
        </p:sp>
        <p:sp>
          <p:nvSpPr>
            <p:cNvPr id="5" name="Oval 4"/>
            <p:cNvSpPr/>
            <p:nvPr/>
          </p:nvSpPr>
          <p:spPr>
            <a:xfrm>
              <a:off x="3124200" y="32004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b</a:t>
              </a:r>
            </a:p>
          </p:txBody>
        </p:sp>
        <p:sp>
          <p:nvSpPr>
            <p:cNvPr id="6" name="Oval 5"/>
            <p:cNvSpPr/>
            <p:nvPr/>
          </p:nvSpPr>
          <p:spPr>
            <a:xfrm>
              <a:off x="5486400" y="30480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a:t>
              </a:r>
            </a:p>
          </p:txBody>
        </p:sp>
        <p:sp>
          <p:nvSpPr>
            <p:cNvPr id="7" name="Oval 6"/>
            <p:cNvSpPr/>
            <p:nvPr/>
          </p:nvSpPr>
          <p:spPr>
            <a:xfrm>
              <a:off x="4419600" y="4495800"/>
              <a:ext cx="609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d</a:t>
              </a:r>
            </a:p>
          </p:txBody>
        </p:sp>
        <p:cxnSp>
          <p:nvCxnSpPr>
            <p:cNvPr id="9" name="Straight Arrow Connector 8"/>
            <p:cNvCxnSpPr>
              <a:stCxn id="4" idx="3"/>
              <a:endCxn id="5" idx="7"/>
            </p:cNvCxnSpPr>
            <p:nvPr/>
          </p:nvCxnSpPr>
          <p:spPr>
            <a:xfrm rot="5400000">
              <a:off x="3644526" y="2577726"/>
              <a:ext cx="711948" cy="7119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5"/>
            </p:cNvCxnSpPr>
            <p:nvPr/>
          </p:nvCxnSpPr>
          <p:spPr>
            <a:xfrm rot="16200000" flipH="1">
              <a:off x="4825626" y="2539626"/>
              <a:ext cx="622674" cy="6988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6"/>
            </p:cNvCxnSpPr>
            <p:nvPr/>
          </p:nvCxnSpPr>
          <p:spPr>
            <a:xfrm>
              <a:off x="3733800" y="3505200"/>
              <a:ext cx="1676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3"/>
            </p:cNvCxnSpPr>
            <p:nvPr/>
          </p:nvCxnSpPr>
          <p:spPr>
            <a:xfrm rot="5400000">
              <a:off x="4762500" y="3835026"/>
              <a:ext cx="1079874" cy="5464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5"/>
              <a:endCxn id="7" idx="2"/>
            </p:cNvCxnSpPr>
            <p:nvPr/>
          </p:nvCxnSpPr>
          <p:spPr>
            <a:xfrm rot="16200000" flipH="1">
              <a:off x="3492126" y="3873126"/>
              <a:ext cx="1079874" cy="7750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aphicFrame>
        <p:nvGraphicFramePr>
          <p:cNvPr id="20" name="Table 19"/>
          <p:cNvGraphicFramePr>
            <a:graphicFrameLocks noGrp="1"/>
          </p:cNvGraphicFramePr>
          <p:nvPr/>
        </p:nvGraphicFramePr>
        <p:xfrm>
          <a:off x="4114800" y="279400"/>
          <a:ext cx="4419601" cy="6578600"/>
        </p:xfrm>
        <a:graphic>
          <a:graphicData uri="http://schemas.openxmlformats.org/drawingml/2006/table">
            <a:tbl>
              <a:tblPr/>
              <a:tblGrid>
                <a:gridCol w="1001125"/>
                <a:gridCol w="976707"/>
                <a:gridCol w="976707"/>
                <a:gridCol w="732531"/>
                <a:gridCol w="732531"/>
              </a:tblGrid>
              <a:tr h="939800">
                <a:tc>
                  <a:txBody>
                    <a:bodyPr/>
                    <a:lstStyle/>
                    <a:p>
                      <a:pPr marL="0" marR="0" indent="0" algn="just">
                        <a:lnSpc>
                          <a:spcPct val="300000"/>
                        </a:lnSpc>
                        <a:spcBef>
                          <a:spcPts val="0"/>
                        </a:spcBef>
                        <a:spcAft>
                          <a:spcPts val="0"/>
                        </a:spcAft>
                      </a:pPr>
                      <a:endParaRPr lang="en-US" sz="20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300000"/>
                        </a:lnSpc>
                        <a:spcBef>
                          <a:spcPts val="0"/>
                        </a:spcBef>
                        <a:spcAft>
                          <a:spcPts val="0"/>
                        </a:spcAft>
                      </a:pPr>
                      <a:r>
                        <a:rPr lang="en-US" sz="2000" dirty="0">
                          <a:latin typeface="Times New Roman" pitchFamily="18" charset="0"/>
                          <a:ea typeface="Calibri"/>
                          <a:cs typeface="Times New Roman"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300000"/>
                        </a:lnSpc>
                        <a:spcBef>
                          <a:spcPts val="0"/>
                        </a:spcBef>
                        <a:spcAft>
                          <a:spcPts val="0"/>
                        </a:spcAft>
                      </a:pPr>
                      <a:r>
                        <a:rPr lang="en-US" sz="2000" dirty="0">
                          <a:latin typeface="Times New Roman" pitchFamily="18" charset="0"/>
                          <a:ea typeface="Calibri"/>
                          <a:cs typeface="Times New Roman"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300000"/>
                        </a:lnSpc>
                        <a:spcBef>
                          <a:spcPts val="0"/>
                        </a:spcBef>
                        <a:spcAft>
                          <a:spcPts val="0"/>
                        </a:spcAft>
                      </a:pPr>
                      <a:r>
                        <a:rPr lang="en-US" sz="2000" dirty="0">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300000"/>
                        </a:lnSpc>
                        <a:spcBef>
                          <a:spcPts val="0"/>
                        </a:spcBef>
                        <a:spcAft>
                          <a:spcPts val="0"/>
                        </a:spcAft>
                      </a:pPr>
                      <a:r>
                        <a:rPr lang="en-US" sz="2000" dirty="0">
                          <a:latin typeface="Times New Roman" pitchFamily="18" charset="0"/>
                          <a:ea typeface="Calibri"/>
                          <a:cs typeface="Times New Roman" pitchFamily="18"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39800">
                <a:tc>
                  <a:txBody>
                    <a:bodyPr/>
                    <a:lstStyle/>
                    <a:p>
                      <a:pPr marL="0" marR="0" indent="0" algn="just">
                        <a:lnSpc>
                          <a:spcPct val="300000"/>
                        </a:lnSpc>
                        <a:spcBef>
                          <a:spcPts val="0"/>
                        </a:spcBef>
                        <a:spcAft>
                          <a:spcPts val="0"/>
                        </a:spcAft>
                      </a:pPr>
                      <a:r>
                        <a:rPr lang="en-US" sz="2000">
                          <a:latin typeface="Times New Roman" pitchFamily="18" charset="0"/>
                          <a:ea typeface="Calibri"/>
                          <a:cs typeface="Times New Roman" pitchFamily="18" charset="0"/>
                        </a:rPr>
                        <a:t>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300000"/>
                        </a:lnSpc>
                        <a:spcBef>
                          <a:spcPts val="0"/>
                        </a:spcBef>
                        <a:spcAft>
                          <a:spcPts val="0"/>
                        </a:spcAft>
                      </a:pPr>
                      <a:r>
                        <a:rPr lang="en-US" sz="2000" dirty="0">
                          <a:latin typeface="Times New Roman" pitchFamily="18" charset="0"/>
                          <a:ea typeface="Calibri"/>
                          <a:cs typeface="Times New Roman"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300000"/>
                        </a:lnSpc>
                        <a:spcBef>
                          <a:spcPts val="0"/>
                        </a:spcBef>
                        <a:spcAft>
                          <a:spcPts val="0"/>
                        </a:spcAft>
                      </a:pPr>
                      <a:r>
                        <a:rPr lang="en-US" sz="2000" dirty="0">
                          <a:latin typeface="Times New Roman" pitchFamily="18" charset="0"/>
                          <a:ea typeface="Calibri"/>
                          <a:cs typeface="Times New Roman"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300000"/>
                        </a:lnSpc>
                        <a:spcBef>
                          <a:spcPts val="0"/>
                        </a:spcBef>
                        <a:spcAft>
                          <a:spcPts val="0"/>
                        </a:spcAft>
                      </a:pPr>
                      <a:r>
                        <a:rPr lang="en-US" sz="2000" dirty="0">
                          <a:latin typeface="Times New Roman" pitchFamily="18" charset="0"/>
                          <a:ea typeface="Calibri"/>
                          <a:cs typeface="Times New Roman"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300000"/>
                        </a:lnSpc>
                        <a:spcBef>
                          <a:spcPts val="0"/>
                        </a:spcBef>
                        <a:spcAft>
                          <a:spcPts val="0"/>
                        </a:spcAft>
                      </a:pPr>
                      <a:r>
                        <a:rPr lang="en-US" sz="2000">
                          <a:latin typeface="Times New Roman" pitchFamily="18" charset="0"/>
                          <a:ea typeface="Calibri"/>
                          <a:cs typeface="Times New Roman"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39800">
                <a:tc>
                  <a:txBody>
                    <a:bodyPr/>
                    <a:lstStyle/>
                    <a:p>
                      <a:pPr marL="0" marR="0" indent="0" algn="just">
                        <a:lnSpc>
                          <a:spcPct val="300000"/>
                        </a:lnSpc>
                        <a:spcBef>
                          <a:spcPts val="0"/>
                        </a:spcBef>
                        <a:spcAft>
                          <a:spcPts val="0"/>
                        </a:spcAft>
                      </a:pPr>
                      <a:r>
                        <a:rPr lang="en-US" sz="2000">
                          <a:latin typeface="Times New Roman" pitchFamily="18" charset="0"/>
                          <a:ea typeface="Calibri"/>
                          <a:cs typeface="Times New Roman" pitchFamily="18" charset="0"/>
                        </a:rPr>
                        <a:t>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300000"/>
                        </a:lnSpc>
                        <a:spcBef>
                          <a:spcPts val="0"/>
                        </a:spcBef>
                        <a:spcAft>
                          <a:spcPts val="0"/>
                        </a:spcAft>
                      </a:pPr>
                      <a:r>
                        <a:rPr lang="en-US" sz="2000">
                          <a:latin typeface="Times New Roman" pitchFamily="18" charset="0"/>
                          <a:ea typeface="Calibri"/>
                          <a:cs typeface="Times New Roman"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300000"/>
                        </a:lnSpc>
                        <a:spcBef>
                          <a:spcPts val="0"/>
                        </a:spcBef>
                        <a:spcAft>
                          <a:spcPts val="0"/>
                        </a:spcAft>
                      </a:pPr>
                      <a:r>
                        <a:rPr lang="en-US" sz="2000">
                          <a:latin typeface="Times New Roman" pitchFamily="18" charset="0"/>
                          <a:ea typeface="Calibri"/>
                          <a:cs typeface="Times New Roman"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300000"/>
                        </a:lnSpc>
                        <a:spcBef>
                          <a:spcPts val="0"/>
                        </a:spcBef>
                        <a:spcAft>
                          <a:spcPts val="0"/>
                        </a:spcAft>
                      </a:pPr>
                      <a:r>
                        <a:rPr lang="en-US" sz="2000" dirty="0">
                          <a:latin typeface="Times New Roman" pitchFamily="18" charset="0"/>
                          <a:ea typeface="Calibri"/>
                          <a:cs typeface="Times New Roman"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300000"/>
                        </a:lnSpc>
                        <a:spcBef>
                          <a:spcPts val="0"/>
                        </a:spcBef>
                        <a:spcAft>
                          <a:spcPts val="0"/>
                        </a:spcAft>
                      </a:pPr>
                      <a:r>
                        <a:rPr lang="en-US" sz="2000" dirty="0">
                          <a:latin typeface="Times New Roman" pitchFamily="18" charset="0"/>
                          <a:ea typeface="Calibri"/>
                          <a:cs typeface="Times New Roman"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39800">
                <a:tc>
                  <a:txBody>
                    <a:bodyPr/>
                    <a:lstStyle/>
                    <a:p>
                      <a:pPr marL="0" marR="0" indent="0" algn="just">
                        <a:lnSpc>
                          <a:spcPct val="300000"/>
                        </a:lnSpc>
                        <a:spcBef>
                          <a:spcPts val="0"/>
                        </a:spcBef>
                        <a:spcAft>
                          <a:spcPts val="0"/>
                        </a:spcAft>
                      </a:pPr>
                      <a:r>
                        <a:rPr lang="en-US" sz="2000" dirty="0">
                          <a:latin typeface="Times New Roman" pitchFamily="18" charset="0"/>
                          <a:ea typeface="Calibri"/>
                          <a:cs typeface="Times New Roman" pitchFamily="18" charset="0"/>
                        </a:rPr>
                        <a:t>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300000"/>
                        </a:lnSpc>
                        <a:spcBef>
                          <a:spcPts val="0"/>
                        </a:spcBef>
                        <a:spcAft>
                          <a:spcPts val="0"/>
                        </a:spcAft>
                      </a:pPr>
                      <a:r>
                        <a:rPr lang="en-US" sz="2000">
                          <a:latin typeface="Times New Roman" pitchFamily="18" charset="0"/>
                          <a:ea typeface="Calibri"/>
                          <a:cs typeface="Times New Roman"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300000"/>
                        </a:lnSpc>
                        <a:spcBef>
                          <a:spcPts val="0"/>
                        </a:spcBef>
                        <a:spcAft>
                          <a:spcPts val="0"/>
                        </a:spcAft>
                      </a:pPr>
                      <a:r>
                        <a:rPr lang="en-US" sz="2000">
                          <a:latin typeface="Times New Roman" pitchFamily="18" charset="0"/>
                          <a:ea typeface="Calibri"/>
                          <a:cs typeface="Times New Roman"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300000"/>
                        </a:lnSpc>
                        <a:spcBef>
                          <a:spcPts val="0"/>
                        </a:spcBef>
                        <a:spcAft>
                          <a:spcPts val="0"/>
                        </a:spcAft>
                      </a:pPr>
                      <a:r>
                        <a:rPr lang="en-US" sz="2000">
                          <a:latin typeface="Times New Roman" pitchFamily="18" charset="0"/>
                          <a:ea typeface="Calibri"/>
                          <a:cs typeface="Times New Roman"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300000"/>
                        </a:lnSpc>
                        <a:spcBef>
                          <a:spcPts val="0"/>
                        </a:spcBef>
                        <a:spcAft>
                          <a:spcPts val="0"/>
                        </a:spcAft>
                      </a:pPr>
                      <a:r>
                        <a:rPr lang="en-US" sz="2000" dirty="0">
                          <a:latin typeface="Times New Roman" pitchFamily="18" charset="0"/>
                          <a:ea typeface="Calibri"/>
                          <a:cs typeface="Times New Roman"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39800">
                <a:tc>
                  <a:txBody>
                    <a:bodyPr/>
                    <a:lstStyle/>
                    <a:p>
                      <a:pPr marL="0" marR="0" indent="0" algn="just">
                        <a:lnSpc>
                          <a:spcPct val="300000"/>
                        </a:lnSpc>
                        <a:spcBef>
                          <a:spcPts val="0"/>
                        </a:spcBef>
                        <a:spcAft>
                          <a:spcPts val="0"/>
                        </a:spcAft>
                      </a:pPr>
                      <a:r>
                        <a:rPr lang="en-US" sz="2000" dirty="0" smtClean="0">
                          <a:latin typeface="Times New Roman" pitchFamily="18" charset="0"/>
                          <a:ea typeface="Calibri"/>
                          <a:cs typeface="Times New Roman" pitchFamily="18" charset="0"/>
                        </a:rPr>
                        <a:t>d</a:t>
                      </a:r>
                      <a:endParaRPr lang="en-US" sz="20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300000"/>
                        </a:lnSpc>
                        <a:spcBef>
                          <a:spcPts val="0"/>
                        </a:spcBef>
                        <a:spcAft>
                          <a:spcPts val="0"/>
                        </a:spcAft>
                      </a:pPr>
                      <a:r>
                        <a:rPr lang="en-US" sz="2000">
                          <a:latin typeface="Times New Roman" pitchFamily="18" charset="0"/>
                          <a:ea typeface="Calibri"/>
                          <a:cs typeface="Times New Roman"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300000"/>
                        </a:lnSpc>
                        <a:spcBef>
                          <a:spcPts val="0"/>
                        </a:spcBef>
                        <a:spcAft>
                          <a:spcPts val="0"/>
                        </a:spcAft>
                      </a:pPr>
                      <a:r>
                        <a:rPr lang="en-US" sz="2000">
                          <a:latin typeface="Times New Roman" pitchFamily="18" charset="0"/>
                          <a:ea typeface="Calibri"/>
                          <a:cs typeface="Times New Roman"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300000"/>
                        </a:lnSpc>
                        <a:spcBef>
                          <a:spcPts val="0"/>
                        </a:spcBef>
                        <a:spcAft>
                          <a:spcPts val="0"/>
                        </a:spcAft>
                      </a:pPr>
                      <a:r>
                        <a:rPr lang="en-US" sz="2000">
                          <a:latin typeface="Times New Roman" pitchFamily="18" charset="0"/>
                          <a:ea typeface="Calibri"/>
                          <a:cs typeface="Times New Roman"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300000"/>
                        </a:lnSpc>
                        <a:spcBef>
                          <a:spcPts val="0"/>
                        </a:spcBef>
                        <a:spcAft>
                          <a:spcPts val="0"/>
                        </a:spcAft>
                      </a:pPr>
                      <a:r>
                        <a:rPr lang="en-US" sz="2000" dirty="0">
                          <a:latin typeface="Times New Roman" pitchFamily="18" charset="0"/>
                          <a:ea typeface="Calibri"/>
                          <a:cs typeface="Times New Roman"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39800">
                <a:tc>
                  <a:txBody>
                    <a:bodyPr/>
                    <a:lstStyle/>
                    <a:p>
                      <a:pPr marL="0" marR="0" indent="0" algn="just">
                        <a:lnSpc>
                          <a:spcPct val="300000"/>
                        </a:lnSpc>
                        <a:spcBef>
                          <a:spcPts val="0"/>
                        </a:spcBef>
                        <a:spcAft>
                          <a:spcPts val="0"/>
                        </a:spcAft>
                      </a:pPr>
                      <a:r>
                        <a:rPr lang="en-US" sz="2000" dirty="0" err="1" smtClean="0">
                          <a:latin typeface="Times New Roman" pitchFamily="18" charset="0"/>
                          <a:ea typeface="Calibri"/>
                          <a:cs typeface="Times New Roman" pitchFamily="18" charset="0"/>
                        </a:rPr>
                        <a:t>Enqueu</a:t>
                      </a:r>
                      <a:endParaRPr lang="en-US" sz="20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300000"/>
                        </a:lnSpc>
                        <a:spcBef>
                          <a:spcPts val="0"/>
                        </a:spcBef>
                        <a:spcAft>
                          <a:spcPts val="0"/>
                        </a:spcAft>
                      </a:pPr>
                      <a:r>
                        <a:rPr lang="en-US" sz="2000" dirty="0" smtClean="0">
                          <a:latin typeface="Times New Roman" pitchFamily="18" charset="0"/>
                          <a:ea typeface="Calibri"/>
                          <a:cs typeface="Times New Roman" pitchFamily="18" charset="0"/>
                        </a:rPr>
                        <a:t>a</a:t>
                      </a:r>
                      <a:endParaRPr lang="en-US" sz="20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300000"/>
                        </a:lnSpc>
                        <a:spcBef>
                          <a:spcPts val="0"/>
                        </a:spcBef>
                        <a:spcAft>
                          <a:spcPts val="0"/>
                        </a:spcAft>
                      </a:pPr>
                      <a:r>
                        <a:rPr lang="en-US" sz="2000" dirty="0" smtClean="0">
                          <a:latin typeface="Times New Roman" pitchFamily="18" charset="0"/>
                          <a:ea typeface="Calibri"/>
                          <a:cs typeface="Times New Roman" pitchFamily="18" charset="0"/>
                        </a:rPr>
                        <a:t>b</a:t>
                      </a:r>
                      <a:endParaRPr lang="en-US" sz="20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300000"/>
                        </a:lnSpc>
                        <a:spcBef>
                          <a:spcPts val="0"/>
                        </a:spcBef>
                        <a:spcAft>
                          <a:spcPts val="0"/>
                        </a:spcAft>
                      </a:pPr>
                      <a:r>
                        <a:rPr lang="en-US" sz="2000" dirty="0" smtClean="0">
                          <a:latin typeface="Times New Roman" pitchFamily="18" charset="0"/>
                          <a:ea typeface="Calibri"/>
                          <a:cs typeface="Times New Roman" pitchFamily="18" charset="0"/>
                        </a:rPr>
                        <a:t>c</a:t>
                      </a:r>
                      <a:endParaRPr lang="en-US" sz="20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300000"/>
                        </a:lnSpc>
                        <a:spcBef>
                          <a:spcPts val="0"/>
                        </a:spcBef>
                        <a:spcAft>
                          <a:spcPts val="0"/>
                        </a:spcAft>
                      </a:pPr>
                      <a:r>
                        <a:rPr lang="en-US" sz="2000" dirty="0" smtClean="0">
                          <a:latin typeface="Times New Roman" pitchFamily="18" charset="0"/>
                          <a:ea typeface="Calibri"/>
                          <a:cs typeface="Times New Roman" pitchFamily="18" charset="0"/>
                        </a:rPr>
                        <a:t>d</a:t>
                      </a:r>
                      <a:endParaRPr lang="en-US" sz="20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39800">
                <a:tc>
                  <a:txBody>
                    <a:bodyPr/>
                    <a:lstStyle/>
                    <a:p>
                      <a:pPr marL="0" marR="0" indent="0" algn="just">
                        <a:lnSpc>
                          <a:spcPct val="300000"/>
                        </a:lnSpc>
                        <a:spcBef>
                          <a:spcPts val="0"/>
                        </a:spcBef>
                        <a:spcAft>
                          <a:spcPts val="0"/>
                        </a:spcAft>
                      </a:pPr>
                      <a:r>
                        <a:rPr lang="en-US" sz="2000" dirty="0" err="1" smtClean="0">
                          <a:latin typeface="Times New Roman" pitchFamily="18" charset="0"/>
                          <a:ea typeface="Calibri"/>
                          <a:cs typeface="Times New Roman" pitchFamily="18" charset="0"/>
                        </a:rPr>
                        <a:t>Dequeu</a:t>
                      </a:r>
                      <a:endParaRPr lang="en-US" sz="20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300000"/>
                        </a:lnSpc>
                        <a:spcBef>
                          <a:spcPts val="0"/>
                        </a:spcBef>
                        <a:spcAft>
                          <a:spcPts val="0"/>
                        </a:spcAft>
                      </a:pPr>
                      <a:r>
                        <a:rPr lang="en-US" sz="2000" dirty="0" smtClean="0">
                          <a:latin typeface="Times New Roman" pitchFamily="18" charset="0"/>
                          <a:ea typeface="Calibri"/>
                          <a:cs typeface="Times New Roman" pitchFamily="18" charset="0"/>
                        </a:rPr>
                        <a:t>a</a:t>
                      </a:r>
                      <a:endParaRPr lang="en-US" sz="20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300000"/>
                        </a:lnSpc>
                        <a:spcBef>
                          <a:spcPts val="0"/>
                        </a:spcBef>
                        <a:spcAft>
                          <a:spcPts val="0"/>
                        </a:spcAft>
                      </a:pPr>
                      <a:r>
                        <a:rPr lang="en-US" sz="2000" dirty="0" smtClean="0">
                          <a:latin typeface="Times New Roman" pitchFamily="18" charset="0"/>
                          <a:ea typeface="Calibri"/>
                          <a:cs typeface="Times New Roman" pitchFamily="18" charset="0"/>
                        </a:rPr>
                        <a:t>b</a:t>
                      </a:r>
                      <a:endParaRPr lang="en-US" sz="20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300000"/>
                        </a:lnSpc>
                        <a:spcBef>
                          <a:spcPts val="0"/>
                        </a:spcBef>
                        <a:spcAft>
                          <a:spcPts val="0"/>
                        </a:spcAft>
                      </a:pPr>
                      <a:r>
                        <a:rPr lang="en-US" sz="2000" dirty="0" smtClean="0">
                          <a:latin typeface="Times New Roman" pitchFamily="18" charset="0"/>
                          <a:ea typeface="Calibri"/>
                          <a:cs typeface="Times New Roman" pitchFamily="18" charset="0"/>
                        </a:rPr>
                        <a:t>c</a:t>
                      </a:r>
                      <a:endParaRPr lang="en-US" sz="20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300000"/>
                        </a:lnSpc>
                        <a:spcBef>
                          <a:spcPts val="0"/>
                        </a:spcBef>
                        <a:spcAft>
                          <a:spcPts val="0"/>
                        </a:spcAft>
                      </a:pPr>
                      <a:r>
                        <a:rPr lang="en-US" sz="2000" dirty="0" smtClean="0">
                          <a:latin typeface="Times New Roman" pitchFamily="18" charset="0"/>
                          <a:ea typeface="Calibri"/>
                          <a:cs typeface="Times New Roman" pitchFamily="18" charset="0"/>
                        </a:rPr>
                        <a:t>d</a:t>
                      </a:r>
                      <a:endParaRPr lang="en-US" sz="20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t/>
            </a:r>
            <a:br>
              <a:rPr lang="en-US" b="1" dirty="0" smtClean="0"/>
            </a:br>
            <a:r>
              <a:rPr lang="en-US" b="1" dirty="0" smtClean="0"/>
              <a:t>GRAPH </a:t>
            </a:r>
            <a:r>
              <a:rPr lang="en-US" b="1" dirty="0"/>
              <a:t>TRAVERSAL</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A graph traversal is a systematic way of visiting the nodes in a specific order .</a:t>
            </a:r>
          </a:p>
          <a:p>
            <a:pPr>
              <a:buNone/>
            </a:pPr>
            <a:r>
              <a:rPr lang="en-US" dirty="0"/>
              <a:t>There are two types of graph traversal namely</a:t>
            </a:r>
          </a:p>
          <a:p>
            <a:pPr lvl="0"/>
            <a:r>
              <a:rPr lang="en-US" dirty="0"/>
              <a:t>Breadth First Search</a:t>
            </a:r>
          </a:p>
          <a:p>
            <a:pPr lvl="0"/>
            <a:r>
              <a:rPr lang="en-US" dirty="0"/>
              <a:t>Depth First Search</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t/>
            </a:r>
            <a:br>
              <a:rPr lang="en-US" b="1" dirty="0" smtClean="0"/>
            </a:br>
            <a:r>
              <a:rPr lang="en-US" b="1" dirty="0" smtClean="0"/>
              <a:t>Breadth </a:t>
            </a:r>
            <a:r>
              <a:rPr lang="en-US" b="1" dirty="0"/>
              <a:t>First Search(BFS)</a:t>
            </a:r>
            <a:r>
              <a:rPr lang="en-US" dirty="0"/>
              <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a:t>BFS of a graph G starts from an unvisited vertex u.</a:t>
            </a:r>
          </a:p>
          <a:p>
            <a:r>
              <a:rPr lang="en-US" dirty="0"/>
              <a:t>BFS uses a queue data structure to keep track of the order of nodes whose adjacent nodes are to be visited.</a:t>
            </a:r>
          </a:p>
          <a:p>
            <a:pPr lvl="0">
              <a:buNone/>
            </a:pPr>
            <a:r>
              <a:rPr lang="en-US" b="1" dirty="0"/>
              <a:t>Steps</a:t>
            </a:r>
            <a:endParaRPr lang="en-US" dirty="0"/>
          </a:p>
          <a:p>
            <a:pPr lvl="0"/>
            <a:r>
              <a:rPr lang="en-US" dirty="0"/>
              <a:t>Choose any node in the graph, designate it as source node and mark it as visited.</a:t>
            </a:r>
          </a:p>
          <a:p>
            <a:pPr lvl="0"/>
            <a:r>
              <a:rPr lang="en-US" dirty="0"/>
              <a:t>Using the adjacency matrix of the graph find all the unvisited adjacent nodes to the search node and </a:t>
            </a:r>
            <a:r>
              <a:rPr lang="en-US" dirty="0" err="1"/>
              <a:t>enqueue</a:t>
            </a:r>
            <a:r>
              <a:rPr lang="en-US" dirty="0"/>
              <a:t> them into the queue Q</a:t>
            </a:r>
          </a:p>
          <a:p>
            <a:pPr lvl="0"/>
            <a:r>
              <a:rPr lang="en-US" dirty="0"/>
              <a:t>Then the node is </a:t>
            </a:r>
            <a:r>
              <a:rPr lang="en-US" dirty="0" err="1"/>
              <a:t>dequeued</a:t>
            </a:r>
            <a:r>
              <a:rPr lang="en-US" dirty="0"/>
              <a:t> from the queue. Mark that node as visited and designate it as the new search node.</a:t>
            </a:r>
          </a:p>
          <a:p>
            <a:pPr lvl="0"/>
            <a:r>
              <a:rPr lang="en-US" dirty="0"/>
              <a:t>Repeat step 2 and 3 using the new search node.</a:t>
            </a:r>
          </a:p>
          <a:p>
            <a:pPr lvl="0"/>
            <a:r>
              <a:rPr lang="en-US" dirty="0"/>
              <a:t>This process continues until the queue Q which keeps track of the adjacent nodes is empty.</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a:buNone/>
            </a:pPr>
            <a:r>
              <a:rPr lang="en-US" dirty="0" smtClean="0">
                <a:latin typeface="Times New Roman" pitchFamily="18" charset="0"/>
                <a:cs typeface="Times New Roman" pitchFamily="18" charset="0"/>
              </a:rPr>
              <a:t>BFS(node)</a:t>
            </a:r>
          </a:p>
          <a:p>
            <a:pPr>
              <a:buNone/>
            </a:pP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queue              node</a:t>
            </a:r>
          </a:p>
          <a:p>
            <a:pPr>
              <a:buNone/>
            </a:pPr>
            <a:r>
              <a:rPr lang="en-US" dirty="0" smtClean="0">
                <a:latin typeface="Times New Roman" pitchFamily="18" charset="0"/>
                <a:cs typeface="Times New Roman" pitchFamily="18" charset="0"/>
              </a:rPr>
              <a:t>    visited[node] = true</a:t>
            </a:r>
          </a:p>
          <a:p>
            <a:pPr>
              <a:buNone/>
            </a:pPr>
            <a:r>
              <a:rPr lang="en-US" dirty="0" smtClean="0">
                <a:latin typeface="Times New Roman" pitchFamily="18" charset="0"/>
                <a:cs typeface="Times New Roman" pitchFamily="18" charset="0"/>
              </a:rPr>
              <a:t>    while queue not empty</a:t>
            </a:r>
          </a:p>
          <a:p>
            <a:pPr>
              <a:buNone/>
            </a:pPr>
            <a:r>
              <a:rPr lang="en-US" dirty="0" smtClean="0">
                <a:latin typeface="Times New Roman" pitchFamily="18" charset="0"/>
                <a:cs typeface="Times New Roman" pitchFamily="18" charset="0"/>
              </a:rPr>
              <a:t>    v             queue</a:t>
            </a:r>
          </a:p>
          <a:p>
            <a:pPr>
              <a:buNone/>
            </a:pPr>
            <a:r>
              <a:rPr lang="en-US" dirty="0" smtClean="0">
                <a:latin typeface="Times New Roman" pitchFamily="18" charset="0"/>
                <a:cs typeface="Times New Roman" pitchFamily="18" charset="0"/>
              </a:rPr>
              <a:t>    print v</a:t>
            </a:r>
          </a:p>
          <a:p>
            <a:pPr>
              <a:buNone/>
            </a:pPr>
            <a:r>
              <a:rPr lang="en-US" dirty="0" smtClean="0">
                <a:latin typeface="Times New Roman" pitchFamily="18" charset="0"/>
                <a:cs typeface="Times New Roman" pitchFamily="18" charset="0"/>
              </a:rPr>
              <a:t>    for each child c of v</a:t>
            </a:r>
          </a:p>
          <a:p>
            <a:pPr>
              <a:buNone/>
            </a:pPr>
            <a:r>
              <a:rPr lang="en-US" dirty="0" smtClean="0">
                <a:latin typeface="Times New Roman" pitchFamily="18" charset="0"/>
                <a:cs typeface="Times New Roman" pitchFamily="18" charset="0"/>
              </a:rPr>
              <a:t>        if not visited[c]</a:t>
            </a:r>
          </a:p>
          <a:p>
            <a:pPr>
              <a:buNone/>
            </a:pPr>
            <a:r>
              <a:rPr lang="en-US" dirty="0" smtClean="0">
                <a:latin typeface="Times New Roman" pitchFamily="18" charset="0"/>
                <a:cs typeface="Times New Roman" pitchFamily="18" charset="0"/>
              </a:rPr>
              <a:t>            queue             c</a:t>
            </a:r>
          </a:p>
          <a:p>
            <a:pPr>
              <a:buNone/>
            </a:pPr>
            <a:r>
              <a:rPr lang="en-US" dirty="0" smtClean="0">
                <a:latin typeface="Times New Roman" pitchFamily="18" charset="0"/>
                <a:cs typeface="Times New Roman" pitchFamily="18" charset="0"/>
              </a:rPr>
              <a:t>             visited[c]=true</a:t>
            </a:r>
          </a:p>
          <a:p>
            <a:pPr>
              <a:buNone/>
            </a:pP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a:t>
            </a:r>
            <a:endParaRPr lang="en-IN" dirty="0" smtClean="0">
              <a:latin typeface="Times New Roman" pitchFamily="18" charset="0"/>
              <a:cs typeface="Times New Roman" pitchFamily="18" charset="0"/>
            </a:endParaRPr>
          </a:p>
          <a:p>
            <a:endParaRPr lang="en-US" dirty="0"/>
          </a:p>
        </p:txBody>
      </p:sp>
      <p:sp>
        <p:nvSpPr>
          <p:cNvPr id="4" name="Title 1"/>
          <p:cNvSpPr>
            <a:spLocks noGrp="1"/>
          </p:cNvSpPr>
          <p:nvPr>
            <p:ph type="title"/>
          </p:nvPr>
        </p:nvSpPr>
        <p:spPr>
          <a:xfrm>
            <a:off x="457200" y="274638"/>
            <a:ext cx="8229600" cy="1143000"/>
          </a:xfrm>
        </p:spPr>
        <p:txBody>
          <a:bodyPr/>
          <a:lstStyle/>
          <a:p>
            <a:r>
              <a:rPr lang="en-US" dirty="0" smtClean="0"/>
              <a:t>Routine</a:t>
            </a:r>
            <a:endParaRPr lang="en-US" dirty="0"/>
          </a:p>
        </p:txBody>
      </p:sp>
      <p:cxnSp>
        <p:nvCxnSpPr>
          <p:cNvPr id="6" name="Straight Arrow Connector 5"/>
          <p:cNvCxnSpPr/>
          <p:nvPr/>
        </p:nvCxnSpPr>
        <p:spPr>
          <a:xfrm flipH="1">
            <a:off x="1691680" y="2420888"/>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1143000" y="3505200"/>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2209800" y="4800600"/>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lvl="0"/>
            <a:endParaRPr lang="en-US" sz="2000" dirty="0" smtClean="0"/>
          </a:p>
          <a:p>
            <a:pPr lvl="0"/>
            <a:endParaRPr lang="en-US" sz="2000" dirty="0"/>
          </a:p>
          <a:p>
            <a:pPr lvl="0"/>
            <a:endParaRPr lang="en-US" sz="2000" dirty="0" smtClean="0"/>
          </a:p>
          <a:p>
            <a:pPr lvl="0"/>
            <a:endParaRPr lang="en-US" sz="2000" dirty="0"/>
          </a:p>
          <a:p>
            <a:pPr lvl="0"/>
            <a:endParaRPr lang="en-US" sz="2000" dirty="0" smtClean="0"/>
          </a:p>
          <a:p>
            <a:r>
              <a:rPr lang="en-US" sz="2000" dirty="0" smtClean="0"/>
              <a:t>Let </a:t>
            </a:r>
            <a:r>
              <a:rPr lang="en-US" sz="2000" dirty="0"/>
              <a:t>A be the source vertex. Mark it as visited.</a:t>
            </a:r>
          </a:p>
          <a:p>
            <a:pPr lvl="0"/>
            <a:r>
              <a:rPr lang="en-US" sz="2000" dirty="0"/>
              <a:t>Find the adjacent unvisited vertices of A and </a:t>
            </a:r>
            <a:r>
              <a:rPr lang="en-US" sz="2000" dirty="0" err="1"/>
              <a:t>enqueue</a:t>
            </a:r>
            <a:r>
              <a:rPr lang="en-US" sz="2000" dirty="0"/>
              <a:t> it into the queue. Here B and C are adjacent nodes of A and B and C are </a:t>
            </a:r>
            <a:r>
              <a:rPr lang="en-US" sz="2000" dirty="0" err="1" smtClean="0"/>
              <a:t>enqueued</a:t>
            </a:r>
            <a:endParaRPr lang="en-US" sz="2000" dirty="0" smtClean="0"/>
          </a:p>
          <a:p>
            <a:pPr lvl="0">
              <a:buNone/>
            </a:pPr>
            <a:endParaRPr lang="en-US" sz="2000" dirty="0" smtClean="0"/>
          </a:p>
          <a:p>
            <a:pPr lvl="0">
              <a:buNone/>
            </a:pPr>
            <a:endParaRPr lang="en-US" sz="2000" dirty="0" smtClean="0"/>
          </a:p>
          <a:p>
            <a:pPr lvl="0"/>
            <a:endParaRPr lang="en-US" sz="2000" dirty="0"/>
          </a:p>
          <a:p>
            <a:pPr lvl="0">
              <a:buNone/>
            </a:pPr>
            <a:endParaRPr lang="en-US" sz="2000" dirty="0"/>
          </a:p>
          <a:p>
            <a:endParaRPr lang="en-US" dirty="0"/>
          </a:p>
        </p:txBody>
      </p:sp>
      <p:pic>
        <p:nvPicPr>
          <p:cNvPr id="6" name="Picture 2"/>
          <p:cNvPicPr>
            <a:picLocks noChangeAspect="1" noChangeArrowheads="1"/>
          </p:cNvPicPr>
          <p:nvPr/>
        </p:nvPicPr>
        <p:blipFill>
          <a:blip r:embed="rId2"/>
          <a:srcRect/>
          <a:stretch>
            <a:fillRect/>
          </a:stretch>
        </p:blipFill>
        <p:spPr bwMode="auto">
          <a:xfrm>
            <a:off x="3171825" y="1905000"/>
            <a:ext cx="2800350" cy="1343025"/>
          </a:xfrm>
          <a:prstGeom prst="rect">
            <a:avLst/>
          </a:prstGeom>
          <a:noFill/>
          <a:ln w="9525">
            <a:noFill/>
            <a:miter lim="800000"/>
            <a:headEnd/>
            <a:tailEnd/>
          </a:ln>
          <a:effectLst/>
        </p:spPr>
      </p:pic>
      <p:pic>
        <p:nvPicPr>
          <p:cNvPr id="8" name="Picture 3"/>
          <p:cNvPicPr>
            <a:picLocks noChangeAspect="1" noChangeArrowheads="1"/>
          </p:cNvPicPr>
          <p:nvPr/>
        </p:nvPicPr>
        <p:blipFill>
          <a:blip r:embed="rId3"/>
          <a:srcRect/>
          <a:stretch>
            <a:fillRect/>
          </a:stretch>
        </p:blipFill>
        <p:spPr bwMode="auto">
          <a:xfrm>
            <a:off x="3257550" y="4781550"/>
            <a:ext cx="2628900" cy="704850"/>
          </a:xfrm>
          <a:prstGeom prst="rect">
            <a:avLst/>
          </a:prstGeom>
          <a:noFill/>
          <a:ln w="9525">
            <a:noFill/>
            <a:miter lim="800000"/>
            <a:headEnd/>
            <a:tailEnd/>
          </a:ln>
          <a:effectLst/>
        </p:spPr>
      </p:pic>
      <p:sp>
        <p:nvSpPr>
          <p:cNvPr id="7" name="Title 1"/>
          <p:cNvSpPr>
            <a:spLocks noGrp="1"/>
          </p:cNvSpPr>
          <p:nvPr>
            <p:ph type="title"/>
          </p:nvPr>
        </p:nvSpPr>
        <p:spPr/>
        <p:txBody>
          <a:bodyPr/>
          <a:lstStyle/>
          <a:p>
            <a:r>
              <a:rPr lang="en-US" dirty="0" smtClean="0"/>
              <a:t>Example</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normAutofit/>
          </a:bodyPr>
          <a:lstStyle/>
          <a:p>
            <a:r>
              <a:rPr lang="en-US" sz="2000" dirty="0"/>
              <a:t>Then the vertex B is </a:t>
            </a:r>
            <a:r>
              <a:rPr lang="en-US" sz="2000" dirty="0" err="1"/>
              <a:t>dequeued</a:t>
            </a:r>
            <a:r>
              <a:rPr lang="en-US" sz="2000" dirty="0"/>
              <a:t> and its adjacency vertices C and D are taken from the adjacency matrix for </a:t>
            </a:r>
            <a:r>
              <a:rPr lang="en-US" sz="2000" dirty="0" err="1"/>
              <a:t>enqueuing</a:t>
            </a:r>
            <a:r>
              <a:rPr lang="en-US" sz="2000" dirty="0"/>
              <a:t>. Since vertex C is already in the queue, vertex D alone is </a:t>
            </a:r>
            <a:r>
              <a:rPr lang="en-US" sz="2000" dirty="0" err="1" smtClean="0"/>
              <a:t>enqueue</a:t>
            </a:r>
            <a:endParaRPr lang="en-US" sz="2000" dirty="0" smtClean="0"/>
          </a:p>
          <a:p>
            <a:pPr>
              <a:buNone/>
            </a:pPr>
            <a:endParaRPr lang="en-US" sz="2000" dirty="0" smtClean="0"/>
          </a:p>
          <a:p>
            <a:pPr>
              <a:buNone/>
            </a:pPr>
            <a:endParaRPr lang="en-US" sz="2000" dirty="0" smtClean="0"/>
          </a:p>
          <a:p>
            <a:pPr>
              <a:buNone/>
            </a:pPr>
            <a:r>
              <a:rPr lang="en-US" sz="2000" dirty="0" smtClean="0"/>
              <a:t>Here </a:t>
            </a:r>
            <a:r>
              <a:rPr lang="en-US" sz="2000" dirty="0"/>
              <a:t>B is </a:t>
            </a:r>
            <a:r>
              <a:rPr lang="en-US" sz="2000" dirty="0" err="1"/>
              <a:t>dequeued</a:t>
            </a:r>
            <a:r>
              <a:rPr lang="en-US" sz="2000" dirty="0"/>
              <a:t> and D is </a:t>
            </a:r>
            <a:r>
              <a:rPr lang="en-US" sz="2000" dirty="0" err="1" smtClean="0"/>
              <a:t>enqueued</a:t>
            </a:r>
            <a:endParaRPr lang="en-US" sz="2000" dirty="0" smtClean="0"/>
          </a:p>
          <a:p>
            <a:r>
              <a:rPr lang="en-US" sz="2000" dirty="0" smtClean="0"/>
              <a:t>Then </a:t>
            </a:r>
            <a:r>
              <a:rPr lang="en-US" sz="2000" dirty="0"/>
              <a:t>the vertex C is </a:t>
            </a:r>
            <a:r>
              <a:rPr lang="en-US" sz="2000" dirty="0" err="1"/>
              <a:t>dequeued</a:t>
            </a:r>
            <a:r>
              <a:rPr lang="en-US" sz="2000" dirty="0"/>
              <a:t> and its adjacent vertices A, B and D are found out. Since the vertices A and B are already visited and vertex D is also in the queue, no </a:t>
            </a:r>
            <a:r>
              <a:rPr lang="en-US" sz="2000" dirty="0" err="1"/>
              <a:t>enqueue</a:t>
            </a:r>
            <a:r>
              <a:rPr lang="en-US" sz="2000" dirty="0"/>
              <a:t> operation takes place</a:t>
            </a:r>
            <a:r>
              <a:rPr lang="en-US" sz="2000" dirty="0" smtClean="0"/>
              <a:t>.</a:t>
            </a:r>
          </a:p>
          <a:p>
            <a:pPr>
              <a:buNone/>
            </a:pPr>
            <a:endParaRPr lang="en-US" sz="2000" dirty="0"/>
          </a:p>
        </p:txBody>
      </p:sp>
      <p:pic>
        <p:nvPicPr>
          <p:cNvPr id="8" name="Picture 2"/>
          <p:cNvPicPr>
            <a:picLocks noChangeAspect="1" noChangeArrowheads="1"/>
          </p:cNvPicPr>
          <p:nvPr/>
        </p:nvPicPr>
        <p:blipFill>
          <a:blip r:embed="rId2"/>
          <a:srcRect/>
          <a:stretch>
            <a:fillRect/>
          </a:stretch>
        </p:blipFill>
        <p:spPr bwMode="auto">
          <a:xfrm>
            <a:off x="3609975" y="2743200"/>
            <a:ext cx="1924050" cy="495300"/>
          </a:xfrm>
          <a:prstGeom prst="rect">
            <a:avLst/>
          </a:prstGeom>
          <a:noFill/>
          <a:ln w="9525">
            <a:noFill/>
            <a:miter lim="800000"/>
            <a:headEnd/>
            <a:tailEnd/>
          </a:ln>
          <a:effectLst/>
        </p:spPr>
      </p:pic>
      <p:pic>
        <p:nvPicPr>
          <p:cNvPr id="9" name="Picture 3"/>
          <p:cNvPicPr>
            <a:picLocks noChangeAspect="1" noChangeArrowheads="1"/>
          </p:cNvPicPr>
          <p:nvPr/>
        </p:nvPicPr>
        <p:blipFill>
          <a:blip r:embed="rId3"/>
          <a:srcRect/>
          <a:stretch>
            <a:fillRect/>
          </a:stretch>
        </p:blipFill>
        <p:spPr bwMode="auto">
          <a:xfrm>
            <a:off x="3671887" y="4810125"/>
            <a:ext cx="1800225" cy="371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5364" name="Picture 4"/>
          <p:cNvPicPr>
            <a:picLocks noGrp="1" noChangeAspect="1" noChangeArrowheads="1"/>
          </p:cNvPicPr>
          <p:nvPr>
            <p:ph idx="1"/>
          </p:nvPr>
        </p:nvPicPr>
        <p:blipFill>
          <a:blip r:embed="rId2"/>
          <a:srcRect/>
          <a:stretch>
            <a:fillRect/>
          </a:stretch>
        </p:blipFill>
        <p:spPr bwMode="auto">
          <a:xfrm>
            <a:off x="990600" y="2777330"/>
            <a:ext cx="7640422" cy="301386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0">
              <a:spcBef>
                <a:spcPct val="0"/>
              </a:spcBef>
            </a:pPr>
            <a:r>
              <a:rPr lang="en-US" sz="2800" b="1" u="sng" dirty="0"/>
              <a:t>Basic Terminologies</a:t>
            </a:r>
            <a:r>
              <a:rPr lang="en-US" sz="2800" dirty="0"/>
              <a:t/>
            </a:r>
            <a:br>
              <a:rPr lang="en-US" sz="2800" dirty="0"/>
            </a:br>
            <a:endParaRPr lang="en-US" sz="2800" dirty="0"/>
          </a:p>
        </p:txBody>
      </p:sp>
      <p:sp>
        <p:nvSpPr>
          <p:cNvPr id="5" name="Content Placeholder 4"/>
          <p:cNvSpPr>
            <a:spLocks noGrp="1"/>
          </p:cNvSpPr>
          <p:nvPr>
            <p:ph idx="1"/>
          </p:nvPr>
        </p:nvSpPr>
        <p:spPr/>
        <p:txBody>
          <a:bodyPr>
            <a:normAutofit/>
          </a:bodyPr>
          <a:lstStyle/>
          <a:p>
            <a:pPr lvl="0">
              <a:buNone/>
            </a:pPr>
            <a:r>
              <a:rPr lang="en-US" b="1" dirty="0"/>
              <a:t>Directed Graph</a:t>
            </a:r>
            <a:endParaRPr lang="en-US" dirty="0"/>
          </a:p>
          <a:p>
            <a:r>
              <a:rPr lang="en-US" sz="2400" dirty="0"/>
              <a:t>A directed graph, or digraph, is a graph which consists of directed edges where each edge in E is unidirectional. </a:t>
            </a:r>
            <a:endParaRPr lang="en-US" sz="2400" dirty="0" smtClean="0"/>
          </a:p>
          <a:p>
            <a:r>
              <a:rPr lang="en-US" sz="2400" dirty="0" smtClean="0"/>
              <a:t>If(</a:t>
            </a:r>
            <a:r>
              <a:rPr lang="en-US" sz="2400" dirty="0" err="1" smtClean="0"/>
              <a:t>v,w</a:t>
            </a:r>
            <a:r>
              <a:rPr lang="en-US" sz="2400" dirty="0"/>
              <a:t>) is a directed edge then (</a:t>
            </a:r>
            <a:r>
              <a:rPr lang="en-US" sz="2400" dirty="0" err="1"/>
              <a:t>v,w</a:t>
            </a:r>
            <a:r>
              <a:rPr lang="en-US" sz="2400" dirty="0"/>
              <a:t>) ≠ (</a:t>
            </a:r>
            <a:r>
              <a:rPr lang="en-US" sz="2400" dirty="0" err="1"/>
              <a:t>w,v</a:t>
            </a:r>
            <a:r>
              <a:rPr lang="en-US" sz="2400" dirty="0" smtClean="0"/>
              <a:t>)</a:t>
            </a:r>
            <a:r>
              <a:rPr lang="en-US" sz="2400" dirty="0"/>
              <a:t> </a:t>
            </a:r>
          </a:p>
          <a:p>
            <a:pPr lvl="0"/>
            <a:r>
              <a:rPr lang="en-US" sz="2400" dirty="0"/>
              <a:t>For directed edge (v, w) in E, v is its tail and w its head; </a:t>
            </a:r>
          </a:p>
          <a:p>
            <a:pPr lvl="0"/>
            <a:r>
              <a:rPr lang="en-US" sz="2400" dirty="0"/>
              <a:t>(v, w) is represented in the diagrams as the arrow, v -&gt; w.</a:t>
            </a:r>
          </a:p>
          <a:p>
            <a:pPr>
              <a:buNone/>
            </a:pPr>
            <a:endParaRPr lang="en-US" dirty="0"/>
          </a:p>
        </p:txBody>
      </p:sp>
      <p:pic>
        <p:nvPicPr>
          <p:cNvPr id="6" name="Picture 2"/>
          <p:cNvPicPr>
            <a:picLocks noChangeAspect="1" noChangeArrowheads="1"/>
          </p:cNvPicPr>
          <p:nvPr/>
        </p:nvPicPr>
        <p:blipFill>
          <a:blip r:embed="rId2"/>
          <a:srcRect/>
          <a:stretch>
            <a:fillRect/>
          </a:stretch>
        </p:blipFill>
        <p:spPr bwMode="auto">
          <a:xfrm>
            <a:off x="3071812" y="4543425"/>
            <a:ext cx="3000375"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of BFS</a:t>
            </a:r>
            <a:endParaRPr lang="en-US" dirty="0"/>
          </a:p>
        </p:txBody>
      </p:sp>
      <p:sp>
        <p:nvSpPr>
          <p:cNvPr id="3" name="Content Placeholder 2"/>
          <p:cNvSpPr>
            <a:spLocks noGrp="1"/>
          </p:cNvSpPr>
          <p:nvPr>
            <p:ph idx="1"/>
          </p:nvPr>
        </p:nvSpPr>
        <p:spPr/>
        <p:txBody>
          <a:bodyPr/>
          <a:lstStyle/>
          <a:p>
            <a:r>
              <a:rPr lang="en-US" b="1" dirty="0" smtClean="0"/>
              <a:t>GPS Navigation systems</a:t>
            </a:r>
          </a:p>
          <a:p>
            <a:r>
              <a:rPr lang="en-US" b="1" dirty="0" smtClean="0"/>
              <a:t>Computer Networks</a:t>
            </a:r>
          </a:p>
          <a:p>
            <a:r>
              <a:rPr lang="en-US" b="1" dirty="0" smtClean="0"/>
              <a:t>Face book</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t/>
            </a:r>
            <a:br>
              <a:rPr lang="en-US" b="1" dirty="0" smtClean="0"/>
            </a:br>
            <a:r>
              <a:rPr lang="en-US" b="1" dirty="0" smtClean="0"/>
              <a:t>Depth </a:t>
            </a:r>
            <a:r>
              <a:rPr lang="en-US" b="1" dirty="0"/>
              <a:t>First Search (DFS)</a:t>
            </a:r>
            <a:r>
              <a:rPr lang="en-US" dirty="0"/>
              <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r>
              <a:rPr lang="en-US" dirty="0"/>
              <a:t>DFS works by selecting one vertex V of G as a start vertex; V is marked visited. Then each unvisited vertex adjacent to V is searched in turn using DFS recursively. </a:t>
            </a:r>
          </a:p>
          <a:p>
            <a:pPr lvl="0">
              <a:buNone/>
            </a:pPr>
            <a:r>
              <a:rPr lang="en-US" b="1" dirty="0"/>
              <a:t>Steps</a:t>
            </a:r>
            <a:endParaRPr lang="en-US" dirty="0"/>
          </a:p>
          <a:p>
            <a:pPr lvl="0"/>
            <a:r>
              <a:rPr lang="en-US" dirty="0"/>
              <a:t>Choose any node in the graph. Designate it as the search node and mark it as </a:t>
            </a:r>
          </a:p>
          <a:p>
            <a:pPr>
              <a:buNone/>
            </a:pPr>
            <a:r>
              <a:rPr lang="en-US" dirty="0" smtClean="0"/>
              <a:t> </a:t>
            </a:r>
            <a:r>
              <a:rPr lang="en-US" dirty="0"/>
              <a:t>visited.</a:t>
            </a:r>
          </a:p>
          <a:p>
            <a:pPr lvl="0"/>
            <a:r>
              <a:rPr lang="en-US" dirty="0"/>
              <a:t>Using the adjacency matrix of the graph, find a node adjacent to the search node </a:t>
            </a:r>
          </a:p>
          <a:p>
            <a:pPr>
              <a:buNone/>
            </a:pPr>
            <a:r>
              <a:rPr lang="en-US" dirty="0"/>
              <a:t>       that has not be visited yet. Designate this as the new search node and mark it as </a:t>
            </a:r>
          </a:p>
          <a:p>
            <a:pPr>
              <a:buNone/>
            </a:pPr>
            <a:r>
              <a:rPr lang="en-US" dirty="0"/>
              <a:t>       visited.</a:t>
            </a:r>
          </a:p>
          <a:p>
            <a:pPr lvl="0"/>
            <a:r>
              <a:rPr lang="en-US" dirty="0"/>
              <a:t>Repeat step 2 using the new search node. If no nodes satisfying (2) can be found </a:t>
            </a:r>
          </a:p>
          <a:p>
            <a:pPr>
              <a:buNone/>
            </a:pPr>
            <a:r>
              <a:rPr lang="en-US" dirty="0"/>
              <a:t>      return to the previous search node and continue from there.</a:t>
            </a:r>
          </a:p>
          <a:p>
            <a:pPr lvl="0"/>
            <a:r>
              <a:rPr lang="en-US" dirty="0"/>
              <a:t>When a return to the previous search node in (3) is impossible, the search from </a:t>
            </a:r>
            <a:endParaRPr lang="en-US" dirty="0" smtClean="0"/>
          </a:p>
          <a:p>
            <a:pPr lvl="0">
              <a:buNone/>
            </a:pPr>
            <a:r>
              <a:rPr lang="en-US" dirty="0"/>
              <a:t>the originally chosen search node is complete</a:t>
            </a:r>
            <a:r>
              <a:rPr lang="en-US" dirty="0" smtClean="0"/>
              <a:t>.</a:t>
            </a:r>
          </a:p>
          <a:p>
            <a:pPr lvl="0"/>
            <a:r>
              <a:rPr lang="en-US" dirty="0"/>
              <a:t>If the graph still contains unvisited nodes, choose any node that has not been </a:t>
            </a:r>
            <a:r>
              <a:rPr lang="en-US" dirty="0" smtClean="0"/>
              <a:t>visited </a:t>
            </a:r>
            <a:r>
              <a:rPr lang="en-US" dirty="0"/>
              <a:t>and repeat step 1 through 4.</a:t>
            </a:r>
          </a:p>
          <a:p>
            <a:pPr lvl="0">
              <a:buNone/>
            </a:pPr>
            <a:endParaRPr lang="en-US" dirty="0"/>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Routine</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latin typeface="Times New Roman" pitchFamily="18" charset="0"/>
                <a:cs typeface="Times New Roman" pitchFamily="18" charset="0"/>
              </a:rPr>
              <a:t>DFS(node)</a:t>
            </a:r>
          </a:p>
          <a:p>
            <a:pPr>
              <a:buNone/>
            </a:pP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stack                 node</a:t>
            </a:r>
          </a:p>
          <a:p>
            <a:pPr>
              <a:buNone/>
            </a:pPr>
            <a:r>
              <a:rPr lang="en-US" dirty="0" smtClean="0">
                <a:latin typeface="Times New Roman" pitchFamily="18" charset="0"/>
                <a:cs typeface="Times New Roman" pitchFamily="18" charset="0"/>
              </a:rPr>
              <a:t>    visited[node] = true</a:t>
            </a:r>
          </a:p>
          <a:p>
            <a:pPr>
              <a:buNone/>
            </a:pPr>
            <a:r>
              <a:rPr lang="en-US" dirty="0" smtClean="0">
                <a:latin typeface="Times New Roman" pitchFamily="18" charset="0"/>
                <a:cs typeface="Times New Roman" pitchFamily="18" charset="0"/>
              </a:rPr>
              <a:t>    while stack not empty</a:t>
            </a:r>
          </a:p>
          <a:p>
            <a:pPr>
              <a:buNone/>
            </a:pPr>
            <a:r>
              <a:rPr lang="en-US" dirty="0" smtClean="0">
                <a:latin typeface="Times New Roman" pitchFamily="18" charset="0"/>
                <a:cs typeface="Times New Roman" pitchFamily="18" charset="0"/>
              </a:rPr>
              <a:t>    v             stack</a:t>
            </a:r>
          </a:p>
          <a:p>
            <a:pPr>
              <a:buNone/>
            </a:pPr>
            <a:r>
              <a:rPr lang="en-US" dirty="0" smtClean="0">
                <a:latin typeface="Times New Roman" pitchFamily="18" charset="0"/>
                <a:cs typeface="Times New Roman" pitchFamily="18" charset="0"/>
              </a:rPr>
              <a:t>    print v</a:t>
            </a:r>
          </a:p>
          <a:p>
            <a:pPr>
              <a:buNone/>
            </a:pPr>
            <a:r>
              <a:rPr lang="en-US" dirty="0" smtClean="0">
                <a:latin typeface="Times New Roman" pitchFamily="18" charset="0"/>
                <a:cs typeface="Times New Roman" pitchFamily="18" charset="0"/>
              </a:rPr>
              <a:t>    for each child c of v</a:t>
            </a:r>
          </a:p>
          <a:p>
            <a:pPr>
              <a:buNone/>
            </a:pPr>
            <a:r>
              <a:rPr lang="en-US" dirty="0" smtClean="0">
                <a:latin typeface="Times New Roman" pitchFamily="18" charset="0"/>
                <a:cs typeface="Times New Roman" pitchFamily="18" charset="0"/>
              </a:rPr>
              <a:t>        if not visited[c]</a:t>
            </a:r>
          </a:p>
          <a:p>
            <a:pPr>
              <a:buNone/>
            </a:pPr>
            <a:r>
              <a:rPr lang="en-US" dirty="0" smtClean="0">
                <a:latin typeface="Times New Roman" pitchFamily="18" charset="0"/>
                <a:cs typeface="Times New Roman" pitchFamily="18" charset="0"/>
              </a:rPr>
              <a:t>            stack               c</a:t>
            </a:r>
          </a:p>
          <a:p>
            <a:pPr>
              <a:buNone/>
            </a:pPr>
            <a:r>
              <a:rPr lang="en-US" dirty="0" smtClean="0">
                <a:latin typeface="Times New Roman" pitchFamily="18" charset="0"/>
                <a:cs typeface="Times New Roman" pitchFamily="18" charset="0"/>
              </a:rPr>
              <a:t>             visited[c]=true</a:t>
            </a:r>
          </a:p>
          <a:p>
            <a:pPr>
              <a:buNone/>
            </a:pPr>
            <a:r>
              <a:rPr lang="en-US" dirty="0" smtClean="0">
                <a:latin typeface="Times New Roman" pitchFamily="18" charset="0"/>
                <a:cs typeface="Times New Roman" pitchFamily="18" charset="0"/>
              </a:rPr>
              <a:t>}</a:t>
            </a:r>
          </a:p>
          <a:p>
            <a:endParaRPr lang="en-US" dirty="0"/>
          </a:p>
        </p:txBody>
      </p:sp>
      <p:cxnSp>
        <p:nvCxnSpPr>
          <p:cNvPr id="4" name="Straight Arrow Connector 3"/>
          <p:cNvCxnSpPr/>
          <p:nvPr/>
        </p:nvCxnSpPr>
        <p:spPr>
          <a:xfrm flipH="1">
            <a:off x="1691680" y="2420888"/>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H="1">
            <a:off x="1066800" y="3505200"/>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2133600" y="4800600"/>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buNone/>
            </a:pPr>
            <a:endParaRPr lang="en-US" sz="2000" dirty="0" smtClean="0"/>
          </a:p>
          <a:p>
            <a:endParaRPr lang="en-US" sz="2000" dirty="0" smtClean="0"/>
          </a:p>
          <a:p>
            <a:endParaRPr lang="en-US" sz="2000" dirty="0"/>
          </a:p>
          <a:p>
            <a:endParaRPr lang="en-US" sz="2000" dirty="0" smtClean="0"/>
          </a:p>
          <a:p>
            <a:endParaRPr lang="en-US" sz="2000" dirty="0"/>
          </a:p>
          <a:p>
            <a:endParaRPr lang="en-US" sz="2000" dirty="0" smtClean="0"/>
          </a:p>
          <a:p>
            <a:pPr lvl="0"/>
            <a:endParaRPr lang="en-US" dirty="0"/>
          </a:p>
        </p:txBody>
      </p:sp>
      <p:pic>
        <p:nvPicPr>
          <p:cNvPr id="1033" name="Picture 9"/>
          <p:cNvPicPr>
            <a:picLocks noChangeAspect="1" noChangeArrowheads="1"/>
          </p:cNvPicPr>
          <p:nvPr/>
        </p:nvPicPr>
        <p:blipFill>
          <a:blip r:embed="rId3"/>
          <a:srcRect/>
          <a:stretch>
            <a:fillRect/>
          </a:stretch>
        </p:blipFill>
        <p:spPr bwMode="auto">
          <a:xfrm>
            <a:off x="838200" y="685800"/>
            <a:ext cx="2352675" cy="1419225"/>
          </a:xfrm>
          <a:prstGeom prst="rect">
            <a:avLst/>
          </a:prstGeom>
          <a:noFill/>
          <a:ln w="9525">
            <a:noFill/>
            <a:miter lim="800000"/>
            <a:headEnd/>
            <a:tailEnd/>
          </a:ln>
          <a:effectLst/>
        </p:spPr>
      </p:pic>
      <p:sp>
        <p:nvSpPr>
          <p:cNvPr id="5" name="Title 1"/>
          <p:cNvSpPr>
            <a:spLocks noGrp="1"/>
          </p:cNvSpPr>
          <p:nvPr>
            <p:ph type="title"/>
          </p:nvPr>
        </p:nvSpPr>
        <p:spPr>
          <a:xfrm>
            <a:off x="457200" y="274638"/>
            <a:ext cx="8229600" cy="1143000"/>
          </a:xfrm>
        </p:spPr>
        <p:txBody>
          <a:bodyPr/>
          <a:lstStyle/>
          <a:p>
            <a:r>
              <a:rPr lang="en-US" dirty="0" smtClean="0"/>
              <a:t>Example</a:t>
            </a:r>
            <a:endParaRPr lang="en-US" dirty="0"/>
          </a:p>
        </p:txBody>
      </p:sp>
      <p:pic>
        <p:nvPicPr>
          <p:cNvPr id="6" name="Picture 2"/>
          <p:cNvPicPr>
            <a:picLocks noChangeAspect="1" noChangeArrowheads="1"/>
          </p:cNvPicPr>
          <p:nvPr/>
        </p:nvPicPr>
        <p:blipFill>
          <a:blip r:embed="rId4"/>
          <a:srcRect/>
          <a:stretch>
            <a:fillRect/>
          </a:stretch>
        </p:blipFill>
        <p:spPr bwMode="auto">
          <a:xfrm>
            <a:off x="1371600" y="2057399"/>
            <a:ext cx="7162800" cy="45273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3" name="Picture 33"/>
          <p:cNvPicPr>
            <a:picLocks noGrp="1" noChangeAspect="1" noChangeArrowheads="1"/>
          </p:cNvPicPr>
          <p:nvPr>
            <p:ph idx="1"/>
          </p:nvPr>
        </p:nvPicPr>
        <p:blipFill>
          <a:blip r:embed="rId2"/>
          <a:srcRect/>
          <a:stretch>
            <a:fillRect/>
          </a:stretch>
        </p:blipFill>
        <p:spPr bwMode="auto">
          <a:xfrm>
            <a:off x="1371600" y="990600"/>
            <a:ext cx="7115740" cy="548290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DFS</a:t>
            </a:r>
            <a:endParaRPr lang="en-US" dirty="0"/>
          </a:p>
        </p:txBody>
      </p:sp>
      <p:sp>
        <p:nvSpPr>
          <p:cNvPr id="3" name="Content Placeholder 2"/>
          <p:cNvSpPr>
            <a:spLocks noGrp="1"/>
          </p:cNvSpPr>
          <p:nvPr>
            <p:ph idx="1"/>
          </p:nvPr>
        </p:nvSpPr>
        <p:spPr/>
        <p:txBody>
          <a:bodyPr/>
          <a:lstStyle/>
          <a:p>
            <a:r>
              <a:rPr lang="en-US" b="1" dirty="0" smtClean="0"/>
              <a:t>Detecting cycle in a graph </a:t>
            </a:r>
          </a:p>
          <a:p>
            <a:r>
              <a:rPr lang="en-US" b="1" dirty="0" smtClean="0"/>
              <a:t> Path Finding</a:t>
            </a:r>
          </a:p>
          <a:p>
            <a:r>
              <a:rPr lang="en-US" b="1" dirty="0" smtClean="0"/>
              <a:t>Solving puzzles with only one solution</a:t>
            </a:r>
            <a:r>
              <a:rPr lang="en-US" dirty="0" smtClean="0"/>
              <a:t>, such as mazes</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pPr>
              <a:buNone/>
            </a:pPr>
            <a:r>
              <a:rPr lang="en-US" dirty="0" smtClean="0"/>
              <a:t>Find BFS and DFS Traversal ordering of nodes  for the following graph.</a:t>
            </a:r>
            <a:endParaRPr lang="en-US" dirty="0"/>
          </a:p>
        </p:txBody>
      </p:sp>
      <p:pic>
        <p:nvPicPr>
          <p:cNvPr id="1026" name="Picture 2" descr="C:\Users\ROSARIO_2\Desktop\Capture.PNG"/>
          <p:cNvPicPr>
            <a:picLocks noChangeAspect="1" noChangeArrowheads="1"/>
          </p:cNvPicPr>
          <p:nvPr/>
        </p:nvPicPr>
        <p:blipFill>
          <a:blip r:embed="rId2"/>
          <a:srcRect/>
          <a:stretch>
            <a:fillRect/>
          </a:stretch>
        </p:blipFill>
        <p:spPr bwMode="auto">
          <a:xfrm>
            <a:off x="1981200" y="2819400"/>
            <a:ext cx="4343400" cy="2971800"/>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err="1"/>
              <a:t>Biconnectivity</a:t>
            </a: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sz="2000" dirty="0"/>
              <a:t>A connected undirected graph is </a:t>
            </a:r>
            <a:r>
              <a:rPr lang="en-US" sz="2000" dirty="0" err="1"/>
              <a:t>biconnected</a:t>
            </a:r>
            <a:r>
              <a:rPr lang="en-US" sz="2000" dirty="0"/>
              <a:t> if there are no vertices whose removal disconnects the rest of the graph.</a:t>
            </a:r>
          </a:p>
          <a:p>
            <a:pPr lvl="0"/>
            <a:r>
              <a:rPr lang="en-US" sz="2000" b="1" dirty="0"/>
              <a:t>Articulation </a:t>
            </a:r>
            <a:r>
              <a:rPr lang="en-US" sz="2000" b="1" dirty="0" smtClean="0"/>
              <a:t>Points</a:t>
            </a:r>
          </a:p>
          <a:p>
            <a:pPr lvl="0"/>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r>
              <a:rPr lang="en-US" sz="2000" dirty="0" smtClean="0"/>
              <a:t>The </a:t>
            </a:r>
            <a:r>
              <a:rPr lang="en-US" sz="2000" dirty="0"/>
              <a:t>vertices whose removal would disconnect the graph are known as articulation points</a:t>
            </a:r>
          </a:p>
          <a:p>
            <a:endParaRPr lang="en-US" sz="2000" dirty="0"/>
          </a:p>
        </p:txBody>
      </p:sp>
      <p:pic>
        <p:nvPicPr>
          <p:cNvPr id="5" name="Picture 2"/>
          <p:cNvPicPr>
            <a:picLocks noChangeAspect="1" noChangeArrowheads="1"/>
          </p:cNvPicPr>
          <p:nvPr/>
        </p:nvPicPr>
        <p:blipFill>
          <a:blip r:embed="rId2"/>
          <a:srcRect/>
          <a:stretch>
            <a:fillRect/>
          </a:stretch>
        </p:blipFill>
        <p:spPr bwMode="auto">
          <a:xfrm>
            <a:off x="2347913" y="2628900"/>
            <a:ext cx="4448175" cy="2171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a:t>Hence the removal of C vertex will disconnect G from the graph. Similarly the removal of D vertex will disconnect E and F from the graph. Therefore C and D are articulation points</a:t>
            </a:r>
            <a:r>
              <a:rPr lang="en-US" sz="2000" dirty="0" smtClean="0"/>
              <a:t>.</a:t>
            </a:r>
          </a:p>
          <a:p>
            <a:pPr>
              <a:buNone/>
            </a:pPr>
            <a:endParaRPr lang="en-US" sz="2000" dirty="0"/>
          </a:p>
          <a:p>
            <a:endParaRPr lang="en-US" sz="2000" dirty="0"/>
          </a:p>
        </p:txBody>
      </p:sp>
      <p:pic>
        <p:nvPicPr>
          <p:cNvPr id="5" name="Picture 2"/>
          <p:cNvPicPr>
            <a:picLocks noChangeAspect="1" noChangeArrowheads="1"/>
          </p:cNvPicPr>
          <p:nvPr/>
        </p:nvPicPr>
        <p:blipFill>
          <a:blip r:embed="rId2"/>
          <a:srcRect/>
          <a:stretch>
            <a:fillRect/>
          </a:stretch>
        </p:blipFill>
        <p:spPr bwMode="auto">
          <a:xfrm>
            <a:off x="250718" y="2739231"/>
            <a:ext cx="3535470" cy="1985169"/>
          </a:xfrm>
          <a:prstGeom prst="rect">
            <a:avLst/>
          </a:prstGeom>
          <a:noFill/>
          <a:ln w="9525">
            <a:noFill/>
            <a:miter lim="800000"/>
            <a:headEnd/>
            <a:tailEnd/>
          </a:ln>
          <a:effectLst/>
        </p:spPr>
      </p:pic>
      <p:pic>
        <p:nvPicPr>
          <p:cNvPr id="6" name="Picture 3"/>
          <p:cNvPicPr>
            <a:picLocks noChangeAspect="1" noChangeArrowheads="1"/>
          </p:cNvPicPr>
          <p:nvPr/>
        </p:nvPicPr>
        <p:blipFill>
          <a:blip r:embed="rId3"/>
          <a:srcRect/>
          <a:stretch>
            <a:fillRect/>
          </a:stretch>
        </p:blipFill>
        <p:spPr bwMode="auto">
          <a:xfrm>
            <a:off x="4752975" y="2696369"/>
            <a:ext cx="3857625" cy="2333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t/>
            </a:r>
            <a:br>
              <a:rPr lang="en-US" b="1" dirty="0" smtClean="0"/>
            </a:br>
            <a:r>
              <a:rPr lang="en-US" b="1" dirty="0" smtClean="0"/>
              <a:t>MINIMUM </a:t>
            </a:r>
            <a:r>
              <a:rPr lang="en-US" b="1" dirty="0"/>
              <a:t>SPANNING TREES</a:t>
            </a:r>
            <a:r>
              <a:rPr lang="en-US" dirty="0"/>
              <a:t/>
            </a:r>
            <a:br>
              <a:rPr lang="en-US" dirty="0"/>
            </a:br>
            <a:endParaRPr lang="en-US" dirty="0"/>
          </a:p>
        </p:txBody>
      </p:sp>
      <p:sp>
        <p:nvSpPr>
          <p:cNvPr id="7" name="Content Placeholder 6"/>
          <p:cNvSpPr>
            <a:spLocks noGrp="1"/>
          </p:cNvSpPr>
          <p:nvPr>
            <p:ph idx="1"/>
          </p:nvPr>
        </p:nvSpPr>
        <p:spPr/>
        <p:txBody>
          <a:bodyPr>
            <a:normAutofit fontScale="62500" lnSpcReduction="20000"/>
          </a:bodyPr>
          <a:lstStyle/>
          <a:p>
            <a:pPr lvl="0"/>
            <a:r>
              <a:rPr lang="en-US" dirty="0"/>
              <a:t>A spanning tree of a graph is just a </a:t>
            </a:r>
            <a:r>
              <a:rPr lang="en-US" dirty="0" err="1"/>
              <a:t>subgraph</a:t>
            </a:r>
            <a:r>
              <a:rPr lang="en-US" dirty="0"/>
              <a:t> that contains all the vertices and is a tree.</a:t>
            </a:r>
          </a:p>
          <a:p>
            <a:pPr lvl="0"/>
            <a:r>
              <a:rPr lang="en-US" dirty="0"/>
              <a:t>A graph may have many spanning trees</a:t>
            </a:r>
          </a:p>
          <a:p>
            <a:pPr lvl="0"/>
            <a:r>
              <a:rPr lang="en-US" dirty="0"/>
              <a:t>On a connected graph G=(V, E), a spanning tree:</a:t>
            </a:r>
          </a:p>
          <a:p>
            <a:pPr lvl="1"/>
            <a:r>
              <a:rPr lang="en-US" dirty="0"/>
              <a:t>is a connected </a:t>
            </a:r>
            <a:r>
              <a:rPr lang="en-US" dirty="0" err="1"/>
              <a:t>subgraph</a:t>
            </a:r>
            <a:endParaRPr lang="en-US" dirty="0"/>
          </a:p>
          <a:p>
            <a:pPr lvl="1"/>
            <a:r>
              <a:rPr lang="en-US" dirty="0"/>
              <a:t>acyclic</a:t>
            </a:r>
          </a:p>
          <a:p>
            <a:pPr lvl="1"/>
            <a:r>
              <a:rPr lang="en-US" dirty="0"/>
              <a:t>is a tree (|E| = |V| - 1) </a:t>
            </a:r>
          </a:p>
          <a:p>
            <a:pPr lvl="1"/>
            <a:r>
              <a:rPr lang="en-US" dirty="0"/>
              <a:t>contains all vertices</a:t>
            </a:r>
          </a:p>
          <a:p>
            <a:pPr lvl="0"/>
            <a:r>
              <a:rPr lang="en-US" dirty="0"/>
              <a:t>A Minimum Spanning Tree (MST) is a </a:t>
            </a:r>
            <a:r>
              <a:rPr lang="en-US" dirty="0" err="1"/>
              <a:t>subgraph</a:t>
            </a:r>
            <a:r>
              <a:rPr lang="en-US" dirty="0"/>
              <a:t> of an undirected graph such that the </a:t>
            </a:r>
            <a:r>
              <a:rPr lang="en-US" dirty="0" err="1"/>
              <a:t>subgraph</a:t>
            </a:r>
            <a:r>
              <a:rPr lang="en-US" dirty="0"/>
              <a:t> spans (includes) all nodes, is  connected, is acyclic, and has minimum total edge weight</a:t>
            </a:r>
          </a:p>
          <a:p>
            <a:pPr lvl="0"/>
            <a:r>
              <a:rPr lang="en-US" dirty="0"/>
              <a:t>For an edge-weighted , connected, undirected graph, G, the total cost of G is the sum of the weights on all its edges.</a:t>
            </a:r>
          </a:p>
          <a:p>
            <a:r>
              <a:rPr lang="en-US" dirty="0"/>
              <a:t>A minimum-cost spanning tree for G is a minimum spanning tree of G that has the least total cost.</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a:t>Undirected Graph</a:t>
            </a:r>
            <a:r>
              <a:rPr lang="en-US" dirty="0"/>
              <a:t/>
            </a:r>
            <a:br>
              <a:rPr lang="en-US" dirty="0"/>
            </a:br>
            <a:endParaRPr lang="en-US" dirty="0"/>
          </a:p>
        </p:txBody>
      </p:sp>
      <p:sp>
        <p:nvSpPr>
          <p:cNvPr id="5" name="Content Placeholder 4"/>
          <p:cNvSpPr>
            <a:spLocks noGrp="1"/>
          </p:cNvSpPr>
          <p:nvPr>
            <p:ph idx="1"/>
          </p:nvPr>
        </p:nvSpPr>
        <p:spPr/>
        <p:txBody>
          <a:bodyPr/>
          <a:lstStyle/>
          <a:p>
            <a:r>
              <a:rPr lang="en-US" dirty="0"/>
              <a:t>A undirected graph is a graph which consists of undirected edges. If  (</a:t>
            </a:r>
            <a:r>
              <a:rPr lang="en-US" dirty="0" err="1"/>
              <a:t>v,w</a:t>
            </a:r>
            <a:r>
              <a:rPr lang="en-US" dirty="0"/>
              <a:t>) is an undirected edge then (</a:t>
            </a:r>
            <a:r>
              <a:rPr lang="en-US" dirty="0" err="1"/>
              <a:t>v,w</a:t>
            </a:r>
            <a:r>
              <a:rPr lang="en-US" dirty="0"/>
              <a:t>) = (</a:t>
            </a:r>
            <a:r>
              <a:rPr lang="en-US" dirty="0" err="1"/>
              <a:t>w,v</a:t>
            </a:r>
            <a:r>
              <a:rPr lang="en-US" dirty="0" smtClean="0"/>
              <a:t>)</a:t>
            </a:r>
          </a:p>
          <a:p>
            <a:endParaRPr lang="en-US" dirty="0"/>
          </a:p>
          <a:p>
            <a:pPr>
              <a:buNone/>
            </a:pPr>
            <a:endParaRPr lang="en-US" dirty="0"/>
          </a:p>
        </p:txBody>
      </p:sp>
      <p:pic>
        <p:nvPicPr>
          <p:cNvPr id="8" name="Picture 2"/>
          <p:cNvPicPr>
            <a:picLocks noChangeAspect="1" noChangeArrowheads="1"/>
          </p:cNvPicPr>
          <p:nvPr/>
        </p:nvPicPr>
        <p:blipFill>
          <a:blip r:embed="rId3"/>
          <a:srcRect/>
          <a:stretch>
            <a:fillRect/>
          </a:stretch>
        </p:blipFill>
        <p:spPr bwMode="auto">
          <a:xfrm>
            <a:off x="2205037" y="4029075"/>
            <a:ext cx="6298859" cy="1533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81000" y="1828800"/>
            <a:ext cx="8229600" cy="4525963"/>
          </a:xfrm>
        </p:spPr>
        <p:txBody>
          <a:bodyPr/>
          <a:lstStyle/>
          <a:p>
            <a:endParaRPr lang="en-US" dirty="0" smtClean="0"/>
          </a:p>
          <a:p>
            <a:endParaRPr lang="en-US" dirty="0"/>
          </a:p>
          <a:p>
            <a:endParaRPr lang="en-US" dirty="0" smtClean="0"/>
          </a:p>
          <a:p>
            <a:endParaRPr lang="en-US" dirty="0"/>
          </a:p>
          <a:p>
            <a:endParaRPr lang="en-US" dirty="0" smtClean="0"/>
          </a:p>
          <a:p>
            <a:r>
              <a:rPr lang="en-US" dirty="0" smtClean="0"/>
              <a:t>Has </a:t>
            </a:r>
            <a:r>
              <a:rPr lang="en-US" dirty="0"/>
              <a:t>16 spanning trees. Some are:</a:t>
            </a:r>
          </a:p>
          <a:p>
            <a:endParaRPr lang="en-US" dirty="0"/>
          </a:p>
        </p:txBody>
      </p:sp>
      <p:pic>
        <p:nvPicPr>
          <p:cNvPr id="4" name="Content Placeholder 3" descr="mst001"/>
          <p:cNvPicPr>
            <a:picLocks/>
          </p:cNvPicPr>
          <p:nvPr/>
        </p:nvPicPr>
        <p:blipFill>
          <a:blip r:embed="rId2"/>
          <a:srcRect/>
          <a:stretch>
            <a:fillRect/>
          </a:stretch>
        </p:blipFill>
        <p:spPr bwMode="auto">
          <a:xfrm>
            <a:off x="3929062" y="1676400"/>
            <a:ext cx="2395538" cy="220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482" name="Picture 2"/>
          <p:cNvPicPr>
            <a:picLocks noGrp="1" noChangeAspect="1" noChangeArrowheads="1"/>
          </p:cNvPicPr>
          <p:nvPr>
            <p:ph idx="1"/>
          </p:nvPr>
        </p:nvPicPr>
        <p:blipFill>
          <a:blip r:embed="rId2"/>
          <a:srcRect/>
          <a:stretch>
            <a:fillRect/>
          </a:stretch>
        </p:blipFill>
        <p:spPr bwMode="auto">
          <a:xfrm>
            <a:off x="1195387" y="2209800"/>
            <a:ext cx="7674119" cy="1905000"/>
          </a:xfrm>
          <a:prstGeom prst="rect">
            <a:avLst/>
          </a:prstGeom>
          <a:noFill/>
          <a:ln w="9525">
            <a:noFill/>
            <a:miter lim="800000"/>
            <a:headEnd/>
            <a:tailEnd/>
          </a:ln>
          <a:effectLst/>
        </p:spPr>
      </p:pic>
      <p:pic>
        <p:nvPicPr>
          <p:cNvPr id="20483" name="Picture 3"/>
          <p:cNvPicPr>
            <a:picLocks noChangeAspect="1" noChangeArrowheads="1"/>
          </p:cNvPicPr>
          <p:nvPr/>
        </p:nvPicPr>
        <p:blipFill>
          <a:blip r:embed="rId3"/>
          <a:srcRect/>
          <a:stretch>
            <a:fillRect/>
          </a:stretch>
        </p:blipFill>
        <p:spPr bwMode="auto">
          <a:xfrm>
            <a:off x="2762250" y="4343400"/>
            <a:ext cx="4483510" cy="1828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buNone/>
            </a:pPr>
            <a:r>
              <a:rPr lang="en-US" dirty="0"/>
              <a:t>There are two algorithms to find the minimum spanning tree</a:t>
            </a:r>
          </a:p>
          <a:p>
            <a:pPr lvl="0"/>
            <a:r>
              <a:rPr lang="en-US" dirty="0"/>
              <a:t>Prim’s Algorithm</a:t>
            </a:r>
          </a:p>
          <a:p>
            <a:pPr lvl="0"/>
            <a:r>
              <a:rPr lang="en-US" dirty="0" err="1"/>
              <a:t>Kruskal’s</a:t>
            </a:r>
            <a:r>
              <a:rPr lang="en-US" dirty="0"/>
              <a:t> Algorithm</a:t>
            </a:r>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t>Minimum Spanning Trees-Prim’s Algorithm</a:t>
            </a:r>
            <a:r>
              <a:rPr lang="en-US" dirty="0" smtClean="0"/>
              <a:t/>
            </a:r>
            <a:br>
              <a:rPr lang="en-US" dirty="0" smtClean="0"/>
            </a:br>
            <a:endParaRPr lang="en-US" dirty="0"/>
          </a:p>
        </p:txBody>
      </p:sp>
      <p:sp>
        <p:nvSpPr>
          <p:cNvPr id="3" name="Content Placeholder 2"/>
          <p:cNvSpPr>
            <a:spLocks noGrp="1"/>
          </p:cNvSpPr>
          <p:nvPr>
            <p:ph idx="1"/>
          </p:nvPr>
        </p:nvSpPr>
        <p:spPr/>
        <p:txBody>
          <a:bodyPr>
            <a:normAutofit lnSpcReduction="10000"/>
          </a:bodyPr>
          <a:lstStyle/>
          <a:p>
            <a:pPr lvl="0"/>
            <a:r>
              <a:rPr lang="en-US" dirty="0" smtClean="0"/>
              <a:t>This </a:t>
            </a:r>
            <a:r>
              <a:rPr lang="en-US" dirty="0"/>
              <a:t>is one of the ways to compute a minimum spanning tree which uses a greedy technique.</a:t>
            </a:r>
          </a:p>
          <a:p>
            <a:pPr lvl="0"/>
            <a:r>
              <a:rPr lang="en-US" dirty="0"/>
              <a:t>This algorithm begins with a set U initialized to {1}</a:t>
            </a:r>
          </a:p>
          <a:p>
            <a:pPr lvl="0"/>
            <a:r>
              <a:rPr lang="en-US" dirty="0"/>
              <a:t>It then grows a spanning tree one edge at a time.</a:t>
            </a:r>
          </a:p>
          <a:p>
            <a:pPr lvl="0"/>
            <a:r>
              <a:rPr lang="en-US" dirty="0"/>
              <a:t>At each step it finds a shortest edge(</a:t>
            </a:r>
            <a:r>
              <a:rPr lang="en-US" dirty="0" err="1"/>
              <a:t>u,v</a:t>
            </a:r>
            <a:r>
              <a:rPr lang="en-US" dirty="0"/>
              <a:t>) such that the cost of (</a:t>
            </a:r>
            <a:r>
              <a:rPr lang="en-US" dirty="0" err="1"/>
              <a:t>u,v</a:t>
            </a:r>
            <a:r>
              <a:rPr lang="en-US" dirty="0"/>
              <a:t>) is the smallest among all edges, where u is in minimum spanning tree.</a:t>
            </a:r>
          </a:p>
          <a:p>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Routine</a:t>
            </a:r>
            <a:endParaRPr lang="en-US" dirty="0"/>
          </a:p>
        </p:txBody>
      </p:sp>
      <p:sp>
        <p:nvSpPr>
          <p:cNvPr id="3" name="Content Placeholder 2"/>
          <p:cNvSpPr>
            <a:spLocks noGrp="1"/>
          </p:cNvSpPr>
          <p:nvPr>
            <p:ph idx="1"/>
          </p:nvPr>
        </p:nvSpPr>
        <p:spPr/>
        <p:txBody>
          <a:bodyPr>
            <a:normAutofit fontScale="25000" lnSpcReduction="20000"/>
          </a:bodyPr>
          <a:lstStyle/>
          <a:p>
            <a:pPr>
              <a:buNone/>
            </a:pPr>
            <a:r>
              <a:rPr lang="en-US" sz="6400" dirty="0" smtClean="0">
                <a:latin typeface="Times New Roman" pitchFamily="18" charset="0"/>
                <a:cs typeface="Times New Roman" pitchFamily="18" charset="0"/>
              </a:rPr>
              <a:t>Void </a:t>
            </a:r>
            <a:r>
              <a:rPr lang="en-US" sz="6400" dirty="0" err="1" smtClean="0">
                <a:latin typeface="Times New Roman" pitchFamily="18" charset="0"/>
                <a:cs typeface="Times New Roman" pitchFamily="18" charset="0"/>
              </a:rPr>
              <a:t>Prims</a:t>
            </a:r>
            <a:r>
              <a:rPr lang="en-US" sz="6400" dirty="0" smtClean="0">
                <a:latin typeface="Times New Roman" pitchFamily="18" charset="0"/>
                <a:cs typeface="Times New Roman" pitchFamily="18" charset="0"/>
              </a:rPr>
              <a:t> ( Table T)</a:t>
            </a:r>
          </a:p>
          <a:p>
            <a:pPr>
              <a:buNone/>
            </a:pPr>
            <a:r>
              <a:rPr lang="en-US" sz="6400" dirty="0" smtClean="0">
                <a:latin typeface="Times New Roman" pitchFamily="18" charset="0"/>
                <a:cs typeface="Times New Roman" pitchFamily="18" charset="0"/>
              </a:rPr>
              <a:t>{</a:t>
            </a:r>
          </a:p>
          <a:p>
            <a:pPr>
              <a:buNone/>
            </a:pPr>
            <a:r>
              <a:rPr lang="en-US" sz="6400" dirty="0" smtClean="0">
                <a:latin typeface="Times New Roman" pitchFamily="18" charset="0"/>
                <a:cs typeface="Times New Roman" pitchFamily="18" charset="0"/>
              </a:rPr>
              <a:t>Vertex </a:t>
            </a:r>
            <a:r>
              <a:rPr lang="en-US" sz="6400" dirty="0" err="1" smtClean="0">
                <a:latin typeface="Times New Roman" pitchFamily="18" charset="0"/>
                <a:cs typeface="Times New Roman" pitchFamily="18" charset="0"/>
              </a:rPr>
              <a:t>v,w</a:t>
            </a:r>
            <a:r>
              <a:rPr lang="en-US" sz="6400" dirty="0" smtClean="0">
                <a:latin typeface="Times New Roman" pitchFamily="18" charset="0"/>
                <a:cs typeface="Times New Roman" pitchFamily="18" charset="0"/>
              </a:rPr>
              <a:t>;</a:t>
            </a:r>
          </a:p>
          <a:p>
            <a:pPr>
              <a:buNone/>
            </a:pPr>
            <a:r>
              <a:rPr lang="en-US" sz="6400" dirty="0" smtClean="0">
                <a:latin typeface="Times New Roman" pitchFamily="18" charset="0"/>
                <a:cs typeface="Times New Roman" pitchFamily="18" charset="0"/>
              </a:rPr>
              <a:t>for (</a:t>
            </a:r>
            <a:r>
              <a:rPr lang="en-US" sz="6400" dirty="0" err="1" smtClean="0">
                <a:latin typeface="Times New Roman" pitchFamily="18" charset="0"/>
                <a:cs typeface="Times New Roman" pitchFamily="18" charset="0"/>
              </a:rPr>
              <a:t>i</a:t>
            </a:r>
            <a:r>
              <a:rPr lang="en-US" sz="6400" dirty="0" smtClean="0">
                <a:latin typeface="Times New Roman" pitchFamily="18" charset="0"/>
                <a:cs typeface="Times New Roman" pitchFamily="18" charset="0"/>
              </a:rPr>
              <a:t>=0; </a:t>
            </a:r>
            <a:r>
              <a:rPr lang="en-US" sz="6400" dirty="0" err="1" smtClean="0">
                <a:latin typeface="Times New Roman" pitchFamily="18" charset="0"/>
                <a:cs typeface="Times New Roman" pitchFamily="18" charset="0"/>
              </a:rPr>
              <a:t>i</a:t>
            </a:r>
            <a:r>
              <a:rPr lang="en-US" sz="6400" dirty="0" smtClean="0">
                <a:latin typeface="Times New Roman" pitchFamily="18" charset="0"/>
                <a:cs typeface="Times New Roman" pitchFamily="18" charset="0"/>
              </a:rPr>
              <a:t>&lt; </a:t>
            </a:r>
            <a:r>
              <a:rPr lang="en-US" sz="6400" dirty="0" err="1" smtClean="0">
                <a:latin typeface="Times New Roman" pitchFamily="18" charset="0"/>
                <a:cs typeface="Times New Roman" pitchFamily="18" charset="0"/>
              </a:rPr>
              <a:t>NumVertex</a:t>
            </a:r>
            <a:r>
              <a:rPr lang="en-US" sz="6400" dirty="0" smtClean="0">
                <a:latin typeface="Times New Roman" pitchFamily="18" charset="0"/>
                <a:cs typeface="Times New Roman" pitchFamily="18" charset="0"/>
              </a:rPr>
              <a:t>; </a:t>
            </a:r>
            <a:r>
              <a:rPr lang="en-US" sz="6400" dirty="0" err="1" smtClean="0">
                <a:latin typeface="Times New Roman" pitchFamily="18" charset="0"/>
                <a:cs typeface="Times New Roman" pitchFamily="18" charset="0"/>
              </a:rPr>
              <a:t>i</a:t>
            </a:r>
            <a:r>
              <a:rPr lang="en-US" sz="6400" dirty="0" smtClean="0">
                <a:latin typeface="Times New Roman" pitchFamily="18" charset="0"/>
                <a:cs typeface="Times New Roman" pitchFamily="18" charset="0"/>
              </a:rPr>
              <a:t>++)</a:t>
            </a:r>
          </a:p>
          <a:p>
            <a:pPr>
              <a:buNone/>
            </a:pPr>
            <a:r>
              <a:rPr lang="en-US" sz="6400" dirty="0" smtClean="0">
                <a:latin typeface="Times New Roman" pitchFamily="18" charset="0"/>
                <a:cs typeface="Times New Roman" pitchFamily="18" charset="0"/>
              </a:rPr>
              <a:t>{</a:t>
            </a:r>
          </a:p>
          <a:p>
            <a:pPr>
              <a:buNone/>
            </a:pPr>
            <a:r>
              <a:rPr lang="en-US" sz="6400" dirty="0" smtClean="0">
                <a:latin typeface="Times New Roman" pitchFamily="18" charset="0"/>
                <a:cs typeface="Times New Roman" pitchFamily="18" charset="0"/>
              </a:rPr>
              <a:t>T[</a:t>
            </a:r>
            <a:r>
              <a:rPr lang="en-US" sz="6400" dirty="0" err="1" smtClean="0">
                <a:latin typeface="Times New Roman" pitchFamily="18" charset="0"/>
                <a:cs typeface="Times New Roman" pitchFamily="18" charset="0"/>
              </a:rPr>
              <a:t>i</a:t>
            </a:r>
            <a:r>
              <a:rPr lang="en-US" sz="6400" dirty="0" smtClean="0">
                <a:latin typeface="Times New Roman" pitchFamily="18" charset="0"/>
                <a:cs typeface="Times New Roman" pitchFamily="18" charset="0"/>
              </a:rPr>
              <a:t>].known = false;</a:t>
            </a:r>
          </a:p>
          <a:p>
            <a:pPr>
              <a:buNone/>
            </a:pPr>
            <a:r>
              <a:rPr lang="en-US" sz="6400" dirty="0" smtClean="0">
                <a:latin typeface="Times New Roman" pitchFamily="18" charset="0"/>
                <a:cs typeface="Times New Roman" pitchFamily="18" charset="0"/>
              </a:rPr>
              <a:t>T[</a:t>
            </a:r>
            <a:r>
              <a:rPr lang="en-US" sz="6400" dirty="0" err="1" smtClean="0">
                <a:latin typeface="Times New Roman" pitchFamily="18" charset="0"/>
                <a:cs typeface="Times New Roman" pitchFamily="18" charset="0"/>
              </a:rPr>
              <a:t>i</a:t>
            </a:r>
            <a:r>
              <a:rPr lang="en-US" sz="6400" dirty="0" smtClean="0">
                <a:latin typeface="Times New Roman" pitchFamily="18" charset="0"/>
                <a:cs typeface="Times New Roman" pitchFamily="18" charset="0"/>
              </a:rPr>
              <a:t>].Dist = INFINITY;</a:t>
            </a:r>
          </a:p>
          <a:p>
            <a:pPr>
              <a:buNone/>
            </a:pPr>
            <a:r>
              <a:rPr lang="en-US" sz="6400" dirty="0" smtClean="0">
                <a:latin typeface="Times New Roman" pitchFamily="18" charset="0"/>
                <a:cs typeface="Times New Roman" pitchFamily="18" charset="0"/>
              </a:rPr>
              <a:t>T[</a:t>
            </a:r>
            <a:r>
              <a:rPr lang="en-US" sz="6400" dirty="0" err="1" smtClean="0">
                <a:latin typeface="Times New Roman" pitchFamily="18" charset="0"/>
                <a:cs typeface="Times New Roman" pitchFamily="18" charset="0"/>
              </a:rPr>
              <a:t>i</a:t>
            </a:r>
            <a:r>
              <a:rPr lang="en-US" sz="6400" dirty="0" smtClean="0">
                <a:latin typeface="Times New Roman" pitchFamily="18" charset="0"/>
                <a:cs typeface="Times New Roman" pitchFamily="18" charset="0"/>
              </a:rPr>
              <a:t>].Path=0;</a:t>
            </a:r>
          </a:p>
          <a:p>
            <a:pPr>
              <a:buNone/>
            </a:pPr>
            <a:r>
              <a:rPr lang="en-US" sz="6400" dirty="0" smtClean="0">
                <a:latin typeface="Times New Roman" pitchFamily="18" charset="0"/>
                <a:cs typeface="Times New Roman" pitchFamily="18" charset="0"/>
              </a:rPr>
              <a:t>for(; ;)</a:t>
            </a:r>
          </a:p>
          <a:p>
            <a:pPr>
              <a:buNone/>
            </a:pPr>
            <a:r>
              <a:rPr lang="en-US" sz="6400" dirty="0" smtClean="0">
                <a:latin typeface="Times New Roman" pitchFamily="18" charset="0"/>
                <a:cs typeface="Times New Roman" pitchFamily="18" charset="0"/>
              </a:rPr>
              <a:t>{</a:t>
            </a:r>
          </a:p>
          <a:p>
            <a:pPr>
              <a:buNone/>
            </a:pPr>
            <a:r>
              <a:rPr lang="en-US" sz="6400" dirty="0" smtClean="0">
                <a:latin typeface="Times New Roman" pitchFamily="18" charset="0"/>
                <a:cs typeface="Times New Roman" pitchFamily="18" charset="0"/>
              </a:rPr>
              <a:t>// Let v be the start vertex with the smallest distance</a:t>
            </a:r>
          </a:p>
          <a:p>
            <a:pPr>
              <a:buNone/>
            </a:pPr>
            <a:r>
              <a:rPr lang="en-US" sz="6400" dirty="0" smtClean="0">
                <a:latin typeface="Times New Roman" pitchFamily="18" charset="0"/>
                <a:cs typeface="Times New Roman" pitchFamily="18" charset="0"/>
              </a:rPr>
              <a:t>T[v].Dist=0;</a:t>
            </a:r>
          </a:p>
          <a:p>
            <a:pPr>
              <a:buNone/>
            </a:pPr>
            <a:r>
              <a:rPr lang="en-US" sz="6400" dirty="0" smtClean="0">
                <a:latin typeface="Times New Roman" pitchFamily="18" charset="0"/>
                <a:cs typeface="Times New Roman" pitchFamily="18" charset="0"/>
              </a:rPr>
              <a:t>T[v].known=true;</a:t>
            </a:r>
          </a:p>
          <a:p>
            <a:pPr>
              <a:buNone/>
            </a:pPr>
            <a:r>
              <a:rPr lang="en-US" sz="6400" dirty="0" smtClean="0">
                <a:latin typeface="Times New Roman" pitchFamily="18" charset="0"/>
                <a:cs typeface="Times New Roman" pitchFamily="18" charset="0"/>
              </a:rPr>
              <a:t>for each w adjacent to v</a:t>
            </a:r>
          </a:p>
          <a:p>
            <a:pPr>
              <a:buNone/>
            </a:pPr>
            <a:r>
              <a:rPr lang="en-US" sz="6400" dirty="0" smtClean="0">
                <a:latin typeface="Times New Roman" pitchFamily="18" charset="0"/>
                <a:cs typeface="Times New Roman" pitchFamily="18" charset="0"/>
              </a:rPr>
              <a:t>if ( ! T[w].known)</a:t>
            </a:r>
          </a:p>
          <a:p>
            <a:pPr>
              <a:buNone/>
            </a:pPr>
            <a:r>
              <a:rPr lang="en-US" sz="6400" dirty="0" smtClean="0">
                <a:latin typeface="Times New Roman" pitchFamily="18" charset="0"/>
                <a:cs typeface="Times New Roman" pitchFamily="18" charset="0"/>
              </a:rPr>
              <a:t>{</a:t>
            </a:r>
          </a:p>
          <a:p>
            <a:pPr>
              <a:buNone/>
            </a:pPr>
            <a:r>
              <a:rPr lang="en-US" sz="6400" dirty="0" smtClean="0">
                <a:latin typeface="Times New Roman" pitchFamily="18" charset="0"/>
                <a:cs typeface="Times New Roman" pitchFamily="18" charset="0"/>
              </a:rPr>
              <a:t>T[w].Dist = Min( T[w].Dist, </a:t>
            </a:r>
            <a:r>
              <a:rPr lang="en-US" sz="6400" dirty="0" err="1" smtClean="0">
                <a:latin typeface="Times New Roman" pitchFamily="18" charset="0"/>
                <a:cs typeface="Times New Roman" pitchFamily="18" charset="0"/>
              </a:rPr>
              <a:t>C</a:t>
            </a:r>
            <a:r>
              <a:rPr lang="en-US" sz="6400" baseline="-25000" dirty="0" err="1" smtClean="0">
                <a:latin typeface="Times New Roman" pitchFamily="18" charset="0"/>
                <a:cs typeface="Times New Roman" pitchFamily="18" charset="0"/>
              </a:rPr>
              <a:t>v,w</a:t>
            </a:r>
            <a:r>
              <a:rPr lang="en-US" sz="6400" dirty="0" smtClean="0">
                <a:latin typeface="Times New Roman" pitchFamily="18" charset="0"/>
                <a:cs typeface="Times New Roman" pitchFamily="18" charset="0"/>
              </a:rPr>
              <a:t>);</a:t>
            </a:r>
          </a:p>
          <a:p>
            <a:pPr>
              <a:buNone/>
            </a:pPr>
            <a:r>
              <a:rPr lang="en-US" sz="6400" dirty="0" smtClean="0">
                <a:latin typeface="Times New Roman" pitchFamily="18" charset="0"/>
                <a:cs typeface="Times New Roman" pitchFamily="18" charset="0"/>
              </a:rPr>
              <a:t>T[w].path=v;</a:t>
            </a:r>
          </a:p>
          <a:p>
            <a:pPr>
              <a:buNone/>
            </a:pPr>
            <a:r>
              <a:rPr lang="en-US" sz="6400" dirty="0" smtClean="0">
                <a:latin typeface="Times New Roman" pitchFamily="18" charset="0"/>
                <a:cs typeface="Times New Roman" pitchFamily="18" charset="0"/>
              </a:rPr>
              <a:t>}</a:t>
            </a:r>
          </a:p>
          <a:p>
            <a:pPr>
              <a:buNone/>
            </a:pPr>
            <a:r>
              <a:rPr lang="en-US" sz="6400" dirty="0" smtClean="0">
                <a:latin typeface="Times New Roman" pitchFamily="18" charset="0"/>
                <a:cs typeface="Times New Roman" pitchFamily="18" charset="0"/>
              </a:rPr>
              <a:t>}</a:t>
            </a:r>
          </a:p>
          <a:p>
            <a:pPr>
              <a:buNone/>
            </a:pPr>
            <a:r>
              <a:rPr lang="en-US" sz="6400" dirty="0" smtClean="0">
                <a:latin typeface="Times New Roman" pitchFamily="18" charset="0"/>
                <a:cs typeface="Times New Roman" pitchFamily="18" charset="0"/>
              </a:rPr>
              <a:t>}</a:t>
            </a:r>
          </a:p>
          <a:p>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Grp="1" noChangeAspect="1" noChangeArrowheads="1"/>
          </p:cNvPicPr>
          <p:nvPr>
            <p:ph idx="1"/>
          </p:nvPr>
        </p:nvPicPr>
        <p:blipFill>
          <a:blip r:embed="rId2"/>
          <a:srcRect/>
          <a:stretch>
            <a:fillRect/>
          </a:stretch>
        </p:blipFill>
        <p:spPr bwMode="auto">
          <a:xfrm>
            <a:off x="1346431" y="1600200"/>
            <a:ext cx="6084916" cy="2057400"/>
          </a:xfrm>
          <a:prstGeom prst="rect">
            <a:avLst/>
          </a:prstGeom>
          <a:noFill/>
          <a:ln w="9525">
            <a:noFill/>
            <a:miter lim="800000"/>
            <a:headEnd/>
            <a:tailEnd/>
          </a:ln>
          <a:effectLst/>
        </p:spPr>
      </p:pic>
      <p:pic>
        <p:nvPicPr>
          <p:cNvPr id="50179" name="Picture 3"/>
          <p:cNvPicPr>
            <a:picLocks noChangeAspect="1" noChangeArrowheads="1"/>
          </p:cNvPicPr>
          <p:nvPr/>
        </p:nvPicPr>
        <p:blipFill>
          <a:blip r:embed="rId3"/>
          <a:srcRect/>
          <a:stretch>
            <a:fillRect/>
          </a:stretch>
        </p:blipFill>
        <p:spPr bwMode="auto">
          <a:xfrm>
            <a:off x="1300163" y="3971925"/>
            <a:ext cx="7555258" cy="2276475"/>
          </a:xfrm>
          <a:prstGeom prst="rect">
            <a:avLst/>
          </a:prstGeom>
          <a:noFill/>
          <a:ln w="9525">
            <a:noFill/>
            <a:miter lim="800000"/>
            <a:headEnd/>
            <a:tailEnd/>
          </a:ln>
          <a:effectLst/>
        </p:spPr>
      </p:pic>
      <p:sp>
        <p:nvSpPr>
          <p:cNvPr id="4" name="Title 1"/>
          <p:cNvSpPr>
            <a:spLocks noGrp="1"/>
          </p:cNvSpPr>
          <p:nvPr>
            <p:ph type="title"/>
          </p:nvPr>
        </p:nvSpPr>
        <p:spPr>
          <a:xfrm>
            <a:off x="457200" y="274638"/>
            <a:ext cx="8229600" cy="1143000"/>
          </a:xfrm>
        </p:spPr>
        <p:txBody>
          <a:bodyPr/>
          <a:lstStyle/>
          <a:p>
            <a:r>
              <a:rPr lang="en-US" dirty="0" smtClean="0"/>
              <a:t>Example</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p:cNvPicPr>
            <a:picLocks noGrp="1" noChangeAspect="1" noChangeArrowheads="1"/>
          </p:cNvPicPr>
          <p:nvPr>
            <p:ph idx="1"/>
          </p:nvPr>
        </p:nvPicPr>
        <p:blipFill>
          <a:blip r:embed="rId2"/>
          <a:srcRect/>
          <a:stretch>
            <a:fillRect/>
          </a:stretch>
        </p:blipFill>
        <p:spPr bwMode="auto">
          <a:xfrm>
            <a:off x="1357312" y="1981199"/>
            <a:ext cx="6948488" cy="4199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2000" b="1" dirty="0"/>
              <a:t>Step 3:</a:t>
            </a:r>
            <a:endParaRPr lang="en-US" sz="2000" dirty="0"/>
          </a:p>
          <a:p>
            <a:r>
              <a:rPr lang="en-US" sz="2000" dirty="0"/>
              <a:t>Next vertex d with minimum distance is marked as visited and the distance of its unknown adjacent vertex is updated.</a:t>
            </a:r>
          </a:p>
          <a:p>
            <a:pPr>
              <a:buNone/>
            </a:pPr>
            <a:r>
              <a:rPr lang="en-US" sz="2000" dirty="0"/>
              <a:t>T[b].Dist=Min( T[b].Dist, </a:t>
            </a:r>
            <a:r>
              <a:rPr lang="en-US" sz="2000" dirty="0" err="1"/>
              <a:t>C</a:t>
            </a:r>
            <a:r>
              <a:rPr lang="en-US" sz="2000" baseline="-25000" dirty="0" err="1"/>
              <a:t>d,b</a:t>
            </a:r>
            <a:r>
              <a:rPr lang="en-US" sz="2000" dirty="0"/>
              <a:t>)=Min(2,2)=2</a:t>
            </a:r>
          </a:p>
          <a:p>
            <a:pPr>
              <a:buNone/>
            </a:pPr>
            <a:r>
              <a:rPr lang="en-US" sz="2000" dirty="0"/>
              <a:t>T[c].Dist=Min( T[c].Dist, </a:t>
            </a:r>
            <a:r>
              <a:rPr lang="en-US" sz="2000" dirty="0" err="1"/>
              <a:t>C</a:t>
            </a:r>
            <a:r>
              <a:rPr lang="en-US" sz="2000" baseline="-25000" dirty="0" err="1"/>
              <a:t>d,c</a:t>
            </a:r>
            <a:r>
              <a:rPr lang="en-US" sz="2000" dirty="0"/>
              <a:t>)=Min(3,1)=</a:t>
            </a:r>
            <a:r>
              <a:rPr lang="en-US" sz="2000" dirty="0" smtClean="0"/>
              <a:t>1</a:t>
            </a:r>
          </a:p>
          <a:p>
            <a:pPr>
              <a:buNone/>
            </a:pPr>
            <a:endParaRPr lang="en-US" sz="2000" dirty="0"/>
          </a:p>
          <a:p>
            <a:endParaRPr lang="en-US" sz="2000" dirty="0"/>
          </a:p>
        </p:txBody>
      </p:sp>
      <p:pic>
        <p:nvPicPr>
          <p:cNvPr id="5" name="Picture 2"/>
          <p:cNvPicPr>
            <a:picLocks noChangeAspect="1" noChangeArrowheads="1"/>
          </p:cNvPicPr>
          <p:nvPr/>
        </p:nvPicPr>
        <p:blipFill>
          <a:blip r:embed="rId2"/>
          <a:srcRect/>
          <a:stretch>
            <a:fillRect/>
          </a:stretch>
        </p:blipFill>
        <p:spPr bwMode="auto">
          <a:xfrm>
            <a:off x="1266825" y="3876675"/>
            <a:ext cx="7805442" cy="1990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1" name="Picture 3"/>
          <p:cNvPicPr>
            <a:picLocks noGrp="1" noChangeAspect="1" noChangeArrowheads="1"/>
          </p:cNvPicPr>
          <p:nvPr>
            <p:ph idx="1"/>
          </p:nvPr>
        </p:nvPicPr>
        <p:blipFill>
          <a:blip r:embed="rId2"/>
          <a:srcRect/>
          <a:stretch>
            <a:fillRect/>
          </a:stretch>
        </p:blipFill>
        <p:spPr bwMode="auto">
          <a:xfrm>
            <a:off x="457200" y="762000"/>
            <a:ext cx="7878555" cy="411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p:cNvPicPr>
            <a:picLocks noGrp="1" noChangeAspect="1" noChangeArrowheads="1"/>
          </p:cNvPicPr>
          <p:nvPr>
            <p:ph idx="1"/>
          </p:nvPr>
        </p:nvPicPr>
        <p:blipFill>
          <a:blip r:embed="rId2"/>
          <a:srcRect/>
          <a:stretch>
            <a:fillRect/>
          </a:stretch>
        </p:blipFill>
        <p:spPr bwMode="auto">
          <a:xfrm>
            <a:off x="609600" y="838200"/>
            <a:ext cx="8144671" cy="495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a:t>Weighted Graph</a:t>
            </a:r>
            <a:r>
              <a:rPr lang="en-US" dirty="0"/>
              <a:t/>
            </a:r>
            <a:br>
              <a:rPr lang="en-US" dirty="0"/>
            </a:br>
            <a:endParaRPr lang="en-US" dirty="0"/>
          </a:p>
        </p:txBody>
      </p:sp>
      <p:sp>
        <p:nvSpPr>
          <p:cNvPr id="5" name="Content Placeholder 4"/>
          <p:cNvSpPr>
            <a:spLocks noGrp="1"/>
          </p:cNvSpPr>
          <p:nvPr>
            <p:ph idx="1"/>
          </p:nvPr>
        </p:nvSpPr>
        <p:spPr/>
        <p:txBody>
          <a:bodyPr>
            <a:normAutofit/>
          </a:bodyPr>
          <a:lstStyle/>
          <a:p>
            <a:r>
              <a:rPr lang="en-US" sz="2400" dirty="0"/>
              <a:t>A graph is said to be weighted graph if every edge in a graph is assigned a weight or value. It can be a directed or undirected graph</a:t>
            </a:r>
          </a:p>
          <a:p>
            <a:pPr>
              <a:buNone/>
            </a:pPr>
            <a:endParaRPr lang="en-US" sz="2400" dirty="0"/>
          </a:p>
        </p:txBody>
      </p:sp>
      <p:pic>
        <p:nvPicPr>
          <p:cNvPr id="6" name="Picture 2"/>
          <p:cNvPicPr>
            <a:picLocks noChangeAspect="1" noChangeArrowheads="1"/>
          </p:cNvPicPr>
          <p:nvPr/>
        </p:nvPicPr>
        <p:blipFill>
          <a:blip r:embed="rId3"/>
          <a:srcRect/>
          <a:stretch>
            <a:fillRect/>
          </a:stretch>
        </p:blipFill>
        <p:spPr bwMode="auto">
          <a:xfrm>
            <a:off x="2200275" y="3495675"/>
            <a:ext cx="4743450" cy="1228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t/>
            </a:r>
            <a:br>
              <a:rPr lang="en-US" b="1" dirty="0" smtClean="0"/>
            </a:br>
            <a:r>
              <a:rPr lang="en-US" b="1" dirty="0" smtClean="0"/>
              <a:t>Minimum Spanning Tree-</a:t>
            </a:r>
            <a:r>
              <a:rPr lang="en-US" b="1" dirty="0" err="1" smtClean="0"/>
              <a:t>Kruskal’s</a:t>
            </a:r>
            <a:r>
              <a:rPr lang="en-US" b="1" dirty="0" smtClean="0"/>
              <a:t> </a:t>
            </a:r>
            <a:r>
              <a:rPr lang="en-US" b="1" dirty="0"/>
              <a:t>Algorithm</a:t>
            </a:r>
            <a:r>
              <a:rPr lang="en-US" dirty="0"/>
              <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lvl="0"/>
            <a:r>
              <a:rPr lang="en-US" dirty="0"/>
              <a:t>This uses a greedy technique to compute a minimum spanning tree.</a:t>
            </a:r>
          </a:p>
          <a:p>
            <a:pPr lvl="0"/>
            <a:r>
              <a:rPr lang="en-US" dirty="0"/>
              <a:t>This algorithm selects the edges in the order of smallest weight and accept an edge if it does not cause a cycle.</a:t>
            </a:r>
          </a:p>
          <a:p>
            <a:pPr lvl="0"/>
            <a:r>
              <a:rPr lang="en-US" dirty="0"/>
              <a:t>The algorithm terminates if enough edges are accepted</a:t>
            </a:r>
          </a:p>
          <a:p>
            <a:pPr lvl="0"/>
            <a:r>
              <a:rPr lang="en-US" dirty="0"/>
              <a:t>Initially there are |v| single node trees.</a:t>
            </a:r>
          </a:p>
          <a:p>
            <a:pPr lvl="0"/>
            <a:r>
              <a:rPr lang="en-US" dirty="0"/>
              <a:t>Adding an edge merges two trees into one</a:t>
            </a:r>
          </a:p>
          <a:p>
            <a:pPr lvl="0"/>
            <a:r>
              <a:rPr lang="en-US" dirty="0"/>
              <a:t>When the algorithm terminates, there is only one tree, which is called as minimum spanning tree.</a:t>
            </a:r>
          </a:p>
          <a:p>
            <a:pPr lvl="0"/>
            <a:r>
              <a:rPr lang="en-US" dirty="0" smtClean="0"/>
              <a:t>The </a:t>
            </a:r>
            <a:r>
              <a:rPr lang="en-US" dirty="0"/>
              <a:t>algorithm uses two </a:t>
            </a:r>
            <a:r>
              <a:rPr lang="en-US" dirty="0" smtClean="0"/>
              <a:t>DS </a:t>
            </a:r>
            <a:r>
              <a:rPr lang="en-US" dirty="0"/>
              <a:t>namely find and union</a:t>
            </a:r>
          </a:p>
          <a:p>
            <a:pPr lvl="0"/>
            <a:r>
              <a:rPr lang="en-US" dirty="0"/>
              <a:t>Find(u) returns the root of the tree that contains the vertex u</a:t>
            </a:r>
          </a:p>
          <a:p>
            <a:pPr lvl="0"/>
            <a:r>
              <a:rPr lang="en-US" dirty="0" smtClean="0"/>
              <a:t>Union(</a:t>
            </a:r>
            <a:r>
              <a:rPr lang="en-US" dirty="0" err="1" smtClean="0"/>
              <a:t>u,v</a:t>
            </a:r>
            <a:r>
              <a:rPr lang="en-US" dirty="0"/>
              <a:t>) merge the two trees by making the root pointer of one point the root of the other tree.</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buNone/>
            </a:pPr>
            <a:r>
              <a:rPr lang="en-US" sz="1600" dirty="0" smtClean="0">
                <a:latin typeface="Times New Roman" pitchFamily="18" charset="0"/>
                <a:cs typeface="Times New Roman" pitchFamily="18" charset="0"/>
              </a:rPr>
              <a:t>MST-KRUSKAL(G, w) </a:t>
            </a:r>
          </a:p>
          <a:p>
            <a:pPr>
              <a:buNone/>
            </a:pPr>
            <a:r>
              <a:rPr lang="en-US" sz="1600" dirty="0" smtClean="0">
                <a:latin typeface="Times New Roman" pitchFamily="18" charset="0"/>
                <a:cs typeface="Times New Roman" pitchFamily="18" charset="0"/>
              </a:rPr>
              <a:t>A ← Ø </a:t>
            </a:r>
          </a:p>
          <a:p>
            <a:pPr>
              <a:buNone/>
            </a:pPr>
            <a:r>
              <a:rPr lang="en-US" sz="1600" dirty="0" smtClean="0">
                <a:latin typeface="Times New Roman" pitchFamily="18" charset="0"/>
                <a:cs typeface="Times New Roman" pitchFamily="18" charset="0"/>
              </a:rPr>
              <a:t> for each vertex v  V[G] </a:t>
            </a:r>
          </a:p>
          <a:p>
            <a:pPr>
              <a:buNone/>
            </a:pPr>
            <a:r>
              <a:rPr lang="en-US" sz="1600" dirty="0" smtClean="0">
                <a:latin typeface="Times New Roman" pitchFamily="18" charset="0"/>
                <a:cs typeface="Times New Roman" pitchFamily="18" charset="0"/>
              </a:rPr>
              <a:t> do MAKE-SET(v)</a:t>
            </a:r>
          </a:p>
          <a:p>
            <a:pPr>
              <a:buNone/>
            </a:pPr>
            <a:r>
              <a:rPr lang="en-US" sz="1600" dirty="0" smtClean="0">
                <a:latin typeface="Times New Roman" pitchFamily="18" charset="0"/>
                <a:cs typeface="Times New Roman" pitchFamily="18" charset="0"/>
              </a:rPr>
              <a:t> sort the edges of E into </a:t>
            </a:r>
            <a:r>
              <a:rPr lang="en-US" sz="1600" dirty="0" err="1" smtClean="0">
                <a:latin typeface="Times New Roman" pitchFamily="18" charset="0"/>
                <a:cs typeface="Times New Roman" pitchFamily="18" charset="0"/>
              </a:rPr>
              <a:t>nondecreasing</a:t>
            </a:r>
            <a:r>
              <a:rPr lang="en-US" sz="1600" dirty="0" smtClean="0">
                <a:latin typeface="Times New Roman" pitchFamily="18" charset="0"/>
                <a:cs typeface="Times New Roman" pitchFamily="18" charset="0"/>
              </a:rPr>
              <a:t> order by weight w </a:t>
            </a:r>
          </a:p>
          <a:p>
            <a:pPr>
              <a:buNone/>
            </a:pPr>
            <a:r>
              <a:rPr lang="en-US" sz="1600" dirty="0" smtClean="0">
                <a:latin typeface="Times New Roman" pitchFamily="18" charset="0"/>
                <a:cs typeface="Times New Roman" pitchFamily="18" charset="0"/>
              </a:rPr>
              <a:t>for each edge (u, v)  E, taken in </a:t>
            </a:r>
            <a:r>
              <a:rPr lang="en-US" sz="1600" dirty="0" err="1" smtClean="0">
                <a:latin typeface="Times New Roman" pitchFamily="18" charset="0"/>
                <a:cs typeface="Times New Roman" pitchFamily="18" charset="0"/>
              </a:rPr>
              <a:t>nondecreasing</a:t>
            </a:r>
            <a:r>
              <a:rPr lang="en-US" sz="1600" dirty="0" smtClean="0">
                <a:latin typeface="Times New Roman" pitchFamily="18" charset="0"/>
                <a:cs typeface="Times New Roman" pitchFamily="18" charset="0"/>
              </a:rPr>
              <a:t> order by weight </a:t>
            </a:r>
          </a:p>
          <a:p>
            <a:pPr>
              <a:buNone/>
            </a:pPr>
            <a:r>
              <a:rPr lang="en-US" sz="1600" dirty="0" smtClean="0">
                <a:latin typeface="Times New Roman" pitchFamily="18" charset="0"/>
                <a:cs typeface="Times New Roman" pitchFamily="18" charset="0"/>
              </a:rPr>
              <a:t> do if FIND-SET(u) ≠ FIND-SET(v)</a:t>
            </a:r>
          </a:p>
          <a:p>
            <a:pPr>
              <a:buNone/>
            </a:pPr>
            <a:r>
              <a:rPr lang="en-US" sz="1600" dirty="0" smtClean="0">
                <a:latin typeface="Times New Roman" pitchFamily="18" charset="0"/>
                <a:cs typeface="Times New Roman" pitchFamily="18" charset="0"/>
              </a:rPr>
              <a:t> then A ← A  {(u, v)}</a:t>
            </a:r>
          </a:p>
          <a:p>
            <a:pPr>
              <a:buNone/>
            </a:pPr>
            <a:r>
              <a:rPr lang="en-US" sz="1600" dirty="0" smtClean="0">
                <a:latin typeface="Times New Roman" pitchFamily="18" charset="0"/>
                <a:cs typeface="Times New Roman" pitchFamily="18" charset="0"/>
              </a:rPr>
              <a:t> UNION(u, v)</a:t>
            </a:r>
          </a:p>
          <a:p>
            <a:pPr>
              <a:buNone/>
            </a:pPr>
            <a:r>
              <a:rPr lang="en-US" sz="1600" dirty="0" smtClean="0">
                <a:latin typeface="Times New Roman" pitchFamily="18" charset="0"/>
                <a:cs typeface="Times New Roman" pitchFamily="18" charset="0"/>
              </a:rPr>
              <a:t> return A</a:t>
            </a:r>
            <a:endParaRPr lang="en-US" sz="1600" dirty="0">
              <a:latin typeface="Times New Roman" pitchFamily="18" charset="0"/>
              <a:cs typeface="Times New Roman" pitchFamily="18" charset="0"/>
            </a:endParaRPr>
          </a:p>
        </p:txBody>
      </p:sp>
      <p:sp>
        <p:nvSpPr>
          <p:cNvPr id="4" name="Title 1"/>
          <p:cNvSpPr>
            <a:spLocks noGrp="1"/>
          </p:cNvSpPr>
          <p:nvPr>
            <p:ph type="title"/>
          </p:nvPr>
        </p:nvSpPr>
        <p:spPr>
          <a:xfrm>
            <a:off x="457200" y="274638"/>
            <a:ext cx="8229600" cy="1143000"/>
          </a:xfrm>
        </p:spPr>
        <p:txBody>
          <a:bodyPr>
            <a:normAutofit fontScale="90000"/>
          </a:bodyPr>
          <a:lstStyle/>
          <a:p>
            <a:pPr lvl="0"/>
            <a:r>
              <a:rPr lang="en-US" b="1" dirty="0" smtClean="0"/>
              <a:t/>
            </a:r>
            <a:br>
              <a:rPr lang="en-US" b="1" dirty="0" smtClean="0"/>
            </a:br>
            <a:r>
              <a:rPr lang="en-US" b="1" dirty="0" smtClean="0"/>
              <a:t>Routine</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endParaRPr lang="en-US" sz="1200" dirty="0" smtClean="0"/>
          </a:p>
          <a:p>
            <a:pPr>
              <a:buNone/>
            </a:pPr>
            <a:r>
              <a:rPr lang="en-US" sz="1400" b="1" dirty="0" smtClean="0">
                <a:latin typeface="Times New Roman" pitchFamily="18" charset="0"/>
                <a:cs typeface="Times New Roman" pitchFamily="18" charset="0"/>
              </a:rPr>
              <a:t>// Routine for Find</a:t>
            </a:r>
          </a:p>
          <a:p>
            <a:pPr>
              <a:buNone/>
            </a:pPr>
            <a:r>
              <a:rPr lang="en-US" sz="1400" dirty="0" err="1" smtClean="0">
                <a:latin typeface="Times New Roman" pitchFamily="18" charset="0"/>
                <a:cs typeface="Times New Roman" pitchFamily="18" charset="0"/>
              </a:rPr>
              <a:t>SetType</a:t>
            </a:r>
            <a:r>
              <a:rPr lang="en-US" sz="1400" dirty="0" smtClean="0">
                <a:latin typeface="Times New Roman" pitchFamily="18" charset="0"/>
                <a:cs typeface="Times New Roman" pitchFamily="18" charset="0"/>
              </a:rPr>
              <a:t> Find(Vertex </a:t>
            </a:r>
            <a:r>
              <a:rPr lang="en-US" sz="1400" dirty="0" err="1" smtClean="0">
                <a:latin typeface="Times New Roman" pitchFamily="18" charset="0"/>
                <a:cs typeface="Times New Roman" pitchFamily="18" charset="0"/>
              </a:rPr>
              <a:t>U,DisjointSet</a:t>
            </a:r>
            <a:r>
              <a:rPr lang="en-US" sz="1400" dirty="0" smtClean="0">
                <a:latin typeface="Times New Roman" pitchFamily="18" charset="0"/>
                <a:cs typeface="Times New Roman" pitchFamily="18" charset="0"/>
              </a:rPr>
              <a:t> S)</a:t>
            </a:r>
          </a:p>
          <a:p>
            <a:pPr>
              <a:buNone/>
            </a:pPr>
            <a:r>
              <a:rPr lang="en-US" sz="1400" dirty="0" smtClean="0">
                <a:latin typeface="Times New Roman" pitchFamily="18" charset="0"/>
                <a:cs typeface="Times New Roman" pitchFamily="18" charset="0"/>
              </a:rPr>
              <a:t>{</a:t>
            </a:r>
          </a:p>
          <a:p>
            <a:pPr>
              <a:buNone/>
            </a:pPr>
            <a:r>
              <a:rPr lang="en-US" sz="1400" dirty="0" smtClean="0">
                <a:latin typeface="Times New Roman" pitchFamily="18" charset="0"/>
                <a:cs typeface="Times New Roman" pitchFamily="18" charset="0"/>
              </a:rPr>
              <a:t>If(S[u]&lt;=0)</a:t>
            </a:r>
          </a:p>
          <a:p>
            <a:pPr>
              <a:buNone/>
            </a:pPr>
            <a:r>
              <a:rPr lang="en-US" sz="1400" dirty="0" smtClean="0">
                <a:latin typeface="Times New Roman" pitchFamily="18" charset="0"/>
                <a:cs typeface="Times New Roman" pitchFamily="18" charset="0"/>
              </a:rPr>
              <a:t>return u; </a:t>
            </a:r>
          </a:p>
          <a:p>
            <a:pPr>
              <a:buNone/>
            </a:pPr>
            <a:r>
              <a:rPr lang="en-US" sz="1400" dirty="0" smtClean="0">
                <a:latin typeface="Times New Roman" pitchFamily="18" charset="0"/>
                <a:cs typeface="Times New Roman" pitchFamily="18" charset="0"/>
              </a:rPr>
              <a:t>else </a:t>
            </a:r>
          </a:p>
          <a:p>
            <a:pPr>
              <a:buNone/>
            </a:pPr>
            <a:r>
              <a:rPr lang="en-US" sz="1400" dirty="0" smtClean="0">
                <a:latin typeface="Times New Roman" pitchFamily="18" charset="0"/>
                <a:cs typeface="Times New Roman" pitchFamily="18" charset="0"/>
              </a:rPr>
              <a:t>return Find(S[u],S);</a:t>
            </a:r>
          </a:p>
          <a:p>
            <a:pPr>
              <a:buNone/>
            </a:pPr>
            <a:r>
              <a:rPr lang="en-US" sz="1400" dirty="0" smtClean="0">
                <a:latin typeface="Times New Roman" pitchFamily="18" charset="0"/>
                <a:cs typeface="Times New Roman" pitchFamily="18" charset="0"/>
              </a:rPr>
              <a:t>}</a:t>
            </a:r>
          </a:p>
          <a:p>
            <a:pPr>
              <a:buNone/>
            </a:pPr>
            <a:r>
              <a:rPr lang="en-US" sz="1400" b="1" dirty="0" smtClean="0">
                <a:latin typeface="Times New Roman" pitchFamily="18" charset="0"/>
                <a:cs typeface="Times New Roman" pitchFamily="18" charset="0"/>
              </a:rPr>
              <a:t>// Routine for Union</a:t>
            </a:r>
          </a:p>
          <a:p>
            <a:pPr>
              <a:buNone/>
            </a:pPr>
            <a:r>
              <a:rPr lang="en-US" sz="1400" dirty="0" smtClean="0">
                <a:latin typeface="Times New Roman" pitchFamily="18" charset="0"/>
                <a:cs typeface="Times New Roman" pitchFamily="18" charset="0"/>
              </a:rPr>
              <a:t>Void </a:t>
            </a:r>
            <a:r>
              <a:rPr lang="en-US" sz="1400" dirty="0" err="1" smtClean="0">
                <a:latin typeface="Times New Roman" pitchFamily="18" charset="0"/>
                <a:cs typeface="Times New Roman" pitchFamily="18" charset="0"/>
              </a:rPr>
              <a:t>SetUnion</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DisjointSet</a:t>
            </a:r>
            <a:r>
              <a:rPr lang="en-US" sz="1400" dirty="0" smtClean="0">
                <a:latin typeface="Times New Roman" pitchFamily="18" charset="0"/>
                <a:cs typeface="Times New Roman" pitchFamily="18" charset="0"/>
              </a:rPr>
              <a:t> S, </a:t>
            </a:r>
            <a:r>
              <a:rPr lang="en-US" sz="1400" dirty="0" err="1" smtClean="0">
                <a:latin typeface="Times New Roman" pitchFamily="18" charset="0"/>
                <a:cs typeface="Times New Roman" pitchFamily="18" charset="0"/>
              </a:rPr>
              <a:t>SetType</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Uset,SetType</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Vset</a:t>
            </a:r>
            <a:r>
              <a:rPr lang="en-US" sz="1400" dirty="0" smtClean="0">
                <a:latin typeface="Times New Roman" pitchFamily="18" charset="0"/>
                <a:cs typeface="Times New Roman" pitchFamily="18" charset="0"/>
              </a:rPr>
              <a:t>)</a:t>
            </a:r>
          </a:p>
          <a:p>
            <a:pPr>
              <a:buNone/>
            </a:pPr>
            <a:r>
              <a:rPr lang="en-US" sz="1400" dirty="0" smtClean="0">
                <a:latin typeface="Times New Roman" pitchFamily="18" charset="0"/>
                <a:cs typeface="Times New Roman" pitchFamily="18" charset="0"/>
              </a:rPr>
              <a:t>{</a:t>
            </a:r>
          </a:p>
          <a:p>
            <a:pPr>
              <a:buNone/>
            </a:pPr>
            <a:r>
              <a:rPr lang="en-US" sz="1400" dirty="0" smtClean="0">
                <a:latin typeface="Times New Roman" pitchFamily="18" charset="0"/>
                <a:cs typeface="Times New Roman" pitchFamily="18" charset="0"/>
              </a:rPr>
              <a:t>S[</a:t>
            </a:r>
            <a:r>
              <a:rPr lang="en-US" sz="1400" dirty="0" err="1" smtClean="0">
                <a:latin typeface="Times New Roman" pitchFamily="18" charset="0"/>
                <a:cs typeface="Times New Roman" pitchFamily="18" charset="0"/>
              </a:rPr>
              <a:t>Vset</a:t>
            </a:r>
            <a:r>
              <a:rPr lang="en-US" sz="1400" dirty="0" smtClean="0">
                <a:latin typeface="Times New Roman" pitchFamily="18" charset="0"/>
                <a:cs typeface="Times New Roman" pitchFamily="18" charset="0"/>
              </a:rPr>
              <a:t>]=</a:t>
            </a:r>
            <a:r>
              <a:rPr lang="en-US" sz="1400" dirty="0" err="1" smtClean="0">
                <a:latin typeface="Times New Roman" pitchFamily="18" charset="0"/>
                <a:cs typeface="Times New Roman" pitchFamily="18" charset="0"/>
              </a:rPr>
              <a:t>Uset</a:t>
            </a:r>
            <a:r>
              <a:rPr lang="en-US" sz="1400" dirty="0" smtClean="0">
                <a:latin typeface="Times New Roman" pitchFamily="18" charset="0"/>
                <a:cs typeface="Times New Roman" pitchFamily="18" charset="0"/>
              </a:rPr>
              <a:t>;</a:t>
            </a:r>
          </a:p>
          <a:p>
            <a:pPr>
              <a:buNone/>
            </a:pPr>
            <a:r>
              <a:rPr lang="en-US" sz="1400" dirty="0" smtClean="0">
                <a:latin typeface="Times New Roman" pitchFamily="18" charset="0"/>
                <a:cs typeface="Times New Roman" pitchFamily="18" charset="0"/>
              </a:rPr>
              <a:t>} </a:t>
            </a:r>
            <a:endParaRPr lang="en-US"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p:cNvPicPr>
            <a:picLocks noGrp="1" noChangeAspect="1" noChangeArrowheads="1"/>
          </p:cNvPicPr>
          <p:nvPr>
            <p:ph idx="1"/>
          </p:nvPr>
        </p:nvPicPr>
        <p:blipFill>
          <a:blip r:embed="rId2"/>
          <a:srcRect/>
          <a:stretch>
            <a:fillRect/>
          </a:stretch>
        </p:blipFill>
        <p:spPr bwMode="auto">
          <a:xfrm>
            <a:off x="685800" y="1600200"/>
            <a:ext cx="7924800" cy="4525963"/>
          </a:xfrm>
          <a:prstGeom prst="rect">
            <a:avLst/>
          </a:prstGeom>
          <a:noFill/>
          <a:ln w="9525">
            <a:noFill/>
            <a:miter lim="800000"/>
            <a:headEnd/>
            <a:tailEnd/>
          </a:ln>
          <a:effectLst/>
        </p:spPr>
      </p:pic>
      <p:sp>
        <p:nvSpPr>
          <p:cNvPr id="4" name="Title 1"/>
          <p:cNvSpPr>
            <a:spLocks noGrp="1"/>
          </p:cNvSpPr>
          <p:nvPr>
            <p:ph type="title"/>
          </p:nvPr>
        </p:nvSpPr>
        <p:spPr>
          <a:xfrm>
            <a:off x="457200" y="274638"/>
            <a:ext cx="8229600" cy="1143000"/>
          </a:xfrm>
        </p:spPr>
        <p:txBody>
          <a:bodyPr/>
          <a:lstStyle/>
          <a:p>
            <a:r>
              <a:rPr lang="en-US" dirty="0" smtClean="0"/>
              <a:t>Example</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p:cNvPicPr>
            <a:picLocks noGrp="1" noChangeAspect="1" noChangeArrowheads="1"/>
          </p:cNvPicPr>
          <p:nvPr>
            <p:ph idx="1"/>
          </p:nvPr>
        </p:nvPicPr>
        <p:blipFill>
          <a:blip r:embed="rId2"/>
          <a:srcRect/>
          <a:stretch>
            <a:fillRect/>
          </a:stretch>
        </p:blipFill>
        <p:spPr bwMode="auto">
          <a:xfrm>
            <a:off x="533401" y="1676400"/>
            <a:ext cx="7772399" cy="1503213"/>
          </a:xfrm>
          <a:prstGeom prst="rect">
            <a:avLst/>
          </a:prstGeom>
          <a:noFill/>
          <a:ln w="9525">
            <a:noFill/>
            <a:miter lim="800000"/>
            <a:headEnd/>
            <a:tailEnd/>
          </a:ln>
          <a:effectLst/>
        </p:spPr>
      </p:pic>
      <p:pic>
        <p:nvPicPr>
          <p:cNvPr id="3074" name="Picture 2"/>
          <p:cNvPicPr>
            <a:picLocks noChangeAspect="1" noChangeArrowheads="1"/>
          </p:cNvPicPr>
          <p:nvPr/>
        </p:nvPicPr>
        <p:blipFill>
          <a:blip r:embed="rId3"/>
          <a:srcRect/>
          <a:stretch>
            <a:fillRect/>
          </a:stretch>
        </p:blipFill>
        <p:spPr bwMode="auto">
          <a:xfrm>
            <a:off x="1447800" y="3276600"/>
            <a:ext cx="4880187" cy="3352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pPr>
              <a:buNone/>
            </a:pPr>
            <a:r>
              <a:rPr lang="en-US" dirty="0" smtClean="0"/>
              <a:t>Find minimum spanning tree for the following graph using Prim’s and </a:t>
            </a:r>
            <a:r>
              <a:rPr lang="en-US" dirty="0" err="1" smtClean="0"/>
              <a:t>Kruskal’s</a:t>
            </a:r>
            <a:r>
              <a:rPr lang="en-US" dirty="0" smtClean="0"/>
              <a:t> Algorithms</a:t>
            </a:r>
            <a:endParaRPr lang="en-US" dirty="0"/>
          </a:p>
        </p:txBody>
      </p:sp>
      <p:pic>
        <p:nvPicPr>
          <p:cNvPr id="1026" name="Picture 2" descr="C:\Users\ROSARIO_2\Desktop\Capture.PNG"/>
          <p:cNvPicPr>
            <a:picLocks noChangeAspect="1" noChangeArrowheads="1"/>
          </p:cNvPicPr>
          <p:nvPr/>
        </p:nvPicPr>
        <p:blipFill>
          <a:blip r:embed="rId2"/>
          <a:srcRect/>
          <a:stretch>
            <a:fillRect/>
          </a:stretch>
        </p:blipFill>
        <p:spPr bwMode="auto">
          <a:xfrm>
            <a:off x="1981200" y="2819400"/>
            <a:ext cx="4343400" cy="2971800"/>
          </a:xfrm>
          <a:prstGeom prst="rect">
            <a:avLst/>
          </a:prstGeom>
          <a:noFill/>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Shortest Path Algorithm</a:t>
            </a:r>
            <a:br>
              <a:rPr lang="en-US" dirty="0" smtClean="0"/>
            </a:br>
            <a:r>
              <a:rPr lang="en-US" dirty="0" err="1" smtClean="0"/>
              <a:t>Dijkstra’s</a:t>
            </a:r>
            <a:r>
              <a:rPr lang="en-US" dirty="0" smtClean="0"/>
              <a:t> Algorithm(Single Source Shortest Path)</a:t>
            </a:r>
            <a:endParaRPr lang="en-US" dirty="0"/>
          </a:p>
        </p:txBody>
      </p:sp>
      <p:sp>
        <p:nvSpPr>
          <p:cNvPr id="3" name="Content Placeholder 2"/>
          <p:cNvSpPr>
            <a:spLocks noGrp="1"/>
          </p:cNvSpPr>
          <p:nvPr>
            <p:ph idx="1"/>
          </p:nvPr>
        </p:nvSpPr>
        <p:spPr/>
        <p:txBody>
          <a:bodyPr>
            <a:normAutofit fontScale="77500" lnSpcReduction="20000"/>
          </a:bodyPr>
          <a:lstStyle/>
          <a:p>
            <a:pPr lvl="0"/>
            <a:endParaRPr lang="en-US" dirty="0" smtClean="0"/>
          </a:p>
          <a:p>
            <a:pPr lvl="0"/>
            <a:r>
              <a:rPr lang="en-US" dirty="0" smtClean="0"/>
              <a:t>The general method to solve the single source shortest path problem is known as </a:t>
            </a:r>
            <a:r>
              <a:rPr lang="en-US" dirty="0" err="1" smtClean="0"/>
              <a:t>Dijkstra’s</a:t>
            </a:r>
            <a:r>
              <a:rPr lang="en-US" dirty="0" smtClean="0"/>
              <a:t> algorithm. This is applied to the weighted graph G.</a:t>
            </a:r>
          </a:p>
          <a:p>
            <a:pPr lvl="0"/>
            <a:r>
              <a:rPr lang="en-US" dirty="0" smtClean="0"/>
              <a:t>This is the prime example of Greedy technique which generally solve the problem in stages to be the best thing at each stage.</a:t>
            </a:r>
          </a:p>
          <a:p>
            <a:pPr lvl="0"/>
            <a:r>
              <a:rPr lang="en-US" dirty="0" smtClean="0"/>
              <a:t>This algorithm proceeds in stages, just like the </a:t>
            </a:r>
            <a:r>
              <a:rPr lang="en-US" dirty="0" err="1" smtClean="0"/>
              <a:t>unweighted</a:t>
            </a:r>
            <a:r>
              <a:rPr lang="en-US" dirty="0" smtClean="0"/>
              <a:t> shortest path algorithm</a:t>
            </a:r>
          </a:p>
          <a:p>
            <a:pPr lvl="0"/>
            <a:r>
              <a:rPr lang="en-US" dirty="0" smtClean="0"/>
              <a:t>At each stage it selects a vertex v which has the smallest </a:t>
            </a:r>
            <a:r>
              <a:rPr lang="en-US" dirty="0" err="1" smtClean="0"/>
              <a:t>d</a:t>
            </a:r>
            <a:r>
              <a:rPr lang="en-US" baseline="-25000" dirty="0" err="1" smtClean="0"/>
              <a:t>v</a:t>
            </a:r>
            <a:r>
              <a:rPr lang="en-US" dirty="0" smtClean="0"/>
              <a:t> among all the unknown vertices and declares that as the shortest path from s to v and mark it to be known.</a:t>
            </a:r>
          </a:p>
          <a:p>
            <a:pPr lvl="0"/>
            <a:r>
              <a:rPr lang="en-US" dirty="0" smtClean="0"/>
              <a:t>We should set </a:t>
            </a:r>
            <a:r>
              <a:rPr lang="en-US" dirty="0" err="1" smtClean="0"/>
              <a:t>d</a:t>
            </a:r>
            <a:r>
              <a:rPr lang="en-US" baseline="-25000" dirty="0" err="1" smtClean="0"/>
              <a:t>w</a:t>
            </a:r>
            <a:r>
              <a:rPr lang="en-US" dirty="0" smtClean="0"/>
              <a:t>=</a:t>
            </a:r>
            <a:r>
              <a:rPr lang="en-US" dirty="0" err="1" smtClean="0"/>
              <a:t>d</a:t>
            </a:r>
            <a:r>
              <a:rPr lang="en-US" baseline="-25000" dirty="0" err="1" smtClean="0"/>
              <a:t>v</a:t>
            </a:r>
            <a:r>
              <a:rPr lang="en-US" dirty="0" smtClean="0"/>
              <a:t> + </a:t>
            </a:r>
            <a:r>
              <a:rPr lang="en-US" dirty="0" err="1" smtClean="0"/>
              <a:t>C</a:t>
            </a:r>
            <a:r>
              <a:rPr lang="en-US" baseline="-25000" dirty="0" err="1" smtClean="0"/>
              <a:t>v,w</a:t>
            </a:r>
            <a:r>
              <a:rPr lang="en-US" dirty="0" smtClean="0"/>
              <a:t> </a:t>
            </a:r>
          </a:p>
          <a:p>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Routine</a:t>
            </a:r>
            <a:endParaRPr lang="en-US" dirty="0"/>
          </a:p>
        </p:txBody>
      </p:sp>
      <p:sp>
        <p:nvSpPr>
          <p:cNvPr id="3" name="Content Placeholder 2"/>
          <p:cNvSpPr>
            <a:spLocks noGrp="1"/>
          </p:cNvSpPr>
          <p:nvPr>
            <p:ph idx="1"/>
          </p:nvPr>
        </p:nvSpPr>
        <p:spPr>
          <a:xfrm>
            <a:off x="381000" y="1143000"/>
            <a:ext cx="8229600" cy="6248400"/>
          </a:xfrm>
        </p:spPr>
        <p:txBody>
          <a:bodyPr>
            <a:normAutofit fontScale="25000" lnSpcReduction="20000"/>
          </a:bodyPr>
          <a:lstStyle/>
          <a:p>
            <a:pPr>
              <a:buNone/>
            </a:pPr>
            <a:r>
              <a:rPr lang="en-US" sz="6400" dirty="0" smtClean="0">
                <a:latin typeface="Times New Roman" pitchFamily="18" charset="0"/>
                <a:cs typeface="Times New Roman" pitchFamily="18" charset="0"/>
              </a:rPr>
              <a:t>void </a:t>
            </a:r>
            <a:r>
              <a:rPr lang="en-US" sz="6400" dirty="0" err="1" smtClean="0">
                <a:latin typeface="Times New Roman" pitchFamily="18" charset="0"/>
                <a:cs typeface="Times New Roman" pitchFamily="18" charset="0"/>
              </a:rPr>
              <a:t>dijkstra</a:t>
            </a:r>
            <a:r>
              <a:rPr lang="en-US" sz="6400" dirty="0" smtClean="0">
                <a:latin typeface="Times New Roman" pitchFamily="18" charset="0"/>
                <a:cs typeface="Times New Roman" pitchFamily="18" charset="0"/>
              </a:rPr>
              <a:t>( Graph G, Table T)</a:t>
            </a:r>
          </a:p>
          <a:p>
            <a:pPr>
              <a:buNone/>
            </a:pPr>
            <a:r>
              <a:rPr lang="en-US" sz="6400" dirty="0" smtClean="0">
                <a:latin typeface="Times New Roman" pitchFamily="18" charset="0"/>
                <a:cs typeface="Times New Roman" pitchFamily="18" charset="0"/>
              </a:rPr>
              <a:t>{</a:t>
            </a:r>
          </a:p>
          <a:p>
            <a:pPr>
              <a:buNone/>
            </a:pPr>
            <a:r>
              <a:rPr lang="en-US" sz="6400" dirty="0" err="1" smtClean="0">
                <a:latin typeface="Times New Roman" pitchFamily="18" charset="0"/>
                <a:cs typeface="Times New Roman" pitchFamily="18" charset="0"/>
              </a:rPr>
              <a:t>int</a:t>
            </a:r>
            <a:r>
              <a:rPr lang="en-US" sz="6400" dirty="0" smtClean="0">
                <a:latin typeface="Times New Roman" pitchFamily="18" charset="0"/>
                <a:cs typeface="Times New Roman" pitchFamily="18" charset="0"/>
              </a:rPr>
              <a:t> </a:t>
            </a:r>
            <a:r>
              <a:rPr lang="en-US" sz="6400" dirty="0" err="1" smtClean="0">
                <a:latin typeface="Times New Roman" pitchFamily="18" charset="0"/>
                <a:cs typeface="Times New Roman" pitchFamily="18" charset="0"/>
              </a:rPr>
              <a:t>i</a:t>
            </a:r>
            <a:r>
              <a:rPr lang="en-US" sz="6400" dirty="0" smtClean="0">
                <a:latin typeface="Times New Roman" pitchFamily="18" charset="0"/>
                <a:cs typeface="Times New Roman" pitchFamily="18" charset="0"/>
              </a:rPr>
              <a:t>;</a:t>
            </a:r>
          </a:p>
          <a:p>
            <a:pPr>
              <a:buNone/>
            </a:pPr>
            <a:r>
              <a:rPr lang="en-US" sz="6400" dirty="0" smtClean="0">
                <a:latin typeface="Times New Roman" pitchFamily="18" charset="0"/>
                <a:cs typeface="Times New Roman" pitchFamily="18" charset="0"/>
              </a:rPr>
              <a:t>Vertex </a:t>
            </a:r>
            <a:r>
              <a:rPr lang="en-US" sz="6400" dirty="0" err="1" smtClean="0">
                <a:latin typeface="Times New Roman" pitchFamily="18" charset="0"/>
                <a:cs typeface="Times New Roman" pitchFamily="18" charset="0"/>
              </a:rPr>
              <a:t>v,w</a:t>
            </a:r>
            <a:r>
              <a:rPr lang="en-US" sz="6400" dirty="0" smtClean="0">
                <a:latin typeface="Times New Roman" pitchFamily="18" charset="0"/>
                <a:cs typeface="Times New Roman" pitchFamily="18" charset="0"/>
              </a:rPr>
              <a:t>;</a:t>
            </a:r>
          </a:p>
          <a:p>
            <a:pPr>
              <a:buNone/>
            </a:pPr>
            <a:r>
              <a:rPr lang="en-US" sz="6400" dirty="0" err="1" smtClean="0">
                <a:latin typeface="Times New Roman" pitchFamily="18" charset="0"/>
                <a:cs typeface="Times New Roman" pitchFamily="18" charset="0"/>
              </a:rPr>
              <a:t>ReadGraph</a:t>
            </a:r>
            <a:r>
              <a:rPr lang="en-US" sz="6400" dirty="0" smtClean="0">
                <a:latin typeface="Times New Roman" pitchFamily="18" charset="0"/>
                <a:cs typeface="Times New Roman" pitchFamily="18" charset="0"/>
              </a:rPr>
              <a:t> (G,T);</a:t>
            </a:r>
          </a:p>
          <a:p>
            <a:pPr>
              <a:buNone/>
            </a:pPr>
            <a:r>
              <a:rPr lang="en-US" sz="6400" dirty="0" smtClean="0">
                <a:latin typeface="Times New Roman" pitchFamily="18" charset="0"/>
                <a:cs typeface="Times New Roman" pitchFamily="18" charset="0"/>
              </a:rPr>
              <a:t>for (</a:t>
            </a:r>
            <a:r>
              <a:rPr lang="en-US" sz="6400" dirty="0" err="1" smtClean="0">
                <a:latin typeface="Times New Roman" pitchFamily="18" charset="0"/>
                <a:cs typeface="Times New Roman" pitchFamily="18" charset="0"/>
              </a:rPr>
              <a:t>i</a:t>
            </a:r>
            <a:r>
              <a:rPr lang="en-US" sz="6400" dirty="0" smtClean="0">
                <a:latin typeface="Times New Roman" pitchFamily="18" charset="0"/>
                <a:cs typeface="Times New Roman" pitchFamily="18" charset="0"/>
              </a:rPr>
              <a:t>=0; </a:t>
            </a:r>
            <a:r>
              <a:rPr lang="en-US" sz="6400" dirty="0" err="1" smtClean="0">
                <a:latin typeface="Times New Roman" pitchFamily="18" charset="0"/>
                <a:cs typeface="Times New Roman" pitchFamily="18" charset="0"/>
              </a:rPr>
              <a:t>i</a:t>
            </a:r>
            <a:r>
              <a:rPr lang="en-US" sz="6400" dirty="0" smtClean="0">
                <a:latin typeface="Times New Roman" pitchFamily="18" charset="0"/>
                <a:cs typeface="Times New Roman" pitchFamily="18" charset="0"/>
              </a:rPr>
              <a:t>&lt; </a:t>
            </a:r>
            <a:r>
              <a:rPr lang="en-US" sz="6400" dirty="0" err="1" smtClean="0">
                <a:latin typeface="Times New Roman" pitchFamily="18" charset="0"/>
                <a:cs typeface="Times New Roman" pitchFamily="18" charset="0"/>
              </a:rPr>
              <a:t>NumVertex</a:t>
            </a:r>
            <a:r>
              <a:rPr lang="en-US" sz="6400" dirty="0" smtClean="0">
                <a:latin typeface="Times New Roman" pitchFamily="18" charset="0"/>
                <a:cs typeface="Times New Roman" pitchFamily="18" charset="0"/>
              </a:rPr>
              <a:t>; </a:t>
            </a:r>
            <a:r>
              <a:rPr lang="en-US" sz="6400" dirty="0" err="1" smtClean="0">
                <a:latin typeface="Times New Roman" pitchFamily="18" charset="0"/>
                <a:cs typeface="Times New Roman" pitchFamily="18" charset="0"/>
              </a:rPr>
              <a:t>i</a:t>
            </a:r>
            <a:r>
              <a:rPr lang="en-US" sz="6400" dirty="0" smtClean="0">
                <a:latin typeface="Times New Roman" pitchFamily="18" charset="0"/>
                <a:cs typeface="Times New Roman" pitchFamily="18" charset="0"/>
              </a:rPr>
              <a:t>++)</a:t>
            </a:r>
          </a:p>
          <a:p>
            <a:pPr>
              <a:buNone/>
            </a:pPr>
            <a:r>
              <a:rPr lang="en-US" sz="6400" dirty="0" smtClean="0">
                <a:latin typeface="Times New Roman" pitchFamily="18" charset="0"/>
                <a:cs typeface="Times New Roman" pitchFamily="18" charset="0"/>
              </a:rPr>
              <a:t>{</a:t>
            </a:r>
          </a:p>
          <a:p>
            <a:pPr>
              <a:buNone/>
            </a:pPr>
            <a:r>
              <a:rPr lang="en-US" sz="6400" dirty="0" smtClean="0">
                <a:latin typeface="Times New Roman" pitchFamily="18" charset="0"/>
                <a:cs typeface="Times New Roman" pitchFamily="18" charset="0"/>
              </a:rPr>
              <a:t>T[</a:t>
            </a:r>
            <a:r>
              <a:rPr lang="en-US" sz="6400" dirty="0" err="1" smtClean="0">
                <a:latin typeface="Times New Roman" pitchFamily="18" charset="0"/>
                <a:cs typeface="Times New Roman" pitchFamily="18" charset="0"/>
              </a:rPr>
              <a:t>i</a:t>
            </a:r>
            <a:r>
              <a:rPr lang="en-US" sz="6400" dirty="0" smtClean="0">
                <a:latin typeface="Times New Roman" pitchFamily="18" charset="0"/>
                <a:cs typeface="Times New Roman" pitchFamily="18" charset="0"/>
              </a:rPr>
              <a:t>].known = false;</a:t>
            </a:r>
          </a:p>
          <a:p>
            <a:pPr>
              <a:buNone/>
            </a:pPr>
            <a:r>
              <a:rPr lang="en-US" sz="6400" dirty="0" smtClean="0">
                <a:latin typeface="Times New Roman" pitchFamily="18" charset="0"/>
                <a:cs typeface="Times New Roman" pitchFamily="18" charset="0"/>
              </a:rPr>
              <a:t>T[</a:t>
            </a:r>
            <a:r>
              <a:rPr lang="en-US" sz="6400" dirty="0" err="1" smtClean="0">
                <a:latin typeface="Times New Roman" pitchFamily="18" charset="0"/>
                <a:cs typeface="Times New Roman" pitchFamily="18" charset="0"/>
              </a:rPr>
              <a:t>i</a:t>
            </a:r>
            <a:r>
              <a:rPr lang="en-US" sz="6400" dirty="0" smtClean="0">
                <a:latin typeface="Times New Roman" pitchFamily="18" charset="0"/>
                <a:cs typeface="Times New Roman" pitchFamily="18" charset="0"/>
              </a:rPr>
              <a:t>].Dist = INFINITY;</a:t>
            </a:r>
          </a:p>
          <a:p>
            <a:pPr>
              <a:buNone/>
            </a:pPr>
            <a:r>
              <a:rPr lang="en-US" sz="6400" dirty="0" smtClean="0">
                <a:latin typeface="Times New Roman" pitchFamily="18" charset="0"/>
                <a:cs typeface="Times New Roman" pitchFamily="18" charset="0"/>
              </a:rPr>
              <a:t>T[</a:t>
            </a:r>
            <a:r>
              <a:rPr lang="en-US" sz="6400" dirty="0" err="1" smtClean="0">
                <a:latin typeface="Times New Roman" pitchFamily="18" charset="0"/>
                <a:cs typeface="Times New Roman" pitchFamily="18" charset="0"/>
              </a:rPr>
              <a:t>i</a:t>
            </a:r>
            <a:r>
              <a:rPr lang="en-US" sz="6400" dirty="0" smtClean="0">
                <a:latin typeface="Times New Roman" pitchFamily="18" charset="0"/>
                <a:cs typeface="Times New Roman" pitchFamily="18" charset="0"/>
              </a:rPr>
              <a:t>].Path=0;</a:t>
            </a:r>
          </a:p>
          <a:p>
            <a:pPr>
              <a:buNone/>
            </a:pPr>
            <a:r>
              <a:rPr lang="en-US" sz="6400" dirty="0" smtClean="0">
                <a:latin typeface="Times New Roman" pitchFamily="18" charset="0"/>
                <a:cs typeface="Times New Roman" pitchFamily="18" charset="0"/>
              </a:rPr>
              <a:t>}</a:t>
            </a:r>
          </a:p>
          <a:p>
            <a:pPr>
              <a:buNone/>
            </a:pPr>
            <a:r>
              <a:rPr lang="en-US" sz="6400" dirty="0" smtClean="0">
                <a:latin typeface="Times New Roman" pitchFamily="18" charset="0"/>
                <a:cs typeface="Times New Roman" pitchFamily="18" charset="0"/>
              </a:rPr>
              <a:t>T[Start].dist=0;</a:t>
            </a:r>
          </a:p>
          <a:p>
            <a:pPr>
              <a:buNone/>
            </a:pPr>
            <a:r>
              <a:rPr lang="en-US" sz="6400" dirty="0" smtClean="0">
                <a:latin typeface="Times New Roman" pitchFamily="18" charset="0"/>
                <a:cs typeface="Times New Roman" pitchFamily="18" charset="0"/>
              </a:rPr>
              <a:t>for(; ;)</a:t>
            </a:r>
          </a:p>
          <a:p>
            <a:pPr>
              <a:buNone/>
            </a:pPr>
            <a:r>
              <a:rPr lang="en-US" sz="6400" dirty="0" smtClean="0">
                <a:latin typeface="Times New Roman" pitchFamily="18" charset="0"/>
                <a:cs typeface="Times New Roman" pitchFamily="18" charset="0"/>
              </a:rPr>
              <a:t>{</a:t>
            </a:r>
          </a:p>
          <a:p>
            <a:pPr>
              <a:buNone/>
            </a:pPr>
            <a:r>
              <a:rPr lang="en-US" sz="6400" dirty="0" smtClean="0">
                <a:latin typeface="Times New Roman" pitchFamily="18" charset="0"/>
                <a:cs typeface="Times New Roman" pitchFamily="18" charset="0"/>
              </a:rPr>
              <a:t>v= smallest unknown distance vertex;</a:t>
            </a:r>
          </a:p>
          <a:p>
            <a:pPr>
              <a:buNone/>
            </a:pPr>
            <a:r>
              <a:rPr lang="en-US" sz="6400" dirty="0" smtClean="0">
                <a:latin typeface="Times New Roman" pitchFamily="18" charset="0"/>
                <a:cs typeface="Times New Roman" pitchFamily="18" charset="0"/>
              </a:rPr>
              <a:t>if ( v= = NOT_A_VERTEX)</a:t>
            </a:r>
          </a:p>
          <a:p>
            <a:pPr>
              <a:buNone/>
            </a:pPr>
            <a:r>
              <a:rPr lang="en-US" sz="6400" dirty="0" smtClean="0">
                <a:latin typeface="Times New Roman" pitchFamily="18" charset="0"/>
                <a:cs typeface="Times New Roman" pitchFamily="18" charset="0"/>
              </a:rPr>
              <a:t>break;</a:t>
            </a:r>
          </a:p>
          <a:p>
            <a:pPr>
              <a:buNone/>
            </a:pPr>
            <a:r>
              <a:rPr lang="en-US" sz="6400" dirty="0" smtClean="0">
                <a:latin typeface="Times New Roman" pitchFamily="18" charset="0"/>
                <a:cs typeface="Times New Roman" pitchFamily="18" charset="0"/>
              </a:rPr>
              <a:t>T[v].known=true;</a:t>
            </a:r>
          </a:p>
          <a:p>
            <a:pPr>
              <a:buNone/>
            </a:pPr>
            <a:r>
              <a:rPr lang="en-US" sz="6400" dirty="0" smtClean="0">
                <a:latin typeface="Times New Roman" pitchFamily="18" charset="0"/>
                <a:cs typeface="Times New Roman" pitchFamily="18" charset="0"/>
              </a:rPr>
              <a:t>for each W adjacent to v</a:t>
            </a:r>
          </a:p>
          <a:p>
            <a:pPr>
              <a:buNone/>
            </a:pPr>
            <a:r>
              <a:rPr lang="en-US" sz="6400" dirty="0" smtClean="0">
                <a:latin typeface="Times New Roman" pitchFamily="18" charset="0"/>
                <a:cs typeface="Times New Roman" pitchFamily="18" charset="0"/>
              </a:rPr>
              <a:t>if( ! T[w].known)</a:t>
            </a:r>
          </a:p>
          <a:p>
            <a:pPr>
              <a:buNone/>
            </a:pPr>
            <a:r>
              <a:rPr lang="en-US" sz="6400" dirty="0" smtClean="0">
                <a:latin typeface="Times New Roman" pitchFamily="18" charset="0"/>
                <a:cs typeface="Times New Roman" pitchFamily="18" charset="0"/>
              </a:rPr>
              <a:t>{</a:t>
            </a:r>
          </a:p>
          <a:p>
            <a:pPr>
              <a:buNone/>
            </a:pPr>
            <a:r>
              <a:rPr lang="en-US" sz="6400" dirty="0" smtClean="0">
                <a:latin typeface="Times New Roman" pitchFamily="18" charset="0"/>
                <a:cs typeface="Times New Roman" pitchFamily="18" charset="0"/>
              </a:rPr>
              <a:t>T[w].Dist = Min( T[w].Dist, T[v].</a:t>
            </a:r>
            <a:r>
              <a:rPr lang="en-US" sz="6400" dirty="0" err="1" smtClean="0">
                <a:latin typeface="Times New Roman" pitchFamily="18" charset="0"/>
                <a:cs typeface="Times New Roman" pitchFamily="18" charset="0"/>
              </a:rPr>
              <a:t>Dist+C</a:t>
            </a:r>
            <a:r>
              <a:rPr lang="en-US" sz="6400" baseline="-25000" dirty="0" err="1" smtClean="0">
                <a:latin typeface="Times New Roman" pitchFamily="18" charset="0"/>
                <a:cs typeface="Times New Roman" pitchFamily="18" charset="0"/>
              </a:rPr>
              <a:t>v,w</a:t>
            </a:r>
            <a:r>
              <a:rPr lang="en-US" sz="6400" dirty="0" smtClean="0">
                <a:latin typeface="Times New Roman" pitchFamily="18" charset="0"/>
                <a:cs typeface="Times New Roman" pitchFamily="18" charset="0"/>
              </a:rPr>
              <a:t>);</a:t>
            </a:r>
          </a:p>
          <a:p>
            <a:pPr>
              <a:buNone/>
            </a:pPr>
            <a:r>
              <a:rPr lang="en-US" sz="6400" dirty="0" smtClean="0">
                <a:latin typeface="Times New Roman" pitchFamily="18" charset="0"/>
                <a:cs typeface="Times New Roman" pitchFamily="18" charset="0"/>
              </a:rPr>
              <a:t>T[w].path=v;</a:t>
            </a:r>
          </a:p>
          <a:p>
            <a:pPr>
              <a:buNone/>
            </a:pPr>
            <a:r>
              <a:rPr lang="en-US" sz="6400" dirty="0" smtClean="0">
                <a:latin typeface="Times New Roman" pitchFamily="18" charset="0"/>
                <a:cs typeface="Times New Roman" pitchFamily="18" charset="0"/>
              </a:rPr>
              <a:t>}}}</a:t>
            </a:r>
          </a:p>
          <a:p>
            <a:pPr>
              <a:buNone/>
            </a:pPr>
            <a:endParaRPr lang="en-US" sz="6400" dirty="0" smtClean="0">
              <a:latin typeface="Times New Roman" pitchFamily="18" charset="0"/>
              <a:cs typeface="Times New Roman" pitchFamily="18" charset="0"/>
            </a:endParaRPr>
          </a:p>
          <a:p>
            <a:pPr>
              <a:buNone/>
            </a:pP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099" name="Picture 3"/>
          <p:cNvPicPr>
            <a:picLocks noGrp="1" noChangeAspect="1" noChangeArrowheads="1"/>
          </p:cNvPicPr>
          <p:nvPr>
            <p:ph idx="1"/>
          </p:nvPr>
        </p:nvPicPr>
        <p:blipFill>
          <a:blip r:embed="rId2"/>
          <a:srcRect/>
          <a:stretch>
            <a:fillRect/>
          </a:stretch>
        </p:blipFill>
        <p:spPr bwMode="auto">
          <a:xfrm>
            <a:off x="904874" y="1577181"/>
            <a:ext cx="6943725" cy="46223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843787" y="1828800"/>
            <a:ext cx="7615175" cy="4343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a:t>Complete Graph</a:t>
            </a:r>
            <a:r>
              <a:rPr lang="en-US" dirty="0"/>
              <a:t/>
            </a:r>
            <a:br>
              <a:rPr lang="en-US" dirty="0"/>
            </a:br>
            <a:endParaRPr lang="en-US" dirty="0"/>
          </a:p>
        </p:txBody>
      </p:sp>
      <p:sp>
        <p:nvSpPr>
          <p:cNvPr id="5" name="Content Placeholder 4"/>
          <p:cNvSpPr>
            <a:spLocks noGrp="1"/>
          </p:cNvSpPr>
          <p:nvPr>
            <p:ph idx="1"/>
          </p:nvPr>
        </p:nvSpPr>
        <p:spPr/>
        <p:txBody>
          <a:bodyPr/>
          <a:lstStyle/>
          <a:p>
            <a:pPr algn="just"/>
            <a:r>
              <a:rPr lang="en-US" dirty="0"/>
              <a:t>A complete graph is a graph in which there is a edge between every pair of vertices. A complete graph with n vertices will have </a:t>
            </a:r>
            <a:endParaRPr lang="en-US" dirty="0" smtClean="0"/>
          </a:p>
          <a:p>
            <a:pPr algn="just">
              <a:buNone/>
            </a:pPr>
            <a:r>
              <a:rPr lang="en-US" dirty="0" smtClean="0"/>
              <a:t>	n(n-1</a:t>
            </a:r>
            <a:r>
              <a:rPr lang="en-US" dirty="0"/>
              <a:t>)/2 edges. </a:t>
            </a:r>
          </a:p>
          <a:p>
            <a:endParaRPr lang="en-US" dirty="0"/>
          </a:p>
        </p:txBody>
      </p:sp>
      <p:pic>
        <p:nvPicPr>
          <p:cNvPr id="6" name="Picture 2"/>
          <p:cNvPicPr>
            <a:picLocks noChangeAspect="1" noChangeArrowheads="1"/>
          </p:cNvPicPr>
          <p:nvPr/>
        </p:nvPicPr>
        <p:blipFill>
          <a:blip r:embed="rId3"/>
          <a:srcRect/>
          <a:stretch>
            <a:fillRect/>
          </a:stretch>
        </p:blipFill>
        <p:spPr bwMode="auto">
          <a:xfrm>
            <a:off x="2276474" y="4029075"/>
            <a:ext cx="6715833" cy="1685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539182" y="1828800"/>
            <a:ext cx="7684635" cy="43830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9634" name="Picture 2"/>
          <p:cNvPicPr>
            <a:picLocks noGrp="1" noChangeAspect="1" noChangeArrowheads="1"/>
          </p:cNvPicPr>
          <p:nvPr>
            <p:ph idx="1"/>
          </p:nvPr>
        </p:nvPicPr>
        <p:blipFill>
          <a:blip r:embed="rId2"/>
          <a:srcRect/>
          <a:stretch>
            <a:fillRect/>
          </a:stretch>
        </p:blipFill>
        <p:spPr bwMode="auto">
          <a:xfrm>
            <a:off x="533400" y="1905000"/>
            <a:ext cx="8178207" cy="4038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p:cNvPicPr>
            <a:picLocks noGrp="1" noChangeAspect="1" noChangeArrowheads="1"/>
          </p:cNvPicPr>
          <p:nvPr>
            <p:ph idx="1"/>
          </p:nvPr>
        </p:nvPicPr>
        <p:blipFill>
          <a:blip r:embed="rId2"/>
          <a:srcRect/>
          <a:stretch>
            <a:fillRect/>
          </a:stretch>
        </p:blipFill>
        <p:spPr bwMode="auto">
          <a:xfrm>
            <a:off x="441420" y="1981200"/>
            <a:ext cx="8194964" cy="3733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Hashing</a:t>
            </a:r>
            <a:endParaRPr lang="en-IN" dirty="0"/>
          </a:p>
        </p:txBody>
      </p:sp>
      <p:sp>
        <p:nvSpPr>
          <p:cNvPr id="3" name="Content Placeholder 2"/>
          <p:cNvSpPr>
            <a:spLocks noGrp="1"/>
          </p:cNvSpPr>
          <p:nvPr>
            <p:ph idx="1"/>
          </p:nvPr>
        </p:nvSpPr>
        <p:spPr/>
        <p:txBody>
          <a:bodyPr>
            <a:normAutofit fontScale="70000" lnSpcReduction="20000"/>
          </a:bodyPr>
          <a:lstStyle/>
          <a:p>
            <a:pPr algn="just">
              <a:buFont typeface="Wingdings" pitchFamily="2" charset="2"/>
              <a:buChar char="Ø"/>
            </a:pPr>
            <a:r>
              <a:rPr lang="en-IN" dirty="0" smtClean="0"/>
              <a:t>A Procedure / Technique to insert and retrieve elements in a table (hash table)in almost constant time.</a:t>
            </a:r>
          </a:p>
          <a:p>
            <a:pPr algn="just"/>
            <a:r>
              <a:rPr lang="en-US" dirty="0" smtClean="0"/>
              <a:t>Hash Table is a data structure which store data in associative manner. In hash table, data is stored in array format where each data values has its own unique index value. Access of data becomes very fast if we know the index of desired data.</a:t>
            </a:r>
          </a:p>
          <a:p>
            <a:pPr algn="just"/>
            <a:r>
              <a:rPr lang="en-US" dirty="0" smtClean="0"/>
              <a:t>Thus, it becomes a data structure in which insertion and search operations are very fast irrespective of size of data. Hash Table uses array as a storage medium and uses hash technique to generate index where an element is to be inserted or to be located from</a:t>
            </a:r>
            <a:endParaRPr lang="en-IN" dirty="0" smtClean="0"/>
          </a:p>
          <a:p>
            <a:pPr algn="just">
              <a:buFont typeface="Wingdings" pitchFamily="2" charset="2"/>
              <a:buChar char="Ø"/>
            </a:pPr>
            <a:r>
              <a:rPr lang="en-US" dirty="0" smtClean="0"/>
              <a:t>Implementation of hash tables</a:t>
            </a:r>
            <a:endParaRPr lang="en-IN" dirty="0" smtClean="0"/>
          </a:p>
          <a:p>
            <a:pPr algn="just">
              <a:buFont typeface="Wingdings" pitchFamily="2" charset="2"/>
              <a:buChar char="Ø"/>
            </a:pPr>
            <a:r>
              <a:rPr lang="en-IN" dirty="0" smtClean="0"/>
              <a:t> Key, Hash Function and </a:t>
            </a:r>
            <a:r>
              <a:rPr lang="en-US" dirty="0" smtClean="0"/>
              <a:t>Hash Table</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Hashing</a:t>
            </a:r>
            <a:endParaRPr lang="en-IN" dirty="0"/>
          </a:p>
        </p:txBody>
      </p:sp>
      <p:sp>
        <p:nvSpPr>
          <p:cNvPr id="3" name="Content Placeholder 2"/>
          <p:cNvSpPr>
            <a:spLocks noGrp="1"/>
          </p:cNvSpPr>
          <p:nvPr>
            <p:ph idx="1"/>
          </p:nvPr>
        </p:nvSpPr>
        <p:spPr/>
        <p:txBody>
          <a:bodyPr/>
          <a:lstStyle/>
          <a:p>
            <a:pPr>
              <a:buNone/>
            </a:pPr>
            <a:r>
              <a:rPr lang="en-US" dirty="0" smtClean="0"/>
              <a:t> </a:t>
            </a:r>
            <a:endParaRPr lang="en-IN" dirty="0"/>
          </a:p>
        </p:txBody>
      </p:sp>
      <p:sp>
        <p:nvSpPr>
          <p:cNvPr id="4" name="Rectangle 5"/>
          <p:cNvSpPr>
            <a:spLocks noChangeArrowheads="1"/>
          </p:cNvSpPr>
          <p:nvPr/>
        </p:nvSpPr>
        <p:spPr bwMode="auto">
          <a:xfrm>
            <a:off x="2555404" y="2774156"/>
            <a:ext cx="1081087" cy="2016125"/>
          </a:xfrm>
          <a:prstGeom prst="rect">
            <a:avLst/>
          </a:prstGeom>
          <a:solidFill>
            <a:srgbClr val="EAEAEA"/>
          </a:solidFill>
          <a:ln w="12700" algn="ctr">
            <a:solidFill>
              <a:schemeClr val="tx1"/>
            </a:solidFill>
            <a:miter lim="800000"/>
            <a:headEnd/>
            <a:tailEnd/>
          </a:ln>
        </p:spPr>
        <p:txBody>
          <a:bodyPr wrap="none" lIns="90000" tIns="46800" rIns="90000" bIns="46800" anchor="ctr"/>
          <a:lstStyle/>
          <a:p>
            <a:pPr algn="ctr"/>
            <a:r>
              <a:rPr lang="en-US" sz="1800" b="1" dirty="0">
                <a:latin typeface="Arial" charset="0"/>
              </a:rPr>
              <a:t>Hash</a:t>
            </a:r>
          </a:p>
          <a:p>
            <a:pPr algn="ctr"/>
            <a:r>
              <a:rPr lang="en-US" sz="1800" b="1" dirty="0">
                <a:latin typeface="Arial" charset="0"/>
              </a:rPr>
              <a:t>Function</a:t>
            </a:r>
          </a:p>
        </p:txBody>
      </p:sp>
      <p:sp>
        <p:nvSpPr>
          <p:cNvPr id="5" name="Line 16"/>
          <p:cNvSpPr>
            <a:spLocks noChangeShapeType="1"/>
          </p:cNvSpPr>
          <p:nvPr/>
        </p:nvSpPr>
        <p:spPr bwMode="auto">
          <a:xfrm>
            <a:off x="3636491" y="3855244"/>
            <a:ext cx="719138" cy="0"/>
          </a:xfrm>
          <a:prstGeom prst="line">
            <a:avLst/>
          </a:prstGeom>
          <a:noFill/>
          <a:ln w="12700">
            <a:solidFill>
              <a:schemeClr val="tx1"/>
            </a:solidFill>
            <a:round/>
            <a:headEnd/>
            <a:tailEnd type="triangle" w="med" len="med"/>
          </a:ln>
        </p:spPr>
        <p:txBody>
          <a:bodyPr wrap="none" lIns="90000" tIns="46800" rIns="90000" bIns="46800" anchor="ctr"/>
          <a:lstStyle/>
          <a:p>
            <a:endParaRPr lang="en-IN"/>
          </a:p>
        </p:txBody>
      </p:sp>
      <p:sp>
        <p:nvSpPr>
          <p:cNvPr id="6" name="Text Box 23"/>
          <p:cNvSpPr txBox="1">
            <a:spLocks noChangeArrowheads="1"/>
          </p:cNvSpPr>
          <p:nvPr/>
        </p:nvSpPr>
        <p:spPr bwMode="auto">
          <a:xfrm>
            <a:off x="5579591" y="1485106"/>
            <a:ext cx="803275" cy="641350"/>
          </a:xfrm>
          <a:prstGeom prst="rect">
            <a:avLst/>
          </a:prstGeom>
          <a:noFill/>
          <a:ln w="12700" algn="ctr">
            <a:noFill/>
            <a:miter lim="800000"/>
            <a:headEnd/>
            <a:tailEnd/>
          </a:ln>
        </p:spPr>
        <p:txBody>
          <a:bodyPr wrap="none" lIns="90000" tIns="46800" rIns="90000" bIns="46800">
            <a:spAutoFit/>
          </a:bodyPr>
          <a:lstStyle/>
          <a:p>
            <a:r>
              <a:rPr lang="en-US" sz="1800" b="1">
                <a:latin typeface="Arial" charset="0"/>
              </a:rPr>
              <a:t>Hash </a:t>
            </a:r>
          </a:p>
          <a:p>
            <a:r>
              <a:rPr lang="en-US" sz="1800" b="1">
                <a:latin typeface="Arial" charset="0"/>
              </a:rPr>
              <a:t>Table</a:t>
            </a:r>
          </a:p>
        </p:txBody>
      </p:sp>
      <p:sp>
        <p:nvSpPr>
          <p:cNvPr id="7" name="Text Box 24"/>
          <p:cNvSpPr txBox="1">
            <a:spLocks noChangeArrowheads="1"/>
          </p:cNvSpPr>
          <p:nvPr/>
        </p:nvSpPr>
        <p:spPr bwMode="auto">
          <a:xfrm>
            <a:off x="1835696" y="3501008"/>
            <a:ext cx="536575" cy="366713"/>
          </a:xfrm>
          <a:prstGeom prst="rect">
            <a:avLst/>
          </a:prstGeom>
          <a:noFill/>
          <a:ln w="12700" algn="ctr">
            <a:noFill/>
            <a:miter lim="800000"/>
            <a:headEnd/>
            <a:tailEnd/>
          </a:ln>
        </p:spPr>
        <p:txBody>
          <a:bodyPr wrap="none" lIns="90000" tIns="46800" rIns="90000" bIns="46800">
            <a:spAutoFit/>
          </a:bodyPr>
          <a:lstStyle/>
          <a:p>
            <a:r>
              <a:rPr lang="en-US" sz="1800" dirty="0">
                <a:latin typeface="Arial" charset="0"/>
              </a:rPr>
              <a:t>key</a:t>
            </a:r>
          </a:p>
        </p:txBody>
      </p:sp>
      <p:sp>
        <p:nvSpPr>
          <p:cNvPr id="8" name="Rectangle 36"/>
          <p:cNvSpPr>
            <a:spLocks noChangeArrowheads="1"/>
          </p:cNvSpPr>
          <p:nvPr/>
        </p:nvSpPr>
        <p:spPr bwMode="auto">
          <a:xfrm>
            <a:off x="4858866" y="5366544"/>
            <a:ext cx="2233613" cy="360362"/>
          </a:xfrm>
          <a:prstGeom prst="rect">
            <a:avLst/>
          </a:prstGeom>
          <a:solidFill>
            <a:srgbClr val="EAEAEA"/>
          </a:solidFill>
          <a:ln w="12700" algn="ctr">
            <a:solidFill>
              <a:schemeClr val="tx1"/>
            </a:solidFill>
            <a:miter lim="800000"/>
            <a:headEnd/>
            <a:tailEnd/>
          </a:ln>
          <a:effectLst>
            <a:outerShdw dist="107763" dir="18900000" algn="ctr" rotWithShape="0">
              <a:schemeClr val="bg2">
                <a:alpha val="50000"/>
              </a:schemeClr>
            </a:outerShdw>
          </a:effectLst>
        </p:spPr>
        <p:txBody>
          <a:bodyPr wrap="none" lIns="90000" tIns="46800" rIns="90000" bIns="46800" anchor="ctr"/>
          <a:lstStyle/>
          <a:p>
            <a:pPr>
              <a:defRPr/>
            </a:pPr>
            <a:endParaRPr lang="tr-TR">
              <a:latin typeface="Times New Roman" pitchFamily="18" charset="0"/>
            </a:endParaRPr>
          </a:p>
        </p:txBody>
      </p:sp>
      <p:sp>
        <p:nvSpPr>
          <p:cNvPr id="9" name="Rectangle 37"/>
          <p:cNvSpPr>
            <a:spLocks noChangeArrowheads="1"/>
          </p:cNvSpPr>
          <p:nvPr/>
        </p:nvSpPr>
        <p:spPr bwMode="auto">
          <a:xfrm>
            <a:off x="4858866" y="5006181"/>
            <a:ext cx="2233613" cy="360363"/>
          </a:xfrm>
          <a:prstGeom prst="rect">
            <a:avLst/>
          </a:prstGeom>
          <a:solidFill>
            <a:srgbClr val="EAEAEA"/>
          </a:solidFill>
          <a:ln w="12700" algn="ctr">
            <a:solidFill>
              <a:schemeClr val="tx1"/>
            </a:solidFill>
            <a:miter lim="800000"/>
            <a:headEnd/>
            <a:tailEnd/>
          </a:ln>
          <a:effectLst>
            <a:outerShdw dist="107763" dir="18900000" algn="ctr" rotWithShape="0">
              <a:schemeClr val="bg2">
                <a:alpha val="50000"/>
              </a:schemeClr>
            </a:outerShdw>
          </a:effectLst>
        </p:spPr>
        <p:txBody>
          <a:bodyPr wrap="none" lIns="90000" tIns="46800" rIns="90000" bIns="46800" anchor="ctr"/>
          <a:lstStyle/>
          <a:p>
            <a:pPr>
              <a:defRPr/>
            </a:pPr>
            <a:endParaRPr lang="tr-TR">
              <a:latin typeface="Times New Roman" pitchFamily="18" charset="0"/>
            </a:endParaRPr>
          </a:p>
        </p:txBody>
      </p:sp>
      <p:sp>
        <p:nvSpPr>
          <p:cNvPr id="10" name="Text Box 38"/>
          <p:cNvSpPr txBox="1">
            <a:spLocks noChangeArrowheads="1"/>
          </p:cNvSpPr>
          <p:nvPr/>
        </p:nvSpPr>
        <p:spPr bwMode="auto">
          <a:xfrm>
            <a:off x="4571529" y="2126456"/>
            <a:ext cx="307975" cy="366713"/>
          </a:xfrm>
          <a:prstGeom prst="rect">
            <a:avLst/>
          </a:prstGeom>
          <a:noFill/>
          <a:ln w="12700" algn="ctr">
            <a:noFill/>
            <a:miter lim="800000"/>
            <a:headEnd/>
            <a:tailEnd/>
          </a:ln>
        </p:spPr>
        <p:txBody>
          <a:bodyPr wrap="none" lIns="90000" tIns="46800" rIns="90000" bIns="46800">
            <a:spAutoFit/>
          </a:bodyPr>
          <a:lstStyle/>
          <a:p>
            <a:r>
              <a:rPr lang="en-US" sz="1800">
                <a:latin typeface="Arial" charset="0"/>
              </a:rPr>
              <a:t>0</a:t>
            </a:r>
          </a:p>
        </p:txBody>
      </p:sp>
      <p:sp>
        <p:nvSpPr>
          <p:cNvPr id="11" name="Text Box 39"/>
          <p:cNvSpPr txBox="1">
            <a:spLocks noChangeArrowheads="1"/>
          </p:cNvSpPr>
          <p:nvPr/>
        </p:nvSpPr>
        <p:spPr bwMode="auto">
          <a:xfrm>
            <a:off x="4571529" y="2480469"/>
            <a:ext cx="307975" cy="366712"/>
          </a:xfrm>
          <a:prstGeom prst="rect">
            <a:avLst/>
          </a:prstGeom>
          <a:noFill/>
          <a:ln w="12700" algn="ctr">
            <a:noFill/>
            <a:miter lim="800000"/>
            <a:headEnd/>
            <a:tailEnd/>
          </a:ln>
        </p:spPr>
        <p:txBody>
          <a:bodyPr wrap="none" lIns="90000" tIns="46800" rIns="90000" bIns="46800">
            <a:spAutoFit/>
          </a:bodyPr>
          <a:lstStyle/>
          <a:p>
            <a:r>
              <a:rPr lang="en-US" sz="1800">
                <a:latin typeface="Arial" charset="0"/>
              </a:rPr>
              <a:t>1</a:t>
            </a:r>
          </a:p>
        </p:txBody>
      </p:sp>
      <p:sp>
        <p:nvSpPr>
          <p:cNvPr id="12" name="Text Box 40"/>
          <p:cNvSpPr txBox="1">
            <a:spLocks noChangeArrowheads="1"/>
          </p:cNvSpPr>
          <p:nvPr/>
        </p:nvSpPr>
        <p:spPr bwMode="auto">
          <a:xfrm>
            <a:off x="4571529" y="2839244"/>
            <a:ext cx="307975" cy="366712"/>
          </a:xfrm>
          <a:prstGeom prst="rect">
            <a:avLst/>
          </a:prstGeom>
          <a:noFill/>
          <a:ln w="12700" algn="ctr">
            <a:noFill/>
            <a:miter lim="800000"/>
            <a:headEnd/>
            <a:tailEnd/>
          </a:ln>
        </p:spPr>
        <p:txBody>
          <a:bodyPr wrap="none" lIns="90000" tIns="46800" rIns="90000" bIns="46800">
            <a:spAutoFit/>
          </a:bodyPr>
          <a:lstStyle/>
          <a:p>
            <a:r>
              <a:rPr lang="en-US" sz="1800">
                <a:latin typeface="Arial" charset="0"/>
              </a:rPr>
              <a:t>2</a:t>
            </a:r>
          </a:p>
        </p:txBody>
      </p:sp>
      <p:sp>
        <p:nvSpPr>
          <p:cNvPr id="13" name="Text Box 41"/>
          <p:cNvSpPr txBox="1">
            <a:spLocks noChangeArrowheads="1"/>
          </p:cNvSpPr>
          <p:nvPr/>
        </p:nvSpPr>
        <p:spPr bwMode="auto">
          <a:xfrm>
            <a:off x="4571529" y="3199606"/>
            <a:ext cx="307975" cy="366713"/>
          </a:xfrm>
          <a:prstGeom prst="rect">
            <a:avLst/>
          </a:prstGeom>
          <a:noFill/>
          <a:ln w="12700" algn="ctr">
            <a:noFill/>
            <a:miter lim="800000"/>
            <a:headEnd/>
            <a:tailEnd/>
          </a:ln>
        </p:spPr>
        <p:txBody>
          <a:bodyPr wrap="none" lIns="90000" tIns="46800" rIns="90000" bIns="46800">
            <a:spAutoFit/>
          </a:bodyPr>
          <a:lstStyle/>
          <a:p>
            <a:r>
              <a:rPr lang="en-US" sz="1800">
                <a:latin typeface="Arial" charset="0"/>
              </a:rPr>
              <a:t>3</a:t>
            </a:r>
          </a:p>
        </p:txBody>
      </p:sp>
      <p:sp>
        <p:nvSpPr>
          <p:cNvPr id="14" name="Text Box 42"/>
          <p:cNvSpPr txBox="1">
            <a:spLocks noChangeArrowheads="1"/>
          </p:cNvSpPr>
          <p:nvPr/>
        </p:nvSpPr>
        <p:spPr bwMode="auto">
          <a:xfrm>
            <a:off x="4571529" y="3566319"/>
            <a:ext cx="307975" cy="366712"/>
          </a:xfrm>
          <a:prstGeom prst="rect">
            <a:avLst/>
          </a:prstGeom>
          <a:noFill/>
          <a:ln w="12700" algn="ctr">
            <a:noFill/>
            <a:miter lim="800000"/>
            <a:headEnd/>
            <a:tailEnd/>
          </a:ln>
        </p:spPr>
        <p:txBody>
          <a:bodyPr wrap="none" lIns="90000" tIns="46800" rIns="90000" bIns="46800">
            <a:spAutoFit/>
          </a:bodyPr>
          <a:lstStyle/>
          <a:p>
            <a:r>
              <a:rPr lang="en-US" sz="1800">
                <a:latin typeface="Arial" charset="0"/>
              </a:rPr>
              <a:t>4</a:t>
            </a:r>
          </a:p>
        </p:txBody>
      </p:sp>
      <p:sp>
        <p:nvSpPr>
          <p:cNvPr id="15" name="Text Box 43"/>
          <p:cNvSpPr txBox="1">
            <a:spLocks noChangeArrowheads="1"/>
          </p:cNvSpPr>
          <p:nvPr/>
        </p:nvSpPr>
        <p:spPr bwMode="auto">
          <a:xfrm>
            <a:off x="4590579" y="3920331"/>
            <a:ext cx="307975" cy="366713"/>
          </a:xfrm>
          <a:prstGeom prst="rect">
            <a:avLst/>
          </a:prstGeom>
          <a:noFill/>
          <a:ln w="12700" algn="ctr">
            <a:noFill/>
            <a:miter lim="800000"/>
            <a:headEnd/>
            <a:tailEnd/>
          </a:ln>
        </p:spPr>
        <p:txBody>
          <a:bodyPr wrap="none" lIns="90000" tIns="46800" rIns="90000" bIns="46800">
            <a:spAutoFit/>
          </a:bodyPr>
          <a:lstStyle/>
          <a:p>
            <a:r>
              <a:rPr lang="en-US" sz="1800">
                <a:latin typeface="Arial" charset="0"/>
              </a:rPr>
              <a:t>5</a:t>
            </a:r>
          </a:p>
        </p:txBody>
      </p:sp>
      <p:sp>
        <p:nvSpPr>
          <p:cNvPr id="16" name="Text Box 44"/>
          <p:cNvSpPr txBox="1">
            <a:spLocks noChangeArrowheads="1"/>
          </p:cNvSpPr>
          <p:nvPr/>
        </p:nvSpPr>
        <p:spPr bwMode="auto">
          <a:xfrm>
            <a:off x="4590579" y="4279106"/>
            <a:ext cx="307975" cy="366713"/>
          </a:xfrm>
          <a:prstGeom prst="rect">
            <a:avLst/>
          </a:prstGeom>
          <a:noFill/>
          <a:ln w="12700" algn="ctr">
            <a:noFill/>
            <a:miter lim="800000"/>
            <a:headEnd/>
            <a:tailEnd/>
          </a:ln>
        </p:spPr>
        <p:txBody>
          <a:bodyPr wrap="none" lIns="90000" tIns="46800" rIns="90000" bIns="46800">
            <a:spAutoFit/>
          </a:bodyPr>
          <a:lstStyle/>
          <a:p>
            <a:r>
              <a:rPr lang="en-US" sz="1800">
                <a:latin typeface="Arial" charset="0"/>
              </a:rPr>
              <a:t>6</a:t>
            </a:r>
          </a:p>
        </p:txBody>
      </p:sp>
      <p:sp>
        <p:nvSpPr>
          <p:cNvPr id="17" name="Text Box 45"/>
          <p:cNvSpPr txBox="1">
            <a:spLocks noChangeArrowheads="1"/>
          </p:cNvSpPr>
          <p:nvPr/>
        </p:nvSpPr>
        <p:spPr bwMode="auto">
          <a:xfrm>
            <a:off x="4590579" y="4639469"/>
            <a:ext cx="307975" cy="366712"/>
          </a:xfrm>
          <a:prstGeom prst="rect">
            <a:avLst/>
          </a:prstGeom>
          <a:noFill/>
          <a:ln w="12700" algn="ctr">
            <a:noFill/>
            <a:miter lim="800000"/>
            <a:headEnd/>
            <a:tailEnd/>
          </a:ln>
        </p:spPr>
        <p:txBody>
          <a:bodyPr wrap="none" lIns="90000" tIns="46800" rIns="90000" bIns="46800">
            <a:spAutoFit/>
          </a:bodyPr>
          <a:lstStyle/>
          <a:p>
            <a:r>
              <a:rPr lang="en-US" sz="1800">
                <a:latin typeface="Arial" charset="0"/>
              </a:rPr>
              <a:t>7</a:t>
            </a:r>
          </a:p>
        </p:txBody>
      </p:sp>
      <p:sp>
        <p:nvSpPr>
          <p:cNvPr id="18" name="Text Box 46"/>
          <p:cNvSpPr txBox="1">
            <a:spLocks noChangeArrowheads="1"/>
          </p:cNvSpPr>
          <p:nvPr/>
        </p:nvSpPr>
        <p:spPr bwMode="auto">
          <a:xfrm>
            <a:off x="4571529" y="4999831"/>
            <a:ext cx="307975" cy="366713"/>
          </a:xfrm>
          <a:prstGeom prst="rect">
            <a:avLst/>
          </a:prstGeom>
          <a:noFill/>
          <a:ln w="12700" algn="ctr">
            <a:noFill/>
            <a:miter lim="800000"/>
            <a:headEnd/>
            <a:tailEnd/>
          </a:ln>
        </p:spPr>
        <p:txBody>
          <a:bodyPr wrap="none" lIns="90000" tIns="46800" rIns="90000" bIns="46800">
            <a:spAutoFit/>
          </a:bodyPr>
          <a:lstStyle/>
          <a:p>
            <a:r>
              <a:rPr lang="en-US" sz="1800">
                <a:latin typeface="Arial" charset="0"/>
              </a:rPr>
              <a:t>8</a:t>
            </a:r>
          </a:p>
        </p:txBody>
      </p:sp>
      <p:sp>
        <p:nvSpPr>
          <p:cNvPr id="19" name="Text Box 47"/>
          <p:cNvSpPr txBox="1">
            <a:spLocks noChangeArrowheads="1"/>
          </p:cNvSpPr>
          <p:nvPr/>
        </p:nvSpPr>
        <p:spPr bwMode="auto">
          <a:xfrm>
            <a:off x="4571529" y="5366544"/>
            <a:ext cx="307975" cy="366712"/>
          </a:xfrm>
          <a:prstGeom prst="rect">
            <a:avLst/>
          </a:prstGeom>
          <a:noFill/>
          <a:ln w="12700" algn="ctr">
            <a:noFill/>
            <a:miter lim="800000"/>
            <a:headEnd/>
            <a:tailEnd/>
          </a:ln>
        </p:spPr>
        <p:txBody>
          <a:bodyPr wrap="none" lIns="90000" tIns="46800" rIns="90000" bIns="46800">
            <a:spAutoFit/>
          </a:bodyPr>
          <a:lstStyle/>
          <a:p>
            <a:r>
              <a:rPr lang="en-US" sz="1800">
                <a:latin typeface="Arial" charset="0"/>
              </a:rPr>
              <a:t>9</a:t>
            </a:r>
          </a:p>
        </p:txBody>
      </p:sp>
      <p:sp>
        <p:nvSpPr>
          <p:cNvPr id="20" name="Rectangle 48"/>
          <p:cNvSpPr>
            <a:spLocks noChangeArrowheads="1"/>
          </p:cNvSpPr>
          <p:nvPr/>
        </p:nvSpPr>
        <p:spPr bwMode="auto">
          <a:xfrm>
            <a:off x="4858866" y="4647406"/>
            <a:ext cx="2233613" cy="360363"/>
          </a:xfrm>
          <a:prstGeom prst="rect">
            <a:avLst/>
          </a:prstGeom>
          <a:solidFill>
            <a:srgbClr val="EAEAEA"/>
          </a:solidFill>
          <a:ln w="12700" algn="ctr">
            <a:solidFill>
              <a:schemeClr val="tx1"/>
            </a:solidFill>
            <a:miter lim="800000"/>
            <a:headEnd/>
            <a:tailEnd/>
          </a:ln>
          <a:effectLst>
            <a:outerShdw dist="107763" dir="18900000" algn="ctr" rotWithShape="0">
              <a:schemeClr val="bg2">
                <a:alpha val="50000"/>
              </a:schemeClr>
            </a:outerShdw>
          </a:effectLst>
        </p:spPr>
        <p:txBody>
          <a:bodyPr wrap="none" lIns="90000" tIns="46800" rIns="90000" bIns="46800" anchor="ctr"/>
          <a:lstStyle/>
          <a:p>
            <a:pPr algn="ctr">
              <a:defRPr/>
            </a:pPr>
            <a:endParaRPr lang="en-US" sz="1800" dirty="0">
              <a:latin typeface="Arial" charset="0"/>
            </a:endParaRPr>
          </a:p>
        </p:txBody>
      </p:sp>
      <p:sp>
        <p:nvSpPr>
          <p:cNvPr id="21" name="Rectangle 49"/>
          <p:cNvSpPr>
            <a:spLocks noChangeArrowheads="1"/>
          </p:cNvSpPr>
          <p:nvPr/>
        </p:nvSpPr>
        <p:spPr bwMode="auto">
          <a:xfrm>
            <a:off x="4858866" y="4287044"/>
            <a:ext cx="2233613" cy="360362"/>
          </a:xfrm>
          <a:prstGeom prst="rect">
            <a:avLst/>
          </a:prstGeom>
          <a:solidFill>
            <a:srgbClr val="EAEAEA"/>
          </a:solidFill>
          <a:ln w="12700" algn="ctr">
            <a:solidFill>
              <a:schemeClr val="tx1"/>
            </a:solidFill>
            <a:miter lim="800000"/>
            <a:headEnd/>
            <a:tailEnd/>
          </a:ln>
          <a:effectLst>
            <a:outerShdw dist="107763" dir="18900000" algn="ctr" rotWithShape="0">
              <a:schemeClr val="bg2">
                <a:alpha val="50000"/>
              </a:schemeClr>
            </a:outerShdw>
          </a:effectLst>
        </p:spPr>
        <p:txBody>
          <a:bodyPr wrap="none" lIns="90000" tIns="46800" rIns="90000" bIns="46800" anchor="ctr"/>
          <a:lstStyle/>
          <a:p>
            <a:pPr algn="ctr">
              <a:defRPr/>
            </a:pPr>
            <a:endParaRPr lang="en-US" sz="1800" dirty="0">
              <a:latin typeface="Arial" charset="0"/>
            </a:endParaRPr>
          </a:p>
        </p:txBody>
      </p:sp>
      <p:sp>
        <p:nvSpPr>
          <p:cNvPr id="22" name="Rectangle 50"/>
          <p:cNvSpPr>
            <a:spLocks noChangeArrowheads="1"/>
          </p:cNvSpPr>
          <p:nvPr/>
        </p:nvSpPr>
        <p:spPr bwMode="auto">
          <a:xfrm>
            <a:off x="4858866" y="3925094"/>
            <a:ext cx="2233613" cy="360362"/>
          </a:xfrm>
          <a:prstGeom prst="rect">
            <a:avLst/>
          </a:prstGeom>
          <a:solidFill>
            <a:srgbClr val="EAEAEA"/>
          </a:solidFill>
          <a:ln w="12700" algn="ctr">
            <a:solidFill>
              <a:schemeClr val="tx1"/>
            </a:solidFill>
            <a:miter lim="800000"/>
            <a:headEnd/>
            <a:tailEnd/>
          </a:ln>
          <a:effectLst>
            <a:outerShdw dist="107763" dir="18900000" algn="ctr" rotWithShape="0">
              <a:schemeClr val="bg2">
                <a:alpha val="50000"/>
              </a:schemeClr>
            </a:outerShdw>
          </a:effectLst>
        </p:spPr>
        <p:txBody>
          <a:bodyPr wrap="none" lIns="90000" tIns="46800" rIns="90000" bIns="46800" anchor="ctr"/>
          <a:lstStyle/>
          <a:p>
            <a:pPr>
              <a:defRPr/>
            </a:pPr>
            <a:endParaRPr lang="tr-TR">
              <a:latin typeface="Times New Roman" pitchFamily="18" charset="0"/>
            </a:endParaRPr>
          </a:p>
        </p:txBody>
      </p:sp>
      <p:sp>
        <p:nvSpPr>
          <p:cNvPr id="23" name="Rectangle 51"/>
          <p:cNvSpPr>
            <a:spLocks noChangeArrowheads="1"/>
          </p:cNvSpPr>
          <p:nvPr/>
        </p:nvSpPr>
        <p:spPr bwMode="auto">
          <a:xfrm>
            <a:off x="4858866" y="3566319"/>
            <a:ext cx="2233613" cy="360362"/>
          </a:xfrm>
          <a:prstGeom prst="rect">
            <a:avLst/>
          </a:prstGeom>
          <a:solidFill>
            <a:srgbClr val="EAEAEA"/>
          </a:solidFill>
          <a:ln w="12700" algn="ctr">
            <a:solidFill>
              <a:schemeClr val="tx1"/>
            </a:solidFill>
            <a:miter lim="800000"/>
            <a:headEnd/>
            <a:tailEnd/>
          </a:ln>
          <a:effectLst>
            <a:outerShdw dist="107763" dir="18900000" algn="ctr" rotWithShape="0">
              <a:schemeClr val="bg2">
                <a:alpha val="50000"/>
              </a:schemeClr>
            </a:outerShdw>
          </a:effectLst>
        </p:spPr>
        <p:txBody>
          <a:bodyPr wrap="none" lIns="90000" tIns="46800" rIns="90000" bIns="46800" anchor="ctr"/>
          <a:lstStyle/>
          <a:p>
            <a:pPr algn="ctr">
              <a:defRPr/>
            </a:pPr>
            <a:endParaRPr lang="en-US" sz="1800" dirty="0">
              <a:latin typeface="Arial" charset="0"/>
            </a:endParaRPr>
          </a:p>
        </p:txBody>
      </p:sp>
      <p:sp>
        <p:nvSpPr>
          <p:cNvPr id="24" name="Rectangle 52"/>
          <p:cNvSpPr>
            <a:spLocks noChangeArrowheads="1"/>
          </p:cNvSpPr>
          <p:nvPr/>
        </p:nvSpPr>
        <p:spPr bwMode="auto">
          <a:xfrm>
            <a:off x="4858866" y="3205956"/>
            <a:ext cx="2233613" cy="360363"/>
          </a:xfrm>
          <a:prstGeom prst="rect">
            <a:avLst/>
          </a:prstGeom>
          <a:solidFill>
            <a:srgbClr val="EAEAEA"/>
          </a:solidFill>
          <a:ln w="12700" algn="ctr">
            <a:solidFill>
              <a:schemeClr val="tx1"/>
            </a:solidFill>
            <a:miter lim="800000"/>
            <a:headEnd/>
            <a:tailEnd/>
          </a:ln>
          <a:effectLst>
            <a:outerShdw dist="107763" dir="18900000" algn="ctr" rotWithShape="0">
              <a:schemeClr val="bg2">
                <a:alpha val="50000"/>
              </a:schemeClr>
            </a:outerShdw>
          </a:effectLst>
        </p:spPr>
        <p:txBody>
          <a:bodyPr wrap="none" lIns="90000" tIns="46800" rIns="90000" bIns="46800" anchor="ctr"/>
          <a:lstStyle/>
          <a:p>
            <a:pPr algn="ctr">
              <a:defRPr/>
            </a:pPr>
            <a:endParaRPr lang="en-US" sz="1800" dirty="0">
              <a:latin typeface="Arial" charset="0"/>
            </a:endParaRPr>
          </a:p>
        </p:txBody>
      </p:sp>
      <p:sp>
        <p:nvSpPr>
          <p:cNvPr id="25" name="Rectangle 53"/>
          <p:cNvSpPr>
            <a:spLocks noChangeArrowheads="1"/>
          </p:cNvSpPr>
          <p:nvPr/>
        </p:nvSpPr>
        <p:spPr bwMode="auto">
          <a:xfrm>
            <a:off x="4858866" y="2845594"/>
            <a:ext cx="2233613" cy="360362"/>
          </a:xfrm>
          <a:prstGeom prst="rect">
            <a:avLst/>
          </a:prstGeom>
          <a:solidFill>
            <a:srgbClr val="EAEAEA"/>
          </a:solidFill>
          <a:ln w="12700" algn="ctr">
            <a:solidFill>
              <a:schemeClr val="tx1"/>
            </a:solidFill>
            <a:miter lim="800000"/>
            <a:headEnd/>
            <a:tailEnd/>
          </a:ln>
          <a:effectLst>
            <a:outerShdw dist="107763" dir="18900000" algn="ctr" rotWithShape="0">
              <a:schemeClr val="bg2">
                <a:alpha val="50000"/>
              </a:schemeClr>
            </a:outerShdw>
          </a:effectLst>
        </p:spPr>
        <p:txBody>
          <a:bodyPr wrap="none" lIns="90000" tIns="46800" rIns="90000" bIns="46800" anchor="ctr"/>
          <a:lstStyle/>
          <a:p>
            <a:pPr>
              <a:defRPr/>
            </a:pPr>
            <a:endParaRPr lang="tr-TR">
              <a:latin typeface="Times New Roman" pitchFamily="18" charset="0"/>
            </a:endParaRPr>
          </a:p>
        </p:txBody>
      </p:sp>
      <p:sp>
        <p:nvSpPr>
          <p:cNvPr id="26" name="Rectangle 54"/>
          <p:cNvSpPr>
            <a:spLocks noChangeArrowheads="1"/>
          </p:cNvSpPr>
          <p:nvPr/>
        </p:nvSpPr>
        <p:spPr bwMode="auto">
          <a:xfrm>
            <a:off x="4858866" y="2486819"/>
            <a:ext cx="2233613" cy="360362"/>
          </a:xfrm>
          <a:prstGeom prst="rect">
            <a:avLst/>
          </a:prstGeom>
          <a:solidFill>
            <a:srgbClr val="EAEAEA"/>
          </a:solidFill>
          <a:ln w="12700" algn="ctr">
            <a:solidFill>
              <a:schemeClr val="tx1"/>
            </a:solidFill>
            <a:miter lim="800000"/>
            <a:headEnd/>
            <a:tailEnd/>
          </a:ln>
          <a:effectLst>
            <a:outerShdw dist="107763" dir="18900000" algn="ctr" rotWithShape="0">
              <a:schemeClr val="bg2">
                <a:alpha val="50000"/>
              </a:schemeClr>
            </a:outerShdw>
          </a:effectLst>
        </p:spPr>
        <p:txBody>
          <a:bodyPr wrap="none" lIns="90000" tIns="46800" rIns="90000" bIns="46800" anchor="ctr"/>
          <a:lstStyle/>
          <a:p>
            <a:pPr>
              <a:defRPr/>
            </a:pPr>
            <a:endParaRPr lang="tr-TR">
              <a:latin typeface="Times New Roman" pitchFamily="18" charset="0"/>
            </a:endParaRPr>
          </a:p>
        </p:txBody>
      </p:sp>
      <p:sp>
        <p:nvSpPr>
          <p:cNvPr id="27" name="Rectangle 55"/>
          <p:cNvSpPr>
            <a:spLocks noChangeArrowheads="1"/>
          </p:cNvSpPr>
          <p:nvPr/>
        </p:nvSpPr>
        <p:spPr bwMode="auto">
          <a:xfrm>
            <a:off x="4858866" y="2126456"/>
            <a:ext cx="2233613" cy="360363"/>
          </a:xfrm>
          <a:prstGeom prst="rect">
            <a:avLst/>
          </a:prstGeom>
          <a:solidFill>
            <a:srgbClr val="EAEAEA"/>
          </a:solidFill>
          <a:ln w="12700" algn="ctr">
            <a:solidFill>
              <a:schemeClr val="tx1"/>
            </a:solidFill>
            <a:miter lim="800000"/>
            <a:headEnd/>
            <a:tailEnd/>
          </a:ln>
          <a:effectLst>
            <a:outerShdw dist="107763" dir="18900000" algn="ctr" rotWithShape="0">
              <a:schemeClr val="bg2">
                <a:alpha val="50000"/>
              </a:schemeClr>
            </a:outerShdw>
          </a:effectLst>
        </p:spPr>
        <p:txBody>
          <a:bodyPr wrap="none" lIns="90000" tIns="46800" rIns="90000" bIns="46800" anchor="ctr"/>
          <a:lstStyle/>
          <a:p>
            <a:pPr>
              <a:defRPr/>
            </a:pPr>
            <a:endParaRPr lang="tr-TR">
              <a:latin typeface="Times New Roman" pitchFamily="18"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Hash Function</a:t>
            </a:r>
            <a:endParaRPr lang="en-IN"/>
          </a:p>
        </p:txBody>
      </p:sp>
      <p:sp>
        <p:nvSpPr>
          <p:cNvPr id="5" name="Content Placeholder 4"/>
          <p:cNvSpPr>
            <a:spLocks noGrp="1"/>
          </p:cNvSpPr>
          <p:nvPr>
            <p:ph idx="1"/>
          </p:nvPr>
        </p:nvSpPr>
        <p:spPr/>
        <p:txBody>
          <a:bodyPr/>
          <a:lstStyle/>
          <a:p>
            <a:pPr>
              <a:lnSpc>
                <a:spcPct val="130000"/>
              </a:lnSpc>
              <a:buFont typeface="Wingdings" pitchFamily="2" charset="2"/>
              <a:buChar char="Ø"/>
            </a:pPr>
            <a:r>
              <a:rPr lang="en-US" dirty="0" smtClean="0"/>
              <a:t>A </a:t>
            </a:r>
            <a:r>
              <a:rPr lang="en-US" b="1" dirty="0" smtClean="0"/>
              <a:t>hash function</a:t>
            </a:r>
            <a:r>
              <a:rPr lang="en-US" dirty="0" smtClean="0"/>
              <a:t> </a:t>
            </a:r>
            <a:r>
              <a:rPr lang="en-US" dirty="0" smtClean="0">
                <a:latin typeface="Comic Sans MS" pitchFamily="66" charset="0"/>
              </a:rPr>
              <a:t>h</a:t>
            </a:r>
            <a:r>
              <a:rPr lang="en-US" dirty="0" smtClean="0"/>
              <a:t> transforms a key into an index in a hash table </a:t>
            </a:r>
            <a:r>
              <a:rPr lang="en-US" dirty="0" smtClean="0">
                <a:latin typeface="Comic Sans MS" pitchFamily="66" charset="0"/>
              </a:rPr>
              <a:t>T[0…m-1]:</a:t>
            </a:r>
          </a:p>
          <a:p>
            <a:pPr>
              <a:lnSpc>
                <a:spcPct val="130000"/>
              </a:lnSpc>
              <a:buFontTx/>
              <a:buNone/>
            </a:pPr>
            <a:r>
              <a:rPr lang="en-US" dirty="0" smtClean="0"/>
              <a:t>		</a:t>
            </a:r>
            <a:r>
              <a:rPr lang="en-US" dirty="0" smtClean="0">
                <a:latin typeface="Comic Sans MS" pitchFamily="66" charset="0"/>
              </a:rPr>
              <a:t>h : U → {0, 1, . . . , m - 1}</a:t>
            </a:r>
            <a:endParaRPr lang="en-US" dirty="0" smtClean="0"/>
          </a:p>
          <a:p>
            <a:pPr>
              <a:buFont typeface="Wingdings" pitchFamily="2" charset="2"/>
              <a:buChar char="Ø"/>
            </a:pPr>
            <a:r>
              <a:rPr lang="en-US" dirty="0" smtClean="0"/>
              <a:t>A hash function transforms a key into a table address</a:t>
            </a:r>
          </a:p>
          <a:p>
            <a:endParaRPr lang="en-IN"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Collision</a:t>
            </a:r>
            <a:endParaRPr lang="en-IN" dirty="0"/>
          </a:p>
        </p:txBody>
      </p:sp>
      <p:sp>
        <p:nvSpPr>
          <p:cNvPr id="3" name="Content Placeholder 2"/>
          <p:cNvSpPr>
            <a:spLocks noGrp="1"/>
          </p:cNvSpPr>
          <p:nvPr>
            <p:ph idx="1"/>
          </p:nvPr>
        </p:nvSpPr>
        <p:spPr/>
        <p:txBody>
          <a:bodyPr/>
          <a:lstStyle/>
          <a:p>
            <a:pPr marL="609600" indent="-609600">
              <a:buFont typeface="Wingdings" pitchFamily="2" charset="2"/>
              <a:buChar char="Ø"/>
            </a:pPr>
            <a:r>
              <a:rPr lang="en-US" sz="2800" dirty="0" smtClean="0"/>
              <a:t>Different keys may map into same location</a:t>
            </a:r>
          </a:p>
          <a:p>
            <a:pPr marL="990600" lvl="1" indent="-533400"/>
            <a:r>
              <a:rPr lang="en-US" sz="2400" dirty="0" smtClean="0"/>
              <a:t>Hash function is not one-to-one =&gt; collision.</a:t>
            </a:r>
          </a:p>
          <a:p>
            <a:pPr>
              <a:buFont typeface="Wingdings" pitchFamily="2" charset="2"/>
              <a:buChar char="Ø"/>
            </a:pPr>
            <a:r>
              <a:rPr lang="en-IN" dirty="0" smtClean="0"/>
              <a:t>Hash function mapping two keys to the same </a:t>
            </a:r>
          </a:p>
          <a:p>
            <a:pPr>
              <a:buNone/>
            </a:pPr>
            <a:r>
              <a:rPr lang="en-IN" dirty="0" smtClean="0"/>
              <a:t>    position in the hash table - Collision occurs. </a:t>
            </a:r>
          </a:p>
          <a:p>
            <a:pPr marL="990600" lvl="1" indent="-533400">
              <a:buNone/>
            </a:pPr>
            <a:endParaRPr lang="en-US" sz="2400" dirty="0" smtClean="0"/>
          </a:p>
          <a:p>
            <a:endParaRPr lang="en-IN"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Collision Avoidance Techniques</a:t>
            </a:r>
            <a:endParaRPr lang="en-IN" dirty="0"/>
          </a:p>
        </p:txBody>
      </p:sp>
      <p:sp>
        <p:nvSpPr>
          <p:cNvPr id="3" name="Content Placeholder 2"/>
          <p:cNvSpPr>
            <a:spLocks noGrp="1"/>
          </p:cNvSpPr>
          <p:nvPr>
            <p:ph idx="1"/>
          </p:nvPr>
        </p:nvSpPr>
        <p:spPr/>
        <p:txBody>
          <a:bodyPr/>
          <a:lstStyle/>
          <a:p>
            <a:r>
              <a:rPr lang="en-US" dirty="0" smtClean="0"/>
              <a:t>Separate Chaining(Open hashing)</a:t>
            </a:r>
          </a:p>
          <a:p>
            <a:r>
              <a:rPr lang="en-US" dirty="0" smtClean="0"/>
              <a:t>Open Addressing(Closed hashing)</a:t>
            </a:r>
          </a:p>
          <a:p>
            <a:pPr>
              <a:buNone/>
            </a:pPr>
            <a:r>
              <a:rPr lang="en-US" dirty="0"/>
              <a:t> </a:t>
            </a:r>
            <a:r>
              <a:rPr lang="en-US" dirty="0" smtClean="0"/>
              <a:t>       1. Linear Probing</a:t>
            </a:r>
          </a:p>
          <a:p>
            <a:pPr>
              <a:buNone/>
            </a:pPr>
            <a:r>
              <a:rPr lang="en-US" dirty="0"/>
              <a:t> </a:t>
            </a:r>
            <a:r>
              <a:rPr lang="en-US" dirty="0" smtClean="0"/>
              <a:t>       2. Quadratic Probing</a:t>
            </a:r>
          </a:p>
          <a:p>
            <a:pPr>
              <a:buNone/>
            </a:pPr>
            <a:r>
              <a:rPr lang="en-US" dirty="0"/>
              <a:t> </a:t>
            </a:r>
            <a:r>
              <a:rPr lang="en-US" dirty="0" smtClean="0"/>
              <a:t>       3. Double Hashing</a:t>
            </a:r>
          </a:p>
          <a:p>
            <a:r>
              <a:rPr lang="en-US" dirty="0" smtClean="0"/>
              <a:t>Rehashing</a:t>
            </a:r>
          </a:p>
          <a:p>
            <a:r>
              <a:rPr lang="en-US" dirty="0" smtClean="0"/>
              <a:t>Extendible hashing</a:t>
            </a:r>
            <a:endParaRPr lang="en-IN"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Separate Chaining(Open Hashing)</a:t>
            </a:r>
            <a:endParaRPr lang="en-IN" dirty="0"/>
          </a:p>
        </p:txBody>
      </p:sp>
      <p:sp>
        <p:nvSpPr>
          <p:cNvPr id="3" name="Content Placeholder 2"/>
          <p:cNvSpPr>
            <a:spLocks noGrp="1"/>
          </p:cNvSpPr>
          <p:nvPr>
            <p:ph idx="1"/>
          </p:nvPr>
        </p:nvSpPr>
        <p:spPr/>
        <p:txBody>
          <a:bodyPr>
            <a:normAutofit fontScale="92500" lnSpcReduction="20000"/>
          </a:bodyPr>
          <a:lstStyle/>
          <a:p>
            <a:pPr algn="just">
              <a:buFont typeface="Wingdings" pitchFamily="2" charset="2"/>
              <a:buChar char="Ø"/>
            </a:pPr>
            <a:r>
              <a:rPr lang="en-US" dirty="0" smtClean="0"/>
              <a:t>Each table entry stores a list of items </a:t>
            </a:r>
          </a:p>
          <a:p>
            <a:pPr algn="just">
              <a:buFont typeface="Wingdings" pitchFamily="2" charset="2"/>
              <a:buChar char="Ø"/>
            </a:pPr>
            <a:r>
              <a:rPr lang="en-US" dirty="0" smtClean="0"/>
              <a:t>A pointer field is added to each record, when overflow occurs this pointer is set to print overflow blocks making a linked list</a:t>
            </a:r>
          </a:p>
          <a:p>
            <a:pPr algn="just">
              <a:buNone/>
            </a:pPr>
            <a:r>
              <a:rPr lang="en-US" dirty="0" smtClean="0"/>
              <a:t>    </a:t>
            </a:r>
            <a:r>
              <a:rPr lang="en-US" b="1" dirty="0" smtClean="0"/>
              <a:t>Adv:</a:t>
            </a:r>
          </a:p>
          <a:p>
            <a:pPr algn="just"/>
            <a:r>
              <a:rPr lang="en-US" dirty="0" smtClean="0"/>
              <a:t>More no of elements can be inserted</a:t>
            </a:r>
          </a:p>
          <a:p>
            <a:pPr algn="just">
              <a:buNone/>
            </a:pPr>
            <a:r>
              <a:rPr lang="en-US" b="1" dirty="0" err="1" smtClean="0"/>
              <a:t>Disadv</a:t>
            </a:r>
            <a:r>
              <a:rPr lang="en-US" b="1" dirty="0" smtClean="0"/>
              <a:t>:</a:t>
            </a:r>
          </a:p>
          <a:p>
            <a:pPr algn="just"/>
            <a:r>
              <a:rPr lang="en-US" dirty="0" smtClean="0"/>
              <a:t>Requires pointers which occupies more memory space</a:t>
            </a:r>
          </a:p>
          <a:p>
            <a:pPr algn="just"/>
            <a:r>
              <a:rPr lang="en-US" dirty="0" smtClean="0"/>
              <a:t>Takes more effort to perform a search</a:t>
            </a:r>
          </a:p>
          <a:p>
            <a:endParaRPr lang="en-IN"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p:txBody>
          <a:bodyPr/>
          <a:lstStyle/>
          <a:p>
            <a:r>
              <a:rPr lang="en-US" dirty="0" smtClean="0"/>
              <a:t>Table Size: 10</a:t>
            </a:r>
          </a:p>
          <a:p>
            <a:r>
              <a:rPr lang="en-US" dirty="0" smtClean="0"/>
              <a:t>Hash Function: H(k) = k mod Table Size</a:t>
            </a:r>
          </a:p>
          <a:p>
            <a:r>
              <a:rPr lang="en-IN" dirty="0" smtClean="0"/>
              <a:t>Insert the keys </a:t>
            </a:r>
            <a:r>
              <a:rPr lang="en-IN" b="1" dirty="0" smtClean="0">
                <a:latin typeface="Times New Roman" pitchFamily="18" charset="0"/>
                <a:cs typeface="Times New Roman" pitchFamily="18" charset="0"/>
              </a:rPr>
              <a:t>83, 14, 29, 10, 74, 36, 96,67 </a:t>
            </a:r>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br>
              <a:rPr lang="en-US" dirty="0"/>
            </a:br>
            <a:r>
              <a:rPr lang="en-US" b="1" dirty="0"/>
              <a:t>Strongly connected  Graph</a:t>
            </a:r>
            <a:r>
              <a:rPr lang="en-US" dirty="0"/>
              <a:t/>
            </a:r>
            <a:br>
              <a:rPr lang="en-US" dirty="0"/>
            </a:br>
            <a:endParaRPr lang="en-US" dirty="0"/>
          </a:p>
        </p:txBody>
      </p:sp>
      <p:sp>
        <p:nvSpPr>
          <p:cNvPr id="5" name="Content Placeholder 4"/>
          <p:cNvSpPr>
            <a:spLocks noGrp="1"/>
          </p:cNvSpPr>
          <p:nvPr>
            <p:ph idx="1"/>
          </p:nvPr>
        </p:nvSpPr>
        <p:spPr/>
        <p:txBody>
          <a:bodyPr/>
          <a:lstStyle/>
          <a:p>
            <a:r>
              <a:rPr lang="en-US" dirty="0"/>
              <a:t>If there is a path from every vertex to other vertex in a directed graph then it is said to be strongly connected graph otherwise it is said to be weakly connected graph</a:t>
            </a:r>
            <a:r>
              <a:rPr lang="en-US" dirty="0" smtClean="0"/>
              <a:t>.</a:t>
            </a:r>
          </a:p>
          <a:p>
            <a:endParaRPr lang="en-US" dirty="0"/>
          </a:p>
          <a:p>
            <a:endParaRPr lang="en-US" dirty="0"/>
          </a:p>
        </p:txBody>
      </p:sp>
      <p:pic>
        <p:nvPicPr>
          <p:cNvPr id="6" name="Picture 2"/>
          <p:cNvPicPr>
            <a:picLocks noChangeAspect="1" noChangeArrowheads="1"/>
          </p:cNvPicPr>
          <p:nvPr/>
        </p:nvPicPr>
        <p:blipFill>
          <a:blip r:embed="rId2"/>
          <a:srcRect/>
          <a:stretch>
            <a:fillRect/>
          </a:stretch>
        </p:blipFill>
        <p:spPr bwMode="auto">
          <a:xfrm>
            <a:off x="2185987" y="4095750"/>
            <a:ext cx="4772025" cy="1466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336704"/>
          </a:xfrm>
        </p:spPr>
        <p:txBody>
          <a:bodyPr/>
          <a:lstStyle/>
          <a:p>
            <a:pPr>
              <a:buNone/>
            </a:pPr>
            <a:r>
              <a:rPr lang="en-US" dirty="0" smtClean="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grpSp>
        <p:nvGrpSpPr>
          <p:cNvPr id="2" name="Group 19"/>
          <p:cNvGrpSpPr/>
          <p:nvPr/>
        </p:nvGrpSpPr>
        <p:grpSpPr>
          <a:xfrm>
            <a:off x="971600" y="836712"/>
            <a:ext cx="864096" cy="5236946"/>
            <a:chOff x="1259632" y="260648"/>
            <a:chExt cx="1008112" cy="5760640"/>
          </a:xfrm>
        </p:grpSpPr>
        <p:sp>
          <p:nvSpPr>
            <p:cNvPr id="7" name="Rectangle 6"/>
            <p:cNvSpPr/>
            <p:nvPr/>
          </p:nvSpPr>
          <p:spPr>
            <a:xfrm>
              <a:off x="1259632" y="5445224"/>
              <a:ext cx="1008112" cy="576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8" name="Rectangle 7"/>
            <p:cNvSpPr/>
            <p:nvPr/>
          </p:nvSpPr>
          <p:spPr>
            <a:xfrm>
              <a:off x="1259632" y="4869160"/>
              <a:ext cx="1008112" cy="576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9" name="Rectangle 8"/>
            <p:cNvSpPr/>
            <p:nvPr/>
          </p:nvSpPr>
          <p:spPr>
            <a:xfrm>
              <a:off x="1259632" y="4293096"/>
              <a:ext cx="1008112" cy="576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13" name="Rectangle 12"/>
            <p:cNvSpPr/>
            <p:nvPr/>
          </p:nvSpPr>
          <p:spPr>
            <a:xfrm>
              <a:off x="1259632" y="3717032"/>
              <a:ext cx="1008112" cy="576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14" name="Rectangle 13"/>
            <p:cNvSpPr/>
            <p:nvPr/>
          </p:nvSpPr>
          <p:spPr>
            <a:xfrm>
              <a:off x="1259632" y="3140968"/>
              <a:ext cx="1008112" cy="576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15" name="Rectangle 14"/>
            <p:cNvSpPr/>
            <p:nvPr/>
          </p:nvSpPr>
          <p:spPr>
            <a:xfrm>
              <a:off x="1259632" y="2564904"/>
              <a:ext cx="1008112" cy="576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16" name="Rectangle 15"/>
            <p:cNvSpPr/>
            <p:nvPr/>
          </p:nvSpPr>
          <p:spPr>
            <a:xfrm>
              <a:off x="1259632" y="1988840"/>
              <a:ext cx="1008112" cy="576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17" name="Rectangle 16"/>
            <p:cNvSpPr/>
            <p:nvPr/>
          </p:nvSpPr>
          <p:spPr>
            <a:xfrm>
              <a:off x="1259632" y="1412776"/>
              <a:ext cx="1008112" cy="576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18" name="Rectangle 17"/>
            <p:cNvSpPr/>
            <p:nvPr/>
          </p:nvSpPr>
          <p:spPr>
            <a:xfrm>
              <a:off x="1259632" y="836712"/>
              <a:ext cx="1008112" cy="576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19" name="Rectangle 18"/>
            <p:cNvSpPr/>
            <p:nvPr/>
          </p:nvSpPr>
          <p:spPr>
            <a:xfrm>
              <a:off x="1259632" y="260648"/>
              <a:ext cx="1008112" cy="576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grpSp>
      <p:grpSp>
        <p:nvGrpSpPr>
          <p:cNvPr id="4" name="Group 98"/>
          <p:cNvGrpSpPr/>
          <p:nvPr/>
        </p:nvGrpSpPr>
        <p:grpSpPr>
          <a:xfrm>
            <a:off x="1979712" y="2996952"/>
            <a:ext cx="1368152" cy="432048"/>
            <a:chOff x="2411760" y="2996952"/>
            <a:chExt cx="1368152" cy="432048"/>
          </a:xfrm>
        </p:grpSpPr>
        <p:grpSp>
          <p:nvGrpSpPr>
            <p:cNvPr id="5" name="Group 23"/>
            <p:cNvGrpSpPr/>
            <p:nvPr/>
          </p:nvGrpSpPr>
          <p:grpSpPr>
            <a:xfrm>
              <a:off x="2411760" y="2996952"/>
              <a:ext cx="1368152" cy="432048"/>
              <a:chOff x="2843808" y="1052736"/>
              <a:chExt cx="1368152" cy="576064"/>
            </a:xfrm>
          </p:grpSpPr>
          <p:sp>
            <p:nvSpPr>
              <p:cNvPr id="21" name="Rectangle 20"/>
              <p:cNvSpPr/>
              <p:nvPr/>
            </p:nvSpPr>
            <p:spPr>
              <a:xfrm>
                <a:off x="2843808" y="1052736"/>
                <a:ext cx="1368152" cy="576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cxnSp>
            <p:nvCxnSpPr>
              <p:cNvPr id="23" name="Straight Connector 22"/>
              <p:cNvCxnSpPr>
                <a:stCxn id="21" idx="0"/>
                <a:endCxn id="21" idx="2"/>
              </p:cNvCxnSpPr>
              <p:nvPr/>
            </p:nvCxnSpPr>
            <p:spPr>
              <a:xfrm>
                <a:off x="3527884" y="1052736"/>
                <a:ext cx="0" cy="576064"/>
              </a:xfrm>
              <a:prstGeom prst="line">
                <a:avLst/>
              </a:prstGeom>
            </p:spPr>
            <p:style>
              <a:lnRef idx="1">
                <a:schemeClr val="accent1"/>
              </a:lnRef>
              <a:fillRef idx="0">
                <a:schemeClr val="accent1"/>
              </a:fillRef>
              <a:effectRef idx="0">
                <a:schemeClr val="accent1"/>
              </a:effectRef>
              <a:fontRef idx="minor">
                <a:schemeClr val="tx1"/>
              </a:fontRef>
            </p:style>
          </p:cxnSp>
        </p:grpSp>
        <p:sp>
          <p:nvSpPr>
            <p:cNvPr id="36" name="TextBox 35"/>
            <p:cNvSpPr txBox="1"/>
            <p:nvPr/>
          </p:nvSpPr>
          <p:spPr>
            <a:xfrm>
              <a:off x="2483768" y="2996952"/>
              <a:ext cx="576064" cy="369332"/>
            </a:xfrm>
            <a:prstGeom prst="rect">
              <a:avLst/>
            </a:prstGeom>
            <a:noFill/>
          </p:spPr>
          <p:txBody>
            <a:bodyPr wrap="square" rtlCol="0">
              <a:spAutoFit/>
            </a:bodyPr>
            <a:lstStyle/>
            <a:p>
              <a:r>
                <a:rPr lang="en-US" dirty="0" smtClean="0">
                  <a:latin typeface="Times New Roman" pitchFamily="18" charset="0"/>
                  <a:cs typeface="Times New Roman" pitchFamily="18" charset="0"/>
                </a:rPr>
                <a:t> 14</a:t>
              </a:r>
              <a:endParaRPr lang="en-IN" dirty="0">
                <a:latin typeface="Times New Roman" pitchFamily="18" charset="0"/>
                <a:cs typeface="Times New Roman" pitchFamily="18" charset="0"/>
              </a:endParaRPr>
            </a:p>
          </p:txBody>
        </p:sp>
      </p:grpSp>
      <p:sp>
        <p:nvSpPr>
          <p:cNvPr id="38" name="TextBox 37"/>
          <p:cNvSpPr txBox="1"/>
          <p:nvPr/>
        </p:nvSpPr>
        <p:spPr>
          <a:xfrm>
            <a:off x="5929322" y="357166"/>
            <a:ext cx="2664296" cy="646331"/>
          </a:xfrm>
          <a:prstGeom prst="rect">
            <a:avLst/>
          </a:prstGeom>
          <a:noFill/>
        </p:spPr>
        <p:txBody>
          <a:bodyPr wrap="square" rtlCol="0">
            <a:spAutoFit/>
          </a:bodyPr>
          <a:lstStyle/>
          <a:p>
            <a:r>
              <a:rPr lang="en-US" dirty="0" smtClean="0">
                <a:latin typeface="Times New Roman" pitchFamily="18" charset="0"/>
                <a:cs typeface="Times New Roman" pitchFamily="18" charset="0"/>
              </a:rPr>
              <a:t>H(k) = 14 % 10</a:t>
            </a:r>
          </a:p>
          <a:p>
            <a:r>
              <a:rPr lang="en-US" dirty="0" smtClean="0">
                <a:latin typeface="Times New Roman" pitchFamily="18" charset="0"/>
                <a:cs typeface="Times New Roman" pitchFamily="18" charset="0"/>
              </a:rPr>
              <a:t>         = 4</a:t>
            </a:r>
            <a:endParaRPr lang="en-IN" dirty="0">
              <a:latin typeface="Times New Roman" pitchFamily="18" charset="0"/>
              <a:cs typeface="Times New Roman" pitchFamily="18" charset="0"/>
            </a:endParaRPr>
          </a:p>
        </p:txBody>
      </p:sp>
      <p:grpSp>
        <p:nvGrpSpPr>
          <p:cNvPr id="6" name="Group 102"/>
          <p:cNvGrpSpPr/>
          <p:nvPr/>
        </p:nvGrpSpPr>
        <p:grpSpPr>
          <a:xfrm>
            <a:off x="1979712" y="4581128"/>
            <a:ext cx="1368152" cy="432048"/>
            <a:chOff x="2483768" y="4509120"/>
            <a:chExt cx="1368152" cy="432048"/>
          </a:xfrm>
        </p:grpSpPr>
        <p:grpSp>
          <p:nvGrpSpPr>
            <p:cNvPr id="10" name="Group 38"/>
            <p:cNvGrpSpPr/>
            <p:nvPr/>
          </p:nvGrpSpPr>
          <p:grpSpPr>
            <a:xfrm>
              <a:off x="2483768" y="4509120"/>
              <a:ext cx="1368152" cy="432048"/>
              <a:chOff x="2843808" y="1052736"/>
              <a:chExt cx="1368152" cy="576064"/>
            </a:xfrm>
          </p:grpSpPr>
          <p:sp>
            <p:nvSpPr>
              <p:cNvPr id="40" name="Rectangle 39"/>
              <p:cNvSpPr/>
              <p:nvPr/>
            </p:nvSpPr>
            <p:spPr>
              <a:xfrm>
                <a:off x="2843808" y="1052736"/>
                <a:ext cx="1368152" cy="576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cxnSp>
            <p:nvCxnSpPr>
              <p:cNvPr id="41" name="Straight Connector 40"/>
              <p:cNvCxnSpPr>
                <a:stCxn id="40" idx="0"/>
                <a:endCxn id="40" idx="2"/>
              </p:cNvCxnSpPr>
              <p:nvPr/>
            </p:nvCxnSpPr>
            <p:spPr>
              <a:xfrm>
                <a:off x="3527884" y="1052736"/>
                <a:ext cx="0" cy="576064"/>
              </a:xfrm>
              <a:prstGeom prst="line">
                <a:avLst/>
              </a:prstGeom>
            </p:spPr>
            <p:style>
              <a:lnRef idx="1">
                <a:schemeClr val="accent1"/>
              </a:lnRef>
              <a:fillRef idx="0">
                <a:schemeClr val="accent1"/>
              </a:fillRef>
              <a:effectRef idx="0">
                <a:schemeClr val="accent1"/>
              </a:effectRef>
              <a:fontRef idx="minor">
                <a:schemeClr val="tx1"/>
              </a:fontRef>
            </p:style>
          </p:cxnSp>
        </p:grpSp>
        <p:sp>
          <p:nvSpPr>
            <p:cNvPr id="45" name="TextBox 44"/>
            <p:cNvSpPr txBox="1"/>
            <p:nvPr/>
          </p:nvSpPr>
          <p:spPr>
            <a:xfrm>
              <a:off x="2555776" y="4509120"/>
              <a:ext cx="576064" cy="369332"/>
            </a:xfrm>
            <a:prstGeom prst="rect">
              <a:avLst/>
            </a:prstGeom>
            <a:noFill/>
          </p:spPr>
          <p:txBody>
            <a:bodyPr wrap="square" rtlCol="0">
              <a:spAutoFit/>
            </a:bodyPr>
            <a:lstStyle/>
            <a:p>
              <a:r>
                <a:rPr lang="en-US" dirty="0" smtClean="0">
                  <a:latin typeface="Times New Roman" pitchFamily="18" charset="0"/>
                  <a:cs typeface="Times New Roman" pitchFamily="18" charset="0"/>
                </a:rPr>
                <a:t> 67</a:t>
              </a:r>
              <a:endParaRPr lang="en-IN" dirty="0">
                <a:latin typeface="Times New Roman" pitchFamily="18" charset="0"/>
                <a:cs typeface="Times New Roman" pitchFamily="18" charset="0"/>
              </a:endParaRPr>
            </a:p>
          </p:txBody>
        </p:sp>
      </p:grpSp>
      <p:sp>
        <p:nvSpPr>
          <p:cNvPr id="46" name="TextBox 45"/>
          <p:cNvSpPr txBox="1"/>
          <p:nvPr/>
        </p:nvSpPr>
        <p:spPr>
          <a:xfrm>
            <a:off x="6072198" y="3571876"/>
            <a:ext cx="2664296" cy="646331"/>
          </a:xfrm>
          <a:prstGeom prst="rect">
            <a:avLst/>
          </a:prstGeom>
          <a:noFill/>
        </p:spPr>
        <p:txBody>
          <a:bodyPr wrap="square" rtlCol="0">
            <a:spAutoFit/>
          </a:bodyPr>
          <a:lstStyle/>
          <a:p>
            <a:r>
              <a:rPr lang="en-US" dirty="0" smtClean="0">
                <a:latin typeface="Times New Roman" pitchFamily="18" charset="0"/>
                <a:cs typeface="Times New Roman" pitchFamily="18" charset="0"/>
              </a:rPr>
              <a:t>H(k) = 29 % 10</a:t>
            </a:r>
          </a:p>
          <a:p>
            <a:r>
              <a:rPr lang="en-US" dirty="0" smtClean="0">
                <a:latin typeface="Times New Roman" pitchFamily="18" charset="0"/>
                <a:cs typeface="Times New Roman" pitchFamily="18" charset="0"/>
              </a:rPr>
              <a:t>         = 9</a:t>
            </a:r>
            <a:endParaRPr lang="en-IN" dirty="0">
              <a:latin typeface="Times New Roman" pitchFamily="18" charset="0"/>
              <a:cs typeface="Times New Roman" pitchFamily="18" charset="0"/>
            </a:endParaRPr>
          </a:p>
        </p:txBody>
      </p:sp>
      <p:sp>
        <p:nvSpPr>
          <p:cNvPr id="48" name="Rectangle 47"/>
          <p:cNvSpPr/>
          <p:nvPr/>
        </p:nvSpPr>
        <p:spPr>
          <a:xfrm>
            <a:off x="755576" y="260648"/>
            <a:ext cx="5184576" cy="523220"/>
          </a:xfrm>
          <a:prstGeom prst="rect">
            <a:avLst/>
          </a:prstGeom>
        </p:spPr>
        <p:txBody>
          <a:bodyPr wrap="square">
            <a:spAutoFit/>
          </a:bodyPr>
          <a:lstStyle/>
          <a:p>
            <a:r>
              <a:rPr lang="en-IN" sz="2800" b="1" dirty="0" smtClean="0">
                <a:latin typeface="Times New Roman" pitchFamily="18" charset="0"/>
                <a:cs typeface="Times New Roman" pitchFamily="18" charset="0"/>
              </a:rPr>
              <a:t>14, 67,83,36,10,29, 74,96 </a:t>
            </a:r>
            <a:endParaRPr lang="en-IN" sz="2800" b="1" dirty="0">
              <a:latin typeface="Times New Roman" pitchFamily="18" charset="0"/>
              <a:cs typeface="Times New Roman" pitchFamily="18" charset="0"/>
            </a:endParaRPr>
          </a:p>
        </p:txBody>
      </p:sp>
      <p:sp>
        <p:nvSpPr>
          <p:cNvPr id="49" name="TextBox 48"/>
          <p:cNvSpPr txBox="1"/>
          <p:nvPr/>
        </p:nvSpPr>
        <p:spPr>
          <a:xfrm>
            <a:off x="6000760" y="2928934"/>
            <a:ext cx="2664296" cy="646331"/>
          </a:xfrm>
          <a:prstGeom prst="rect">
            <a:avLst/>
          </a:prstGeom>
          <a:noFill/>
        </p:spPr>
        <p:txBody>
          <a:bodyPr wrap="square" rtlCol="0">
            <a:spAutoFit/>
          </a:bodyPr>
          <a:lstStyle/>
          <a:p>
            <a:r>
              <a:rPr lang="en-US" dirty="0" smtClean="0">
                <a:latin typeface="Times New Roman" pitchFamily="18" charset="0"/>
                <a:cs typeface="Times New Roman" pitchFamily="18" charset="0"/>
              </a:rPr>
              <a:t>H(k) = 10 % 10</a:t>
            </a:r>
          </a:p>
          <a:p>
            <a:r>
              <a:rPr lang="en-US" dirty="0" smtClean="0">
                <a:latin typeface="Times New Roman" pitchFamily="18" charset="0"/>
                <a:cs typeface="Times New Roman" pitchFamily="18" charset="0"/>
              </a:rPr>
              <a:t>         = 0</a:t>
            </a:r>
            <a:endParaRPr lang="en-IN" dirty="0">
              <a:latin typeface="Times New Roman" pitchFamily="18" charset="0"/>
              <a:cs typeface="Times New Roman" pitchFamily="18" charset="0"/>
            </a:endParaRPr>
          </a:p>
        </p:txBody>
      </p:sp>
      <p:sp>
        <p:nvSpPr>
          <p:cNvPr id="51" name="TextBox 50"/>
          <p:cNvSpPr txBox="1"/>
          <p:nvPr/>
        </p:nvSpPr>
        <p:spPr>
          <a:xfrm>
            <a:off x="6072198" y="4143380"/>
            <a:ext cx="2664296" cy="646331"/>
          </a:xfrm>
          <a:prstGeom prst="rect">
            <a:avLst/>
          </a:prstGeom>
          <a:noFill/>
        </p:spPr>
        <p:txBody>
          <a:bodyPr wrap="square" rtlCol="0">
            <a:spAutoFit/>
          </a:bodyPr>
          <a:lstStyle/>
          <a:p>
            <a:r>
              <a:rPr lang="en-US" dirty="0" smtClean="0">
                <a:latin typeface="Times New Roman" pitchFamily="18" charset="0"/>
                <a:cs typeface="Times New Roman" pitchFamily="18" charset="0"/>
              </a:rPr>
              <a:t>H(k) = 74 % 10</a:t>
            </a:r>
          </a:p>
          <a:p>
            <a:r>
              <a:rPr lang="en-US" dirty="0" smtClean="0">
                <a:latin typeface="Times New Roman" pitchFamily="18" charset="0"/>
                <a:cs typeface="Times New Roman" pitchFamily="18" charset="0"/>
              </a:rPr>
              <a:t>         = 4</a:t>
            </a:r>
            <a:endParaRPr lang="en-IN" dirty="0">
              <a:latin typeface="Times New Roman" pitchFamily="18" charset="0"/>
              <a:cs typeface="Times New Roman" pitchFamily="18" charset="0"/>
            </a:endParaRPr>
          </a:p>
        </p:txBody>
      </p:sp>
      <p:sp>
        <p:nvSpPr>
          <p:cNvPr id="52" name="TextBox 51"/>
          <p:cNvSpPr txBox="1"/>
          <p:nvPr/>
        </p:nvSpPr>
        <p:spPr>
          <a:xfrm>
            <a:off x="5929322" y="2357430"/>
            <a:ext cx="2664296" cy="646331"/>
          </a:xfrm>
          <a:prstGeom prst="rect">
            <a:avLst/>
          </a:prstGeom>
          <a:noFill/>
        </p:spPr>
        <p:txBody>
          <a:bodyPr wrap="square" rtlCol="0">
            <a:spAutoFit/>
          </a:bodyPr>
          <a:lstStyle/>
          <a:p>
            <a:r>
              <a:rPr lang="en-US" dirty="0" smtClean="0">
                <a:latin typeface="Times New Roman" pitchFamily="18" charset="0"/>
                <a:cs typeface="Times New Roman" pitchFamily="18" charset="0"/>
              </a:rPr>
              <a:t>H(k) = 36 % 10</a:t>
            </a:r>
          </a:p>
          <a:p>
            <a:r>
              <a:rPr lang="en-US" dirty="0" smtClean="0">
                <a:latin typeface="Times New Roman" pitchFamily="18" charset="0"/>
                <a:cs typeface="Times New Roman" pitchFamily="18" charset="0"/>
              </a:rPr>
              <a:t>         = 3</a:t>
            </a:r>
            <a:endParaRPr lang="en-IN" dirty="0">
              <a:latin typeface="Times New Roman" pitchFamily="18" charset="0"/>
              <a:cs typeface="Times New Roman" pitchFamily="18" charset="0"/>
            </a:endParaRPr>
          </a:p>
        </p:txBody>
      </p:sp>
      <p:sp>
        <p:nvSpPr>
          <p:cNvPr id="53" name="TextBox 52"/>
          <p:cNvSpPr txBox="1"/>
          <p:nvPr/>
        </p:nvSpPr>
        <p:spPr>
          <a:xfrm>
            <a:off x="6072198" y="4929198"/>
            <a:ext cx="2664296" cy="646331"/>
          </a:xfrm>
          <a:prstGeom prst="rect">
            <a:avLst/>
          </a:prstGeom>
          <a:noFill/>
        </p:spPr>
        <p:txBody>
          <a:bodyPr wrap="square" rtlCol="0">
            <a:spAutoFit/>
          </a:bodyPr>
          <a:lstStyle/>
          <a:p>
            <a:r>
              <a:rPr lang="en-US" dirty="0" smtClean="0">
                <a:latin typeface="Times New Roman" pitchFamily="18" charset="0"/>
                <a:cs typeface="Times New Roman" pitchFamily="18" charset="0"/>
              </a:rPr>
              <a:t>H(k) = 96 % 10</a:t>
            </a:r>
          </a:p>
          <a:p>
            <a:r>
              <a:rPr lang="en-US" dirty="0" smtClean="0">
                <a:latin typeface="Times New Roman" pitchFamily="18" charset="0"/>
                <a:cs typeface="Times New Roman" pitchFamily="18" charset="0"/>
              </a:rPr>
              <a:t>         = 4</a:t>
            </a:r>
            <a:endParaRPr lang="en-IN" dirty="0">
              <a:latin typeface="Times New Roman" pitchFamily="18" charset="0"/>
              <a:cs typeface="Times New Roman" pitchFamily="18" charset="0"/>
            </a:endParaRPr>
          </a:p>
        </p:txBody>
      </p:sp>
      <p:grpSp>
        <p:nvGrpSpPr>
          <p:cNvPr id="11" name="Group 97"/>
          <p:cNvGrpSpPr/>
          <p:nvPr/>
        </p:nvGrpSpPr>
        <p:grpSpPr>
          <a:xfrm>
            <a:off x="1979712" y="2420888"/>
            <a:ext cx="1368152" cy="432048"/>
            <a:chOff x="2411760" y="2420888"/>
            <a:chExt cx="1368152" cy="432048"/>
          </a:xfrm>
        </p:grpSpPr>
        <p:grpSp>
          <p:nvGrpSpPr>
            <p:cNvPr id="12" name="Group 58"/>
            <p:cNvGrpSpPr/>
            <p:nvPr/>
          </p:nvGrpSpPr>
          <p:grpSpPr>
            <a:xfrm>
              <a:off x="2411760" y="2420888"/>
              <a:ext cx="1368152" cy="432048"/>
              <a:chOff x="2843808" y="1052736"/>
              <a:chExt cx="1368152" cy="576064"/>
            </a:xfrm>
          </p:grpSpPr>
          <p:sp>
            <p:nvSpPr>
              <p:cNvPr id="60" name="Rectangle 59"/>
              <p:cNvSpPr/>
              <p:nvPr/>
            </p:nvSpPr>
            <p:spPr>
              <a:xfrm>
                <a:off x="2843808" y="1052736"/>
                <a:ext cx="1368152" cy="576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cxnSp>
            <p:nvCxnSpPr>
              <p:cNvPr id="61" name="Straight Connector 60"/>
              <p:cNvCxnSpPr>
                <a:stCxn id="60" idx="0"/>
                <a:endCxn id="60" idx="2"/>
              </p:cNvCxnSpPr>
              <p:nvPr/>
            </p:nvCxnSpPr>
            <p:spPr>
              <a:xfrm>
                <a:off x="3527884" y="1052736"/>
                <a:ext cx="0" cy="576064"/>
              </a:xfrm>
              <a:prstGeom prst="line">
                <a:avLst/>
              </a:prstGeom>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2483768" y="2420888"/>
              <a:ext cx="576064" cy="369332"/>
            </a:xfrm>
            <a:prstGeom prst="rect">
              <a:avLst/>
            </a:prstGeom>
            <a:noFill/>
          </p:spPr>
          <p:txBody>
            <a:bodyPr wrap="square" rtlCol="0">
              <a:spAutoFit/>
            </a:bodyPr>
            <a:lstStyle/>
            <a:p>
              <a:r>
                <a:rPr lang="en-US" dirty="0" smtClean="0">
                  <a:latin typeface="Times New Roman" pitchFamily="18" charset="0"/>
                  <a:cs typeface="Times New Roman" pitchFamily="18" charset="0"/>
                </a:rPr>
                <a:t> 83</a:t>
              </a:r>
              <a:endParaRPr lang="en-IN" dirty="0">
                <a:latin typeface="Times New Roman" pitchFamily="18" charset="0"/>
                <a:cs typeface="Times New Roman" pitchFamily="18" charset="0"/>
              </a:endParaRPr>
            </a:p>
          </p:txBody>
        </p:sp>
      </p:grpSp>
      <p:grpSp>
        <p:nvGrpSpPr>
          <p:cNvPr id="20" name="Group 100"/>
          <p:cNvGrpSpPr/>
          <p:nvPr/>
        </p:nvGrpSpPr>
        <p:grpSpPr>
          <a:xfrm>
            <a:off x="1979712" y="4005064"/>
            <a:ext cx="1368152" cy="432048"/>
            <a:chOff x="2483768" y="4005064"/>
            <a:chExt cx="1368152" cy="432048"/>
          </a:xfrm>
        </p:grpSpPr>
        <p:grpSp>
          <p:nvGrpSpPr>
            <p:cNvPr id="22" name="Group 62"/>
            <p:cNvGrpSpPr/>
            <p:nvPr/>
          </p:nvGrpSpPr>
          <p:grpSpPr>
            <a:xfrm>
              <a:off x="2483768" y="4005064"/>
              <a:ext cx="1368152" cy="432048"/>
              <a:chOff x="2843808" y="1052736"/>
              <a:chExt cx="1368152" cy="576064"/>
            </a:xfrm>
          </p:grpSpPr>
          <p:sp>
            <p:nvSpPr>
              <p:cNvPr id="64" name="Rectangle 63"/>
              <p:cNvSpPr/>
              <p:nvPr/>
            </p:nvSpPr>
            <p:spPr>
              <a:xfrm>
                <a:off x="2843808" y="1052736"/>
                <a:ext cx="1368152" cy="576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cxnSp>
            <p:nvCxnSpPr>
              <p:cNvPr id="65" name="Straight Connector 64"/>
              <p:cNvCxnSpPr>
                <a:stCxn id="64" idx="0"/>
                <a:endCxn id="64" idx="2"/>
              </p:cNvCxnSpPr>
              <p:nvPr/>
            </p:nvCxnSpPr>
            <p:spPr>
              <a:xfrm>
                <a:off x="3527884" y="1052736"/>
                <a:ext cx="0" cy="576064"/>
              </a:xfrm>
              <a:prstGeom prst="line">
                <a:avLst/>
              </a:prstGeom>
            </p:spPr>
            <p:style>
              <a:lnRef idx="1">
                <a:schemeClr val="accent1"/>
              </a:lnRef>
              <a:fillRef idx="0">
                <a:schemeClr val="accent1"/>
              </a:fillRef>
              <a:effectRef idx="0">
                <a:schemeClr val="accent1"/>
              </a:effectRef>
              <a:fontRef idx="minor">
                <a:schemeClr val="tx1"/>
              </a:fontRef>
            </p:style>
          </p:cxnSp>
        </p:grpSp>
        <p:sp>
          <p:nvSpPr>
            <p:cNvPr id="66" name="TextBox 65"/>
            <p:cNvSpPr txBox="1"/>
            <p:nvPr/>
          </p:nvSpPr>
          <p:spPr>
            <a:xfrm>
              <a:off x="2555776" y="4005064"/>
              <a:ext cx="576064" cy="369332"/>
            </a:xfrm>
            <a:prstGeom prst="rect">
              <a:avLst/>
            </a:prstGeom>
            <a:noFill/>
          </p:spPr>
          <p:txBody>
            <a:bodyPr wrap="square" rtlCol="0">
              <a:spAutoFit/>
            </a:bodyPr>
            <a:lstStyle/>
            <a:p>
              <a:r>
                <a:rPr lang="en-US" dirty="0" smtClean="0">
                  <a:latin typeface="Times New Roman" pitchFamily="18" charset="0"/>
                  <a:cs typeface="Times New Roman" pitchFamily="18" charset="0"/>
                </a:rPr>
                <a:t> 36</a:t>
              </a:r>
              <a:endParaRPr lang="en-IN" dirty="0">
                <a:latin typeface="Times New Roman" pitchFamily="18" charset="0"/>
                <a:cs typeface="Times New Roman" pitchFamily="18" charset="0"/>
              </a:endParaRPr>
            </a:p>
          </p:txBody>
        </p:sp>
      </p:grpSp>
      <p:grpSp>
        <p:nvGrpSpPr>
          <p:cNvPr id="24" name="Group 96"/>
          <p:cNvGrpSpPr/>
          <p:nvPr/>
        </p:nvGrpSpPr>
        <p:grpSpPr>
          <a:xfrm>
            <a:off x="1979712" y="908720"/>
            <a:ext cx="1368152" cy="432048"/>
            <a:chOff x="2267744" y="836712"/>
            <a:chExt cx="1368152" cy="432048"/>
          </a:xfrm>
        </p:grpSpPr>
        <p:grpSp>
          <p:nvGrpSpPr>
            <p:cNvPr id="25" name="Group 66"/>
            <p:cNvGrpSpPr/>
            <p:nvPr/>
          </p:nvGrpSpPr>
          <p:grpSpPr>
            <a:xfrm>
              <a:off x="2267744" y="836712"/>
              <a:ext cx="1368152" cy="432048"/>
              <a:chOff x="2843808" y="1052736"/>
              <a:chExt cx="1368152" cy="576064"/>
            </a:xfrm>
          </p:grpSpPr>
          <p:sp>
            <p:nvSpPr>
              <p:cNvPr id="68" name="Rectangle 67"/>
              <p:cNvSpPr/>
              <p:nvPr/>
            </p:nvSpPr>
            <p:spPr>
              <a:xfrm>
                <a:off x="2843808" y="1052736"/>
                <a:ext cx="1368152" cy="576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cxnSp>
            <p:nvCxnSpPr>
              <p:cNvPr id="69" name="Straight Connector 68"/>
              <p:cNvCxnSpPr>
                <a:stCxn id="68" idx="0"/>
                <a:endCxn id="68" idx="2"/>
              </p:cNvCxnSpPr>
              <p:nvPr/>
            </p:nvCxnSpPr>
            <p:spPr>
              <a:xfrm>
                <a:off x="3527884" y="1052736"/>
                <a:ext cx="0" cy="576064"/>
              </a:xfrm>
              <a:prstGeom prst="line">
                <a:avLst/>
              </a:prstGeom>
            </p:spPr>
            <p:style>
              <a:lnRef idx="1">
                <a:schemeClr val="accent1"/>
              </a:lnRef>
              <a:fillRef idx="0">
                <a:schemeClr val="accent1"/>
              </a:fillRef>
              <a:effectRef idx="0">
                <a:schemeClr val="accent1"/>
              </a:effectRef>
              <a:fontRef idx="minor">
                <a:schemeClr val="tx1"/>
              </a:fontRef>
            </p:style>
          </p:cxnSp>
        </p:grpSp>
        <p:sp>
          <p:nvSpPr>
            <p:cNvPr id="70" name="TextBox 69"/>
            <p:cNvSpPr txBox="1"/>
            <p:nvPr/>
          </p:nvSpPr>
          <p:spPr>
            <a:xfrm>
              <a:off x="2339752" y="836712"/>
              <a:ext cx="576064" cy="369332"/>
            </a:xfrm>
            <a:prstGeom prst="rect">
              <a:avLst/>
            </a:prstGeom>
            <a:noFill/>
          </p:spPr>
          <p:txBody>
            <a:bodyPr wrap="square" rtlCol="0">
              <a:spAutoFit/>
            </a:bodyPr>
            <a:lstStyle/>
            <a:p>
              <a:r>
                <a:rPr lang="en-US" dirty="0" smtClean="0">
                  <a:latin typeface="Times New Roman" pitchFamily="18" charset="0"/>
                  <a:cs typeface="Times New Roman" pitchFamily="18" charset="0"/>
                </a:rPr>
                <a:t> 10</a:t>
              </a:r>
              <a:endParaRPr lang="en-IN" dirty="0">
                <a:latin typeface="Times New Roman" pitchFamily="18" charset="0"/>
                <a:cs typeface="Times New Roman" pitchFamily="18" charset="0"/>
              </a:endParaRPr>
            </a:p>
          </p:txBody>
        </p:sp>
      </p:grpSp>
      <p:grpSp>
        <p:nvGrpSpPr>
          <p:cNvPr id="26" name="Group 104"/>
          <p:cNvGrpSpPr/>
          <p:nvPr/>
        </p:nvGrpSpPr>
        <p:grpSpPr>
          <a:xfrm>
            <a:off x="2000232" y="5572140"/>
            <a:ext cx="1368152" cy="432048"/>
            <a:chOff x="2339752" y="6165304"/>
            <a:chExt cx="1368152" cy="432048"/>
          </a:xfrm>
        </p:grpSpPr>
        <p:grpSp>
          <p:nvGrpSpPr>
            <p:cNvPr id="27" name="Group 70"/>
            <p:cNvGrpSpPr/>
            <p:nvPr/>
          </p:nvGrpSpPr>
          <p:grpSpPr>
            <a:xfrm>
              <a:off x="2339752" y="6165304"/>
              <a:ext cx="1368152" cy="432048"/>
              <a:chOff x="2843808" y="1052736"/>
              <a:chExt cx="1368152" cy="576064"/>
            </a:xfrm>
          </p:grpSpPr>
          <p:sp>
            <p:nvSpPr>
              <p:cNvPr id="72" name="Rectangle 71"/>
              <p:cNvSpPr/>
              <p:nvPr/>
            </p:nvSpPr>
            <p:spPr>
              <a:xfrm>
                <a:off x="2843808" y="1052736"/>
                <a:ext cx="1368152" cy="576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cxnSp>
            <p:nvCxnSpPr>
              <p:cNvPr id="73" name="Straight Connector 72"/>
              <p:cNvCxnSpPr>
                <a:stCxn id="72" idx="0"/>
                <a:endCxn id="72" idx="2"/>
              </p:cNvCxnSpPr>
              <p:nvPr/>
            </p:nvCxnSpPr>
            <p:spPr>
              <a:xfrm>
                <a:off x="3527884" y="1052736"/>
                <a:ext cx="0" cy="576064"/>
              </a:xfrm>
              <a:prstGeom prst="line">
                <a:avLst/>
              </a:prstGeom>
            </p:spPr>
            <p:style>
              <a:lnRef idx="1">
                <a:schemeClr val="accent1"/>
              </a:lnRef>
              <a:fillRef idx="0">
                <a:schemeClr val="accent1"/>
              </a:fillRef>
              <a:effectRef idx="0">
                <a:schemeClr val="accent1"/>
              </a:effectRef>
              <a:fontRef idx="minor">
                <a:schemeClr val="tx1"/>
              </a:fontRef>
            </p:style>
          </p:cxnSp>
        </p:grpSp>
        <p:sp>
          <p:nvSpPr>
            <p:cNvPr id="74" name="TextBox 73"/>
            <p:cNvSpPr txBox="1"/>
            <p:nvPr/>
          </p:nvSpPr>
          <p:spPr>
            <a:xfrm>
              <a:off x="2411760" y="6165304"/>
              <a:ext cx="576064" cy="369332"/>
            </a:xfrm>
            <a:prstGeom prst="rect">
              <a:avLst/>
            </a:prstGeom>
            <a:noFill/>
          </p:spPr>
          <p:txBody>
            <a:bodyPr wrap="square" rtlCol="0">
              <a:spAutoFit/>
            </a:bodyPr>
            <a:lstStyle/>
            <a:p>
              <a:r>
                <a:rPr lang="en-US" dirty="0" smtClean="0">
                  <a:latin typeface="Times New Roman" pitchFamily="18" charset="0"/>
                  <a:cs typeface="Times New Roman" pitchFamily="18" charset="0"/>
                </a:rPr>
                <a:t> 29</a:t>
              </a:r>
              <a:endParaRPr lang="en-IN" dirty="0">
                <a:latin typeface="Times New Roman" pitchFamily="18" charset="0"/>
                <a:cs typeface="Times New Roman" pitchFamily="18" charset="0"/>
              </a:endParaRPr>
            </a:p>
          </p:txBody>
        </p:sp>
      </p:grpSp>
      <p:grpSp>
        <p:nvGrpSpPr>
          <p:cNvPr id="28" name="Group 99"/>
          <p:cNvGrpSpPr/>
          <p:nvPr/>
        </p:nvGrpSpPr>
        <p:grpSpPr>
          <a:xfrm>
            <a:off x="3491880" y="2996952"/>
            <a:ext cx="1368152" cy="432048"/>
            <a:chOff x="3923928" y="2996952"/>
            <a:chExt cx="1368152" cy="432048"/>
          </a:xfrm>
        </p:grpSpPr>
        <p:grpSp>
          <p:nvGrpSpPr>
            <p:cNvPr id="29" name="Group 74"/>
            <p:cNvGrpSpPr/>
            <p:nvPr/>
          </p:nvGrpSpPr>
          <p:grpSpPr>
            <a:xfrm>
              <a:off x="3923928" y="2996952"/>
              <a:ext cx="1368152" cy="432048"/>
              <a:chOff x="2843808" y="1052736"/>
              <a:chExt cx="1368152" cy="576064"/>
            </a:xfrm>
          </p:grpSpPr>
          <p:sp>
            <p:nvSpPr>
              <p:cNvPr id="76" name="Rectangle 75"/>
              <p:cNvSpPr/>
              <p:nvPr/>
            </p:nvSpPr>
            <p:spPr>
              <a:xfrm>
                <a:off x="2843808" y="1052736"/>
                <a:ext cx="1368152" cy="576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cxnSp>
            <p:nvCxnSpPr>
              <p:cNvPr id="77" name="Straight Connector 76"/>
              <p:cNvCxnSpPr>
                <a:stCxn id="76" idx="0"/>
                <a:endCxn id="76" idx="2"/>
              </p:cNvCxnSpPr>
              <p:nvPr/>
            </p:nvCxnSpPr>
            <p:spPr>
              <a:xfrm>
                <a:off x="3527884" y="1052736"/>
                <a:ext cx="0" cy="576064"/>
              </a:xfrm>
              <a:prstGeom prst="line">
                <a:avLst/>
              </a:prstGeom>
            </p:spPr>
            <p:style>
              <a:lnRef idx="1">
                <a:schemeClr val="accent1"/>
              </a:lnRef>
              <a:fillRef idx="0">
                <a:schemeClr val="accent1"/>
              </a:fillRef>
              <a:effectRef idx="0">
                <a:schemeClr val="accent1"/>
              </a:effectRef>
              <a:fontRef idx="minor">
                <a:schemeClr val="tx1"/>
              </a:fontRef>
            </p:style>
          </p:cxnSp>
        </p:grpSp>
        <p:sp>
          <p:nvSpPr>
            <p:cNvPr id="78" name="TextBox 77"/>
            <p:cNvSpPr txBox="1"/>
            <p:nvPr/>
          </p:nvSpPr>
          <p:spPr>
            <a:xfrm>
              <a:off x="3995936" y="2996952"/>
              <a:ext cx="576064" cy="369332"/>
            </a:xfrm>
            <a:prstGeom prst="rect">
              <a:avLst/>
            </a:prstGeom>
            <a:noFill/>
          </p:spPr>
          <p:txBody>
            <a:bodyPr wrap="square" rtlCol="0">
              <a:spAutoFit/>
            </a:bodyPr>
            <a:lstStyle/>
            <a:p>
              <a:r>
                <a:rPr lang="en-US" dirty="0" smtClean="0">
                  <a:latin typeface="Times New Roman" pitchFamily="18" charset="0"/>
                  <a:cs typeface="Times New Roman" pitchFamily="18" charset="0"/>
                </a:rPr>
                <a:t> 74</a:t>
              </a:r>
              <a:endParaRPr lang="en-IN" dirty="0">
                <a:latin typeface="Times New Roman" pitchFamily="18" charset="0"/>
                <a:cs typeface="Times New Roman" pitchFamily="18" charset="0"/>
              </a:endParaRPr>
            </a:p>
          </p:txBody>
        </p:sp>
      </p:grpSp>
      <p:grpSp>
        <p:nvGrpSpPr>
          <p:cNvPr id="30" name="Group 101"/>
          <p:cNvGrpSpPr/>
          <p:nvPr/>
        </p:nvGrpSpPr>
        <p:grpSpPr>
          <a:xfrm>
            <a:off x="3563888" y="4005064"/>
            <a:ext cx="1368152" cy="432048"/>
            <a:chOff x="3995936" y="4005064"/>
            <a:chExt cx="1368152" cy="432048"/>
          </a:xfrm>
        </p:grpSpPr>
        <p:grpSp>
          <p:nvGrpSpPr>
            <p:cNvPr id="31" name="Group 82"/>
            <p:cNvGrpSpPr/>
            <p:nvPr/>
          </p:nvGrpSpPr>
          <p:grpSpPr>
            <a:xfrm>
              <a:off x="3995936" y="4005064"/>
              <a:ext cx="1368152" cy="432048"/>
              <a:chOff x="2843808" y="1052736"/>
              <a:chExt cx="1368152" cy="576064"/>
            </a:xfrm>
          </p:grpSpPr>
          <p:sp>
            <p:nvSpPr>
              <p:cNvPr id="84" name="Rectangle 83"/>
              <p:cNvSpPr/>
              <p:nvPr/>
            </p:nvSpPr>
            <p:spPr>
              <a:xfrm>
                <a:off x="2843808" y="1052736"/>
                <a:ext cx="1368152" cy="576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cxnSp>
            <p:nvCxnSpPr>
              <p:cNvPr id="85" name="Straight Connector 84"/>
              <p:cNvCxnSpPr>
                <a:stCxn id="84" idx="0"/>
                <a:endCxn id="84" idx="2"/>
              </p:cNvCxnSpPr>
              <p:nvPr/>
            </p:nvCxnSpPr>
            <p:spPr>
              <a:xfrm>
                <a:off x="3527884" y="1052736"/>
                <a:ext cx="0" cy="576064"/>
              </a:xfrm>
              <a:prstGeom prst="line">
                <a:avLst/>
              </a:prstGeom>
            </p:spPr>
            <p:style>
              <a:lnRef idx="1">
                <a:schemeClr val="accent1"/>
              </a:lnRef>
              <a:fillRef idx="0">
                <a:schemeClr val="accent1"/>
              </a:fillRef>
              <a:effectRef idx="0">
                <a:schemeClr val="accent1"/>
              </a:effectRef>
              <a:fontRef idx="minor">
                <a:schemeClr val="tx1"/>
              </a:fontRef>
            </p:style>
          </p:cxnSp>
        </p:grpSp>
        <p:sp>
          <p:nvSpPr>
            <p:cNvPr id="86" name="TextBox 85"/>
            <p:cNvSpPr txBox="1"/>
            <p:nvPr/>
          </p:nvSpPr>
          <p:spPr>
            <a:xfrm>
              <a:off x="4067944" y="4005064"/>
              <a:ext cx="576064" cy="369332"/>
            </a:xfrm>
            <a:prstGeom prst="rect">
              <a:avLst/>
            </a:prstGeom>
            <a:noFill/>
          </p:spPr>
          <p:txBody>
            <a:bodyPr wrap="square" rtlCol="0">
              <a:spAutoFit/>
            </a:bodyPr>
            <a:lstStyle/>
            <a:p>
              <a:r>
                <a:rPr lang="en-US" dirty="0" smtClean="0">
                  <a:latin typeface="Times New Roman" pitchFamily="18" charset="0"/>
                  <a:cs typeface="Times New Roman" pitchFamily="18" charset="0"/>
                </a:rPr>
                <a:t> 96</a:t>
              </a:r>
              <a:endParaRPr lang="en-IN" dirty="0">
                <a:latin typeface="Times New Roman" pitchFamily="18" charset="0"/>
                <a:cs typeface="Times New Roman" pitchFamily="18" charset="0"/>
              </a:endParaRPr>
            </a:p>
          </p:txBody>
        </p:sp>
      </p:grpSp>
      <p:sp>
        <p:nvSpPr>
          <p:cNvPr id="87" name="TextBox 86"/>
          <p:cNvSpPr txBox="1"/>
          <p:nvPr/>
        </p:nvSpPr>
        <p:spPr>
          <a:xfrm>
            <a:off x="467544" y="5733256"/>
            <a:ext cx="432048" cy="369332"/>
          </a:xfrm>
          <a:prstGeom prst="rect">
            <a:avLst/>
          </a:prstGeom>
          <a:noFill/>
        </p:spPr>
        <p:txBody>
          <a:bodyPr wrap="square" rtlCol="0">
            <a:spAutoFit/>
          </a:bodyPr>
          <a:lstStyle/>
          <a:p>
            <a:r>
              <a:rPr lang="en-US" dirty="0" smtClean="0">
                <a:latin typeface="Times New Roman" pitchFamily="18" charset="0"/>
                <a:cs typeface="Times New Roman" pitchFamily="18" charset="0"/>
              </a:rPr>
              <a:t>  9</a:t>
            </a:r>
            <a:endParaRPr lang="en-IN" dirty="0">
              <a:latin typeface="Times New Roman" pitchFamily="18" charset="0"/>
              <a:cs typeface="Times New Roman" pitchFamily="18" charset="0"/>
            </a:endParaRPr>
          </a:p>
        </p:txBody>
      </p:sp>
      <p:sp>
        <p:nvSpPr>
          <p:cNvPr id="88" name="TextBox 87"/>
          <p:cNvSpPr txBox="1"/>
          <p:nvPr/>
        </p:nvSpPr>
        <p:spPr>
          <a:xfrm>
            <a:off x="467544" y="5229200"/>
            <a:ext cx="432048" cy="369332"/>
          </a:xfrm>
          <a:prstGeom prst="rect">
            <a:avLst/>
          </a:prstGeom>
          <a:noFill/>
        </p:spPr>
        <p:txBody>
          <a:bodyPr wrap="square" rtlCol="0">
            <a:spAutoFit/>
          </a:bodyPr>
          <a:lstStyle/>
          <a:p>
            <a:r>
              <a:rPr lang="en-US" dirty="0" smtClean="0">
                <a:latin typeface="Times New Roman" pitchFamily="18" charset="0"/>
                <a:cs typeface="Times New Roman" pitchFamily="18" charset="0"/>
              </a:rPr>
              <a:t>  8</a:t>
            </a:r>
            <a:endParaRPr lang="en-IN" dirty="0">
              <a:latin typeface="Times New Roman" pitchFamily="18" charset="0"/>
              <a:cs typeface="Times New Roman" pitchFamily="18" charset="0"/>
            </a:endParaRPr>
          </a:p>
        </p:txBody>
      </p:sp>
      <p:sp>
        <p:nvSpPr>
          <p:cNvPr id="89" name="TextBox 88"/>
          <p:cNvSpPr txBox="1"/>
          <p:nvPr/>
        </p:nvSpPr>
        <p:spPr>
          <a:xfrm>
            <a:off x="467544" y="4725144"/>
            <a:ext cx="432048" cy="369332"/>
          </a:xfrm>
          <a:prstGeom prst="rect">
            <a:avLst/>
          </a:prstGeom>
          <a:noFill/>
        </p:spPr>
        <p:txBody>
          <a:bodyPr wrap="square" rtlCol="0">
            <a:spAutoFit/>
          </a:bodyPr>
          <a:lstStyle/>
          <a:p>
            <a:r>
              <a:rPr lang="en-US" dirty="0" smtClean="0">
                <a:latin typeface="Times New Roman" pitchFamily="18" charset="0"/>
                <a:cs typeface="Times New Roman" pitchFamily="18" charset="0"/>
              </a:rPr>
              <a:t>  7</a:t>
            </a:r>
            <a:endParaRPr lang="en-IN" dirty="0">
              <a:latin typeface="Times New Roman" pitchFamily="18" charset="0"/>
              <a:cs typeface="Times New Roman" pitchFamily="18" charset="0"/>
            </a:endParaRPr>
          </a:p>
        </p:txBody>
      </p:sp>
      <p:sp>
        <p:nvSpPr>
          <p:cNvPr id="90" name="TextBox 89"/>
          <p:cNvSpPr txBox="1"/>
          <p:nvPr/>
        </p:nvSpPr>
        <p:spPr>
          <a:xfrm>
            <a:off x="467544" y="4149080"/>
            <a:ext cx="432048" cy="369332"/>
          </a:xfrm>
          <a:prstGeom prst="rect">
            <a:avLst/>
          </a:prstGeom>
          <a:noFill/>
        </p:spPr>
        <p:txBody>
          <a:bodyPr wrap="square" rtlCol="0">
            <a:spAutoFit/>
          </a:bodyPr>
          <a:lstStyle/>
          <a:p>
            <a:r>
              <a:rPr lang="en-US" dirty="0" smtClean="0">
                <a:latin typeface="Times New Roman" pitchFamily="18" charset="0"/>
                <a:cs typeface="Times New Roman" pitchFamily="18" charset="0"/>
              </a:rPr>
              <a:t>  6</a:t>
            </a:r>
            <a:endParaRPr lang="en-IN" dirty="0">
              <a:latin typeface="Times New Roman" pitchFamily="18" charset="0"/>
              <a:cs typeface="Times New Roman" pitchFamily="18" charset="0"/>
            </a:endParaRPr>
          </a:p>
        </p:txBody>
      </p:sp>
      <p:sp>
        <p:nvSpPr>
          <p:cNvPr id="91" name="TextBox 90"/>
          <p:cNvSpPr txBox="1"/>
          <p:nvPr/>
        </p:nvSpPr>
        <p:spPr>
          <a:xfrm>
            <a:off x="467544" y="3573016"/>
            <a:ext cx="432048" cy="369332"/>
          </a:xfrm>
          <a:prstGeom prst="rect">
            <a:avLst/>
          </a:prstGeom>
          <a:noFill/>
        </p:spPr>
        <p:txBody>
          <a:bodyPr wrap="square" rtlCol="0">
            <a:spAutoFit/>
          </a:bodyPr>
          <a:lstStyle/>
          <a:p>
            <a:r>
              <a:rPr lang="en-US" dirty="0" smtClean="0">
                <a:latin typeface="Times New Roman" pitchFamily="18" charset="0"/>
                <a:cs typeface="Times New Roman" pitchFamily="18" charset="0"/>
              </a:rPr>
              <a:t>  5</a:t>
            </a:r>
            <a:endParaRPr lang="en-IN" dirty="0">
              <a:latin typeface="Times New Roman" pitchFamily="18" charset="0"/>
              <a:cs typeface="Times New Roman" pitchFamily="18" charset="0"/>
            </a:endParaRPr>
          </a:p>
        </p:txBody>
      </p:sp>
      <p:sp>
        <p:nvSpPr>
          <p:cNvPr id="92" name="TextBox 91"/>
          <p:cNvSpPr txBox="1"/>
          <p:nvPr/>
        </p:nvSpPr>
        <p:spPr>
          <a:xfrm>
            <a:off x="467544" y="3068960"/>
            <a:ext cx="432048" cy="369332"/>
          </a:xfrm>
          <a:prstGeom prst="rect">
            <a:avLst/>
          </a:prstGeom>
          <a:noFill/>
        </p:spPr>
        <p:txBody>
          <a:bodyPr wrap="square" rtlCol="0">
            <a:spAutoFit/>
          </a:bodyPr>
          <a:lstStyle/>
          <a:p>
            <a:r>
              <a:rPr lang="en-US" dirty="0" smtClean="0">
                <a:latin typeface="Times New Roman" pitchFamily="18" charset="0"/>
                <a:cs typeface="Times New Roman" pitchFamily="18" charset="0"/>
              </a:rPr>
              <a:t>  4</a:t>
            </a:r>
            <a:endParaRPr lang="en-IN" dirty="0">
              <a:latin typeface="Times New Roman" pitchFamily="18" charset="0"/>
              <a:cs typeface="Times New Roman" pitchFamily="18" charset="0"/>
            </a:endParaRPr>
          </a:p>
        </p:txBody>
      </p:sp>
      <p:sp>
        <p:nvSpPr>
          <p:cNvPr id="93" name="TextBox 92"/>
          <p:cNvSpPr txBox="1"/>
          <p:nvPr/>
        </p:nvSpPr>
        <p:spPr>
          <a:xfrm>
            <a:off x="467544" y="2564904"/>
            <a:ext cx="432048" cy="369332"/>
          </a:xfrm>
          <a:prstGeom prst="rect">
            <a:avLst/>
          </a:prstGeom>
          <a:noFill/>
        </p:spPr>
        <p:txBody>
          <a:bodyPr wrap="square" rtlCol="0">
            <a:spAutoFit/>
          </a:bodyPr>
          <a:lstStyle/>
          <a:p>
            <a:r>
              <a:rPr lang="en-US" dirty="0" smtClean="0">
                <a:latin typeface="Times New Roman" pitchFamily="18" charset="0"/>
                <a:cs typeface="Times New Roman" pitchFamily="18" charset="0"/>
              </a:rPr>
              <a:t>  3</a:t>
            </a:r>
            <a:endParaRPr lang="en-IN" dirty="0">
              <a:latin typeface="Times New Roman" pitchFamily="18" charset="0"/>
              <a:cs typeface="Times New Roman" pitchFamily="18" charset="0"/>
            </a:endParaRPr>
          </a:p>
        </p:txBody>
      </p:sp>
      <p:sp>
        <p:nvSpPr>
          <p:cNvPr id="94" name="TextBox 93"/>
          <p:cNvSpPr txBox="1"/>
          <p:nvPr/>
        </p:nvSpPr>
        <p:spPr>
          <a:xfrm>
            <a:off x="467544" y="2060848"/>
            <a:ext cx="432048" cy="369332"/>
          </a:xfrm>
          <a:prstGeom prst="rect">
            <a:avLst/>
          </a:prstGeom>
          <a:noFill/>
        </p:spPr>
        <p:txBody>
          <a:bodyPr wrap="square" rtlCol="0">
            <a:spAutoFit/>
          </a:bodyPr>
          <a:lstStyle/>
          <a:p>
            <a:r>
              <a:rPr lang="en-US" dirty="0" smtClean="0">
                <a:latin typeface="Times New Roman" pitchFamily="18" charset="0"/>
                <a:cs typeface="Times New Roman" pitchFamily="18" charset="0"/>
              </a:rPr>
              <a:t>  2</a:t>
            </a:r>
            <a:endParaRPr lang="en-IN" dirty="0">
              <a:latin typeface="Times New Roman" pitchFamily="18" charset="0"/>
              <a:cs typeface="Times New Roman" pitchFamily="18" charset="0"/>
            </a:endParaRPr>
          </a:p>
        </p:txBody>
      </p:sp>
      <p:sp>
        <p:nvSpPr>
          <p:cNvPr id="95" name="TextBox 94"/>
          <p:cNvSpPr txBox="1"/>
          <p:nvPr/>
        </p:nvSpPr>
        <p:spPr>
          <a:xfrm>
            <a:off x="467544" y="1484784"/>
            <a:ext cx="432048" cy="369332"/>
          </a:xfrm>
          <a:prstGeom prst="rect">
            <a:avLst/>
          </a:prstGeom>
          <a:noFill/>
        </p:spPr>
        <p:txBody>
          <a:bodyPr wrap="square" rtlCol="0">
            <a:spAutoFit/>
          </a:bodyPr>
          <a:lstStyle/>
          <a:p>
            <a:r>
              <a:rPr lang="en-US" dirty="0" smtClean="0">
                <a:latin typeface="Times New Roman" pitchFamily="18" charset="0"/>
                <a:cs typeface="Times New Roman" pitchFamily="18" charset="0"/>
              </a:rPr>
              <a:t>  1</a:t>
            </a:r>
            <a:endParaRPr lang="en-IN" dirty="0">
              <a:latin typeface="Times New Roman" pitchFamily="18" charset="0"/>
              <a:cs typeface="Times New Roman" pitchFamily="18" charset="0"/>
            </a:endParaRPr>
          </a:p>
        </p:txBody>
      </p:sp>
      <p:sp>
        <p:nvSpPr>
          <p:cNvPr id="96" name="TextBox 95"/>
          <p:cNvSpPr txBox="1"/>
          <p:nvPr/>
        </p:nvSpPr>
        <p:spPr>
          <a:xfrm>
            <a:off x="251520" y="980728"/>
            <a:ext cx="648072" cy="369332"/>
          </a:xfrm>
          <a:prstGeom prst="rect">
            <a:avLst/>
          </a:prstGeom>
          <a:noFill/>
        </p:spPr>
        <p:txBody>
          <a:bodyPr wrap="square" rtlCol="0">
            <a:spAutoFit/>
          </a:bodyPr>
          <a:lstStyle/>
          <a:p>
            <a:r>
              <a:rPr lang="en-US" dirty="0" smtClean="0">
                <a:latin typeface="Times New Roman" pitchFamily="18" charset="0"/>
                <a:cs typeface="Times New Roman" pitchFamily="18" charset="0"/>
              </a:rPr>
              <a:t>    0</a:t>
            </a:r>
            <a:endParaRPr lang="en-IN" dirty="0">
              <a:latin typeface="Times New Roman" pitchFamily="18" charset="0"/>
              <a:cs typeface="Times New Roman" pitchFamily="18" charset="0"/>
            </a:endParaRPr>
          </a:p>
        </p:txBody>
      </p:sp>
      <p:cxnSp>
        <p:nvCxnSpPr>
          <p:cNvPr id="108" name="Straight Connector 107"/>
          <p:cNvCxnSpPr/>
          <p:nvPr/>
        </p:nvCxnSpPr>
        <p:spPr>
          <a:xfrm>
            <a:off x="1403648" y="1124744"/>
            <a:ext cx="5760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1403648" y="2636912"/>
            <a:ext cx="5760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1403648" y="3212976"/>
            <a:ext cx="5760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403648" y="4221088"/>
            <a:ext cx="5760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1403648" y="4797152"/>
            <a:ext cx="5760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1428728" y="5786454"/>
            <a:ext cx="5760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2915816" y="3212976"/>
            <a:ext cx="5760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2987824" y="4221088"/>
            <a:ext cx="576064"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2" name="Group 125"/>
          <p:cNvGrpSpPr/>
          <p:nvPr/>
        </p:nvGrpSpPr>
        <p:grpSpPr>
          <a:xfrm>
            <a:off x="3059832" y="2636912"/>
            <a:ext cx="648072" cy="216024"/>
            <a:chOff x="3131840" y="1124744"/>
            <a:chExt cx="648072" cy="216024"/>
          </a:xfrm>
        </p:grpSpPr>
        <p:cxnSp>
          <p:nvCxnSpPr>
            <p:cNvPr id="107" name="Straight Connector 106"/>
            <p:cNvCxnSpPr/>
            <p:nvPr/>
          </p:nvCxnSpPr>
          <p:spPr>
            <a:xfrm>
              <a:off x="3131840" y="1124744"/>
              <a:ext cx="5760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3707904" y="1124744"/>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3635896" y="1268760"/>
              <a:ext cx="1440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3635896" y="1340768"/>
              <a:ext cx="144016"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3" name="Group 126"/>
          <p:cNvGrpSpPr/>
          <p:nvPr/>
        </p:nvGrpSpPr>
        <p:grpSpPr>
          <a:xfrm>
            <a:off x="3203848" y="1124744"/>
            <a:ext cx="648072" cy="216024"/>
            <a:chOff x="3131840" y="1124744"/>
            <a:chExt cx="648072" cy="216024"/>
          </a:xfrm>
        </p:grpSpPr>
        <p:cxnSp>
          <p:nvCxnSpPr>
            <p:cNvPr id="128" name="Straight Connector 127"/>
            <p:cNvCxnSpPr/>
            <p:nvPr/>
          </p:nvCxnSpPr>
          <p:spPr>
            <a:xfrm>
              <a:off x="3131840" y="1124744"/>
              <a:ext cx="5760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3707904" y="1124744"/>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3635896" y="1268760"/>
              <a:ext cx="1440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3635896" y="1340768"/>
              <a:ext cx="144016"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4" name="Group 131"/>
          <p:cNvGrpSpPr/>
          <p:nvPr/>
        </p:nvGrpSpPr>
        <p:grpSpPr>
          <a:xfrm>
            <a:off x="4644008" y="3212976"/>
            <a:ext cx="648072" cy="216024"/>
            <a:chOff x="3131840" y="1124744"/>
            <a:chExt cx="648072" cy="216024"/>
          </a:xfrm>
        </p:grpSpPr>
        <p:cxnSp>
          <p:nvCxnSpPr>
            <p:cNvPr id="133" name="Straight Connector 132"/>
            <p:cNvCxnSpPr/>
            <p:nvPr/>
          </p:nvCxnSpPr>
          <p:spPr>
            <a:xfrm>
              <a:off x="3131840" y="1124744"/>
              <a:ext cx="5760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3707904" y="1124744"/>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3635896" y="1268760"/>
              <a:ext cx="1440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3635896" y="1340768"/>
              <a:ext cx="144016"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5" name="Group 136"/>
          <p:cNvGrpSpPr/>
          <p:nvPr/>
        </p:nvGrpSpPr>
        <p:grpSpPr>
          <a:xfrm>
            <a:off x="4644008" y="4221088"/>
            <a:ext cx="648072" cy="216024"/>
            <a:chOff x="3131840" y="1124744"/>
            <a:chExt cx="648072" cy="216024"/>
          </a:xfrm>
        </p:grpSpPr>
        <p:cxnSp>
          <p:nvCxnSpPr>
            <p:cNvPr id="138" name="Straight Connector 137"/>
            <p:cNvCxnSpPr/>
            <p:nvPr/>
          </p:nvCxnSpPr>
          <p:spPr>
            <a:xfrm>
              <a:off x="3131840" y="1124744"/>
              <a:ext cx="5760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3707904" y="1124744"/>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3635896" y="1268760"/>
              <a:ext cx="1440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3635896" y="1340768"/>
              <a:ext cx="144016"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7" name="Group 146"/>
          <p:cNvGrpSpPr/>
          <p:nvPr/>
        </p:nvGrpSpPr>
        <p:grpSpPr>
          <a:xfrm>
            <a:off x="3357554" y="5786454"/>
            <a:ext cx="648072" cy="216024"/>
            <a:chOff x="3131840" y="1124744"/>
            <a:chExt cx="648072" cy="216024"/>
          </a:xfrm>
        </p:grpSpPr>
        <p:cxnSp>
          <p:nvCxnSpPr>
            <p:cNvPr id="148" name="Straight Connector 147"/>
            <p:cNvCxnSpPr/>
            <p:nvPr/>
          </p:nvCxnSpPr>
          <p:spPr>
            <a:xfrm>
              <a:off x="3131840" y="1124744"/>
              <a:ext cx="5760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3707904" y="1124744"/>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3635896" y="1268760"/>
              <a:ext cx="1440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3635896" y="1340768"/>
              <a:ext cx="14401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0" name="TextBox 119"/>
          <p:cNvSpPr txBox="1"/>
          <p:nvPr/>
        </p:nvSpPr>
        <p:spPr>
          <a:xfrm>
            <a:off x="6000760" y="1071546"/>
            <a:ext cx="2664296" cy="646331"/>
          </a:xfrm>
          <a:prstGeom prst="rect">
            <a:avLst/>
          </a:prstGeom>
          <a:noFill/>
        </p:spPr>
        <p:txBody>
          <a:bodyPr wrap="square" rtlCol="0">
            <a:spAutoFit/>
          </a:bodyPr>
          <a:lstStyle/>
          <a:p>
            <a:r>
              <a:rPr lang="en-US" dirty="0" smtClean="0">
                <a:latin typeface="Times New Roman" pitchFamily="18" charset="0"/>
                <a:cs typeface="Times New Roman" pitchFamily="18" charset="0"/>
              </a:rPr>
              <a:t>H(k) = 67 % 10</a:t>
            </a:r>
          </a:p>
          <a:p>
            <a:r>
              <a:rPr lang="en-US" dirty="0" smtClean="0">
                <a:latin typeface="Times New Roman" pitchFamily="18" charset="0"/>
                <a:cs typeface="Times New Roman" pitchFamily="18" charset="0"/>
              </a:rPr>
              <a:t>         = 7</a:t>
            </a:r>
            <a:endParaRPr lang="en-IN" dirty="0">
              <a:latin typeface="Times New Roman" pitchFamily="18" charset="0"/>
              <a:cs typeface="Times New Roman" pitchFamily="18" charset="0"/>
            </a:endParaRPr>
          </a:p>
        </p:txBody>
      </p:sp>
      <p:sp>
        <p:nvSpPr>
          <p:cNvPr id="117" name="TextBox 116"/>
          <p:cNvSpPr txBox="1"/>
          <p:nvPr/>
        </p:nvSpPr>
        <p:spPr>
          <a:xfrm>
            <a:off x="6000760" y="1785926"/>
            <a:ext cx="2664296" cy="646331"/>
          </a:xfrm>
          <a:prstGeom prst="rect">
            <a:avLst/>
          </a:prstGeom>
          <a:noFill/>
        </p:spPr>
        <p:txBody>
          <a:bodyPr wrap="square" rtlCol="0">
            <a:spAutoFit/>
          </a:bodyPr>
          <a:lstStyle/>
          <a:p>
            <a:r>
              <a:rPr lang="en-US" dirty="0" smtClean="0">
                <a:latin typeface="Times New Roman" pitchFamily="18" charset="0"/>
                <a:cs typeface="Times New Roman" pitchFamily="18" charset="0"/>
              </a:rPr>
              <a:t>H(k) = 83 % 10</a:t>
            </a:r>
          </a:p>
          <a:p>
            <a:r>
              <a:rPr lang="en-US" dirty="0" smtClean="0">
                <a:latin typeface="Times New Roman" pitchFamily="18" charset="0"/>
                <a:cs typeface="Times New Roman" pitchFamily="18" charset="0"/>
              </a:rPr>
              <a:t>         = 3</a:t>
            </a:r>
            <a:endParaRPr lang="en-IN" dirty="0">
              <a:latin typeface="Times New Roman" pitchFamily="18" charset="0"/>
              <a:cs typeface="Times New Roman" pitchFamily="18" charset="0"/>
            </a:endParaRPr>
          </a:p>
        </p:txBody>
      </p:sp>
      <p:grpSp>
        <p:nvGrpSpPr>
          <p:cNvPr id="39" name="Group 117"/>
          <p:cNvGrpSpPr/>
          <p:nvPr/>
        </p:nvGrpSpPr>
        <p:grpSpPr>
          <a:xfrm>
            <a:off x="3143240" y="4786322"/>
            <a:ext cx="648072" cy="216024"/>
            <a:chOff x="3131840" y="1124744"/>
            <a:chExt cx="648072" cy="216024"/>
          </a:xfrm>
        </p:grpSpPr>
        <p:cxnSp>
          <p:nvCxnSpPr>
            <p:cNvPr id="122" name="Straight Connector 121"/>
            <p:cNvCxnSpPr/>
            <p:nvPr/>
          </p:nvCxnSpPr>
          <p:spPr>
            <a:xfrm>
              <a:off x="3131840" y="1124744"/>
              <a:ext cx="5760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3707904" y="1124744"/>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3635896" y="1268760"/>
              <a:ext cx="1440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3635896" y="1340768"/>
              <a:ext cx="144016" cy="0"/>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linds(horizontal)">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0"/>
                                        </p:tgtEl>
                                        <p:attrNameLst>
                                          <p:attrName>style.visibility</p:attrName>
                                        </p:attrNameLst>
                                      </p:cBhvr>
                                      <p:to>
                                        <p:strVal val="visible"/>
                                      </p:to>
                                    </p:set>
                                    <p:animEffect transition="in" filter="blinds(horizontal)">
                                      <p:cBhvr>
                                        <p:cTn id="12" dur="500"/>
                                        <p:tgtEl>
                                          <p:spTgt spid="1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0"/>
                                        </p:tgtEl>
                                        <p:attrNameLst>
                                          <p:attrName>style.visibility</p:attrName>
                                        </p:attrNameLst>
                                      </p:cBhvr>
                                      <p:to>
                                        <p:strVal val="visible"/>
                                      </p:to>
                                    </p:set>
                                    <p:animEffect transition="in" filter="blinds(horizontal)">
                                      <p:cBhvr>
                                        <p:cTn id="22" dur="500"/>
                                        <p:tgtEl>
                                          <p:spTgt spid="12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2"/>
                                        </p:tgtEl>
                                        <p:attrNameLst>
                                          <p:attrName>style.visibility</p:attrName>
                                        </p:attrNameLst>
                                      </p:cBhvr>
                                      <p:to>
                                        <p:strVal val="visible"/>
                                      </p:to>
                                    </p:set>
                                    <p:animEffect transition="in" filter="blinds(horizontal)">
                                      <p:cBhvr>
                                        <p:cTn id="27" dur="500"/>
                                        <p:tgtEl>
                                          <p:spTgt spid="1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7"/>
                                        </p:tgtEl>
                                        <p:attrNameLst>
                                          <p:attrName>style.visibility</p:attrName>
                                        </p:attrNameLst>
                                      </p:cBhvr>
                                      <p:to>
                                        <p:strVal val="visible"/>
                                      </p:to>
                                    </p:set>
                                    <p:animEffect transition="in" filter="blinds(horizontal)">
                                      <p:cBhvr>
                                        <p:cTn id="37" dur="500"/>
                                        <p:tgtEl>
                                          <p:spTgt spid="11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09"/>
                                        </p:tgtEl>
                                        <p:attrNameLst>
                                          <p:attrName>style.visibility</p:attrName>
                                        </p:attrNameLst>
                                      </p:cBhvr>
                                      <p:to>
                                        <p:strVal val="visible"/>
                                      </p:to>
                                    </p:set>
                                    <p:animEffect transition="in" filter="blinds(horizontal)">
                                      <p:cBhvr>
                                        <p:cTn id="42" dur="500"/>
                                        <p:tgtEl>
                                          <p:spTgt spid="10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blinds(horizontal)">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blinds(horizontal)">
                                      <p:cBhvr>
                                        <p:cTn id="52" dur="500"/>
                                        <p:tgtEl>
                                          <p:spTgt spid="52"/>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11"/>
                                        </p:tgtEl>
                                        <p:attrNameLst>
                                          <p:attrName>style.visibility</p:attrName>
                                        </p:attrNameLst>
                                      </p:cBhvr>
                                      <p:to>
                                        <p:strVal val="visible"/>
                                      </p:to>
                                    </p:set>
                                    <p:animEffect transition="in" filter="blinds(horizontal)">
                                      <p:cBhvr>
                                        <p:cTn id="57" dur="500"/>
                                        <p:tgtEl>
                                          <p:spTgt spid="111"/>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blinds(horizontal)">
                                      <p:cBhvr>
                                        <p:cTn id="62" dur="500"/>
                                        <p:tgtEl>
                                          <p:spTgt spid="20"/>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49"/>
                                        </p:tgtEl>
                                        <p:attrNameLst>
                                          <p:attrName>style.visibility</p:attrName>
                                        </p:attrNameLst>
                                      </p:cBhvr>
                                      <p:to>
                                        <p:strVal val="visible"/>
                                      </p:to>
                                    </p:set>
                                    <p:animEffect transition="in" filter="blinds(horizontal)">
                                      <p:cBhvr>
                                        <p:cTn id="67" dur="500"/>
                                        <p:tgtEl>
                                          <p:spTgt spid="49"/>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108"/>
                                        </p:tgtEl>
                                        <p:attrNameLst>
                                          <p:attrName>style.visibility</p:attrName>
                                        </p:attrNameLst>
                                      </p:cBhvr>
                                      <p:to>
                                        <p:strVal val="visible"/>
                                      </p:to>
                                    </p:set>
                                    <p:animEffect transition="in" filter="blinds(horizontal)">
                                      <p:cBhvr>
                                        <p:cTn id="72" dur="500"/>
                                        <p:tgtEl>
                                          <p:spTgt spid="108"/>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blinds(horizontal)">
                                      <p:cBhvr>
                                        <p:cTn id="77" dur="5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46"/>
                                        </p:tgtEl>
                                        <p:attrNameLst>
                                          <p:attrName>style.visibility</p:attrName>
                                        </p:attrNameLst>
                                      </p:cBhvr>
                                      <p:to>
                                        <p:strVal val="visible"/>
                                      </p:to>
                                    </p:set>
                                    <p:animEffect transition="in" filter="blinds(horizontal)">
                                      <p:cBhvr>
                                        <p:cTn id="82" dur="500"/>
                                        <p:tgtEl>
                                          <p:spTgt spid="46"/>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113"/>
                                        </p:tgtEl>
                                        <p:attrNameLst>
                                          <p:attrName>style.visibility</p:attrName>
                                        </p:attrNameLst>
                                      </p:cBhvr>
                                      <p:to>
                                        <p:strVal val="visible"/>
                                      </p:to>
                                    </p:set>
                                    <p:animEffect transition="in" filter="blinds(horizontal)">
                                      <p:cBhvr>
                                        <p:cTn id="87" dur="500"/>
                                        <p:tgtEl>
                                          <p:spTgt spid="113"/>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26"/>
                                        </p:tgtEl>
                                        <p:attrNameLst>
                                          <p:attrName>style.visibility</p:attrName>
                                        </p:attrNameLst>
                                      </p:cBhvr>
                                      <p:to>
                                        <p:strVal val="visible"/>
                                      </p:to>
                                    </p:set>
                                    <p:animEffect transition="in" filter="blinds(horizontal)">
                                      <p:cBhvr>
                                        <p:cTn id="92" dur="500"/>
                                        <p:tgtEl>
                                          <p:spTgt spid="26"/>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51"/>
                                        </p:tgtEl>
                                        <p:attrNameLst>
                                          <p:attrName>style.visibility</p:attrName>
                                        </p:attrNameLst>
                                      </p:cBhvr>
                                      <p:to>
                                        <p:strVal val="visible"/>
                                      </p:to>
                                    </p:set>
                                    <p:animEffect transition="in" filter="blinds(horizontal)">
                                      <p:cBhvr>
                                        <p:cTn id="97" dur="500"/>
                                        <p:tgtEl>
                                          <p:spTgt spid="51"/>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114"/>
                                        </p:tgtEl>
                                        <p:attrNameLst>
                                          <p:attrName>style.visibility</p:attrName>
                                        </p:attrNameLst>
                                      </p:cBhvr>
                                      <p:to>
                                        <p:strVal val="visible"/>
                                      </p:to>
                                    </p:set>
                                    <p:animEffect transition="in" filter="blinds(horizontal)">
                                      <p:cBhvr>
                                        <p:cTn id="102" dur="500"/>
                                        <p:tgtEl>
                                          <p:spTgt spid="114"/>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28"/>
                                        </p:tgtEl>
                                        <p:attrNameLst>
                                          <p:attrName>style.visibility</p:attrName>
                                        </p:attrNameLst>
                                      </p:cBhvr>
                                      <p:to>
                                        <p:strVal val="visible"/>
                                      </p:to>
                                    </p:set>
                                    <p:animEffect transition="in" filter="blinds(horizontal)">
                                      <p:cBhvr>
                                        <p:cTn id="107" dur="500"/>
                                        <p:tgtEl>
                                          <p:spTgt spid="28"/>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53"/>
                                        </p:tgtEl>
                                        <p:attrNameLst>
                                          <p:attrName>style.visibility</p:attrName>
                                        </p:attrNameLst>
                                      </p:cBhvr>
                                      <p:to>
                                        <p:strVal val="visible"/>
                                      </p:to>
                                    </p:set>
                                    <p:animEffect transition="in" filter="blinds(horizontal)">
                                      <p:cBhvr>
                                        <p:cTn id="112" dur="500"/>
                                        <p:tgtEl>
                                          <p:spTgt spid="53"/>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nodeType="clickEffect">
                                  <p:stCondLst>
                                    <p:cond delay="0"/>
                                  </p:stCondLst>
                                  <p:childTnLst>
                                    <p:set>
                                      <p:cBhvr>
                                        <p:cTn id="116" dur="1" fill="hold">
                                          <p:stCondLst>
                                            <p:cond delay="0"/>
                                          </p:stCondLst>
                                        </p:cTn>
                                        <p:tgtEl>
                                          <p:spTgt spid="115"/>
                                        </p:tgtEl>
                                        <p:attrNameLst>
                                          <p:attrName>style.visibility</p:attrName>
                                        </p:attrNameLst>
                                      </p:cBhvr>
                                      <p:to>
                                        <p:strVal val="visible"/>
                                      </p:to>
                                    </p:set>
                                    <p:animEffect transition="in" filter="blinds(horizontal)">
                                      <p:cBhvr>
                                        <p:cTn id="117" dur="500"/>
                                        <p:tgtEl>
                                          <p:spTgt spid="115"/>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nodeType="clickEffect">
                                  <p:stCondLst>
                                    <p:cond delay="0"/>
                                  </p:stCondLst>
                                  <p:childTnLst>
                                    <p:set>
                                      <p:cBhvr>
                                        <p:cTn id="121" dur="1" fill="hold">
                                          <p:stCondLst>
                                            <p:cond delay="0"/>
                                          </p:stCondLst>
                                        </p:cTn>
                                        <p:tgtEl>
                                          <p:spTgt spid="30"/>
                                        </p:tgtEl>
                                        <p:attrNameLst>
                                          <p:attrName>style.visibility</p:attrName>
                                        </p:attrNameLst>
                                      </p:cBhvr>
                                      <p:to>
                                        <p:strVal val="visible"/>
                                      </p:to>
                                    </p:set>
                                    <p:animEffect transition="in" filter="blinds(horizontal)">
                                      <p:cBhvr>
                                        <p:cTn id="122" dur="500"/>
                                        <p:tgtEl>
                                          <p:spTgt spid="30"/>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nodeType="clickEffect">
                                  <p:stCondLst>
                                    <p:cond delay="0"/>
                                  </p:stCondLst>
                                  <p:childTnLst>
                                    <p:set>
                                      <p:cBhvr>
                                        <p:cTn id="126" dur="1" fill="hold">
                                          <p:stCondLst>
                                            <p:cond delay="0"/>
                                          </p:stCondLst>
                                        </p:cTn>
                                        <p:tgtEl>
                                          <p:spTgt spid="33"/>
                                        </p:tgtEl>
                                        <p:attrNameLst>
                                          <p:attrName>style.visibility</p:attrName>
                                        </p:attrNameLst>
                                      </p:cBhvr>
                                      <p:to>
                                        <p:strVal val="visible"/>
                                      </p:to>
                                    </p:set>
                                    <p:animEffect transition="in" filter="blinds(horizontal)">
                                      <p:cBhvr>
                                        <p:cTn id="127" dur="500"/>
                                        <p:tgtEl>
                                          <p:spTgt spid="33"/>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nodeType="clickEffect">
                                  <p:stCondLst>
                                    <p:cond delay="0"/>
                                  </p:stCondLst>
                                  <p:childTnLst>
                                    <p:set>
                                      <p:cBhvr>
                                        <p:cTn id="131" dur="1" fill="hold">
                                          <p:stCondLst>
                                            <p:cond delay="0"/>
                                          </p:stCondLst>
                                        </p:cTn>
                                        <p:tgtEl>
                                          <p:spTgt spid="32"/>
                                        </p:tgtEl>
                                        <p:attrNameLst>
                                          <p:attrName>style.visibility</p:attrName>
                                        </p:attrNameLst>
                                      </p:cBhvr>
                                      <p:to>
                                        <p:strVal val="visible"/>
                                      </p:to>
                                    </p:set>
                                    <p:animEffect transition="in" filter="blinds(horizontal)">
                                      <p:cBhvr>
                                        <p:cTn id="132" dur="500"/>
                                        <p:tgtEl>
                                          <p:spTgt spid="32"/>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nodeType="clickEffect">
                                  <p:stCondLst>
                                    <p:cond delay="0"/>
                                  </p:stCondLst>
                                  <p:childTnLst>
                                    <p:set>
                                      <p:cBhvr>
                                        <p:cTn id="136" dur="1" fill="hold">
                                          <p:stCondLst>
                                            <p:cond delay="0"/>
                                          </p:stCondLst>
                                        </p:cTn>
                                        <p:tgtEl>
                                          <p:spTgt spid="34"/>
                                        </p:tgtEl>
                                        <p:attrNameLst>
                                          <p:attrName>style.visibility</p:attrName>
                                        </p:attrNameLst>
                                      </p:cBhvr>
                                      <p:to>
                                        <p:strVal val="visible"/>
                                      </p:to>
                                    </p:set>
                                    <p:animEffect transition="in" filter="blinds(horizontal)">
                                      <p:cBhvr>
                                        <p:cTn id="137" dur="500"/>
                                        <p:tgtEl>
                                          <p:spTgt spid="34"/>
                                        </p:tgtEl>
                                      </p:cBhvr>
                                    </p:animEffect>
                                  </p:child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nodeType="clickEffect">
                                  <p:stCondLst>
                                    <p:cond delay="0"/>
                                  </p:stCondLst>
                                  <p:childTnLst>
                                    <p:set>
                                      <p:cBhvr>
                                        <p:cTn id="141" dur="1" fill="hold">
                                          <p:stCondLst>
                                            <p:cond delay="0"/>
                                          </p:stCondLst>
                                        </p:cTn>
                                        <p:tgtEl>
                                          <p:spTgt spid="35"/>
                                        </p:tgtEl>
                                        <p:attrNameLst>
                                          <p:attrName>style.visibility</p:attrName>
                                        </p:attrNameLst>
                                      </p:cBhvr>
                                      <p:to>
                                        <p:strVal val="visible"/>
                                      </p:to>
                                    </p:set>
                                    <p:animEffect transition="in" filter="blinds(horizontal)">
                                      <p:cBhvr>
                                        <p:cTn id="142" dur="500"/>
                                        <p:tgtEl>
                                          <p:spTgt spid="35"/>
                                        </p:tgtEl>
                                      </p:cBhvr>
                                    </p:animEffect>
                                  </p:childTnLst>
                                </p:cTn>
                              </p:par>
                            </p:childTnLst>
                          </p:cTn>
                        </p:par>
                      </p:childTnLst>
                    </p:cTn>
                  </p:par>
                  <p:par>
                    <p:cTn id="143" fill="hold">
                      <p:stCondLst>
                        <p:cond delay="indefinite"/>
                      </p:stCondLst>
                      <p:childTnLst>
                        <p:par>
                          <p:cTn id="144" fill="hold">
                            <p:stCondLst>
                              <p:cond delay="0"/>
                            </p:stCondLst>
                            <p:childTnLst>
                              <p:par>
                                <p:cTn id="145" presetID="3" presetClass="entr" presetSubtype="10" fill="hold" nodeType="clickEffect">
                                  <p:stCondLst>
                                    <p:cond delay="0"/>
                                  </p:stCondLst>
                                  <p:childTnLst>
                                    <p:set>
                                      <p:cBhvr>
                                        <p:cTn id="146" dur="1" fill="hold">
                                          <p:stCondLst>
                                            <p:cond delay="0"/>
                                          </p:stCondLst>
                                        </p:cTn>
                                        <p:tgtEl>
                                          <p:spTgt spid="39"/>
                                        </p:tgtEl>
                                        <p:attrNameLst>
                                          <p:attrName>style.visibility</p:attrName>
                                        </p:attrNameLst>
                                      </p:cBhvr>
                                      <p:to>
                                        <p:strVal val="visible"/>
                                      </p:to>
                                    </p:set>
                                    <p:animEffect transition="in" filter="blinds(horizontal)">
                                      <p:cBhvr>
                                        <p:cTn id="147" dur="500"/>
                                        <p:tgtEl>
                                          <p:spTgt spid="39"/>
                                        </p:tgtEl>
                                      </p:cBhvr>
                                    </p:animEffect>
                                  </p:childTnLst>
                                </p:cTn>
                              </p:par>
                            </p:childTnLst>
                          </p:cTn>
                        </p:par>
                      </p:childTnLst>
                    </p:cTn>
                  </p:par>
                  <p:par>
                    <p:cTn id="148" fill="hold">
                      <p:stCondLst>
                        <p:cond delay="indefinite"/>
                      </p:stCondLst>
                      <p:childTnLst>
                        <p:par>
                          <p:cTn id="149" fill="hold">
                            <p:stCondLst>
                              <p:cond delay="0"/>
                            </p:stCondLst>
                            <p:childTnLst>
                              <p:par>
                                <p:cTn id="150" presetID="3" presetClass="entr" presetSubtype="10" fill="hold" nodeType="clickEffect">
                                  <p:stCondLst>
                                    <p:cond delay="0"/>
                                  </p:stCondLst>
                                  <p:childTnLst>
                                    <p:set>
                                      <p:cBhvr>
                                        <p:cTn id="151" dur="1" fill="hold">
                                          <p:stCondLst>
                                            <p:cond delay="0"/>
                                          </p:stCondLst>
                                        </p:cTn>
                                        <p:tgtEl>
                                          <p:spTgt spid="37"/>
                                        </p:tgtEl>
                                        <p:attrNameLst>
                                          <p:attrName>style.visibility</p:attrName>
                                        </p:attrNameLst>
                                      </p:cBhvr>
                                      <p:to>
                                        <p:strVal val="visible"/>
                                      </p:to>
                                    </p:set>
                                    <p:animEffect transition="in" filter="blinds(horizontal)">
                                      <p:cBhvr>
                                        <p:cTn id="15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6" grpId="0"/>
      <p:bldP spid="49" grpId="0"/>
      <p:bldP spid="51" grpId="0"/>
      <p:bldP spid="52" grpId="0"/>
      <p:bldP spid="53" grpId="0"/>
      <p:bldP spid="120" grpId="0"/>
      <p:bldP spid="117"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Addressing(Closed hashing)</a:t>
            </a:r>
            <a:endParaRPr lang="en-US" dirty="0"/>
          </a:p>
        </p:txBody>
      </p:sp>
      <p:sp>
        <p:nvSpPr>
          <p:cNvPr id="3" name="Content Placeholder 2"/>
          <p:cNvSpPr>
            <a:spLocks noGrp="1"/>
          </p:cNvSpPr>
          <p:nvPr>
            <p:ph idx="1"/>
          </p:nvPr>
        </p:nvSpPr>
        <p:spPr/>
        <p:txBody>
          <a:bodyPr/>
          <a:lstStyle/>
          <a:p>
            <a:r>
              <a:rPr lang="en-US" dirty="0" smtClean="0"/>
              <a:t>Alternate to resolve collision with linked lists.</a:t>
            </a:r>
          </a:p>
          <a:p>
            <a:r>
              <a:rPr lang="en-US" dirty="0" smtClean="0"/>
              <a:t>Three techniques are</a:t>
            </a:r>
          </a:p>
          <a:p>
            <a:pPr>
              <a:buFont typeface="Wingdings" pitchFamily="2" charset="2"/>
              <a:buChar char="Ø"/>
            </a:pPr>
            <a:r>
              <a:rPr lang="en-US" dirty="0" smtClean="0"/>
              <a:t>Linear Probing</a:t>
            </a:r>
          </a:p>
          <a:p>
            <a:pPr>
              <a:buFont typeface="Wingdings" pitchFamily="2" charset="2"/>
              <a:buChar char="Ø"/>
            </a:pPr>
            <a:r>
              <a:rPr lang="en-US" dirty="0" smtClean="0"/>
              <a:t>Quadratic Probing</a:t>
            </a:r>
          </a:p>
          <a:p>
            <a:pPr>
              <a:buFont typeface="Wingdings" pitchFamily="2" charset="2"/>
              <a:buChar char="Ø"/>
            </a:pPr>
            <a:r>
              <a:rPr lang="en-US" dirty="0" smtClean="0"/>
              <a:t>Double Hashing</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Probing</a:t>
            </a:r>
            <a:endParaRPr lang="en-IN" dirty="0"/>
          </a:p>
        </p:txBody>
      </p:sp>
      <p:sp>
        <p:nvSpPr>
          <p:cNvPr id="3" name="Content Placeholder 2"/>
          <p:cNvSpPr>
            <a:spLocks noGrp="1"/>
          </p:cNvSpPr>
          <p:nvPr>
            <p:ph idx="1"/>
          </p:nvPr>
        </p:nvSpPr>
        <p:spPr/>
        <p:txBody>
          <a:bodyPr>
            <a:normAutofit fontScale="77500" lnSpcReduction="20000"/>
          </a:bodyPr>
          <a:lstStyle/>
          <a:p>
            <a:r>
              <a:rPr lang="en-US" b="1" dirty="0" smtClean="0"/>
              <a:t>Hash Function: H(k)=(H(k)+</a:t>
            </a:r>
            <a:r>
              <a:rPr lang="en-US" b="1" dirty="0" err="1" smtClean="0"/>
              <a:t>i</a:t>
            </a:r>
            <a:r>
              <a:rPr lang="en-US" b="1" dirty="0" smtClean="0"/>
              <a:t> )mod Table Size</a:t>
            </a:r>
          </a:p>
          <a:p>
            <a:pPr lvl="0">
              <a:buNone/>
            </a:pPr>
            <a:r>
              <a:rPr lang="en-US" dirty="0" smtClean="0"/>
              <a:t>Probe 0:h(k) mod </a:t>
            </a:r>
            <a:r>
              <a:rPr lang="en-US" dirty="0" err="1" smtClean="0"/>
              <a:t>Tablesize</a:t>
            </a:r>
            <a:endParaRPr lang="en-US" dirty="0" smtClean="0"/>
          </a:p>
          <a:p>
            <a:pPr lvl="0">
              <a:buNone/>
            </a:pPr>
            <a:r>
              <a:rPr lang="en-US" dirty="0" smtClean="0"/>
              <a:t>Probe 1:(h(k)+1) mod </a:t>
            </a:r>
            <a:r>
              <a:rPr lang="en-US" dirty="0" err="1" smtClean="0"/>
              <a:t>Tablesize</a:t>
            </a:r>
            <a:endParaRPr lang="en-US" dirty="0" smtClean="0"/>
          </a:p>
          <a:p>
            <a:pPr>
              <a:buNone/>
            </a:pPr>
            <a:r>
              <a:rPr lang="en-US" dirty="0" smtClean="0"/>
              <a:t>Probe 2:(h(k)+2) mod </a:t>
            </a:r>
            <a:r>
              <a:rPr lang="en-US" dirty="0" err="1" smtClean="0"/>
              <a:t>Tablesize</a:t>
            </a:r>
            <a:endParaRPr lang="en-US" dirty="0" smtClean="0"/>
          </a:p>
          <a:p>
            <a:pPr>
              <a:buNone/>
            </a:pPr>
            <a:r>
              <a:rPr lang="en-US" dirty="0" smtClean="0"/>
              <a:t>Probe 3:(h(k)+3) mod </a:t>
            </a:r>
            <a:r>
              <a:rPr lang="en-US" dirty="0" err="1" smtClean="0"/>
              <a:t>Tablesize</a:t>
            </a:r>
            <a:endParaRPr lang="en-US" dirty="0" smtClean="0"/>
          </a:p>
          <a:p>
            <a:pPr>
              <a:buNone/>
            </a:pPr>
            <a:r>
              <a:rPr lang="en-US" dirty="0" smtClean="0"/>
              <a:t>Probe </a:t>
            </a:r>
            <a:r>
              <a:rPr lang="en-US" dirty="0" err="1" smtClean="0"/>
              <a:t>i</a:t>
            </a:r>
            <a:r>
              <a:rPr lang="en-US" dirty="0" smtClean="0"/>
              <a:t> :(h(k)+</a:t>
            </a:r>
            <a:r>
              <a:rPr lang="en-US" dirty="0" err="1" smtClean="0"/>
              <a:t>i</a:t>
            </a:r>
            <a:r>
              <a:rPr lang="en-US" dirty="0" smtClean="0"/>
              <a:t>) mod </a:t>
            </a:r>
            <a:r>
              <a:rPr lang="en-US" dirty="0" err="1" smtClean="0"/>
              <a:t>Tablesize</a:t>
            </a:r>
            <a:endParaRPr lang="en-US" dirty="0" smtClean="0"/>
          </a:p>
          <a:p>
            <a:pPr>
              <a:buNone/>
            </a:pPr>
            <a:r>
              <a:rPr lang="en-US" dirty="0" smtClean="0"/>
              <a:t>Adv:</a:t>
            </a:r>
          </a:p>
          <a:p>
            <a:r>
              <a:rPr lang="en-US" dirty="0" smtClean="0"/>
              <a:t>Time is not required for allocating new cells</a:t>
            </a:r>
          </a:p>
          <a:p>
            <a:r>
              <a:rPr lang="en-US" dirty="0" smtClean="0"/>
              <a:t>Does not require pointers</a:t>
            </a:r>
          </a:p>
          <a:p>
            <a:pPr>
              <a:buNone/>
            </a:pPr>
            <a:r>
              <a:rPr lang="en-US" dirty="0" err="1" smtClean="0"/>
              <a:t>Disadv</a:t>
            </a:r>
            <a:r>
              <a:rPr lang="en-US" dirty="0" smtClean="0"/>
              <a:t>:</a:t>
            </a:r>
          </a:p>
          <a:p>
            <a:r>
              <a:rPr lang="en-US" dirty="0" smtClean="0"/>
              <a:t>Forms clusters which degrades the performance of the hash table for storing and retrieving data.</a:t>
            </a:r>
          </a:p>
          <a:p>
            <a:pPr>
              <a:buNone/>
            </a:pPr>
            <a:endParaRPr lang="en-US" dirty="0" smtClean="0"/>
          </a:p>
          <a:p>
            <a:endParaRPr lang="en-IN"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6"/>
          <p:cNvGrpSpPr/>
          <p:nvPr/>
        </p:nvGrpSpPr>
        <p:grpSpPr>
          <a:xfrm>
            <a:off x="971600" y="836712"/>
            <a:ext cx="864096" cy="5236945"/>
            <a:chOff x="1259632" y="260648"/>
            <a:chExt cx="1008112" cy="5760640"/>
          </a:xfrm>
        </p:grpSpPr>
        <p:sp>
          <p:nvSpPr>
            <p:cNvPr id="29" name="Rectangle 28"/>
            <p:cNvSpPr/>
            <p:nvPr/>
          </p:nvSpPr>
          <p:spPr>
            <a:xfrm>
              <a:off x="1259632" y="5445224"/>
              <a:ext cx="1008112" cy="576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30" name="Rectangle 29"/>
            <p:cNvSpPr/>
            <p:nvPr/>
          </p:nvSpPr>
          <p:spPr>
            <a:xfrm>
              <a:off x="1259632" y="4869160"/>
              <a:ext cx="1008112" cy="576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31" name="Rectangle 30"/>
            <p:cNvSpPr/>
            <p:nvPr/>
          </p:nvSpPr>
          <p:spPr>
            <a:xfrm>
              <a:off x="1259632" y="4293096"/>
              <a:ext cx="1008112" cy="576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32" name="Rectangle 31"/>
            <p:cNvSpPr/>
            <p:nvPr/>
          </p:nvSpPr>
          <p:spPr>
            <a:xfrm>
              <a:off x="1259632" y="3717032"/>
              <a:ext cx="1008112" cy="576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33" name="Rectangle 32"/>
            <p:cNvSpPr/>
            <p:nvPr/>
          </p:nvSpPr>
          <p:spPr>
            <a:xfrm>
              <a:off x="1259632" y="3140968"/>
              <a:ext cx="1008112" cy="576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34" name="Rectangle 33"/>
            <p:cNvSpPr/>
            <p:nvPr/>
          </p:nvSpPr>
          <p:spPr>
            <a:xfrm>
              <a:off x="1259632" y="2564904"/>
              <a:ext cx="1008112" cy="576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35" name="Rectangle 34"/>
            <p:cNvSpPr/>
            <p:nvPr/>
          </p:nvSpPr>
          <p:spPr>
            <a:xfrm>
              <a:off x="1259632" y="1988840"/>
              <a:ext cx="1008112" cy="576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36" name="Rectangle 35"/>
            <p:cNvSpPr/>
            <p:nvPr/>
          </p:nvSpPr>
          <p:spPr>
            <a:xfrm>
              <a:off x="1259632" y="1412776"/>
              <a:ext cx="1008112" cy="576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37" name="Rectangle 36"/>
            <p:cNvSpPr/>
            <p:nvPr/>
          </p:nvSpPr>
          <p:spPr>
            <a:xfrm>
              <a:off x="1259632" y="836712"/>
              <a:ext cx="1008112" cy="576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38" name="Rectangle 37"/>
            <p:cNvSpPr/>
            <p:nvPr/>
          </p:nvSpPr>
          <p:spPr>
            <a:xfrm>
              <a:off x="1259632" y="260648"/>
              <a:ext cx="1008112" cy="576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grpSp>
      <p:sp>
        <p:nvSpPr>
          <p:cNvPr id="40" name="TextBox 39"/>
          <p:cNvSpPr txBox="1"/>
          <p:nvPr/>
        </p:nvSpPr>
        <p:spPr>
          <a:xfrm>
            <a:off x="467544" y="5733256"/>
            <a:ext cx="432048" cy="369332"/>
          </a:xfrm>
          <a:prstGeom prst="rect">
            <a:avLst/>
          </a:prstGeom>
          <a:noFill/>
        </p:spPr>
        <p:txBody>
          <a:bodyPr wrap="square" rtlCol="0">
            <a:spAutoFit/>
          </a:bodyPr>
          <a:lstStyle/>
          <a:p>
            <a:r>
              <a:rPr lang="en-US" dirty="0" smtClean="0">
                <a:latin typeface="Times New Roman" pitchFamily="18" charset="0"/>
                <a:cs typeface="Times New Roman" pitchFamily="18" charset="0"/>
              </a:rPr>
              <a:t>  9</a:t>
            </a:r>
            <a:endParaRPr lang="en-IN" dirty="0">
              <a:latin typeface="Times New Roman" pitchFamily="18" charset="0"/>
              <a:cs typeface="Times New Roman" pitchFamily="18" charset="0"/>
            </a:endParaRPr>
          </a:p>
        </p:txBody>
      </p:sp>
      <p:sp>
        <p:nvSpPr>
          <p:cNvPr id="41" name="TextBox 40"/>
          <p:cNvSpPr txBox="1"/>
          <p:nvPr/>
        </p:nvSpPr>
        <p:spPr>
          <a:xfrm>
            <a:off x="467544" y="5229200"/>
            <a:ext cx="432048" cy="369332"/>
          </a:xfrm>
          <a:prstGeom prst="rect">
            <a:avLst/>
          </a:prstGeom>
          <a:noFill/>
        </p:spPr>
        <p:txBody>
          <a:bodyPr wrap="square" rtlCol="0">
            <a:spAutoFit/>
          </a:bodyPr>
          <a:lstStyle/>
          <a:p>
            <a:r>
              <a:rPr lang="en-US" dirty="0" smtClean="0">
                <a:latin typeface="Times New Roman" pitchFamily="18" charset="0"/>
                <a:cs typeface="Times New Roman" pitchFamily="18" charset="0"/>
              </a:rPr>
              <a:t>  8</a:t>
            </a:r>
            <a:endParaRPr lang="en-IN" dirty="0">
              <a:latin typeface="Times New Roman" pitchFamily="18" charset="0"/>
              <a:cs typeface="Times New Roman" pitchFamily="18" charset="0"/>
            </a:endParaRPr>
          </a:p>
        </p:txBody>
      </p:sp>
      <p:sp>
        <p:nvSpPr>
          <p:cNvPr id="42" name="TextBox 41"/>
          <p:cNvSpPr txBox="1"/>
          <p:nvPr/>
        </p:nvSpPr>
        <p:spPr>
          <a:xfrm>
            <a:off x="467544" y="4725144"/>
            <a:ext cx="432048" cy="369332"/>
          </a:xfrm>
          <a:prstGeom prst="rect">
            <a:avLst/>
          </a:prstGeom>
          <a:noFill/>
        </p:spPr>
        <p:txBody>
          <a:bodyPr wrap="square" rtlCol="0">
            <a:spAutoFit/>
          </a:bodyPr>
          <a:lstStyle/>
          <a:p>
            <a:r>
              <a:rPr lang="en-US" dirty="0" smtClean="0">
                <a:latin typeface="Times New Roman" pitchFamily="18" charset="0"/>
                <a:cs typeface="Times New Roman" pitchFamily="18" charset="0"/>
              </a:rPr>
              <a:t>  7</a:t>
            </a:r>
            <a:endParaRPr lang="en-IN" dirty="0">
              <a:latin typeface="Times New Roman" pitchFamily="18" charset="0"/>
              <a:cs typeface="Times New Roman" pitchFamily="18" charset="0"/>
            </a:endParaRPr>
          </a:p>
        </p:txBody>
      </p:sp>
      <p:sp>
        <p:nvSpPr>
          <p:cNvPr id="43" name="TextBox 42"/>
          <p:cNvSpPr txBox="1"/>
          <p:nvPr/>
        </p:nvSpPr>
        <p:spPr>
          <a:xfrm>
            <a:off x="467544" y="4149080"/>
            <a:ext cx="432048" cy="369332"/>
          </a:xfrm>
          <a:prstGeom prst="rect">
            <a:avLst/>
          </a:prstGeom>
          <a:noFill/>
        </p:spPr>
        <p:txBody>
          <a:bodyPr wrap="square" rtlCol="0">
            <a:spAutoFit/>
          </a:bodyPr>
          <a:lstStyle/>
          <a:p>
            <a:r>
              <a:rPr lang="en-US" dirty="0" smtClean="0">
                <a:latin typeface="Times New Roman" pitchFamily="18" charset="0"/>
                <a:cs typeface="Times New Roman" pitchFamily="18" charset="0"/>
              </a:rPr>
              <a:t>  6</a:t>
            </a:r>
            <a:endParaRPr lang="en-IN" dirty="0">
              <a:latin typeface="Times New Roman" pitchFamily="18" charset="0"/>
              <a:cs typeface="Times New Roman" pitchFamily="18" charset="0"/>
            </a:endParaRPr>
          </a:p>
        </p:txBody>
      </p:sp>
      <p:sp>
        <p:nvSpPr>
          <p:cNvPr id="44" name="TextBox 43"/>
          <p:cNvSpPr txBox="1"/>
          <p:nvPr/>
        </p:nvSpPr>
        <p:spPr>
          <a:xfrm>
            <a:off x="467544" y="3573016"/>
            <a:ext cx="432048" cy="369332"/>
          </a:xfrm>
          <a:prstGeom prst="rect">
            <a:avLst/>
          </a:prstGeom>
          <a:noFill/>
        </p:spPr>
        <p:txBody>
          <a:bodyPr wrap="square" rtlCol="0">
            <a:spAutoFit/>
          </a:bodyPr>
          <a:lstStyle/>
          <a:p>
            <a:r>
              <a:rPr lang="en-US" dirty="0" smtClean="0">
                <a:latin typeface="Times New Roman" pitchFamily="18" charset="0"/>
                <a:cs typeface="Times New Roman" pitchFamily="18" charset="0"/>
              </a:rPr>
              <a:t>  5</a:t>
            </a:r>
            <a:endParaRPr lang="en-IN" dirty="0">
              <a:latin typeface="Times New Roman" pitchFamily="18" charset="0"/>
              <a:cs typeface="Times New Roman" pitchFamily="18" charset="0"/>
            </a:endParaRPr>
          </a:p>
        </p:txBody>
      </p:sp>
      <p:sp>
        <p:nvSpPr>
          <p:cNvPr id="45" name="TextBox 44"/>
          <p:cNvSpPr txBox="1"/>
          <p:nvPr/>
        </p:nvSpPr>
        <p:spPr>
          <a:xfrm>
            <a:off x="467544" y="3068960"/>
            <a:ext cx="432048" cy="369332"/>
          </a:xfrm>
          <a:prstGeom prst="rect">
            <a:avLst/>
          </a:prstGeom>
          <a:noFill/>
        </p:spPr>
        <p:txBody>
          <a:bodyPr wrap="square" rtlCol="0">
            <a:spAutoFit/>
          </a:bodyPr>
          <a:lstStyle/>
          <a:p>
            <a:r>
              <a:rPr lang="en-US" dirty="0" smtClean="0">
                <a:latin typeface="Times New Roman" pitchFamily="18" charset="0"/>
                <a:cs typeface="Times New Roman" pitchFamily="18" charset="0"/>
              </a:rPr>
              <a:t>  4</a:t>
            </a:r>
            <a:endParaRPr lang="en-IN" dirty="0">
              <a:latin typeface="Times New Roman" pitchFamily="18" charset="0"/>
              <a:cs typeface="Times New Roman" pitchFamily="18" charset="0"/>
            </a:endParaRPr>
          </a:p>
        </p:txBody>
      </p:sp>
      <p:sp>
        <p:nvSpPr>
          <p:cNvPr id="46" name="TextBox 45"/>
          <p:cNvSpPr txBox="1"/>
          <p:nvPr/>
        </p:nvSpPr>
        <p:spPr>
          <a:xfrm>
            <a:off x="467544" y="2564904"/>
            <a:ext cx="432048" cy="369332"/>
          </a:xfrm>
          <a:prstGeom prst="rect">
            <a:avLst/>
          </a:prstGeom>
          <a:noFill/>
        </p:spPr>
        <p:txBody>
          <a:bodyPr wrap="square" rtlCol="0">
            <a:spAutoFit/>
          </a:bodyPr>
          <a:lstStyle/>
          <a:p>
            <a:r>
              <a:rPr lang="en-US" dirty="0" smtClean="0">
                <a:latin typeface="Times New Roman" pitchFamily="18" charset="0"/>
                <a:cs typeface="Times New Roman" pitchFamily="18" charset="0"/>
              </a:rPr>
              <a:t>  3</a:t>
            </a:r>
            <a:endParaRPr lang="en-IN" dirty="0">
              <a:latin typeface="Times New Roman" pitchFamily="18" charset="0"/>
              <a:cs typeface="Times New Roman" pitchFamily="18" charset="0"/>
            </a:endParaRPr>
          </a:p>
        </p:txBody>
      </p:sp>
      <p:sp>
        <p:nvSpPr>
          <p:cNvPr id="47" name="TextBox 46"/>
          <p:cNvSpPr txBox="1"/>
          <p:nvPr/>
        </p:nvSpPr>
        <p:spPr>
          <a:xfrm>
            <a:off x="467544" y="2060848"/>
            <a:ext cx="432048" cy="369332"/>
          </a:xfrm>
          <a:prstGeom prst="rect">
            <a:avLst/>
          </a:prstGeom>
          <a:noFill/>
        </p:spPr>
        <p:txBody>
          <a:bodyPr wrap="square" rtlCol="0">
            <a:spAutoFit/>
          </a:bodyPr>
          <a:lstStyle/>
          <a:p>
            <a:r>
              <a:rPr lang="en-US" dirty="0" smtClean="0">
                <a:latin typeface="Times New Roman" pitchFamily="18" charset="0"/>
                <a:cs typeface="Times New Roman" pitchFamily="18" charset="0"/>
              </a:rPr>
              <a:t>  2</a:t>
            </a:r>
            <a:endParaRPr lang="en-IN" dirty="0">
              <a:latin typeface="Times New Roman" pitchFamily="18" charset="0"/>
              <a:cs typeface="Times New Roman" pitchFamily="18" charset="0"/>
            </a:endParaRPr>
          </a:p>
        </p:txBody>
      </p:sp>
      <p:sp>
        <p:nvSpPr>
          <p:cNvPr id="48" name="TextBox 47"/>
          <p:cNvSpPr txBox="1"/>
          <p:nvPr/>
        </p:nvSpPr>
        <p:spPr>
          <a:xfrm>
            <a:off x="467544" y="1484784"/>
            <a:ext cx="432048" cy="369332"/>
          </a:xfrm>
          <a:prstGeom prst="rect">
            <a:avLst/>
          </a:prstGeom>
          <a:noFill/>
        </p:spPr>
        <p:txBody>
          <a:bodyPr wrap="square" rtlCol="0">
            <a:spAutoFit/>
          </a:bodyPr>
          <a:lstStyle/>
          <a:p>
            <a:r>
              <a:rPr lang="en-US" dirty="0" smtClean="0">
                <a:latin typeface="Times New Roman" pitchFamily="18" charset="0"/>
                <a:cs typeface="Times New Roman" pitchFamily="18" charset="0"/>
              </a:rPr>
              <a:t>  1</a:t>
            </a:r>
            <a:endParaRPr lang="en-IN" dirty="0">
              <a:latin typeface="Times New Roman" pitchFamily="18" charset="0"/>
              <a:cs typeface="Times New Roman" pitchFamily="18" charset="0"/>
            </a:endParaRPr>
          </a:p>
        </p:txBody>
      </p:sp>
      <p:sp>
        <p:nvSpPr>
          <p:cNvPr id="49" name="TextBox 48"/>
          <p:cNvSpPr txBox="1"/>
          <p:nvPr/>
        </p:nvSpPr>
        <p:spPr>
          <a:xfrm>
            <a:off x="251520" y="980728"/>
            <a:ext cx="648072" cy="369332"/>
          </a:xfrm>
          <a:prstGeom prst="rect">
            <a:avLst/>
          </a:prstGeom>
          <a:noFill/>
        </p:spPr>
        <p:txBody>
          <a:bodyPr wrap="square" rtlCol="0">
            <a:spAutoFit/>
          </a:bodyPr>
          <a:lstStyle/>
          <a:p>
            <a:r>
              <a:rPr lang="en-US" dirty="0" smtClean="0">
                <a:latin typeface="Times New Roman" pitchFamily="18" charset="0"/>
                <a:cs typeface="Times New Roman" pitchFamily="18" charset="0"/>
              </a:rPr>
              <a:t>    0</a:t>
            </a:r>
            <a:endParaRPr lang="en-IN" dirty="0">
              <a:latin typeface="Times New Roman" pitchFamily="18" charset="0"/>
              <a:cs typeface="Times New Roman" pitchFamily="18" charset="0"/>
            </a:endParaRPr>
          </a:p>
        </p:txBody>
      </p:sp>
      <p:sp>
        <p:nvSpPr>
          <p:cNvPr id="51" name="TextBox 50"/>
          <p:cNvSpPr txBox="1"/>
          <p:nvPr/>
        </p:nvSpPr>
        <p:spPr>
          <a:xfrm>
            <a:off x="2500298" y="1428736"/>
            <a:ext cx="2664296" cy="646331"/>
          </a:xfrm>
          <a:prstGeom prst="rect">
            <a:avLst/>
          </a:prstGeom>
          <a:noFill/>
        </p:spPr>
        <p:txBody>
          <a:bodyPr wrap="square" rtlCol="0">
            <a:spAutoFit/>
          </a:bodyPr>
          <a:lstStyle/>
          <a:p>
            <a:r>
              <a:rPr lang="en-US" dirty="0" smtClean="0">
                <a:latin typeface="Times New Roman" pitchFamily="18" charset="0"/>
                <a:cs typeface="Times New Roman" pitchFamily="18" charset="0"/>
              </a:rPr>
              <a:t>H(k) = </a:t>
            </a:r>
            <a:r>
              <a:rPr lang="en-US" b="1" dirty="0" smtClean="0">
                <a:latin typeface="Times New Roman" pitchFamily="18" charset="0"/>
                <a:cs typeface="Times New Roman" pitchFamily="18" charset="0"/>
              </a:rPr>
              <a:t>83</a:t>
            </a:r>
            <a:r>
              <a:rPr lang="en-US" dirty="0" smtClean="0">
                <a:latin typeface="Times New Roman" pitchFamily="18" charset="0"/>
                <a:cs typeface="Times New Roman" pitchFamily="18" charset="0"/>
              </a:rPr>
              <a:t> % 10</a:t>
            </a:r>
          </a:p>
          <a:p>
            <a:r>
              <a:rPr lang="en-US" dirty="0" smtClean="0">
                <a:latin typeface="Times New Roman" pitchFamily="18" charset="0"/>
                <a:cs typeface="Times New Roman" pitchFamily="18" charset="0"/>
              </a:rPr>
              <a:t>         = 3</a:t>
            </a:r>
            <a:endParaRPr lang="en-IN" dirty="0">
              <a:latin typeface="Times New Roman" pitchFamily="18" charset="0"/>
              <a:cs typeface="Times New Roman" pitchFamily="18" charset="0"/>
            </a:endParaRPr>
          </a:p>
        </p:txBody>
      </p:sp>
      <p:sp>
        <p:nvSpPr>
          <p:cNvPr id="52" name="TextBox 51"/>
          <p:cNvSpPr txBox="1"/>
          <p:nvPr/>
        </p:nvSpPr>
        <p:spPr>
          <a:xfrm>
            <a:off x="2571736" y="714356"/>
            <a:ext cx="2664296" cy="646331"/>
          </a:xfrm>
          <a:prstGeom prst="rect">
            <a:avLst/>
          </a:prstGeom>
          <a:noFill/>
        </p:spPr>
        <p:txBody>
          <a:bodyPr wrap="square" rtlCol="0">
            <a:spAutoFit/>
          </a:bodyPr>
          <a:lstStyle/>
          <a:p>
            <a:r>
              <a:rPr lang="en-US" dirty="0" smtClean="0">
                <a:latin typeface="Times New Roman" pitchFamily="18" charset="0"/>
                <a:cs typeface="Times New Roman" pitchFamily="18" charset="0"/>
              </a:rPr>
              <a:t>H(k) = </a:t>
            </a:r>
            <a:r>
              <a:rPr lang="en-US" b="1" dirty="0" smtClean="0">
                <a:latin typeface="Times New Roman" pitchFamily="18" charset="0"/>
                <a:cs typeface="Times New Roman" pitchFamily="18" charset="0"/>
              </a:rPr>
              <a:t>14</a:t>
            </a:r>
            <a:r>
              <a:rPr lang="en-US" dirty="0" smtClean="0">
                <a:latin typeface="Times New Roman" pitchFamily="18" charset="0"/>
                <a:cs typeface="Times New Roman" pitchFamily="18" charset="0"/>
              </a:rPr>
              <a:t> % 10</a:t>
            </a:r>
          </a:p>
          <a:p>
            <a:r>
              <a:rPr lang="en-US" dirty="0" smtClean="0">
                <a:latin typeface="Times New Roman" pitchFamily="18" charset="0"/>
                <a:cs typeface="Times New Roman" pitchFamily="18" charset="0"/>
              </a:rPr>
              <a:t>         = 4</a:t>
            </a:r>
            <a:endParaRPr lang="en-IN" dirty="0">
              <a:latin typeface="Times New Roman" pitchFamily="18" charset="0"/>
              <a:cs typeface="Times New Roman" pitchFamily="18" charset="0"/>
            </a:endParaRPr>
          </a:p>
        </p:txBody>
      </p:sp>
      <p:sp>
        <p:nvSpPr>
          <p:cNvPr id="53" name="TextBox 52"/>
          <p:cNvSpPr txBox="1"/>
          <p:nvPr/>
        </p:nvSpPr>
        <p:spPr>
          <a:xfrm>
            <a:off x="2714612" y="3286124"/>
            <a:ext cx="2664296" cy="646331"/>
          </a:xfrm>
          <a:prstGeom prst="rect">
            <a:avLst/>
          </a:prstGeom>
          <a:noFill/>
        </p:spPr>
        <p:txBody>
          <a:bodyPr wrap="square" rtlCol="0">
            <a:spAutoFit/>
          </a:bodyPr>
          <a:lstStyle/>
          <a:p>
            <a:r>
              <a:rPr lang="en-US" dirty="0" smtClean="0">
                <a:latin typeface="Times New Roman" pitchFamily="18" charset="0"/>
                <a:cs typeface="Times New Roman" pitchFamily="18" charset="0"/>
              </a:rPr>
              <a:t>H(k) = </a:t>
            </a:r>
            <a:r>
              <a:rPr lang="en-US" b="1" dirty="0" smtClean="0">
                <a:latin typeface="Times New Roman" pitchFamily="18" charset="0"/>
                <a:cs typeface="Times New Roman" pitchFamily="18" charset="0"/>
              </a:rPr>
              <a:t>29</a:t>
            </a:r>
            <a:r>
              <a:rPr lang="en-US" dirty="0" smtClean="0">
                <a:latin typeface="Times New Roman" pitchFamily="18" charset="0"/>
                <a:cs typeface="Times New Roman" pitchFamily="18" charset="0"/>
              </a:rPr>
              <a:t> % 10</a:t>
            </a:r>
          </a:p>
          <a:p>
            <a:r>
              <a:rPr lang="en-US" dirty="0" smtClean="0">
                <a:latin typeface="Times New Roman" pitchFamily="18" charset="0"/>
                <a:cs typeface="Times New Roman" pitchFamily="18" charset="0"/>
              </a:rPr>
              <a:t>         = 9</a:t>
            </a:r>
            <a:endParaRPr lang="en-IN" dirty="0">
              <a:latin typeface="Times New Roman" pitchFamily="18" charset="0"/>
              <a:cs typeface="Times New Roman" pitchFamily="18" charset="0"/>
            </a:endParaRPr>
          </a:p>
        </p:txBody>
      </p:sp>
      <p:sp>
        <p:nvSpPr>
          <p:cNvPr id="54" name="TextBox 53"/>
          <p:cNvSpPr txBox="1"/>
          <p:nvPr/>
        </p:nvSpPr>
        <p:spPr>
          <a:xfrm>
            <a:off x="2500298" y="2643182"/>
            <a:ext cx="2664296" cy="646331"/>
          </a:xfrm>
          <a:prstGeom prst="rect">
            <a:avLst/>
          </a:prstGeom>
          <a:noFill/>
        </p:spPr>
        <p:txBody>
          <a:bodyPr wrap="square" rtlCol="0">
            <a:spAutoFit/>
          </a:bodyPr>
          <a:lstStyle/>
          <a:p>
            <a:r>
              <a:rPr lang="en-US" dirty="0" smtClean="0">
                <a:latin typeface="Times New Roman" pitchFamily="18" charset="0"/>
                <a:cs typeface="Times New Roman" pitchFamily="18" charset="0"/>
              </a:rPr>
              <a:t>H(k) = </a:t>
            </a:r>
            <a:r>
              <a:rPr lang="en-US" b="1" dirty="0" smtClean="0">
                <a:latin typeface="Times New Roman" pitchFamily="18" charset="0"/>
                <a:cs typeface="Times New Roman" pitchFamily="18" charset="0"/>
              </a:rPr>
              <a:t>10</a:t>
            </a:r>
            <a:r>
              <a:rPr lang="en-US" dirty="0" smtClean="0">
                <a:latin typeface="Times New Roman" pitchFamily="18" charset="0"/>
                <a:cs typeface="Times New Roman" pitchFamily="18" charset="0"/>
              </a:rPr>
              <a:t> % 10</a:t>
            </a:r>
          </a:p>
          <a:p>
            <a:r>
              <a:rPr lang="en-US" dirty="0" smtClean="0">
                <a:latin typeface="Times New Roman" pitchFamily="18" charset="0"/>
                <a:cs typeface="Times New Roman" pitchFamily="18" charset="0"/>
              </a:rPr>
              <a:t>         = 0</a:t>
            </a:r>
            <a:endParaRPr lang="en-IN" dirty="0">
              <a:latin typeface="Times New Roman" pitchFamily="18" charset="0"/>
              <a:cs typeface="Times New Roman" pitchFamily="18" charset="0"/>
            </a:endParaRPr>
          </a:p>
        </p:txBody>
      </p:sp>
      <p:sp>
        <p:nvSpPr>
          <p:cNvPr id="61" name="TextBox 60"/>
          <p:cNvSpPr txBox="1"/>
          <p:nvPr/>
        </p:nvSpPr>
        <p:spPr>
          <a:xfrm>
            <a:off x="1187624" y="3068960"/>
            <a:ext cx="576064" cy="369332"/>
          </a:xfrm>
          <a:prstGeom prst="rect">
            <a:avLst/>
          </a:prstGeom>
          <a:noFill/>
        </p:spPr>
        <p:txBody>
          <a:bodyPr wrap="square" rtlCol="0">
            <a:spAutoFit/>
          </a:bodyPr>
          <a:lstStyle/>
          <a:p>
            <a:r>
              <a:rPr lang="en-US" dirty="0" smtClean="0"/>
              <a:t>14</a:t>
            </a:r>
            <a:endParaRPr lang="en-IN" dirty="0"/>
          </a:p>
        </p:txBody>
      </p:sp>
      <p:sp>
        <p:nvSpPr>
          <p:cNvPr id="63" name="TextBox 62"/>
          <p:cNvSpPr txBox="1"/>
          <p:nvPr/>
        </p:nvSpPr>
        <p:spPr>
          <a:xfrm>
            <a:off x="1187624" y="2492896"/>
            <a:ext cx="576064" cy="369332"/>
          </a:xfrm>
          <a:prstGeom prst="rect">
            <a:avLst/>
          </a:prstGeom>
          <a:noFill/>
        </p:spPr>
        <p:txBody>
          <a:bodyPr wrap="square" rtlCol="0">
            <a:spAutoFit/>
          </a:bodyPr>
          <a:lstStyle/>
          <a:p>
            <a:r>
              <a:rPr lang="en-US" dirty="0" smtClean="0"/>
              <a:t>83</a:t>
            </a:r>
            <a:endParaRPr lang="en-IN" dirty="0"/>
          </a:p>
        </p:txBody>
      </p:sp>
      <p:sp>
        <p:nvSpPr>
          <p:cNvPr id="64" name="TextBox 63"/>
          <p:cNvSpPr txBox="1"/>
          <p:nvPr/>
        </p:nvSpPr>
        <p:spPr>
          <a:xfrm>
            <a:off x="1115616" y="4077072"/>
            <a:ext cx="576064" cy="369332"/>
          </a:xfrm>
          <a:prstGeom prst="rect">
            <a:avLst/>
          </a:prstGeom>
          <a:noFill/>
        </p:spPr>
        <p:txBody>
          <a:bodyPr wrap="square" rtlCol="0">
            <a:spAutoFit/>
          </a:bodyPr>
          <a:lstStyle/>
          <a:p>
            <a:r>
              <a:rPr lang="en-US" dirty="0" smtClean="0"/>
              <a:t>36</a:t>
            </a:r>
            <a:endParaRPr lang="en-IN" dirty="0"/>
          </a:p>
        </p:txBody>
      </p:sp>
      <p:sp>
        <p:nvSpPr>
          <p:cNvPr id="50" name="TextBox 49"/>
          <p:cNvSpPr txBox="1"/>
          <p:nvPr/>
        </p:nvSpPr>
        <p:spPr>
          <a:xfrm>
            <a:off x="2143108" y="3929066"/>
            <a:ext cx="3516422" cy="2308324"/>
          </a:xfrm>
          <a:prstGeom prst="rect">
            <a:avLst/>
          </a:prstGeom>
          <a:noFill/>
        </p:spPr>
        <p:txBody>
          <a:bodyPr wrap="square" rtlCol="0">
            <a:spAutoFit/>
          </a:bodyPr>
          <a:lstStyle/>
          <a:p>
            <a:r>
              <a:rPr lang="en-US" b="1" dirty="0" smtClean="0">
                <a:latin typeface="Times New Roman" pitchFamily="18" charset="0"/>
                <a:cs typeface="Times New Roman" pitchFamily="18" charset="0"/>
              </a:rPr>
              <a:t>Probe 0:</a:t>
            </a:r>
          </a:p>
          <a:p>
            <a:r>
              <a:rPr lang="en-US" dirty="0" smtClean="0">
                <a:latin typeface="Times New Roman" pitchFamily="18" charset="0"/>
                <a:cs typeface="Times New Roman" pitchFamily="18" charset="0"/>
              </a:rPr>
              <a:t>H(k) = </a:t>
            </a:r>
            <a:r>
              <a:rPr lang="en-US" b="1" dirty="0" smtClean="0">
                <a:latin typeface="Times New Roman" pitchFamily="18" charset="0"/>
                <a:cs typeface="Times New Roman" pitchFamily="18" charset="0"/>
              </a:rPr>
              <a:t>74</a:t>
            </a:r>
            <a:r>
              <a:rPr lang="en-US" dirty="0" smtClean="0">
                <a:latin typeface="Times New Roman" pitchFamily="18" charset="0"/>
                <a:cs typeface="Times New Roman" pitchFamily="18" charset="0"/>
              </a:rPr>
              <a:t> % 10</a:t>
            </a:r>
          </a:p>
          <a:p>
            <a:r>
              <a:rPr lang="en-US" dirty="0" smtClean="0">
                <a:latin typeface="Times New Roman" pitchFamily="18" charset="0"/>
                <a:cs typeface="Times New Roman" pitchFamily="18" charset="0"/>
              </a:rPr>
              <a:t>         = 4 (already occupied)</a:t>
            </a:r>
          </a:p>
          <a:p>
            <a:r>
              <a:rPr lang="en-US" b="1" dirty="0" smtClean="0">
                <a:latin typeface="Times New Roman" pitchFamily="18" charset="0"/>
                <a:cs typeface="Times New Roman" pitchFamily="18" charset="0"/>
              </a:rPr>
              <a:t>Probe 1:</a:t>
            </a:r>
          </a:p>
          <a:p>
            <a:r>
              <a:rPr lang="en-US" dirty="0" smtClean="0">
                <a:latin typeface="Times New Roman" pitchFamily="18" charset="0"/>
                <a:cs typeface="Times New Roman" pitchFamily="18" charset="0"/>
              </a:rPr>
              <a:t>H(k)=(H(k)+1) % 10</a:t>
            </a:r>
          </a:p>
          <a:p>
            <a:r>
              <a:rPr lang="en-US" dirty="0" smtClean="0">
                <a:latin typeface="Times New Roman" pitchFamily="18" charset="0"/>
                <a:cs typeface="Times New Roman" pitchFamily="18" charset="0"/>
              </a:rPr>
              <a:t>        = (4+1) % 10 </a:t>
            </a:r>
          </a:p>
          <a:p>
            <a:r>
              <a:rPr lang="en-US" dirty="0" smtClean="0">
                <a:latin typeface="Times New Roman" pitchFamily="18" charset="0"/>
                <a:cs typeface="Times New Roman" pitchFamily="18" charset="0"/>
              </a:rPr>
              <a:t>        = 5</a:t>
            </a:r>
          </a:p>
          <a:p>
            <a:endParaRPr lang="en-IN" dirty="0">
              <a:latin typeface="Times New Roman" pitchFamily="18" charset="0"/>
              <a:cs typeface="Times New Roman" pitchFamily="18" charset="0"/>
            </a:endParaRPr>
          </a:p>
        </p:txBody>
      </p:sp>
      <p:sp>
        <p:nvSpPr>
          <p:cNvPr id="57" name="TextBox 56"/>
          <p:cNvSpPr txBox="1"/>
          <p:nvPr/>
        </p:nvSpPr>
        <p:spPr>
          <a:xfrm>
            <a:off x="1115616" y="908720"/>
            <a:ext cx="576064" cy="369332"/>
          </a:xfrm>
          <a:prstGeom prst="rect">
            <a:avLst/>
          </a:prstGeom>
          <a:noFill/>
        </p:spPr>
        <p:txBody>
          <a:bodyPr wrap="square" rtlCol="0">
            <a:spAutoFit/>
          </a:bodyPr>
          <a:lstStyle/>
          <a:p>
            <a:r>
              <a:rPr lang="en-US" dirty="0" smtClean="0"/>
              <a:t> 10</a:t>
            </a:r>
            <a:endParaRPr lang="en-IN" dirty="0"/>
          </a:p>
        </p:txBody>
      </p:sp>
      <p:sp>
        <p:nvSpPr>
          <p:cNvPr id="55" name="Rectangle 54"/>
          <p:cNvSpPr/>
          <p:nvPr/>
        </p:nvSpPr>
        <p:spPr>
          <a:xfrm>
            <a:off x="928662" y="214290"/>
            <a:ext cx="5143536" cy="369332"/>
          </a:xfrm>
          <a:prstGeom prst="rect">
            <a:avLst/>
          </a:prstGeom>
        </p:spPr>
        <p:txBody>
          <a:bodyPr wrap="square">
            <a:spAutoFit/>
          </a:bodyPr>
          <a:lstStyle/>
          <a:p>
            <a:r>
              <a:rPr lang="en-IN" b="1" dirty="0" smtClean="0">
                <a:latin typeface="Times New Roman" pitchFamily="18" charset="0"/>
                <a:cs typeface="Times New Roman" pitchFamily="18" charset="0"/>
              </a:rPr>
              <a:t>14,83,36,10, 29,74,96,66 </a:t>
            </a:r>
            <a:endParaRPr lang="en-IN" b="1" dirty="0">
              <a:latin typeface="Times New Roman" pitchFamily="18" charset="0"/>
              <a:cs typeface="Times New Roman" pitchFamily="18" charset="0"/>
            </a:endParaRPr>
          </a:p>
        </p:txBody>
      </p:sp>
      <p:sp>
        <p:nvSpPr>
          <p:cNvPr id="58" name="TextBox 57"/>
          <p:cNvSpPr txBox="1"/>
          <p:nvPr/>
        </p:nvSpPr>
        <p:spPr>
          <a:xfrm>
            <a:off x="1071538" y="5643578"/>
            <a:ext cx="576064" cy="369332"/>
          </a:xfrm>
          <a:prstGeom prst="rect">
            <a:avLst/>
          </a:prstGeom>
          <a:noFill/>
        </p:spPr>
        <p:txBody>
          <a:bodyPr wrap="square" rtlCol="0">
            <a:spAutoFit/>
          </a:bodyPr>
          <a:lstStyle/>
          <a:p>
            <a:r>
              <a:rPr lang="en-US" dirty="0" smtClean="0"/>
              <a:t>29</a:t>
            </a:r>
            <a:endParaRPr lang="en-IN" dirty="0"/>
          </a:p>
        </p:txBody>
      </p:sp>
      <p:sp>
        <p:nvSpPr>
          <p:cNvPr id="59" name="TextBox 58"/>
          <p:cNvSpPr txBox="1"/>
          <p:nvPr/>
        </p:nvSpPr>
        <p:spPr>
          <a:xfrm>
            <a:off x="1142976" y="3571876"/>
            <a:ext cx="576064" cy="369332"/>
          </a:xfrm>
          <a:prstGeom prst="rect">
            <a:avLst/>
          </a:prstGeom>
          <a:noFill/>
        </p:spPr>
        <p:txBody>
          <a:bodyPr wrap="square" rtlCol="0">
            <a:spAutoFit/>
          </a:bodyPr>
          <a:lstStyle/>
          <a:p>
            <a:r>
              <a:rPr lang="en-US" dirty="0" smtClean="0"/>
              <a:t>74</a:t>
            </a:r>
            <a:endParaRPr lang="en-IN" dirty="0"/>
          </a:p>
        </p:txBody>
      </p:sp>
      <p:sp>
        <p:nvSpPr>
          <p:cNvPr id="60" name="TextBox 59"/>
          <p:cNvSpPr txBox="1"/>
          <p:nvPr/>
        </p:nvSpPr>
        <p:spPr>
          <a:xfrm>
            <a:off x="5143504" y="785794"/>
            <a:ext cx="3516422" cy="2308324"/>
          </a:xfrm>
          <a:prstGeom prst="rect">
            <a:avLst/>
          </a:prstGeom>
          <a:noFill/>
        </p:spPr>
        <p:txBody>
          <a:bodyPr wrap="square" rtlCol="0">
            <a:spAutoFit/>
          </a:bodyPr>
          <a:lstStyle/>
          <a:p>
            <a:r>
              <a:rPr lang="en-US" b="1" dirty="0" smtClean="0">
                <a:latin typeface="Times New Roman" pitchFamily="18" charset="0"/>
                <a:cs typeface="Times New Roman" pitchFamily="18" charset="0"/>
              </a:rPr>
              <a:t>Probe 0:</a:t>
            </a:r>
          </a:p>
          <a:p>
            <a:r>
              <a:rPr lang="en-US" dirty="0" smtClean="0">
                <a:latin typeface="Times New Roman" pitchFamily="18" charset="0"/>
                <a:cs typeface="Times New Roman" pitchFamily="18" charset="0"/>
              </a:rPr>
              <a:t>H(k) = </a:t>
            </a:r>
            <a:r>
              <a:rPr lang="en-US" b="1" dirty="0" smtClean="0">
                <a:latin typeface="Times New Roman" pitchFamily="18" charset="0"/>
                <a:cs typeface="Times New Roman" pitchFamily="18" charset="0"/>
              </a:rPr>
              <a:t>96</a:t>
            </a:r>
            <a:r>
              <a:rPr lang="en-US" dirty="0" smtClean="0">
                <a:latin typeface="Times New Roman" pitchFamily="18" charset="0"/>
                <a:cs typeface="Times New Roman" pitchFamily="18" charset="0"/>
              </a:rPr>
              <a:t> % 10</a:t>
            </a:r>
          </a:p>
          <a:p>
            <a:r>
              <a:rPr lang="en-US" dirty="0" smtClean="0">
                <a:latin typeface="Times New Roman" pitchFamily="18" charset="0"/>
                <a:cs typeface="Times New Roman" pitchFamily="18" charset="0"/>
              </a:rPr>
              <a:t>         = 6 (already occupied)</a:t>
            </a:r>
          </a:p>
          <a:p>
            <a:r>
              <a:rPr lang="en-US" b="1" dirty="0" smtClean="0">
                <a:latin typeface="Times New Roman" pitchFamily="18" charset="0"/>
                <a:cs typeface="Times New Roman" pitchFamily="18" charset="0"/>
              </a:rPr>
              <a:t>Probe 1:</a:t>
            </a:r>
          </a:p>
          <a:p>
            <a:r>
              <a:rPr lang="en-US" dirty="0" smtClean="0">
                <a:latin typeface="Times New Roman" pitchFamily="18" charset="0"/>
                <a:cs typeface="Times New Roman" pitchFamily="18" charset="0"/>
              </a:rPr>
              <a:t>H(k)=(H(k)+1) % 10</a:t>
            </a:r>
          </a:p>
          <a:p>
            <a:r>
              <a:rPr lang="en-US" dirty="0" smtClean="0">
                <a:latin typeface="Times New Roman" pitchFamily="18" charset="0"/>
                <a:cs typeface="Times New Roman" pitchFamily="18" charset="0"/>
              </a:rPr>
              <a:t>        = (6+1) % 10 </a:t>
            </a:r>
          </a:p>
          <a:p>
            <a:r>
              <a:rPr lang="en-US" dirty="0" smtClean="0">
                <a:latin typeface="Times New Roman" pitchFamily="18" charset="0"/>
                <a:cs typeface="Times New Roman" pitchFamily="18" charset="0"/>
              </a:rPr>
              <a:t>        = 7</a:t>
            </a:r>
          </a:p>
          <a:p>
            <a:endParaRPr lang="en-IN" dirty="0">
              <a:latin typeface="Times New Roman" pitchFamily="18" charset="0"/>
              <a:cs typeface="Times New Roman" pitchFamily="18" charset="0"/>
            </a:endParaRPr>
          </a:p>
        </p:txBody>
      </p:sp>
      <p:sp>
        <p:nvSpPr>
          <p:cNvPr id="65" name="TextBox 64"/>
          <p:cNvSpPr txBox="1"/>
          <p:nvPr/>
        </p:nvSpPr>
        <p:spPr>
          <a:xfrm>
            <a:off x="2571736" y="2000240"/>
            <a:ext cx="2664296" cy="646331"/>
          </a:xfrm>
          <a:prstGeom prst="rect">
            <a:avLst/>
          </a:prstGeom>
          <a:noFill/>
        </p:spPr>
        <p:txBody>
          <a:bodyPr wrap="square" rtlCol="0">
            <a:spAutoFit/>
          </a:bodyPr>
          <a:lstStyle/>
          <a:p>
            <a:r>
              <a:rPr lang="en-US" dirty="0" smtClean="0">
                <a:latin typeface="Times New Roman" pitchFamily="18" charset="0"/>
                <a:cs typeface="Times New Roman" pitchFamily="18" charset="0"/>
              </a:rPr>
              <a:t>H(k) = </a:t>
            </a:r>
            <a:r>
              <a:rPr lang="en-US" b="1" dirty="0" smtClean="0">
                <a:latin typeface="Times New Roman" pitchFamily="18" charset="0"/>
                <a:cs typeface="Times New Roman" pitchFamily="18" charset="0"/>
              </a:rPr>
              <a:t>36</a:t>
            </a:r>
            <a:r>
              <a:rPr lang="en-US" dirty="0" smtClean="0">
                <a:latin typeface="Times New Roman" pitchFamily="18" charset="0"/>
                <a:cs typeface="Times New Roman" pitchFamily="18" charset="0"/>
              </a:rPr>
              <a:t> % 10</a:t>
            </a:r>
          </a:p>
          <a:p>
            <a:r>
              <a:rPr lang="en-US" dirty="0" smtClean="0">
                <a:latin typeface="Times New Roman" pitchFamily="18" charset="0"/>
                <a:cs typeface="Times New Roman" pitchFamily="18" charset="0"/>
              </a:rPr>
              <a:t>         = 6</a:t>
            </a:r>
            <a:endParaRPr lang="en-IN" dirty="0">
              <a:latin typeface="Times New Roman" pitchFamily="18" charset="0"/>
              <a:cs typeface="Times New Roman" pitchFamily="18" charset="0"/>
            </a:endParaRPr>
          </a:p>
        </p:txBody>
      </p:sp>
      <p:sp>
        <p:nvSpPr>
          <p:cNvPr id="67" name="TextBox 66"/>
          <p:cNvSpPr txBox="1"/>
          <p:nvPr/>
        </p:nvSpPr>
        <p:spPr>
          <a:xfrm>
            <a:off x="1142976" y="4572008"/>
            <a:ext cx="576064" cy="369332"/>
          </a:xfrm>
          <a:prstGeom prst="rect">
            <a:avLst/>
          </a:prstGeom>
          <a:noFill/>
        </p:spPr>
        <p:txBody>
          <a:bodyPr wrap="square" rtlCol="0">
            <a:spAutoFit/>
          </a:bodyPr>
          <a:lstStyle/>
          <a:p>
            <a:r>
              <a:rPr lang="en-US" dirty="0" smtClean="0"/>
              <a:t>96</a:t>
            </a:r>
            <a:endParaRPr lang="en-IN" dirty="0"/>
          </a:p>
        </p:txBody>
      </p:sp>
      <p:sp>
        <p:nvSpPr>
          <p:cNvPr id="68" name="TextBox 67"/>
          <p:cNvSpPr txBox="1"/>
          <p:nvPr/>
        </p:nvSpPr>
        <p:spPr>
          <a:xfrm>
            <a:off x="5286380" y="2928934"/>
            <a:ext cx="3516422" cy="3693319"/>
          </a:xfrm>
          <a:prstGeom prst="rect">
            <a:avLst/>
          </a:prstGeom>
          <a:noFill/>
        </p:spPr>
        <p:txBody>
          <a:bodyPr wrap="square" rtlCol="0">
            <a:spAutoFit/>
          </a:bodyPr>
          <a:lstStyle/>
          <a:p>
            <a:r>
              <a:rPr lang="en-US" b="1" dirty="0" smtClean="0">
                <a:latin typeface="Times New Roman" pitchFamily="18" charset="0"/>
                <a:cs typeface="Times New Roman" pitchFamily="18" charset="0"/>
              </a:rPr>
              <a:t>Probe 0:</a:t>
            </a:r>
          </a:p>
          <a:p>
            <a:r>
              <a:rPr lang="en-US" dirty="0" smtClean="0">
                <a:latin typeface="Times New Roman" pitchFamily="18" charset="0"/>
                <a:cs typeface="Times New Roman" pitchFamily="18" charset="0"/>
              </a:rPr>
              <a:t>H(k) = </a:t>
            </a:r>
            <a:r>
              <a:rPr lang="en-US" b="1" dirty="0" smtClean="0">
                <a:latin typeface="Times New Roman" pitchFamily="18" charset="0"/>
                <a:cs typeface="Times New Roman" pitchFamily="18" charset="0"/>
              </a:rPr>
              <a:t>66</a:t>
            </a:r>
            <a:r>
              <a:rPr lang="en-US" dirty="0" smtClean="0">
                <a:latin typeface="Times New Roman" pitchFamily="18" charset="0"/>
                <a:cs typeface="Times New Roman" pitchFamily="18" charset="0"/>
              </a:rPr>
              <a:t> % 10</a:t>
            </a:r>
          </a:p>
          <a:p>
            <a:r>
              <a:rPr lang="en-US" dirty="0" smtClean="0">
                <a:latin typeface="Times New Roman" pitchFamily="18" charset="0"/>
                <a:cs typeface="Times New Roman" pitchFamily="18" charset="0"/>
              </a:rPr>
              <a:t>         = 6 (already occupied)</a:t>
            </a:r>
          </a:p>
          <a:p>
            <a:r>
              <a:rPr lang="en-US" b="1" dirty="0" smtClean="0">
                <a:latin typeface="Times New Roman" pitchFamily="18" charset="0"/>
                <a:cs typeface="Times New Roman" pitchFamily="18" charset="0"/>
              </a:rPr>
              <a:t>Probe 1:</a:t>
            </a:r>
          </a:p>
          <a:p>
            <a:r>
              <a:rPr lang="en-US" dirty="0" smtClean="0">
                <a:latin typeface="Times New Roman" pitchFamily="18" charset="0"/>
                <a:cs typeface="Times New Roman" pitchFamily="18" charset="0"/>
              </a:rPr>
              <a:t>H(k)=(H(k)+1) % 10</a:t>
            </a:r>
          </a:p>
          <a:p>
            <a:r>
              <a:rPr lang="en-US" dirty="0" smtClean="0">
                <a:latin typeface="Times New Roman" pitchFamily="18" charset="0"/>
                <a:cs typeface="Times New Roman" pitchFamily="18" charset="0"/>
              </a:rPr>
              <a:t>        = (6+1) % 10 </a:t>
            </a:r>
          </a:p>
          <a:p>
            <a:r>
              <a:rPr lang="en-US" dirty="0" smtClean="0">
                <a:latin typeface="Times New Roman" pitchFamily="18" charset="0"/>
                <a:cs typeface="Times New Roman" pitchFamily="18" charset="0"/>
              </a:rPr>
              <a:t>        = 7 (already occupied)</a:t>
            </a:r>
          </a:p>
          <a:p>
            <a:r>
              <a:rPr lang="en-US" b="1" dirty="0" smtClean="0">
                <a:latin typeface="Times New Roman" pitchFamily="18" charset="0"/>
                <a:cs typeface="Times New Roman" pitchFamily="18" charset="0"/>
              </a:rPr>
              <a:t>Probe 2:</a:t>
            </a:r>
          </a:p>
          <a:p>
            <a:r>
              <a:rPr lang="en-US" dirty="0" smtClean="0">
                <a:latin typeface="Times New Roman" pitchFamily="18" charset="0"/>
                <a:cs typeface="Times New Roman" pitchFamily="18" charset="0"/>
              </a:rPr>
              <a:t>H(k)=(H(k)+2) % 10</a:t>
            </a:r>
          </a:p>
          <a:p>
            <a:r>
              <a:rPr lang="en-US" dirty="0" smtClean="0">
                <a:latin typeface="Times New Roman" pitchFamily="18" charset="0"/>
                <a:cs typeface="Times New Roman" pitchFamily="18" charset="0"/>
              </a:rPr>
              <a:t>        = (6+2) % 10 </a:t>
            </a:r>
          </a:p>
          <a:p>
            <a:r>
              <a:rPr lang="en-US" dirty="0" smtClean="0">
                <a:latin typeface="Times New Roman" pitchFamily="18" charset="0"/>
                <a:cs typeface="Times New Roman" pitchFamily="18" charset="0"/>
              </a:rPr>
              <a:t>        = 8 </a:t>
            </a:r>
          </a:p>
          <a:p>
            <a:endParaRPr lang="en-US"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
        <p:nvSpPr>
          <p:cNvPr id="69" name="TextBox 68"/>
          <p:cNvSpPr txBox="1"/>
          <p:nvPr/>
        </p:nvSpPr>
        <p:spPr>
          <a:xfrm>
            <a:off x="1142976" y="5143512"/>
            <a:ext cx="576064" cy="369332"/>
          </a:xfrm>
          <a:prstGeom prst="rect">
            <a:avLst/>
          </a:prstGeom>
          <a:noFill/>
        </p:spPr>
        <p:txBody>
          <a:bodyPr wrap="square" rtlCol="0">
            <a:spAutoFit/>
          </a:bodyPr>
          <a:lstStyle/>
          <a:p>
            <a:r>
              <a:rPr lang="en-US" dirty="0" smtClean="0"/>
              <a:t>66</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blinds(horizontal)">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blinds(horizontal)">
                                      <p:cBhvr>
                                        <p:cTn id="12" dur="500"/>
                                        <p:tgtEl>
                                          <p:spTgt spid="6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blinds(horizontal)">
                                      <p:cBhvr>
                                        <p:cTn id="17" dur="500"/>
                                        <p:tgtEl>
                                          <p:spTgt spid="5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blinds(horizontal)">
                                      <p:cBhvr>
                                        <p:cTn id="22" dur="500"/>
                                        <p:tgtEl>
                                          <p:spTgt spid="6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blinds(horizontal)">
                                      <p:cBhvr>
                                        <p:cTn id="27" dur="500"/>
                                        <p:tgtEl>
                                          <p:spTgt spid="6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blinds(horizontal)">
                                      <p:cBhvr>
                                        <p:cTn id="32" dur="500"/>
                                        <p:tgtEl>
                                          <p:spTgt spid="6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blinds(horizontal)">
                                      <p:cBhvr>
                                        <p:cTn id="37" dur="500"/>
                                        <p:tgtEl>
                                          <p:spTgt spid="5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7"/>
                                        </p:tgtEl>
                                        <p:attrNameLst>
                                          <p:attrName>style.visibility</p:attrName>
                                        </p:attrNameLst>
                                      </p:cBhvr>
                                      <p:to>
                                        <p:strVal val="visible"/>
                                      </p:to>
                                    </p:set>
                                    <p:animEffect transition="in" filter="blinds(horizontal)">
                                      <p:cBhvr>
                                        <p:cTn id="42" dur="500"/>
                                        <p:tgtEl>
                                          <p:spTgt spid="5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3"/>
                                        </p:tgtEl>
                                        <p:attrNameLst>
                                          <p:attrName>style.visibility</p:attrName>
                                        </p:attrNameLst>
                                      </p:cBhvr>
                                      <p:to>
                                        <p:strVal val="visible"/>
                                      </p:to>
                                    </p:set>
                                    <p:animEffect transition="in" filter="blinds(horizontal)">
                                      <p:cBhvr>
                                        <p:cTn id="47" dur="500"/>
                                        <p:tgtEl>
                                          <p:spTgt spid="5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8"/>
                                        </p:tgtEl>
                                        <p:attrNameLst>
                                          <p:attrName>style.visibility</p:attrName>
                                        </p:attrNameLst>
                                      </p:cBhvr>
                                      <p:to>
                                        <p:strVal val="visible"/>
                                      </p:to>
                                    </p:set>
                                    <p:animEffect transition="in" filter="blinds(horizontal)">
                                      <p:cBhvr>
                                        <p:cTn id="52" dur="500"/>
                                        <p:tgtEl>
                                          <p:spTgt spid="5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0"/>
                                        </p:tgtEl>
                                        <p:attrNameLst>
                                          <p:attrName>style.visibility</p:attrName>
                                        </p:attrNameLst>
                                      </p:cBhvr>
                                      <p:to>
                                        <p:strVal val="visible"/>
                                      </p:to>
                                    </p:set>
                                    <p:animEffect transition="in" filter="blinds(horizontal)">
                                      <p:cBhvr>
                                        <p:cTn id="57" dur="500"/>
                                        <p:tgtEl>
                                          <p:spTgt spid="5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59"/>
                                        </p:tgtEl>
                                        <p:attrNameLst>
                                          <p:attrName>style.visibility</p:attrName>
                                        </p:attrNameLst>
                                      </p:cBhvr>
                                      <p:to>
                                        <p:strVal val="visible"/>
                                      </p:to>
                                    </p:set>
                                    <p:animEffect transition="in" filter="blinds(horizontal)">
                                      <p:cBhvr>
                                        <p:cTn id="62" dur="500"/>
                                        <p:tgtEl>
                                          <p:spTgt spid="59"/>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60"/>
                                        </p:tgtEl>
                                        <p:attrNameLst>
                                          <p:attrName>style.visibility</p:attrName>
                                        </p:attrNameLst>
                                      </p:cBhvr>
                                      <p:to>
                                        <p:strVal val="visible"/>
                                      </p:to>
                                    </p:set>
                                    <p:animEffect transition="in" filter="blinds(horizontal)">
                                      <p:cBhvr>
                                        <p:cTn id="67" dur="500"/>
                                        <p:tgtEl>
                                          <p:spTgt spid="60"/>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67"/>
                                        </p:tgtEl>
                                        <p:attrNameLst>
                                          <p:attrName>style.visibility</p:attrName>
                                        </p:attrNameLst>
                                      </p:cBhvr>
                                      <p:to>
                                        <p:strVal val="visible"/>
                                      </p:to>
                                    </p:set>
                                    <p:animEffect transition="in" filter="blinds(horizontal)">
                                      <p:cBhvr>
                                        <p:cTn id="72" dur="500"/>
                                        <p:tgtEl>
                                          <p:spTgt spid="67"/>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68"/>
                                        </p:tgtEl>
                                        <p:attrNameLst>
                                          <p:attrName>style.visibility</p:attrName>
                                        </p:attrNameLst>
                                      </p:cBhvr>
                                      <p:to>
                                        <p:strVal val="visible"/>
                                      </p:to>
                                    </p:set>
                                    <p:animEffect transition="in" filter="blinds(horizontal)">
                                      <p:cBhvr>
                                        <p:cTn id="77" dur="500"/>
                                        <p:tgtEl>
                                          <p:spTgt spid="68"/>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69"/>
                                        </p:tgtEl>
                                        <p:attrNameLst>
                                          <p:attrName>style.visibility</p:attrName>
                                        </p:attrNameLst>
                                      </p:cBhvr>
                                      <p:to>
                                        <p:strVal val="visible"/>
                                      </p:to>
                                    </p:set>
                                    <p:animEffect transition="in" filter="blinds(horizontal)">
                                      <p:cBhvr>
                                        <p:cTn id="82"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53" grpId="0"/>
      <p:bldP spid="54" grpId="0"/>
      <p:bldP spid="61" grpId="0"/>
      <p:bldP spid="63" grpId="0"/>
      <p:bldP spid="64" grpId="0"/>
      <p:bldP spid="50" grpId="0"/>
      <p:bldP spid="57" grpId="0"/>
      <p:bldP spid="58" grpId="0"/>
      <p:bldP spid="59" grpId="0"/>
      <p:bldP spid="60" grpId="0"/>
      <p:bldP spid="65" grpId="0"/>
      <p:bldP spid="67" grpId="0"/>
      <p:bldP spid="68" grpId="0"/>
      <p:bldP spid="69"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Quadratic Probing</a:t>
            </a:r>
            <a:endParaRPr lang="en-US" dirty="0"/>
          </a:p>
        </p:txBody>
      </p:sp>
      <p:sp>
        <p:nvSpPr>
          <p:cNvPr id="3" name="Content Placeholder 2"/>
          <p:cNvSpPr>
            <a:spLocks noGrp="1"/>
          </p:cNvSpPr>
          <p:nvPr>
            <p:ph idx="1"/>
          </p:nvPr>
        </p:nvSpPr>
        <p:spPr/>
        <p:txBody>
          <a:bodyPr>
            <a:normAutofit/>
          </a:bodyPr>
          <a:lstStyle/>
          <a:p>
            <a:pPr lvl="0"/>
            <a:r>
              <a:rPr lang="en-US" b="1" dirty="0" smtClean="0"/>
              <a:t>Hash Function: H(k)=(H(k)+i</a:t>
            </a:r>
            <a:r>
              <a:rPr lang="en-US" b="1" baseline="30000" dirty="0" smtClean="0"/>
              <a:t>2</a:t>
            </a:r>
            <a:r>
              <a:rPr lang="en-US" b="1" dirty="0" smtClean="0"/>
              <a:t> )mod Table Size</a:t>
            </a:r>
          </a:p>
          <a:p>
            <a:pPr lvl="0">
              <a:buNone/>
            </a:pPr>
            <a:r>
              <a:rPr lang="en-US" dirty="0" smtClean="0"/>
              <a:t>Probe Sequence:</a:t>
            </a:r>
          </a:p>
          <a:p>
            <a:pPr lvl="0">
              <a:buNone/>
            </a:pPr>
            <a:r>
              <a:rPr lang="en-US" dirty="0" smtClean="0"/>
              <a:t>Probe 0:h(k) mod </a:t>
            </a:r>
            <a:r>
              <a:rPr lang="en-US" dirty="0" err="1" smtClean="0"/>
              <a:t>Tablesize</a:t>
            </a:r>
            <a:endParaRPr lang="en-US" dirty="0" smtClean="0"/>
          </a:p>
          <a:p>
            <a:pPr lvl="0">
              <a:buNone/>
            </a:pPr>
            <a:r>
              <a:rPr lang="en-US" dirty="0" smtClean="0"/>
              <a:t>Probe 1:(h(k)+1) mod </a:t>
            </a:r>
            <a:r>
              <a:rPr lang="en-US" dirty="0" err="1" smtClean="0"/>
              <a:t>Tablesize</a:t>
            </a:r>
            <a:endParaRPr lang="en-US" dirty="0" smtClean="0"/>
          </a:p>
          <a:p>
            <a:pPr>
              <a:buNone/>
            </a:pPr>
            <a:r>
              <a:rPr lang="en-US" dirty="0" smtClean="0"/>
              <a:t>Probe 2:(h(k)+4) mod </a:t>
            </a:r>
            <a:r>
              <a:rPr lang="en-US" dirty="0" err="1" smtClean="0"/>
              <a:t>Tablesize</a:t>
            </a:r>
            <a:endParaRPr lang="en-US" dirty="0" smtClean="0"/>
          </a:p>
          <a:p>
            <a:pPr>
              <a:buNone/>
            </a:pPr>
            <a:r>
              <a:rPr lang="en-US" dirty="0" smtClean="0"/>
              <a:t>Probe 3:(h(k)+9) mod </a:t>
            </a:r>
            <a:r>
              <a:rPr lang="en-US" dirty="0" err="1" smtClean="0"/>
              <a:t>Tablesize</a:t>
            </a:r>
            <a:endParaRPr lang="en-US" dirty="0" smtClean="0"/>
          </a:p>
          <a:p>
            <a:pPr>
              <a:buNone/>
            </a:pPr>
            <a:r>
              <a:rPr lang="en-US" dirty="0" smtClean="0"/>
              <a:t>Probe </a:t>
            </a:r>
            <a:r>
              <a:rPr lang="en-US" dirty="0" err="1" smtClean="0"/>
              <a:t>i</a:t>
            </a:r>
            <a:r>
              <a:rPr lang="en-US" dirty="0" smtClean="0"/>
              <a:t>:(h(k)+ i</a:t>
            </a:r>
            <a:r>
              <a:rPr lang="en-US" baseline="30000" dirty="0" smtClean="0"/>
              <a:t>2</a:t>
            </a:r>
            <a:r>
              <a:rPr lang="en-US" dirty="0" smtClean="0"/>
              <a:t>) mod </a:t>
            </a:r>
            <a:r>
              <a:rPr lang="en-US" dirty="0" err="1" smtClean="0"/>
              <a:t>Tablesize</a:t>
            </a:r>
            <a:endParaRPr lang="en-US" dirty="0" smtClean="0"/>
          </a:p>
          <a:p>
            <a:pPr lvl="0">
              <a:buNone/>
            </a:pPr>
            <a:endParaRPr lang="en-US" dirty="0" smtClean="0"/>
          </a:p>
          <a:p>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6"/>
          <p:cNvGrpSpPr/>
          <p:nvPr/>
        </p:nvGrpSpPr>
        <p:grpSpPr>
          <a:xfrm>
            <a:off x="971600" y="836712"/>
            <a:ext cx="864096" cy="5236945"/>
            <a:chOff x="1259632" y="260648"/>
            <a:chExt cx="1008112" cy="5760640"/>
          </a:xfrm>
        </p:grpSpPr>
        <p:sp>
          <p:nvSpPr>
            <p:cNvPr id="29" name="Rectangle 28"/>
            <p:cNvSpPr/>
            <p:nvPr/>
          </p:nvSpPr>
          <p:spPr>
            <a:xfrm>
              <a:off x="1259632" y="5445224"/>
              <a:ext cx="1008112" cy="576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30" name="Rectangle 29"/>
            <p:cNvSpPr/>
            <p:nvPr/>
          </p:nvSpPr>
          <p:spPr>
            <a:xfrm>
              <a:off x="1259632" y="4869160"/>
              <a:ext cx="1008112" cy="576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31" name="Rectangle 30"/>
            <p:cNvSpPr/>
            <p:nvPr/>
          </p:nvSpPr>
          <p:spPr>
            <a:xfrm>
              <a:off x="1259632" y="4293096"/>
              <a:ext cx="1008112" cy="576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32" name="Rectangle 31"/>
            <p:cNvSpPr/>
            <p:nvPr/>
          </p:nvSpPr>
          <p:spPr>
            <a:xfrm>
              <a:off x="1259632" y="3717032"/>
              <a:ext cx="1008112" cy="576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33" name="Rectangle 32"/>
            <p:cNvSpPr/>
            <p:nvPr/>
          </p:nvSpPr>
          <p:spPr>
            <a:xfrm>
              <a:off x="1259632" y="3140968"/>
              <a:ext cx="1008112" cy="576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34" name="Rectangle 33"/>
            <p:cNvSpPr/>
            <p:nvPr/>
          </p:nvSpPr>
          <p:spPr>
            <a:xfrm>
              <a:off x="1259632" y="2564904"/>
              <a:ext cx="1008112" cy="576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35" name="Rectangle 34"/>
            <p:cNvSpPr/>
            <p:nvPr/>
          </p:nvSpPr>
          <p:spPr>
            <a:xfrm>
              <a:off x="1259632" y="1988840"/>
              <a:ext cx="1008112" cy="576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36" name="Rectangle 35"/>
            <p:cNvSpPr/>
            <p:nvPr/>
          </p:nvSpPr>
          <p:spPr>
            <a:xfrm>
              <a:off x="1259632" y="1412776"/>
              <a:ext cx="1008112" cy="576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37" name="Rectangle 36"/>
            <p:cNvSpPr/>
            <p:nvPr/>
          </p:nvSpPr>
          <p:spPr>
            <a:xfrm>
              <a:off x="1259632" y="836712"/>
              <a:ext cx="1008112" cy="576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38" name="Rectangle 37"/>
            <p:cNvSpPr/>
            <p:nvPr/>
          </p:nvSpPr>
          <p:spPr>
            <a:xfrm>
              <a:off x="1259632" y="260648"/>
              <a:ext cx="1008112" cy="576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grpSp>
      <p:sp>
        <p:nvSpPr>
          <p:cNvPr id="40" name="TextBox 39"/>
          <p:cNvSpPr txBox="1"/>
          <p:nvPr/>
        </p:nvSpPr>
        <p:spPr>
          <a:xfrm>
            <a:off x="467544" y="5733256"/>
            <a:ext cx="432048" cy="369332"/>
          </a:xfrm>
          <a:prstGeom prst="rect">
            <a:avLst/>
          </a:prstGeom>
          <a:noFill/>
        </p:spPr>
        <p:txBody>
          <a:bodyPr wrap="square" rtlCol="0">
            <a:spAutoFit/>
          </a:bodyPr>
          <a:lstStyle/>
          <a:p>
            <a:r>
              <a:rPr lang="en-US" dirty="0" smtClean="0">
                <a:latin typeface="Times New Roman" pitchFamily="18" charset="0"/>
                <a:cs typeface="Times New Roman" pitchFamily="18" charset="0"/>
              </a:rPr>
              <a:t>  9</a:t>
            </a:r>
            <a:endParaRPr lang="en-IN" dirty="0">
              <a:latin typeface="Times New Roman" pitchFamily="18" charset="0"/>
              <a:cs typeface="Times New Roman" pitchFamily="18" charset="0"/>
            </a:endParaRPr>
          </a:p>
        </p:txBody>
      </p:sp>
      <p:sp>
        <p:nvSpPr>
          <p:cNvPr id="41" name="TextBox 40"/>
          <p:cNvSpPr txBox="1"/>
          <p:nvPr/>
        </p:nvSpPr>
        <p:spPr>
          <a:xfrm>
            <a:off x="467544" y="5229200"/>
            <a:ext cx="432048" cy="369332"/>
          </a:xfrm>
          <a:prstGeom prst="rect">
            <a:avLst/>
          </a:prstGeom>
          <a:noFill/>
        </p:spPr>
        <p:txBody>
          <a:bodyPr wrap="square" rtlCol="0">
            <a:spAutoFit/>
          </a:bodyPr>
          <a:lstStyle/>
          <a:p>
            <a:r>
              <a:rPr lang="en-US" dirty="0" smtClean="0">
                <a:latin typeface="Times New Roman" pitchFamily="18" charset="0"/>
                <a:cs typeface="Times New Roman" pitchFamily="18" charset="0"/>
              </a:rPr>
              <a:t>  8</a:t>
            </a:r>
            <a:endParaRPr lang="en-IN" dirty="0">
              <a:latin typeface="Times New Roman" pitchFamily="18" charset="0"/>
              <a:cs typeface="Times New Roman" pitchFamily="18" charset="0"/>
            </a:endParaRPr>
          </a:p>
        </p:txBody>
      </p:sp>
      <p:sp>
        <p:nvSpPr>
          <p:cNvPr id="42" name="TextBox 41"/>
          <p:cNvSpPr txBox="1"/>
          <p:nvPr/>
        </p:nvSpPr>
        <p:spPr>
          <a:xfrm>
            <a:off x="467544" y="4725144"/>
            <a:ext cx="432048" cy="369332"/>
          </a:xfrm>
          <a:prstGeom prst="rect">
            <a:avLst/>
          </a:prstGeom>
          <a:noFill/>
        </p:spPr>
        <p:txBody>
          <a:bodyPr wrap="square" rtlCol="0">
            <a:spAutoFit/>
          </a:bodyPr>
          <a:lstStyle/>
          <a:p>
            <a:r>
              <a:rPr lang="en-US" dirty="0" smtClean="0">
                <a:latin typeface="Times New Roman" pitchFamily="18" charset="0"/>
                <a:cs typeface="Times New Roman" pitchFamily="18" charset="0"/>
              </a:rPr>
              <a:t>  7</a:t>
            </a:r>
            <a:endParaRPr lang="en-IN" dirty="0">
              <a:latin typeface="Times New Roman" pitchFamily="18" charset="0"/>
              <a:cs typeface="Times New Roman" pitchFamily="18" charset="0"/>
            </a:endParaRPr>
          </a:p>
        </p:txBody>
      </p:sp>
      <p:sp>
        <p:nvSpPr>
          <p:cNvPr id="43" name="TextBox 42"/>
          <p:cNvSpPr txBox="1"/>
          <p:nvPr/>
        </p:nvSpPr>
        <p:spPr>
          <a:xfrm>
            <a:off x="467544" y="4149080"/>
            <a:ext cx="432048" cy="369332"/>
          </a:xfrm>
          <a:prstGeom prst="rect">
            <a:avLst/>
          </a:prstGeom>
          <a:noFill/>
        </p:spPr>
        <p:txBody>
          <a:bodyPr wrap="square" rtlCol="0">
            <a:spAutoFit/>
          </a:bodyPr>
          <a:lstStyle/>
          <a:p>
            <a:r>
              <a:rPr lang="en-US" dirty="0" smtClean="0">
                <a:latin typeface="Times New Roman" pitchFamily="18" charset="0"/>
                <a:cs typeface="Times New Roman" pitchFamily="18" charset="0"/>
              </a:rPr>
              <a:t>  6</a:t>
            </a:r>
            <a:endParaRPr lang="en-IN" dirty="0">
              <a:latin typeface="Times New Roman" pitchFamily="18" charset="0"/>
              <a:cs typeface="Times New Roman" pitchFamily="18" charset="0"/>
            </a:endParaRPr>
          </a:p>
        </p:txBody>
      </p:sp>
      <p:sp>
        <p:nvSpPr>
          <p:cNvPr id="44" name="TextBox 43"/>
          <p:cNvSpPr txBox="1"/>
          <p:nvPr/>
        </p:nvSpPr>
        <p:spPr>
          <a:xfrm>
            <a:off x="467544" y="3573016"/>
            <a:ext cx="432048" cy="369332"/>
          </a:xfrm>
          <a:prstGeom prst="rect">
            <a:avLst/>
          </a:prstGeom>
          <a:noFill/>
        </p:spPr>
        <p:txBody>
          <a:bodyPr wrap="square" rtlCol="0">
            <a:spAutoFit/>
          </a:bodyPr>
          <a:lstStyle/>
          <a:p>
            <a:r>
              <a:rPr lang="en-US" dirty="0" smtClean="0">
                <a:latin typeface="Times New Roman" pitchFamily="18" charset="0"/>
                <a:cs typeface="Times New Roman" pitchFamily="18" charset="0"/>
              </a:rPr>
              <a:t>  5</a:t>
            </a:r>
            <a:endParaRPr lang="en-IN" dirty="0">
              <a:latin typeface="Times New Roman" pitchFamily="18" charset="0"/>
              <a:cs typeface="Times New Roman" pitchFamily="18" charset="0"/>
            </a:endParaRPr>
          </a:p>
        </p:txBody>
      </p:sp>
      <p:sp>
        <p:nvSpPr>
          <p:cNvPr id="45" name="TextBox 44"/>
          <p:cNvSpPr txBox="1"/>
          <p:nvPr/>
        </p:nvSpPr>
        <p:spPr>
          <a:xfrm>
            <a:off x="467544" y="3068960"/>
            <a:ext cx="432048" cy="369332"/>
          </a:xfrm>
          <a:prstGeom prst="rect">
            <a:avLst/>
          </a:prstGeom>
          <a:noFill/>
        </p:spPr>
        <p:txBody>
          <a:bodyPr wrap="square" rtlCol="0">
            <a:spAutoFit/>
          </a:bodyPr>
          <a:lstStyle/>
          <a:p>
            <a:r>
              <a:rPr lang="en-US" dirty="0" smtClean="0">
                <a:latin typeface="Times New Roman" pitchFamily="18" charset="0"/>
                <a:cs typeface="Times New Roman" pitchFamily="18" charset="0"/>
              </a:rPr>
              <a:t>  4</a:t>
            </a:r>
            <a:endParaRPr lang="en-IN" dirty="0">
              <a:latin typeface="Times New Roman" pitchFamily="18" charset="0"/>
              <a:cs typeface="Times New Roman" pitchFamily="18" charset="0"/>
            </a:endParaRPr>
          </a:p>
        </p:txBody>
      </p:sp>
      <p:sp>
        <p:nvSpPr>
          <p:cNvPr id="46" name="TextBox 45"/>
          <p:cNvSpPr txBox="1"/>
          <p:nvPr/>
        </p:nvSpPr>
        <p:spPr>
          <a:xfrm>
            <a:off x="467544" y="2564904"/>
            <a:ext cx="432048" cy="369332"/>
          </a:xfrm>
          <a:prstGeom prst="rect">
            <a:avLst/>
          </a:prstGeom>
          <a:noFill/>
        </p:spPr>
        <p:txBody>
          <a:bodyPr wrap="square" rtlCol="0">
            <a:spAutoFit/>
          </a:bodyPr>
          <a:lstStyle/>
          <a:p>
            <a:r>
              <a:rPr lang="en-US" dirty="0" smtClean="0">
                <a:latin typeface="Times New Roman" pitchFamily="18" charset="0"/>
                <a:cs typeface="Times New Roman" pitchFamily="18" charset="0"/>
              </a:rPr>
              <a:t>  3</a:t>
            </a:r>
            <a:endParaRPr lang="en-IN" dirty="0">
              <a:latin typeface="Times New Roman" pitchFamily="18" charset="0"/>
              <a:cs typeface="Times New Roman" pitchFamily="18" charset="0"/>
            </a:endParaRPr>
          </a:p>
        </p:txBody>
      </p:sp>
      <p:sp>
        <p:nvSpPr>
          <p:cNvPr id="47" name="TextBox 46"/>
          <p:cNvSpPr txBox="1"/>
          <p:nvPr/>
        </p:nvSpPr>
        <p:spPr>
          <a:xfrm>
            <a:off x="467544" y="2060848"/>
            <a:ext cx="432048" cy="369332"/>
          </a:xfrm>
          <a:prstGeom prst="rect">
            <a:avLst/>
          </a:prstGeom>
          <a:noFill/>
        </p:spPr>
        <p:txBody>
          <a:bodyPr wrap="square" rtlCol="0">
            <a:spAutoFit/>
          </a:bodyPr>
          <a:lstStyle/>
          <a:p>
            <a:r>
              <a:rPr lang="en-US" dirty="0" smtClean="0">
                <a:latin typeface="Times New Roman" pitchFamily="18" charset="0"/>
                <a:cs typeface="Times New Roman" pitchFamily="18" charset="0"/>
              </a:rPr>
              <a:t>  2</a:t>
            </a:r>
            <a:endParaRPr lang="en-IN" dirty="0">
              <a:latin typeface="Times New Roman" pitchFamily="18" charset="0"/>
              <a:cs typeface="Times New Roman" pitchFamily="18" charset="0"/>
            </a:endParaRPr>
          </a:p>
        </p:txBody>
      </p:sp>
      <p:sp>
        <p:nvSpPr>
          <p:cNvPr id="48" name="TextBox 47"/>
          <p:cNvSpPr txBox="1"/>
          <p:nvPr/>
        </p:nvSpPr>
        <p:spPr>
          <a:xfrm>
            <a:off x="467544" y="1484784"/>
            <a:ext cx="432048" cy="369332"/>
          </a:xfrm>
          <a:prstGeom prst="rect">
            <a:avLst/>
          </a:prstGeom>
          <a:noFill/>
        </p:spPr>
        <p:txBody>
          <a:bodyPr wrap="square" rtlCol="0">
            <a:spAutoFit/>
          </a:bodyPr>
          <a:lstStyle/>
          <a:p>
            <a:r>
              <a:rPr lang="en-US" dirty="0" smtClean="0">
                <a:latin typeface="Times New Roman" pitchFamily="18" charset="0"/>
                <a:cs typeface="Times New Roman" pitchFamily="18" charset="0"/>
              </a:rPr>
              <a:t>  1</a:t>
            </a:r>
            <a:endParaRPr lang="en-IN" dirty="0">
              <a:latin typeface="Times New Roman" pitchFamily="18" charset="0"/>
              <a:cs typeface="Times New Roman" pitchFamily="18" charset="0"/>
            </a:endParaRPr>
          </a:p>
        </p:txBody>
      </p:sp>
      <p:sp>
        <p:nvSpPr>
          <p:cNvPr id="49" name="TextBox 48"/>
          <p:cNvSpPr txBox="1"/>
          <p:nvPr/>
        </p:nvSpPr>
        <p:spPr>
          <a:xfrm>
            <a:off x="251520" y="980728"/>
            <a:ext cx="648072" cy="369332"/>
          </a:xfrm>
          <a:prstGeom prst="rect">
            <a:avLst/>
          </a:prstGeom>
          <a:noFill/>
        </p:spPr>
        <p:txBody>
          <a:bodyPr wrap="square" rtlCol="0">
            <a:spAutoFit/>
          </a:bodyPr>
          <a:lstStyle/>
          <a:p>
            <a:r>
              <a:rPr lang="en-US" dirty="0" smtClean="0">
                <a:latin typeface="Times New Roman" pitchFamily="18" charset="0"/>
                <a:cs typeface="Times New Roman" pitchFamily="18" charset="0"/>
              </a:rPr>
              <a:t>    0</a:t>
            </a:r>
            <a:endParaRPr lang="en-IN" dirty="0">
              <a:latin typeface="Times New Roman" pitchFamily="18" charset="0"/>
              <a:cs typeface="Times New Roman" pitchFamily="18" charset="0"/>
            </a:endParaRPr>
          </a:p>
        </p:txBody>
      </p:sp>
      <p:sp>
        <p:nvSpPr>
          <p:cNvPr id="51" name="TextBox 50"/>
          <p:cNvSpPr txBox="1"/>
          <p:nvPr/>
        </p:nvSpPr>
        <p:spPr>
          <a:xfrm>
            <a:off x="2357422" y="1357298"/>
            <a:ext cx="2664296" cy="646331"/>
          </a:xfrm>
          <a:prstGeom prst="rect">
            <a:avLst/>
          </a:prstGeom>
          <a:noFill/>
        </p:spPr>
        <p:txBody>
          <a:bodyPr wrap="square" rtlCol="0">
            <a:spAutoFit/>
          </a:bodyPr>
          <a:lstStyle/>
          <a:p>
            <a:r>
              <a:rPr lang="en-US" dirty="0" smtClean="0">
                <a:latin typeface="Times New Roman" pitchFamily="18" charset="0"/>
                <a:cs typeface="Times New Roman" pitchFamily="18" charset="0"/>
              </a:rPr>
              <a:t>H(k) = </a:t>
            </a:r>
            <a:r>
              <a:rPr lang="en-US" b="1" dirty="0" smtClean="0">
                <a:latin typeface="Times New Roman" pitchFamily="18" charset="0"/>
                <a:cs typeface="Times New Roman" pitchFamily="18" charset="0"/>
              </a:rPr>
              <a:t>83</a:t>
            </a:r>
            <a:r>
              <a:rPr lang="en-US" dirty="0" smtClean="0">
                <a:latin typeface="Times New Roman" pitchFamily="18" charset="0"/>
                <a:cs typeface="Times New Roman" pitchFamily="18" charset="0"/>
              </a:rPr>
              <a:t> % 10</a:t>
            </a:r>
          </a:p>
          <a:p>
            <a:r>
              <a:rPr lang="en-US" dirty="0" smtClean="0">
                <a:latin typeface="Times New Roman" pitchFamily="18" charset="0"/>
                <a:cs typeface="Times New Roman" pitchFamily="18" charset="0"/>
              </a:rPr>
              <a:t>         = 3</a:t>
            </a:r>
            <a:endParaRPr lang="en-IN" dirty="0">
              <a:latin typeface="Times New Roman" pitchFamily="18" charset="0"/>
              <a:cs typeface="Times New Roman" pitchFamily="18" charset="0"/>
            </a:endParaRPr>
          </a:p>
        </p:txBody>
      </p:sp>
      <p:sp>
        <p:nvSpPr>
          <p:cNvPr id="52" name="TextBox 51"/>
          <p:cNvSpPr txBox="1"/>
          <p:nvPr/>
        </p:nvSpPr>
        <p:spPr>
          <a:xfrm>
            <a:off x="2428860" y="785794"/>
            <a:ext cx="2664296" cy="646331"/>
          </a:xfrm>
          <a:prstGeom prst="rect">
            <a:avLst/>
          </a:prstGeom>
          <a:noFill/>
        </p:spPr>
        <p:txBody>
          <a:bodyPr wrap="square" rtlCol="0">
            <a:spAutoFit/>
          </a:bodyPr>
          <a:lstStyle/>
          <a:p>
            <a:r>
              <a:rPr lang="en-US" dirty="0" smtClean="0">
                <a:latin typeface="Times New Roman" pitchFamily="18" charset="0"/>
                <a:cs typeface="Times New Roman" pitchFamily="18" charset="0"/>
              </a:rPr>
              <a:t>H(k) = </a:t>
            </a:r>
            <a:r>
              <a:rPr lang="en-US" b="1" dirty="0" smtClean="0">
                <a:latin typeface="Times New Roman" pitchFamily="18" charset="0"/>
                <a:cs typeface="Times New Roman" pitchFamily="18" charset="0"/>
              </a:rPr>
              <a:t>14</a:t>
            </a:r>
            <a:r>
              <a:rPr lang="en-US" dirty="0" smtClean="0">
                <a:latin typeface="Times New Roman" pitchFamily="18" charset="0"/>
                <a:cs typeface="Times New Roman" pitchFamily="18" charset="0"/>
              </a:rPr>
              <a:t> % 10</a:t>
            </a:r>
          </a:p>
          <a:p>
            <a:r>
              <a:rPr lang="en-US" dirty="0" smtClean="0">
                <a:latin typeface="Times New Roman" pitchFamily="18" charset="0"/>
                <a:cs typeface="Times New Roman" pitchFamily="18" charset="0"/>
              </a:rPr>
              <a:t>         = 4</a:t>
            </a:r>
            <a:endParaRPr lang="en-IN" dirty="0">
              <a:latin typeface="Times New Roman" pitchFamily="18" charset="0"/>
              <a:cs typeface="Times New Roman" pitchFamily="18" charset="0"/>
            </a:endParaRPr>
          </a:p>
        </p:txBody>
      </p:sp>
      <p:sp>
        <p:nvSpPr>
          <p:cNvPr id="53" name="TextBox 52"/>
          <p:cNvSpPr txBox="1"/>
          <p:nvPr/>
        </p:nvSpPr>
        <p:spPr>
          <a:xfrm>
            <a:off x="2428860" y="3286124"/>
            <a:ext cx="2664296" cy="646331"/>
          </a:xfrm>
          <a:prstGeom prst="rect">
            <a:avLst/>
          </a:prstGeom>
          <a:noFill/>
        </p:spPr>
        <p:txBody>
          <a:bodyPr wrap="square" rtlCol="0">
            <a:spAutoFit/>
          </a:bodyPr>
          <a:lstStyle/>
          <a:p>
            <a:r>
              <a:rPr lang="en-US" dirty="0" smtClean="0">
                <a:latin typeface="Times New Roman" pitchFamily="18" charset="0"/>
                <a:cs typeface="Times New Roman" pitchFamily="18" charset="0"/>
              </a:rPr>
              <a:t>H(k) = </a:t>
            </a:r>
            <a:r>
              <a:rPr lang="en-US" b="1" dirty="0" smtClean="0">
                <a:latin typeface="Times New Roman" pitchFamily="18" charset="0"/>
                <a:cs typeface="Times New Roman" pitchFamily="18" charset="0"/>
              </a:rPr>
              <a:t>29</a:t>
            </a:r>
            <a:r>
              <a:rPr lang="en-US" dirty="0" smtClean="0">
                <a:latin typeface="Times New Roman" pitchFamily="18" charset="0"/>
                <a:cs typeface="Times New Roman" pitchFamily="18" charset="0"/>
              </a:rPr>
              <a:t> % 10</a:t>
            </a:r>
          </a:p>
          <a:p>
            <a:r>
              <a:rPr lang="en-US" dirty="0" smtClean="0">
                <a:latin typeface="Times New Roman" pitchFamily="18" charset="0"/>
                <a:cs typeface="Times New Roman" pitchFamily="18" charset="0"/>
              </a:rPr>
              <a:t>         = 9</a:t>
            </a:r>
            <a:endParaRPr lang="en-IN" dirty="0">
              <a:latin typeface="Times New Roman" pitchFamily="18" charset="0"/>
              <a:cs typeface="Times New Roman" pitchFamily="18" charset="0"/>
            </a:endParaRPr>
          </a:p>
        </p:txBody>
      </p:sp>
      <p:sp>
        <p:nvSpPr>
          <p:cNvPr id="54" name="TextBox 53"/>
          <p:cNvSpPr txBox="1"/>
          <p:nvPr/>
        </p:nvSpPr>
        <p:spPr>
          <a:xfrm>
            <a:off x="2428860" y="2571744"/>
            <a:ext cx="2664296" cy="646331"/>
          </a:xfrm>
          <a:prstGeom prst="rect">
            <a:avLst/>
          </a:prstGeom>
          <a:noFill/>
        </p:spPr>
        <p:txBody>
          <a:bodyPr wrap="square" rtlCol="0">
            <a:spAutoFit/>
          </a:bodyPr>
          <a:lstStyle/>
          <a:p>
            <a:r>
              <a:rPr lang="en-US" dirty="0" smtClean="0">
                <a:latin typeface="Times New Roman" pitchFamily="18" charset="0"/>
                <a:cs typeface="Times New Roman" pitchFamily="18" charset="0"/>
              </a:rPr>
              <a:t>H(k) = </a:t>
            </a:r>
            <a:r>
              <a:rPr lang="en-US" b="1" dirty="0" smtClean="0">
                <a:latin typeface="Times New Roman" pitchFamily="18" charset="0"/>
                <a:cs typeface="Times New Roman" pitchFamily="18" charset="0"/>
              </a:rPr>
              <a:t>10</a:t>
            </a:r>
            <a:r>
              <a:rPr lang="en-US" dirty="0" smtClean="0">
                <a:latin typeface="Times New Roman" pitchFamily="18" charset="0"/>
                <a:cs typeface="Times New Roman" pitchFamily="18" charset="0"/>
              </a:rPr>
              <a:t> % 10</a:t>
            </a:r>
          </a:p>
          <a:p>
            <a:r>
              <a:rPr lang="en-US" dirty="0" smtClean="0">
                <a:latin typeface="Times New Roman" pitchFamily="18" charset="0"/>
                <a:cs typeface="Times New Roman" pitchFamily="18" charset="0"/>
              </a:rPr>
              <a:t>         = 0</a:t>
            </a:r>
            <a:endParaRPr lang="en-IN" dirty="0">
              <a:latin typeface="Times New Roman" pitchFamily="18" charset="0"/>
              <a:cs typeface="Times New Roman" pitchFamily="18" charset="0"/>
            </a:endParaRPr>
          </a:p>
        </p:txBody>
      </p:sp>
      <p:sp>
        <p:nvSpPr>
          <p:cNvPr id="61" name="TextBox 60"/>
          <p:cNvSpPr txBox="1"/>
          <p:nvPr/>
        </p:nvSpPr>
        <p:spPr>
          <a:xfrm>
            <a:off x="1187624" y="3068960"/>
            <a:ext cx="576064" cy="369332"/>
          </a:xfrm>
          <a:prstGeom prst="rect">
            <a:avLst/>
          </a:prstGeom>
          <a:noFill/>
        </p:spPr>
        <p:txBody>
          <a:bodyPr wrap="square" rtlCol="0">
            <a:spAutoFit/>
          </a:bodyPr>
          <a:lstStyle/>
          <a:p>
            <a:r>
              <a:rPr lang="en-US" dirty="0" smtClean="0"/>
              <a:t>14</a:t>
            </a:r>
            <a:endParaRPr lang="en-IN" dirty="0"/>
          </a:p>
        </p:txBody>
      </p:sp>
      <p:sp>
        <p:nvSpPr>
          <p:cNvPr id="63" name="TextBox 62"/>
          <p:cNvSpPr txBox="1"/>
          <p:nvPr/>
        </p:nvSpPr>
        <p:spPr>
          <a:xfrm>
            <a:off x="1187624" y="2492896"/>
            <a:ext cx="576064" cy="369332"/>
          </a:xfrm>
          <a:prstGeom prst="rect">
            <a:avLst/>
          </a:prstGeom>
          <a:noFill/>
        </p:spPr>
        <p:txBody>
          <a:bodyPr wrap="square" rtlCol="0">
            <a:spAutoFit/>
          </a:bodyPr>
          <a:lstStyle/>
          <a:p>
            <a:r>
              <a:rPr lang="en-US" dirty="0" smtClean="0"/>
              <a:t>83</a:t>
            </a:r>
            <a:endParaRPr lang="en-IN" dirty="0"/>
          </a:p>
        </p:txBody>
      </p:sp>
      <p:sp>
        <p:nvSpPr>
          <p:cNvPr id="64" name="TextBox 63"/>
          <p:cNvSpPr txBox="1"/>
          <p:nvPr/>
        </p:nvSpPr>
        <p:spPr>
          <a:xfrm>
            <a:off x="1115616" y="4077072"/>
            <a:ext cx="576064" cy="369332"/>
          </a:xfrm>
          <a:prstGeom prst="rect">
            <a:avLst/>
          </a:prstGeom>
          <a:noFill/>
        </p:spPr>
        <p:txBody>
          <a:bodyPr wrap="square" rtlCol="0">
            <a:spAutoFit/>
          </a:bodyPr>
          <a:lstStyle/>
          <a:p>
            <a:r>
              <a:rPr lang="en-US" dirty="0" smtClean="0"/>
              <a:t>36</a:t>
            </a:r>
            <a:endParaRPr lang="en-IN" dirty="0"/>
          </a:p>
        </p:txBody>
      </p:sp>
      <p:sp>
        <p:nvSpPr>
          <p:cNvPr id="57" name="TextBox 56"/>
          <p:cNvSpPr txBox="1"/>
          <p:nvPr/>
        </p:nvSpPr>
        <p:spPr>
          <a:xfrm>
            <a:off x="1115616" y="908720"/>
            <a:ext cx="576064" cy="369332"/>
          </a:xfrm>
          <a:prstGeom prst="rect">
            <a:avLst/>
          </a:prstGeom>
          <a:noFill/>
        </p:spPr>
        <p:txBody>
          <a:bodyPr wrap="square" rtlCol="0">
            <a:spAutoFit/>
          </a:bodyPr>
          <a:lstStyle/>
          <a:p>
            <a:r>
              <a:rPr lang="en-US" dirty="0" smtClean="0"/>
              <a:t> </a:t>
            </a:r>
            <a:endParaRPr lang="en-IN" dirty="0"/>
          </a:p>
        </p:txBody>
      </p:sp>
      <p:sp>
        <p:nvSpPr>
          <p:cNvPr id="55" name="Rectangle 54"/>
          <p:cNvSpPr/>
          <p:nvPr/>
        </p:nvSpPr>
        <p:spPr>
          <a:xfrm>
            <a:off x="928662" y="214290"/>
            <a:ext cx="5143536" cy="369332"/>
          </a:xfrm>
          <a:prstGeom prst="rect">
            <a:avLst/>
          </a:prstGeom>
        </p:spPr>
        <p:txBody>
          <a:bodyPr wrap="square">
            <a:spAutoFit/>
          </a:bodyPr>
          <a:lstStyle/>
          <a:p>
            <a:r>
              <a:rPr lang="en-IN" b="1" dirty="0" smtClean="0">
                <a:latin typeface="Times New Roman" pitchFamily="18" charset="0"/>
                <a:cs typeface="Times New Roman" pitchFamily="18" charset="0"/>
              </a:rPr>
              <a:t>14,83,36,10, 29,96,66 </a:t>
            </a:r>
            <a:endParaRPr lang="en-IN" b="1" dirty="0">
              <a:latin typeface="Times New Roman" pitchFamily="18" charset="0"/>
              <a:cs typeface="Times New Roman" pitchFamily="18" charset="0"/>
            </a:endParaRPr>
          </a:p>
        </p:txBody>
      </p:sp>
      <p:sp>
        <p:nvSpPr>
          <p:cNvPr id="58" name="TextBox 57"/>
          <p:cNvSpPr txBox="1"/>
          <p:nvPr/>
        </p:nvSpPr>
        <p:spPr>
          <a:xfrm>
            <a:off x="1071538" y="5643578"/>
            <a:ext cx="576064" cy="369332"/>
          </a:xfrm>
          <a:prstGeom prst="rect">
            <a:avLst/>
          </a:prstGeom>
          <a:noFill/>
        </p:spPr>
        <p:txBody>
          <a:bodyPr wrap="square" rtlCol="0">
            <a:spAutoFit/>
          </a:bodyPr>
          <a:lstStyle/>
          <a:p>
            <a:r>
              <a:rPr lang="en-US" dirty="0" smtClean="0"/>
              <a:t>29</a:t>
            </a:r>
            <a:endParaRPr lang="en-IN" dirty="0"/>
          </a:p>
        </p:txBody>
      </p:sp>
      <p:sp>
        <p:nvSpPr>
          <p:cNvPr id="59" name="TextBox 58"/>
          <p:cNvSpPr txBox="1"/>
          <p:nvPr/>
        </p:nvSpPr>
        <p:spPr>
          <a:xfrm>
            <a:off x="1142976" y="3571876"/>
            <a:ext cx="576064" cy="369332"/>
          </a:xfrm>
          <a:prstGeom prst="rect">
            <a:avLst/>
          </a:prstGeom>
          <a:noFill/>
        </p:spPr>
        <p:txBody>
          <a:bodyPr wrap="square" rtlCol="0">
            <a:spAutoFit/>
          </a:bodyPr>
          <a:lstStyle/>
          <a:p>
            <a:r>
              <a:rPr lang="en-US" dirty="0" smtClean="0"/>
              <a:t>66</a:t>
            </a:r>
            <a:endParaRPr lang="en-IN" dirty="0"/>
          </a:p>
        </p:txBody>
      </p:sp>
      <p:sp>
        <p:nvSpPr>
          <p:cNvPr id="60" name="TextBox 59"/>
          <p:cNvSpPr txBox="1"/>
          <p:nvPr/>
        </p:nvSpPr>
        <p:spPr>
          <a:xfrm>
            <a:off x="2285984" y="4000504"/>
            <a:ext cx="3516422" cy="2308324"/>
          </a:xfrm>
          <a:prstGeom prst="rect">
            <a:avLst/>
          </a:prstGeom>
          <a:noFill/>
        </p:spPr>
        <p:txBody>
          <a:bodyPr wrap="square" rtlCol="0">
            <a:spAutoFit/>
          </a:bodyPr>
          <a:lstStyle/>
          <a:p>
            <a:r>
              <a:rPr lang="en-US" b="1" dirty="0" smtClean="0">
                <a:latin typeface="Times New Roman" pitchFamily="18" charset="0"/>
                <a:cs typeface="Times New Roman" pitchFamily="18" charset="0"/>
              </a:rPr>
              <a:t>Probe 0:</a:t>
            </a:r>
          </a:p>
          <a:p>
            <a:r>
              <a:rPr lang="en-US" dirty="0" smtClean="0">
                <a:latin typeface="Times New Roman" pitchFamily="18" charset="0"/>
                <a:cs typeface="Times New Roman" pitchFamily="18" charset="0"/>
              </a:rPr>
              <a:t>H(k) = </a:t>
            </a:r>
            <a:r>
              <a:rPr lang="en-US" b="1" dirty="0" smtClean="0">
                <a:latin typeface="Times New Roman" pitchFamily="18" charset="0"/>
                <a:cs typeface="Times New Roman" pitchFamily="18" charset="0"/>
              </a:rPr>
              <a:t>96</a:t>
            </a:r>
            <a:r>
              <a:rPr lang="en-US" dirty="0" smtClean="0">
                <a:latin typeface="Times New Roman" pitchFamily="18" charset="0"/>
                <a:cs typeface="Times New Roman" pitchFamily="18" charset="0"/>
              </a:rPr>
              <a:t> % 10</a:t>
            </a:r>
          </a:p>
          <a:p>
            <a:r>
              <a:rPr lang="en-US" dirty="0" smtClean="0">
                <a:latin typeface="Times New Roman" pitchFamily="18" charset="0"/>
                <a:cs typeface="Times New Roman" pitchFamily="18" charset="0"/>
              </a:rPr>
              <a:t>         = 6 (already occupied)</a:t>
            </a:r>
          </a:p>
          <a:p>
            <a:r>
              <a:rPr lang="en-US" b="1" dirty="0" smtClean="0">
                <a:latin typeface="Times New Roman" pitchFamily="18" charset="0"/>
                <a:cs typeface="Times New Roman" pitchFamily="18" charset="0"/>
              </a:rPr>
              <a:t>Probe 1:</a:t>
            </a:r>
          </a:p>
          <a:p>
            <a:r>
              <a:rPr lang="en-US" dirty="0" smtClean="0">
                <a:latin typeface="Times New Roman" pitchFamily="18" charset="0"/>
                <a:cs typeface="Times New Roman" pitchFamily="18" charset="0"/>
              </a:rPr>
              <a:t>H(k)=(H(k)+1) % 10</a:t>
            </a:r>
          </a:p>
          <a:p>
            <a:r>
              <a:rPr lang="en-US" dirty="0" smtClean="0">
                <a:latin typeface="Times New Roman" pitchFamily="18" charset="0"/>
                <a:cs typeface="Times New Roman" pitchFamily="18" charset="0"/>
              </a:rPr>
              <a:t>        = (6+1) % 10 </a:t>
            </a:r>
          </a:p>
          <a:p>
            <a:r>
              <a:rPr lang="en-US" dirty="0" smtClean="0">
                <a:latin typeface="Times New Roman" pitchFamily="18" charset="0"/>
                <a:cs typeface="Times New Roman" pitchFamily="18" charset="0"/>
              </a:rPr>
              <a:t>        = 7</a:t>
            </a:r>
          </a:p>
          <a:p>
            <a:endParaRPr lang="en-IN" dirty="0">
              <a:latin typeface="Times New Roman" pitchFamily="18" charset="0"/>
              <a:cs typeface="Times New Roman" pitchFamily="18" charset="0"/>
            </a:endParaRPr>
          </a:p>
        </p:txBody>
      </p:sp>
      <p:sp>
        <p:nvSpPr>
          <p:cNvPr id="65" name="TextBox 64"/>
          <p:cNvSpPr txBox="1"/>
          <p:nvPr/>
        </p:nvSpPr>
        <p:spPr>
          <a:xfrm>
            <a:off x="2428860" y="1928802"/>
            <a:ext cx="2664296" cy="646331"/>
          </a:xfrm>
          <a:prstGeom prst="rect">
            <a:avLst/>
          </a:prstGeom>
          <a:noFill/>
        </p:spPr>
        <p:txBody>
          <a:bodyPr wrap="square" rtlCol="0">
            <a:spAutoFit/>
          </a:bodyPr>
          <a:lstStyle/>
          <a:p>
            <a:r>
              <a:rPr lang="en-US" dirty="0" smtClean="0">
                <a:latin typeface="Times New Roman" pitchFamily="18" charset="0"/>
                <a:cs typeface="Times New Roman" pitchFamily="18" charset="0"/>
              </a:rPr>
              <a:t>H(k) = </a:t>
            </a:r>
            <a:r>
              <a:rPr lang="en-US" b="1" dirty="0" smtClean="0">
                <a:latin typeface="Times New Roman" pitchFamily="18" charset="0"/>
                <a:cs typeface="Times New Roman" pitchFamily="18" charset="0"/>
              </a:rPr>
              <a:t>36</a:t>
            </a:r>
            <a:r>
              <a:rPr lang="en-US" dirty="0" smtClean="0">
                <a:latin typeface="Times New Roman" pitchFamily="18" charset="0"/>
                <a:cs typeface="Times New Roman" pitchFamily="18" charset="0"/>
              </a:rPr>
              <a:t> % 10</a:t>
            </a:r>
          </a:p>
          <a:p>
            <a:r>
              <a:rPr lang="en-US" dirty="0" smtClean="0">
                <a:latin typeface="Times New Roman" pitchFamily="18" charset="0"/>
                <a:cs typeface="Times New Roman" pitchFamily="18" charset="0"/>
              </a:rPr>
              <a:t>         = 6</a:t>
            </a:r>
            <a:endParaRPr lang="en-IN" dirty="0">
              <a:latin typeface="Times New Roman" pitchFamily="18" charset="0"/>
              <a:cs typeface="Times New Roman" pitchFamily="18" charset="0"/>
            </a:endParaRPr>
          </a:p>
        </p:txBody>
      </p:sp>
      <p:sp>
        <p:nvSpPr>
          <p:cNvPr id="67" name="TextBox 66"/>
          <p:cNvSpPr txBox="1"/>
          <p:nvPr/>
        </p:nvSpPr>
        <p:spPr>
          <a:xfrm>
            <a:off x="1142976" y="4572008"/>
            <a:ext cx="576064" cy="369332"/>
          </a:xfrm>
          <a:prstGeom prst="rect">
            <a:avLst/>
          </a:prstGeom>
          <a:noFill/>
        </p:spPr>
        <p:txBody>
          <a:bodyPr wrap="square" rtlCol="0">
            <a:spAutoFit/>
          </a:bodyPr>
          <a:lstStyle/>
          <a:p>
            <a:r>
              <a:rPr lang="en-US" dirty="0" smtClean="0"/>
              <a:t>96</a:t>
            </a:r>
            <a:endParaRPr lang="en-IN" dirty="0"/>
          </a:p>
        </p:txBody>
      </p:sp>
      <p:sp>
        <p:nvSpPr>
          <p:cNvPr id="68" name="TextBox 67"/>
          <p:cNvSpPr txBox="1"/>
          <p:nvPr/>
        </p:nvSpPr>
        <p:spPr>
          <a:xfrm>
            <a:off x="5357818" y="285728"/>
            <a:ext cx="3516422" cy="5078313"/>
          </a:xfrm>
          <a:prstGeom prst="rect">
            <a:avLst/>
          </a:prstGeom>
          <a:noFill/>
        </p:spPr>
        <p:txBody>
          <a:bodyPr wrap="square" rtlCol="0">
            <a:spAutoFit/>
          </a:bodyPr>
          <a:lstStyle/>
          <a:p>
            <a:r>
              <a:rPr lang="en-US" b="1" dirty="0" smtClean="0">
                <a:latin typeface="Times New Roman" pitchFamily="18" charset="0"/>
                <a:cs typeface="Times New Roman" pitchFamily="18" charset="0"/>
              </a:rPr>
              <a:t>Probe 0:</a:t>
            </a:r>
          </a:p>
          <a:p>
            <a:r>
              <a:rPr lang="en-US" dirty="0" smtClean="0">
                <a:latin typeface="Times New Roman" pitchFamily="18" charset="0"/>
                <a:cs typeface="Times New Roman" pitchFamily="18" charset="0"/>
              </a:rPr>
              <a:t>H(k) = </a:t>
            </a:r>
            <a:r>
              <a:rPr lang="en-US" b="1" dirty="0" smtClean="0">
                <a:latin typeface="Times New Roman" pitchFamily="18" charset="0"/>
                <a:cs typeface="Times New Roman" pitchFamily="18" charset="0"/>
              </a:rPr>
              <a:t>66</a:t>
            </a:r>
            <a:r>
              <a:rPr lang="en-US" dirty="0" smtClean="0">
                <a:latin typeface="Times New Roman" pitchFamily="18" charset="0"/>
                <a:cs typeface="Times New Roman" pitchFamily="18" charset="0"/>
              </a:rPr>
              <a:t> % 10</a:t>
            </a:r>
          </a:p>
          <a:p>
            <a:r>
              <a:rPr lang="en-US" dirty="0" smtClean="0">
                <a:latin typeface="Times New Roman" pitchFamily="18" charset="0"/>
                <a:cs typeface="Times New Roman" pitchFamily="18" charset="0"/>
              </a:rPr>
              <a:t>         = 6 (already occupied)</a:t>
            </a:r>
          </a:p>
          <a:p>
            <a:r>
              <a:rPr lang="en-US" b="1" dirty="0" smtClean="0">
                <a:latin typeface="Times New Roman" pitchFamily="18" charset="0"/>
                <a:cs typeface="Times New Roman" pitchFamily="18" charset="0"/>
              </a:rPr>
              <a:t>Probe 1:</a:t>
            </a:r>
          </a:p>
          <a:p>
            <a:r>
              <a:rPr lang="en-US" dirty="0" smtClean="0">
                <a:latin typeface="Times New Roman" pitchFamily="18" charset="0"/>
                <a:cs typeface="Times New Roman" pitchFamily="18" charset="0"/>
              </a:rPr>
              <a:t>H(k)=(H(k)+1) % 10</a:t>
            </a:r>
          </a:p>
          <a:p>
            <a:r>
              <a:rPr lang="en-US" dirty="0" smtClean="0">
                <a:latin typeface="Times New Roman" pitchFamily="18" charset="0"/>
                <a:cs typeface="Times New Roman" pitchFamily="18" charset="0"/>
              </a:rPr>
              <a:t>        = (6+1) % 10 </a:t>
            </a:r>
          </a:p>
          <a:p>
            <a:r>
              <a:rPr lang="en-US" dirty="0" smtClean="0">
                <a:latin typeface="Times New Roman" pitchFamily="18" charset="0"/>
                <a:cs typeface="Times New Roman" pitchFamily="18" charset="0"/>
              </a:rPr>
              <a:t>        = 7 (already occupied)</a:t>
            </a:r>
          </a:p>
          <a:p>
            <a:r>
              <a:rPr lang="en-US" b="1" dirty="0" smtClean="0">
                <a:latin typeface="Times New Roman" pitchFamily="18" charset="0"/>
                <a:cs typeface="Times New Roman" pitchFamily="18" charset="0"/>
              </a:rPr>
              <a:t>Probe 2:</a:t>
            </a:r>
          </a:p>
          <a:p>
            <a:r>
              <a:rPr lang="en-US" dirty="0" smtClean="0">
                <a:latin typeface="Times New Roman" pitchFamily="18" charset="0"/>
                <a:cs typeface="Times New Roman" pitchFamily="18" charset="0"/>
              </a:rPr>
              <a:t>H(k)=(H(k)+4) % 10</a:t>
            </a:r>
          </a:p>
          <a:p>
            <a:r>
              <a:rPr lang="en-US" dirty="0" smtClean="0">
                <a:latin typeface="Times New Roman" pitchFamily="18" charset="0"/>
                <a:cs typeface="Times New Roman" pitchFamily="18" charset="0"/>
              </a:rPr>
              <a:t>        = (6+4) % 10 </a:t>
            </a:r>
          </a:p>
          <a:p>
            <a:r>
              <a:rPr lang="en-US" dirty="0" smtClean="0">
                <a:latin typeface="Times New Roman" pitchFamily="18" charset="0"/>
                <a:cs typeface="Times New Roman" pitchFamily="18" charset="0"/>
              </a:rPr>
              <a:t>        = 0 (already occupied)</a:t>
            </a:r>
          </a:p>
          <a:p>
            <a:r>
              <a:rPr lang="en-US" b="1" dirty="0" smtClean="0">
                <a:latin typeface="Times New Roman" pitchFamily="18" charset="0"/>
                <a:cs typeface="Times New Roman" pitchFamily="18" charset="0"/>
              </a:rPr>
              <a:t>Probe 3:</a:t>
            </a:r>
          </a:p>
          <a:p>
            <a:r>
              <a:rPr lang="en-US" dirty="0" smtClean="0">
                <a:latin typeface="Times New Roman" pitchFamily="18" charset="0"/>
                <a:cs typeface="Times New Roman" pitchFamily="18" charset="0"/>
              </a:rPr>
              <a:t>H(k)=(H(k)+9) % 10</a:t>
            </a:r>
          </a:p>
          <a:p>
            <a:r>
              <a:rPr lang="en-US" dirty="0" smtClean="0">
                <a:latin typeface="Times New Roman" pitchFamily="18" charset="0"/>
                <a:cs typeface="Times New Roman" pitchFamily="18" charset="0"/>
              </a:rPr>
              <a:t>        = (6+9) % 10 </a:t>
            </a:r>
          </a:p>
          <a:p>
            <a:r>
              <a:rPr lang="en-US" dirty="0" smtClean="0">
                <a:latin typeface="Times New Roman" pitchFamily="18" charset="0"/>
                <a:cs typeface="Times New Roman" pitchFamily="18" charset="0"/>
              </a:rPr>
              <a:t>        = 5</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
        <p:nvSpPr>
          <p:cNvPr id="70" name="TextBox 69"/>
          <p:cNvSpPr txBox="1"/>
          <p:nvPr/>
        </p:nvSpPr>
        <p:spPr>
          <a:xfrm>
            <a:off x="1142976" y="928670"/>
            <a:ext cx="576064" cy="369332"/>
          </a:xfrm>
          <a:prstGeom prst="rect">
            <a:avLst/>
          </a:prstGeom>
          <a:noFill/>
        </p:spPr>
        <p:txBody>
          <a:bodyPr wrap="square" rtlCol="0">
            <a:spAutoFit/>
          </a:bodyPr>
          <a:lstStyle/>
          <a:p>
            <a:r>
              <a:rPr lang="en-US" dirty="0" smtClean="0"/>
              <a:t>10</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blinds(horizontal)">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blinds(horizontal)">
                                      <p:cBhvr>
                                        <p:cTn id="12" dur="500"/>
                                        <p:tgtEl>
                                          <p:spTgt spid="6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blinds(horizontal)">
                                      <p:cBhvr>
                                        <p:cTn id="17" dur="500"/>
                                        <p:tgtEl>
                                          <p:spTgt spid="5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blinds(horizontal)">
                                      <p:cBhvr>
                                        <p:cTn id="22" dur="500"/>
                                        <p:tgtEl>
                                          <p:spTgt spid="6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blinds(horizontal)">
                                      <p:cBhvr>
                                        <p:cTn id="27" dur="500"/>
                                        <p:tgtEl>
                                          <p:spTgt spid="6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blinds(horizontal)">
                                      <p:cBhvr>
                                        <p:cTn id="32" dur="500"/>
                                        <p:tgtEl>
                                          <p:spTgt spid="6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blinds(horizontal)">
                                      <p:cBhvr>
                                        <p:cTn id="37" dur="500"/>
                                        <p:tgtEl>
                                          <p:spTgt spid="5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0"/>
                                        </p:tgtEl>
                                        <p:attrNameLst>
                                          <p:attrName>style.visibility</p:attrName>
                                        </p:attrNameLst>
                                      </p:cBhvr>
                                      <p:to>
                                        <p:strVal val="visible"/>
                                      </p:to>
                                    </p:set>
                                    <p:animEffect transition="in" filter="blinds(horizontal)">
                                      <p:cBhvr>
                                        <p:cTn id="42" dur="500"/>
                                        <p:tgtEl>
                                          <p:spTgt spid="7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3"/>
                                        </p:tgtEl>
                                        <p:attrNameLst>
                                          <p:attrName>style.visibility</p:attrName>
                                        </p:attrNameLst>
                                      </p:cBhvr>
                                      <p:to>
                                        <p:strVal val="visible"/>
                                      </p:to>
                                    </p:set>
                                    <p:animEffect transition="in" filter="blinds(horizontal)">
                                      <p:cBhvr>
                                        <p:cTn id="47" dur="500"/>
                                        <p:tgtEl>
                                          <p:spTgt spid="5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8"/>
                                        </p:tgtEl>
                                        <p:attrNameLst>
                                          <p:attrName>style.visibility</p:attrName>
                                        </p:attrNameLst>
                                      </p:cBhvr>
                                      <p:to>
                                        <p:strVal val="visible"/>
                                      </p:to>
                                    </p:set>
                                    <p:animEffect transition="in" filter="blinds(horizontal)">
                                      <p:cBhvr>
                                        <p:cTn id="52" dur="500"/>
                                        <p:tgtEl>
                                          <p:spTgt spid="5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0"/>
                                        </p:tgtEl>
                                        <p:attrNameLst>
                                          <p:attrName>style.visibility</p:attrName>
                                        </p:attrNameLst>
                                      </p:cBhvr>
                                      <p:to>
                                        <p:strVal val="visible"/>
                                      </p:to>
                                    </p:set>
                                    <p:animEffect transition="in" filter="blinds(horizontal)">
                                      <p:cBhvr>
                                        <p:cTn id="57" dur="500"/>
                                        <p:tgtEl>
                                          <p:spTgt spid="6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67"/>
                                        </p:tgtEl>
                                        <p:attrNameLst>
                                          <p:attrName>style.visibility</p:attrName>
                                        </p:attrNameLst>
                                      </p:cBhvr>
                                      <p:to>
                                        <p:strVal val="visible"/>
                                      </p:to>
                                    </p:set>
                                    <p:animEffect transition="in" filter="blinds(horizontal)">
                                      <p:cBhvr>
                                        <p:cTn id="62" dur="500"/>
                                        <p:tgtEl>
                                          <p:spTgt spid="67"/>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68"/>
                                        </p:tgtEl>
                                        <p:attrNameLst>
                                          <p:attrName>style.visibility</p:attrName>
                                        </p:attrNameLst>
                                      </p:cBhvr>
                                      <p:to>
                                        <p:strVal val="visible"/>
                                      </p:to>
                                    </p:set>
                                    <p:animEffect transition="in" filter="blinds(horizontal)">
                                      <p:cBhvr>
                                        <p:cTn id="67" dur="500"/>
                                        <p:tgtEl>
                                          <p:spTgt spid="68"/>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59"/>
                                        </p:tgtEl>
                                        <p:attrNameLst>
                                          <p:attrName>style.visibility</p:attrName>
                                        </p:attrNameLst>
                                      </p:cBhvr>
                                      <p:to>
                                        <p:strVal val="visible"/>
                                      </p:to>
                                    </p:set>
                                    <p:animEffect transition="in" filter="blinds(horizontal)">
                                      <p:cBhvr>
                                        <p:cTn id="72"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53" grpId="0"/>
      <p:bldP spid="54" grpId="0"/>
      <p:bldP spid="61" grpId="0"/>
      <p:bldP spid="63" grpId="0"/>
      <p:bldP spid="64" grpId="0"/>
      <p:bldP spid="58" grpId="0"/>
      <p:bldP spid="59" grpId="0"/>
      <p:bldP spid="60" grpId="0"/>
      <p:bldP spid="65" grpId="0"/>
      <p:bldP spid="67" grpId="0"/>
      <p:bldP spid="68" grpId="0"/>
      <p:bldP spid="70"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Double Hashing</a:t>
            </a:r>
            <a:endParaRPr lang="en-US" dirty="0"/>
          </a:p>
        </p:txBody>
      </p:sp>
      <p:sp>
        <p:nvSpPr>
          <p:cNvPr id="3" name="Content Placeholder 2"/>
          <p:cNvSpPr>
            <a:spLocks noGrp="1"/>
          </p:cNvSpPr>
          <p:nvPr>
            <p:ph idx="1"/>
          </p:nvPr>
        </p:nvSpPr>
        <p:spPr/>
        <p:txBody>
          <a:bodyPr>
            <a:normAutofit fontScale="92500" lnSpcReduction="20000"/>
          </a:bodyPr>
          <a:lstStyle/>
          <a:p>
            <a:pPr lvl="0"/>
            <a:r>
              <a:rPr lang="en-US" sz="2800" b="1" dirty="0" smtClean="0"/>
              <a:t>Hash Function: H(k)=(H(k)+</a:t>
            </a:r>
            <a:r>
              <a:rPr lang="en-US" sz="2800" b="1" dirty="0" err="1" smtClean="0"/>
              <a:t>i</a:t>
            </a:r>
            <a:r>
              <a:rPr lang="en-US" sz="2800" b="1" dirty="0" smtClean="0"/>
              <a:t>*g(k) )mod Table Size</a:t>
            </a:r>
          </a:p>
          <a:p>
            <a:pPr lvl="0">
              <a:buNone/>
            </a:pPr>
            <a:r>
              <a:rPr lang="en-US" sz="2800" dirty="0" smtClean="0"/>
              <a:t>      </a:t>
            </a:r>
            <a:r>
              <a:rPr lang="en-US" sz="2800" b="1" dirty="0" smtClean="0"/>
              <a:t>g(k)=</a:t>
            </a:r>
            <a:r>
              <a:rPr lang="en-US" sz="2800" b="1" dirty="0" err="1" smtClean="0"/>
              <a:t>i</a:t>
            </a:r>
            <a:r>
              <a:rPr lang="en-US" sz="2800" b="1" dirty="0" smtClean="0"/>
              <a:t>*hash2(x) </a:t>
            </a:r>
            <a:r>
              <a:rPr lang="en-US" sz="2800" dirty="0" smtClean="0"/>
              <a:t>where g or hash2 is a second hash     function</a:t>
            </a:r>
            <a:r>
              <a:rPr lang="en-US" sz="1600" dirty="0" smtClean="0"/>
              <a:t>         </a:t>
            </a:r>
          </a:p>
          <a:p>
            <a:pPr lvl="0">
              <a:buNone/>
            </a:pPr>
            <a:r>
              <a:rPr lang="en-US" sz="1600" dirty="0" smtClean="0"/>
              <a:t>            </a:t>
            </a:r>
            <a:r>
              <a:rPr lang="en-US" sz="2800" dirty="0" smtClean="0"/>
              <a:t>hash2(x)=R-(x mod R)</a:t>
            </a:r>
            <a:r>
              <a:rPr lang="en-US" sz="1600" dirty="0" smtClean="0"/>
              <a:t>     </a:t>
            </a:r>
          </a:p>
          <a:p>
            <a:pPr lvl="0">
              <a:buNone/>
            </a:pPr>
            <a:r>
              <a:rPr lang="en-US" sz="1600" dirty="0" smtClean="0"/>
              <a:t>            </a:t>
            </a:r>
            <a:r>
              <a:rPr lang="en-US" sz="2800" dirty="0" smtClean="0"/>
              <a:t>R-prime, smaller than </a:t>
            </a:r>
            <a:r>
              <a:rPr lang="en-US" sz="2800" dirty="0" err="1" smtClean="0"/>
              <a:t>tablesize</a:t>
            </a:r>
            <a:r>
              <a:rPr lang="en-US" sz="1600" dirty="0" smtClean="0"/>
              <a:t>      </a:t>
            </a:r>
          </a:p>
          <a:p>
            <a:pPr lvl="0">
              <a:buNone/>
            </a:pPr>
            <a:r>
              <a:rPr lang="en-US" sz="2800" dirty="0" smtClean="0"/>
              <a:t>Probe Sequence:</a:t>
            </a:r>
          </a:p>
          <a:p>
            <a:pPr lvl="0">
              <a:buNone/>
            </a:pPr>
            <a:r>
              <a:rPr lang="en-US" sz="2800" dirty="0" smtClean="0"/>
              <a:t>Probe 0:h(k) mod </a:t>
            </a:r>
            <a:r>
              <a:rPr lang="en-US" sz="2800" dirty="0" err="1" smtClean="0"/>
              <a:t>Tablesize</a:t>
            </a:r>
            <a:endParaRPr lang="en-US" sz="2800" dirty="0" smtClean="0"/>
          </a:p>
          <a:p>
            <a:pPr lvl="0">
              <a:buNone/>
            </a:pPr>
            <a:r>
              <a:rPr lang="en-US" sz="2800" dirty="0" smtClean="0"/>
              <a:t>Probe 1:(h(k)+1*g(k)) mod </a:t>
            </a:r>
            <a:r>
              <a:rPr lang="en-US" sz="2800" dirty="0" err="1" smtClean="0"/>
              <a:t>Tablesize</a:t>
            </a:r>
            <a:endParaRPr lang="en-US" sz="2800" dirty="0" smtClean="0"/>
          </a:p>
          <a:p>
            <a:pPr>
              <a:buNone/>
            </a:pPr>
            <a:r>
              <a:rPr lang="en-US" sz="2800" dirty="0" smtClean="0"/>
              <a:t>Probe 2:(h(k)+2*g(k)) mod </a:t>
            </a:r>
            <a:r>
              <a:rPr lang="en-US" sz="2800" dirty="0" err="1" smtClean="0"/>
              <a:t>Tablesize</a:t>
            </a:r>
            <a:endParaRPr lang="en-US" sz="2800" dirty="0" smtClean="0"/>
          </a:p>
          <a:p>
            <a:pPr>
              <a:buNone/>
            </a:pPr>
            <a:r>
              <a:rPr lang="en-US" sz="2800" dirty="0" smtClean="0"/>
              <a:t>Probe 3:(h(k)+3*g(k)) mod </a:t>
            </a:r>
            <a:r>
              <a:rPr lang="en-US" sz="2800" dirty="0" err="1" smtClean="0"/>
              <a:t>Tablesize</a:t>
            </a:r>
            <a:endParaRPr lang="en-US" sz="2800" dirty="0" smtClean="0"/>
          </a:p>
          <a:p>
            <a:pPr>
              <a:buNone/>
            </a:pPr>
            <a:r>
              <a:rPr lang="en-US" sz="2800" dirty="0" smtClean="0"/>
              <a:t>Probe </a:t>
            </a:r>
            <a:r>
              <a:rPr lang="en-US" sz="2800" dirty="0" err="1" smtClean="0"/>
              <a:t>i</a:t>
            </a:r>
            <a:r>
              <a:rPr lang="en-US" sz="2800" dirty="0" smtClean="0"/>
              <a:t>:(h(k)+</a:t>
            </a:r>
            <a:r>
              <a:rPr lang="en-US" sz="2800" dirty="0" err="1" smtClean="0"/>
              <a:t>i</a:t>
            </a:r>
            <a:r>
              <a:rPr lang="en-US" sz="2800" dirty="0" smtClean="0"/>
              <a:t>*g(k)) mod </a:t>
            </a:r>
            <a:r>
              <a:rPr lang="en-US" sz="2800" dirty="0" err="1" smtClean="0"/>
              <a:t>Tablesize</a:t>
            </a:r>
            <a:endParaRPr lang="en-US" sz="2800" dirty="0" smtClean="0"/>
          </a:p>
          <a:p>
            <a:pPr lvl="0">
              <a:buNone/>
            </a:pPr>
            <a:endParaRPr lang="en-US" dirty="0" smtClean="0"/>
          </a:p>
          <a:p>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6"/>
          <p:cNvGrpSpPr/>
          <p:nvPr/>
        </p:nvGrpSpPr>
        <p:grpSpPr>
          <a:xfrm>
            <a:off x="971600" y="836712"/>
            <a:ext cx="864096" cy="3665862"/>
            <a:chOff x="1259632" y="260648"/>
            <a:chExt cx="1008112" cy="4032448"/>
          </a:xfrm>
        </p:grpSpPr>
        <p:sp>
          <p:nvSpPr>
            <p:cNvPr id="32" name="Rectangle 31"/>
            <p:cNvSpPr/>
            <p:nvPr/>
          </p:nvSpPr>
          <p:spPr>
            <a:xfrm>
              <a:off x="1259632" y="3717032"/>
              <a:ext cx="1008112" cy="576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33" name="Rectangle 32"/>
            <p:cNvSpPr/>
            <p:nvPr/>
          </p:nvSpPr>
          <p:spPr>
            <a:xfrm>
              <a:off x="1259632" y="3140968"/>
              <a:ext cx="1008112" cy="576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34" name="Rectangle 33"/>
            <p:cNvSpPr/>
            <p:nvPr/>
          </p:nvSpPr>
          <p:spPr>
            <a:xfrm>
              <a:off x="1259632" y="2564904"/>
              <a:ext cx="1008112" cy="576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35" name="Rectangle 34"/>
            <p:cNvSpPr/>
            <p:nvPr/>
          </p:nvSpPr>
          <p:spPr>
            <a:xfrm>
              <a:off x="1259632" y="1988840"/>
              <a:ext cx="1008112" cy="576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36" name="Rectangle 35"/>
            <p:cNvSpPr/>
            <p:nvPr/>
          </p:nvSpPr>
          <p:spPr>
            <a:xfrm>
              <a:off x="1259632" y="1412776"/>
              <a:ext cx="1008112" cy="576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37" name="Rectangle 36"/>
            <p:cNvSpPr/>
            <p:nvPr/>
          </p:nvSpPr>
          <p:spPr>
            <a:xfrm>
              <a:off x="1259632" y="836712"/>
              <a:ext cx="1008112" cy="576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38" name="Rectangle 37"/>
            <p:cNvSpPr/>
            <p:nvPr/>
          </p:nvSpPr>
          <p:spPr>
            <a:xfrm>
              <a:off x="1259632" y="260648"/>
              <a:ext cx="1008112" cy="576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grpSp>
      <p:sp>
        <p:nvSpPr>
          <p:cNvPr id="43" name="TextBox 42"/>
          <p:cNvSpPr txBox="1"/>
          <p:nvPr/>
        </p:nvSpPr>
        <p:spPr>
          <a:xfrm>
            <a:off x="467544" y="4149080"/>
            <a:ext cx="432048" cy="369332"/>
          </a:xfrm>
          <a:prstGeom prst="rect">
            <a:avLst/>
          </a:prstGeom>
          <a:noFill/>
        </p:spPr>
        <p:txBody>
          <a:bodyPr wrap="square" rtlCol="0">
            <a:spAutoFit/>
          </a:bodyPr>
          <a:lstStyle/>
          <a:p>
            <a:r>
              <a:rPr lang="en-US" dirty="0" smtClean="0">
                <a:latin typeface="Times New Roman" pitchFamily="18" charset="0"/>
                <a:cs typeface="Times New Roman" pitchFamily="18" charset="0"/>
              </a:rPr>
              <a:t>  6</a:t>
            </a:r>
            <a:endParaRPr lang="en-IN" dirty="0">
              <a:latin typeface="Times New Roman" pitchFamily="18" charset="0"/>
              <a:cs typeface="Times New Roman" pitchFamily="18" charset="0"/>
            </a:endParaRPr>
          </a:p>
        </p:txBody>
      </p:sp>
      <p:sp>
        <p:nvSpPr>
          <p:cNvPr id="44" name="TextBox 43"/>
          <p:cNvSpPr txBox="1"/>
          <p:nvPr/>
        </p:nvSpPr>
        <p:spPr>
          <a:xfrm>
            <a:off x="467544" y="3573016"/>
            <a:ext cx="432048" cy="369332"/>
          </a:xfrm>
          <a:prstGeom prst="rect">
            <a:avLst/>
          </a:prstGeom>
          <a:noFill/>
        </p:spPr>
        <p:txBody>
          <a:bodyPr wrap="square" rtlCol="0">
            <a:spAutoFit/>
          </a:bodyPr>
          <a:lstStyle/>
          <a:p>
            <a:r>
              <a:rPr lang="en-US" dirty="0" smtClean="0">
                <a:latin typeface="Times New Roman" pitchFamily="18" charset="0"/>
                <a:cs typeface="Times New Roman" pitchFamily="18" charset="0"/>
              </a:rPr>
              <a:t>  5</a:t>
            </a:r>
            <a:endParaRPr lang="en-IN" dirty="0">
              <a:latin typeface="Times New Roman" pitchFamily="18" charset="0"/>
              <a:cs typeface="Times New Roman" pitchFamily="18" charset="0"/>
            </a:endParaRPr>
          </a:p>
        </p:txBody>
      </p:sp>
      <p:sp>
        <p:nvSpPr>
          <p:cNvPr id="45" name="TextBox 44"/>
          <p:cNvSpPr txBox="1"/>
          <p:nvPr/>
        </p:nvSpPr>
        <p:spPr>
          <a:xfrm>
            <a:off x="467544" y="3068960"/>
            <a:ext cx="432048" cy="369332"/>
          </a:xfrm>
          <a:prstGeom prst="rect">
            <a:avLst/>
          </a:prstGeom>
          <a:noFill/>
        </p:spPr>
        <p:txBody>
          <a:bodyPr wrap="square" rtlCol="0">
            <a:spAutoFit/>
          </a:bodyPr>
          <a:lstStyle/>
          <a:p>
            <a:r>
              <a:rPr lang="en-US" dirty="0" smtClean="0">
                <a:latin typeface="Times New Roman" pitchFamily="18" charset="0"/>
                <a:cs typeface="Times New Roman" pitchFamily="18" charset="0"/>
              </a:rPr>
              <a:t>  4</a:t>
            </a:r>
            <a:endParaRPr lang="en-IN" dirty="0">
              <a:latin typeface="Times New Roman" pitchFamily="18" charset="0"/>
              <a:cs typeface="Times New Roman" pitchFamily="18" charset="0"/>
            </a:endParaRPr>
          </a:p>
        </p:txBody>
      </p:sp>
      <p:sp>
        <p:nvSpPr>
          <p:cNvPr id="46" name="TextBox 45"/>
          <p:cNvSpPr txBox="1"/>
          <p:nvPr/>
        </p:nvSpPr>
        <p:spPr>
          <a:xfrm>
            <a:off x="467544" y="2564904"/>
            <a:ext cx="432048" cy="369332"/>
          </a:xfrm>
          <a:prstGeom prst="rect">
            <a:avLst/>
          </a:prstGeom>
          <a:noFill/>
        </p:spPr>
        <p:txBody>
          <a:bodyPr wrap="square" rtlCol="0">
            <a:spAutoFit/>
          </a:bodyPr>
          <a:lstStyle/>
          <a:p>
            <a:r>
              <a:rPr lang="en-US" dirty="0" smtClean="0">
                <a:latin typeface="Times New Roman" pitchFamily="18" charset="0"/>
                <a:cs typeface="Times New Roman" pitchFamily="18" charset="0"/>
              </a:rPr>
              <a:t>  3</a:t>
            </a:r>
            <a:endParaRPr lang="en-IN" dirty="0">
              <a:latin typeface="Times New Roman" pitchFamily="18" charset="0"/>
              <a:cs typeface="Times New Roman" pitchFamily="18" charset="0"/>
            </a:endParaRPr>
          </a:p>
        </p:txBody>
      </p:sp>
      <p:sp>
        <p:nvSpPr>
          <p:cNvPr id="47" name="TextBox 46"/>
          <p:cNvSpPr txBox="1"/>
          <p:nvPr/>
        </p:nvSpPr>
        <p:spPr>
          <a:xfrm>
            <a:off x="467544" y="2060848"/>
            <a:ext cx="432048" cy="369332"/>
          </a:xfrm>
          <a:prstGeom prst="rect">
            <a:avLst/>
          </a:prstGeom>
          <a:noFill/>
        </p:spPr>
        <p:txBody>
          <a:bodyPr wrap="square" rtlCol="0">
            <a:spAutoFit/>
          </a:bodyPr>
          <a:lstStyle/>
          <a:p>
            <a:r>
              <a:rPr lang="en-US" dirty="0" smtClean="0">
                <a:latin typeface="Times New Roman" pitchFamily="18" charset="0"/>
                <a:cs typeface="Times New Roman" pitchFamily="18" charset="0"/>
              </a:rPr>
              <a:t>  2</a:t>
            </a:r>
            <a:endParaRPr lang="en-IN" dirty="0">
              <a:latin typeface="Times New Roman" pitchFamily="18" charset="0"/>
              <a:cs typeface="Times New Roman" pitchFamily="18" charset="0"/>
            </a:endParaRPr>
          </a:p>
        </p:txBody>
      </p:sp>
      <p:sp>
        <p:nvSpPr>
          <p:cNvPr id="48" name="TextBox 47"/>
          <p:cNvSpPr txBox="1"/>
          <p:nvPr/>
        </p:nvSpPr>
        <p:spPr>
          <a:xfrm>
            <a:off x="467544" y="1484784"/>
            <a:ext cx="432048" cy="369332"/>
          </a:xfrm>
          <a:prstGeom prst="rect">
            <a:avLst/>
          </a:prstGeom>
          <a:noFill/>
        </p:spPr>
        <p:txBody>
          <a:bodyPr wrap="square" rtlCol="0">
            <a:spAutoFit/>
          </a:bodyPr>
          <a:lstStyle/>
          <a:p>
            <a:r>
              <a:rPr lang="en-US" dirty="0" smtClean="0">
                <a:latin typeface="Times New Roman" pitchFamily="18" charset="0"/>
                <a:cs typeface="Times New Roman" pitchFamily="18" charset="0"/>
              </a:rPr>
              <a:t>  1</a:t>
            </a:r>
            <a:endParaRPr lang="en-IN" dirty="0">
              <a:latin typeface="Times New Roman" pitchFamily="18" charset="0"/>
              <a:cs typeface="Times New Roman" pitchFamily="18" charset="0"/>
            </a:endParaRPr>
          </a:p>
        </p:txBody>
      </p:sp>
      <p:sp>
        <p:nvSpPr>
          <p:cNvPr id="49" name="TextBox 48"/>
          <p:cNvSpPr txBox="1"/>
          <p:nvPr/>
        </p:nvSpPr>
        <p:spPr>
          <a:xfrm>
            <a:off x="251520" y="980728"/>
            <a:ext cx="648072" cy="369332"/>
          </a:xfrm>
          <a:prstGeom prst="rect">
            <a:avLst/>
          </a:prstGeom>
          <a:noFill/>
        </p:spPr>
        <p:txBody>
          <a:bodyPr wrap="square" rtlCol="0">
            <a:spAutoFit/>
          </a:bodyPr>
          <a:lstStyle/>
          <a:p>
            <a:r>
              <a:rPr lang="en-US" dirty="0" smtClean="0">
                <a:latin typeface="Times New Roman" pitchFamily="18" charset="0"/>
                <a:cs typeface="Times New Roman" pitchFamily="18" charset="0"/>
              </a:rPr>
              <a:t>    0</a:t>
            </a:r>
            <a:endParaRPr lang="en-IN" dirty="0">
              <a:latin typeface="Times New Roman" pitchFamily="18" charset="0"/>
              <a:cs typeface="Times New Roman" pitchFamily="18" charset="0"/>
            </a:endParaRPr>
          </a:p>
        </p:txBody>
      </p:sp>
      <p:sp>
        <p:nvSpPr>
          <p:cNvPr id="51" name="TextBox 50"/>
          <p:cNvSpPr txBox="1"/>
          <p:nvPr/>
        </p:nvSpPr>
        <p:spPr>
          <a:xfrm>
            <a:off x="2428860" y="714356"/>
            <a:ext cx="2664296" cy="646331"/>
          </a:xfrm>
          <a:prstGeom prst="rect">
            <a:avLst/>
          </a:prstGeom>
          <a:noFill/>
        </p:spPr>
        <p:txBody>
          <a:bodyPr wrap="square" rtlCol="0">
            <a:spAutoFit/>
          </a:bodyPr>
          <a:lstStyle/>
          <a:p>
            <a:r>
              <a:rPr lang="en-US" dirty="0" smtClean="0">
                <a:latin typeface="Times New Roman" pitchFamily="18" charset="0"/>
                <a:cs typeface="Times New Roman" pitchFamily="18" charset="0"/>
              </a:rPr>
              <a:t>H(k) = </a:t>
            </a:r>
            <a:r>
              <a:rPr lang="en-US" b="1" dirty="0" smtClean="0">
                <a:latin typeface="Times New Roman" pitchFamily="18" charset="0"/>
                <a:cs typeface="Times New Roman" pitchFamily="18" charset="0"/>
              </a:rPr>
              <a:t>76</a:t>
            </a:r>
            <a:r>
              <a:rPr lang="en-US" dirty="0" smtClean="0">
                <a:latin typeface="Times New Roman" pitchFamily="18" charset="0"/>
                <a:cs typeface="Times New Roman" pitchFamily="18" charset="0"/>
              </a:rPr>
              <a:t> % 7</a:t>
            </a:r>
          </a:p>
          <a:p>
            <a:r>
              <a:rPr lang="en-US" dirty="0" smtClean="0">
                <a:latin typeface="Times New Roman" pitchFamily="18" charset="0"/>
                <a:cs typeface="Times New Roman" pitchFamily="18" charset="0"/>
              </a:rPr>
              <a:t>         = 6</a:t>
            </a:r>
            <a:endParaRPr lang="en-IN" dirty="0">
              <a:latin typeface="Times New Roman" pitchFamily="18" charset="0"/>
              <a:cs typeface="Times New Roman" pitchFamily="18" charset="0"/>
            </a:endParaRPr>
          </a:p>
        </p:txBody>
      </p:sp>
      <p:sp>
        <p:nvSpPr>
          <p:cNvPr id="52" name="TextBox 51"/>
          <p:cNvSpPr txBox="1"/>
          <p:nvPr/>
        </p:nvSpPr>
        <p:spPr>
          <a:xfrm>
            <a:off x="2428860" y="1428736"/>
            <a:ext cx="2664296" cy="646331"/>
          </a:xfrm>
          <a:prstGeom prst="rect">
            <a:avLst/>
          </a:prstGeom>
          <a:noFill/>
        </p:spPr>
        <p:txBody>
          <a:bodyPr wrap="square" rtlCol="0">
            <a:spAutoFit/>
          </a:bodyPr>
          <a:lstStyle/>
          <a:p>
            <a:r>
              <a:rPr lang="en-US" dirty="0" smtClean="0">
                <a:latin typeface="Times New Roman" pitchFamily="18" charset="0"/>
                <a:cs typeface="Times New Roman" pitchFamily="18" charset="0"/>
              </a:rPr>
              <a:t>H(k) = </a:t>
            </a:r>
            <a:r>
              <a:rPr lang="en-US" b="1" dirty="0" smtClean="0">
                <a:latin typeface="Times New Roman" pitchFamily="18" charset="0"/>
                <a:cs typeface="Times New Roman" pitchFamily="18" charset="0"/>
              </a:rPr>
              <a:t>93</a:t>
            </a:r>
            <a:r>
              <a:rPr lang="en-US" dirty="0" smtClean="0">
                <a:latin typeface="Times New Roman" pitchFamily="18" charset="0"/>
                <a:cs typeface="Times New Roman" pitchFamily="18" charset="0"/>
              </a:rPr>
              <a:t> % 7</a:t>
            </a:r>
          </a:p>
          <a:p>
            <a:r>
              <a:rPr lang="en-US" dirty="0" smtClean="0">
                <a:latin typeface="Times New Roman" pitchFamily="18" charset="0"/>
                <a:cs typeface="Times New Roman" pitchFamily="18" charset="0"/>
              </a:rPr>
              <a:t>         = 2</a:t>
            </a:r>
            <a:endParaRPr lang="en-IN" dirty="0">
              <a:latin typeface="Times New Roman" pitchFamily="18" charset="0"/>
              <a:cs typeface="Times New Roman" pitchFamily="18" charset="0"/>
            </a:endParaRPr>
          </a:p>
        </p:txBody>
      </p:sp>
      <p:sp>
        <p:nvSpPr>
          <p:cNvPr id="53" name="TextBox 52"/>
          <p:cNvSpPr txBox="1"/>
          <p:nvPr/>
        </p:nvSpPr>
        <p:spPr>
          <a:xfrm>
            <a:off x="2428860" y="2143116"/>
            <a:ext cx="2664296" cy="646331"/>
          </a:xfrm>
          <a:prstGeom prst="rect">
            <a:avLst/>
          </a:prstGeom>
          <a:noFill/>
        </p:spPr>
        <p:txBody>
          <a:bodyPr wrap="square" rtlCol="0">
            <a:spAutoFit/>
          </a:bodyPr>
          <a:lstStyle/>
          <a:p>
            <a:r>
              <a:rPr lang="en-US" dirty="0" smtClean="0">
                <a:latin typeface="Times New Roman" pitchFamily="18" charset="0"/>
                <a:cs typeface="Times New Roman" pitchFamily="18" charset="0"/>
              </a:rPr>
              <a:t>H(k) = </a:t>
            </a:r>
            <a:r>
              <a:rPr lang="en-US" b="1" dirty="0" smtClean="0">
                <a:latin typeface="Times New Roman" pitchFamily="18" charset="0"/>
                <a:cs typeface="Times New Roman" pitchFamily="18" charset="0"/>
              </a:rPr>
              <a:t>40</a:t>
            </a:r>
            <a:r>
              <a:rPr lang="en-US" dirty="0" smtClean="0">
                <a:latin typeface="Times New Roman" pitchFamily="18" charset="0"/>
                <a:cs typeface="Times New Roman" pitchFamily="18" charset="0"/>
              </a:rPr>
              <a:t> % 7</a:t>
            </a:r>
          </a:p>
          <a:p>
            <a:r>
              <a:rPr lang="en-US" dirty="0" smtClean="0">
                <a:latin typeface="Times New Roman" pitchFamily="18" charset="0"/>
                <a:cs typeface="Times New Roman" pitchFamily="18" charset="0"/>
              </a:rPr>
              <a:t>         = 5</a:t>
            </a:r>
            <a:endParaRPr lang="en-IN" dirty="0">
              <a:latin typeface="Times New Roman" pitchFamily="18" charset="0"/>
              <a:cs typeface="Times New Roman" pitchFamily="18" charset="0"/>
            </a:endParaRPr>
          </a:p>
        </p:txBody>
      </p:sp>
      <p:sp>
        <p:nvSpPr>
          <p:cNvPr id="61" name="TextBox 60"/>
          <p:cNvSpPr txBox="1"/>
          <p:nvPr/>
        </p:nvSpPr>
        <p:spPr>
          <a:xfrm>
            <a:off x="1187624" y="3068960"/>
            <a:ext cx="576064" cy="369332"/>
          </a:xfrm>
          <a:prstGeom prst="rect">
            <a:avLst/>
          </a:prstGeom>
          <a:noFill/>
        </p:spPr>
        <p:txBody>
          <a:bodyPr wrap="square" rtlCol="0">
            <a:spAutoFit/>
          </a:bodyPr>
          <a:lstStyle/>
          <a:p>
            <a:r>
              <a:rPr lang="en-US" dirty="0" smtClean="0"/>
              <a:t>55</a:t>
            </a:r>
            <a:endParaRPr lang="en-IN" dirty="0"/>
          </a:p>
        </p:txBody>
      </p:sp>
      <p:sp>
        <p:nvSpPr>
          <p:cNvPr id="63" name="TextBox 62"/>
          <p:cNvSpPr txBox="1"/>
          <p:nvPr/>
        </p:nvSpPr>
        <p:spPr>
          <a:xfrm>
            <a:off x="1187624" y="2492896"/>
            <a:ext cx="576064" cy="369332"/>
          </a:xfrm>
          <a:prstGeom prst="rect">
            <a:avLst/>
          </a:prstGeom>
          <a:noFill/>
        </p:spPr>
        <p:txBody>
          <a:bodyPr wrap="square" rtlCol="0">
            <a:spAutoFit/>
          </a:bodyPr>
          <a:lstStyle/>
          <a:p>
            <a:r>
              <a:rPr lang="en-IN" dirty="0" smtClean="0"/>
              <a:t>10</a:t>
            </a:r>
            <a:endParaRPr lang="en-IN" dirty="0"/>
          </a:p>
        </p:txBody>
      </p:sp>
      <p:sp>
        <p:nvSpPr>
          <p:cNvPr id="64" name="TextBox 63"/>
          <p:cNvSpPr txBox="1"/>
          <p:nvPr/>
        </p:nvSpPr>
        <p:spPr>
          <a:xfrm>
            <a:off x="1115616" y="4077072"/>
            <a:ext cx="576064" cy="369332"/>
          </a:xfrm>
          <a:prstGeom prst="rect">
            <a:avLst/>
          </a:prstGeom>
          <a:noFill/>
        </p:spPr>
        <p:txBody>
          <a:bodyPr wrap="square" rtlCol="0">
            <a:spAutoFit/>
          </a:bodyPr>
          <a:lstStyle/>
          <a:p>
            <a:r>
              <a:rPr lang="en-US" dirty="0" smtClean="0"/>
              <a:t>76</a:t>
            </a:r>
            <a:endParaRPr lang="en-IN" dirty="0"/>
          </a:p>
        </p:txBody>
      </p:sp>
      <p:sp>
        <p:nvSpPr>
          <p:cNvPr id="57" name="TextBox 56"/>
          <p:cNvSpPr txBox="1"/>
          <p:nvPr/>
        </p:nvSpPr>
        <p:spPr>
          <a:xfrm>
            <a:off x="1115616" y="908720"/>
            <a:ext cx="576064" cy="369332"/>
          </a:xfrm>
          <a:prstGeom prst="rect">
            <a:avLst/>
          </a:prstGeom>
          <a:noFill/>
        </p:spPr>
        <p:txBody>
          <a:bodyPr wrap="square" rtlCol="0">
            <a:spAutoFit/>
          </a:bodyPr>
          <a:lstStyle/>
          <a:p>
            <a:r>
              <a:rPr lang="en-US" dirty="0" smtClean="0"/>
              <a:t> </a:t>
            </a:r>
            <a:endParaRPr lang="en-IN" dirty="0"/>
          </a:p>
        </p:txBody>
      </p:sp>
      <p:sp>
        <p:nvSpPr>
          <p:cNvPr id="55" name="Rectangle 54"/>
          <p:cNvSpPr/>
          <p:nvPr/>
        </p:nvSpPr>
        <p:spPr>
          <a:xfrm>
            <a:off x="928662" y="214290"/>
            <a:ext cx="5143536" cy="369332"/>
          </a:xfrm>
          <a:prstGeom prst="rect">
            <a:avLst/>
          </a:prstGeom>
        </p:spPr>
        <p:txBody>
          <a:bodyPr wrap="square">
            <a:spAutoFit/>
          </a:bodyPr>
          <a:lstStyle/>
          <a:p>
            <a:r>
              <a:rPr lang="en-IN" b="1" dirty="0" smtClean="0">
                <a:latin typeface="Times New Roman" pitchFamily="18" charset="0"/>
                <a:cs typeface="Times New Roman" pitchFamily="18" charset="0"/>
              </a:rPr>
              <a:t>76,93,40,47,10,55</a:t>
            </a:r>
            <a:endParaRPr lang="en-IN" b="1" dirty="0">
              <a:latin typeface="Times New Roman" pitchFamily="18" charset="0"/>
              <a:cs typeface="Times New Roman" pitchFamily="18" charset="0"/>
            </a:endParaRPr>
          </a:p>
        </p:txBody>
      </p:sp>
      <p:sp>
        <p:nvSpPr>
          <p:cNvPr id="59" name="TextBox 58"/>
          <p:cNvSpPr txBox="1"/>
          <p:nvPr/>
        </p:nvSpPr>
        <p:spPr>
          <a:xfrm>
            <a:off x="1142976" y="3571876"/>
            <a:ext cx="576064" cy="369332"/>
          </a:xfrm>
          <a:prstGeom prst="rect">
            <a:avLst/>
          </a:prstGeom>
          <a:noFill/>
        </p:spPr>
        <p:txBody>
          <a:bodyPr wrap="square" rtlCol="0">
            <a:spAutoFit/>
          </a:bodyPr>
          <a:lstStyle/>
          <a:p>
            <a:r>
              <a:rPr lang="en-US" dirty="0" smtClean="0"/>
              <a:t>40</a:t>
            </a:r>
            <a:endParaRPr lang="en-IN" dirty="0"/>
          </a:p>
        </p:txBody>
      </p:sp>
      <p:sp>
        <p:nvSpPr>
          <p:cNvPr id="39" name="TextBox 38"/>
          <p:cNvSpPr txBox="1"/>
          <p:nvPr/>
        </p:nvSpPr>
        <p:spPr>
          <a:xfrm>
            <a:off x="1142976" y="1428736"/>
            <a:ext cx="576064" cy="369332"/>
          </a:xfrm>
          <a:prstGeom prst="rect">
            <a:avLst/>
          </a:prstGeom>
          <a:noFill/>
        </p:spPr>
        <p:txBody>
          <a:bodyPr wrap="square" rtlCol="0">
            <a:spAutoFit/>
          </a:bodyPr>
          <a:lstStyle/>
          <a:p>
            <a:r>
              <a:rPr lang="en-US" dirty="0" smtClean="0"/>
              <a:t>47</a:t>
            </a:r>
            <a:endParaRPr lang="en-IN" dirty="0"/>
          </a:p>
        </p:txBody>
      </p:sp>
      <p:sp>
        <p:nvSpPr>
          <p:cNvPr id="50" name="TextBox 49"/>
          <p:cNvSpPr txBox="1"/>
          <p:nvPr/>
        </p:nvSpPr>
        <p:spPr>
          <a:xfrm>
            <a:off x="1142976" y="2000240"/>
            <a:ext cx="576064" cy="369332"/>
          </a:xfrm>
          <a:prstGeom prst="rect">
            <a:avLst/>
          </a:prstGeom>
          <a:noFill/>
        </p:spPr>
        <p:txBody>
          <a:bodyPr wrap="square" rtlCol="0">
            <a:spAutoFit/>
          </a:bodyPr>
          <a:lstStyle/>
          <a:p>
            <a:r>
              <a:rPr lang="en-US" dirty="0" smtClean="0"/>
              <a:t>93</a:t>
            </a:r>
            <a:endParaRPr lang="en-IN" dirty="0"/>
          </a:p>
        </p:txBody>
      </p:sp>
      <p:sp>
        <p:nvSpPr>
          <p:cNvPr id="71" name="TextBox 70"/>
          <p:cNvSpPr txBox="1"/>
          <p:nvPr/>
        </p:nvSpPr>
        <p:spPr>
          <a:xfrm>
            <a:off x="4500562" y="571480"/>
            <a:ext cx="2664296" cy="646331"/>
          </a:xfrm>
          <a:prstGeom prst="rect">
            <a:avLst/>
          </a:prstGeom>
          <a:noFill/>
        </p:spPr>
        <p:txBody>
          <a:bodyPr wrap="square" rtlCol="0">
            <a:spAutoFit/>
          </a:bodyPr>
          <a:lstStyle/>
          <a:p>
            <a:r>
              <a:rPr lang="en-US" dirty="0" smtClean="0">
                <a:latin typeface="Times New Roman" pitchFamily="18" charset="0"/>
                <a:cs typeface="Times New Roman" pitchFamily="18" charset="0"/>
              </a:rPr>
              <a:t>H(k) = </a:t>
            </a:r>
            <a:r>
              <a:rPr lang="en-US" b="1" dirty="0" smtClean="0">
                <a:latin typeface="Times New Roman" pitchFamily="18" charset="0"/>
                <a:cs typeface="Times New Roman" pitchFamily="18" charset="0"/>
              </a:rPr>
              <a:t>10</a:t>
            </a:r>
            <a:r>
              <a:rPr lang="en-US" dirty="0" smtClean="0">
                <a:latin typeface="Times New Roman" pitchFamily="18" charset="0"/>
                <a:cs typeface="Times New Roman" pitchFamily="18" charset="0"/>
              </a:rPr>
              <a:t> % 7</a:t>
            </a:r>
          </a:p>
          <a:p>
            <a:r>
              <a:rPr lang="en-US" dirty="0" smtClean="0">
                <a:latin typeface="Times New Roman" pitchFamily="18" charset="0"/>
                <a:cs typeface="Times New Roman" pitchFamily="18" charset="0"/>
              </a:rPr>
              <a:t>         = 3</a:t>
            </a:r>
            <a:endParaRPr lang="en-IN" dirty="0">
              <a:latin typeface="Times New Roman" pitchFamily="18" charset="0"/>
              <a:cs typeface="Times New Roman" pitchFamily="18" charset="0"/>
            </a:endParaRPr>
          </a:p>
        </p:txBody>
      </p:sp>
      <p:grpSp>
        <p:nvGrpSpPr>
          <p:cNvPr id="3" name="Group 40"/>
          <p:cNvGrpSpPr/>
          <p:nvPr/>
        </p:nvGrpSpPr>
        <p:grpSpPr>
          <a:xfrm>
            <a:off x="4286248" y="1357298"/>
            <a:ext cx="4643470" cy="2585323"/>
            <a:chOff x="4286248" y="1357298"/>
            <a:chExt cx="4643470" cy="2585323"/>
          </a:xfrm>
        </p:grpSpPr>
        <p:sp>
          <p:nvSpPr>
            <p:cNvPr id="66" name="TextBox 65"/>
            <p:cNvSpPr txBox="1"/>
            <p:nvPr/>
          </p:nvSpPr>
          <p:spPr>
            <a:xfrm>
              <a:off x="6929454" y="2357430"/>
              <a:ext cx="2000264" cy="1477328"/>
            </a:xfrm>
            <a:prstGeom prst="rect">
              <a:avLst/>
            </a:prstGeom>
            <a:noFill/>
          </p:spPr>
          <p:txBody>
            <a:bodyPr wrap="square" rtlCol="0">
              <a:spAutoFit/>
            </a:bodyPr>
            <a:lstStyle/>
            <a:p>
              <a:r>
                <a:rPr lang="en-US" dirty="0" smtClean="0"/>
                <a:t>g(k)=R-(x-mod R)</a:t>
              </a:r>
            </a:p>
            <a:p>
              <a:r>
                <a:rPr lang="en-US" dirty="0" smtClean="0"/>
                <a:t>       =5-(55 mod 5)</a:t>
              </a:r>
            </a:p>
            <a:p>
              <a:r>
                <a:rPr lang="en-US" dirty="0" smtClean="0"/>
                <a:t>       =5-0</a:t>
              </a:r>
            </a:p>
            <a:p>
              <a:r>
                <a:rPr lang="en-US" dirty="0" smtClean="0"/>
                <a:t>       =5 </a:t>
              </a:r>
            </a:p>
            <a:p>
              <a:endParaRPr lang="en-US" dirty="0"/>
            </a:p>
          </p:txBody>
        </p:sp>
        <p:sp>
          <p:nvSpPr>
            <p:cNvPr id="72" name="TextBox 71"/>
            <p:cNvSpPr txBox="1"/>
            <p:nvPr/>
          </p:nvSpPr>
          <p:spPr>
            <a:xfrm>
              <a:off x="4286248" y="1357298"/>
              <a:ext cx="4000560" cy="2585323"/>
            </a:xfrm>
            <a:prstGeom prst="rect">
              <a:avLst/>
            </a:prstGeom>
            <a:noFill/>
          </p:spPr>
          <p:txBody>
            <a:bodyPr wrap="square" rtlCol="0">
              <a:spAutoFit/>
            </a:bodyPr>
            <a:lstStyle/>
            <a:p>
              <a:r>
                <a:rPr lang="en-US" b="1" dirty="0" smtClean="0">
                  <a:latin typeface="Times New Roman" pitchFamily="18" charset="0"/>
                  <a:cs typeface="Times New Roman" pitchFamily="18" charset="0"/>
                </a:rPr>
                <a:t>Probe 0:</a:t>
              </a:r>
            </a:p>
            <a:p>
              <a:r>
                <a:rPr lang="en-US" dirty="0" smtClean="0">
                  <a:latin typeface="Times New Roman" pitchFamily="18" charset="0"/>
                  <a:cs typeface="Times New Roman" pitchFamily="18" charset="0"/>
                </a:rPr>
                <a:t>H(k) = </a:t>
              </a:r>
              <a:r>
                <a:rPr lang="en-US" b="1" dirty="0" smtClean="0">
                  <a:latin typeface="Times New Roman" pitchFamily="18" charset="0"/>
                  <a:cs typeface="Times New Roman" pitchFamily="18" charset="0"/>
                </a:rPr>
                <a:t>55</a:t>
              </a:r>
              <a:r>
                <a:rPr lang="en-US" dirty="0" smtClean="0">
                  <a:latin typeface="Times New Roman" pitchFamily="18" charset="0"/>
                  <a:cs typeface="Times New Roman" pitchFamily="18" charset="0"/>
                </a:rPr>
                <a:t> % 7</a:t>
              </a:r>
            </a:p>
            <a:p>
              <a:r>
                <a:rPr lang="en-US" dirty="0" smtClean="0">
                  <a:latin typeface="Times New Roman" pitchFamily="18" charset="0"/>
                  <a:cs typeface="Times New Roman" pitchFamily="18" charset="0"/>
                </a:rPr>
                <a:t>         = 6 (already occupied)</a:t>
              </a:r>
            </a:p>
            <a:p>
              <a:r>
                <a:rPr lang="en-US" b="1" dirty="0" smtClean="0">
                  <a:latin typeface="Times New Roman" pitchFamily="18" charset="0"/>
                  <a:cs typeface="Times New Roman" pitchFamily="18" charset="0"/>
                </a:rPr>
                <a:t>Probe 1:</a:t>
              </a:r>
            </a:p>
            <a:p>
              <a:r>
                <a:rPr lang="en-US" dirty="0" smtClean="0">
                  <a:latin typeface="Times New Roman" pitchFamily="18" charset="0"/>
                  <a:cs typeface="Times New Roman" pitchFamily="18" charset="0"/>
                </a:rPr>
                <a:t>H(k)=(h(k)+1*g(k)) % 7                   </a:t>
              </a:r>
            </a:p>
            <a:p>
              <a:r>
                <a:rPr lang="en-US" dirty="0" smtClean="0">
                  <a:latin typeface="Times New Roman" pitchFamily="18" charset="0"/>
                  <a:cs typeface="Times New Roman" pitchFamily="18" charset="0"/>
                </a:rPr>
                <a:t>        =(6+5) mod 7</a:t>
              </a:r>
            </a:p>
            <a:p>
              <a:r>
                <a:rPr lang="en-US" dirty="0" smtClean="0">
                  <a:latin typeface="Times New Roman" pitchFamily="18" charset="0"/>
                  <a:cs typeface="Times New Roman" pitchFamily="18" charset="0"/>
                </a:rPr>
                <a:t>        = 4</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grpSp>
      <p:grpSp>
        <p:nvGrpSpPr>
          <p:cNvPr id="4" name="Group 39"/>
          <p:cNvGrpSpPr/>
          <p:nvPr/>
        </p:nvGrpSpPr>
        <p:grpSpPr>
          <a:xfrm>
            <a:off x="2143108" y="3643314"/>
            <a:ext cx="4929222" cy="2585323"/>
            <a:chOff x="2143108" y="3643314"/>
            <a:chExt cx="4929222" cy="2585323"/>
          </a:xfrm>
        </p:grpSpPr>
        <p:sp>
          <p:nvSpPr>
            <p:cNvPr id="54" name="TextBox 53"/>
            <p:cNvSpPr txBox="1"/>
            <p:nvPr/>
          </p:nvSpPr>
          <p:spPr>
            <a:xfrm>
              <a:off x="2143108" y="3643314"/>
              <a:ext cx="4929222" cy="2585323"/>
            </a:xfrm>
            <a:prstGeom prst="rect">
              <a:avLst/>
            </a:prstGeom>
            <a:noFill/>
          </p:spPr>
          <p:txBody>
            <a:bodyPr wrap="square" rtlCol="0">
              <a:spAutoFit/>
            </a:bodyPr>
            <a:lstStyle/>
            <a:p>
              <a:r>
                <a:rPr lang="en-US" b="1" dirty="0" smtClean="0">
                  <a:latin typeface="Times New Roman" pitchFamily="18" charset="0"/>
                  <a:cs typeface="Times New Roman" pitchFamily="18" charset="0"/>
                </a:rPr>
                <a:t>Probe 0:</a:t>
              </a:r>
            </a:p>
            <a:p>
              <a:r>
                <a:rPr lang="en-US" dirty="0" smtClean="0">
                  <a:latin typeface="Times New Roman" pitchFamily="18" charset="0"/>
                  <a:cs typeface="Times New Roman" pitchFamily="18" charset="0"/>
                </a:rPr>
                <a:t>H(k) = </a:t>
              </a:r>
              <a:r>
                <a:rPr lang="en-US" b="1" dirty="0" smtClean="0">
                  <a:latin typeface="Times New Roman" pitchFamily="18" charset="0"/>
                  <a:cs typeface="Times New Roman" pitchFamily="18" charset="0"/>
                </a:rPr>
                <a:t>47</a:t>
              </a:r>
              <a:r>
                <a:rPr lang="en-US" dirty="0" smtClean="0">
                  <a:latin typeface="Times New Roman" pitchFamily="18" charset="0"/>
                  <a:cs typeface="Times New Roman" pitchFamily="18" charset="0"/>
                </a:rPr>
                <a:t> % 7</a:t>
              </a:r>
            </a:p>
            <a:p>
              <a:r>
                <a:rPr lang="en-US" dirty="0" smtClean="0">
                  <a:latin typeface="Times New Roman" pitchFamily="18" charset="0"/>
                  <a:cs typeface="Times New Roman" pitchFamily="18" charset="0"/>
                </a:rPr>
                <a:t>         = 5 (already occupied)</a:t>
              </a:r>
            </a:p>
            <a:p>
              <a:r>
                <a:rPr lang="en-US" b="1" dirty="0" smtClean="0">
                  <a:latin typeface="Times New Roman" pitchFamily="18" charset="0"/>
                  <a:cs typeface="Times New Roman" pitchFamily="18" charset="0"/>
                </a:rPr>
                <a:t>Probe 1:</a:t>
              </a:r>
            </a:p>
            <a:p>
              <a:r>
                <a:rPr lang="en-US" dirty="0" smtClean="0">
                  <a:latin typeface="Times New Roman" pitchFamily="18" charset="0"/>
                  <a:cs typeface="Times New Roman" pitchFamily="18" charset="0"/>
                </a:rPr>
                <a:t>H(k)=(h(k)+1*g(k)) % 7                   </a:t>
              </a:r>
            </a:p>
            <a:p>
              <a:r>
                <a:rPr lang="en-US" dirty="0" smtClean="0">
                  <a:latin typeface="Times New Roman" pitchFamily="18" charset="0"/>
                  <a:cs typeface="Times New Roman" pitchFamily="18" charset="0"/>
                </a:rPr>
                <a:t>        =(5+3) mod 7</a:t>
              </a:r>
            </a:p>
            <a:p>
              <a:r>
                <a:rPr lang="en-US" dirty="0" smtClean="0">
                  <a:latin typeface="Times New Roman" pitchFamily="18" charset="0"/>
                  <a:cs typeface="Times New Roman" pitchFamily="18" charset="0"/>
                </a:rPr>
                <a:t>        = 1</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
          <p:nvSpPr>
            <p:cNvPr id="73" name="TextBox 72"/>
            <p:cNvSpPr txBox="1"/>
            <p:nvPr/>
          </p:nvSpPr>
          <p:spPr>
            <a:xfrm>
              <a:off x="4786314" y="4643446"/>
              <a:ext cx="2000264" cy="1477328"/>
            </a:xfrm>
            <a:prstGeom prst="rect">
              <a:avLst/>
            </a:prstGeom>
            <a:noFill/>
          </p:spPr>
          <p:txBody>
            <a:bodyPr wrap="square" rtlCol="0">
              <a:spAutoFit/>
            </a:bodyPr>
            <a:lstStyle/>
            <a:p>
              <a:r>
                <a:rPr lang="en-US" dirty="0" smtClean="0"/>
                <a:t>g(k)=R-(x-mod R)</a:t>
              </a:r>
            </a:p>
            <a:p>
              <a:r>
                <a:rPr lang="en-US" dirty="0" smtClean="0"/>
                <a:t>       =5-(47 mod 5)</a:t>
              </a:r>
            </a:p>
            <a:p>
              <a:r>
                <a:rPr lang="en-US" dirty="0" smtClean="0"/>
                <a:t>       =5-2</a:t>
              </a:r>
            </a:p>
            <a:p>
              <a:r>
                <a:rPr lang="en-US" dirty="0" smtClean="0"/>
                <a:t>       =3 </a:t>
              </a:r>
            </a:p>
            <a:p>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linds(horizontal)">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blinds(horizontal)">
                                      <p:cBhvr>
                                        <p:cTn id="12" dur="500"/>
                                        <p:tgtEl>
                                          <p:spTgt spid="6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blinds(horizontal)">
                                      <p:cBhvr>
                                        <p:cTn id="17" dur="500"/>
                                        <p:tgtEl>
                                          <p:spTgt spid="5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blinds(horizontal)">
                                      <p:cBhvr>
                                        <p:cTn id="22" dur="500"/>
                                        <p:tgtEl>
                                          <p:spTgt spid="5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blinds(horizontal)">
                                      <p:cBhvr>
                                        <p:cTn id="27" dur="500"/>
                                        <p:tgtEl>
                                          <p:spTgt spid="5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9"/>
                                        </p:tgtEl>
                                        <p:attrNameLst>
                                          <p:attrName>style.visibility</p:attrName>
                                        </p:attrNameLst>
                                      </p:cBhvr>
                                      <p:to>
                                        <p:strVal val="visible"/>
                                      </p:to>
                                    </p:set>
                                    <p:animEffect transition="in" filter="blinds(horizontal)">
                                      <p:cBhvr>
                                        <p:cTn id="32" dur="500"/>
                                        <p:tgtEl>
                                          <p:spTgt spid="5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linds(horizontal)">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blinds(horizontal)">
                                      <p:cBhvr>
                                        <p:cTn id="42" dur="500"/>
                                        <p:tgtEl>
                                          <p:spTgt spid="3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1"/>
                                        </p:tgtEl>
                                        <p:attrNameLst>
                                          <p:attrName>style.visibility</p:attrName>
                                        </p:attrNameLst>
                                      </p:cBhvr>
                                      <p:to>
                                        <p:strVal val="visible"/>
                                      </p:to>
                                    </p:set>
                                    <p:animEffect transition="in" filter="blinds(horizontal)">
                                      <p:cBhvr>
                                        <p:cTn id="47" dur="500"/>
                                        <p:tgtEl>
                                          <p:spTgt spid="7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3"/>
                                        </p:tgtEl>
                                        <p:attrNameLst>
                                          <p:attrName>style.visibility</p:attrName>
                                        </p:attrNameLst>
                                      </p:cBhvr>
                                      <p:to>
                                        <p:strVal val="visible"/>
                                      </p:to>
                                    </p:set>
                                    <p:animEffect transition="in" filter="blinds(horizontal)">
                                      <p:cBhvr>
                                        <p:cTn id="52" dur="500"/>
                                        <p:tgtEl>
                                          <p:spTgt spid="6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blinds(horizontal)">
                                      <p:cBhvr>
                                        <p:cTn id="57" dur="500"/>
                                        <p:tgtEl>
                                          <p:spTgt spid="3"/>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61"/>
                                        </p:tgtEl>
                                        <p:attrNameLst>
                                          <p:attrName>style.visibility</p:attrName>
                                        </p:attrNameLst>
                                      </p:cBhvr>
                                      <p:to>
                                        <p:strVal val="visible"/>
                                      </p:to>
                                    </p:set>
                                    <p:animEffect transition="in" filter="blinds(horizontal)">
                                      <p:cBhvr>
                                        <p:cTn id="62"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53" grpId="0"/>
      <p:bldP spid="61" grpId="0"/>
      <p:bldP spid="63" grpId="0"/>
      <p:bldP spid="64" grpId="0"/>
      <p:bldP spid="59" grpId="0"/>
      <p:bldP spid="39" grpId="0"/>
      <p:bldP spid="50" grpId="0"/>
      <p:bldP spid="71"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 Hashing</a:t>
            </a:r>
            <a:endParaRPr lang="en-US" dirty="0"/>
          </a:p>
        </p:txBody>
      </p:sp>
      <p:sp>
        <p:nvSpPr>
          <p:cNvPr id="3" name="Content Placeholder 2"/>
          <p:cNvSpPr>
            <a:spLocks noGrp="1"/>
          </p:cNvSpPr>
          <p:nvPr>
            <p:ph idx="1"/>
          </p:nvPr>
        </p:nvSpPr>
        <p:spPr/>
        <p:txBody>
          <a:bodyPr>
            <a:normAutofit/>
          </a:bodyPr>
          <a:lstStyle/>
          <a:p>
            <a:pPr lvl="0"/>
            <a:r>
              <a:rPr lang="en-US" sz="2800" dirty="0" smtClean="0"/>
              <a:t>Rehash as soon as the table is half full</a:t>
            </a:r>
          </a:p>
          <a:p>
            <a:pPr lvl="0"/>
            <a:r>
              <a:rPr lang="en-US" sz="2800" dirty="0" smtClean="0"/>
              <a:t>Rehash only when an insertion fails</a:t>
            </a:r>
          </a:p>
          <a:p>
            <a:pPr lvl="0"/>
            <a:r>
              <a:rPr lang="en-US" sz="2800" dirty="0" smtClean="0"/>
              <a:t>Rehashing- Builds new table that is about twice as big and scan down the entire original hash table.</a:t>
            </a:r>
          </a:p>
          <a:p>
            <a:pPr lvl="0"/>
            <a:r>
              <a:rPr lang="en-US" sz="2800" dirty="0" smtClean="0"/>
              <a:t>Uses linear probing function</a:t>
            </a:r>
          </a:p>
          <a:p>
            <a:pPr lvl="0">
              <a:buNone/>
            </a:pPr>
            <a:r>
              <a:rPr lang="en-US" sz="2800" b="1" dirty="0" smtClean="0"/>
              <a:t>Adv:</a:t>
            </a:r>
          </a:p>
          <a:p>
            <a:r>
              <a:rPr lang="en-US" sz="2800" dirty="0" smtClean="0"/>
              <a:t>Programmer does not worry about the </a:t>
            </a:r>
            <a:r>
              <a:rPr lang="en-US" sz="2800" dirty="0" err="1" smtClean="0"/>
              <a:t>tablesize</a:t>
            </a:r>
            <a:endParaRPr lang="en-US" sz="2800" dirty="0" smtClean="0"/>
          </a:p>
          <a:p>
            <a:r>
              <a:rPr lang="en-US" sz="2800" dirty="0" smtClean="0"/>
              <a:t>Simple to implement</a:t>
            </a:r>
          </a:p>
          <a:p>
            <a:endParaRPr lang="en-US" sz="2800" dirty="0" smtClean="0"/>
          </a:p>
          <a:p>
            <a:pPr lvl="0"/>
            <a:endParaRPr lang="en-US" sz="2800" dirty="0" smtClean="0"/>
          </a:p>
          <a:p>
            <a:pPr lvl="0">
              <a:buNone/>
            </a:pPr>
            <a:endParaRPr lang="en-US" sz="2800" dirty="0" smtClean="0"/>
          </a:p>
          <a:p>
            <a:pPr lvl="0">
              <a:buNone/>
            </a:pPr>
            <a:endParaRPr lang="en-US" dirty="0" smtClean="0"/>
          </a:p>
          <a:p>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6"/>
          <p:cNvGrpSpPr/>
          <p:nvPr/>
        </p:nvGrpSpPr>
        <p:grpSpPr>
          <a:xfrm>
            <a:off x="971600" y="836712"/>
            <a:ext cx="864096" cy="3665862"/>
            <a:chOff x="1259632" y="260648"/>
            <a:chExt cx="1008112" cy="4032448"/>
          </a:xfrm>
        </p:grpSpPr>
        <p:sp>
          <p:nvSpPr>
            <p:cNvPr id="32" name="Rectangle 31"/>
            <p:cNvSpPr/>
            <p:nvPr/>
          </p:nvSpPr>
          <p:spPr>
            <a:xfrm>
              <a:off x="1259632" y="3717032"/>
              <a:ext cx="1008112" cy="576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33" name="Rectangle 32"/>
            <p:cNvSpPr/>
            <p:nvPr/>
          </p:nvSpPr>
          <p:spPr>
            <a:xfrm>
              <a:off x="1259632" y="3140968"/>
              <a:ext cx="1008112" cy="576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34" name="Rectangle 33"/>
            <p:cNvSpPr/>
            <p:nvPr/>
          </p:nvSpPr>
          <p:spPr>
            <a:xfrm>
              <a:off x="1259632" y="2564904"/>
              <a:ext cx="1008112" cy="576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35" name="Rectangle 34"/>
            <p:cNvSpPr/>
            <p:nvPr/>
          </p:nvSpPr>
          <p:spPr>
            <a:xfrm>
              <a:off x="1259632" y="1988840"/>
              <a:ext cx="1008112" cy="576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36" name="Rectangle 35"/>
            <p:cNvSpPr/>
            <p:nvPr/>
          </p:nvSpPr>
          <p:spPr>
            <a:xfrm>
              <a:off x="1259632" y="1412776"/>
              <a:ext cx="1008112" cy="576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37" name="Rectangle 36"/>
            <p:cNvSpPr/>
            <p:nvPr/>
          </p:nvSpPr>
          <p:spPr>
            <a:xfrm>
              <a:off x="1259632" y="836712"/>
              <a:ext cx="1008112" cy="576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38" name="Rectangle 37"/>
            <p:cNvSpPr/>
            <p:nvPr/>
          </p:nvSpPr>
          <p:spPr>
            <a:xfrm>
              <a:off x="1259632" y="260648"/>
              <a:ext cx="1008112" cy="576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grpSp>
      <p:sp>
        <p:nvSpPr>
          <p:cNvPr id="43" name="TextBox 42"/>
          <p:cNvSpPr txBox="1"/>
          <p:nvPr/>
        </p:nvSpPr>
        <p:spPr>
          <a:xfrm>
            <a:off x="467544" y="4149080"/>
            <a:ext cx="432048" cy="369332"/>
          </a:xfrm>
          <a:prstGeom prst="rect">
            <a:avLst/>
          </a:prstGeom>
          <a:noFill/>
        </p:spPr>
        <p:txBody>
          <a:bodyPr wrap="square" rtlCol="0">
            <a:spAutoFit/>
          </a:bodyPr>
          <a:lstStyle/>
          <a:p>
            <a:r>
              <a:rPr lang="en-US" dirty="0" smtClean="0">
                <a:latin typeface="Times New Roman" pitchFamily="18" charset="0"/>
                <a:cs typeface="Times New Roman" pitchFamily="18" charset="0"/>
              </a:rPr>
              <a:t>  6</a:t>
            </a:r>
            <a:endParaRPr lang="en-IN" dirty="0">
              <a:latin typeface="Times New Roman" pitchFamily="18" charset="0"/>
              <a:cs typeface="Times New Roman" pitchFamily="18" charset="0"/>
            </a:endParaRPr>
          </a:p>
        </p:txBody>
      </p:sp>
      <p:sp>
        <p:nvSpPr>
          <p:cNvPr id="44" name="TextBox 43"/>
          <p:cNvSpPr txBox="1"/>
          <p:nvPr/>
        </p:nvSpPr>
        <p:spPr>
          <a:xfrm>
            <a:off x="467544" y="3573016"/>
            <a:ext cx="432048" cy="369332"/>
          </a:xfrm>
          <a:prstGeom prst="rect">
            <a:avLst/>
          </a:prstGeom>
          <a:noFill/>
        </p:spPr>
        <p:txBody>
          <a:bodyPr wrap="square" rtlCol="0">
            <a:spAutoFit/>
          </a:bodyPr>
          <a:lstStyle/>
          <a:p>
            <a:r>
              <a:rPr lang="en-US" dirty="0" smtClean="0">
                <a:latin typeface="Times New Roman" pitchFamily="18" charset="0"/>
                <a:cs typeface="Times New Roman" pitchFamily="18" charset="0"/>
              </a:rPr>
              <a:t>  5</a:t>
            </a:r>
            <a:endParaRPr lang="en-IN" dirty="0">
              <a:latin typeface="Times New Roman" pitchFamily="18" charset="0"/>
              <a:cs typeface="Times New Roman" pitchFamily="18" charset="0"/>
            </a:endParaRPr>
          </a:p>
        </p:txBody>
      </p:sp>
      <p:sp>
        <p:nvSpPr>
          <p:cNvPr id="45" name="TextBox 44"/>
          <p:cNvSpPr txBox="1"/>
          <p:nvPr/>
        </p:nvSpPr>
        <p:spPr>
          <a:xfrm>
            <a:off x="467544" y="3068960"/>
            <a:ext cx="432048" cy="369332"/>
          </a:xfrm>
          <a:prstGeom prst="rect">
            <a:avLst/>
          </a:prstGeom>
          <a:noFill/>
        </p:spPr>
        <p:txBody>
          <a:bodyPr wrap="square" rtlCol="0">
            <a:spAutoFit/>
          </a:bodyPr>
          <a:lstStyle/>
          <a:p>
            <a:r>
              <a:rPr lang="en-US" dirty="0" smtClean="0">
                <a:latin typeface="Times New Roman" pitchFamily="18" charset="0"/>
                <a:cs typeface="Times New Roman" pitchFamily="18" charset="0"/>
              </a:rPr>
              <a:t>  4</a:t>
            </a:r>
            <a:endParaRPr lang="en-IN" dirty="0">
              <a:latin typeface="Times New Roman" pitchFamily="18" charset="0"/>
              <a:cs typeface="Times New Roman" pitchFamily="18" charset="0"/>
            </a:endParaRPr>
          </a:p>
        </p:txBody>
      </p:sp>
      <p:sp>
        <p:nvSpPr>
          <p:cNvPr id="46" name="TextBox 45"/>
          <p:cNvSpPr txBox="1"/>
          <p:nvPr/>
        </p:nvSpPr>
        <p:spPr>
          <a:xfrm>
            <a:off x="467544" y="2564904"/>
            <a:ext cx="432048" cy="369332"/>
          </a:xfrm>
          <a:prstGeom prst="rect">
            <a:avLst/>
          </a:prstGeom>
          <a:noFill/>
        </p:spPr>
        <p:txBody>
          <a:bodyPr wrap="square" rtlCol="0">
            <a:spAutoFit/>
          </a:bodyPr>
          <a:lstStyle/>
          <a:p>
            <a:r>
              <a:rPr lang="en-US" dirty="0" smtClean="0">
                <a:latin typeface="Times New Roman" pitchFamily="18" charset="0"/>
                <a:cs typeface="Times New Roman" pitchFamily="18" charset="0"/>
              </a:rPr>
              <a:t>  3</a:t>
            </a:r>
            <a:endParaRPr lang="en-IN" dirty="0">
              <a:latin typeface="Times New Roman" pitchFamily="18" charset="0"/>
              <a:cs typeface="Times New Roman" pitchFamily="18" charset="0"/>
            </a:endParaRPr>
          </a:p>
        </p:txBody>
      </p:sp>
      <p:sp>
        <p:nvSpPr>
          <p:cNvPr id="47" name="TextBox 46"/>
          <p:cNvSpPr txBox="1"/>
          <p:nvPr/>
        </p:nvSpPr>
        <p:spPr>
          <a:xfrm>
            <a:off x="467544" y="2060848"/>
            <a:ext cx="432048" cy="369332"/>
          </a:xfrm>
          <a:prstGeom prst="rect">
            <a:avLst/>
          </a:prstGeom>
          <a:noFill/>
        </p:spPr>
        <p:txBody>
          <a:bodyPr wrap="square" rtlCol="0">
            <a:spAutoFit/>
          </a:bodyPr>
          <a:lstStyle/>
          <a:p>
            <a:r>
              <a:rPr lang="en-US" dirty="0" smtClean="0">
                <a:latin typeface="Times New Roman" pitchFamily="18" charset="0"/>
                <a:cs typeface="Times New Roman" pitchFamily="18" charset="0"/>
              </a:rPr>
              <a:t>  2</a:t>
            </a:r>
            <a:endParaRPr lang="en-IN" dirty="0">
              <a:latin typeface="Times New Roman" pitchFamily="18" charset="0"/>
              <a:cs typeface="Times New Roman" pitchFamily="18" charset="0"/>
            </a:endParaRPr>
          </a:p>
        </p:txBody>
      </p:sp>
      <p:sp>
        <p:nvSpPr>
          <p:cNvPr id="48" name="TextBox 47"/>
          <p:cNvSpPr txBox="1"/>
          <p:nvPr/>
        </p:nvSpPr>
        <p:spPr>
          <a:xfrm>
            <a:off x="467544" y="1484784"/>
            <a:ext cx="432048" cy="369332"/>
          </a:xfrm>
          <a:prstGeom prst="rect">
            <a:avLst/>
          </a:prstGeom>
          <a:noFill/>
        </p:spPr>
        <p:txBody>
          <a:bodyPr wrap="square" rtlCol="0">
            <a:spAutoFit/>
          </a:bodyPr>
          <a:lstStyle/>
          <a:p>
            <a:r>
              <a:rPr lang="en-US" dirty="0" smtClean="0">
                <a:latin typeface="Times New Roman" pitchFamily="18" charset="0"/>
                <a:cs typeface="Times New Roman" pitchFamily="18" charset="0"/>
              </a:rPr>
              <a:t>  1</a:t>
            </a:r>
            <a:endParaRPr lang="en-IN" dirty="0">
              <a:latin typeface="Times New Roman" pitchFamily="18" charset="0"/>
              <a:cs typeface="Times New Roman" pitchFamily="18" charset="0"/>
            </a:endParaRPr>
          </a:p>
        </p:txBody>
      </p:sp>
      <p:sp>
        <p:nvSpPr>
          <p:cNvPr id="49" name="TextBox 48"/>
          <p:cNvSpPr txBox="1"/>
          <p:nvPr/>
        </p:nvSpPr>
        <p:spPr>
          <a:xfrm>
            <a:off x="251520" y="980728"/>
            <a:ext cx="648072" cy="369332"/>
          </a:xfrm>
          <a:prstGeom prst="rect">
            <a:avLst/>
          </a:prstGeom>
          <a:noFill/>
        </p:spPr>
        <p:txBody>
          <a:bodyPr wrap="square" rtlCol="0">
            <a:spAutoFit/>
          </a:bodyPr>
          <a:lstStyle/>
          <a:p>
            <a:r>
              <a:rPr lang="en-US" dirty="0" smtClean="0">
                <a:latin typeface="Times New Roman" pitchFamily="18" charset="0"/>
                <a:cs typeface="Times New Roman" pitchFamily="18" charset="0"/>
              </a:rPr>
              <a:t>    0</a:t>
            </a:r>
            <a:endParaRPr lang="en-IN" dirty="0">
              <a:latin typeface="Times New Roman" pitchFamily="18" charset="0"/>
              <a:cs typeface="Times New Roman" pitchFamily="18" charset="0"/>
            </a:endParaRPr>
          </a:p>
        </p:txBody>
      </p:sp>
      <p:sp>
        <p:nvSpPr>
          <p:cNvPr id="51" name="TextBox 50"/>
          <p:cNvSpPr txBox="1"/>
          <p:nvPr/>
        </p:nvSpPr>
        <p:spPr>
          <a:xfrm>
            <a:off x="2428860" y="714356"/>
            <a:ext cx="2664296" cy="646331"/>
          </a:xfrm>
          <a:prstGeom prst="rect">
            <a:avLst/>
          </a:prstGeom>
          <a:noFill/>
        </p:spPr>
        <p:txBody>
          <a:bodyPr wrap="square" rtlCol="0">
            <a:spAutoFit/>
          </a:bodyPr>
          <a:lstStyle/>
          <a:p>
            <a:r>
              <a:rPr lang="en-US" dirty="0" smtClean="0">
                <a:latin typeface="Times New Roman" pitchFamily="18" charset="0"/>
                <a:cs typeface="Times New Roman" pitchFamily="18" charset="0"/>
              </a:rPr>
              <a:t>H(k) = </a:t>
            </a:r>
            <a:r>
              <a:rPr lang="en-US" b="1" dirty="0" smtClean="0">
                <a:latin typeface="Times New Roman" pitchFamily="18" charset="0"/>
                <a:cs typeface="Times New Roman" pitchFamily="18" charset="0"/>
              </a:rPr>
              <a:t>6</a:t>
            </a:r>
            <a:r>
              <a:rPr lang="en-US" dirty="0" smtClean="0">
                <a:latin typeface="Times New Roman" pitchFamily="18" charset="0"/>
                <a:cs typeface="Times New Roman" pitchFamily="18" charset="0"/>
              </a:rPr>
              <a:t> % 7</a:t>
            </a:r>
          </a:p>
          <a:p>
            <a:r>
              <a:rPr lang="en-US" dirty="0" smtClean="0">
                <a:latin typeface="Times New Roman" pitchFamily="18" charset="0"/>
                <a:cs typeface="Times New Roman" pitchFamily="18" charset="0"/>
              </a:rPr>
              <a:t>         = 6</a:t>
            </a:r>
            <a:endParaRPr lang="en-IN" dirty="0">
              <a:latin typeface="Times New Roman" pitchFamily="18" charset="0"/>
              <a:cs typeface="Times New Roman" pitchFamily="18" charset="0"/>
            </a:endParaRPr>
          </a:p>
        </p:txBody>
      </p:sp>
      <p:sp>
        <p:nvSpPr>
          <p:cNvPr id="52" name="TextBox 51"/>
          <p:cNvSpPr txBox="1"/>
          <p:nvPr/>
        </p:nvSpPr>
        <p:spPr>
          <a:xfrm>
            <a:off x="2428860" y="1428736"/>
            <a:ext cx="2664296" cy="646331"/>
          </a:xfrm>
          <a:prstGeom prst="rect">
            <a:avLst/>
          </a:prstGeom>
          <a:noFill/>
        </p:spPr>
        <p:txBody>
          <a:bodyPr wrap="square" rtlCol="0">
            <a:spAutoFit/>
          </a:bodyPr>
          <a:lstStyle/>
          <a:p>
            <a:r>
              <a:rPr lang="en-US" dirty="0" smtClean="0">
                <a:latin typeface="Times New Roman" pitchFamily="18" charset="0"/>
                <a:cs typeface="Times New Roman" pitchFamily="18" charset="0"/>
              </a:rPr>
              <a:t>H(k) = </a:t>
            </a:r>
            <a:r>
              <a:rPr lang="en-US" b="1" dirty="0" smtClean="0">
                <a:latin typeface="Times New Roman" pitchFamily="18" charset="0"/>
                <a:cs typeface="Times New Roman" pitchFamily="18" charset="0"/>
              </a:rPr>
              <a:t>15</a:t>
            </a:r>
            <a:r>
              <a:rPr lang="en-US" dirty="0" smtClean="0">
                <a:latin typeface="Times New Roman" pitchFamily="18" charset="0"/>
                <a:cs typeface="Times New Roman" pitchFamily="18" charset="0"/>
              </a:rPr>
              <a:t> % 7</a:t>
            </a:r>
          </a:p>
          <a:p>
            <a:r>
              <a:rPr lang="en-US" dirty="0" smtClean="0">
                <a:latin typeface="Times New Roman" pitchFamily="18" charset="0"/>
                <a:cs typeface="Times New Roman" pitchFamily="18" charset="0"/>
              </a:rPr>
              <a:t>         = 1</a:t>
            </a:r>
            <a:endParaRPr lang="en-IN" dirty="0">
              <a:latin typeface="Times New Roman" pitchFamily="18" charset="0"/>
              <a:cs typeface="Times New Roman" pitchFamily="18" charset="0"/>
            </a:endParaRPr>
          </a:p>
        </p:txBody>
      </p:sp>
      <p:sp>
        <p:nvSpPr>
          <p:cNvPr id="53" name="TextBox 52"/>
          <p:cNvSpPr txBox="1"/>
          <p:nvPr/>
        </p:nvSpPr>
        <p:spPr>
          <a:xfrm>
            <a:off x="2428860" y="2143116"/>
            <a:ext cx="2664296" cy="646331"/>
          </a:xfrm>
          <a:prstGeom prst="rect">
            <a:avLst/>
          </a:prstGeom>
          <a:noFill/>
        </p:spPr>
        <p:txBody>
          <a:bodyPr wrap="square" rtlCol="0">
            <a:spAutoFit/>
          </a:bodyPr>
          <a:lstStyle/>
          <a:p>
            <a:r>
              <a:rPr lang="en-US" dirty="0" smtClean="0">
                <a:latin typeface="Times New Roman" pitchFamily="18" charset="0"/>
                <a:cs typeface="Times New Roman" pitchFamily="18" charset="0"/>
              </a:rPr>
              <a:t>H(k) = </a:t>
            </a:r>
            <a:r>
              <a:rPr lang="en-US" b="1" dirty="0" smtClean="0">
                <a:latin typeface="Times New Roman" pitchFamily="18" charset="0"/>
                <a:cs typeface="Times New Roman" pitchFamily="18" charset="0"/>
              </a:rPr>
              <a:t>23</a:t>
            </a:r>
            <a:r>
              <a:rPr lang="en-US" dirty="0" smtClean="0">
                <a:latin typeface="Times New Roman" pitchFamily="18" charset="0"/>
                <a:cs typeface="Times New Roman" pitchFamily="18" charset="0"/>
              </a:rPr>
              <a:t> % 7</a:t>
            </a:r>
          </a:p>
          <a:p>
            <a:r>
              <a:rPr lang="en-US" dirty="0" smtClean="0">
                <a:latin typeface="Times New Roman" pitchFamily="18" charset="0"/>
                <a:cs typeface="Times New Roman" pitchFamily="18" charset="0"/>
              </a:rPr>
              <a:t>         = 2</a:t>
            </a:r>
            <a:endParaRPr lang="en-IN" dirty="0">
              <a:latin typeface="Times New Roman" pitchFamily="18" charset="0"/>
              <a:cs typeface="Times New Roman" pitchFamily="18" charset="0"/>
            </a:endParaRPr>
          </a:p>
        </p:txBody>
      </p:sp>
      <p:sp>
        <p:nvSpPr>
          <p:cNvPr id="63" name="TextBox 62"/>
          <p:cNvSpPr txBox="1"/>
          <p:nvPr/>
        </p:nvSpPr>
        <p:spPr>
          <a:xfrm>
            <a:off x="1142976" y="2000240"/>
            <a:ext cx="576064" cy="369332"/>
          </a:xfrm>
          <a:prstGeom prst="rect">
            <a:avLst/>
          </a:prstGeom>
          <a:noFill/>
        </p:spPr>
        <p:txBody>
          <a:bodyPr wrap="square" rtlCol="0">
            <a:spAutoFit/>
          </a:bodyPr>
          <a:lstStyle/>
          <a:p>
            <a:r>
              <a:rPr lang="en-IN" dirty="0" smtClean="0"/>
              <a:t>23</a:t>
            </a:r>
            <a:endParaRPr lang="en-IN" dirty="0"/>
          </a:p>
        </p:txBody>
      </p:sp>
      <p:sp>
        <p:nvSpPr>
          <p:cNvPr id="64" name="TextBox 63"/>
          <p:cNvSpPr txBox="1"/>
          <p:nvPr/>
        </p:nvSpPr>
        <p:spPr>
          <a:xfrm>
            <a:off x="1115616" y="4077072"/>
            <a:ext cx="576064" cy="369332"/>
          </a:xfrm>
          <a:prstGeom prst="rect">
            <a:avLst/>
          </a:prstGeom>
          <a:noFill/>
        </p:spPr>
        <p:txBody>
          <a:bodyPr wrap="square" rtlCol="0">
            <a:spAutoFit/>
          </a:bodyPr>
          <a:lstStyle/>
          <a:p>
            <a:r>
              <a:rPr lang="en-US" dirty="0" smtClean="0"/>
              <a:t>6</a:t>
            </a:r>
            <a:endParaRPr lang="en-IN" dirty="0"/>
          </a:p>
        </p:txBody>
      </p:sp>
      <p:sp>
        <p:nvSpPr>
          <p:cNvPr id="57" name="TextBox 56"/>
          <p:cNvSpPr txBox="1"/>
          <p:nvPr/>
        </p:nvSpPr>
        <p:spPr>
          <a:xfrm>
            <a:off x="1115616" y="908720"/>
            <a:ext cx="576064" cy="369332"/>
          </a:xfrm>
          <a:prstGeom prst="rect">
            <a:avLst/>
          </a:prstGeom>
          <a:noFill/>
        </p:spPr>
        <p:txBody>
          <a:bodyPr wrap="square" rtlCol="0">
            <a:spAutoFit/>
          </a:bodyPr>
          <a:lstStyle/>
          <a:p>
            <a:r>
              <a:rPr lang="en-US" dirty="0" smtClean="0"/>
              <a:t> </a:t>
            </a:r>
            <a:endParaRPr lang="en-IN" dirty="0"/>
          </a:p>
        </p:txBody>
      </p:sp>
      <p:sp>
        <p:nvSpPr>
          <p:cNvPr id="55" name="Rectangle 54"/>
          <p:cNvSpPr/>
          <p:nvPr/>
        </p:nvSpPr>
        <p:spPr>
          <a:xfrm>
            <a:off x="928662" y="214290"/>
            <a:ext cx="5143536" cy="369332"/>
          </a:xfrm>
          <a:prstGeom prst="rect">
            <a:avLst/>
          </a:prstGeom>
        </p:spPr>
        <p:txBody>
          <a:bodyPr wrap="square">
            <a:spAutoFit/>
          </a:bodyPr>
          <a:lstStyle/>
          <a:p>
            <a:r>
              <a:rPr lang="en-IN" b="1" dirty="0" smtClean="0">
                <a:latin typeface="Times New Roman" pitchFamily="18" charset="0"/>
                <a:cs typeface="Times New Roman" pitchFamily="18" charset="0"/>
              </a:rPr>
              <a:t>6,15,23,24,13</a:t>
            </a:r>
            <a:endParaRPr lang="en-IN" b="1" dirty="0">
              <a:latin typeface="Times New Roman" pitchFamily="18" charset="0"/>
              <a:cs typeface="Times New Roman" pitchFamily="18" charset="0"/>
            </a:endParaRPr>
          </a:p>
        </p:txBody>
      </p:sp>
      <p:sp>
        <p:nvSpPr>
          <p:cNvPr id="50" name="TextBox 49"/>
          <p:cNvSpPr txBox="1"/>
          <p:nvPr/>
        </p:nvSpPr>
        <p:spPr>
          <a:xfrm>
            <a:off x="1142976" y="1428736"/>
            <a:ext cx="576064" cy="369332"/>
          </a:xfrm>
          <a:prstGeom prst="rect">
            <a:avLst/>
          </a:prstGeom>
          <a:noFill/>
        </p:spPr>
        <p:txBody>
          <a:bodyPr wrap="square" rtlCol="0">
            <a:spAutoFit/>
          </a:bodyPr>
          <a:lstStyle/>
          <a:p>
            <a:r>
              <a:rPr lang="en-US" dirty="0" smtClean="0"/>
              <a:t>15</a:t>
            </a:r>
            <a:endParaRPr lang="en-IN" dirty="0"/>
          </a:p>
        </p:txBody>
      </p:sp>
      <p:sp>
        <p:nvSpPr>
          <p:cNvPr id="71" name="TextBox 70"/>
          <p:cNvSpPr txBox="1"/>
          <p:nvPr/>
        </p:nvSpPr>
        <p:spPr>
          <a:xfrm>
            <a:off x="2500298" y="2857496"/>
            <a:ext cx="2664296" cy="646331"/>
          </a:xfrm>
          <a:prstGeom prst="rect">
            <a:avLst/>
          </a:prstGeom>
          <a:noFill/>
        </p:spPr>
        <p:txBody>
          <a:bodyPr wrap="square" rtlCol="0">
            <a:spAutoFit/>
          </a:bodyPr>
          <a:lstStyle/>
          <a:p>
            <a:r>
              <a:rPr lang="en-US" dirty="0" smtClean="0">
                <a:latin typeface="Times New Roman" pitchFamily="18" charset="0"/>
                <a:cs typeface="Times New Roman" pitchFamily="18" charset="0"/>
              </a:rPr>
              <a:t>H(k) = </a:t>
            </a:r>
            <a:r>
              <a:rPr lang="en-US" b="1" dirty="0" smtClean="0">
                <a:latin typeface="Times New Roman" pitchFamily="18" charset="0"/>
                <a:cs typeface="Times New Roman" pitchFamily="18" charset="0"/>
              </a:rPr>
              <a:t>24</a:t>
            </a:r>
            <a:r>
              <a:rPr lang="en-US" dirty="0" smtClean="0">
                <a:latin typeface="Times New Roman" pitchFamily="18" charset="0"/>
                <a:cs typeface="Times New Roman" pitchFamily="18" charset="0"/>
              </a:rPr>
              <a:t> % 7</a:t>
            </a:r>
          </a:p>
          <a:p>
            <a:r>
              <a:rPr lang="en-US" dirty="0" smtClean="0">
                <a:latin typeface="Times New Roman" pitchFamily="18" charset="0"/>
                <a:cs typeface="Times New Roman" pitchFamily="18" charset="0"/>
              </a:rPr>
              <a:t>         = 3</a:t>
            </a:r>
            <a:endParaRPr lang="en-IN" dirty="0">
              <a:latin typeface="Times New Roman" pitchFamily="18" charset="0"/>
              <a:cs typeface="Times New Roman" pitchFamily="18" charset="0"/>
            </a:endParaRPr>
          </a:p>
        </p:txBody>
      </p:sp>
      <p:sp>
        <p:nvSpPr>
          <p:cNvPr id="40" name="TextBox 39"/>
          <p:cNvSpPr txBox="1"/>
          <p:nvPr/>
        </p:nvSpPr>
        <p:spPr>
          <a:xfrm>
            <a:off x="1142976" y="2500306"/>
            <a:ext cx="576064" cy="369332"/>
          </a:xfrm>
          <a:prstGeom prst="rect">
            <a:avLst/>
          </a:prstGeom>
          <a:noFill/>
        </p:spPr>
        <p:txBody>
          <a:bodyPr wrap="square" rtlCol="0">
            <a:spAutoFit/>
          </a:bodyPr>
          <a:lstStyle/>
          <a:p>
            <a:r>
              <a:rPr lang="en-IN" dirty="0" smtClean="0"/>
              <a:t>24</a:t>
            </a:r>
            <a:endParaRPr lang="en-IN" dirty="0"/>
          </a:p>
        </p:txBody>
      </p:sp>
      <p:sp>
        <p:nvSpPr>
          <p:cNvPr id="41" name="TextBox 40"/>
          <p:cNvSpPr txBox="1"/>
          <p:nvPr/>
        </p:nvSpPr>
        <p:spPr>
          <a:xfrm>
            <a:off x="928662" y="4714884"/>
            <a:ext cx="6072230" cy="1754326"/>
          </a:xfrm>
          <a:prstGeom prst="rect">
            <a:avLst/>
          </a:prstGeom>
          <a:noFill/>
        </p:spPr>
        <p:txBody>
          <a:bodyPr wrap="square" rtlCol="0">
            <a:spAutoFit/>
          </a:bodyPr>
          <a:lstStyle/>
          <a:p>
            <a:r>
              <a:rPr lang="en-US" dirty="0" smtClean="0"/>
              <a:t>When 13 is to be inserted the table will be too full hence rehash the </a:t>
            </a:r>
            <a:r>
              <a:rPr lang="en-US" dirty="0" err="1" smtClean="0"/>
              <a:t>tablesize</a:t>
            </a:r>
            <a:r>
              <a:rPr lang="en-US" dirty="0" smtClean="0"/>
              <a:t>.(</a:t>
            </a:r>
            <a:r>
              <a:rPr lang="en-US" dirty="0" err="1" smtClean="0"/>
              <a:t>i.e</a:t>
            </a:r>
            <a:r>
              <a:rPr lang="en-US" dirty="0" smtClean="0"/>
              <a:t>) </a:t>
            </a:r>
          </a:p>
          <a:p>
            <a:r>
              <a:rPr lang="en-US" dirty="0" smtClean="0"/>
              <a:t>New </a:t>
            </a:r>
            <a:r>
              <a:rPr lang="en-US" dirty="0" err="1" smtClean="0"/>
              <a:t>tablesize</a:t>
            </a:r>
            <a:r>
              <a:rPr lang="en-US" dirty="0" smtClean="0"/>
              <a:t>=2*old </a:t>
            </a:r>
            <a:r>
              <a:rPr lang="en-US" dirty="0" err="1" smtClean="0"/>
              <a:t>tablesize</a:t>
            </a:r>
            <a:endParaRPr lang="en-US" dirty="0" smtClean="0"/>
          </a:p>
          <a:p>
            <a:r>
              <a:rPr lang="en-US" dirty="0" smtClean="0"/>
              <a:t>                           2*7=14,choose the next prime (</a:t>
            </a:r>
            <a:r>
              <a:rPr lang="en-US" dirty="0" err="1" smtClean="0"/>
              <a:t>i.e</a:t>
            </a:r>
            <a:r>
              <a:rPr lang="en-US" dirty="0" smtClean="0"/>
              <a:t>)           </a:t>
            </a:r>
          </a:p>
          <a:p>
            <a:r>
              <a:rPr lang="en-US" dirty="0" smtClean="0"/>
              <a:t>                           17 </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linds(horizontal)">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blinds(horizontal)">
                                      <p:cBhvr>
                                        <p:cTn id="12" dur="500"/>
                                        <p:tgtEl>
                                          <p:spTgt spid="6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blinds(horizontal)">
                                      <p:cBhvr>
                                        <p:cTn id="17" dur="500"/>
                                        <p:tgtEl>
                                          <p:spTgt spid="5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blinds(horizontal)">
                                      <p:cBhvr>
                                        <p:cTn id="22" dur="500"/>
                                        <p:tgtEl>
                                          <p:spTgt spid="5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blinds(horizontal)">
                                      <p:cBhvr>
                                        <p:cTn id="27" dur="500"/>
                                        <p:tgtEl>
                                          <p:spTgt spid="5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3"/>
                                        </p:tgtEl>
                                        <p:attrNameLst>
                                          <p:attrName>style.visibility</p:attrName>
                                        </p:attrNameLst>
                                      </p:cBhvr>
                                      <p:to>
                                        <p:strVal val="visible"/>
                                      </p:to>
                                    </p:set>
                                    <p:animEffect transition="in" filter="blinds(horizontal)">
                                      <p:cBhvr>
                                        <p:cTn id="32" dur="500"/>
                                        <p:tgtEl>
                                          <p:spTgt spid="6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1"/>
                                        </p:tgtEl>
                                        <p:attrNameLst>
                                          <p:attrName>style.visibility</p:attrName>
                                        </p:attrNameLst>
                                      </p:cBhvr>
                                      <p:to>
                                        <p:strVal val="visible"/>
                                      </p:to>
                                    </p:set>
                                    <p:animEffect transition="in" filter="blinds(horizontal)">
                                      <p:cBhvr>
                                        <p:cTn id="37" dur="500"/>
                                        <p:tgtEl>
                                          <p:spTgt spid="7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blinds(horizontal)">
                                      <p:cBhvr>
                                        <p:cTn id="4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53" grpId="0"/>
      <p:bldP spid="63" grpId="0"/>
      <p:bldP spid="64" grpId="0"/>
      <p:bldP spid="50" grpId="0"/>
      <p:bldP spid="71" grpId="0"/>
      <p:bldP spid="4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
            </a:r>
            <a:br>
              <a:rPr lang="en-US" dirty="0"/>
            </a:br>
            <a:endParaRPr lang="en-US" dirty="0"/>
          </a:p>
        </p:txBody>
      </p:sp>
      <p:sp>
        <p:nvSpPr>
          <p:cNvPr id="5" name="Content Placeholder 4"/>
          <p:cNvSpPr>
            <a:spLocks noGrp="1"/>
          </p:cNvSpPr>
          <p:nvPr>
            <p:ph idx="1"/>
          </p:nvPr>
        </p:nvSpPr>
        <p:spPr/>
        <p:txBody>
          <a:bodyPr>
            <a:normAutofit fontScale="70000" lnSpcReduction="20000"/>
          </a:bodyPr>
          <a:lstStyle/>
          <a:p>
            <a:pPr lvl="0">
              <a:buNone/>
            </a:pPr>
            <a:r>
              <a:rPr lang="en-US" b="1" dirty="0"/>
              <a:t>Path</a:t>
            </a:r>
            <a:endParaRPr lang="en-US" dirty="0"/>
          </a:p>
          <a:p>
            <a:r>
              <a:rPr lang="en-US" dirty="0"/>
              <a:t>A path in a graph is a sequence of vertices w1,w2,w3…..</a:t>
            </a:r>
            <a:r>
              <a:rPr lang="en-US" dirty="0" err="1"/>
              <a:t>wn</a:t>
            </a:r>
            <a:r>
              <a:rPr lang="en-US" dirty="0"/>
              <a:t> such  that wi,wi+1 for 1≤i≤N. </a:t>
            </a:r>
            <a:r>
              <a:rPr lang="en-US" dirty="0" err="1"/>
              <a:t>Refering</a:t>
            </a:r>
            <a:r>
              <a:rPr lang="en-US" dirty="0"/>
              <a:t> the weakly connected graph the path from v1 to v3 is v1,v2,v3</a:t>
            </a:r>
          </a:p>
          <a:p>
            <a:pPr>
              <a:buNone/>
            </a:pPr>
            <a:r>
              <a:rPr lang="en-US" b="1" dirty="0" smtClean="0"/>
              <a:t>Length</a:t>
            </a:r>
            <a:endParaRPr lang="en-US" dirty="0"/>
          </a:p>
          <a:p>
            <a:r>
              <a:rPr lang="en-US" dirty="0"/>
              <a:t>The length of the path is the number of edges on the path, which is equal to N-1 where N represents the number of vertices. The length of the above path v1 to v3 is 2. (</a:t>
            </a:r>
            <a:r>
              <a:rPr lang="en-US" dirty="0" err="1"/>
              <a:t>i.e</a:t>
            </a:r>
            <a:r>
              <a:rPr lang="en-US" dirty="0"/>
              <a:t>) (v1,v2), (v2,v3).</a:t>
            </a:r>
          </a:p>
          <a:p>
            <a:r>
              <a:rPr lang="en-US" dirty="0"/>
              <a:t>If there is a path from a vertex to itself with no edges then the path length is 0.</a:t>
            </a:r>
          </a:p>
          <a:p>
            <a:pPr lvl="0">
              <a:buNone/>
            </a:pPr>
            <a:r>
              <a:rPr lang="en-US" b="1" dirty="0"/>
              <a:t>Loop</a:t>
            </a:r>
            <a:endParaRPr lang="en-US" dirty="0"/>
          </a:p>
          <a:p>
            <a:r>
              <a:rPr lang="en-US" dirty="0"/>
              <a:t>If the graph contains an edge (</a:t>
            </a:r>
            <a:r>
              <a:rPr lang="en-US" dirty="0" err="1"/>
              <a:t>v,v</a:t>
            </a:r>
            <a:r>
              <a:rPr lang="en-US" dirty="0"/>
              <a:t>) from a vertex to itself then the path is referred to as a loop.</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0">
              <a:buNone/>
            </a:pPr>
            <a:r>
              <a:rPr lang="en-US" sz="2000" b="1" dirty="0"/>
              <a:t>Simple path</a:t>
            </a:r>
            <a:endParaRPr lang="en-US" sz="2000" dirty="0"/>
          </a:p>
          <a:p>
            <a:r>
              <a:rPr lang="en-US" sz="2000" dirty="0"/>
              <a:t>A simple path is a path that all vertices on the path, except possibly the first and the last are distinct.</a:t>
            </a:r>
          </a:p>
          <a:p>
            <a:r>
              <a:rPr lang="en-US" sz="2000" dirty="0"/>
              <a:t>A simple cycle is the simple path of length </a:t>
            </a:r>
            <a:r>
              <a:rPr lang="en-US" sz="2000" dirty="0" err="1"/>
              <a:t>atleast</a:t>
            </a:r>
            <a:r>
              <a:rPr lang="en-US" sz="2000" dirty="0"/>
              <a:t> one that begins and ends at the same vertex</a:t>
            </a:r>
            <a:r>
              <a:rPr lang="en-US" sz="2000" dirty="0" smtClean="0"/>
              <a:t>.</a:t>
            </a:r>
            <a:endParaRPr lang="en-US" sz="2000" dirty="0"/>
          </a:p>
          <a:p>
            <a:pPr lvl="0">
              <a:buNone/>
            </a:pPr>
            <a:r>
              <a:rPr lang="en-US" sz="2000" b="1" dirty="0"/>
              <a:t>Cycle</a:t>
            </a:r>
            <a:endParaRPr lang="en-US" sz="2000" dirty="0"/>
          </a:p>
          <a:p>
            <a:r>
              <a:rPr lang="en-US" sz="2000" dirty="0"/>
              <a:t>A cycle in a graph is a path in which first and last vertex are the same</a:t>
            </a:r>
          </a:p>
          <a:p>
            <a:endParaRPr lang="en-US" dirty="0"/>
          </a:p>
        </p:txBody>
      </p:sp>
      <p:pic>
        <p:nvPicPr>
          <p:cNvPr id="4" name="Picture 2"/>
          <p:cNvPicPr>
            <a:picLocks noChangeAspect="1" noChangeArrowheads="1"/>
          </p:cNvPicPr>
          <p:nvPr/>
        </p:nvPicPr>
        <p:blipFill>
          <a:blip r:embed="rId2"/>
          <a:srcRect/>
          <a:stretch>
            <a:fillRect/>
          </a:stretch>
        </p:blipFill>
        <p:spPr bwMode="auto">
          <a:xfrm>
            <a:off x="2243137" y="4448175"/>
            <a:ext cx="4657725" cy="1495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1810</TotalTime>
  <Words>3896</Words>
  <Application>Microsoft Office PowerPoint</Application>
  <PresentationFormat>On-screen Show (4:3)</PresentationFormat>
  <Paragraphs>696</Paragraphs>
  <Slides>79</Slides>
  <Notes>5</Notes>
  <HiddenSlides>0</HiddenSlides>
  <MMClips>0</MMClips>
  <ScaleCrop>false</ScaleCrop>
  <HeadingPairs>
    <vt:vector size="4" baseType="variant">
      <vt:variant>
        <vt:lpstr>Theme</vt:lpstr>
      </vt:variant>
      <vt:variant>
        <vt:i4>1</vt:i4>
      </vt:variant>
      <vt:variant>
        <vt:lpstr>Slide Titles</vt:lpstr>
      </vt:variant>
      <vt:variant>
        <vt:i4>79</vt:i4>
      </vt:variant>
    </vt:vector>
  </HeadingPairs>
  <TitlesOfParts>
    <vt:vector size="80" baseType="lpstr">
      <vt:lpstr>Office Theme</vt:lpstr>
      <vt:lpstr> UNIT-V GRAPHS AND HASHING</vt:lpstr>
      <vt:lpstr> GRAPH DEFINITION </vt:lpstr>
      <vt:lpstr>Basic Terminologies </vt:lpstr>
      <vt:lpstr>Undirected Graph </vt:lpstr>
      <vt:lpstr>Weighted Graph </vt:lpstr>
      <vt:lpstr>Complete Graph </vt:lpstr>
      <vt:lpstr>  Strongly connected  Graph </vt:lpstr>
      <vt:lpstr> </vt:lpstr>
      <vt:lpstr>Slide 9</vt:lpstr>
      <vt:lpstr>Slide 10</vt:lpstr>
      <vt:lpstr>Slide 11</vt:lpstr>
      <vt:lpstr>Representation of Graph</vt:lpstr>
      <vt:lpstr>Slide 13</vt:lpstr>
      <vt:lpstr>Slide 14</vt:lpstr>
      <vt:lpstr>Slide 15</vt:lpstr>
      <vt:lpstr>Adjacency List Representation </vt:lpstr>
      <vt:lpstr>Slide 17</vt:lpstr>
      <vt:lpstr>Slide 18</vt:lpstr>
      <vt:lpstr>Topological sort</vt:lpstr>
      <vt:lpstr>Introduction</vt:lpstr>
      <vt:lpstr>Steps</vt:lpstr>
      <vt:lpstr>Routine to perform topological sort</vt:lpstr>
      <vt:lpstr>Example</vt:lpstr>
      <vt:lpstr> GRAPH TRAVERSAL </vt:lpstr>
      <vt:lpstr> Breadth First Search(BFS) </vt:lpstr>
      <vt:lpstr>Routine</vt:lpstr>
      <vt:lpstr>Example</vt:lpstr>
      <vt:lpstr>Slide 28</vt:lpstr>
      <vt:lpstr>Slide 29</vt:lpstr>
      <vt:lpstr>Application of BFS</vt:lpstr>
      <vt:lpstr> Depth First Search (DFS) </vt:lpstr>
      <vt:lpstr>Routine</vt:lpstr>
      <vt:lpstr>Example</vt:lpstr>
      <vt:lpstr>Slide 34</vt:lpstr>
      <vt:lpstr>Applications of DFS</vt:lpstr>
      <vt:lpstr>Exercise</vt:lpstr>
      <vt:lpstr>Biconnectivity </vt:lpstr>
      <vt:lpstr>Slide 38</vt:lpstr>
      <vt:lpstr> MINIMUM SPANNING TREES </vt:lpstr>
      <vt:lpstr>Slide 40</vt:lpstr>
      <vt:lpstr>Slide 41</vt:lpstr>
      <vt:lpstr>Slide 42</vt:lpstr>
      <vt:lpstr>Minimum Spanning Trees-Prim’s Algorithm </vt:lpstr>
      <vt:lpstr>Routine</vt:lpstr>
      <vt:lpstr>Example</vt:lpstr>
      <vt:lpstr>Slide 46</vt:lpstr>
      <vt:lpstr>Slide 47</vt:lpstr>
      <vt:lpstr>Slide 48</vt:lpstr>
      <vt:lpstr>Slide 49</vt:lpstr>
      <vt:lpstr> Minimum Spanning Tree-Kruskal’s Algorithm </vt:lpstr>
      <vt:lpstr> Routine</vt:lpstr>
      <vt:lpstr>Slide 52</vt:lpstr>
      <vt:lpstr>Example</vt:lpstr>
      <vt:lpstr>Slide 54</vt:lpstr>
      <vt:lpstr>Exercise</vt:lpstr>
      <vt:lpstr>Shortest Path Algorithm Dijkstra’s Algorithm(Single Source Shortest Path)</vt:lpstr>
      <vt:lpstr>Routine</vt:lpstr>
      <vt:lpstr>Example</vt:lpstr>
      <vt:lpstr>Slide 59</vt:lpstr>
      <vt:lpstr>Slide 60</vt:lpstr>
      <vt:lpstr>Slide 61</vt:lpstr>
      <vt:lpstr>Slide 62</vt:lpstr>
      <vt:lpstr>Hashing</vt:lpstr>
      <vt:lpstr>Hashing</vt:lpstr>
      <vt:lpstr>Hash Function</vt:lpstr>
      <vt:lpstr>Collision</vt:lpstr>
      <vt:lpstr>Collision Avoidance Techniques</vt:lpstr>
      <vt:lpstr>Separate Chaining(Open Hashing)</vt:lpstr>
      <vt:lpstr>Example</vt:lpstr>
      <vt:lpstr>Slide 70</vt:lpstr>
      <vt:lpstr>Open Addressing(Closed hashing)</vt:lpstr>
      <vt:lpstr>Linear Probing</vt:lpstr>
      <vt:lpstr>Slide 73</vt:lpstr>
      <vt:lpstr>Quadratic Probing</vt:lpstr>
      <vt:lpstr>Slide 75</vt:lpstr>
      <vt:lpstr>Double Hashing</vt:lpstr>
      <vt:lpstr>Slide 77</vt:lpstr>
      <vt:lpstr>Re Hashing</vt:lpstr>
      <vt:lpstr>Slide 79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GRAPHS</dc:title>
  <dc:creator>Rangesh</dc:creator>
  <cp:lastModifiedBy>ROSARIO</cp:lastModifiedBy>
  <cp:revision>79</cp:revision>
  <dcterms:created xsi:type="dcterms:W3CDTF">2015-08-03T07:57:11Z</dcterms:created>
  <dcterms:modified xsi:type="dcterms:W3CDTF">2017-10-09T13:58:35Z</dcterms:modified>
</cp:coreProperties>
</file>