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Arial Black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gZxkjSu0PGVLjh//qtYMvk4XBF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EE380F-4165-4A76-A998-EB13FDB22392}">
  <a:tblStyle styleId="{3CEE380F-4165-4A76-A998-EB13FDB22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ArialBlack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2FA0"/>
              </a:buClr>
              <a:buSzPts val="3883"/>
              <a:buFont typeface="Trebuchet MS"/>
              <a:buNone/>
              <a:defRPr b="1" i="0" sz="3883">
                <a:solidFill>
                  <a:srgbClr val="6F2FA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body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2" type="body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/>
          <p:nvPr>
            <p:ph type="title"/>
          </p:nvPr>
        </p:nvSpPr>
        <p:spPr>
          <a:xfrm>
            <a:off x="9144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" type="body"/>
          </p:nvPr>
        </p:nvSpPr>
        <p:spPr>
          <a:xfrm>
            <a:off x="609600" y="1600200"/>
            <a:ext cx="5384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2" type="body"/>
          </p:nvPr>
        </p:nvSpPr>
        <p:spPr>
          <a:xfrm>
            <a:off x="6197600" y="1600200"/>
            <a:ext cx="5384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Introduction to UML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611314" y="123825"/>
            <a:ext cx="89995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Class Diagram?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1981200" y="9906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975" lIns="107950" spcFirstLastPara="1" rIns="107950" wrap="square" tIns="539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diagram is a view of the static structure of a system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contain many class diagrams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diagrams contain: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Packages, classes, interfaces, and relationships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endParaRPr/>
          </a:p>
        </p:txBody>
      </p:sp>
      <p:grpSp>
        <p:nvGrpSpPr>
          <p:cNvPr id="165" name="Google Shape;165;p10"/>
          <p:cNvGrpSpPr/>
          <p:nvPr/>
        </p:nvGrpSpPr>
        <p:grpSpPr>
          <a:xfrm>
            <a:off x="2743201" y="4511675"/>
            <a:ext cx="1433513" cy="1123950"/>
            <a:chOff x="1008" y="3110"/>
            <a:chExt cx="903" cy="708"/>
          </a:xfrm>
        </p:grpSpPr>
        <p:sp>
          <p:nvSpPr>
            <p:cNvPr id="166" name="Google Shape;166;p10"/>
            <p:cNvSpPr/>
            <p:nvPr/>
          </p:nvSpPr>
          <p:spPr>
            <a:xfrm>
              <a:off x="1008" y="3273"/>
              <a:ext cx="903" cy="545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008" y="3110"/>
              <a:ext cx="361" cy="16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008" y="3110"/>
              <a:ext cx="361" cy="163"/>
            </a:xfrm>
            <a:prstGeom prst="rect">
              <a:avLst/>
            </a:prstGeom>
            <a:noFill/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179" y="3292"/>
              <a:ext cx="60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Package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283" y="3445"/>
              <a:ext cx="3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10"/>
          <p:cNvGrpSpPr/>
          <p:nvPr/>
        </p:nvGrpSpPr>
        <p:grpSpPr>
          <a:xfrm>
            <a:off x="5029200" y="4783139"/>
            <a:ext cx="1993900" cy="852487"/>
            <a:chOff x="2462" y="3289"/>
            <a:chExt cx="1256" cy="537"/>
          </a:xfrm>
        </p:grpSpPr>
        <p:sp>
          <p:nvSpPr>
            <p:cNvPr id="172" name="Google Shape;172;p10"/>
            <p:cNvSpPr/>
            <p:nvPr/>
          </p:nvSpPr>
          <p:spPr>
            <a:xfrm>
              <a:off x="2462" y="3289"/>
              <a:ext cx="1256" cy="537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622" y="3339"/>
              <a:ext cx="7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Name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2462" y="3576"/>
              <a:ext cx="1256" cy="250"/>
            </a:xfrm>
            <a:prstGeom prst="rect">
              <a:avLst/>
            </a:prstGeom>
            <a:noFill/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2462" y="3676"/>
              <a:ext cx="1256" cy="150"/>
            </a:xfrm>
            <a:prstGeom prst="rect">
              <a:avLst/>
            </a:prstGeom>
            <a:noFill/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0"/>
          <p:cNvGrpSpPr/>
          <p:nvPr/>
        </p:nvGrpSpPr>
        <p:grpSpPr>
          <a:xfrm>
            <a:off x="7848601" y="4708525"/>
            <a:ext cx="1800225" cy="927100"/>
            <a:chOff x="4041" y="3341"/>
            <a:chExt cx="1134" cy="584"/>
          </a:xfrm>
        </p:grpSpPr>
        <p:sp>
          <p:nvSpPr>
            <p:cNvPr id="177" name="Google Shape;177;p10"/>
            <p:cNvSpPr/>
            <p:nvPr/>
          </p:nvSpPr>
          <p:spPr>
            <a:xfrm>
              <a:off x="4041" y="3341"/>
              <a:ext cx="1134" cy="584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4108" y="3532"/>
              <a:ext cx="9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 Name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041" y="3714"/>
              <a:ext cx="1134" cy="211"/>
            </a:xfrm>
            <a:prstGeom prst="rect">
              <a:avLst/>
            </a:prstGeom>
            <a:noFill/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4041" y="3791"/>
              <a:ext cx="1134" cy="134"/>
            </a:xfrm>
            <a:prstGeom prst="rect">
              <a:avLst/>
            </a:prstGeom>
            <a:noFill/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4222" y="3379"/>
              <a:ext cx="799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&lt;&lt;Interface&gt;&gt;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gb_logo_pc"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00" y="6418263"/>
            <a:ext cx="1498600" cy="25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4074457" y="773519"/>
            <a:ext cx="4041962" cy="68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class diagrams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2534770" y="1732986"/>
            <a:ext cx="7056344" cy="377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25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4"/>
              <a:buFont typeface="Arial"/>
              <a:buChar char="•"/>
            </a:pPr>
            <a:r>
              <a:rPr b="1" lang="en-US" sz="2824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UML class diagram</a:t>
            </a:r>
            <a:r>
              <a:rPr lang="en-US" sz="2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picture of</a:t>
            </a:r>
            <a:endParaRPr sz="28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309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b="0" i="0" lang="en-US" sz="247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classes in an OO system</a:t>
            </a:r>
            <a:endParaRPr b="0" i="0" sz="247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b="0" i="0" lang="en-US" sz="247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fields and methods</a:t>
            </a:r>
            <a:endParaRPr b="0" i="0" sz="247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b="0" i="0" lang="en-US" sz="247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connections between the classes</a:t>
            </a:r>
            <a:endParaRPr b="0" i="0" sz="247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716" lvl="2" marL="1019790" marR="0" rtl="0" algn="l">
              <a:spcBef>
                <a:spcPts val="278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Char char="•"/>
            </a:pPr>
            <a:r>
              <a:rPr b="0" i="0" lang="en-US" sz="211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interact or inherit from each other</a:t>
            </a:r>
            <a:endParaRPr b="0" i="0" sz="211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575" lvl="0" marL="31378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24"/>
              <a:buFont typeface="Arial"/>
              <a:buChar char="•"/>
            </a:pPr>
            <a:r>
              <a:rPr lang="en-US" sz="2824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represented in a UML class diagram:</a:t>
            </a:r>
            <a:endParaRPr sz="28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309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b="0" i="0" lang="en-US" sz="247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 of how the classes interact with each other</a:t>
            </a:r>
            <a:endParaRPr b="0" i="0" sz="247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350203" rtl="0" algn="l">
              <a:lnSpc>
                <a:spcPct val="107851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b="0" i="0" lang="en-US" sz="247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algorithmic details; how a particular behavior is  implemented</a:t>
            </a:r>
            <a:endParaRPr b="0" i="0" sz="247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3977638" y="773519"/>
            <a:ext cx="4239185" cy="68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Diagram of one class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2536115" y="1774902"/>
            <a:ext cx="4566957" cy="3348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100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</a:pPr>
            <a:r>
              <a:rPr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name in top of box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b="0" i="0" lang="en-US" sz="15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&lt;&lt;interface&gt;&gt; on top of interfaces' names</a:t>
            </a:r>
            <a:endParaRPr b="0" i="0" sz="15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383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b="0" i="0" lang="en-US" sz="15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1" lang="en-US" sz="1588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italics </a:t>
            </a:r>
            <a:r>
              <a:rPr b="0" i="0" lang="en-US" sz="15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 </a:t>
            </a:r>
            <a:r>
              <a:rPr b="0" i="1" lang="en-US" sz="1588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class </a:t>
            </a:r>
            <a:r>
              <a:rPr b="0" i="0" lang="en-US" sz="15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5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</a:pPr>
            <a:r>
              <a:t/>
            </a:r>
            <a:endParaRPr b="0" i="0" sz="2338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</a:pPr>
            <a:r>
              <a:rPr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(optional)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b="0" i="0" lang="en-US" sz="15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include all fields of the object</a:t>
            </a:r>
            <a:endParaRPr b="0" i="0" sz="15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</a:pPr>
            <a:r>
              <a:t/>
            </a:r>
            <a:endParaRPr b="0" i="0" sz="2338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</a:pPr>
            <a:r>
              <a:rPr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/ methods (optional)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b="0" i="0" lang="en-US" sz="15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omit trivial (get/set) methods</a:t>
            </a:r>
            <a:endParaRPr b="0" i="0" sz="15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716" lvl="2" marL="1019790" marR="0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</a:pPr>
            <a:r>
              <a:rPr b="0" i="0" lang="en-US" sz="141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don't omit any methods from an interface!</a:t>
            </a:r>
            <a:endParaRPr b="0" i="0" sz="141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365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b="0" i="0" lang="en-US" sz="15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not include inherited methods</a:t>
            </a:r>
            <a:endParaRPr b="0" i="0" sz="158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7778842" y="3967861"/>
            <a:ext cx="2245409" cy="23001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7434011" y="2338940"/>
            <a:ext cx="2590200" cy="147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3574228" y="773519"/>
            <a:ext cx="5047129" cy="68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attributes (= fields)</a:t>
            </a:r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2536114" y="1774902"/>
            <a:ext cx="4294094" cy="634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100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</a:pPr>
            <a:r>
              <a:rPr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(fields, instance variables)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4079" marR="0" rtl="0" algn="l">
              <a:spcBef>
                <a:spcPts val="388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i="1" lang="en-US" sz="1588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visibility name </a:t>
            </a: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US" sz="1588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 </a:t>
            </a:r>
            <a:r>
              <a:rPr lang="en-US" sz="1588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-US" sz="1588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count</a:t>
            </a:r>
            <a:r>
              <a:rPr lang="en-US" sz="1588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i="1" lang="en-US" sz="1588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default_value</a:t>
            </a:r>
            <a:endParaRPr sz="1588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3" name="Google Shape;203;p13"/>
          <p:cNvGraphicFramePr/>
          <p:nvPr/>
        </p:nvGraphicFramePr>
        <p:xfrm>
          <a:off x="2922718" y="27596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{3CEE380F-4165-4A76-A998-EB13FDB22392}</a:tableStyleId>
              </a:tblPr>
              <a:tblGrid>
                <a:gridCol w="1217525"/>
                <a:gridCol w="471200"/>
                <a:gridCol w="1594600"/>
              </a:tblGrid>
              <a:tr h="2527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–	visibility: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63830" rtl="0" algn="r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71450" marR="0" rtl="0" algn="l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63195" rtl="0" algn="r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72085" marR="0" rtl="0" algn="l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07009" rtl="0" algn="r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72085" marR="0" rtl="0" algn="l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63195" rtl="0" algn="r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72085" marR="0" rtl="0" algn="l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package (default)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2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88595" rtl="0" algn="r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72085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derived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04" name="Google Shape;204;p13"/>
          <p:cNvSpPr txBox="1"/>
          <p:nvPr/>
        </p:nvSpPr>
        <p:spPr>
          <a:xfrm>
            <a:off x="2939526" y="3987948"/>
            <a:ext cx="3636309" cy="2160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-252706" lvl="0" marL="263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underline </a:t>
            </a:r>
            <a:r>
              <a:rPr lang="en-US" sz="1588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attributes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6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None/>
            </a:pPr>
            <a:r>
              <a:t/>
            </a:r>
            <a:endParaRPr sz="229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706" lvl="0" marL="263913" marR="0" rtl="0" algn="l">
              <a:spcBef>
                <a:spcPts val="4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b="1" lang="en-US" sz="1588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derived attribute</a:t>
            </a: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 stored, but can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39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computed from other attribute values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717" lvl="1" marL="616356" marR="0" rtl="0" algn="l">
              <a:spcBef>
                <a:spcPts val="318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•"/>
            </a:pPr>
            <a:r>
              <a:rPr b="0" i="0" lang="en-US" sz="12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“specification fields “ from CSE 331</a:t>
            </a:r>
            <a:endParaRPr b="0" i="0" sz="123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</a:pPr>
            <a:r>
              <a:t/>
            </a:r>
            <a:endParaRPr b="0" i="0" sz="1412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706" lvl="0" marL="263913" marR="0" rtl="0" algn="l">
              <a:spcBef>
                <a:spcPts val="1024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example: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39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balance : double = 0.00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7778842" y="3967861"/>
            <a:ext cx="2245409" cy="23001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7386436" y="2316815"/>
            <a:ext cx="2590251" cy="14752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3298563" y="773519"/>
            <a:ext cx="5597338" cy="68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operations / methods</a:t>
            </a:r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2536115" y="1774902"/>
            <a:ext cx="4073899" cy="634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100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</a:pPr>
            <a:r>
              <a:rPr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/ methods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4079" marR="0" rtl="0" algn="l">
              <a:spcBef>
                <a:spcPts val="388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i="1" lang="en-US" sz="1588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visibility name </a:t>
            </a: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588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parameters</a:t>
            </a: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i="1" lang="en-US" sz="1588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return_type</a:t>
            </a:r>
            <a:endParaRPr sz="1588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13" name="Google Shape;213;p14"/>
          <p:cNvGraphicFramePr/>
          <p:nvPr/>
        </p:nvGraphicFramePr>
        <p:xfrm>
          <a:off x="2922718" y="2759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{3CEE380F-4165-4A76-A998-EB13FDB22392}</a:tableStyleId>
              </a:tblPr>
              <a:tblGrid>
                <a:gridCol w="1217525"/>
                <a:gridCol w="471200"/>
                <a:gridCol w="1594600"/>
              </a:tblGrid>
              <a:tr h="2527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–	visibility: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48284" marR="0" rtl="0" algn="l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71450" marR="0" rtl="0" algn="l">
                        <a:lnSpc>
                          <a:spcPct val="124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72085" marR="0" rtl="0" algn="l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72085" marR="0" rtl="0" algn="l">
                        <a:lnSpc>
                          <a:spcPct val="118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2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72085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package (default)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14" name="Google Shape;214;p14"/>
          <p:cNvSpPr txBox="1"/>
          <p:nvPr/>
        </p:nvSpPr>
        <p:spPr>
          <a:xfrm>
            <a:off x="2939526" y="3697491"/>
            <a:ext cx="3463738" cy="1981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375">
            <a:spAutoFit/>
          </a:bodyPr>
          <a:lstStyle/>
          <a:p>
            <a:pPr indent="-252706" lvl="0" marL="263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underline </a:t>
            </a:r>
            <a:r>
              <a:rPr lang="en-US" sz="1588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methods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6" lvl="0" marL="263913" marR="0" rtl="0" algn="l">
              <a:spcBef>
                <a:spcPts val="379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types listed as (name: type)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6" lvl="0" marL="263913" marR="120470" rtl="0" algn="l">
              <a:spcBef>
                <a:spcPts val="383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omit </a:t>
            </a:r>
            <a:r>
              <a:rPr i="1" lang="en-US" sz="1588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return_type </a:t>
            </a: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constructors and  when return type is void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1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None/>
            </a:pPr>
            <a:r>
              <a:t/>
            </a:r>
            <a:endParaRPr sz="229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706" lvl="0" marL="263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example: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39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distance(p1: Point, p2: Point): double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7778842" y="3967861"/>
            <a:ext cx="2245409" cy="23001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7386436" y="2316815"/>
            <a:ext cx="2590251" cy="14752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Employee object class (UML)</a:t>
            </a:r>
            <a:endParaRPr/>
          </a:p>
        </p:txBody>
      </p:sp>
      <p:pic>
        <p:nvPicPr>
          <p:cNvPr id="222" name="Google Shape;2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13" y="1530351"/>
            <a:ext cx="3784600" cy="474186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 txBox="1"/>
          <p:nvPr/>
        </p:nvSpPr>
        <p:spPr>
          <a:xfrm>
            <a:off x="2133600" y="2514601"/>
            <a:ext cx="152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Object attributes</a:t>
            </a:r>
            <a:endParaRPr/>
          </a:p>
        </p:txBody>
      </p:sp>
      <p:cxnSp>
        <p:nvCxnSpPr>
          <p:cNvPr id="224" name="Google Shape;224;p15"/>
          <p:cNvCxnSpPr/>
          <p:nvPr/>
        </p:nvCxnSpPr>
        <p:spPr>
          <a:xfrm>
            <a:off x="3581400" y="2895600"/>
            <a:ext cx="685800" cy="22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5"/>
          <p:cNvSpPr txBox="1"/>
          <p:nvPr/>
        </p:nvSpPr>
        <p:spPr>
          <a:xfrm>
            <a:off x="8610600" y="4648201"/>
            <a:ext cx="1371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Services to other objects</a:t>
            </a:r>
            <a:endParaRPr/>
          </a:p>
        </p:txBody>
      </p:sp>
      <p:cxnSp>
        <p:nvCxnSpPr>
          <p:cNvPr id="226" name="Google Shape;226;p15"/>
          <p:cNvCxnSpPr/>
          <p:nvPr/>
        </p:nvCxnSpPr>
        <p:spPr>
          <a:xfrm flipH="1">
            <a:off x="7467600" y="5257800"/>
            <a:ext cx="990600" cy="22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4982134" y="434965"/>
            <a:ext cx="2228290" cy="1365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Comments</a:t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2536115" y="1821627"/>
            <a:ext cx="7110132" cy="88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-302575" lvl="0" marL="313781" marR="448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4"/>
              <a:buFont typeface="Arial"/>
              <a:buChar char="•"/>
            </a:pPr>
            <a:r>
              <a:rPr lang="en-US" sz="2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represented as a folded note, attached to the  appropriate class/method/etc by a dashed line</a:t>
            </a:r>
            <a:endParaRPr sz="28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2527150" y="2885738"/>
            <a:ext cx="7339405" cy="24621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1611314" y="123825"/>
            <a:ext cx="89995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1885950" y="1052514"/>
            <a:ext cx="8489950" cy="5043487"/>
          </a:xfrm>
          <a:prstGeom prst="rect">
            <a:avLst/>
          </a:prstGeom>
          <a:noFill/>
          <a:ln>
            <a:noFill/>
          </a:ln>
        </p:spPr>
        <p:txBody>
          <a:bodyPr anchorCtr="0" anchor="t" bIns="53975" lIns="107950" spcFirstLastPara="1" rIns="107950" wrap="square" tIns="539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diagrams may contain the following relationships: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Association, aggregation, dependency, realize, and inheritance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endParaRPr/>
          </a:p>
        </p:txBody>
      </p:sp>
      <p:grpSp>
        <p:nvGrpSpPr>
          <p:cNvPr id="241" name="Google Shape;241;p17"/>
          <p:cNvGrpSpPr/>
          <p:nvPr/>
        </p:nvGrpSpPr>
        <p:grpSpPr>
          <a:xfrm>
            <a:off x="5516564" y="4038601"/>
            <a:ext cx="1557337" cy="85725"/>
            <a:chOff x="2371" y="3072"/>
            <a:chExt cx="981" cy="54"/>
          </a:xfrm>
        </p:grpSpPr>
        <p:cxnSp>
          <p:nvCxnSpPr>
            <p:cNvPr id="242" name="Google Shape;242;p17"/>
            <p:cNvCxnSpPr/>
            <p:nvPr/>
          </p:nvCxnSpPr>
          <p:spPr>
            <a:xfrm>
              <a:off x="2861" y="3102"/>
              <a:ext cx="491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7"/>
            <p:cNvCxnSpPr/>
            <p:nvPr/>
          </p:nvCxnSpPr>
          <p:spPr>
            <a:xfrm flipH="1">
              <a:off x="2371" y="3102"/>
              <a:ext cx="490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17"/>
            <p:cNvSpPr/>
            <p:nvPr/>
          </p:nvSpPr>
          <p:spPr>
            <a:xfrm>
              <a:off x="2371" y="3072"/>
              <a:ext cx="102" cy="54"/>
            </a:xfrm>
            <a:custGeom>
              <a:rect b="b" l="l" r="r" t="t"/>
              <a:pathLst>
                <a:path extrusionOk="0" h="54" w="102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17"/>
          <p:cNvGrpSpPr/>
          <p:nvPr/>
        </p:nvGrpSpPr>
        <p:grpSpPr>
          <a:xfrm>
            <a:off x="8183564" y="4038601"/>
            <a:ext cx="1557337" cy="85725"/>
            <a:chOff x="3646" y="3091"/>
            <a:chExt cx="981" cy="54"/>
          </a:xfrm>
        </p:grpSpPr>
        <p:cxnSp>
          <p:nvCxnSpPr>
            <p:cNvPr id="246" name="Google Shape;246;p17"/>
            <p:cNvCxnSpPr/>
            <p:nvPr/>
          </p:nvCxnSpPr>
          <p:spPr>
            <a:xfrm>
              <a:off x="3646" y="3121"/>
              <a:ext cx="981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7"/>
            <p:cNvCxnSpPr/>
            <p:nvPr/>
          </p:nvCxnSpPr>
          <p:spPr>
            <a:xfrm flipH="1">
              <a:off x="4561" y="3121"/>
              <a:ext cx="66" cy="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7"/>
            <p:cNvCxnSpPr/>
            <p:nvPr/>
          </p:nvCxnSpPr>
          <p:spPr>
            <a:xfrm rot="10800000">
              <a:off x="4561" y="3091"/>
              <a:ext cx="66" cy="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" name="Google Shape;249;p17"/>
          <p:cNvGrpSpPr/>
          <p:nvPr/>
        </p:nvGrpSpPr>
        <p:grpSpPr>
          <a:xfrm>
            <a:off x="4114800" y="4876800"/>
            <a:ext cx="1557338" cy="133350"/>
            <a:chOff x="1870" y="3655"/>
            <a:chExt cx="981" cy="84"/>
          </a:xfrm>
        </p:grpSpPr>
        <p:cxnSp>
          <p:nvCxnSpPr>
            <p:cNvPr id="250" name="Google Shape;250;p17"/>
            <p:cNvCxnSpPr/>
            <p:nvPr/>
          </p:nvCxnSpPr>
          <p:spPr>
            <a:xfrm>
              <a:off x="1870" y="3697"/>
              <a:ext cx="981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17"/>
            <p:cNvSpPr/>
            <p:nvPr/>
          </p:nvSpPr>
          <p:spPr>
            <a:xfrm>
              <a:off x="2737" y="3655"/>
              <a:ext cx="114" cy="84"/>
            </a:xfrm>
            <a:custGeom>
              <a:rect b="b" l="l" r="r" t="t"/>
              <a:pathLst>
                <a:path extrusionOk="0" h="84" w="114">
                  <a:moveTo>
                    <a:pt x="114" y="42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114" y="42"/>
                  </a:lnTo>
                  <a:close/>
                </a:path>
              </a:pathLst>
            </a:cu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7"/>
          <p:cNvGrpSpPr/>
          <p:nvPr/>
        </p:nvGrpSpPr>
        <p:grpSpPr>
          <a:xfrm>
            <a:off x="7083425" y="4876800"/>
            <a:ext cx="1557338" cy="133350"/>
            <a:chOff x="3358" y="3559"/>
            <a:chExt cx="981" cy="84"/>
          </a:xfrm>
        </p:grpSpPr>
        <p:cxnSp>
          <p:nvCxnSpPr>
            <p:cNvPr id="253" name="Google Shape;253;p17"/>
            <p:cNvCxnSpPr/>
            <p:nvPr/>
          </p:nvCxnSpPr>
          <p:spPr>
            <a:xfrm>
              <a:off x="3358" y="3601"/>
              <a:ext cx="981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7"/>
            <p:cNvSpPr/>
            <p:nvPr/>
          </p:nvSpPr>
          <p:spPr>
            <a:xfrm>
              <a:off x="4225" y="3559"/>
              <a:ext cx="114" cy="84"/>
            </a:xfrm>
            <a:custGeom>
              <a:rect b="b" l="l" r="r" t="t"/>
              <a:pathLst>
                <a:path extrusionOk="0" h="84" w="114">
                  <a:moveTo>
                    <a:pt x="114" y="42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114" y="42"/>
                  </a:lnTo>
                  <a:close/>
                </a:path>
              </a:pathLst>
            </a:cu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17"/>
          <p:cNvGrpSpPr/>
          <p:nvPr/>
        </p:nvGrpSpPr>
        <p:grpSpPr>
          <a:xfrm>
            <a:off x="2743201" y="4038600"/>
            <a:ext cx="1565275" cy="1588"/>
            <a:chOff x="1144" y="3121"/>
            <a:chExt cx="986" cy="1"/>
          </a:xfrm>
        </p:grpSpPr>
        <p:cxnSp>
          <p:nvCxnSpPr>
            <p:cNvPr id="256" name="Google Shape;256;p17"/>
            <p:cNvCxnSpPr/>
            <p:nvPr/>
          </p:nvCxnSpPr>
          <p:spPr>
            <a:xfrm>
              <a:off x="1634" y="3121"/>
              <a:ext cx="49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7"/>
            <p:cNvCxnSpPr/>
            <p:nvPr/>
          </p:nvCxnSpPr>
          <p:spPr>
            <a:xfrm flipH="1">
              <a:off x="1144" y="3121"/>
              <a:ext cx="490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7"/>
          <p:cNvSpPr txBox="1"/>
          <p:nvPr/>
        </p:nvSpPr>
        <p:spPr>
          <a:xfrm>
            <a:off x="2784475" y="4191000"/>
            <a:ext cx="1493838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</a:t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5518150" y="4202113"/>
            <a:ext cx="1563688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8156575" y="4202113"/>
            <a:ext cx="1620838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endParaRPr/>
          </a:p>
        </p:txBody>
      </p:sp>
      <p:sp>
        <p:nvSpPr>
          <p:cNvPr id="261" name="Google Shape;261;p17"/>
          <p:cNvSpPr txBox="1"/>
          <p:nvPr/>
        </p:nvSpPr>
        <p:spPr>
          <a:xfrm>
            <a:off x="4173539" y="5105400"/>
            <a:ext cx="1449387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7345364" y="5105400"/>
            <a:ext cx="1042987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Realize</a:t>
            </a:r>
            <a:endParaRPr/>
          </a:p>
        </p:txBody>
      </p:sp>
      <p:pic>
        <p:nvPicPr>
          <p:cNvPr descr="rgb_logo_pc" id="263" name="Google Shape;2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00" y="6418263"/>
            <a:ext cx="1498600" cy="25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Class Notation</a:t>
            </a:r>
            <a:endParaRPr/>
          </a:p>
        </p:txBody>
      </p:sp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19050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Lines or arrows between classes indicate relationships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Association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relationship between instances of two classes, where one class must know about the other to do its work, e.g. client communicates to server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indicated by a straight line or arrow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Aggregation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 association where one class belongs to a collection, e.g. instructor part of Faculty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Indicated by an empty diamond on the side of the collection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Composition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Strong form of Aggregation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Lifetime control; components cannot exist without the aggregate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Indicated by a solid diamond on the side of the collection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Inheritance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 inheritance link indicating one class a superclass relationship, e.g. bird is part of mammal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Indicated by triangle pointing to superclass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9"/>
          <p:cNvSpPr txBox="1"/>
          <p:nvPr>
            <p:ph type="title"/>
          </p:nvPr>
        </p:nvSpPr>
        <p:spPr>
          <a:xfrm>
            <a:off x="2655889" y="715964"/>
            <a:ext cx="7185025" cy="687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Generalization</a:t>
            </a:r>
            <a:endParaRPr/>
          </a:p>
        </p:txBody>
      </p:sp>
      <p:pic>
        <p:nvPicPr>
          <p:cNvPr id="277" name="Google Shape;2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219200"/>
            <a:ext cx="6019800" cy="45910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4732019" y="773519"/>
            <a:ext cx="2726951" cy="68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phase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2534770" y="1786665"/>
            <a:ext cx="7010400" cy="3671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775">
            <a:spAutoFit/>
          </a:bodyPr>
          <a:lstStyle/>
          <a:p>
            <a:pPr indent="-302575" lvl="0" marL="313781" marR="4483" rtl="0" algn="l">
              <a:lnSpc>
                <a:spcPct val="1078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•"/>
            </a:pPr>
            <a:r>
              <a:rPr b="1" i="0" lang="en-US" sz="247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</a:t>
            </a:r>
            <a:r>
              <a:rPr b="0" i="0" lang="en-US" sz="247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specifying the structure of how a software  system will be written and function, without actually  writing the complete implementation</a:t>
            </a:r>
            <a:endParaRPr b="0" i="0" sz="247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"/>
              </a:spcBef>
              <a:spcAft>
                <a:spcPts val="0"/>
              </a:spcAft>
              <a:buClr>
                <a:schemeClr val="dk1"/>
              </a:buClr>
              <a:buSzPts val="3353"/>
              <a:buFont typeface="Arial"/>
              <a:buNone/>
            </a:pPr>
            <a:r>
              <a:t/>
            </a:r>
            <a:endParaRPr b="0" i="0" sz="335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575" lvl="0" marL="313781" marR="613555" rtl="0" algn="l">
              <a:lnSpc>
                <a:spcPct val="1078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•"/>
            </a:pPr>
            <a:r>
              <a:rPr b="0" i="0" lang="en-US" sz="247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transition from "what" the system must do, to  "how" the system will do it</a:t>
            </a:r>
            <a:endParaRPr b="0" i="0" sz="247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437612" rtl="0" algn="l">
              <a:lnSpc>
                <a:spcPct val="107884"/>
              </a:lnSpc>
              <a:spcBef>
                <a:spcPts val="534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Char char="–"/>
            </a:pPr>
            <a:r>
              <a:rPr b="0" i="0" lang="en-US" sz="211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classes will we need to implement a system that  meets our requirements?</a:t>
            </a:r>
            <a:endParaRPr b="0" i="0" sz="211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221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Char char="–"/>
            </a:pPr>
            <a:r>
              <a:rPr b="0" i="0" lang="en-US" sz="211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fields and methods will each class have?</a:t>
            </a:r>
            <a:endParaRPr b="0" i="0" sz="211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Char char="–"/>
            </a:pPr>
            <a:r>
              <a:rPr b="0" i="0" lang="en-US" sz="211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will the classes interact with each other?</a:t>
            </a:r>
            <a:endParaRPr b="0" i="0" sz="211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type="title"/>
          </p:nvPr>
        </p:nvSpPr>
        <p:spPr>
          <a:xfrm>
            <a:off x="2233556" y="844496"/>
            <a:ext cx="7728697" cy="553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625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30"/>
              <a:buFont typeface="Calibri"/>
              <a:buNone/>
            </a:pPr>
            <a:r>
              <a:rPr lang="en-US" sz="3530"/>
              <a:t>Generalization (inheritance) relationships</a:t>
            </a:r>
            <a:endParaRPr sz="3530"/>
          </a:p>
        </p:txBody>
      </p:sp>
      <p:sp>
        <p:nvSpPr>
          <p:cNvPr id="283" name="Google Shape;283;p20"/>
          <p:cNvSpPr txBox="1"/>
          <p:nvPr/>
        </p:nvSpPr>
        <p:spPr>
          <a:xfrm>
            <a:off x="2132703" y="1501050"/>
            <a:ext cx="4945156" cy="4746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900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•"/>
            </a:pPr>
            <a:r>
              <a:rPr lang="en-US" sz="194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hierarchies drawn top-down</a:t>
            </a:r>
            <a:endParaRPr sz="194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575" lvl="0" marL="313781" marR="0" rtl="0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•"/>
            </a:pPr>
            <a:r>
              <a:rPr lang="en-US" sz="194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arrows point upward to parent</a:t>
            </a:r>
            <a:endParaRPr sz="194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575" lvl="0" marL="313781" marR="283524" rtl="0" algn="l">
              <a:lnSpc>
                <a:spcPct val="108191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•"/>
            </a:pPr>
            <a:r>
              <a:rPr lang="en-US" sz="194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line/arrow styles indicate whether parent is  a(n):</a:t>
            </a:r>
            <a:endParaRPr sz="194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lnSpc>
                <a:spcPct val="113921"/>
              </a:lnSpc>
              <a:spcBef>
                <a:spcPts val="221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b="0" i="0" lang="en-US" sz="2471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247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47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67346" marR="0" rtl="0" algn="l">
              <a:lnSpc>
                <a:spcPct val="113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line, black arrow</a:t>
            </a:r>
            <a:endParaRPr sz="24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lnSpc>
                <a:spcPct val="113921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b="0" i="0" lang="en-US" sz="2471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class</a:t>
            </a:r>
            <a:r>
              <a:rPr b="0" i="0" lang="en-US" sz="247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47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67346" marR="0" rtl="0" algn="l">
              <a:lnSpc>
                <a:spcPct val="113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line, white arrow</a:t>
            </a:r>
            <a:endParaRPr sz="24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lnSpc>
                <a:spcPct val="113921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Char char="–"/>
            </a:pPr>
            <a:r>
              <a:rPr b="0" i="0" lang="en-US" sz="2471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en-US" sz="247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47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67346" marR="0" rtl="0" algn="l">
              <a:lnSpc>
                <a:spcPct val="113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dashed line, white arrow</a:t>
            </a:r>
            <a:endParaRPr sz="24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"/>
              </a:spcBef>
              <a:spcAft>
                <a:spcPts val="0"/>
              </a:spcAft>
              <a:buNone/>
            </a:pPr>
            <a:r>
              <a:t/>
            </a:r>
            <a:endParaRPr sz="269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575" lvl="0" marL="313781" marR="4483" rtl="0" algn="l">
              <a:lnSpc>
                <a:spcPct val="1081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•"/>
            </a:pPr>
            <a:r>
              <a:rPr lang="en-US" sz="194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omit trivial / obvious generalization  relationships, such as drawing the Object class  as a parent</a:t>
            </a:r>
            <a:endParaRPr sz="194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7261984" y="1514152"/>
            <a:ext cx="2835124" cy="46848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/>
          <p:nvPr/>
        </p:nvSpPr>
        <p:spPr>
          <a:xfrm>
            <a:off x="5002164" y="4015540"/>
            <a:ext cx="5010575" cy="23326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1"/>
          <p:cNvSpPr txBox="1"/>
          <p:nvPr>
            <p:ph type="title"/>
          </p:nvPr>
        </p:nvSpPr>
        <p:spPr>
          <a:xfrm>
            <a:off x="3355041" y="598707"/>
            <a:ext cx="5485279" cy="68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Associational relationships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2536114" y="1458557"/>
            <a:ext cx="5299262" cy="44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4"/>
              <a:buFont typeface="Arial"/>
              <a:buChar char="•"/>
            </a:pPr>
            <a:r>
              <a:rPr lang="en-US" sz="2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associational (usage) relationships</a:t>
            </a:r>
            <a:endParaRPr sz="28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2939526" y="1966856"/>
            <a:ext cx="1751479" cy="390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multiplicity</a:t>
            </a:r>
            <a:endParaRPr sz="24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4956584" y="2078465"/>
            <a:ext cx="1749799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(how many are used)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3342938" y="2353593"/>
            <a:ext cx="3335991" cy="1039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325">
            <a:spAutoFit/>
          </a:bodyPr>
          <a:lstStyle/>
          <a:p>
            <a:pPr indent="-201717" lvl="0" marL="21292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</a:pPr>
            <a:r>
              <a:rPr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	</a:t>
            </a:r>
            <a:r>
              <a:rPr lang="en-US" sz="1412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14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 1, or more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717" lvl="0" marL="212923" marR="0" rtl="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</a:pPr>
            <a:r>
              <a:rPr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</a:t>
            </a:r>
            <a:r>
              <a:rPr lang="en-US" sz="1412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14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exactly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717" lvl="0" marL="212923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</a:pPr>
            <a:r>
              <a:rPr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2..4	</a:t>
            </a:r>
            <a:r>
              <a:rPr lang="en-US" sz="1412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14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2 and 4, inclusive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717" lvl="0" marL="212923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</a:pPr>
            <a:r>
              <a:rPr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3..*	</a:t>
            </a:r>
            <a:r>
              <a:rPr lang="en-US" sz="1412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14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or more (also written as “3..”)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4956585" y="3563021"/>
            <a:ext cx="2974601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(what relationship the objects have)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2939527" y="3375569"/>
            <a:ext cx="1772210" cy="9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75">
            <a:spAutoFit/>
          </a:bodyPr>
          <a:lstStyle/>
          <a:p>
            <a:pPr indent="-310419" lvl="0" marL="32162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AutoNum type="arabicPeriod" startAt="2"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24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419" lvl="0" marL="321626" marR="0" rtl="0" algn="l">
              <a:spcBef>
                <a:spcPts val="596"/>
              </a:spcBef>
              <a:spcAft>
                <a:spcPts val="0"/>
              </a:spcAft>
              <a:buClr>
                <a:schemeClr val="dk1"/>
              </a:buClr>
              <a:buSzPts val="2471"/>
              <a:buFont typeface="Arial"/>
              <a:buAutoNum type="arabicPeriod" startAt="2"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navigability</a:t>
            </a:r>
            <a:endParaRPr sz="24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4956584" y="4014842"/>
            <a:ext cx="874059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(direction)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/>
          <p:nvPr/>
        </p:nvSpPr>
        <p:spPr>
          <a:xfrm>
            <a:off x="5351160" y="2038705"/>
            <a:ext cx="3877263" cy="1115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2132703" y="1498116"/>
            <a:ext cx="5212976" cy="699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25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rgbClr val="7F007F"/>
              </a:buClr>
              <a:buSzPts val="1456"/>
              <a:buFont typeface="Noto Sans Symbols"/>
              <a:buChar char="■"/>
            </a:pPr>
            <a:r>
              <a:rPr lang="en-US" sz="247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one-to-one</a:t>
            </a:r>
            <a:endParaRPr sz="247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2705" lvl="1" marL="667346" marR="0" rtl="0" algn="l">
              <a:spcBef>
                <a:spcPts val="194"/>
              </a:spcBef>
              <a:spcAft>
                <a:spcPts val="0"/>
              </a:spcAft>
              <a:buClr>
                <a:srgbClr val="7F007F"/>
              </a:buClr>
              <a:buSzPts val="926"/>
              <a:buFont typeface="Noto Sans Symbols"/>
              <a:buChar char="■"/>
            </a:pPr>
            <a:r>
              <a:rPr b="0" i="0" lang="en-US" sz="1588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student must carry exactly one ID card</a:t>
            </a:r>
            <a:endParaRPr b="0" i="0" sz="1588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2132703" y="3187066"/>
            <a:ext cx="5413562" cy="699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25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rgbClr val="7F007F"/>
              </a:buClr>
              <a:buSzPts val="1456"/>
              <a:buFont typeface="Noto Sans Symbols"/>
              <a:buChar char="■"/>
            </a:pPr>
            <a:r>
              <a:rPr lang="en-US" sz="247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one-to-many</a:t>
            </a:r>
            <a:endParaRPr sz="247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2705" lvl="1" marL="667346" marR="0" rtl="0" algn="l">
              <a:spcBef>
                <a:spcPts val="194"/>
              </a:spcBef>
              <a:spcAft>
                <a:spcPts val="0"/>
              </a:spcAft>
              <a:buClr>
                <a:srgbClr val="7F007F"/>
              </a:buClr>
              <a:buSzPts val="926"/>
              <a:buFont typeface="Noto Sans Symbols"/>
              <a:buChar char="■"/>
            </a:pPr>
            <a:r>
              <a:rPr b="0" i="0" lang="en-US" sz="1588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rectangle list can contain many rectangles</a:t>
            </a:r>
            <a:endParaRPr b="0" i="0" sz="1588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22"/>
          <p:cNvSpPr txBox="1"/>
          <p:nvPr>
            <p:ph type="title"/>
          </p:nvPr>
        </p:nvSpPr>
        <p:spPr>
          <a:xfrm>
            <a:off x="3763831" y="531472"/>
            <a:ext cx="5501528" cy="68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Multiplicity of associations</a:t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398800" y="4345855"/>
            <a:ext cx="7529968" cy="14380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>
            <p:ph type="title"/>
          </p:nvPr>
        </p:nvSpPr>
        <p:spPr>
          <a:xfrm>
            <a:off x="4299023" y="773519"/>
            <a:ext cx="3593726" cy="68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Association types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2131358" y="1481417"/>
            <a:ext cx="5047129" cy="7717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7"/>
              <a:buFont typeface="Arial"/>
              <a:buChar char="•"/>
            </a:pPr>
            <a:r>
              <a:rPr b="1" lang="en-US" sz="264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aggregation</a:t>
            </a:r>
            <a:r>
              <a:rPr lang="en-US" sz="264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“is part of”</a:t>
            </a:r>
            <a:endParaRPr sz="26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4079" marR="0" rtl="0" algn="l">
              <a:spcBef>
                <a:spcPts val="13"/>
              </a:spcBef>
              <a:spcAft>
                <a:spcPts val="0"/>
              </a:spcAft>
              <a:buNone/>
            </a:pPr>
            <a:r>
              <a:rPr lang="en-US" sz="229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symbolized by a clear white diamond</a:t>
            </a:r>
            <a:endParaRPr sz="229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2131358" y="2637863"/>
            <a:ext cx="5047129" cy="1477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7"/>
              <a:buFont typeface="Arial"/>
              <a:buChar char="•"/>
            </a:pPr>
            <a:r>
              <a:rPr b="1" lang="en-US" sz="264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composition</a:t>
            </a:r>
            <a:r>
              <a:rPr lang="en-US" sz="264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“is entirely made of”</a:t>
            </a:r>
            <a:endParaRPr sz="26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stronger version of aggregation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parts live and die with the whole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symbolized by a black diamond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2131358" y="4493557"/>
            <a:ext cx="4767543" cy="1124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7"/>
              <a:buFont typeface="Arial"/>
              <a:buChar char="•"/>
            </a:pPr>
            <a:r>
              <a:rPr b="1" lang="en-US" sz="264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dependency</a:t>
            </a:r>
            <a:r>
              <a:rPr lang="en-US" sz="264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“uses temporarily”</a:t>
            </a:r>
            <a:endParaRPr sz="26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symbolized by dotted line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is an implementation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 txBox="1"/>
          <p:nvPr/>
        </p:nvSpPr>
        <p:spPr>
          <a:xfrm>
            <a:off x="2787575" y="5527635"/>
            <a:ext cx="3463178" cy="64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25">
            <a:spAutoFit/>
          </a:bodyPr>
          <a:lstStyle/>
          <a:p>
            <a:pPr indent="0" lvl="0" marL="11206" marR="448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detail, not an intrinsic part of  that object's state</a:t>
            </a:r>
            <a:endParaRPr sz="229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8143537" y="1098713"/>
            <a:ext cx="147357" cy="686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42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206" marR="0" rtl="0" algn="l">
              <a:spcBef>
                <a:spcPts val="529"/>
              </a:spcBef>
              <a:spcAft>
                <a:spcPts val="0"/>
              </a:spcAft>
              <a:buNone/>
            </a:pPr>
            <a:r>
              <a:rPr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8010861" y="529814"/>
            <a:ext cx="905435" cy="603997"/>
          </a:xfrm>
          <a:custGeom>
            <a:rect b="b" l="l" r="r" t="t"/>
            <a:pathLst>
              <a:path extrusionOk="0" h="684530" w="1026159">
                <a:moveTo>
                  <a:pt x="1025652" y="684276"/>
                </a:moveTo>
                <a:lnTo>
                  <a:pt x="1025652" y="0"/>
                </a:lnTo>
                <a:lnTo>
                  <a:pt x="0" y="0"/>
                </a:lnTo>
                <a:lnTo>
                  <a:pt x="0" y="684276"/>
                </a:lnTo>
                <a:lnTo>
                  <a:pt x="10668" y="684276"/>
                </a:lnTo>
                <a:lnTo>
                  <a:pt x="10668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1007364" y="19812"/>
                </a:lnTo>
                <a:lnTo>
                  <a:pt x="1007364" y="9144"/>
                </a:lnTo>
                <a:lnTo>
                  <a:pt x="1016508" y="19812"/>
                </a:lnTo>
                <a:lnTo>
                  <a:pt x="1016508" y="684276"/>
                </a:lnTo>
                <a:lnTo>
                  <a:pt x="1025652" y="684276"/>
                </a:lnTo>
                <a:close/>
              </a:path>
              <a:path extrusionOk="0" h="684530" w="1026159">
                <a:moveTo>
                  <a:pt x="19812" y="19812"/>
                </a:moveTo>
                <a:lnTo>
                  <a:pt x="19812" y="9144"/>
                </a:lnTo>
                <a:lnTo>
                  <a:pt x="10668" y="19812"/>
                </a:lnTo>
                <a:lnTo>
                  <a:pt x="19812" y="19812"/>
                </a:lnTo>
                <a:close/>
              </a:path>
              <a:path extrusionOk="0" h="684530" w="1026159">
                <a:moveTo>
                  <a:pt x="19812" y="665988"/>
                </a:moveTo>
                <a:lnTo>
                  <a:pt x="19812" y="19812"/>
                </a:lnTo>
                <a:lnTo>
                  <a:pt x="10668" y="19812"/>
                </a:lnTo>
                <a:lnTo>
                  <a:pt x="10668" y="665988"/>
                </a:lnTo>
                <a:lnTo>
                  <a:pt x="19812" y="665988"/>
                </a:lnTo>
                <a:close/>
              </a:path>
              <a:path extrusionOk="0" h="684530" w="1026159">
                <a:moveTo>
                  <a:pt x="1016508" y="665988"/>
                </a:moveTo>
                <a:lnTo>
                  <a:pt x="10668" y="665988"/>
                </a:lnTo>
                <a:lnTo>
                  <a:pt x="19812" y="675132"/>
                </a:lnTo>
                <a:lnTo>
                  <a:pt x="19812" y="684276"/>
                </a:lnTo>
                <a:lnTo>
                  <a:pt x="1007364" y="684276"/>
                </a:lnTo>
                <a:lnTo>
                  <a:pt x="1007364" y="675132"/>
                </a:lnTo>
                <a:lnTo>
                  <a:pt x="1016508" y="665988"/>
                </a:lnTo>
                <a:close/>
              </a:path>
              <a:path extrusionOk="0" h="684530" w="1026159">
                <a:moveTo>
                  <a:pt x="19812" y="684276"/>
                </a:moveTo>
                <a:lnTo>
                  <a:pt x="19812" y="675132"/>
                </a:lnTo>
                <a:lnTo>
                  <a:pt x="10668" y="665988"/>
                </a:lnTo>
                <a:lnTo>
                  <a:pt x="10668" y="684276"/>
                </a:lnTo>
                <a:lnTo>
                  <a:pt x="19812" y="684276"/>
                </a:lnTo>
                <a:close/>
              </a:path>
              <a:path extrusionOk="0" h="684530" w="1026159">
                <a:moveTo>
                  <a:pt x="1016508" y="19812"/>
                </a:moveTo>
                <a:lnTo>
                  <a:pt x="1007364" y="9144"/>
                </a:lnTo>
                <a:lnTo>
                  <a:pt x="1007364" y="19812"/>
                </a:lnTo>
                <a:lnTo>
                  <a:pt x="1016508" y="19812"/>
                </a:lnTo>
                <a:close/>
              </a:path>
              <a:path extrusionOk="0" h="684530" w="1026159">
                <a:moveTo>
                  <a:pt x="1016508" y="665988"/>
                </a:moveTo>
                <a:lnTo>
                  <a:pt x="1016508" y="19812"/>
                </a:lnTo>
                <a:lnTo>
                  <a:pt x="1007364" y="19812"/>
                </a:lnTo>
                <a:lnTo>
                  <a:pt x="1007364" y="665988"/>
                </a:lnTo>
                <a:lnTo>
                  <a:pt x="1016508" y="665988"/>
                </a:lnTo>
                <a:close/>
              </a:path>
              <a:path extrusionOk="0" h="684530" w="1026159">
                <a:moveTo>
                  <a:pt x="1016508" y="684276"/>
                </a:moveTo>
                <a:lnTo>
                  <a:pt x="1016508" y="665988"/>
                </a:lnTo>
                <a:lnTo>
                  <a:pt x="1007364" y="675132"/>
                </a:lnTo>
                <a:lnTo>
                  <a:pt x="1007364" y="684276"/>
                </a:lnTo>
                <a:lnTo>
                  <a:pt x="1016508" y="6842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8296833" y="564327"/>
            <a:ext cx="331694" cy="228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</a:t>
            </a:r>
            <a:endParaRPr sz="1412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8020274" y="954741"/>
            <a:ext cx="887506" cy="0"/>
          </a:xfrm>
          <a:custGeom>
            <a:rect b="b" l="l" r="r" t="t"/>
            <a:pathLst>
              <a:path extrusionOk="0" h="120000" w="1005840">
                <a:moveTo>
                  <a:pt x="0" y="0"/>
                </a:moveTo>
                <a:lnTo>
                  <a:pt x="1005840" y="0"/>
                </a:lnTo>
              </a:path>
            </a:pathLst>
          </a:custGeom>
          <a:noFill/>
          <a:ln cap="flat" cmpd="sng" w="18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8464027" y="1296297"/>
            <a:ext cx="0" cy="492499"/>
          </a:xfrm>
          <a:custGeom>
            <a:rect b="b" l="l" r="r" t="t"/>
            <a:pathLst>
              <a:path extrusionOk="0" h="558164" w="120000">
                <a:moveTo>
                  <a:pt x="0" y="0"/>
                </a:moveTo>
                <a:lnTo>
                  <a:pt x="0" y="557784"/>
                </a:lnTo>
              </a:path>
            </a:pathLst>
          </a:custGeom>
          <a:noFill/>
          <a:ln cap="flat" cmpd="sng" w="18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8338970" y="1134932"/>
            <a:ext cx="250451" cy="172571"/>
          </a:xfrm>
          <a:custGeom>
            <a:rect b="b" l="l" r="r" t="t"/>
            <a:pathLst>
              <a:path extrusionOk="0" h="195580" w="283845">
                <a:moveTo>
                  <a:pt x="283464" y="97536"/>
                </a:moveTo>
                <a:lnTo>
                  <a:pt x="141732" y="0"/>
                </a:lnTo>
                <a:lnTo>
                  <a:pt x="0" y="97536"/>
                </a:lnTo>
                <a:lnTo>
                  <a:pt x="21336" y="112218"/>
                </a:lnTo>
                <a:lnTo>
                  <a:pt x="21336" y="89916"/>
                </a:lnTo>
                <a:lnTo>
                  <a:pt x="32493" y="97536"/>
                </a:lnTo>
                <a:lnTo>
                  <a:pt x="135636" y="27097"/>
                </a:lnTo>
                <a:lnTo>
                  <a:pt x="135636" y="19812"/>
                </a:lnTo>
                <a:lnTo>
                  <a:pt x="146304" y="19812"/>
                </a:lnTo>
                <a:lnTo>
                  <a:pt x="146304" y="27009"/>
                </a:lnTo>
                <a:lnTo>
                  <a:pt x="250834" y="97536"/>
                </a:lnTo>
                <a:lnTo>
                  <a:pt x="262128" y="89916"/>
                </a:lnTo>
                <a:lnTo>
                  <a:pt x="262128" y="112218"/>
                </a:lnTo>
                <a:lnTo>
                  <a:pt x="283464" y="97536"/>
                </a:lnTo>
                <a:close/>
              </a:path>
              <a:path extrusionOk="0" h="195580" w="283845">
                <a:moveTo>
                  <a:pt x="32493" y="97536"/>
                </a:moveTo>
                <a:lnTo>
                  <a:pt x="21336" y="89916"/>
                </a:lnTo>
                <a:lnTo>
                  <a:pt x="21336" y="105156"/>
                </a:lnTo>
                <a:lnTo>
                  <a:pt x="32493" y="97536"/>
                </a:lnTo>
                <a:close/>
              </a:path>
              <a:path extrusionOk="0" h="195580" w="283845">
                <a:moveTo>
                  <a:pt x="141002" y="171639"/>
                </a:moveTo>
                <a:lnTo>
                  <a:pt x="32493" y="97536"/>
                </a:lnTo>
                <a:lnTo>
                  <a:pt x="21336" y="105156"/>
                </a:lnTo>
                <a:lnTo>
                  <a:pt x="21336" y="112218"/>
                </a:lnTo>
                <a:lnTo>
                  <a:pt x="135636" y="190876"/>
                </a:lnTo>
                <a:lnTo>
                  <a:pt x="135636" y="175260"/>
                </a:lnTo>
                <a:lnTo>
                  <a:pt x="141002" y="171639"/>
                </a:lnTo>
                <a:close/>
              </a:path>
              <a:path extrusionOk="0" h="195580" w="283845">
                <a:moveTo>
                  <a:pt x="146304" y="19812"/>
                </a:moveTo>
                <a:lnTo>
                  <a:pt x="135636" y="19812"/>
                </a:lnTo>
                <a:lnTo>
                  <a:pt x="141002" y="23432"/>
                </a:lnTo>
                <a:lnTo>
                  <a:pt x="146304" y="19812"/>
                </a:lnTo>
                <a:close/>
              </a:path>
              <a:path extrusionOk="0" h="195580" w="283845">
                <a:moveTo>
                  <a:pt x="141002" y="23432"/>
                </a:moveTo>
                <a:lnTo>
                  <a:pt x="135636" y="19812"/>
                </a:lnTo>
                <a:lnTo>
                  <a:pt x="135636" y="27097"/>
                </a:lnTo>
                <a:lnTo>
                  <a:pt x="141002" y="23432"/>
                </a:lnTo>
                <a:close/>
              </a:path>
              <a:path extrusionOk="0" h="195580" w="283845">
                <a:moveTo>
                  <a:pt x="146304" y="175260"/>
                </a:moveTo>
                <a:lnTo>
                  <a:pt x="141002" y="171639"/>
                </a:lnTo>
                <a:lnTo>
                  <a:pt x="135636" y="175260"/>
                </a:lnTo>
                <a:lnTo>
                  <a:pt x="146304" y="175260"/>
                </a:lnTo>
                <a:close/>
              </a:path>
              <a:path extrusionOk="0" h="195580" w="283845">
                <a:moveTo>
                  <a:pt x="146304" y="191925"/>
                </a:moveTo>
                <a:lnTo>
                  <a:pt x="146304" y="175260"/>
                </a:lnTo>
                <a:lnTo>
                  <a:pt x="135636" y="175260"/>
                </a:lnTo>
                <a:lnTo>
                  <a:pt x="135636" y="190876"/>
                </a:lnTo>
                <a:lnTo>
                  <a:pt x="141732" y="195072"/>
                </a:lnTo>
                <a:lnTo>
                  <a:pt x="146304" y="191925"/>
                </a:lnTo>
                <a:close/>
              </a:path>
              <a:path extrusionOk="0" h="195580" w="283845">
                <a:moveTo>
                  <a:pt x="146304" y="27009"/>
                </a:moveTo>
                <a:lnTo>
                  <a:pt x="146304" y="19812"/>
                </a:lnTo>
                <a:lnTo>
                  <a:pt x="141002" y="23432"/>
                </a:lnTo>
                <a:lnTo>
                  <a:pt x="146304" y="27009"/>
                </a:lnTo>
                <a:close/>
              </a:path>
              <a:path extrusionOk="0" h="195580" w="283845">
                <a:moveTo>
                  <a:pt x="262128" y="112218"/>
                </a:moveTo>
                <a:lnTo>
                  <a:pt x="262128" y="105156"/>
                </a:lnTo>
                <a:lnTo>
                  <a:pt x="250834" y="97536"/>
                </a:lnTo>
                <a:lnTo>
                  <a:pt x="141002" y="171639"/>
                </a:lnTo>
                <a:lnTo>
                  <a:pt x="146304" y="175260"/>
                </a:lnTo>
                <a:lnTo>
                  <a:pt x="146304" y="191925"/>
                </a:lnTo>
                <a:lnTo>
                  <a:pt x="262128" y="112218"/>
                </a:lnTo>
                <a:close/>
              </a:path>
              <a:path extrusionOk="0" h="195580" w="283845">
                <a:moveTo>
                  <a:pt x="262128" y="105156"/>
                </a:moveTo>
                <a:lnTo>
                  <a:pt x="262128" y="89916"/>
                </a:lnTo>
                <a:lnTo>
                  <a:pt x="250834" y="97536"/>
                </a:lnTo>
                <a:lnTo>
                  <a:pt x="262128" y="105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8975909" y="1396700"/>
            <a:ext cx="967628" cy="228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8630770" y="1241164"/>
            <a:ext cx="502024" cy="138953"/>
          </a:xfrm>
          <a:custGeom>
            <a:rect b="b" l="l" r="r" t="t"/>
            <a:pathLst>
              <a:path extrusionOk="0" h="157480" w="568959">
                <a:moveTo>
                  <a:pt x="82296" y="0"/>
                </a:moveTo>
                <a:lnTo>
                  <a:pt x="0" y="19812"/>
                </a:lnTo>
                <a:lnTo>
                  <a:pt x="59436" y="68190"/>
                </a:lnTo>
                <a:lnTo>
                  <a:pt x="59436" y="42672"/>
                </a:lnTo>
                <a:lnTo>
                  <a:pt x="64008" y="24384"/>
                </a:lnTo>
                <a:lnTo>
                  <a:pt x="76081" y="27119"/>
                </a:lnTo>
                <a:lnTo>
                  <a:pt x="82296" y="0"/>
                </a:lnTo>
                <a:close/>
              </a:path>
              <a:path extrusionOk="0" h="157480" w="568959">
                <a:moveTo>
                  <a:pt x="76081" y="27119"/>
                </a:moveTo>
                <a:lnTo>
                  <a:pt x="64008" y="24384"/>
                </a:lnTo>
                <a:lnTo>
                  <a:pt x="59436" y="42672"/>
                </a:lnTo>
                <a:lnTo>
                  <a:pt x="71871" y="45489"/>
                </a:lnTo>
                <a:lnTo>
                  <a:pt x="76081" y="27119"/>
                </a:lnTo>
                <a:close/>
              </a:path>
              <a:path extrusionOk="0" h="157480" w="568959">
                <a:moveTo>
                  <a:pt x="71871" y="45489"/>
                </a:moveTo>
                <a:lnTo>
                  <a:pt x="59436" y="42672"/>
                </a:lnTo>
                <a:lnTo>
                  <a:pt x="59436" y="68190"/>
                </a:lnTo>
                <a:lnTo>
                  <a:pt x="65532" y="73152"/>
                </a:lnTo>
                <a:lnTo>
                  <a:pt x="71871" y="45489"/>
                </a:lnTo>
                <a:close/>
              </a:path>
              <a:path extrusionOk="0" h="157480" w="568959">
                <a:moveTo>
                  <a:pt x="568452" y="138684"/>
                </a:moveTo>
                <a:lnTo>
                  <a:pt x="76081" y="27119"/>
                </a:lnTo>
                <a:lnTo>
                  <a:pt x="71871" y="45489"/>
                </a:lnTo>
                <a:lnTo>
                  <a:pt x="563880" y="156972"/>
                </a:lnTo>
                <a:lnTo>
                  <a:pt x="568452" y="1386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8037755" y="1807284"/>
            <a:ext cx="905435" cy="603997"/>
          </a:xfrm>
          <a:custGeom>
            <a:rect b="b" l="l" r="r" t="t"/>
            <a:pathLst>
              <a:path extrusionOk="0" h="684530" w="1026159">
                <a:moveTo>
                  <a:pt x="1025652" y="684276"/>
                </a:moveTo>
                <a:lnTo>
                  <a:pt x="1025652" y="0"/>
                </a:lnTo>
                <a:lnTo>
                  <a:pt x="0" y="0"/>
                </a:lnTo>
                <a:lnTo>
                  <a:pt x="0" y="684276"/>
                </a:lnTo>
                <a:lnTo>
                  <a:pt x="9144" y="684276"/>
                </a:ln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1007364" y="19812"/>
                </a:lnTo>
                <a:lnTo>
                  <a:pt x="1007364" y="9144"/>
                </a:lnTo>
                <a:lnTo>
                  <a:pt x="1016508" y="19812"/>
                </a:lnTo>
                <a:lnTo>
                  <a:pt x="1016508" y="684276"/>
                </a:lnTo>
                <a:lnTo>
                  <a:pt x="1025652" y="684276"/>
                </a:lnTo>
                <a:close/>
              </a:path>
              <a:path extrusionOk="0" h="684530" w="1026159">
                <a:moveTo>
                  <a:pt x="19812" y="19812"/>
                </a:move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extrusionOk="0" h="684530" w="1026159">
                <a:moveTo>
                  <a:pt x="19812" y="665988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665988"/>
                </a:lnTo>
                <a:lnTo>
                  <a:pt x="19812" y="665988"/>
                </a:lnTo>
                <a:close/>
              </a:path>
              <a:path extrusionOk="0" h="684530" w="1026159">
                <a:moveTo>
                  <a:pt x="1016508" y="665988"/>
                </a:moveTo>
                <a:lnTo>
                  <a:pt x="9144" y="665988"/>
                </a:lnTo>
                <a:lnTo>
                  <a:pt x="19812" y="675132"/>
                </a:lnTo>
                <a:lnTo>
                  <a:pt x="19812" y="684276"/>
                </a:lnTo>
                <a:lnTo>
                  <a:pt x="1007364" y="684276"/>
                </a:lnTo>
                <a:lnTo>
                  <a:pt x="1007364" y="675132"/>
                </a:lnTo>
                <a:lnTo>
                  <a:pt x="1016508" y="665988"/>
                </a:lnTo>
                <a:close/>
              </a:path>
              <a:path extrusionOk="0" h="684530" w="1026159">
                <a:moveTo>
                  <a:pt x="19812" y="684276"/>
                </a:moveTo>
                <a:lnTo>
                  <a:pt x="19812" y="675132"/>
                </a:lnTo>
                <a:lnTo>
                  <a:pt x="9144" y="665988"/>
                </a:lnTo>
                <a:lnTo>
                  <a:pt x="9144" y="684276"/>
                </a:lnTo>
                <a:lnTo>
                  <a:pt x="19812" y="684276"/>
                </a:lnTo>
                <a:close/>
              </a:path>
              <a:path extrusionOk="0" h="684530" w="1026159">
                <a:moveTo>
                  <a:pt x="1016508" y="19812"/>
                </a:moveTo>
                <a:lnTo>
                  <a:pt x="1007364" y="9144"/>
                </a:lnTo>
                <a:lnTo>
                  <a:pt x="1007364" y="19812"/>
                </a:lnTo>
                <a:lnTo>
                  <a:pt x="1016508" y="19812"/>
                </a:lnTo>
                <a:close/>
              </a:path>
              <a:path extrusionOk="0" h="684530" w="1026159">
                <a:moveTo>
                  <a:pt x="1016508" y="665988"/>
                </a:moveTo>
                <a:lnTo>
                  <a:pt x="1016508" y="19812"/>
                </a:lnTo>
                <a:lnTo>
                  <a:pt x="1007364" y="19812"/>
                </a:lnTo>
                <a:lnTo>
                  <a:pt x="1007364" y="665988"/>
                </a:lnTo>
                <a:lnTo>
                  <a:pt x="1016508" y="665988"/>
                </a:lnTo>
                <a:close/>
              </a:path>
              <a:path extrusionOk="0" h="684530" w="1026159">
                <a:moveTo>
                  <a:pt x="1016508" y="684276"/>
                </a:moveTo>
                <a:lnTo>
                  <a:pt x="1016508" y="665988"/>
                </a:lnTo>
                <a:lnTo>
                  <a:pt x="1007364" y="675132"/>
                </a:lnTo>
                <a:lnTo>
                  <a:pt x="1007364" y="684276"/>
                </a:lnTo>
                <a:lnTo>
                  <a:pt x="1016508" y="6842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3"/>
          <p:cNvSpPr txBox="1"/>
          <p:nvPr/>
        </p:nvSpPr>
        <p:spPr>
          <a:xfrm>
            <a:off x="8175809" y="1841798"/>
            <a:ext cx="628090" cy="228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Engine</a:t>
            </a:r>
            <a:endParaRPr sz="1412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8045823" y="2232212"/>
            <a:ext cx="889186" cy="0"/>
          </a:xfrm>
          <a:custGeom>
            <a:rect b="b" l="l" r="r" t="t"/>
            <a:pathLst>
              <a:path extrusionOk="0" h="120000" w="1007745">
                <a:moveTo>
                  <a:pt x="0" y="0"/>
                </a:moveTo>
                <a:lnTo>
                  <a:pt x="1007364" y="0"/>
                </a:lnTo>
              </a:path>
            </a:pathLst>
          </a:custGeom>
          <a:noFill/>
          <a:ln cap="flat" cmpd="sng" w="18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6407972" y="5421855"/>
            <a:ext cx="1038225" cy="923925"/>
          </a:xfrm>
          <a:custGeom>
            <a:rect b="b" l="l" r="r" t="t"/>
            <a:pathLst>
              <a:path extrusionOk="0" h="1047115" w="1176654">
                <a:moveTo>
                  <a:pt x="1176528" y="1046988"/>
                </a:moveTo>
                <a:lnTo>
                  <a:pt x="1176528" y="0"/>
                </a:lnTo>
                <a:lnTo>
                  <a:pt x="0" y="0"/>
                </a:lnTo>
                <a:lnTo>
                  <a:pt x="0" y="1046988"/>
                </a:lnTo>
                <a:lnTo>
                  <a:pt x="27432" y="1046988"/>
                </a:lnTo>
                <a:lnTo>
                  <a:pt x="27432" y="56388"/>
                </a:lnTo>
                <a:lnTo>
                  <a:pt x="56388" y="27432"/>
                </a:lnTo>
                <a:lnTo>
                  <a:pt x="56388" y="56388"/>
                </a:lnTo>
                <a:lnTo>
                  <a:pt x="1118616" y="56388"/>
                </a:lnTo>
                <a:lnTo>
                  <a:pt x="1118616" y="27432"/>
                </a:lnTo>
                <a:lnTo>
                  <a:pt x="1147572" y="56388"/>
                </a:lnTo>
                <a:lnTo>
                  <a:pt x="1147572" y="1046988"/>
                </a:lnTo>
                <a:lnTo>
                  <a:pt x="1176528" y="1046988"/>
                </a:lnTo>
                <a:close/>
              </a:path>
              <a:path extrusionOk="0" h="1047115" w="1176654">
                <a:moveTo>
                  <a:pt x="56388" y="56388"/>
                </a:moveTo>
                <a:lnTo>
                  <a:pt x="56388" y="27432"/>
                </a:lnTo>
                <a:lnTo>
                  <a:pt x="27432" y="56388"/>
                </a:lnTo>
                <a:lnTo>
                  <a:pt x="56388" y="56388"/>
                </a:lnTo>
                <a:close/>
              </a:path>
              <a:path extrusionOk="0" h="1047115" w="1176654">
                <a:moveTo>
                  <a:pt x="56388" y="990600"/>
                </a:moveTo>
                <a:lnTo>
                  <a:pt x="56388" y="56388"/>
                </a:lnTo>
                <a:lnTo>
                  <a:pt x="27432" y="56388"/>
                </a:lnTo>
                <a:lnTo>
                  <a:pt x="27432" y="990600"/>
                </a:lnTo>
                <a:lnTo>
                  <a:pt x="56388" y="990600"/>
                </a:lnTo>
                <a:close/>
              </a:path>
              <a:path extrusionOk="0" h="1047115" w="1176654">
                <a:moveTo>
                  <a:pt x="1147572" y="990600"/>
                </a:moveTo>
                <a:lnTo>
                  <a:pt x="27432" y="990600"/>
                </a:lnTo>
                <a:lnTo>
                  <a:pt x="56388" y="1018032"/>
                </a:lnTo>
                <a:lnTo>
                  <a:pt x="56388" y="1046988"/>
                </a:lnTo>
                <a:lnTo>
                  <a:pt x="1118616" y="1046988"/>
                </a:lnTo>
                <a:lnTo>
                  <a:pt x="1118616" y="1018032"/>
                </a:lnTo>
                <a:lnTo>
                  <a:pt x="1147572" y="990600"/>
                </a:lnTo>
                <a:close/>
              </a:path>
              <a:path extrusionOk="0" h="1047115" w="1176654">
                <a:moveTo>
                  <a:pt x="56388" y="1046988"/>
                </a:moveTo>
                <a:lnTo>
                  <a:pt x="56388" y="1018032"/>
                </a:lnTo>
                <a:lnTo>
                  <a:pt x="27432" y="990600"/>
                </a:lnTo>
                <a:lnTo>
                  <a:pt x="27432" y="1046988"/>
                </a:lnTo>
                <a:lnTo>
                  <a:pt x="56388" y="1046988"/>
                </a:lnTo>
                <a:close/>
              </a:path>
              <a:path extrusionOk="0" h="1047115" w="1176654">
                <a:moveTo>
                  <a:pt x="1147572" y="56388"/>
                </a:moveTo>
                <a:lnTo>
                  <a:pt x="1118616" y="27432"/>
                </a:lnTo>
                <a:lnTo>
                  <a:pt x="1118616" y="56388"/>
                </a:lnTo>
                <a:lnTo>
                  <a:pt x="1147572" y="56388"/>
                </a:lnTo>
                <a:close/>
              </a:path>
              <a:path extrusionOk="0" h="1047115" w="1176654">
                <a:moveTo>
                  <a:pt x="1147572" y="990600"/>
                </a:moveTo>
                <a:lnTo>
                  <a:pt x="1147572" y="56388"/>
                </a:lnTo>
                <a:lnTo>
                  <a:pt x="1118616" y="56388"/>
                </a:lnTo>
                <a:lnTo>
                  <a:pt x="1118616" y="990600"/>
                </a:lnTo>
                <a:lnTo>
                  <a:pt x="1147572" y="990600"/>
                </a:lnTo>
                <a:close/>
              </a:path>
              <a:path extrusionOk="0" h="1047115" w="1176654">
                <a:moveTo>
                  <a:pt x="1147572" y="1046988"/>
                </a:moveTo>
                <a:lnTo>
                  <a:pt x="1147572" y="990600"/>
                </a:lnTo>
                <a:lnTo>
                  <a:pt x="1118616" y="1018032"/>
                </a:lnTo>
                <a:lnTo>
                  <a:pt x="1118616" y="1046988"/>
                </a:lnTo>
                <a:lnTo>
                  <a:pt x="1147572" y="10469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8848613" y="5421855"/>
            <a:ext cx="1038225" cy="923925"/>
          </a:xfrm>
          <a:custGeom>
            <a:rect b="b" l="l" r="r" t="t"/>
            <a:pathLst>
              <a:path extrusionOk="0" h="1047115" w="1176654">
                <a:moveTo>
                  <a:pt x="1176528" y="1046988"/>
                </a:moveTo>
                <a:lnTo>
                  <a:pt x="1176528" y="0"/>
                </a:lnTo>
                <a:lnTo>
                  <a:pt x="0" y="0"/>
                </a:lnTo>
                <a:lnTo>
                  <a:pt x="0" y="1046988"/>
                </a:lnTo>
                <a:lnTo>
                  <a:pt x="28956" y="1046988"/>
                </a:lnTo>
                <a:lnTo>
                  <a:pt x="28956" y="56388"/>
                </a:lnTo>
                <a:lnTo>
                  <a:pt x="57912" y="27432"/>
                </a:lnTo>
                <a:lnTo>
                  <a:pt x="57912" y="56388"/>
                </a:lnTo>
                <a:lnTo>
                  <a:pt x="1120140" y="56388"/>
                </a:lnTo>
                <a:lnTo>
                  <a:pt x="1120140" y="27432"/>
                </a:lnTo>
                <a:lnTo>
                  <a:pt x="1147572" y="56388"/>
                </a:lnTo>
                <a:lnTo>
                  <a:pt x="1147572" y="1046988"/>
                </a:lnTo>
                <a:lnTo>
                  <a:pt x="1176528" y="1046988"/>
                </a:lnTo>
                <a:close/>
              </a:path>
              <a:path extrusionOk="0" h="1047115" w="1176654">
                <a:moveTo>
                  <a:pt x="57912" y="56388"/>
                </a:moveTo>
                <a:lnTo>
                  <a:pt x="57912" y="27432"/>
                </a:lnTo>
                <a:lnTo>
                  <a:pt x="28956" y="56388"/>
                </a:lnTo>
                <a:lnTo>
                  <a:pt x="57912" y="56388"/>
                </a:lnTo>
                <a:close/>
              </a:path>
              <a:path extrusionOk="0" h="1047115" w="1176654">
                <a:moveTo>
                  <a:pt x="57912" y="990600"/>
                </a:moveTo>
                <a:lnTo>
                  <a:pt x="57912" y="56388"/>
                </a:lnTo>
                <a:lnTo>
                  <a:pt x="28956" y="56388"/>
                </a:lnTo>
                <a:lnTo>
                  <a:pt x="28956" y="990600"/>
                </a:lnTo>
                <a:lnTo>
                  <a:pt x="57912" y="990600"/>
                </a:lnTo>
                <a:close/>
              </a:path>
              <a:path extrusionOk="0" h="1047115" w="1176654">
                <a:moveTo>
                  <a:pt x="1147572" y="990600"/>
                </a:moveTo>
                <a:lnTo>
                  <a:pt x="28956" y="990600"/>
                </a:lnTo>
                <a:lnTo>
                  <a:pt x="57912" y="1018032"/>
                </a:lnTo>
                <a:lnTo>
                  <a:pt x="57912" y="1046988"/>
                </a:lnTo>
                <a:lnTo>
                  <a:pt x="1120140" y="1046988"/>
                </a:lnTo>
                <a:lnTo>
                  <a:pt x="1120140" y="1018032"/>
                </a:lnTo>
                <a:lnTo>
                  <a:pt x="1147572" y="990600"/>
                </a:lnTo>
                <a:close/>
              </a:path>
              <a:path extrusionOk="0" h="1047115" w="1176654">
                <a:moveTo>
                  <a:pt x="57912" y="1046988"/>
                </a:moveTo>
                <a:lnTo>
                  <a:pt x="57912" y="1018032"/>
                </a:lnTo>
                <a:lnTo>
                  <a:pt x="28956" y="990600"/>
                </a:lnTo>
                <a:lnTo>
                  <a:pt x="28956" y="1046988"/>
                </a:lnTo>
                <a:lnTo>
                  <a:pt x="57912" y="1046988"/>
                </a:lnTo>
                <a:close/>
              </a:path>
              <a:path extrusionOk="0" h="1047115" w="1176654">
                <a:moveTo>
                  <a:pt x="1147572" y="56388"/>
                </a:moveTo>
                <a:lnTo>
                  <a:pt x="1120140" y="27432"/>
                </a:lnTo>
                <a:lnTo>
                  <a:pt x="1120140" y="56388"/>
                </a:lnTo>
                <a:lnTo>
                  <a:pt x="1147572" y="56388"/>
                </a:lnTo>
                <a:close/>
              </a:path>
              <a:path extrusionOk="0" h="1047115" w="1176654">
                <a:moveTo>
                  <a:pt x="1147572" y="990600"/>
                </a:moveTo>
                <a:lnTo>
                  <a:pt x="1147572" y="56388"/>
                </a:lnTo>
                <a:lnTo>
                  <a:pt x="1120140" y="56388"/>
                </a:lnTo>
                <a:lnTo>
                  <a:pt x="1120140" y="990600"/>
                </a:lnTo>
                <a:lnTo>
                  <a:pt x="1147572" y="990600"/>
                </a:lnTo>
                <a:close/>
              </a:path>
              <a:path extrusionOk="0" h="1047115" w="1176654">
                <a:moveTo>
                  <a:pt x="1147572" y="1046988"/>
                </a:moveTo>
                <a:lnTo>
                  <a:pt x="1147572" y="990600"/>
                </a:lnTo>
                <a:lnTo>
                  <a:pt x="1120140" y="1018032"/>
                </a:lnTo>
                <a:lnTo>
                  <a:pt x="1120140" y="1046988"/>
                </a:lnTo>
                <a:lnTo>
                  <a:pt x="1147572" y="10469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7420536" y="5782235"/>
            <a:ext cx="1453963" cy="152400"/>
          </a:xfrm>
          <a:custGeom>
            <a:rect b="b" l="l" r="r" t="t"/>
            <a:pathLst>
              <a:path extrusionOk="0" h="172720" w="1647825">
                <a:moveTo>
                  <a:pt x="56388" y="114300"/>
                </a:moveTo>
                <a:lnTo>
                  <a:pt x="56388" y="57912"/>
                </a:lnTo>
                <a:lnTo>
                  <a:pt x="0" y="57912"/>
                </a:lnTo>
                <a:lnTo>
                  <a:pt x="0" y="114300"/>
                </a:lnTo>
                <a:lnTo>
                  <a:pt x="56388" y="114300"/>
                </a:lnTo>
                <a:close/>
              </a:path>
              <a:path extrusionOk="0" h="172720" w="1647825">
                <a:moveTo>
                  <a:pt x="170688" y="114300"/>
                </a:moveTo>
                <a:lnTo>
                  <a:pt x="170688" y="57912"/>
                </a:lnTo>
                <a:lnTo>
                  <a:pt x="114300" y="57912"/>
                </a:lnTo>
                <a:lnTo>
                  <a:pt x="114300" y="114300"/>
                </a:lnTo>
                <a:lnTo>
                  <a:pt x="170688" y="114300"/>
                </a:lnTo>
                <a:close/>
              </a:path>
              <a:path extrusionOk="0" h="172720" w="1647825">
                <a:moveTo>
                  <a:pt x="284988" y="114300"/>
                </a:moveTo>
                <a:lnTo>
                  <a:pt x="284988" y="57912"/>
                </a:lnTo>
                <a:lnTo>
                  <a:pt x="228600" y="57912"/>
                </a:lnTo>
                <a:lnTo>
                  <a:pt x="228600" y="114300"/>
                </a:lnTo>
                <a:lnTo>
                  <a:pt x="284988" y="114300"/>
                </a:lnTo>
                <a:close/>
              </a:path>
              <a:path extrusionOk="0" h="172720" w="1647825">
                <a:moveTo>
                  <a:pt x="399288" y="114300"/>
                </a:moveTo>
                <a:lnTo>
                  <a:pt x="399288" y="57912"/>
                </a:lnTo>
                <a:lnTo>
                  <a:pt x="342900" y="57912"/>
                </a:lnTo>
                <a:lnTo>
                  <a:pt x="342900" y="114300"/>
                </a:lnTo>
                <a:lnTo>
                  <a:pt x="399288" y="114300"/>
                </a:lnTo>
                <a:close/>
              </a:path>
              <a:path extrusionOk="0" h="172720" w="1647825">
                <a:moveTo>
                  <a:pt x="513588" y="114300"/>
                </a:moveTo>
                <a:lnTo>
                  <a:pt x="513588" y="57912"/>
                </a:lnTo>
                <a:lnTo>
                  <a:pt x="457200" y="57912"/>
                </a:lnTo>
                <a:lnTo>
                  <a:pt x="457200" y="114300"/>
                </a:lnTo>
                <a:lnTo>
                  <a:pt x="513588" y="114300"/>
                </a:lnTo>
                <a:close/>
              </a:path>
              <a:path extrusionOk="0" h="172720" w="1647825">
                <a:moveTo>
                  <a:pt x="627888" y="114300"/>
                </a:moveTo>
                <a:lnTo>
                  <a:pt x="627888" y="57912"/>
                </a:lnTo>
                <a:lnTo>
                  <a:pt x="571500" y="57912"/>
                </a:lnTo>
                <a:lnTo>
                  <a:pt x="571500" y="114300"/>
                </a:lnTo>
                <a:lnTo>
                  <a:pt x="627888" y="114300"/>
                </a:lnTo>
                <a:close/>
              </a:path>
              <a:path extrusionOk="0" h="172720" w="1647825">
                <a:moveTo>
                  <a:pt x="742188" y="114300"/>
                </a:moveTo>
                <a:lnTo>
                  <a:pt x="742188" y="57912"/>
                </a:lnTo>
                <a:lnTo>
                  <a:pt x="685800" y="57912"/>
                </a:lnTo>
                <a:lnTo>
                  <a:pt x="685800" y="114300"/>
                </a:lnTo>
                <a:lnTo>
                  <a:pt x="742188" y="114300"/>
                </a:lnTo>
                <a:close/>
              </a:path>
              <a:path extrusionOk="0" h="172720" w="1647825">
                <a:moveTo>
                  <a:pt x="856488" y="114300"/>
                </a:moveTo>
                <a:lnTo>
                  <a:pt x="856488" y="57912"/>
                </a:lnTo>
                <a:lnTo>
                  <a:pt x="800100" y="57912"/>
                </a:lnTo>
                <a:lnTo>
                  <a:pt x="800100" y="114300"/>
                </a:lnTo>
                <a:lnTo>
                  <a:pt x="856488" y="114300"/>
                </a:lnTo>
                <a:close/>
              </a:path>
              <a:path extrusionOk="0" h="172720" w="1647825">
                <a:moveTo>
                  <a:pt x="970788" y="114300"/>
                </a:moveTo>
                <a:lnTo>
                  <a:pt x="970788" y="57912"/>
                </a:lnTo>
                <a:lnTo>
                  <a:pt x="914400" y="57912"/>
                </a:lnTo>
                <a:lnTo>
                  <a:pt x="914400" y="114300"/>
                </a:lnTo>
                <a:lnTo>
                  <a:pt x="970788" y="114300"/>
                </a:lnTo>
                <a:close/>
              </a:path>
              <a:path extrusionOk="0" h="172720" w="1647825">
                <a:moveTo>
                  <a:pt x="1085088" y="114300"/>
                </a:moveTo>
                <a:lnTo>
                  <a:pt x="1085088" y="57912"/>
                </a:lnTo>
                <a:lnTo>
                  <a:pt x="1028700" y="57912"/>
                </a:lnTo>
                <a:lnTo>
                  <a:pt x="1028700" y="114300"/>
                </a:lnTo>
                <a:lnTo>
                  <a:pt x="1085088" y="114300"/>
                </a:lnTo>
                <a:close/>
              </a:path>
              <a:path extrusionOk="0" h="172720" w="1647825">
                <a:moveTo>
                  <a:pt x="1199388" y="114300"/>
                </a:moveTo>
                <a:lnTo>
                  <a:pt x="1199388" y="57912"/>
                </a:lnTo>
                <a:lnTo>
                  <a:pt x="1143000" y="57912"/>
                </a:lnTo>
                <a:lnTo>
                  <a:pt x="1143000" y="114300"/>
                </a:lnTo>
                <a:lnTo>
                  <a:pt x="1199388" y="114300"/>
                </a:lnTo>
                <a:close/>
              </a:path>
              <a:path extrusionOk="0" h="172720" w="1647825">
                <a:moveTo>
                  <a:pt x="1313688" y="114300"/>
                </a:moveTo>
                <a:lnTo>
                  <a:pt x="1313688" y="57912"/>
                </a:lnTo>
                <a:lnTo>
                  <a:pt x="1257300" y="57912"/>
                </a:lnTo>
                <a:lnTo>
                  <a:pt x="1257300" y="114300"/>
                </a:lnTo>
                <a:lnTo>
                  <a:pt x="1313688" y="114300"/>
                </a:lnTo>
                <a:close/>
              </a:path>
              <a:path extrusionOk="0" h="172720" w="1647825">
                <a:moveTo>
                  <a:pt x="1427988" y="114300"/>
                </a:moveTo>
                <a:lnTo>
                  <a:pt x="1427988" y="57912"/>
                </a:lnTo>
                <a:lnTo>
                  <a:pt x="1371600" y="57912"/>
                </a:lnTo>
                <a:lnTo>
                  <a:pt x="1371600" y="114300"/>
                </a:lnTo>
                <a:lnTo>
                  <a:pt x="1427988" y="114300"/>
                </a:lnTo>
                <a:close/>
              </a:path>
              <a:path extrusionOk="0" h="172720" w="1647825">
                <a:moveTo>
                  <a:pt x="1647444" y="86868"/>
                </a:moveTo>
                <a:lnTo>
                  <a:pt x="1476756" y="0"/>
                </a:lnTo>
                <a:lnTo>
                  <a:pt x="1476756" y="172212"/>
                </a:lnTo>
                <a:lnTo>
                  <a:pt x="1485900" y="167640"/>
                </a:lnTo>
                <a:lnTo>
                  <a:pt x="1485900" y="57912"/>
                </a:lnTo>
                <a:lnTo>
                  <a:pt x="1504188" y="57912"/>
                </a:lnTo>
                <a:lnTo>
                  <a:pt x="1504188" y="158496"/>
                </a:lnTo>
                <a:lnTo>
                  <a:pt x="1647444" y="86868"/>
                </a:lnTo>
                <a:close/>
              </a:path>
              <a:path extrusionOk="0" h="172720" w="1647825">
                <a:moveTo>
                  <a:pt x="1504188" y="114300"/>
                </a:moveTo>
                <a:lnTo>
                  <a:pt x="1504188" y="57912"/>
                </a:lnTo>
                <a:lnTo>
                  <a:pt x="1485900" y="57912"/>
                </a:lnTo>
                <a:lnTo>
                  <a:pt x="1485900" y="114300"/>
                </a:lnTo>
                <a:lnTo>
                  <a:pt x="1504188" y="114300"/>
                </a:lnTo>
                <a:close/>
              </a:path>
              <a:path extrusionOk="0" h="172720" w="1647825">
                <a:moveTo>
                  <a:pt x="1504188" y="158496"/>
                </a:moveTo>
                <a:lnTo>
                  <a:pt x="1504188" y="114300"/>
                </a:lnTo>
                <a:lnTo>
                  <a:pt x="1485900" y="114300"/>
                </a:lnTo>
                <a:lnTo>
                  <a:pt x="1485900" y="167640"/>
                </a:lnTo>
                <a:lnTo>
                  <a:pt x="1504188" y="1584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6568886" y="5602939"/>
            <a:ext cx="784972" cy="554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44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Lottery  Ticket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8922121" y="5670174"/>
            <a:ext cx="921684" cy="282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7711886" y="5066401"/>
            <a:ext cx="1117226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8239461" y="5310244"/>
            <a:ext cx="98612" cy="405093"/>
          </a:xfrm>
          <a:custGeom>
            <a:rect b="b" l="l" r="r" t="t"/>
            <a:pathLst>
              <a:path extrusionOk="0" h="459104" w="111759">
                <a:moveTo>
                  <a:pt x="83317" y="382512"/>
                </a:moveTo>
                <a:lnTo>
                  <a:pt x="19812" y="0"/>
                </a:lnTo>
                <a:lnTo>
                  <a:pt x="0" y="3048"/>
                </a:lnTo>
                <a:lnTo>
                  <a:pt x="63536" y="385742"/>
                </a:lnTo>
                <a:lnTo>
                  <a:pt x="83317" y="382512"/>
                </a:lnTo>
                <a:close/>
              </a:path>
              <a:path extrusionOk="0" h="459104" w="111759">
                <a:moveTo>
                  <a:pt x="85344" y="458724"/>
                </a:moveTo>
                <a:lnTo>
                  <a:pt x="85344" y="394716"/>
                </a:lnTo>
                <a:lnTo>
                  <a:pt x="65532" y="397764"/>
                </a:lnTo>
                <a:lnTo>
                  <a:pt x="63536" y="385742"/>
                </a:lnTo>
                <a:lnTo>
                  <a:pt x="36576" y="390144"/>
                </a:lnTo>
                <a:lnTo>
                  <a:pt x="85344" y="458724"/>
                </a:lnTo>
                <a:close/>
              </a:path>
              <a:path extrusionOk="0" h="459104" w="111759">
                <a:moveTo>
                  <a:pt x="85344" y="394716"/>
                </a:moveTo>
                <a:lnTo>
                  <a:pt x="83317" y="382512"/>
                </a:lnTo>
                <a:lnTo>
                  <a:pt x="63536" y="385742"/>
                </a:lnTo>
                <a:lnTo>
                  <a:pt x="65532" y="397764"/>
                </a:lnTo>
                <a:lnTo>
                  <a:pt x="85344" y="394716"/>
                </a:lnTo>
                <a:close/>
              </a:path>
              <a:path extrusionOk="0" h="459104" w="111759">
                <a:moveTo>
                  <a:pt x="111252" y="377952"/>
                </a:moveTo>
                <a:lnTo>
                  <a:pt x="83317" y="382512"/>
                </a:lnTo>
                <a:lnTo>
                  <a:pt x="85344" y="394716"/>
                </a:lnTo>
                <a:lnTo>
                  <a:pt x="85344" y="458724"/>
                </a:lnTo>
                <a:lnTo>
                  <a:pt x="111252" y="3779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9023425" y="4007223"/>
            <a:ext cx="981635" cy="721098"/>
          </a:xfrm>
          <a:custGeom>
            <a:rect b="b" l="l" r="r" t="t"/>
            <a:pathLst>
              <a:path extrusionOk="0" h="817245" w="1112520">
                <a:moveTo>
                  <a:pt x="1112520" y="816864"/>
                </a:moveTo>
                <a:lnTo>
                  <a:pt x="1112520" y="0"/>
                </a:lnTo>
                <a:lnTo>
                  <a:pt x="0" y="0"/>
                </a:lnTo>
                <a:lnTo>
                  <a:pt x="0" y="816864"/>
                </a:lnTo>
                <a:lnTo>
                  <a:pt x="9144" y="816864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092708" y="18288"/>
                </a:lnTo>
                <a:lnTo>
                  <a:pt x="1092708" y="9144"/>
                </a:lnTo>
                <a:lnTo>
                  <a:pt x="1101852" y="18288"/>
                </a:lnTo>
                <a:lnTo>
                  <a:pt x="1101852" y="816864"/>
                </a:lnTo>
                <a:lnTo>
                  <a:pt x="1112520" y="816864"/>
                </a:lnTo>
                <a:close/>
              </a:path>
              <a:path extrusionOk="0" h="817245" w="1112520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extrusionOk="0" h="817245" w="1112520">
                <a:moveTo>
                  <a:pt x="18288" y="798576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798576"/>
                </a:lnTo>
                <a:lnTo>
                  <a:pt x="18288" y="798576"/>
                </a:lnTo>
                <a:close/>
              </a:path>
              <a:path extrusionOk="0" h="817245" w="1112520">
                <a:moveTo>
                  <a:pt x="1101852" y="798576"/>
                </a:moveTo>
                <a:lnTo>
                  <a:pt x="9144" y="798576"/>
                </a:lnTo>
                <a:lnTo>
                  <a:pt x="18288" y="807720"/>
                </a:lnTo>
                <a:lnTo>
                  <a:pt x="18288" y="816864"/>
                </a:lnTo>
                <a:lnTo>
                  <a:pt x="1092708" y="816864"/>
                </a:lnTo>
                <a:lnTo>
                  <a:pt x="1092708" y="807720"/>
                </a:lnTo>
                <a:lnTo>
                  <a:pt x="1101852" y="798576"/>
                </a:lnTo>
                <a:close/>
              </a:path>
              <a:path extrusionOk="0" h="817245" w="1112520">
                <a:moveTo>
                  <a:pt x="18288" y="816864"/>
                </a:moveTo>
                <a:lnTo>
                  <a:pt x="18288" y="807720"/>
                </a:lnTo>
                <a:lnTo>
                  <a:pt x="9144" y="798576"/>
                </a:lnTo>
                <a:lnTo>
                  <a:pt x="9144" y="816864"/>
                </a:lnTo>
                <a:lnTo>
                  <a:pt x="18288" y="816864"/>
                </a:lnTo>
                <a:close/>
              </a:path>
              <a:path extrusionOk="0" h="817245" w="1112520">
                <a:moveTo>
                  <a:pt x="1101852" y="18288"/>
                </a:moveTo>
                <a:lnTo>
                  <a:pt x="1092708" y="9144"/>
                </a:lnTo>
                <a:lnTo>
                  <a:pt x="1092708" y="18288"/>
                </a:lnTo>
                <a:lnTo>
                  <a:pt x="1101852" y="18288"/>
                </a:lnTo>
                <a:close/>
              </a:path>
              <a:path extrusionOk="0" h="817245" w="1112520">
                <a:moveTo>
                  <a:pt x="1101852" y="798576"/>
                </a:moveTo>
                <a:lnTo>
                  <a:pt x="1101852" y="18288"/>
                </a:lnTo>
                <a:lnTo>
                  <a:pt x="1092708" y="18288"/>
                </a:lnTo>
                <a:lnTo>
                  <a:pt x="1092708" y="798576"/>
                </a:lnTo>
                <a:lnTo>
                  <a:pt x="1101852" y="798576"/>
                </a:lnTo>
                <a:close/>
              </a:path>
              <a:path extrusionOk="0" h="817245" w="1112520">
                <a:moveTo>
                  <a:pt x="1101852" y="816864"/>
                </a:moveTo>
                <a:lnTo>
                  <a:pt x="1101852" y="798576"/>
                </a:lnTo>
                <a:lnTo>
                  <a:pt x="1092708" y="807720"/>
                </a:lnTo>
                <a:lnTo>
                  <a:pt x="1092708" y="816864"/>
                </a:lnTo>
                <a:lnTo>
                  <a:pt x="1101852" y="8168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9267710" y="4039046"/>
            <a:ext cx="492499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9031493" y="4303059"/>
            <a:ext cx="964266" cy="0"/>
          </a:xfrm>
          <a:custGeom>
            <a:rect b="b" l="l" r="r" t="t"/>
            <a:pathLst>
              <a:path extrusionOk="0" h="120000" w="1092834">
                <a:moveTo>
                  <a:pt x="0" y="0"/>
                </a:moveTo>
                <a:lnTo>
                  <a:pt x="1092708" y="0"/>
                </a:lnTo>
              </a:path>
            </a:pathLst>
          </a:custGeom>
          <a:noFill/>
          <a:ln cap="flat" cmpd="sng" w="213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9031493" y="4499386"/>
            <a:ext cx="964266" cy="0"/>
          </a:xfrm>
          <a:custGeom>
            <a:rect b="b" l="l" r="r" t="t"/>
            <a:pathLst>
              <a:path extrusionOk="0" h="120000" w="1092834">
                <a:moveTo>
                  <a:pt x="0" y="0"/>
                </a:moveTo>
                <a:lnTo>
                  <a:pt x="1092708" y="0"/>
                </a:lnTo>
              </a:path>
            </a:pathLst>
          </a:custGeom>
          <a:noFill/>
          <a:ln cap="flat" cmpd="sng" w="213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9023425" y="2681344"/>
            <a:ext cx="925606" cy="626969"/>
          </a:xfrm>
          <a:custGeom>
            <a:rect b="b" l="l" r="r" t="t"/>
            <a:pathLst>
              <a:path extrusionOk="0" h="710564" w="1049020">
                <a:moveTo>
                  <a:pt x="1048512" y="710184"/>
                </a:moveTo>
                <a:lnTo>
                  <a:pt x="1048512" y="0"/>
                </a:lnTo>
                <a:lnTo>
                  <a:pt x="0" y="0"/>
                </a:lnTo>
                <a:lnTo>
                  <a:pt x="0" y="710184"/>
                </a:lnTo>
                <a:lnTo>
                  <a:pt x="9144" y="710184"/>
                </a:ln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lnTo>
                  <a:pt x="1028700" y="19812"/>
                </a:lnTo>
                <a:lnTo>
                  <a:pt x="1028700" y="9144"/>
                </a:lnTo>
                <a:lnTo>
                  <a:pt x="1037844" y="19812"/>
                </a:lnTo>
                <a:lnTo>
                  <a:pt x="1037844" y="710184"/>
                </a:lnTo>
                <a:lnTo>
                  <a:pt x="1048512" y="710184"/>
                </a:lnTo>
                <a:close/>
              </a:path>
              <a:path extrusionOk="0" h="710564" w="1049020">
                <a:moveTo>
                  <a:pt x="18288" y="19812"/>
                </a:move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close/>
              </a:path>
              <a:path extrusionOk="0" h="710564" w="1049020">
                <a:moveTo>
                  <a:pt x="18288" y="690372"/>
                </a:moveTo>
                <a:lnTo>
                  <a:pt x="18288" y="19812"/>
                </a:lnTo>
                <a:lnTo>
                  <a:pt x="9144" y="19812"/>
                </a:lnTo>
                <a:lnTo>
                  <a:pt x="9144" y="690372"/>
                </a:lnTo>
                <a:lnTo>
                  <a:pt x="18288" y="690372"/>
                </a:lnTo>
                <a:close/>
              </a:path>
              <a:path extrusionOk="0" h="710564" w="1049020">
                <a:moveTo>
                  <a:pt x="1037844" y="690372"/>
                </a:moveTo>
                <a:lnTo>
                  <a:pt x="9144" y="690372"/>
                </a:lnTo>
                <a:lnTo>
                  <a:pt x="18288" y="701040"/>
                </a:lnTo>
                <a:lnTo>
                  <a:pt x="18288" y="710184"/>
                </a:lnTo>
                <a:lnTo>
                  <a:pt x="1028700" y="710184"/>
                </a:lnTo>
                <a:lnTo>
                  <a:pt x="1028700" y="701040"/>
                </a:lnTo>
                <a:lnTo>
                  <a:pt x="1037844" y="690372"/>
                </a:lnTo>
                <a:close/>
              </a:path>
              <a:path extrusionOk="0" h="710564" w="1049020">
                <a:moveTo>
                  <a:pt x="18288" y="710184"/>
                </a:moveTo>
                <a:lnTo>
                  <a:pt x="18288" y="701040"/>
                </a:lnTo>
                <a:lnTo>
                  <a:pt x="9144" y="690372"/>
                </a:lnTo>
                <a:lnTo>
                  <a:pt x="9144" y="710184"/>
                </a:lnTo>
                <a:lnTo>
                  <a:pt x="18288" y="710184"/>
                </a:lnTo>
                <a:close/>
              </a:path>
              <a:path extrusionOk="0" h="710564" w="1049020">
                <a:moveTo>
                  <a:pt x="1037844" y="19812"/>
                </a:moveTo>
                <a:lnTo>
                  <a:pt x="1028700" y="9144"/>
                </a:lnTo>
                <a:lnTo>
                  <a:pt x="1028700" y="19812"/>
                </a:lnTo>
                <a:lnTo>
                  <a:pt x="1037844" y="19812"/>
                </a:lnTo>
                <a:close/>
              </a:path>
              <a:path extrusionOk="0" h="710564" w="1049020">
                <a:moveTo>
                  <a:pt x="1037844" y="690372"/>
                </a:moveTo>
                <a:lnTo>
                  <a:pt x="1037844" y="19812"/>
                </a:lnTo>
                <a:lnTo>
                  <a:pt x="1028700" y="19812"/>
                </a:lnTo>
                <a:lnTo>
                  <a:pt x="1028700" y="690372"/>
                </a:lnTo>
                <a:lnTo>
                  <a:pt x="1037844" y="690372"/>
                </a:lnTo>
                <a:close/>
              </a:path>
              <a:path extrusionOk="0" h="710564" w="1049020">
                <a:moveTo>
                  <a:pt x="1037844" y="710184"/>
                </a:moveTo>
                <a:lnTo>
                  <a:pt x="1037844" y="690372"/>
                </a:lnTo>
                <a:lnTo>
                  <a:pt x="1028700" y="701040"/>
                </a:lnTo>
                <a:lnTo>
                  <a:pt x="1028700" y="710184"/>
                </a:lnTo>
                <a:lnTo>
                  <a:pt x="1037844" y="7101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9277122" y="2715856"/>
            <a:ext cx="414618" cy="201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3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Book</a:t>
            </a:r>
            <a:endParaRPr sz="1235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9031493" y="2978524"/>
            <a:ext cx="907676" cy="0"/>
          </a:xfrm>
          <a:custGeom>
            <a:rect b="b" l="l" r="r" t="t"/>
            <a:pathLst>
              <a:path extrusionOk="0" h="120000"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noFill/>
          <a:ln cap="flat" cmpd="sng" w="213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9031493" y="3151318"/>
            <a:ext cx="907676" cy="0"/>
          </a:xfrm>
          <a:custGeom>
            <a:rect b="b" l="l" r="r" t="t"/>
            <a:pathLst>
              <a:path extrusionOk="0" h="120000"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noFill/>
          <a:ln cap="flat" cmpd="sng" w="19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9486004" y="3558092"/>
            <a:ext cx="0" cy="434787"/>
          </a:xfrm>
          <a:custGeom>
            <a:rect b="b" l="l" r="r" t="t"/>
            <a:pathLst>
              <a:path extrusionOk="0" h="492760" w="120000">
                <a:moveTo>
                  <a:pt x="0" y="0"/>
                </a:moveTo>
                <a:lnTo>
                  <a:pt x="0" y="492252"/>
                </a:lnTo>
              </a:path>
            </a:pathLst>
          </a:custGeom>
          <a:noFill/>
          <a:ln cap="flat" cmpd="sng" w="213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9371704" y="3322768"/>
            <a:ext cx="227479" cy="235324"/>
          </a:xfrm>
          <a:custGeom>
            <a:rect b="b" l="l" r="r" t="t"/>
            <a:pathLst>
              <a:path extrusionOk="0" h="266700" w="257809">
                <a:moveTo>
                  <a:pt x="257556" y="134112"/>
                </a:moveTo>
                <a:lnTo>
                  <a:pt x="129540" y="0"/>
                </a:lnTo>
                <a:lnTo>
                  <a:pt x="0" y="134112"/>
                </a:lnTo>
                <a:lnTo>
                  <a:pt x="129540" y="266700"/>
                </a:lnTo>
                <a:lnTo>
                  <a:pt x="257556" y="134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9359602" y="3310666"/>
            <a:ext cx="251572" cy="259976"/>
          </a:xfrm>
          <a:custGeom>
            <a:rect b="b" l="l" r="r" t="t"/>
            <a:pathLst>
              <a:path extrusionOk="0" h="294639" w="285115">
                <a:moveTo>
                  <a:pt x="284988" y="147828"/>
                </a:moveTo>
                <a:lnTo>
                  <a:pt x="143256" y="0"/>
                </a:lnTo>
                <a:lnTo>
                  <a:pt x="0" y="147828"/>
                </a:lnTo>
                <a:lnTo>
                  <a:pt x="21336" y="169617"/>
                </a:lnTo>
                <a:lnTo>
                  <a:pt x="21336" y="141732"/>
                </a:lnTo>
                <a:lnTo>
                  <a:pt x="27221" y="147828"/>
                </a:lnTo>
                <a:lnTo>
                  <a:pt x="135636" y="35541"/>
                </a:lnTo>
                <a:lnTo>
                  <a:pt x="135636" y="21336"/>
                </a:lnTo>
                <a:lnTo>
                  <a:pt x="149352" y="21336"/>
                </a:lnTo>
                <a:lnTo>
                  <a:pt x="149352" y="35541"/>
                </a:lnTo>
                <a:lnTo>
                  <a:pt x="257766" y="147828"/>
                </a:lnTo>
                <a:lnTo>
                  <a:pt x="263652" y="141732"/>
                </a:lnTo>
                <a:lnTo>
                  <a:pt x="263652" y="169852"/>
                </a:lnTo>
                <a:lnTo>
                  <a:pt x="284988" y="147828"/>
                </a:lnTo>
                <a:close/>
              </a:path>
              <a:path extrusionOk="0" h="294639" w="285115">
                <a:moveTo>
                  <a:pt x="27221" y="147828"/>
                </a:moveTo>
                <a:lnTo>
                  <a:pt x="21336" y="141732"/>
                </a:lnTo>
                <a:lnTo>
                  <a:pt x="21336" y="153924"/>
                </a:lnTo>
                <a:lnTo>
                  <a:pt x="27221" y="147828"/>
                </a:lnTo>
                <a:close/>
              </a:path>
              <a:path extrusionOk="0" h="294639" w="285115">
                <a:moveTo>
                  <a:pt x="142494" y="267217"/>
                </a:moveTo>
                <a:lnTo>
                  <a:pt x="27221" y="147828"/>
                </a:lnTo>
                <a:lnTo>
                  <a:pt x="21336" y="153924"/>
                </a:lnTo>
                <a:lnTo>
                  <a:pt x="21336" y="169617"/>
                </a:lnTo>
                <a:lnTo>
                  <a:pt x="135636" y="286349"/>
                </a:lnTo>
                <a:lnTo>
                  <a:pt x="135636" y="274320"/>
                </a:lnTo>
                <a:lnTo>
                  <a:pt x="142494" y="267217"/>
                </a:lnTo>
                <a:close/>
              </a:path>
              <a:path extrusionOk="0" h="294639" w="285115">
                <a:moveTo>
                  <a:pt x="149352" y="21336"/>
                </a:moveTo>
                <a:lnTo>
                  <a:pt x="135636" y="21336"/>
                </a:lnTo>
                <a:lnTo>
                  <a:pt x="142494" y="28438"/>
                </a:lnTo>
                <a:lnTo>
                  <a:pt x="149352" y="21336"/>
                </a:lnTo>
                <a:close/>
              </a:path>
              <a:path extrusionOk="0" h="294639" w="285115">
                <a:moveTo>
                  <a:pt x="142494" y="28438"/>
                </a:moveTo>
                <a:lnTo>
                  <a:pt x="135636" y="21336"/>
                </a:lnTo>
                <a:lnTo>
                  <a:pt x="135636" y="35541"/>
                </a:lnTo>
                <a:lnTo>
                  <a:pt x="142494" y="28438"/>
                </a:lnTo>
                <a:close/>
              </a:path>
              <a:path extrusionOk="0" h="294639" w="285115">
                <a:moveTo>
                  <a:pt x="149352" y="274320"/>
                </a:moveTo>
                <a:lnTo>
                  <a:pt x="142494" y="267217"/>
                </a:lnTo>
                <a:lnTo>
                  <a:pt x="135636" y="274320"/>
                </a:lnTo>
                <a:lnTo>
                  <a:pt x="149352" y="274320"/>
                </a:lnTo>
                <a:close/>
              </a:path>
              <a:path extrusionOk="0" h="294639" w="285115">
                <a:moveTo>
                  <a:pt x="149352" y="287839"/>
                </a:moveTo>
                <a:lnTo>
                  <a:pt x="149352" y="274320"/>
                </a:lnTo>
                <a:lnTo>
                  <a:pt x="135636" y="274320"/>
                </a:lnTo>
                <a:lnTo>
                  <a:pt x="135636" y="286349"/>
                </a:lnTo>
                <a:lnTo>
                  <a:pt x="143256" y="294132"/>
                </a:lnTo>
                <a:lnTo>
                  <a:pt x="149352" y="287839"/>
                </a:lnTo>
                <a:close/>
              </a:path>
              <a:path extrusionOk="0" h="294639" w="285115">
                <a:moveTo>
                  <a:pt x="149352" y="35541"/>
                </a:moveTo>
                <a:lnTo>
                  <a:pt x="149352" y="21336"/>
                </a:lnTo>
                <a:lnTo>
                  <a:pt x="142494" y="28438"/>
                </a:lnTo>
                <a:lnTo>
                  <a:pt x="149352" y="35541"/>
                </a:lnTo>
                <a:close/>
              </a:path>
              <a:path extrusionOk="0" h="294639" w="285115">
                <a:moveTo>
                  <a:pt x="263652" y="169852"/>
                </a:moveTo>
                <a:lnTo>
                  <a:pt x="263652" y="153924"/>
                </a:lnTo>
                <a:lnTo>
                  <a:pt x="257766" y="147828"/>
                </a:lnTo>
                <a:lnTo>
                  <a:pt x="142494" y="267217"/>
                </a:lnTo>
                <a:lnTo>
                  <a:pt x="149352" y="274320"/>
                </a:lnTo>
                <a:lnTo>
                  <a:pt x="149352" y="287839"/>
                </a:lnTo>
                <a:lnTo>
                  <a:pt x="263652" y="169852"/>
                </a:lnTo>
                <a:close/>
              </a:path>
              <a:path extrusionOk="0" h="294639" w="285115">
                <a:moveTo>
                  <a:pt x="263652" y="153924"/>
                </a:moveTo>
                <a:lnTo>
                  <a:pt x="263652" y="141732"/>
                </a:lnTo>
                <a:lnTo>
                  <a:pt x="257766" y="147828"/>
                </a:lnTo>
                <a:lnTo>
                  <a:pt x="263652" y="1539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7680957" y="3002278"/>
            <a:ext cx="1096496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composition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8177605" y="3256878"/>
            <a:ext cx="876860" cy="193862"/>
          </a:xfrm>
          <a:custGeom>
            <a:rect b="b" l="l" r="r" t="t"/>
            <a:pathLst>
              <a:path extrusionOk="0" h="219710" w="993775">
                <a:moveTo>
                  <a:pt x="921436" y="172851"/>
                </a:moveTo>
                <a:lnTo>
                  <a:pt x="4572" y="0"/>
                </a:lnTo>
                <a:lnTo>
                  <a:pt x="0" y="19812"/>
                </a:lnTo>
                <a:lnTo>
                  <a:pt x="918033" y="191378"/>
                </a:lnTo>
                <a:lnTo>
                  <a:pt x="921436" y="172851"/>
                </a:lnTo>
                <a:close/>
              </a:path>
              <a:path extrusionOk="0" h="219710" w="993775">
                <a:moveTo>
                  <a:pt x="934212" y="213014"/>
                </a:moveTo>
                <a:lnTo>
                  <a:pt x="934212" y="175260"/>
                </a:lnTo>
                <a:lnTo>
                  <a:pt x="929640" y="193548"/>
                </a:lnTo>
                <a:lnTo>
                  <a:pt x="918033" y="191378"/>
                </a:lnTo>
                <a:lnTo>
                  <a:pt x="912876" y="219456"/>
                </a:lnTo>
                <a:lnTo>
                  <a:pt x="934212" y="213014"/>
                </a:lnTo>
                <a:close/>
              </a:path>
              <a:path extrusionOk="0" h="219710" w="993775">
                <a:moveTo>
                  <a:pt x="934212" y="175260"/>
                </a:moveTo>
                <a:lnTo>
                  <a:pt x="921436" y="172851"/>
                </a:lnTo>
                <a:lnTo>
                  <a:pt x="918033" y="191378"/>
                </a:lnTo>
                <a:lnTo>
                  <a:pt x="929640" y="193548"/>
                </a:lnTo>
                <a:lnTo>
                  <a:pt x="934212" y="175260"/>
                </a:lnTo>
                <a:close/>
              </a:path>
              <a:path extrusionOk="0" h="219710" w="993775">
                <a:moveTo>
                  <a:pt x="993648" y="195072"/>
                </a:moveTo>
                <a:lnTo>
                  <a:pt x="926592" y="144780"/>
                </a:lnTo>
                <a:lnTo>
                  <a:pt x="921436" y="172851"/>
                </a:lnTo>
                <a:lnTo>
                  <a:pt x="934212" y="175260"/>
                </a:lnTo>
                <a:lnTo>
                  <a:pt x="934212" y="213014"/>
                </a:lnTo>
                <a:lnTo>
                  <a:pt x="993648" y="1950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9219301" y="3250242"/>
            <a:ext cx="147357" cy="686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42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206" marR="0" rtl="0" algn="l">
              <a:spcBef>
                <a:spcPts val="529"/>
              </a:spcBef>
              <a:spcAft>
                <a:spcPts val="0"/>
              </a:spcAft>
              <a:buNone/>
            </a:pPr>
            <a:r>
              <a:rPr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2415091" y="617241"/>
            <a:ext cx="7363946" cy="553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625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30"/>
              <a:buFont typeface="Arial"/>
              <a:buNone/>
            </a:pPr>
            <a:r>
              <a:rPr lang="en-US" sz="3530">
                <a:latin typeface="Arial"/>
                <a:ea typeface="Arial"/>
                <a:cs typeface="Arial"/>
                <a:sym typeface="Arial"/>
              </a:rPr>
              <a:t>Composition/aggregation example</a:t>
            </a:r>
            <a:endParaRPr sz="353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2597076" y="1707777"/>
            <a:ext cx="6664361" cy="29354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3282426" y="4925207"/>
            <a:ext cx="5281893" cy="989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If the movie theater goes away</a:t>
            </a:r>
            <a:endParaRPr sz="2118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414079" marR="44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so does the box office =&gt; composition  but movies may still exist =&gt; aggregation</a:t>
            </a:r>
            <a:endParaRPr sz="2118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3485477" y="115236"/>
            <a:ext cx="5221941" cy="204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UML example:	people</a:t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2464927" y="1814984"/>
            <a:ext cx="7262144" cy="39945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5897878" y="5463090"/>
            <a:ext cx="3747247" cy="337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Let’s add the visibility attributes</a:t>
            </a:r>
            <a:endParaRPr sz="2118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2849431" y="813304"/>
            <a:ext cx="6493249" cy="60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2FA0"/>
              </a:buClr>
              <a:buSzPts val="3800"/>
              <a:buFont typeface="Trebuchet MS"/>
              <a:buNone/>
            </a:pPr>
            <a:r>
              <a:rPr lang="en-US"/>
              <a:t>Class diagram example: student</a:t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2734235" y="2487706"/>
            <a:ext cx="2487706" cy="361949"/>
          </a:xfrm>
          <a:custGeom>
            <a:rect b="b" l="l" r="r" t="t"/>
            <a:pathLst>
              <a:path extrusionOk="0" h="410210" w="2819400">
                <a:moveTo>
                  <a:pt x="0" y="0"/>
                </a:moveTo>
                <a:lnTo>
                  <a:pt x="0" y="409956"/>
                </a:lnTo>
                <a:lnTo>
                  <a:pt x="2819400" y="409956"/>
                </a:lnTo>
                <a:lnTo>
                  <a:pt x="2819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2728857" y="2482327"/>
            <a:ext cx="2500032" cy="372596"/>
          </a:xfrm>
          <a:custGeom>
            <a:rect b="b" l="l" r="r" t="t"/>
            <a:pathLst>
              <a:path extrusionOk="0" h="422275" w="2833370">
                <a:moveTo>
                  <a:pt x="2833116" y="422148"/>
                </a:moveTo>
                <a:lnTo>
                  <a:pt x="2833116" y="0"/>
                </a:lnTo>
                <a:lnTo>
                  <a:pt x="0" y="0"/>
                </a:lnTo>
                <a:lnTo>
                  <a:pt x="0" y="422148"/>
                </a:lnTo>
                <a:lnTo>
                  <a:pt x="6096" y="42214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819400" y="13716"/>
                </a:lnTo>
                <a:lnTo>
                  <a:pt x="2819400" y="6096"/>
                </a:lnTo>
                <a:lnTo>
                  <a:pt x="2825496" y="13716"/>
                </a:lnTo>
                <a:lnTo>
                  <a:pt x="2825496" y="422148"/>
                </a:lnTo>
                <a:lnTo>
                  <a:pt x="2833116" y="422148"/>
                </a:lnTo>
                <a:close/>
              </a:path>
              <a:path extrusionOk="0" h="422275" w="28333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extrusionOk="0" h="422275" w="2833370">
                <a:moveTo>
                  <a:pt x="13716" y="40995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09956"/>
                </a:lnTo>
                <a:lnTo>
                  <a:pt x="13716" y="409956"/>
                </a:lnTo>
                <a:close/>
              </a:path>
              <a:path extrusionOk="0" h="422275" w="2833370">
                <a:moveTo>
                  <a:pt x="2825496" y="409956"/>
                </a:moveTo>
                <a:lnTo>
                  <a:pt x="6096" y="409956"/>
                </a:lnTo>
                <a:lnTo>
                  <a:pt x="13716" y="416052"/>
                </a:lnTo>
                <a:lnTo>
                  <a:pt x="13716" y="422148"/>
                </a:lnTo>
                <a:lnTo>
                  <a:pt x="2819400" y="422148"/>
                </a:lnTo>
                <a:lnTo>
                  <a:pt x="2819400" y="416052"/>
                </a:lnTo>
                <a:lnTo>
                  <a:pt x="2825496" y="409956"/>
                </a:lnTo>
                <a:close/>
              </a:path>
              <a:path extrusionOk="0" h="422275" w="2833370">
                <a:moveTo>
                  <a:pt x="13716" y="422148"/>
                </a:moveTo>
                <a:lnTo>
                  <a:pt x="13716" y="416052"/>
                </a:lnTo>
                <a:lnTo>
                  <a:pt x="6096" y="409956"/>
                </a:lnTo>
                <a:lnTo>
                  <a:pt x="6096" y="422148"/>
                </a:lnTo>
                <a:lnTo>
                  <a:pt x="13716" y="422148"/>
                </a:lnTo>
                <a:close/>
              </a:path>
              <a:path extrusionOk="0" h="422275" w="2833370">
                <a:moveTo>
                  <a:pt x="2825496" y="13716"/>
                </a:moveTo>
                <a:lnTo>
                  <a:pt x="2819400" y="6096"/>
                </a:lnTo>
                <a:lnTo>
                  <a:pt x="2819400" y="13716"/>
                </a:lnTo>
                <a:lnTo>
                  <a:pt x="2825496" y="13716"/>
                </a:lnTo>
                <a:close/>
              </a:path>
              <a:path extrusionOk="0" h="422275" w="2833370">
                <a:moveTo>
                  <a:pt x="2825496" y="409956"/>
                </a:moveTo>
                <a:lnTo>
                  <a:pt x="2825496" y="13716"/>
                </a:lnTo>
                <a:lnTo>
                  <a:pt x="2819400" y="13716"/>
                </a:lnTo>
                <a:lnTo>
                  <a:pt x="2819400" y="409956"/>
                </a:lnTo>
                <a:lnTo>
                  <a:pt x="2825496" y="409956"/>
                </a:lnTo>
                <a:close/>
              </a:path>
              <a:path extrusionOk="0" h="422275" w="2833370">
                <a:moveTo>
                  <a:pt x="2825496" y="422148"/>
                </a:moveTo>
                <a:lnTo>
                  <a:pt x="2825496" y="409956"/>
                </a:lnTo>
                <a:lnTo>
                  <a:pt x="2819400" y="416052"/>
                </a:lnTo>
                <a:lnTo>
                  <a:pt x="2819400" y="422148"/>
                </a:lnTo>
                <a:lnTo>
                  <a:pt x="2825496" y="422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3332629" y="2512806"/>
            <a:ext cx="1301563" cy="282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StudentBody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2734235" y="2849432"/>
            <a:ext cx="2487706" cy="257175"/>
          </a:xfrm>
          <a:custGeom>
            <a:rect b="b" l="l" r="r" t="t"/>
            <a:pathLst>
              <a:path extrusionOk="0" h="291464" w="2819400">
                <a:moveTo>
                  <a:pt x="0" y="291084"/>
                </a:moveTo>
                <a:lnTo>
                  <a:pt x="2819400" y="291084"/>
                </a:lnTo>
                <a:lnTo>
                  <a:pt x="2819400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2728857" y="2844053"/>
            <a:ext cx="2500032" cy="280147"/>
          </a:xfrm>
          <a:custGeom>
            <a:rect b="b" l="l" r="r" t="t"/>
            <a:pathLst>
              <a:path extrusionOk="0" h="317500" w="2833370">
                <a:moveTo>
                  <a:pt x="2833116" y="316992"/>
                </a:moveTo>
                <a:lnTo>
                  <a:pt x="2833116" y="0"/>
                </a:lnTo>
                <a:lnTo>
                  <a:pt x="0" y="0"/>
                </a:lnTo>
                <a:lnTo>
                  <a:pt x="0" y="316992"/>
                </a:lnTo>
                <a:lnTo>
                  <a:pt x="6096" y="316992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819400" y="12192"/>
                </a:lnTo>
                <a:lnTo>
                  <a:pt x="2819400" y="6096"/>
                </a:lnTo>
                <a:lnTo>
                  <a:pt x="2825496" y="12192"/>
                </a:lnTo>
                <a:lnTo>
                  <a:pt x="2825496" y="316992"/>
                </a:lnTo>
                <a:lnTo>
                  <a:pt x="2833116" y="316992"/>
                </a:lnTo>
                <a:close/>
              </a:path>
              <a:path extrusionOk="0" h="317500" w="2833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extrusionOk="0" h="317500" w="2833370">
                <a:moveTo>
                  <a:pt x="13716" y="304800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04800"/>
                </a:lnTo>
                <a:lnTo>
                  <a:pt x="13716" y="304800"/>
                </a:lnTo>
                <a:close/>
              </a:path>
              <a:path extrusionOk="0" h="317500" w="2833370">
                <a:moveTo>
                  <a:pt x="2825496" y="304800"/>
                </a:moveTo>
                <a:lnTo>
                  <a:pt x="6096" y="304800"/>
                </a:lnTo>
                <a:lnTo>
                  <a:pt x="13716" y="310896"/>
                </a:lnTo>
                <a:lnTo>
                  <a:pt x="13716" y="316992"/>
                </a:lnTo>
                <a:lnTo>
                  <a:pt x="2819400" y="316992"/>
                </a:lnTo>
                <a:lnTo>
                  <a:pt x="2819400" y="310896"/>
                </a:lnTo>
                <a:lnTo>
                  <a:pt x="2825496" y="304800"/>
                </a:lnTo>
                <a:close/>
              </a:path>
              <a:path extrusionOk="0" h="317500" w="2833370">
                <a:moveTo>
                  <a:pt x="13716" y="316992"/>
                </a:moveTo>
                <a:lnTo>
                  <a:pt x="13716" y="310896"/>
                </a:lnTo>
                <a:lnTo>
                  <a:pt x="6096" y="304800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extrusionOk="0" h="317500" w="2833370">
                <a:moveTo>
                  <a:pt x="2825496" y="12192"/>
                </a:moveTo>
                <a:lnTo>
                  <a:pt x="2819400" y="6096"/>
                </a:lnTo>
                <a:lnTo>
                  <a:pt x="2819400" y="12192"/>
                </a:lnTo>
                <a:lnTo>
                  <a:pt x="2825496" y="12192"/>
                </a:lnTo>
                <a:close/>
              </a:path>
              <a:path extrusionOk="0" h="317500" w="2833370">
                <a:moveTo>
                  <a:pt x="2825496" y="304800"/>
                </a:moveTo>
                <a:lnTo>
                  <a:pt x="2825496" y="12192"/>
                </a:lnTo>
                <a:lnTo>
                  <a:pt x="2819400" y="12192"/>
                </a:lnTo>
                <a:lnTo>
                  <a:pt x="2819400" y="304800"/>
                </a:lnTo>
                <a:lnTo>
                  <a:pt x="2825496" y="304800"/>
                </a:lnTo>
                <a:close/>
              </a:path>
              <a:path extrusionOk="0" h="317500" w="2833370">
                <a:moveTo>
                  <a:pt x="2825496" y="316992"/>
                </a:moveTo>
                <a:lnTo>
                  <a:pt x="2825496" y="304800"/>
                </a:lnTo>
                <a:lnTo>
                  <a:pt x="2819400" y="310896"/>
                </a:lnTo>
                <a:lnTo>
                  <a:pt x="2819400" y="316992"/>
                </a:lnTo>
                <a:lnTo>
                  <a:pt x="2825496" y="3169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2734235" y="3106271"/>
            <a:ext cx="2487706" cy="415738"/>
          </a:xfrm>
          <a:custGeom>
            <a:rect b="b" l="l" r="r" t="t"/>
            <a:pathLst>
              <a:path extrusionOk="0" h="471170" w="2819400">
                <a:moveTo>
                  <a:pt x="0" y="0"/>
                </a:moveTo>
                <a:lnTo>
                  <a:pt x="0" y="470916"/>
                </a:lnTo>
                <a:lnTo>
                  <a:pt x="2819400" y="470916"/>
                </a:lnTo>
                <a:lnTo>
                  <a:pt x="2819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2728857" y="3100892"/>
            <a:ext cx="2500032" cy="426383"/>
          </a:xfrm>
          <a:custGeom>
            <a:rect b="b" l="l" r="r" t="t"/>
            <a:pathLst>
              <a:path extrusionOk="0" h="483235" w="2833370">
                <a:moveTo>
                  <a:pt x="2833116" y="483108"/>
                </a:moveTo>
                <a:lnTo>
                  <a:pt x="2833116" y="0"/>
                </a:lnTo>
                <a:lnTo>
                  <a:pt x="0" y="0"/>
                </a:lnTo>
                <a:lnTo>
                  <a:pt x="0" y="483108"/>
                </a:lnTo>
                <a:lnTo>
                  <a:pt x="6096" y="4831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819400" y="12192"/>
                </a:lnTo>
                <a:lnTo>
                  <a:pt x="2819400" y="6096"/>
                </a:lnTo>
                <a:lnTo>
                  <a:pt x="2825496" y="12192"/>
                </a:lnTo>
                <a:lnTo>
                  <a:pt x="2825496" y="483108"/>
                </a:lnTo>
                <a:lnTo>
                  <a:pt x="2833116" y="483108"/>
                </a:lnTo>
                <a:close/>
              </a:path>
              <a:path extrusionOk="0" h="483235" w="2833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extrusionOk="0" h="483235" w="2833370">
                <a:moveTo>
                  <a:pt x="13716" y="4709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extrusionOk="0" h="483235" w="2833370">
                <a:moveTo>
                  <a:pt x="2825496" y="470916"/>
                </a:moveTo>
                <a:lnTo>
                  <a:pt x="6096" y="470916"/>
                </a:lnTo>
                <a:lnTo>
                  <a:pt x="13716" y="477012"/>
                </a:lnTo>
                <a:lnTo>
                  <a:pt x="13716" y="483108"/>
                </a:lnTo>
                <a:lnTo>
                  <a:pt x="2819400" y="483108"/>
                </a:lnTo>
                <a:lnTo>
                  <a:pt x="2819400" y="477012"/>
                </a:lnTo>
                <a:lnTo>
                  <a:pt x="2825496" y="470916"/>
                </a:lnTo>
                <a:close/>
              </a:path>
              <a:path extrusionOk="0" h="483235" w="2833370">
                <a:moveTo>
                  <a:pt x="13716" y="483108"/>
                </a:moveTo>
                <a:lnTo>
                  <a:pt x="13716" y="477012"/>
                </a:lnTo>
                <a:lnTo>
                  <a:pt x="6096" y="470916"/>
                </a:lnTo>
                <a:lnTo>
                  <a:pt x="6096" y="483108"/>
                </a:lnTo>
                <a:lnTo>
                  <a:pt x="13716" y="483108"/>
                </a:lnTo>
                <a:close/>
              </a:path>
              <a:path extrusionOk="0" h="483235" w="2833370">
                <a:moveTo>
                  <a:pt x="2825496" y="12192"/>
                </a:moveTo>
                <a:lnTo>
                  <a:pt x="2819400" y="6096"/>
                </a:lnTo>
                <a:lnTo>
                  <a:pt x="2819400" y="12192"/>
                </a:lnTo>
                <a:lnTo>
                  <a:pt x="2825496" y="12192"/>
                </a:lnTo>
                <a:close/>
              </a:path>
              <a:path extrusionOk="0" h="483235" w="2833370">
                <a:moveTo>
                  <a:pt x="2825496" y="470916"/>
                </a:moveTo>
                <a:lnTo>
                  <a:pt x="2825496" y="12192"/>
                </a:lnTo>
                <a:lnTo>
                  <a:pt x="2819400" y="12192"/>
                </a:lnTo>
                <a:lnTo>
                  <a:pt x="2819400" y="470916"/>
                </a:lnTo>
                <a:lnTo>
                  <a:pt x="2825496" y="470916"/>
                </a:lnTo>
                <a:close/>
              </a:path>
              <a:path extrusionOk="0" h="483235" w="2833370">
                <a:moveTo>
                  <a:pt x="2825496" y="483108"/>
                </a:moveTo>
                <a:lnTo>
                  <a:pt x="2825496" y="470916"/>
                </a:lnTo>
                <a:lnTo>
                  <a:pt x="2819400" y="477012"/>
                </a:lnTo>
                <a:lnTo>
                  <a:pt x="2819400" y="483108"/>
                </a:lnTo>
                <a:lnTo>
                  <a:pt x="2825496" y="4831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2814917" y="3187847"/>
            <a:ext cx="1800225" cy="228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main (args : String[])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6612368" y="3878132"/>
            <a:ext cx="2509557" cy="470647"/>
          </a:xfrm>
          <a:custGeom>
            <a:rect b="b" l="l" r="r" t="t"/>
            <a:pathLst>
              <a:path extrusionOk="0" h="533400" w="2844165">
                <a:moveTo>
                  <a:pt x="0" y="0"/>
                </a:moveTo>
                <a:lnTo>
                  <a:pt x="0" y="533400"/>
                </a:lnTo>
                <a:lnTo>
                  <a:pt x="2843784" y="533400"/>
                </a:lnTo>
                <a:lnTo>
                  <a:pt x="2843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6606988" y="3872753"/>
            <a:ext cx="2521324" cy="481853"/>
          </a:xfrm>
          <a:custGeom>
            <a:rect b="b" l="l" r="r" t="t"/>
            <a:pathLst>
              <a:path extrusionOk="0" h="546100" w="2857500">
                <a:moveTo>
                  <a:pt x="2857500" y="545592"/>
                </a:moveTo>
                <a:lnTo>
                  <a:pt x="2857500" y="0"/>
                </a:lnTo>
                <a:lnTo>
                  <a:pt x="0" y="0"/>
                </a:lnTo>
                <a:lnTo>
                  <a:pt x="0" y="545592"/>
                </a:lnTo>
                <a:lnTo>
                  <a:pt x="6096" y="545592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843784" y="12192"/>
                </a:lnTo>
                <a:lnTo>
                  <a:pt x="2843784" y="6096"/>
                </a:lnTo>
                <a:lnTo>
                  <a:pt x="2849880" y="12192"/>
                </a:lnTo>
                <a:lnTo>
                  <a:pt x="2849880" y="545592"/>
                </a:lnTo>
                <a:lnTo>
                  <a:pt x="2857500" y="545592"/>
                </a:lnTo>
                <a:close/>
              </a:path>
              <a:path extrusionOk="0" h="546100" w="285750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extrusionOk="0" h="546100" w="2857500">
                <a:moveTo>
                  <a:pt x="12192" y="533400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533400"/>
                </a:lnTo>
                <a:lnTo>
                  <a:pt x="12192" y="533400"/>
                </a:lnTo>
                <a:close/>
              </a:path>
              <a:path extrusionOk="0" h="546100" w="2857500">
                <a:moveTo>
                  <a:pt x="2849880" y="533400"/>
                </a:moveTo>
                <a:lnTo>
                  <a:pt x="6096" y="533400"/>
                </a:lnTo>
                <a:lnTo>
                  <a:pt x="12192" y="539496"/>
                </a:lnTo>
                <a:lnTo>
                  <a:pt x="12192" y="545592"/>
                </a:lnTo>
                <a:lnTo>
                  <a:pt x="2843784" y="545592"/>
                </a:lnTo>
                <a:lnTo>
                  <a:pt x="2843784" y="539496"/>
                </a:lnTo>
                <a:lnTo>
                  <a:pt x="2849880" y="533400"/>
                </a:lnTo>
                <a:close/>
              </a:path>
              <a:path extrusionOk="0" h="546100" w="2857500">
                <a:moveTo>
                  <a:pt x="12192" y="545592"/>
                </a:moveTo>
                <a:lnTo>
                  <a:pt x="12192" y="539496"/>
                </a:lnTo>
                <a:lnTo>
                  <a:pt x="6096" y="533400"/>
                </a:lnTo>
                <a:lnTo>
                  <a:pt x="6096" y="545592"/>
                </a:lnTo>
                <a:lnTo>
                  <a:pt x="12192" y="545592"/>
                </a:lnTo>
                <a:close/>
              </a:path>
              <a:path extrusionOk="0" h="546100" w="2857500">
                <a:moveTo>
                  <a:pt x="2849880" y="12192"/>
                </a:moveTo>
                <a:lnTo>
                  <a:pt x="2843784" y="6096"/>
                </a:lnTo>
                <a:lnTo>
                  <a:pt x="2843784" y="12192"/>
                </a:lnTo>
                <a:lnTo>
                  <a:pt x="2849880" y="12192"/>
                </a:lnTo>
                <a:close/>
              </a:path>
              <a:path extrusionOk="0" h="546100" w="2857500">
                <a:moveTo>
                  <a:pt x="2849880" y="533400"/>
                </a:moveTo>
                <a:lnTo>
                  <a:pt x="2849880" y="12192"/>
                </a:lnTo>
                <a:lnTo>
                  <a:pt x="2843784" y="12192"/>
                </a:lnTo>
                <a:lnTo>
                  <a:pt x="2843784" y="533400"/>
                </a:lnTo>
                <a:lnTo>
                  <a:pt x="2849880" y="533400"/>
                </a:lnTo>
                <a:close/>
              </a:path>
              <a:path extrusionOk="0" h="546100" w="2857500">
                <a:moveTo>
                  <a:pt x="2849880" y="545592"/>
                </a:moveTo>
                <a:lnTo>
                  <a:pt x="2849880" y="533400"/>
                </a:lnTo>
                <a:lnTo>
                  <a:pt x="2843784" y="539496"/>
                </a:lnTo>
                <a:lnTo>
                  <a:pt x="2843784" y="545592"/>
                </a:lnTo>
                <a:lnTo>
                  <a:pt x="2849880" y="5455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6"/>
          <p:cNvSpPr/>
          <p:nvPr/>
        </p:nvSpPr>
        <p:spPr>
          <a:xfrm>
            <a:off x="5221941" y="2690084"/>
            <a:ext cx="1391771" cy="0"/>
          </a:xfrm>
          <a:custGeom>
            <a:rect b="b" l="l" r="r" t="t"/>
            <a:pathLst>
              <a:path extrusionOk="0" h="120000" w="1577339">
                <a:moveTo>
                  <a:pt x="0" y="0"/>
                </a:moveTo>
                <a:lnTo>
                  <a:pt x="1577340" y="0"/>
                </a:lnTo>
              </a:path>
            </a:pathLst>
          </a:custGeom>
          <a:noFill/>
          <a:ln cap="flat" cmpd="sng" w="28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/>
          <p:nvPr/>
        </p:nvSpPr>
        <p:spPr>
          <a:xfrm>
            <a:off x="5216563" y="2684033"/>
            <a:ext cx="317687" cy="335056"/>
          </a:xfrm>
          <a:custGeom>
            <a:rect b="b" l="l" r="r" t="t"/>
            <a:pathLst>
              <a:path extrusionOk="0" h="379729" w="360045">
                <a:moveTo>
                  <a:pt x="359664" y="379476"/>
                </a:moveTo>
                <a:lnTo>
                  <a:pt x="359664" y="0"/>
                </a:lnTo>
                <a:lnTo>
                  <a:pt x="0" y="0"/>
                </a:lnTo>
                <a:lnTo>
                  <a:pt x="0" y="379476"/>
                </a:lnTo>
                <a:lnTo>
                  <a:pt x="6096" y="37947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45948" y="13716"/>
                </a:lnTo>
                <a:lnTo>
                  <a:pt x="345948" y="6096"/>
                </a:lnTo>
                <a:lnTo>
                  <a:pt x="353568" y="13716"/>
                </a:lnTo>
                <a:lnTo>
                  <a:pt x="353568" y="379476"/>
                </a:lnTo>
                <a:lnTo>
                  <a:pt x="359664" y="379476"/>
                </a:lnTo>
                <a:close/>
              </a:path>
              <a:path extrusionOk="0" h="379729" w="36004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extrusionOk="0" h="379729" w="360045">
                <a:moveTo>
                  <a:pt x="13716" y="367284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  <a:path extrusionOk="0" h="379729" w="360045">
                <a:moveTo>
                  <a:pt x="353568" y="367284"/>
                </a:moveTo>
                <a:lnTo>
                  <a:pt x="6096" y="367284"/>
                </a:lnTo>
                <a:lnTo>
                  <a:pt x="13716" y="373380"/>
                </a:lnTo>
                <a:lnTo>
                  <a:pt x="13716" y="379476"/>
                </a:lnTo>
                <a:lnTo>
                  <a:pt x="345948" y="379476"/>
                </a:lnTo>
                <a:lnTo>
                  <a:pt x="345948" y="373380"/>
                </a:lnTo>
                <a:lnTo>
                  <a:pt x="353568" y="367284"/>
                </a:lnTo>
                <a:close/>
              </a:path>
              <a:path extrusionOk="0" h="379729" w="360045">
                <a:moveTo>
                  <a:pt x="13716" y="379476"/>
                </a:moveTo>
                <a:lnTo>
                  <a:pt x="13716" y="373380"/>
                </a:lnTo>
                <a:lnTo>
                  <a:pt x="6096" y="367284"/>
                </a:lnTo>
                <a:lnTo>
                  <a:pt x="6096" y="379476"/>
                </a:lnTo>
                <a:lnTo>
                  <a:pt x="13716" y="379476"/>
                </a:lnTo>
                <a:close/>
              </a:path>
              <a:path extrusionOk="0" h="379729" w="360045">
                <a:moveTo>
                  <a:pt x="353568" y="13716"/>
                </a:moveTo>
                <a:lnTo>
                  <a:pt x="345948" y="6096"/>
                </a:lnTo>
                <a:lnTo>
                  <a:pt x="345948" y="13716"/>
                </a:lnTo>
                <a:lnTo>
                  <a:pt x="353568" y="13716"/>
                </a:lnTo>
                <a:close/>
              </a:path>
              <a:path extrusionOk="0" h="379729" w="360045">
                <a:moveTo>
                  <a:pt x="353568" y="367284"/>
                </a:moveTo>
                <a:lnTo>
                  <a:pt x="353568" y="13716"/>
                </a:lnTo>
                <a:lnTo>
                  <a:pt x="345948" y="13716"/>
                </a:lnTo>
                <a:lnTo>
                  <a:pt x="345948" y="367284"/>
                </a:lnTo>
                <a:lnTo>
                  <a:pt x="353568" y="367284"/>
                </a:lnTo>
                <a:close/>
              </a:path>
              <a:path extrusionOk="0" h="379729" w="360045">
                <a:moveTo>
                  <a:pt x="353568" y="379476"/>
                </a:moveTo>
                <a:lnTo>
                  <a:pt x="353568" y="367284"/>
                </a:lnTo>
                <a:lnTo>
                  <a:pt x="345948" y="373380"/>
                </a:lnTo>
                <a:lnTo>
                  <a:pt x="345948" y="379476"/>
                </a:lnTo>
                <a:lnTo>
                  <a:pt x="353568" y="3794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5302622" y="2717201"/>
            <a:ext cx="154641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8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588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6023386" y="2684033"/>
            <a:ext cx="602876" cy="335056"/>
          </a:xfrm>
          <a:custGeom>
            <a:rect b="b" l="l" r="r" t="t"/>
            <a:pathLst>
              <a:path extrusionOk="0" h="379729" w="683260">
                <a:moveTo>
                  <a:pt x="682752" y="379476"/>
                </a:moveTo>
                <a:lnTo>
                  <a:pt x="682752" y="0"/>
                </a:lnTo>
                <a:lnTo>
                  <a:pt x="0" y="0"/>
                </a:lnTo>
                <a:lnTo>
                  <a:pt x="0" y="379476"/>
                </a:lnTo>
                <a:lnTo>
                  <a:pt x="6096" y="37947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670560" y="13716"/>
                </a:lnTo>
                <a:lnTo>
                  <a:pt x="670560" y="6096"/>
                </a:lnTo>
                <a:lnTo>
                  <a:pt x="676656" y="13716"/>
                </a:lnTo>
                <a:lnTo>
                  <a:pt x="676656" y="379476"/>
                </a:lnTo>
                <a:lnTo>
                  <a:pt x="682752" y="379476"/>
                </a:lnTo>
                <a:close/>
              </a:path>
              <a:path extrusionOk="0" h="379729" w="68326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extrusionOk="0" h="379729" w="683260">
                <a:moveTo>
                  <a:pt x="13716" y="367284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  <a:path extrusionOk="0" h="379729" w="683260">
                <a:moveTo>
                  <a:pt x="676656" y="367284"/>
                </a:moveTo>
                <a:lnTo>
                  <a:pt x="6096" y="367284"/>
                </a:lnTo>
                <a:lnTo>
                  <a:pt x="13716" y="373380"/>
                </a:lnTo>
                <a:lnTo>
                  <a:pt x="13716" y="379476"/>
                </a:lnTo>
                <a:lnTo>
                  <a:pt x="670560" y="379476"/>
                </a:lnTo>
                <a:lnTo>
                  <a:pt x="670560" y="373380"/>
                </a:lnTo>
                <a:lnTo>
                  <a:pt x="676656" y="367284"/>
                </a:lnTo>
                <a:close/>
              </a:path>
              <a:path extrusionOk="0" h="379729" w="683260">
                <a:moveTo>
                  <a:pt x="13716" y="379476"/>
                </a:moveTo>
                <a:lnTo>
                  <a:pt x="13716" y="373380"/>
                </a:lnTo>
                <a:lnTo>
                  <a:pt x="6096" y="367284"/>
                </a:lnTo>
                <a:lnTo>
                  <a:pt x="6096" y="379476"/>
                </a:lnTo>
                <a:lnTo>
                  <a:pt x="13716" y="379476"/>
                </a:lnTo>
                <a:close/>
              </a:path>
              <a:path extrusionOk="0" h="379729" w="683260">
                <a:moveTo>
                  <a:pt x="676656" y="13716"/>
                </a:moveTo>
                <a:lnTo>
                  <a:pt x="670560" y="6096"/>
                </a:lnTo>
                <a:lnTo>
                  <a:pt x="670560" y="13716"/>
                </a:lnTo>
                <a:lnTo>
                  <a:pt x="676656" y="13716"/>
                </a:lnTo>
                <a:close/>
              </a:path>
              <a:path extrusionOk="0" h="379729" w="683260">
                <a:moveTo>
                  <a:pt x="676656" y="367284"/>
                </a:moveTo>
                <a:lnTo>
                  <a:pt x="676656" y="13716"/>
                </a:lnTo>
                <a:lnTo>
                  <a:pt x="670560" y="13716"/>
                </a:lnTo>
                <a:lnTo>
                  <a:pt x="670560" y="367284"/>
                </a:lnTo>
                <a:lnTo>
                  <a:pt x="676656" y="367284"/>
                </a:lnTo>
                <a:close/>
              </a:path>
              <a:path extrusionOk="0" h="379729" w="683260">
                <a:moveTo>
                  <a:pt x="676656" y="379476"/>
                </a:moveTo>
                <a:lnTo>
                  <a:pt x="676656" y="367284"/>
                </a:lnTo>
                <a:lnTo>
                  <a:pt x="670560" y="373380"/>
                </a:lnTo>
                <a:lnTo>
                  <a:pt x="670560" y="379476"/>
                </a:lnTo>
                <a:lnTo>
                  <a:pt x="676656" y="3794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6108100" y="2717201"/>
            <a:ext cx="442632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8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sz="1588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6613712" y="2501153"/>
            <a:ext cx="2507876" cy="356347"/>
          </a:xfrm>
          <a:custGeom>
            <a:rect b="b" l="l" r="r" t="t"/>
            <a:pathLst>
              <a:path extrusionOk="0" h="403860" w="2842259">
                <a:moveTo>
                  <a:pt x="0" y="403860"/>
                </a:moveTo>
                <a:lnTo>
                  <a:pt x="2842260" y="403860"/>
                </a:lnTo>
                <a:lnTo>
                  <a:pt x="2842260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6608333" y="2495774"/>
            <a:ext cx="2520203" cy="372596"/>
          </a:xfrm>
          <a:custGeom>
            <a:rect b="b" l="l" r="r" t="t"/>
            <a:pathLst>
              <a:path extrusionOk="0" h="422275" w="2856229">
                <a:moveTo>
                  <a:pt x="2855976" y="422148"/>
                </a:moveTo>
                <a:lnTo>
                  <a:pt x="2855976" y="0"/>
                </a:lnTo>
                <a:lnTo>
                  <a:pt x="0" y="0"/>
                </a:lnTo>
                <a:lnTo>
                  <a:pt x="0" y="422148"/>
                </a:lnTo>
                <a:lnTo>
                  <a:pt x="6096" y="42214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842260" y="12192"/>
                </a:lnTo>
                <a:lnTo>
                  <a:pt x="2842260" y="6096"/>
                </a:lnTo>
                <a:lnTo>
                  <a:pt x="2848356" y="12192"/>
                </a:lnTo>
                <a:lnTo>
                  <a:pt x="2848356" y="422148"/>
                </a:lnTo>
                <a:lnTo>
                  <a:pt x="2855976" y="422148"/>
                </a:lnTo>
                <a:close/>
              </a:path>
              <a:path extrusionOk="0" h="422275" w="2856229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extrusionOk="0" h="422275" w="2856229">
                <a:moveTo>
                  <a:pt x="12192" y="40843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408432"/>
                </a:lnTo>
                <a:lnTo>
                  <a:pt x="12192" y="408432"/>
                </a:lnTo>
                <a:close/>
              </a:path>
              <a:path extrusionOk="0" h="422275" w="2856229">
                <a:moveTo>
                  <a:pt x="2848356" y="408432"/>
                </a:moveTo>
                <a:lnTo>
                  <a:pt x="6096" y="408432"/>
                </a:lnTo>
                <a:lnTo>
                  <a:pt x="12192" y="416052"/>
                </a:lnTo>
                <a:lnTo>
                  <a:pt x="12192" y="422148"/>
                </a:lnTo>
                <a:lnTo>
                  <a:pt x="2842260" y="422148"/>
                </a:lnTo>
                <a:lnTo>
                  <a:pt x="2842260" y="416052"/>
                </a:lnTo>
                <a:lnTo>
                  <a:pt x="2848356" y="408432"/>
                </a:lnTo>
                <a:close/>
              </a:path>
              <a:path extrusionOk="0" h="422275" w="2856229">
                <a:moveTo>
                  <a:pt x="12192" y="422148"/>
                </a:moveTo>
                <a:lnTo>
                  <a:pt x="12192" y="416052"/>
                </a:lnTo>
                <a:lnTo>
                  <a:pt x="6096" y="408432"/>
                </a:lnTo>
                <a:lnTo>
                  <a:pt x="6096" y="422148"/>
                </a:lnTo>
                <a:lnTo>
                  <a:pt x="12192" y="422148"/>
                </a:lnTo>
                <a:close/>
              </a:path>
              <a:path extrusionOk="0" h="422275" w="2856229">
                <a:moveTo>
                  <a:pt x="2848356" y="12192"/>
                </a:moveTo>
                <a:lnTo>
                  <a:pt x="2842260" y="6096"/>
                </a:lnTo>
                <a:lnTo>
                  <a:pt x="2842260" y="12192"/>
                </a:lnTo>
                <a:lnTo>
                  <a:pt x="2848356" y="12192"/>
                </a:lnTo>
                <a:close/>
              </a:path>
              <a:path extrusionOk="0" h="422275" w="2856229">
                <a:moveTo>
                  <a:pt x="2848356" y="408432"/>
                </a:moveTo>
                <a:lnTo>
                  <a:pt x="2848356" y="12192"/>
                </a:lnTo>
                <a:lnTo>
                  <a:pt x="2842260" y="12192"/>
                </a:lnTo>
                <a:lnTo>
                  <a:pt x="2842260" y="408432"/>
                </a:lnTo>
                <a:lnTo>
                  <a:pt x="2848356" y="408432"/>
                </a:lnTo>
                <a:close/>
              </a:path>
              <a:path extrusionOk="0" h="422275" w="2856229">
                <a:moveTo>
                  <a:pt x="2848356" y="422148"/>
                </a:moveTo>
                <a:lnTo>
                  <a:pt x="2848356" y="408432"/>
                </a:lnTo>
                <a:lnTo>
                  <a:pt x="2842260" y="416052"/>
                </a:lnTo>
                <a:lnTo>
                  <a:pt x="2842260" y="422148"/>
                </a:lnTo>
                <a:lnTo>
                  <a:pt x="2848356" y="422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6612368" y="2857500"/>
            <a:ext cx="2509557" cy="1020856"/>
          </a:xfrm>
          <a:custGeom>
            <a:rect b="b" l="l" r="r" t="t"/>
            <a:pathLst>
              <a:path extrusionOk="0" h="1156970" w="2844165">
                <a:moveTo>
                  <a:pt x="0" y="0"/>
                </a:moveTo>
                <a:lnTo>
                  <a:pt x="0" y="1156716"/>
                </a:lnTo>
                <a:lnTo>
                  <a:pt x="2843784" y="1156716"/>
                </a:lnTo>
                <a:lnTo>
                  <a:pt x="2843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6606988" y="2852122"/>
            <a:ext cx="2521324" cy="1031501"/>
          </a:xfrm>
          <a:custGeom>
            <a:rect b="b" l="l" r="r" t="t"/>
            <a:pathLst>
              <a:path extrusionOk="0" h="1169035" w="2857500">
                <a:moveTo>
                  <a:pt x="2857500" y="1168908"/>
                </a:moveTo>
                <a:lnTo>
                  <a:pt x="2857500" y="0"/>
                </a:lnTo>
                <a:lnTo>
                  <a:pt x="0" y="0"/>
                </a:lnTo>
                <a:lnTo>
                  <a:pt x="0" y="1168908"/>
                </a:lnTo>
                <a:lnTo>
                  <a:pt x="6096" y="116890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843784" y="13716"/>
                </a:lnTo>
                <a:lnTo>
                  <a:pt x="2843784" y="6096"/>
                </a:lnTo>
                <a:lnTo>
                  <a:pt x="2849880" y="13716"/>
                </a:lnTo>
                <a:lnTo>
                  <a:pt x="2849880" y="1168908"/>
                </a:lnTo>
                <a:lnTo>
                  <a:pt x="2857500" y="1168908"/>
                </a:lnTo>
                <a:close/>
              </a:path>
              <a:path extrusionOk="0" h="1169035" w="285750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extrusionOk="0" h="1169035" w="2857500">
                <a:moveTo>
                  <a:pt x="12192" y="115671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156716"/>
                </a:lnTo>
                <a:lnTo>
                  <a:pt x="12192" y="1156716"/>
                </a:lnTo>
                <a:close/>
              </a:path>
              <a:path extrusionOk="0" h="1169035" w="2857500">
                <a:moveTo>
                  <a:pt x="2849880" y="1156716"/>
                </a:moveTo>
                <a:lnTo>
                  <a:pt x="6096" y="1156716"/>
                </a:lnTo>
                <a:lnTo>
                  <a:pt x="12192" y="1162812"/>
                </a:lnTo>
                <a:lnTo>
                  <a:pt x="12192" y="1168908"/>
                </a:lnTo>
                <a:lnTo>
                  <a:pt x="2843784" y="1168908"/>
                </a:lnTo>
                <a:lnTo>
                  <a:pt x="2843784" y="1162812"/>
                </a:lnTo>
                <a:lnTo>
                  <a:pt x="2849880" y="1156716"/>
                </a:lnTo>
                <a:close/>
              </a:path>
              <a:path extrusionOk="0" h="1169035" w="2857500">
                <a:moveTo>
                  <a:pt x="12192" y="1168908"/>
                </a:moveTo>
                <a:lnTo>
                  <a:pt x="12192" y="1162812"/>
                </a:lnTo>
                <a:lnTo>
                  <a:pt x="6096" y="1156716"/>
                </a:lnTo>
                <a:lnTo>
                  <a:pt x="6096" y="1168908"/>
                </a:lnTo>
                <a:lnTo>
                  <a:pt x="12192" y="1168908"/>
                </a:lnTo>
                <a:close/>
              </a:path>
              <a:path extrusionOk="0" h="1169035" w="2857500">
                <a:moveTo>
                  <a:pt x="2849880" y="13716"/>
                </a:moveTo>
                <a:lnTo>
                  <a:pt x="2843784" y="6096"/>
                </a:lnTo>
                <a:lnTo>
                  <a:pt x="2843784" y="13716"/>
                </a:lnTo>
                <a:lnTo>
                  <a:pt x="2849880" y="13716"/>
                </a:lnTo>
                <a:close/>
              </a:path>
              <a:path extrusionOk="0" h="1169035" w="2857500">
                <a:moveTo>
                  <a:pt x="2849880" y="1156716"/>
                </a:moveTo>
                <a:lnTo>
                  <a:pt x="2849880" y="13716"/>
                </a:lnTo>
                <a:lnTo>
                  <a:pt x="2843784" y="13716"/>
                </a:lnTo>
                <a:lnTo>
                  <a:pt x="2843784" y="1156716"/>
                </a:lnTo>
                <a:lnTo>
                  <a:pt x="2849880" y="1156716"/>
                </a:lnTo>
                <a:close/>
              </a:path>
              <a:path extrusionOk="0" h="1169035" w="2857500">
                <a:moveTo>
                  <a:pt x="2849880" y="1168908"/>
                </a:moveTo>
                <a:lnTo>
                  <a:pt x="2849880" y="1156716"/>
                </a:lnTo>
                <a:lnTo>
                  <a:pt x="2843784" y="1162812"/>
                </a:lnTo>
                <a:lnTo>
                  <a:pt x="2843784" y="1168908"/>
                </a:lnTo>
                <a:lnTo>
                  <a:pt x="2849880" y="1168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6612368" y="2371589"/>
            <a:ext cx="2509557" cy="1859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0383" lvl="0" marL="189389" marR="0" rtl="0" algn="l">
              <a:spcBef>
                <a:spcPts val="96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b="1"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firstName : String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0383" lvl="0" marL="1893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b="1"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lastName : String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0383" lvl="0" marL="1893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b="1"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homeAddress : Address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0383" lvl="0" marL="1893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b="1"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schoolAddress : Address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9006" marR="0" rtl="0" algn="l">
              <a:spcBef>
                <a:spcPts val="1628"/>
              </a:spcBef>
              <a:spcAft>
                <a:spcPts val="0"/>
              </a:spcAft>
              <a:buNone/>
            </a:pPr>
            <a:r>
              <a:rPr b="1"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toString() : String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3048897" y="5513294"/>
            <a:ext cx="2509557" cy="470647"/>
          </a:xfrm>
          <a:custGeom>
            <a:rect b="b" l="l" r="r" t="t"/>
            <a:pathLst>
              <a:path extrusionOk="0" h="533400" w="2844165">
                <a:moveTo>
                  <a:pt x="0" y="0"/>
                </a:moveTo>
                <a:lnTo>
                  <a:pt x="0" y="533400"/>
                </a:lnTo>
                <a:lnTo>
                  <a:pt x="2843784" y="533400"/>
                </a:lnTo>
                <a:lnTo>
                  <a:pt x="2843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3043517" y="5507915"/>
            <a:ext cx="2521324" cy="482974"/>
          </a:xfrm>
          <a:custGeom>
            <a:rect b="b" l="l" r="r" t="t"/>
            <a:pathLst>
              <a:path extrusionOk="0" h="547370" w="2857500">
                <a:moveTo>
                  <a:pt x="2857500" y="547116"/>
                </a:moveTo>
                <a:lnTo>
                  <a:pt x="2857500" y="0"/>
                </a:lnTo>
                <a:lnTo>
                  <a:pt x="0" y="0"/>
                </a:lnTo>
                <a:lnTo>
                  <a:pt x="0" y="547116"/>
                </a:lnTo>
                <a:lnTo>
                  <a:pt x="6096" y="5471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843784" y="13716"/>
                </a:lnTo>
                <a:lnTo>
                  <a:pt x="2843784" y="6096"/>
                </a:lnTo>
                <a:lnTo>
                  <a:pt x="2849880" y="13716"/>
                </a:lnTo>
                <a:lnTo>
                  <a:pt x="2849880" y="547116"/>
                </a:lnTo>
                <a:lnTo>
                  <a:pt x="2857500" y="547116"/>
                </a:lnTo>
                <a:close/>
              </a:path>
              <a:path extrusionOk="0" h="547370" w="285750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extrusionOk="0" h="547370" w="2857500">
                <a:moveTo>
                  <a:pt x="12192" y="5334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533400"/>
                </a:lnTo>
                <a:lnTo>
                  <a:pt x="12192" y="533400"/>
                </a:lnTo>
                <a:close/>
              </a:path>
              <a:path extrusionOk="0" h="547370" w="2857500">
                <a:moveTo>
                  <a:pt x="2849880" y="533400"/>
                </a:moveTo>
                <a:lnTo>
                  <a:pt x="6096" y="533400"/>
                </a:lnTo>
                <a:lnTo>
                  <a:pt x="12192" y="539496"/>
                </a:lnTo>
                <a:lnTo>
                  <a:pt x="12192" y="547116"/>
                </a:lnTo>
                <a:lnTo>
                  <a:pt x="2843784" y="547116"/>
                </a:lnTo>
                <a:lnTo>
                  <a:pt x="2843784" y="539496"/>
                </a:lnTo>
                <a:lnTo>
                  <a:pt x="2849880" y="533400"/>
                </a:lnTo>
                <a:close/>
              </a:path>
              <a:path extrusionOk="0" h="547370" w="2857500">
                <a:moveTo>
                  <a:pt x="12192" y="547116"/>
                </a:moveTo>
                <a:lnTo>
                  <a:pt x="12192" y="539496"/>
                </a:lnTo>
                <a:lnTo>
                  <a:pt x="6096" y="533400"/>
                </a:lnTo>
                <a:lnTo>
                  <a:pt x="6096" y="547116"/>
                </a:lnTo>
                <a:lnTo>
                  <a:pt x="12192" y="547116"/>
                </a:lnTo>
                <a:close/>
              </a:path>
              <a:path extrusionOk="0" h="547370" w="2857500">
                <a:moveTo>
                  <a:pt x="2849880" y="13716"/>
                </a:moveTo>
                <a:lnTo>
                  <a:pt x="2843784" y="6096"/>
                </a:lnTo>
                <a:lnTo>
                  <a:pt x="2843784" y="13716"/>
                </a:lnTo>
                <a:lnTo>
                  <a:pt x="2849880" y="13716"/>
                </a:lnTo>
                <a:close/>
              </a:path>
              <a:path extrusionOk="0" h="547370" w="2857500">
                <a:moveTo>
                  <a:pt x="2849880" y="533400"/>
                </a:moveTo>
                <a:lnTo>
                  <a:pt x="2849880" y="13716"/>
                </a:lnTo>
                <a:lnTo>
                  <a:pt x="2843784" y="13716"/>
                </a:lnTo>
                <a:lnTo>
                  <a:pt x="2843784" y="533400"/>
                </a:lnTo>
                <a:lnTo>
                  <a:pt x="2849880" y="533400"/>
                </a:lnTo>
                <a:close/>
              </a:path>
              <a:path extrusionOk="0" h="547370" w="2857500">
                <a:moveTo>
                  <a:pt x="2849880" y="547116"/>
                </a:moveTo>
                <a:lnTo>
                  <a:pt x="2849880" y="533400"/>
                </a:lnTo>
                <a:lnTo>
                  <a:pt x="2843784" y="539496"/>
                </a:lnTo>
                <a:lnTo>
                  <a:pt x="2843784" y="547116"/>
                </a:lnTo>
                <a:lnTo>
                  <a:pt x="2849880" y="5471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3048897" y="4494007"/>
            <a:ext cx="2509557" cy="1019735"/>
          </a:xfrm>
          <a:custGeom>
            <a:rect b="b" l="l" r="r" t="t"/>
            <a:pathLst>
              <a:path extrusionOk="0" h="1155700" w="2844165">
                <a:moveTo>
                  <a:pt x="0" y="0"/>
                </a:moveTo>
                <a:lnTo>
                  <a:pt x="0" y="1155192"/>
                </a:lnTo>
                <a:lnTo>
                  <a:pt x="2843784" y="1155192"/>
                </a:lnTo>
                <a:lnTo>
                  <a:pt x="2843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3043517" y="4488628"/>
            <a:ext cx="2521324" cy="1031501"/>
          </a:xfrm>
          <a:custGeom>
            <a:rect b="b" l="l" r="r" t="t"/>
            <a:pathLst>
              <a:path extrusionOk="0" h="1169035" w="2857500">
                <a:moveTo>
                  <a:pt x="2857500" y="1168908"/>
                </a:moveTo>
                <a:lnTo>
                  <a:pt x="2857500" y="0"/>
                </a:lnTo>
                <a:lnTo>
                  <a:pt x="0" y="0"/>
                </a:lnTo>
                <a:lnTo>
                  <a:pt x="0" y="1168908"/>
                </a:lnTo>
                <a:lnTo>
                  <a:pt x="6096" y="11689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843784" y="12192"/>
                </a:lnTo>
                <a:lnTo>
                  <a:pt x="2843784" y="6096"/>
                </a:lnTo>
                <a:lnTo>
                  <a:pt x="2849880" y="12192"/>
                </a:lnTo>
                <a:lnTo>
                  <a:pt x="2849880" y="1168908"/>
                </a:lnTo>
                <a:lnTo>
                  <a:pt x="2857500" y="1168908"/>
                </a:lnTo>
                <a:close/>
              </a:path>
              <a:path extrusionOk="0" h="1169035" w="285750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extrusionOk="0" h="1169035" w="2857500">
                <a:moveTo>
                  <a:pt x="12192" y="11551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1155192"/>
                </a:lnTo>
                <a:lnTo>
                  <a:pt x="12192" y="1155192"/>
                </a:lnTo>
                <a:close/>
              </a:path>
              <a:path extrusionOk="0" h="1169035" w="2857500">
                <a:moveTo>
                  <a:pt x="2849880" y="1155192"/>
                </a:moveTo>
                <a:lnTo>
                  <a:pt x="6096" y="1155192"/>
                </a:lnTo>
                <a:lnTo>
                  <a:pt x="12192" y="1161288"/>
                </a:lnTo>
                <a:lnTo>
                  <a:pt x="12192" y="1168908"/>
                </a:lnTo>
                <a:lnTo>
                  <a:pt x="2843784" y="1168908"/>
                </a:lnTo>
                <a:lnTo>
                  <a:pt x="2843784" y="1161288"/>
                </a:lnTo>
                <a:lnTo>
                  <a:pt x="2849880" y="1155192"/>
                </a:lnTo>
                <a:close/>
              </a:path>
              <a:path extrusionOk="0" h="1169035" w="2857500">
                <a:moveTo>
                  <a:pt x="12192" y="1168908"/>
                </a:moveTo>
                <a:lnTo>
                  <a:pt x="12192" y="1161288"/>
                </a:lnTo>
                <a:lnTo>
                  <a:pt x="6096" y="1155192"/>
                </a:lnTo>
                <a:lnTo>
                  <a:pt x="6096" y="1168908"/>
                </a:lnTo>
                <a:lnTo>
                  <a:pt x="12192" y="1168908"/>
                </a:lnTo>
                <a:close/>
              </a:path>
              <a:path extrusionOk="0" h="1169035" w="2857500">
                <a:moveTo>
                  <a:pt x="2849880" y="12192"/>
                </a:moveTo>
                <a:lnTo>
                  <a:pt x="2843784" y="6096"/>
                </a:lnTo>
                <a:lnTo>
                  <a:pt x="2843784" y="12192"/>
                </a:lnTo>
                <a:lnTo>
                  <a:pt x="2849880" y="12192"/>
                </a:lnTo>
                <a:close/>
              </a:path>
              <a:path extrusionOk="0" h="1169035" w="2857500">
                <a:moveTo>
                  <a:pt x="2849880" y="1155192"/>
                </a:moveTo>
                <a:lnTo>
                  <a:pt x="2849880" y="12192"/>
                </a:lnTo>
                <a:lnTo>
                  <a:pt x="2843784" y="12192"/>
                </a:lnTo>
                <a:lnTo>
                  <a:pt x="2843784" y="1155192"/>
                </a:lnTo>
                <a:lnTo>
                  <a:pt x="2849880" y="1155192"/>
                </a:lnTo>
                <a:close/>
              </a:path>
              <a:path extrusionOk="0" h="1169035" w="2857500">
                <a:moveTo>
                  <a:pt x="2849880" y="1168908"/>
                </a:moveTo>
                <a:lnTo>
                  <a:pt x="2849880" y="1155192"/>
                </a:lnTo>
                <a:lnTo>
                  <a:pt x="2843784" y="1161288"/>
                </a:lnTo>
                <a:lnTo>
                  <a:pt x="2843784" y="1168908"/>
                </a:lnTo>
                <a:lnTo>
                  <a:pt x="2849880" y="1168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5786718" y="3956125"/>
            <a:ext cx="813546" cy="193862"/>
          </a:xfrm>
          <a:custGeom>
            <a:rect b="b" l="l" r="r" t="t"/>
            <a:pathLst>
              <a:path extrusionOk="0" h="219710" w="922020">
                <a:moveTo>
                  <a:pt x="922020" y="28956"/>
                </a:moveTo>
                <a:lnTo>
                  <a:pt x="915924" y="0"/>
                </a:lnTo>
                <a:lnTo>
                  <a:pt x="0" y="190500"/>
                </a:lnTo>
                <a:lnTo>
                  <a:pt x="6096" y="219456"/>
                </a:lnTo>
                <a:lnTo>
                  <a:pt x="922020" y="289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5551394" y="4031429"/>
            <a:ext cx="246529" cy="243728"/>
          </a:xfrm>
          <a:custGeom>
            <a:rect b="b" l="l" r="r" t="t"/>
            <a:pathLst>
              <a:path extrusionOk="0" h="276225" w="279400">
                <a:moveTo>
                  <a:pt x="278892" y="118872"/>
                </a:moveTo>
                <a:lnTo>
                  <a:pt x="112776" y="0"/>
                </a:lnTo>
                <a:lnTo>
                  <a:pt x="0" y="156972"/>
                </a:lnTo>
                <a:lnTo>
                  <a:pt x="12192" y="165696"/>
                </a:lnTo>
                <a:lnTo>
                  <a:pt x="12192" y="150876"/>
                </a:lnTo>
                <a:lnTo>
                  <a:pt x="17512" y="154683"/>
                </a:lnTo>
                <a:lnTo>
                  <a:pt x="109728" y="25046"/>
                </a:lnTo>
                <a:lnTo>
                  <a:pt x="109728" y="13716"/>
                </a:lnTo>
                <a:lnTo>
                  <a:pt x="118872" y="12192"/>
                </a:lnTo>
                <a:lnTo>
                  <a:pt x="118872" y="20196"/>
                </a:lnTo>
                <a:lnTo>
                  <a:pt x="261325" y="121159"/>
                </a:lnTo>
                <a:lnTo>
                  <a:pt x="265176" y="115824"/>
                </a:lnTo>
                <a:lnTo>
                  <a:pt x="266700" y="124968"/>
                </a:lnTo>
                <a:lnTo>
                  <a:pt x="266700" y="135841"/>
                </a:lnTo>
                <a:lnTo>
                  <a:pt x="278892" y="118872"/>
                </a:lnTo>
                <a:close/>
              </a:path>
              <a:path extrusionOk="0" h="276225" w="279400">
                <a:moveTo>
                  <a:pt x="17512" y="154683"/>
                </a:moveTo>
                <a:lnTo>
                  <a:pt x="12192" y="150876"/>
                </a:lnTo>
                <a:lnTo>
                  <a:pt x="13716" y="160020"/>
                </a:lnTo>
                <a:lnTo>
                  <a:pt x="17512" y="154683"/>
                </a:lnTo>
                <a:close/>
              </a:path>
              <a:path extrusionOk="0" h="276225" w="279400">
                <a:moveTo>
                  <a:pt x="162335" y="258331"/>
                </a:moveTo>
                <a:lnTo>
                  <a:pt x="17512" y="154683"/>
                </a:lnTo>
                <a:lnTo>
                  <a:pt x="13716" y="160020"/>
                </a:lnTo>
                <a:lnTo>
                  <a:pt x="12192" y="150876"/>
                </a:lnTo>
                <a:lnTo>
                  <a:pt x="12192" y="165696"/>
                </a:lnTo>
                <a:lnTo>
                  <a:pt x="158496" y="270391"/>
                </a:lnTo>
                <a:lnTo>
                  <a:pt x="158496" y="263652"/>
                </a:lnTo>
                <a:lnTo>
                  <a:pt x="162335" y="258331"/>
                </a:lnTo>
                <a:close/>
              </a:path>
              <a:path extrusionOk="0" h="276225" w="279400">
                <a:moveTo>
                  <a:pt x="118872" y="12192"/>
                </a:moveTo>
                <a:lnTo>
                  <a:pt x="109728" y="13716"/>
                </a:lnTo>
                <a:lnTo>
                  <a:pt x="115086" y="17513"/>
                </a:lnTo>
                <a:lnTo>
                  <a:pt x="118872" y="12192"/>
                </a:lnTo>
                <a:close/>
              </a:path>
              <a:path extrusionOk="0" h="276225" w="279400">
                <a:moveTo>
                  <a:pt x="115086" y="17513"/>
                </a:moveTo>
                <a:lnTo>
                  <a:pt x="109728" y="13716"/>
                </a:lnTo>
                <a:lnTo>
                  <a:pt x="109728" y="25046"/>
                </a:lnTo>
                <a:lnTo>
                  <a:pt x="115086" y="17513"/>
                </a:lnTo>
                <a:close/>
              </a:path>
              <a:path extrusionOk="0" h="276225" w="279400">
                <a:moveTo>
                  <a:pt x="118872" y="20196"/>
                </a:moveTo>
                <a:lnTo>
                  <a:pt x="118872" y="12192"/>
                </a:lnTo>
                <a:lnTo>
                  <a:pt x="115086" y="17513"/>
                </a:lnTo>
                <a:lnTo>
                  <a:pt x="118872" y="20196"/>
                </a:lnTo>
                <a:close/>
              </a:path>
              <a:path extrusionOk="0" h="276225" w="279400">
                <a:moveTo>
                  <a:pt x="167640" y="262128"/>
                </a:moveTo>
                <a:lnTo>
                  <a:pt x="162335" y="258331"/>
                </a:lnTo>
                <a:lnTo>
                  <a:pt x="158496" y="263652"/>
                </a:lnTo>
                <a:lnTo>
                  <a:pt x="167640" y="262128"/>
                </a:lnTo>
                <a:close/>
              </a:path>
              <a:path extrusionOk="0" h="276225" w="279400">
                <a:moveTo>
                  <a:pt x="167640" y="273722"/>
                </a:moveTo>
                <a:lnTo>
                  <a:pt x="167640" y="262128"/>
                </a:lnTo>
                <a:lnTo>
                  <a:pt x="158496" y="263652"/>
                </a:lnTo>
                <a:lnTo>
                  <a:pt x="158496" y="270391"/>
                </a:lnTo>
                <a:lnTo>
                  <a:pt x="166116" y="275844"/>
                </a:lnTo>
                <a:lnTo>
                  <a:pt x="167640" y="273722"/>
                </a:lnTo>
                <a:close/>
              </a:path>
              <a:path extrusionOk="0" h="276225" w="279400">
                <a:moveTo>
                  <a:pt x="266700" y="135841"/>
                </a:moveTo>
                <a:lnTo>
                  <a:pt x="266700" y="124968"/>
                </a:lnTo>
                <a:lnTo>
                  <a:pt x="261325" y="121159"/>
                </a:lnTo>
                <a:lnTo>
                  <a:pt x="162335" y="258331"/>
                </a:lnTo>
                <a:lnTo>
                  <a:pt x="167640" y="262128"/>
                </a:lnTo>
                <a:lnTo>
                  <a:pt x="167640" y="273722"/>
                </a:lnTo>
                <a:lnTo>
                  <a:pt x="266700" y="135841"/>
                </a:lnTo>
                <a:close/>
              </a:path>
              <a:path extrusionOk="0" h="276225" w="279400">
                <a:moveTo>
                  <a:pt x="266700" y="124968"/>
                </a:moveTo>
                <a:lnTo>
                  <a:pt x="265176" y="115824"/>
                </a:lnTo>
                <a:lnTo>
                  <a:pt x="261325" y="121159"/>
                </a:lnTo>
                <a:lnTo>
                  <a:pt x="266700" y="1249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3048897" y="4137660"/>
            <a:ext cx="2509557" cy="360829"/>
          </a:xfrm>
          <a:custGeom>
            <a:rect b="b" l="l" r="r" t="t"/>
            <a:pathLst>
              <a:path extrusionOk="0" h="408939" w="2844165">
                <a:moveTo>
                  <a:pt x="0" y="0"/>
                </a:moveTo>
                <a:lnTo>
                  <a:pt x="0" y="408432"/>
                </a:lnTo>
                <a:lnTo>
                  <a:pt x="2843784" y="408432"/>
                </a:lnTo>
                <a:lnTo>
                  <a:pt x="2843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3043517" y="4130937"/>
            <a:ext cx="2521324" cy="372596"/>
          </a:xfrm>
          <a:custGeom>
            <a:rect b="b" l="l" r="r" t="t"/>
            <a:pathLst>
              <a:path extrusionOk="0" h="422275" w="2857500">
                <a:moveTo>
                  <a:pt x="2857500" y="422148"/>
                </a:moveTo>
                <a:lnTo>
                  <a:pt x="2857500" y="0"/>
                </a:lnTo>
                <a:lnTo>
                  <a:pt x="0" y="0"/>
                </a:lnTo>
                <a:lnTo>
                  <a:pt x="0" y="422148"/>
                </a:lnTo>
                <a:lnTo>
                  <a:pt x="6096" y="422148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843784" y="13716"/>
                </a:lnTo>
                <a:lnTo>
                  <a:pt x="2843784" y="7620"/>
                </a:lnTo>
                <a:lnTo>
                  <a:pt x="2849880" y="13716"/>
                </a:lnTo>
                <a:lnTo>
                  <a:pt x="2849880" y="422148"/>
                </a:lnTo>
                <a:lnTo>
                  <a:pt x="2857500" y="422148"/>
                </a:lnTo>
                <a:close/>
              </a:path>
              <a:path extrusionOk="0" h="422275" w="28575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extrusionOk="0" h="422275" w="2857500">
                <a:moveTo>
                  <a:pt x="12192" y="40995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409956"/>
                </a:lnTo>
                <a:lnTo>
                  <a:pt x="12192" y="409956"/>
                </a:lnTo>
                <a:close/>
              </a:path>
              <a:path extrusionOk="0" h="422275" w="2857500">
                <a:moveTo>
                  <a:pt x="2849880" y="409956"/>
                </a:moveTo>
                <a:lnTo>
                  <a:pt x="6096" y="409956"/>
                </a:lnTo>
                <a:lnTo>
                  <a:pt x="12192" y="416052"/>
                </a:lnTo>
                <a:lnTo>
                  <a:pt x="12192" y="422148"/>
                </a:lnTo>
                <a:lnTo>
                  <a:pt x="2843784" y="422148"/>
                </a:lnTo>
                <a:lnTo>
                  <a:pt x="2843784" y="416052"/>
                </a:lnTo>
                <a:lnTo>
                  <a:pt x="2849880" y="409956"/>
                </a:lnTo>
                <a:close/>
              </a:path>
              <a:path extrusionOk="0" h="422275" w="2857500">
                <a:moveTo>
                  <a:pt x="12192" y="422148"/>
                </a:moveTo>
                <a:lnTo>
                  <a:pt x="12192" y="416052"/>
                </a:lnTo>
                <a:lnTo>
                  <a:pt x="6096" y="409956"/>
                </a:lnTo>
                <a:lnTo>
                  <a:pt x="6096" y="422148"/>
                </a:lnTo>
                <a:lnTo>
                  <a:pt x="12192" y="422148"/>
                </a:lnTo>
                <a:close/>
              </a:path>
              <a:path extrusionOk="0" h="422275" w="2857500">
                <a:moveTo>
                  <a:pt x="2849880" y="13716"/>
                </a:moveTo>
                <a:lnTo>
                  <a:pt x="2843784" y="7620"/>
                </a:lnTo>
                <a:lnTo>
                  <a:pt x="2843784" y="13716"/>
                </a:lnTo>
                <a:lnTo>
                  <a:pt x="2849880" y="13716"/>
                </a:lnTo>
                <a:close/>
              </a:path>
              <a:path extrusionOk="0" h="422275" w="2857500">
                <a:moveTo>
                  <a:pt x="2849880" y="409956"/>
                </a:moveTo>
                <a:lnTo>
                  <a:pt x="2849880" y="13716"/>
                </a:lnTo>
                <a:lnTo>
                  <a:pt x="2843784" y="13716"/>
                </a:lnTo>
                <a:lnTo>
                  <a:pt x="2843784" y="409956"/>
                </a:lnTo>
                <a:lnTo>
                  <a:pt x="2849880" y="409956"/>
                </a:lnTo>
                <a:close/>
              </a:path>
              <a:path extrusionOk="0" h="422275" w="2857500">
                <a:moveTo>
                  <a:pt x="2849880" y="422148"/>
                </a:moveTo>
                <a:lnTo>
                  <a:pt x="2849880" y="409956"/>
                </a:lnTo>
                <a:lnTo>
                  <a:pt x="2843784" y="416052"/>
                </a:lnTo>
                <a:lnTo>
                  <a:pt x="2843784" y="422148"/>
                </a:lnTo>
                <a:lnTo>
                  <a:pt x="2849880" y="422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3048897" y="4005063"/>
            <a:ext cx="2509557" cy="1861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075">
            <a:spAutoFit/>
          </a:bodyPr>
          <a:lstStyle/>
          <a:p>
            <a:pPr indent="0" lvl="0" marL="56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0383" lvl="0" marL="189389" marR="0" rtl="0" algn="l"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b="1"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streetAddress : String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0383" lvl="0" marL="1893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b="1"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 : String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0383" lvl="0" marL="1893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b="1"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: String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0383" lvl="0" marL="1893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-"/>
            </a:pPr>
            <a:r>
              <a:rPr b="1"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zipCode : long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9006" marR="0" rtl="0" algn="l">
              <a:spcBef>
                <a:spcPts val="1632"/>
              </a:spcBef>
              <a:spcAft>
                <a:spcPts val="0"/>
              </a:spcAft>
              <a:buNone/>
            </a:pPr>
            <a:r>
              <a:rPr b="1" lang="en-US" sz="14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toString() : String</a:t>
            </a:r>
            <a:endParaRPr sz="14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title"/>
          </p:nvPr>
        </p:nvSpPr>
        <p:spPr>
          <a:xfrm>
            <a:off x="2398059" y="562764"/>
            <a:ext cx="9278471" cy="68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7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diagram pros/cons</a:t>
            </a:r>
            <a:endParaRPr/>
          </a:p>
        </p:txBody>
      </p:sp>
      <p:sp>
        <p:nvSpPr>
          <p:cNvPr id="401" name="Google Shape;401;p27"/>
          <p:cNvSpPr txBox="1"/>
          <p:nvPr/>
        </p:nvSpPr>
        <p:spPr>
          <a:xfrm>
            <a:off x="2534770" y="1766495"/>
            <a:ext cx="6854638" cy="3871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5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6"/>
              <a:buFont typeface="Arial"/>
              <a:buChar char="•"/>
            </a:pPr>
            <a:r>
              <a:rPr lang="en-US" sz="22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diagrams are great for:</a:t>
            </a:r>
            <a:endParaRPr sz="22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9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discovering related data and attributes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a quick picture of the important entities in a system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seeing whether you have too few/many classes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410717" rtl="0" algn="l">
              <a:lnSpc>
                <a:spcPct val="80000"/>
              </a:lnSpc>
              <a:spcBef>
                <a:spcPts val="468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seeing whether the relationships between objects are too  complex, too many in number, simple enough, etc.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spotting dependencies between one class/object and another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6"/>
              <a:buFont typeface="Arial"/>
              <a:buChar char="•"/>
            </a:pPr>
            <a:r>
              <a:rPr lang="en-US" sz="22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so great for:</a:t>
            </a:r>
            <a:endParaRPr sz="22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9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discovering algorithmic (not data-driven) behavior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the flow of steps for objects to solve a given problem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267835" rtl="0" algn="l">
              <a:lnSpc>
                <a:spcPct val="80000"/>
              </a:lnSpc>
              <a:spcBef>
                <a:spcPts val="468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the app's overall control flow (event-driven?  web-based?	sequential?	etc.)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Diagrams</a:t>
            </a:r>
            <a:endParaRPr/>
          </a:p>
        </p:txBody>
      </p:sp>
      <p:sp>
        <p:nvSpPr>
          <p:cNvPr id="408" name="Google Shape;408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Shows instances of Class Diagrams and links among them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object diagram is a snapshot of the objects in a system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At a point in time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With a selected focus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Interactions – Sequence diagram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Message passing – Collaboration diagram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Operation – Deployment diagram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/>
          <p:nvPr>
            <p:ph type="title"/>
          </p:nvPr>
        </p:nvSpPr>
        <p:spPr>
          <a:xfrm>
            <a:off x="9144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Diagrams</a:t>
            </a:r>
            <a:endParaRPr/>
          </a:p>
        </p:txBody>
      </p:sp>
      <p:sp>
        <p:nvSpPr>
          <p:cNvPr id="415" name="Google Shape;415;p29"/>
          <p:cNvSpPr txBox="1"/>
          <p:nvPr>
            <p:ph idx="1" type="body"/>
          </p:nvPr>
        </p:nvSpPr>
        <p:spPr>
          <a:xfrm>
            <a:off x="1981200" y="1600200"/>
            <a:ext cx="79883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Format 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Instance name : Class 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Attributes and Values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4267201"/>
            <a:ext cx="43243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UML?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Unified Modeling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OMG Standard, Object Management Group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Based on work from Booch, Rumbaugh, Jacobson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UML is a modeling language to express and design documents,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Particularly useful for OO design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a process, but some have been proposed using UML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Independent of implementation language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diagrams:  use cases</a:t>
            </a:r>
            <a:endParaRPr/>
          </a:p>
        </p:txBody>
      </p:sp>
      <p:sp>
        <p:nvSpPr>
          <p:cNvPr id="423" name="Google Shape;42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use case encodes a typical user interaction with the system.  In particular, it: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captures some user-visible function.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achieves some concrete goal for the user.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complete set of use cases largely defines the requirements for your system:  everything the user can see, and would like to 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granularity of your use cases determines the number of them (for you system).  A clear design depends on showing the right level of detail.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use case maps actors to functions.  The actors need not be people.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examples, 1</a:t>
            </a:r>
            <a:b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(High-level use case for powerpoint.)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igh_use" id="430" name="Google Shape;4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124200"/>
            <a:ext cx="5943600" cy="184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the last example...</a:t>
            </a:r>
            <a:endParaRPr/>
          </a:p>
        </p:txBody>
      </p:sp>
      <p:sp>
        <p:nvSpPr>
          <p:cNvPr id="437" name="Google Shape;43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Although this is a valid use case for powerpoint, and it completely captures user interaction with powerpoint, it’s too vague to be useful.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examples, 2</a:t>
            </a:r>
            <a:br>
              <a:rPr lang="en-US"/>
            </a:br>
            <a:r>
              <a:rPr lang="en-US" sz="2800"/>
              <a:t>(Finer-grained use cases for powerpoint.)</a:t>
            </a:r>
            <a:endParaRPr/>
          </a:p>
        </p:txBody>
      </p:sp>
      <p:pic>
        <p:nvPicPr>
          <p:cNvPr descr="use_medium" id="444" name="Google Shape;4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1" y="1981200"/>
            <a:ext cx="4056063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the last example...</a:t>
            </a:r>
            <a:endParaRPr/>
          </a:p>
        </p:txBody>
      </p:sp>
      <p:sp>
        <p:nvSpPr>
          <p:cNvPr id="451" name="Google Shape;45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last example gives a more useful view of powerpoint (or any similar application).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cases are vague, but they focus your attention the key features, and would help in developing a more detailed requirements specification.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still doesn’t give enough information to characterize powerpoint, which could be specified with tens or hundreds of use cases (though doing so might not be very useful either).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examples, 3</a:t>
            </a:r>
            <a:br>
              <a:rPr lang="en-US"/>
            </a:br>
            <a:r>
              <a:rPr lang="en-US" sz="2800"/>
              <a:t>(Relationships in a news web site.)</a:t>
            </a:r>
            <a:endParaRPr/>
          </a:p>
        </p:txBody>
      </p:sp>
      <p:pic>
        <p:nvPicPr>
          <p:cNvPr descr="web_use" id="458" name="Google Shape;4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752601"/>
            <a:ext cx="6553200" cy="480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the last example...</a:t>
            </a:r>
            <a:endParaRPr/>
          </a:p>
        </p:txBody>
      </p:sp>
      <p:sp>
        <p:nvSpPr>
          <p:cNvPr id="465" name="Google Shape;465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last is more complicated and realistic use case diagram.  It captures several key use cases for the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Note the multiple actors.  In particular, ‘AP wire’ is an actor, with an important interaction with the system, but is not a person (or even a computer system, necessarily).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notes between &lt;&lt; &gt;&gt; marks are </a:t>
            </a:r>
            <a:r>
              <a:rPr i="1" lang="en-US" sz="2400"/>
              <a:t>stereotypes:</a:t>
            </a:r>
            <a:r>
              <a:rPr lang="en-US" sz="2400"/>
              <a:t>  identifiers added to make the diagram more informative.  Here they differentiate between different roles (ie, different meanings of an arrow in this diagram).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UML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2209800" y="1600200"/>
            <a:ext cx="7924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Open Standard, Graphical notation for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Specifying, visualizing, constructing, and documenting software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Language can be used from general initial design to very specific detailed design across the entire software development lifecycle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Increase understanding/communication of product to customers and developers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Support for diverse application areas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Support for UML in many software packages today (e.g. Rational, plugins for popular IDE’s like NetBeans, Eclipse)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upon experience and needs of the user community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4715882" y="434965"/>
            <a:ext cx="2758888" cy="1365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UML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2534770" y="1766495"/>
            <a:ext cx="6909547" cy="4041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5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6"/>
              <a:buFont typeface="Arial"/>
              <a:buChar char="•"/>
            </a:pPr>
            <a:r>
              <a:rPr b="0" i="0" lang="en-US" sz="22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sketch: to communicate aspects of system</a:t>
            </a:r>
            <a:endParaRPr b="0" i="0" sz="220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9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design: doing UML before coding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 design: doing UML after coding as documentation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done on whiteboard or paper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get rough selective ideas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None/>
            </a:pPr>
            <a:r>
              <a:t/>
            </a:r>
            <a:endParaRPr b="0" i="0" sz="229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6"/>
              <a:buFont typeface="Arial"/>
              <a:buChar char="•"/>
            </a:pPr>
            <a:r>
              <a:rPr b="0" i="0" lang="en-US" sz="22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blueprint: a complete design to be implemented</a:t>
            </a:r>
            <a:endParaRPr b="0" i="0" sz="220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756437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done with CASE (Computer-Aided Software  Engineering) tools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18"/>
              </a:spcBef>
              <a:spcAft>
                <a:spcPts val="0"/>
              </a:spcAft>
              <a:buClr>
                <a:schemeClr val="dk1"/>
              </a:buClr>
              <a:buSzPts val="2735"/>
              <a:buFont typeface="Arial"/>
              <a:buNone/>
            </a:pPr>
            <a:r>
              <a:t/>
            </a:r>
            <a:endParaRPr b="0" i="0" sz="27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575" lvl="0" marL="313781" marR="4483" rtl="0" algn="l">
              <a:lnSpc>
                <a:spcPct val="80000"/>
              </a:lnSpc>
              <a:spcBef>
                <a:spcPts val="4"/>
              </a:spcBef>
              <a:spcAft>
                <a:spcPts val="0"/>
              </a:spcAft>
              <a:buClr>
                <a:schemeClr val="dk1"/>
              </a:buClr>
              <a:buSzPts val="2206"/>
              <a:buFont typeface="Arial"/>
              <a:buChar char="•"/>
            </a:pPr>
            <a:r>
              <a:rPr b="0" i="0" lang="en-US" sz="220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programming language: with the right tools, code can  be auto-generated and executed from UML</a:t>
            </a:r>
            <a:endParaRPr b="0" i="0" sz="220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9"/>
              </a:spcBef>
              <a:spcAft>
                <a:spcPts val="0"/>
              </a:spcAft>
              <a:buClr>
                <a:schemeClr val="dk1"/>
              </a:buClr>
              <a:buSzPts val="1941"/>
              <a:buFont typeface="Arial"/>
              <a:buChar char="–"/>
            </a:pPr>
            <a:r>
              <a:rPr b="0" i="0" lang="en-US" sz="194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good if this is faster than coding in a "real" language</a:t>
            </a:r>
            <a:endParaRPr b="0" i="0" sz="194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Brief History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Inundated with methodologies in early 90’s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Booch, Jacobson, Yourden, Rumbaugh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Booch, Jacobson merged methods 1994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Rumbaugh joined 1995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1997 UML 1.1 from OMG includes input from others, e.g. Yourden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UML v2.0 current version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2133600" y="990601"/>
            <a:ext cx="8001000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basic building blocks of UML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model elements (classes, interfaces, components, use cases, etc.)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relationships (associations, generalization, dependencies, etc.)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diagrams (class diagrams, use case diagrams, interaction diagrams, etc.)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Simple building blocks are used to create large, complex structures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cf. elements, bonds and molecules in chemistry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cf. components, connectors and circuit boards in hardware</a:t>
            </a:r>
            <a:endParaRPr/>
          </a:p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2362200" y="228601"/>
            <a:ext cx="7793038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Building Blocks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2632933" y="617241"/>
            <a:ext cx="7329768" cy="553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625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30"/>
              <a:buFont typeface="Arial"/>
              <a:buNone/>
            </a:pPr>
            <a:r>
              <a:rPr lang="en-US" sz="3530">
                <a:latin typeface="Arial"/>
                <a:ea typeface="Arial"/>
                <a:cs typeface="Arial"/>
                <a:sym typeface="Arial"/>
              </a:rPr>
              <a:t>UML – Unified Modeling Language</a:t>
            </a:r>
            <a:endParaRPr sz="353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2534770" y="1485451"/>
            <a:ext cx="6709522" cy="4670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-302575" lvl="0" marL="31378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7"/>
              <a:buFont typeface="Arial"/>
              <a:buChar char="•"/>
            </a:pPr>
            <a:r>
              <a:rPr b="0" i="0" lang="en-US" sz="264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64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nion of all </a:t>
            </a:r>
            <a:r>
              <a:rPr b="0" i="0" lang="en-US" sz="264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64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odeling </a:t>
            </a:r>
            <a:r>
              <a:rPr b="0" i="0" lang="en-US" sz="2647" u="none" cap="none" strike="noStrik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64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anguages</a:t>
            </a:r>
            <a:endParaRPr b="0" i="0" sz="264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diagrams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diagrams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diagrams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Sequence diagrams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 diagrams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Statechart diagrams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146" lvl="1" marL="66678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diagrams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diagrams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05" lvl="1" marL="6673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4"/>
              <a:buFont typeface="Arial"/>
              <a:buChar char="–"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diagrams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4079" marR="0" rtl="0" algn="l">
              <a:lnSpc>
                <a:spcPct val="1196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….</a:t>
            </a:r>
            <a:endParaRPr b="0" i="0" sz="229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575" lvl="0" marL="313781" marR="4483" rtl="0" algn="l">
              <a:lnSpc>
                <a:spcPct val="80000"/>
              </a:lnSpc>
              <a:spcBef>
                <a:spcPts val="627"/>
              </a:spcBef>
              <a:spcAft>
                <a:spcPts val="0"/>
              </a:spcAft>
              <a:buClr>
                <a:schemeClr val="dk1"/>
              </a:buClr>
              <a:buSzPts val="2647"/>
              <a:buFont typeface="Arial"/>
              <a:buChar char="•"/>
            </a:pPr>
            <a:r>
              <a:rPr b="0" i="0" lang="en-US" sz="264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big, but a nice standard that has been  embraced by the industry.</a:t>
            </a:r>
            <a:endParaRPr b="0" i="0" sz="264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Models, Views, Diagrams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1" y="1828801"/>
            <a:ext cx="65817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2019-07-17T14:59:20Z</dcterms:created>
  <dc:creator>Rama S</dc:creator>
</cp:coreProperties>
</file>