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304" r:id="rId7"/>
    <p:sldId id="257" r:id="rId8"/>
    <p:sldId id="265" r:id="rId9"/>
    <p:sldId id="292" r:id="rId10"/>
    <p:sldId id="268" r:id="rId11"/>
    <p:sldId id="267" r:id="rId12"/>
    <p:sldId id="266" r:id="rId13"/>
    <p:sldId id="291" r:id="rId14"/>
    <p:sldId id="269" r:id="rId15"/>
    <p:sldId id="261" r:id="rId16"/>
    <p:sldId id="270" r:id="rId17"/>
    <p:sldId id="271" r:id="rId18"/>
    <p:sldId id="293" r:id="rId19"/>
    <p:sldId id="308" r:id="rId20"/>
    <p:sldId id="272" r:id="rId21"/>
    <p:sldId id="273" r:id="rId22"/>
    <p:sldId id="283" r:id="rId23"/>
    <p:sldId id="301" r:id="rId24"/>
    <p:sldId id="310" r:id="rId25"/>
    <p:sldId id="276" r:id="rId26"/>
    <p:sldId id="278" r:id="rId27"/>
    <p:sldId id="279" r:id="rId28"/>
    <p:sldId id="280" r:id="rId29"/>
    <p:sldId id="295" r:id="rId30"/>
    <p:sldId id="297" r:id="rId31"/>
    <p:sldId id="306" r:id="rId32"/>
    <p:sldId id="309" r:id="rId33"/>
    <p:sldId id="307" r:id="rId34"/>
    <p:sldId id="298" r:id="rId35"/>
    <p:sldId id="294" r:id="rId36"/>
    <p:sldId id="300" r:id="rId37"/>
    <p:sldId id="299" r:id="rId38"/>
    <p:sldId id="282" r:id="rId39"/>
    <p:sldId id="284" r:id="rId40"/>
    <p:sldId id="286" r:id="rId41"/>
    <p:sldId id="285" r:id="rId42"/>
    <p:sldId id="303" r:id="rId43"/>
    <p:sldId id="313" r:id="rId44"/>
    <p:sldId id="312" r:id="rId45"/>
    <p:sldId id="287" r:id="rId46"/>
    <p:sldId id="302" r:id="rId47"/>
    <p:sldId id="311" r:id="rId48"/>
    <p:sldId id="31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5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7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926A-5AE1-46F8-A64C-BAB6840992D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B6EA3-8369-430B-AE81-BE75BB9A8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Deployment diagrams can be used 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model the hardware topology of a system.</a:t>
            </a:r>
          </a:p>
          <a:p>
            <a:r>
              <a:rPr lang="en-US" dirty="0"/>
              <a:t>To model the embedded system.</a:t>
            </a:r>
          </a:p>
          <a:p>
            <a:r>
              <a:rPr lang="en-US" dirty="0"/>
              <a:t>To model the hardware details for a client/server system.</a:t>
            </a:r>
          </a:p>
          <a:p>
            <a:r>
              <a:rPr lang="en-US" dirty="0"/>
              <a:t>To model the hardware details of a distributed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A deployment diagram consists of the following notations: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</a:t>
            </a:r>
          </a:p>
          <a:p>
            <a:r>
              <a:rPr lang="en-US" dirty="0"/>
              <a:t>A component</a:t>
            </a:r>
          </a:p>
          <a:p>
            <a:r>
              <a:rPr lang="en-US" dirty="0"/>
              <a:t>An artifact</a:t>
            </a:r>
          </a:p>
          <a:p>
            <a:r>
              <a:rPr lang="en-US" dirty="0"/>
              <a:t>An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Deployment Diagram Symbol and notations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2050" name="Picture 2" descr="https://www.guru99.com/images/1/052919_0743_DeploymentD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14500"/>
            <a:ext cx="827521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systems are manifested using various </a:t>
            </a:r>
            <a:r>
              <a:rPr lang="en-US" b="1" dirty="0"/>
              <a:t>artifacts</a:t>
            </a:r>
            <a:r>
              <a:rPr lang="en-US" dirty="0"/>
              <a:t>, and then they are mapped to the execution environment that is going to execute the software such as </a:t>
            </a:r>
            <a:r>
              <a:rPr lang="en-US" b="1" dirty="0"/>
              <a:t>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Many nodes are involved in the deployment diagram; hence, the relation between them is represented using communication paths.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two types of nodes in a deployment diagram: </a:t>
            </a:r>
            <a:endParaRPr lang="en-US" dirty="0" smtClean="0"/>
          </a:p>
          <a:p>
            <a:pPr lvl="1"/>
            <a:r>
              <a:rPr lang="en-US" dirty="0" smtClean="0"/>
              <a:t>Device </a:t>
            </a:r>
            <a:r>
              <a:rPr lang="en-US" dirty="0"/>
              <a:t>nodes </a:t>
            </a:r>
          </a:p>
          <a:p>
            <a:pPr lvl="1"/>
            <a:r>
              <a:rPr lang="en-US" dirty="0" smtClean="0"/>
              <a:t>execution </a:t>
            </a:r>
            <a:r>
              <a:rPr lang="en-US" dirty="0"/>
              <a:t>environment </a:t>
            </a:r>
            <a:r>
              <a:rPr lang="en-US" dirty="0" smtClean="0"/>
              <a:t>nodes</a:t>
            </a:r>
          </a:p>
          <a:p>
            <a:r>
              <a:rPr lang="en-US" b="1" dirty="0" smtClean="0"/>
              <a:t>Device </a:t>
            </a:r>
            <a:r>
              <a:rPr lang="en-US" b="1" dirty="0"/>
              <a:t>nodes </a:t>
            </a:r>
            <a:r>
              <a:rPr lang="en-US" dirty="0"/>
              <a:t>are computing resources with processing capabilities and the ability to execute programs.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* Some </a:t>
            </a:r>
            <a:r>
              <a:rPr lang="en-US" dirty="0"/>
              <a:t>examples of device nodes include PCs, laptops, and mobile phones.</a:t>
            </a:r>
          </a:p>
          <a:p>
            <a:r>
              <a:rPr lang="en-US" b="1" dirty="0"/>
              <a:t>An execution environment node, or EEN</a:t>
            </a:r>
            <a:r>
              <a:rPr lang="en-US" dirty="0"/>
              <a:t>, is any computer system that resides within a device node.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 It </a:t>
            </a:r>
            <a:r>
              <a:rPr lang="en-US" dirty="0"/>
              <a:t>could be an operating system, a JVM, or another servlet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three-dimensional boxes, known as nodes, represent the basic software or hardware elements, or nodes, in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Lines </a:t>
            </a:r>
            <a:r>
              <a:rPr lang="en-US" dirty="0"/>
              <a:t>from node to node indicate relationships, and the smaller shapes contained within the boxes represent the software artifacts that are deployed.</a:t>
            </a:r>
          </a:p>
        </p:txBody>
      </p:sp>
    </p:spTree>
    <p:extLst>
      <p:ext uri="{BB962C8B-B14F-4D97-AF65-F5344CB8AC3E}">
        <p14:creationId xmlns:p14="http://schemas.microsoft.com/office/powerpoint/2010/main" val="34754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Database</a:t>
            </a:r>
          </a:p>
          <a:p>
            <a:r>
              <a:rPr lang="en-US" dirty="0"/>
              <a:t>Databases represent any data stored by the deployed system. In some instances, you'll see a database represented as just another node, but sometimes you will see this shape as a database.</a:t>
            </a:r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648200" y="4495800"/>
            <a:ext cx="1524000" cy="114604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Other shapes</a:t>
            </a:r>
          </a:p>
          <a:p>
            <a:r>
              <a:rPr lang="en-US" sz="2800" b="1" dirty="0"/>
              <a:t>Communication path:</a:t>
            </a:r>
            <a:r>
              <a:rPr lang="en-US" sz="2800" dirty="0"/>
              <a:t> A straight line that represents communication between two device nodes.</a:t>
            </a:r>
          </a:p>
          <a:p>
            <a:r>
              <a:rPr lang="en-US" sz="2800" b="1" dirty="0"/>
              <a:t>Artifacts:</a:t>
            </a:r>
            <a:r>
              <a:rPr lang="en-US" sz="2800" dirty="0"/>
              <a:t> A box with the header "&gt;" and then the name of the file.</a:t>
            </a:r>
          </a:p>
          <a:p>
            <a:r>
              <a:rPr lang="en-US" sz="2800" b="1" dirty="0" smtClean="0"/>
              <a:t>Component</a:t>
            </a:r>
            <a:r>
              <a:rPr lang="en-US" sz="2800" b="1" dirty="0"/>
              <a:t>:</a:t>
            </a:r>
            <a:r>
              <a:rPr lang="en-US" sz="2800" dirty="0"/>
              <a:t> An entity required to execute a stereotype function. </a:t>
            </a:r>
            <a:endParaRPr lang="en-US" sz="2800" dirty="0" smtClean="0"/>
          </a:p>
          <a:p>
            <a:pPr algn="just"/>
            <a:r>
              <a:rPr lang="en-US" sz="2800" b="1" dirty="0" smtClean="0"/>
              <a:t>Dependency</a:t>
            </a:r>
            <a:r>
              <a:rPr lang="en-US" sz="2800" dirty="0"/>
              <a:t>:</a:t>
            </a:r>
            <a:r>
              <a:rPr lang="en-US" sz="2800" dirty="0" smtClean="0"/>
              <a:t> A dependency </a:t>
            </a:r>
            <a:r>
              <a:rPr lang="en-US" sz="2800" dirty="0"/>
              <a:t>is a relationship that signifies that a single or a set of model elements requires other model elements for their specification or </a:t>
            </a:r>
            <a:r>
              <a:rPr lang="en-US" sz="2800" dirty="0" err="1" smtClean="0"/>
              <a:t>implementation.This</a:t>
            </a:r>
            <a:r>
              <a:rPr lang="en-US" sz="2800" dirty="0" smtClean="0"/>
              <a:t> </a:t>
            </a:r>
            <a:r>
              <a:rPr lang="en-US" sz="2800" dirty="0"/>
              <a:t>means that the complete semantics of the depending elements is either semantically or structurally dependent on the definition of the supplier element(s).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19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3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an artifact?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An </a:t>
            </a:r>
            <a:r>
              <a:rPr lang="en-US" sz="1800" dirty="0"/>
              <a:t>artifact represents the specification of a concrete real-world entity related to software development. </a:t>
            </a:r>
            <a:endParaRPr lang="en-US" sz="1800" dirty="0" smtClean="0"/>
          </a:p>
          <a:p>
            <a:r>
              <a:rPr lang="en-US" sz="1800" dirty="0" smtClean="0"/>
              <a:t>You </a:t>
            </a:r>
            <a:r>
              <a:rPr lang="en-US" sz="1800" dirty="0"/>
              <a:t>can use the artifact to describe a framework which is used during the software development process or an executable file. Artifacts are deployed on the nodes. The most common artifacts are as follows,</a:t>
            </a:r>
          </a:p>
          <a:p>
            <a:pPr lvl="1"/>
            <a:r>
              <a:rPr lang="en-US" sz="1400" dirty="0"/>
              <a:t>Source files</a:t>
            </a:r>
          </a:p>
          <a:p>
            <a:pPr lvl="1"/>
            <a:r>
              <a:rPr lang="en-US" sz="1400" dirty="0"/>
              <a:t>Executable files</a:t>
            </a:r>
          </a:p>
          <a:p>
            <a:pPr lvl="1"/>
            <a:r>
              <a:rPr lang="en-US" sz="1400" dirty="0"/>
              <a:t>Database tables</a:t>
            </a:r>
          </a:p>
          <a:p>
            <a:pPr lvl="1"/>
            <a:r>
              <a:rPr lang="en-US" sz="1400" dirty="0"/>
              <a:t>Scripts</a:t>
            </a:r>
          </a:p>
          <a:p>
            <a:pPr lvl="1"/>
            <a:r>
              <a:rPr lang="en-US" sz="1400" dirty="0"/>
              <a:t>DLL files</a:t>
            </a:r>
          </a:p>
          <a:p>
            <a:pPr lvl="1"/>
            <a:r>
              <a:rPr lang="en-US" sz="1400" dirty="0"/>
              <a:t>User manuals or documentation</a:t>
            </a:r>
          </a:p>
          <a:p>
            <a:pPr lvl="1"/>
            <a:r>
              <a:rPr lang="en-US" sz="1400" dirty="0"/>
              <a:t>Output files</a:t>
            </a:r>
          </a:p>
          <a:p>
            <a:r>
              <a:rPr lang="en-US" sz="1800" dirty="0"/>
              <a:t>Artifacts are deployed on the nodes. It can provide physical manifestation for any UML element. Generally, they manifest components. Artifacts are labeled with the stereotype </a:t>
            </a:r>
            <a:r>
              <a:rPr lang="en-US" sz="1800" b="1" dirty="0"/>
              <a:t>&lt;&lt;artifact&gt;&gt;, </a:t>
            </a:r>
            <a:r>
              <a:rPr lang="en-US" sz="1800" dirty="0"/>
              <a:t>and it may have an artifact icon on the top right corner.</a:t>
            </a:r>
          </a:p>
          <a:p>
            <a:r>
              <a:rPr lang="en-US" sz="1800" dirty="0"/>
              <a:t>Each artifact has a filename in its specification that indicates the physical location of the artifact. An artifact can contain another artifact. It may be dependent on one another.</a:t>
            </a:r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8" t="22349" r="53594" b="58730"/>
          <a:stretch/>
        </p:blipFill>
        <p:spPr bwMode="auto">
          <a:xfrm>
            <a:off x="4724400" y="2286000"/>
            <a:ext cx="2873829" cy="161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8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C:\Users\admin\Downloads\WhatsApp Image 2021-12-16 at 7.39.53 AM (7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1534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18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meant by implementation diagram?</a:t>
            </a:r>
          </a:p>
          <a:p>
            <a:r>
              <a:rPr lang="en-US" dirty="0"/>
              <a:t>The UML defines several diagrams that </a:t>
            </a:r>
            <a:r>
              <a:rPr lang="en-US" b="1" dirty="0"/>
              <a:t>can be used to illustrate implementation details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commonly used is a deployment diagram, to illustrate the deployment of components and processes to processing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Diagram for </a:t>
            </a:r>
            <a:r>
              <a:rPr lang="en-US" dirty="0" smtClean="0"/>
              <a:t>ATM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TM deployment diagram - UML Tutorial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166209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mponent and Deployment Diagrams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229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0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eployment Diagram for Hospital Management System | Create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eployment Diagram for Hospital Management System | Createl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eployment Diagram for Hospital Management System | Createl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eployment Diagram for Hospital Management System | Createl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eployment Diagram for Hospital Management System | Creately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eployment Diagram for Hospital Management System | Creately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eployment Diagram for Hospital Management System | Creately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32" name="Picture 16" descr="11 UML Deployment Diagram Templates ideas | deployment, diagram, 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32" y="1481138"/>
            <a:ext cx="706837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0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Diagram for </a:t>
            </a:r>
            <a:r>
              <a:rPr lang="en-US" dirty="0" smtClean="0"/>
              <a:t>Railway Reservation System</a:t>
            </a:r>
            <a:endParaRPr lang="en-US" dirty="0"/>
          </a:p>
        </p:txBody>
      </p:sp>
      <p:pic>
        <p:nvPicPr>
          <p:cNvPr id="9218" name="Picture 2" descr="UML Diagrams for Railway Reservation | Programs and Notes for MC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877219"/>
            <a:ext cx="59817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64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ownloads\WhatsApp Image 2021-12-16 at 7.39.53 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167563" cy="42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59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What is UML component diagram?</a:t>
            </a:r>
          </a:p>
          <a:p>
            <a:r>
              <a:rPr lang="en-US" dirty="0"/>
              <a:t>Component diagram is a special kind of diagram in UML. </a:t>
            </a:r>
          </a:p>
          <a:p>
            <a:r>
              <a:rPr lang="en-US" dirty="0" smtClean="0"/>
              <a:t>Thus </a:t>
            </a:r>
            <a:r>
              <a:rPr lang="en-US" dirty="0"/>
              <a:t>from that point of view, component diagrams are </a:t>
            </a:r>
            <a:r>
              <a:rPr lang="en-US" b="1" dirty="0"/>
              <a:t>used to visualize the physical components in a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components are libraries, packages, files, etc. Component diagrams can also be described as a static implementation view of a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Component </a:t>
            </a:r>
            <a:r>
              <a:rPr lang="en-US" dirty="0"/>
              <a:t>diagrams commonly contain </a:t>
            </a:r>
            <a:r>
              <a:rPr lang="en-US" b="1" dirty="0"/>
              <a:t>Components, Interfaces and Dependency,</a:t>
            </a:r>
            <a:r>
              <a:rPr lang="en-US" dirty="0"/>
              <a:t> </a:t>
            </a:r>
            <a:r>
              <a:rPr lang="en-US" b="1" dirty="0"/>
              <a:t>generalization, association, and realization relationships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component diagram can be summarized as −</a:t>
            </a:r>
          </a:p>
          <a:p>
            <a:r>
              <a:rPr lang="en-US" dirty="0"/>
              <a:t>Visualize the components of a system.</a:t>
            </a:r>
          </a:p>
          <a:p>
            <a:r>
              <a:rPr lang="en-US" dirty="0"/>
              <a:t>Construct </a:t>
            </a:r>
            <a:r>
              <a:rPr lang="en-US" dirty="0" err="1"/>
              <a:t>executables</a:t>
            </a:r>
            <a:r>
              <a:rPr lang="en-US" dirty="0"/>
              <a:t> by using forward and reverse engineering.</a:t>
            </a:r>
          </a:p>
          <a:p>
            <a:r>
              <a:rPr lang="en-US" dirty="0"/>
              <a:t>Describe the organization and relationships of the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7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Component diagrams can be used to −</a:t>
            </a:r>
          </a:p>
          <a:p>
            <a:r>
              <a:rPr lang="en-US" dirty="0"/>
              <a:t>Model the components of a system.</a:t>
            </a:r>
          </a:p>
          <a:p>
            <a:r>
              <a:rPr lang="en-US" dirty="0"/>
              <a:t>Model the database schema.</a:t>
            </a:r>
          </a:p>
          <a:p>
            <a:r>
              <a:rPr lang="en-US" dirty="0"/>
              <a:t>Model the </a:t>
            </a:r>
            <a:r>
              <a:rPr lang="en-US" dirty="0" err="1"/>
              <a:t>executables</a:t>
            </a:r>
            <a:r>
              <a:rPr lang="en-US" dirty="0"/>
              <a:t> of an application.</a:t>
            </a:r>
          </a:p>
          <a:p>
            <a:r>
              <a:rPr lang="en-US" dirty="0"/>
              <a:t>Model the system's source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Before drawing a component diagram, the following artifacts are to be identified clearly −</a:t>
            </a:r>
          </a:p>
          <a:p>
            <a:r>
              <a:rPr lang="en-US" dirty="0"/>
              <a:t>Files used in the system.</a:t>
            </a:r>
          </a:p>
          <a:p>
            <a:r>
              <a:rPr lang="en-US" dirty="0"/>
              <a:t>Libraries and other artifacts relevant to the application.</a:t>
            </a:r>
          </a:p>
          <a:p>
            <a:r>
              <a:rPr lang="en-US" dirty="0"/>
              <a:t>Relationships among the artifacts.</a:t>
            </a:r>
          </a:p>
          <a:p>
            <a:pPr marL="0" indent="0">
              <a:buNone/>
            </a:pPr>
            <a:r>
              <a:rPr lang="en-US" dirty="0"/>
              <a:t>After identifying the artifacts, the following points need to be kept in mind.</a:t>
            </a:r>
          </a:p>
          <a:p>
            <a:r>
              <a:rPr lang="en-US" dirty="0"/>
              <a:t>Use a meaningful name to identify the component for which the diagram is to be drawn.</a:t>
            </a:r>
          </a:p>
          <a:p>
            <a:r>
              <a:rPr lang="en-US" dirty="0"/>
              <a:t>Prepare a mental layout before producing the using tools.</a:t>
            </a:r>
          </a:p>
          <a:p>
            <a:r>
              <a:rPr lang="en-US" dirty="0"/>
              <a:t>Use notes for clarifying important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55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Notations of Component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05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Component</a:t>
            </a:r>
          </a:p>
          <a:p>
            <a:r>
              <a:rPr lang="en-US" sz="1800" dirty="0"/>
              <a:t>A component is a logical unit block of the system, a slightly higher abstraction than classes. It is represented as a rectangle with a smaller rectangle in the upper right corner with tabs or the word written above the name of the component to help distinguish it from a class.</a:t>
            </a:r>
          </a:p>
          <a:p>
            <a:pPr marL="0" indent="0">
              <a:buNone/>
            </a:pPr>
            <a:r>
              <a:rPr lang="en-US" sz="1800" b="1" dirty="0"/>
              <a:t>Interface</a:t>
            </a:r>
          </a:p>
          <a:p>
            <a:r>
              <a:rPr lang="en-US" sz="1800" dirty="0"/>
              <a:t>Interfaces in component diagrams show how components are wired together and interact with each other. The assembly connector allows linking the component’s required interface (represented with a semi-circle and a solid line) with the provided interface (represented with a circle and solid line) of another component. This shows that one component is providing the service that the other is </a:t>
            </a:r>
            <a:r>
              <a:rPr lang="en-US" sz="1800" dirty="0" smtClean="0"/>
              <a:t>requiring</a:t>
            </a:r>
          </a:p>
          <a:p>
            <a:r>
              <a:rPr lang="en-US" sz="1800" dirty="0" smtClean="0"/>
              <a:t>In </a:t>
            </a:r>
            <a:r>
              <a:rPr lang="en-US" sz="1800" dirty="0" err="1" smtClean="0"/>
              <a:t>otherway</a:t>
            </a:r>
            <a:r>
              <a:rPr lang="en-US" sz="1800" dirty="0" smtClean="0"/>
              <a:t> it is a </a:t>
            </a:r>
            <a:r>
              <a:rPr lang="en-US" sz="1800" dirty="0"/>
              <a:t>(small circle or semi-circle on a stick) describes a group of operations used (required) or created (provided) by components. A full circle represents an interface created or provided by the component. A semi-circle represents a required interface, like a person's input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4" t="34324" r="20129" b="46033"/>
          <a:stretch/>
        </p:blipFill>
        <p:spPr bwMode="auto">
          <a:xfrm>
            <a:off x="4191000" y="5421086"/>
            <a:ext cx="4557486" cy="143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14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are the two types of implementation diagram?</a:t>
            </a:r>
          </a:p>
          <a:p>
            <a:r>
              <a:rPr lang="en-US" dirty="0"/>
              <a:t>The two types of implementation diagrams are </a:t>
            </a:r>
            <a:r>
              <a:rPr lang="en-US" b="1" dirty="0"/>
              <a:t>component diagrams and deployment diagrams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Component diagrams are modeled to illustrate relationship between piece of </a:t>
            </a:r>
            <a:r>
              <a:rPr lang="en-US" dirty="0">
                <a:solidFill>
                  <a:srgbClr val="FF0000"/>
                </a:solidFill>
              </a:rPr>
              <a:t>software</a:t>
            </a:r>
            <a:r>
              <a:rPr lang="en-US" dirty="0"/>
              <a:t>, while deployment diagram are modeled to illustrate relationships between piece of </a:t>
            </a:r>
            <a:r>
              <a:rPr lang="en-US" dirty="0">
                <a:solidFill>
                  <a:srgbClr val="FF0000"/>
                </a:solidFill>
              </a:rPr>
              <a:t>hardware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20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Dependencies</a:t>
            </a:r>
          </a:p>
          <a:p>
            <a:r>
              <a:rPr lang="en-US" dirty="0"/>
              <a:t>Draw dependencies among components using dashed arrows.</a:t>
            </a:r>
          </a:p>
          <a:p>
            <a:pPr marL="0" indent="0">
              <a:buNone/>
            </a:pPr>
            <a:r>
              <a:rPr lang="en-US" b="1" dirty="0"/>
              <a:t>Port</a:t>
            </a:r>
          </a:p>
          <a:p>
            <a:r>
              <a:rPr lang="en-US" dirty="0"/>
              <a:t>Ports are represented using a square along the edge of the system or a component. A port is often used to help expose required and provided interfaces of a component.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6" t="51787" r="20799" b="28769"/>
          <a:stretch/>
        </p:blipFill>
        <p:spPr bwMode="auto">
          <a:xfrm>
            <a:off x="4367646" y="3962400"/>
            <a:ext cx="4343400" cy="125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1" t="61741" r="20129" b="18372"/>
          <a:stretch/>
        </p:blipFill>
        <p:spPr bwMode="auto">
          <a:xfrm>
            <a:off x="4787301" y="1828800"/>
            <a:ext cx="3476380" cy="114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303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 descr="C:\Users\admin\Downloads\WhatsApp Image 2021-12-16 at 7.39.54 AM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2215"/>
            <a:ext cx="8220075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77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1" name="Picture 9" descr="C:\Users\admin\Downloads\WhatsApp Image 2021-12-16 at 7.39.53 AM (6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8764"/>
            <a:ext cx="81057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71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 descr="C:\Users\admin\Downloads\WhatsApp Image 2021-12-16 at 7.39.54 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925"/>
            <a:ext cx="8029575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4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4" t="15674" r="44558" b="14015"/>
          <a:stretch/>
        </p:blipFill>
        <p:spPr bwMode="auto">
          <a:xfrm>
            <a:off x="1524000" y="1693883"/>
            <a:ext cx="5776686" cy="514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48418" y="609600"/>
            <a:ext cx="69278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prstClr val="black"/>
                </a:solidFill>
                <a:ea typeface="+mj-ea"/>
                <a:cs typeface="+mj-cs"/>
              </a:rPr>
              <a:t>Component Diagram for Online Shopping System</a:t>
            </a:r>
          </a:p>
        </p:txBody>
      </p:sp>
    </p:spTree>
    <p:extLst>
      <p:ext uri="{BB962C8B-B14F-4D97-AF65-F5344CB8AC3E}">
        <p14:creationId xmlns:p14="http://schemas.microsoft.com/office/powerpoint/2010/main" val="2878267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Diagram for </a:t>
            </a:r>
            <a:r>
              <a:rPr lang="en-US" dirty="0" smtClean="0"/>
              <a:t>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ATM UML Dia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191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13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Diagram for </a:t>
            </a:r>
            <a:r>
              <a:rPr lang="en-US" dirty="0" smtClean="0"/>
              <a:t>Railway Reservation System</a:t>
            </a:r>
            <a:endParaRPr lang="en-US" dirty="0"/>
          </a:p>
        </p:txBody>
      </p:sp>
      <p:pic>
        <p:nvPicPr>
          <p:cNvPr id="7170" name="Picture 2" descr="Railway reservation system UML diagra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61" y="1600200"/>
            <a:ext cx="62980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61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8" t="33902" r="21021" b="26191"/>
          <a:stretch/>
        </p:blipFill>
        <p:spPr bwMode="auto">
          <a:xfrm>
            <a:off x="990600" y="1676400"/>
            <a:ext cx="664754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495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omponent Diagram Tutorial | Complete Guide with Examp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6"/>
          <a:stretch/>
        </p:blipFill>
        <p:spPr bwMode="auto">
          <a:xfrm>
            <a:off x="762000" y="457200"/>
            <a:ext cx="7903733" cy="538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93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What is a package diagram?</a:t>
            </a:r>
          </a:p>
          <a:p>
            <a:r>
              <a:rPr lang="en-US" dirty="0"/>
              <a:t>Package diagrams are structural diagrams used to show the organization and arrangement of various model elements in the form of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package is a grouping of related UML elements, such as diagrams, documents, classes, or even other packages.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element is nested within the package, which is depicted as a file folder within the diagram, then arranged hierarchically within the diagram. </a:t>
            </a:r>
            <a:endParaRPr lang="en-US" dirty="0" smtClean="0"/>
          </a:p>
          <a:p>
            <a:r>
              <a:rPr lang="en-US" dirty="0" smtClean="0"/>
              <a:t>Package </a:t>
            </a:r>
            <a:r>
              <a:rPr lang="en-US" dirty="0"/>
              <a:t>diagrams are most commonly used to provide a visual organization of the layered architecture within any UML classifier, such as a software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7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Implementation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There are two types of implementation diagrams: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component diagrams </a:t>
            </a:r>
            <a:r>
              <a:rPr lang="en-US" dirty="0"/>
              <a:t>show the </a:t>
            </a:r>
            <a:r>
              <a:rPr lang="en-US" u="sng" dirty="0">
                <a:solidFill>
                  <a:srgbClr val="FF0000"/>
                </a:solidFill>
              </a:rPr>
              <a:t>structure of the code </a:t>
            </a:r>
            <a:r>
              <a:rPr lang="en-US" u="sng" dirty="0" smtClean="0">
                <a:solidFill>
                  <a:srgbClr val="FF0000"/>
                </a:solidFill>
              </a:rPr>
              <a:t>itself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deployment diagrams </a:t>
            </a:r>
            <a:r>
              <a:rPr lang="en-US" dirty="0"/>
              <a:t>show the </a:t>
            </a:r>
            <a:r>
              <a:rPr lang="en-US" u="sng" dirty="0">
                <a:solidFill>
                  <a:srgbClr val="FF0000"/>
                </a:solidFill>
              </a:rPr>
              <a:t>structure of the runtime system</a:t>
            </a:r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Benefits of a package diagram</a:t>
            </a:r>
          </a:p>
          <a:p>
            <a:r>
              <a:rPr lang="en-US" dirty="0"/>
              <a:t>A well-designed package diagram provides numerous benefits to those looking to create a visualization of their UML system or project.</a:t>
            </a:r>
          </a:p>
          <a:p>
            <a:r>
              <a:rPr lang="en-US" dirty="0"/>
              <a:t>They provide a clear view of the hierarchical structure of the various UML elements within a given system. </a:t>
            </a:r>
          </a:p>
          <a:p>
            <a:r>
              <a:rPr lang="en-US" dirty="0"/>
              <a:t>These diagrams can simplify complex class diagrams into well-ordered visuals.</a:t>
            </a:r>
          </a:p>
          <a:p>
            <a:r>
              <a:rPr lang="en-US" dirty="0"/>
              <a:t>They offer valuable high-level visibility into large-scale projects and systems.</a:t>
            </a:r>
          </a:p>
          <a:p>
            <a:r>
              <a:rPr lang="en-US" dirty="0"/>
              <a:t>Package diagrams can be used to visually clarify a wide variety of projects and systems.</a:t>
            </a:r>
          </a:p>
          <a:p>
            <a:r>
              <a:rPr lang="en-US" dirty="0"/>
              <a:t>These visuals can be easily updated </a:t>
            </a:r>
            <a:r>
              <a:rPr lang="en-US" dirty="0" err="1"/>
              <a:t>assystems</a:t>
            </a:r>
            <a:r>
              <a:rPr lang="en-US" dirty="0"/>
              <a:t> and projects evolve.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41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t="22619" r="3172" b="16270"/>
          <a:stretch/>
        </p:blipFill>
        <p:spPr bwMode="auto">
          <a:xfrm>
            <a:off x="609600" y="1066800"/>
            <a:ext cx="8026400" cy="447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286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Package Diagram Tutorial | Lucid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629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55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admin\Downloads\WhatsApp Image 2021-12-18 at 9.03.21 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33350"/>
            <a:ext cx="6429375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5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:\Users\admin\Downloads\WhatsApp Image 2021-12-18 at 9.03.20 AM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1004888"/>
            <a:ext cx="44100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1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A U Business Analysis ITEC630 Fall 2009 Addi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54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7" y="129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 Diagram for Hospital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uml component diagram for hospital management system | Component diagram,  Hospitality management, Hosp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62915"/>
            <a:ext cx="5781675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26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Package Diagram for </a:t>
            </a:r>
            <a:r>
              <a:rPr lang="en-US" dirty="0" smtClean="0"/>
              <a:t>shopping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admin\Downloads\WhatsApp Image 2021-12-18 at 9.03.20 AM (2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333500"/>
            <a:ext cx="45910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ownloads\WhatsApp Image 2021-12-18 at 9.03.20 A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14475"/>
            <a:ext cx="6096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18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Package Diagram for </a:t>
            </a:r>
            <a:r>
              <a:rPr lang="en-US" dirty="0" smtClean="0"/>
              <a:t>Movie Theatre Application </a:t>
            </a:r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dmin\Downloads\WhatsApp Image 2021-12-18 at 9.03.20 AM (3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343525" cy="487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0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err="1"/>
              <a:t>Vs</a:t>
            </a:r>
            <a:r>
              <a:rPr lang="en-US" dirty="0"/>
              <a:t> Deployment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Component diagrams </a:t>
            </a:r>
            <a:r>
              <a:rPr lang="en-US" dirty="0"/>
              <a:t>are used to describe the components and </a:t>
            </a:r>
            <a:r>
              <a:rPr lang="en-US" dirty="0">
                <a:solidFill>
                  <a:srgbClr val="0070C0"/>
                </a:solidFill>
              </a:rPr>
              <a:t>deployment diagrams </a:t>
            </a:r>
            <a:r>
              <a:rPr lang="en-US" dirty="0"/>
              <a:t>shows how they are deployed in hardware.</a:t>
            </a:r>
          </a:p>
        </p:txBody>
      </p:sp>
    </p:spTree>
    <p:extLst>
      <p:ext uri="{BB962C8B-B14F-4D97-AF65-F5344CB8AC3E}">
        <p14:creationId xmlns:p14="http://schemas.microsoft.com/office/powerpoint/2010/main" val="12800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\Downloads\WhatsApp Image 2021-12-16 at 7.39.53 AM (3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95388"/>
            <a:ext cx="8343900" cy="52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2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eployment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8307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Unified Modeling Language (UML), a deployment diagram falls under the structural diagramming family because it describes an </a:t>
            </a:r>
            <a:r>
              <a:rPr lang="en-US" sz="2000" dirty="0" smtClean="0">
                <a:solidFill>
                  <a:srgbClr val="FF0000"/>
                </a:solidFill>
              </a:rPr>
              <a:t>aspect of the system itself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deployment diagram </a:t>
            </a:r>
            <a:r>
              <a:rPr lang="en-US" sz="2000" b="1" dirty="0"/>
              <a:t>allows you to represent the execution environment for a project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describes the hardware on which each of your components will run and how that hardware is connected together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Deployment diagram </a:t>
            </a:r>
            <a:r>
              <a:rPr lang="en-US" sz="2000" dirty="0" smtClean="0">
                <a:solidFill>
                  <a:srgbClr val="0070C0"/>
                </a:solidFill>
              </a:rPr>
              <a:t>represents or describe  the static deployment view of a system. </a:t>
            </a:r>
          </a:p>
          <a:p>
            <a:pPr algn="just"/>
            <a:r>
              <a:rPr lang="en-US" sz="2000" dirty="0" smtClean="0"/>
              <a:t>It specifies the physical hardware on which the software system will execute.</a:t>
            </a:r>
          </a:p>
          <a:p>
            <a:pPr algn="just"/>
            <a:r>
              <a:rPr lang="en-US" sz="2000" dirty="0" smtClean="0"/>
              <a:t> It also determines </a:t>
            </a:r>
            <a:r>
              <a:rPr lang="en-US" sz="2000" dirty="0" smtClean="0">
                <a:solidFill>
                  <a:srgbClr val="FF0000"/>
                </a:solidFill>
              </a:rPr>
              <a:t>how the software is deployed on the underlying hardware.</a:t>
            </a:r>
          </a:p>
          <a:p>
            <a:r>
              <a:rPr lang="en-US" sz="2000" dirty="0" smtClean="0"/>
              <a:t> It maps software pieces of a system to the device that are going to execute it. In this case, the deployment diagram describes the physical deployment of information generated by the software program on hardware components. </a:t>
            </a:r>
          </a:p>
          <a:p>
            <a:r>
              <a:rPr lang="en-US" sz="2000" dirty="0" smtClean="0"/>
              <a:t>The information that the software generates is called an artifact.</a:t>
            </a:r>
          </a:p>
          <a:p>
            <a:pPr algn="just"/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24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33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Deployment Diagram -  What it shows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show the configuration of run-time processing elements and the software components, processes, and objects that live in them.</a:t>
            </a:r>
          </a:p>
          <a:p>
            <a:pPr algn="just"/>
            <a:r>
              <a:rPr lang="en-US" dirty="0"/>
              <a:t>Software component instances represent run-time manifestations of code units.</a:t>
            </a:r>
          </a:p>
        </p:txBody>
      </p:sp>
    </p:spTree>
    <p:extLst>
      <p:ext uri="{BB962C8B-B14F-4D97-AF65-F5344CB8AC3E}">
        <p14:creationId xmlns:p14="http://schemas.microsoft.com/office/powerpoint/2010/main" val="19779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Purpose of a deployment diagram</a:t>
            </a:r>
          </a:p>
          <a:p>
            <a:r>
              <a:rPr lang="en-US" dirty="0"/>
              <a:t>Deployment diagrams are used with the sole purpose of describing how software is deployed into the hardware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visualizes how software interacts with the hardware to execute the complete functionality.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describe software to hardware interaction and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868</Words>
  <Application>Microsoft Office PowerPoint</Application>
  <PresentationFormat>On-screen Show (4:3)</PresentationFormat>
  <Paragraphs>125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IMPLEMENTATION DIAGRAM</vt:lpstr>
      <vt:lpstr>PowerPoint Presentation</vt:lpstr>
      <vt:lpstr>PowerPoint Presentation</vt:lpstr>
      <vt:lpstr>Types of Implementation Diagrams</vt:lpstr>
      <vt:lpstr>Component Vs Deployment </vt:lpstr>
      <vt:lpstr>PowerPoint Presentation</vt:lpstr>
      <vt:lpstr>Deployment diagram</vt:lpstr>
      <vt:lpstr>Deployment Diagram -  What it shows ?</vt:lpstr>
      <vt:lpstr>PowerPoint Presentation</vt:lpstr>
      <vt:lpstr>Deployment diagrams can be used −</vt:lpstr>
      <vt:lpstr>A deployment diagram consists of the following notations: </vt:lpstr>
      <vt:lpstr>Deployment Diagram Symbol and notations </vt:lpstr>
      <vt:lpstr>PowerPoint Presentation</vt:lpstr>
      <vt:lpstr>NODES</vt:lpstr>
      <vt:lpstr>PowerPoint Presentation</vt:lpstr>
      <vt:lpstr>PowerPoint Presentation</vt:lpstr>
      <vt:lpstr>PowerPoint Presentation</vt:lpstr>
      <vt:lpstr>What is an artifact? </vt:lpstr>
      <vt:lpstr>PowerPoint Presentation</vt:lpstr>
      <vt:lpstr>Deployment Diagram for ATM System </vt:lpstr>
      <vt:lpstr>PowerPoint Presentation</vt:lpstr>
      <vt:lpstr>PowerPoint Presentation</vt:lpstr>
      <vt:lpstr>Deployment Diagram for Railway Reservation System</vt:lpstr>
      <vt:lpstr>POS System</vt:lpstr>
      <vt:lpstr>PowerPoint Presentation</vt:lpstr>
      <vt:lpstr>PowerPoint Presentation</vt:lpstr>
      <vt:lpstr>PowerPoint Presentation</vt:lpstr>
      <vt:lpstr>PowerPoint Presentation</vt:lpstr>
      <vt:lpstr>Notations of Component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 Diagram for ATM System</vt:lpstr>
      <vt:lpstr>Component Diagram for Railway Reservation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Package Diagram for Hospital Management System</vt:lpstr>
      <vt:lpstr>Package Diagram for shopping System</vt:lpstr>
      <vt:lpstr>Package Diagram for Movie Theatre Application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2021-12-07T06:10:14Z</dcterms:created>
  <dcterms:modified xsi:type="dcterms:W3CDTF">2021-12-18T05:48:25Z</dcterms:modified>
</cp:coreProperties>
</file>