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81" r:id="rId2"/>
    <p:sldId id="293" r:id="rId3"/>
    <p:sldId id="282" r:id="rId4"/>
    <p:sldId id="294" r:id="rId5"/>
    <p:sldId id="295" r:id="rId6"/>
    <p:sldId id="283" r:id="rId7"/>
    <p:sldId id="284" r:id="rId8"/>
    <p:sldId id="296" r:id="rId9"/>
    <p:sldId id="287" r:id="rId10"/>
    <p:sldId id="297" r:id="rId11"/>
    <p:sldId id="298" r:id="rId12"/>
    <p:sldId id="299" r:id="rId13"/>
    <p:sldId id="300" r:id="rId14"/>
    <p:sldId id="301" r:id="rId15"/>
    <p:sldId id="302" r:id="rId16"/>
    <p:sldId id="277" r:id="rId17"/>
    <p:sldId id="268" r:id="rId18"/>
    <p:sldId id="291" r:id="rId19"/>
    <p:sldId id="303" r:id="rId20"/>
    <p:sldId id="292" r:id="rId21"/>
    <p:sldId id="304" r:id="rId22"/>
    <p:sldId id="263" r:id="rId23"/>
    <p:sldId id="278" r:id="rId24"/>
    <p:sldId id="269" r:id="rId25"/>
    <p:sldId id="306" r:id="rId26"/>
    <p:sldId id="305" r:id="rId27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F8F8F8"/>
    <a:srgbClr val="0066CC"/>
    <a:srgbClr val="FF6600"/>
    <a:srgbClr val="FF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43" autoAdjust="0"/>
  </p:normalViewPr>
  <p:slideViewPr>
    <p:cSldViewPr>
      <p:cViewPr varScale="1">
        <p:scale>
          <a:sx n="66" d="100"/>
          <a:sy n="66" d="100"/>
        </p:scale>
        <p:origin x="19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798" y="-7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r>
              <a:rPr lang="en-GB"/>
              <a:t>Student Book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B5425E91-26AE-4A67-8FB9-50FBA7FA86D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78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D5FDB4E6-B27E-4519-A8DE-EDD2C5EA94E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GB" sz="1200">
                <a:latin typeface="Tahoma" pitchFamily="34" charset="0"/>
              </a:rPr>
              <a:t>Notes:</a:t>
            </a:r>
          </a:p>
          <a:p>
            <a:pPr>
              <a:spcBef>
                <a:spcPct val="30000"/>
              </a:spcBef>
            </a:pPr>
            <a:endParaRPr lang="en-GB" sz="1200">
              <a:latin typeface="Tahoma" pitchFamily="34" charset="0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itchFamily="34" charset="0"/>
              </a:defRPr>
            </a:lvl1pPr>
          </a:lstStyle>
          <a:p>
            <a:r>
              <a:rPr lang="en-GB"/>
              <a:t>Student Book</a:t>
            </a:r>
            <a:endParaRPr lang="en-GB" sz="1200">
              <a:latin typeface="Times New Roman" pitchFamily="18" charset="0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8661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B682-F8FD-4357-A717-372E35216FAA}" type="slidenum">
              <a:rPr lang="en-GB"/>
              <a:pPr/>
              <a:t>16</a:t>
            </a:fld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Student Book</a:t>
            </a:r>
            <a:endParaRPr lang="en-GB" sz="1200">
              <a:latin typeface="Times New Roman" pitchFamily="18" charset="0"/>
            </a:endParaRPr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F36AC-DBAD-432D-84AA-0F04354893F2}" type="slidenum">
              <a:rPr lang="en-GB"/>
              <a:pPr/>
              <a:t>17</a:t>
            </a:fld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Student Book</a:t>
            </a:r>
            <a:endParaRPr lang="en-GB" sz="1200">
              <a:latin typeface="Times New Roman" pitchFamily="18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66607-9B0F-48DE-9FBC-32412E2CB2CE}" type="slidenum">
              <a:rPr lang="en-GB"/>
              <a:pPr/>
              <a:t>22</a:t>
            </a:fld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Student Book</a:t>
            </a:r>
            <a:endParaRPr lang="en-GB" sz="1200"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E161F-AEA5-43E3-959C-9057156C0995}" type="slidenum">
              <a:rPr lang="en-GB"/>
              <a:pPr/>
              <a:t>23</a:t>
            </a:fld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Student Book</a:t>
            </a:r>
            <a:endParaRPr lang="en-GB" sz="1200">
              <a:latin typeface="Times New Roman" pitchFamily="18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BC3D4-2B57-4468-B7AB-5A760D37BB40}" type="slidenum">
              <a:rPr lang="en-GB"/>
              <a:pPr/>
              <a:t>24</a:t>
            </a:fld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Student Book</a:t>
            </a:r>
            <a:endParaRPr lang="en-GB" sz="1200">
              <a:latin typeface="Times New Roman" pitchFamily="18" charset="0"/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8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78179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7818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18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18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18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18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18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818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C57DC5D-D2F4-46B4-B07E-E646698A46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F6EB54-A71D-4AC2-8C33-4231086AA5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131191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516D84-EAF9-4845-9333-33364500E9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20102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28023E-5C7C-4352-AB3A-EF42020A93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19294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D26297-D128-4001-A010-323E75E74E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146694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F54EA2-8C7B-42E7-9B56-6167C75FF13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379463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E4E19C-09D9-4294-9C19-14979E4940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319378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2989D8-6BEE-4364-85E9-981DD7F8BE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318855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A0EBA-3894-44AA-8CE8-3D1567160F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12255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7B9E16-A012-4C62-8DD0-8E26092532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335724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717F6F-7591-400D-90C3-D57059C44E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 Data Types</a:t>
            </a:r>
          </a:p>
        </p:txBody>
      </p:sp>
    </p:spTree>
    <p:extLst>
      <p:ext uri="{BB962C8B-B14F-4D97-AF65-F5344CB8AC3E}">
        <p14:creationId xmlns:p14="http://schemas.microsoft.com/office/powerpoint/2010/main" val="156685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181653C9-28A2-4B40-B344-D77A11C3093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7715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7715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5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716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6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6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716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34" charset="0"/>
              </a:defRPr>
            </a:lvl1pPr>
          </a:lstStyle>
          <a:p>
            <a:r>
              <a:rPr lang="en-US"/>
              <a:t>Java Data Types</a:t>
            </a:r>
          </a:p>
        </p:txBody>
      </p:sp>
      <p:sp>
        <p:nvSpPr>
          <p:cNvPr id="177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9942E-E6E3-471D-B1C7-49A7D4CCEBB7}" type="slidenum">
              <a:rPr lang="en-US"/>
              <a:pPr/>
              <a:t>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Operator Overloading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800600"/>
          </a:xfrm>
        </p:spPr>
        <p:txBody>
          <a:bodyPr/>
          <a:lstStyle/>
          <a:p>
            <a:pPr marL="533400" indent="-533400"/>
            <a:r>
              <a:rPr lang="en-US" sz="3600" dirty="0"/>
              <a:t>O</a:t>
            </a:r>
            <a:r>
              <a:rPr lang="en-US" sz="3600" noProof="1"/>
              <a:t>perator overloading</a:t>
            </a:r>
            <a:endParaRPr lang="en-US" sz="3600" dirty="0"/>
          </a:p>
          <a:p>
            <a:pPr marL="876300" lvl="1" indent="-419100"/>
            <a:r>
              <a:rPr lang="en-US" sz="3600" dirty="0"/>
              <a:t>Enabling C++’s operators to work with class objects</a:t>
            </a:r>
          </a:p>
          <a:p>
            <a:pPr marL="876300" lvl="1" indent="-419100"/>
            <a:r>
              <a:rPr lang="en-US" sz="3600" dirty="0"/>
              <a:t>Using traditional operators with user-defined objects</a:t>
            </a:r>
          </a:p>
          <a:p>
            <a:pPr marL="876300" lvl="1" indent="-419100"/>
            <a:r>
              <a:rPr lang="en-US" sz="3600" dirty="0"/>
              <a:t>R</a:t>
            </a:r>
            <a:r>
              <a:rPr lang="en-US" sz="3600" noProof="1"/>
              <a:t>equires great care</a:t>
            </a:r>
            <a:r>
              <a:rPr lang="en-US" sz="3600" dirty="0"/>
              <a:t>; </a:t>
            </a:r>
            <a:r>
              <a:rPr lang="en-US" sz="3600" noProof="1"/>
              <a:t>when overloading </a:t>
            </a:r>
            <a:r>
              <a:rPr lang="en-US" sz="3600" dirty="0"/>
              <a:t>is </a:t>
            </a:r>
            <a:r>
              <a:rPr lang="en-US" sz="3600" noProof="1"/>
              <a:t>misused, program difficult to understand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1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class Test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………… </a:t>
            </a:r>
          </a:p>
          <a:p>
            <a:pPr>
              <a:buNone/>
            </a:pPr>
            <a:r>
              <a:rPr lang="en-US" dirty="0"/>
              <a:t>public: </a:t>
            </a:r>
          </a:p>
          <a:p>
            <a:pPr>
              <a:buNone/>
            </a:pPr>
            <a:r>
              <a:rPr lang="en-US"/>
              <a:t>RT operator </a:t>
            </a:r>
            <a:r>
              <a:rPr lang="en-US" dirty="0"/>
              <a:t>op() </a:t>
            </a:r>
          </a:p>
          <a:p>
            <a:pPr>
              <a:buNone/>
            </a:pPr>
            <a:r>
              <a:rPr lang="en-US" dirty="0"/>
              <a:t>{……… } 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752600"/>
            <a:ext cx="3810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void main() </a:t>
            </a:r>
          </a:p>
          <a:p>
            <a:r>
              <a:rPr lang="en-US" sz="3200" dirty="0"/>
              <a:t>{ </a:t>
            </a:r>
          </a:p>
          <a:p>
            <a:r>
              <a:rPr lang="en-US" sz="3200" dirty="0"/>
              <a:t>……. </a:t>
            </a:r>
          </a:p>
          <a:p>
            <a:r>
              <a:rPr lang="en-US" sz="3200" dirty="0"/>
              <a:t>……. </a:t>
            </a:r>
          </a:p>
          <a:p>
            <a:r>
              <a:rPr lang="en-US" sz="3200" dirty="0"/>
              <a:t>op obj1; /* Same as obj1.operator op()*/ </a:t>
            </a:r>
          </a:p>
          <a:p>
            <a:r>
              <a:rPr lang="en-US" sz="3200" dirty="0"/>
              <a:t>……………….. </a:t>
            </a:r>
          </a:p>
          <a:p>
            <a:r>
              <a:rPr lang="en-US" sz="3200" dirty="0"/>
              <a:t>}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using namespace std;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class increment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{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m,n</a:t>
            </a:r>
            <a:r>
              <a:rPr lang="en-US" dirty="0"/>
              <a:t>;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public: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increment(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{    m=x;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      n=y;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524000"/>
            <a:ext cx="4114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void display() </a:t>
            </a:r>
          </a:p>
          <a:p>
            <a:r>
              <a:rPr lang="en-US" sz="3200" dirty="0"/>
              <a:t>{ </a:t>
            </a:r>
          </a:p>
          <a:p>
            <a:r>
              <a:rPr lang="en-US" sz="3200" dirty="0" err="1"/>
              <a:t>cout</a:t>
            </a:r>
            <a:r>
              <a:rPr lang="en-US" sz="3200" dirty="0"/>
              <a:t>&lt;&lt;"m= "&lt;&lt;m&lt;&lt; </a:t>
            </a:r>
          </a:p>
          <a:p>
            <a:r>
              <a:rPr lang="en-US" sz="3200" dirty="0"/>
              <a:t>"n="&lt;&lt;n&lt;&lt;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r>
              <a:rPr lang="en-US" sz="3200" dirty="0"/>
              <a:t>} </a:t>
            </a:r>
          </a:p>
          <a:p>
            <a:r>
              <a:rPr lang="en-US" sz="3200" dirty="0"/>
              <a:t>void operator ++() </a:t>
            </a:r>
          </a:p>
          <a:p>
            <a:r>
              <a:rPr lang="en-US" sz="3200" dirty="0"/>
              <a:t>{ </a:t>
            </a:r>
          </a:p>
          <a:p>
            <a:r>
              <a:rPr lang="en-US" sz="3200" dirty="0"/>
              <a:t>m++;n++; </a:t>
            </a:r>
          </a:p>
          <a:p>
            <a:r>
              <a:rPr lang="en-US" sz="3200" dirty="0"/>
              <a:t>} </a:t>
            </a:r>
          </a:p>
          <a:p>
            <a:r>
              <a:rPr lang="en-US" sz="3200" dirty="0"/>
              <a:t>};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>
              <a:buNone/>
            </a:pPr>
            <a:endParaRPr lang="en-US" sz="1400" dirty="0">
              <a:solidFill>
                <a:srgbClr val="000000"/>
              </a:solidFill>
              <a:latin typeface="Georgia"/>
            </a:endParaRPr>
          </a:p>
          <a:p>
            <a:pPr>
              <a:buNone/>
            </a:pPr>
            <a:r>
              <a:rPr lang="en-US" dirty="0">
                <a:latin typeface="Georgia"/>
              </a:rPr>
              <a:t>void main() </a:t>
            </a:r>
          </a:p>
          <a:p>
            <a:pPr>
              <a:buNone/>
            </a:pPr>
            <a:r>
              <a:rPr lang="en-US" dirty="0">
                <a:latin typeface="Georgia"/>
              </a:rPr>
              <a:t>{ </a:t>
            </a:r>
          </a:p>
          <a:p>
            <a:pPr>
              <a:buNone/>
            </a:pPr>
            <a:r>
              <a:rPr lang="en-US" dirty="0">
                <a:latin typeface="Georgia"/>
              </a:rPr>
              <a:t>increment in1(20,30); </a:t>
            </a:r>
          </a:p>
          <a:p>
            <a:pPr>
              <a:buNone/>
            </a:pPr>
            <a:r>
              <a:rPr lang="en-US" dirty="0">
                <a:latin typeface="Georgia"/>
              </a:rPr>
              <a:t>in1.display(); </a:t>
            </a:r>
          </a:p>
          <a:p>
            <a:pPr>
              <a:buNone/>
            </a:pPr>
            <a:r>
              <a:rPr lang="en-US" dirty="0">
                <a:latin typeface="Georgia"/>
              </a:rPr>
              <a:t>++in1; </a:t>
            </a:r>
          </a:p>
          <a:p>
            <a:pPr>
              <a:buNone/>
            </a:pPr>
            <a:r>
              <a:rPr lang="en-US" dirty="0">
                <a:latin typeface="Georgia"/>
              </a:rPr>
              <a:t>in1.display();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1905000"/>
            <a:ext cx="434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dirty="0">
              <a:latin typeface="Georgia" pitchFamily="18" charset="0"/>
            </a:endParaRPr>
          </a:p>
          <a:p>
            <a:r>
              <a:rPr lang="en-US" sz="3600" dirty="0">
                <a:latin typeface="Georgia" pitchFamily="18" charset="0"/>
              </a:rPr>
              <a:t>increment in2(1,2); </a:t>
            </a:r>
          </a:p>
          <a:p>
            <a:r>
              <a:rPr lang="en-US" sz="3600" dirty="0">
                <a:latin typeface="Georgia" pitchFamily="18" charset="0"/>
              </a:rPr>
              <a:t>in2.display(); 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in2.operator</a:t>
            </a:r>
            <a:r>
              <a:rPr lang="en-US" sz="3600" dirty="0">
                <a:latin typeface="Georgia" pitchFamily="18" charset="0"/>
              </a:rPr>
              <a:t> ++(); </a:t>
            </a:r>
          </a:p>
          <a:p>
            <a:r>
              <a:rPr lang="en-US" sz="3600" dirty="0">
                <a:latin typeface="Georgia" pitchFamily="18" charset="0"/>
              </a:rPr>
              <a:t>in2.display(); </a:t>
            </a:r>
          </a:p>
          <a:p>
            <a:endParaRPr lang="en-US" sz="3600" dirty="0">
              <a:latin typeface="Georgia" pitchFamily="18" charset="0"/>
            </a:endParaRPr>
          </a:p>
          <a:p>
            <a:r>
              <a:rPr lang="en-US" sz="3600" dirty="0">
                <a:latin typeface="Georgia" pitchFamily="18" charset="0"/>
              </a:rPr>
              <a:t>}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eorg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2324100" y="4152900"/>
            <a:ext cx="4495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Friend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Example </a:t>
            </a:r>
          </a:p>
          <a:p>
            <a:pPr>
              <a:buNone/>
            </a:pPr>
            <a:r>
              <a:rPr lang="en-US" dirty="0"/>
              <a:t>class Test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………… </a:t>
            </a:r>
          </a:p>
          <a:p>
            <a:pPr>
              <a:buNone/>
            </a:pPr>
            <a:r>
              <a:rPr lang="en-US" dirty="0"/>
              <a:t>public: </a:t>
            </a:r>
          </a:p>
          <a:p>
            <a:pPr>
              <a:buNone/>
            </a:pPr>
            <a:r>
              <a:rPr lang="en-US" dirty="0"/>
              <a:t>friend void operator op(Test); </a:t>
            </a:r>
          </a:p>
          <a:p>
            <a:pPr>
              <a:buNone/>
            </a:pPr>
            <a:r>
              <a:rPr lang="en-US" dirty="0"/>
              <a:t>};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8200" y="1752600"/>
            <a:ext cx="4495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void operator op(Test)  { </a:t>
            </a:r>
          </a:p>
          <a:p>
            <a:r>
              <a:rPr lang="en-US" sz="3200" dirty="0"/>
              <a:t>} </a:t>
            </a:r>
          </a:p>
          <a:p>
            <a:r>
              <a:rPr lang="en-US" sz="3200" dirty="0"/>
              <a:t>void main() </a:t>
            </a:r>
          </a:p>
          <a:p>
            <a:r>
              <a:rPr lang="en-US" sz="3200" dirty="0"/>
              <a:t>{ </a:t>
            </a:r>
          </a:p>
          <a:p>
            <a:r>
              <a:rPr lang="en-US" sz="3200" dirty="0"/>
              <a:t>……. </a:t>
            </a:r>
          </a:p>
          <a:p>
            <a:r>
              <a:rPr lang="en-US" sz="3200" dirty="0"/>
              <a:t>……. </a:t>
            </a:r>
          </a:p>
          <a:p>
            <a:r>
              <a:rPr lang="en-US" sz="3200" dirty="0"/>
              <a:t>op obj1; /* Same as operator op(obj1)*/ </a:t>
            </a:r>
          </a:p>
          <a:p>
            <a:r>
              <a:rPr lang="en-US" sz="3200" dirty="0"/>
              <a:t>……………….. </a:t>
            </a:r>
          </a:p>
          <a:p>
            <a:r>
              <a:rPr lang="en-US" sz="3200" dirty="0"/>
              <a:t>}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rot="16200000" flipH="1">
            <a:off x="1905000" y="4267200"/>
            <a:ext cx="5105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Using Friend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991600" cy="51054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class increment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{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m,n</a:t>
            </a:r>
            <a:r>
              <a:rPr lang="en-US" dirty="0"/>
              <a:t>;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public: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increment(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{    m=x; n=y;  }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void display() 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{    </a:t>
            </a:r>
            <a:r>
              <a:rPr lang="en-US" dirty="0" err="1"/>
              <a:t>cout</a:t>
            </a:r>
            <a:r>
              <a:rPr lang="en-US" dirty="0"/>
              <a:t>&lt;&lt;"m= "&lt;&lt;m&lt;&lt; "n="&lt;&lt;n&lt;&lt;</a:t>
            </a:r>
            <a:r>
              <a:rPr lang="en-US" dirty="0" err="1"/>
              <a:t>endl</a:t>
            </a:r>
            <a:r>
              <a:rPr lang="en-US" dirty="0"/>
              <a:t>;  } </a:t>
            </a:r>
          </a:p>
          <a:p>
            <a:pPr marL="0">
              <a:spcBef>
                <a:spcPts val="0"/>
              </a:spcBef>
              <a:buNone/>
            </a:pPr>
            <a:r>
              <a:rPr lang="en-US" b="1" dirty="0">
                <a:solidFill>
                  <a:srgbClr val="FFFF00"/>
                </a:solidFill>
              </a:rPr>
              <a:t>friend void operator ++(increment&amp;);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/>
              <a:t>   };</a:t>
            </a:r>
          </a:p>
          <a:p>
            <a:pPr marL="0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Using Friend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831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void operator ++(increment&amp; x) 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{     ++</a:t>
            </a:r>
            <a:r>
              <a:rPr lang="en-US" b="1" dirty="0" err="1">
                <a:solidFill>
                  <a:srgbClr val="FFFF00"/>
                </a:solidFill>
              </a:rPr>
              <a:t>x.m</a:t>
            </a:r>
            <a:r>
              <a:rPr lang="en-US" b="1" dirty="0">
                <a:solidFill>
                  <a:srgbClr val="FFFF00"/>
                </a:solidFill>
              </a:rPr>
              <a:t>; 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      ++</a:t>
            </a:r>
            <a:r>
              <a:rPr lang="en-US" b="1" dirty="0" err="1">
                <a:solidFill>
                  <a:srgbClr val="FFFF00"/>
                </a:solidFill>
              </a:rPr>
              <a:t>x.n</a:t>
            </a:r>
            <a:r>
              <a:rPr lang="en-US" b="1" dirty="0">
                <a:solidFill>
                  <a:srgbClr val="FFFF00"/>
                </a:solidFill>
              </a:rPr>
              <a:t>;   } </a:t>
            </a:r>
          </a:p>
          <a:p>
            <a:pPr>
              <a:buNone/>
            </a:pPr>
            <a:r>
              <a:rPr lang="en-US" dirty="0"/>
              <a:t>void main() </a:t>
            </a:r>
          </a:p>
          <a:p>
            <a:pPr>
              <a:buNone/>
            </a:pPr>
            <a:r>
              <a:rPr lang="en-US" dirty="0"/>
              <a:t>{   increment in1(20,30); </a:t>
            </a:r>
          </a:p>
          <a:p>
            <a:pPr>
              <a:buNone/>
            </a:pPr>
            <a:r>
              <a:rPr lang="en-US" dirty="0"/>
              <a:t>     in1.display();     ++in1;    in1.display(); </a:t>
            </a:r>
          </a:p>
          <a:p>
            <a:pPr>
              <a:buNone/>
            </a:pPr>
            <a:r>
              <a:rPr lang="en-US" dirty="0"/>
              <a:t>     increment in2(1,2);    in2.display(); </a:t>
            </a:r>
          </a:p>
          <a:p>
            <a:pPr>
              <a:buNone/>
            </a:pPr>
            <a:r>
              <a:rPr lang="en-US" dirty="0"/>
              <a:t>    operator ++(in2);  in2.display(); 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Unary Operators</a:t>
            </a: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6477000"/>
          </a:xfrm>
        </p:spPr>
        <p:txBody>
          <a:bodyPr/>
          <a:lstStyle/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class </a:t>
            </a:r>
            <a:r>
              <a:rPr lang="en-GB" sz="2800" dirty="0" err="1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UnaryExample</a:t>
            </a:r>
            <a:endParaRPr lang="en-GB" sz="2800" dirty="0">
              <a:solidFill>
                <a:srgbClr val="EAEAEA"/>
              </a:solidFill>
              <a:effectLst/>
              <a:latin typeface="Georgia" pitchFamily="18" charset="0"/>
              <a:cs typeface="Times New Roman" pitchFamily="18" charset="0"/>
            </a:endParaRP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{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  	     </a:t>
            </a:r>
            <a:r>
              <a:rPr lang="en-GB" sz="2800" dirty="0" err="1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int</a:t>
            </a: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m_LocalInt</a:t>
            </a: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;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 public: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     </a:t>
            </a:r>
            <a:r>
              <a:rPr lang="en-GB" sz="2800" dirty="0" err="1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UnaryExample</a:t>
            </a: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(</a:t>
            </a:r>
            <a:r>
              <a:rPr lang="en-GB" sz="2800" dirty="0" err="1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int</a:t>
            </a: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 j)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	{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	    </a:t>
            </a:r>
            <a:r>
              <a:rPr lang="en-GB" sz="2800" dirty="0" err="1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m_LocalInt</a:t>
            </a: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 = j;	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	}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	</a:t>
            </a:r>
            <a:r>
              <a:rPr lang="en-GB" sz="2800" dirty="0" err="1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int</a:t>
            </a: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 operator++ () 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	{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	    return (</a:t>
            </a:r>
            <a:r>
              <a:rPr lang="en-GB" sz="2800" dirty="0" err="1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m_LocalInt</a:t>
            </a: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++);	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dirty="0">
                <a:solidFill>
                  <a:srgbClr val="EAEAEA"/>
                </a:solidFill>
                <a:effectLst/>
                <a:latin typeface="Georgia" pitchFamily="18" charset="0"/>
                <a:cs typeface="Times New Roman" pitchFamily="18" charset="0"/>
              </a:rPr>
              <a:t>		}</a:t>
            </a:r>
          </a:p>
          <a:p>
            <a:pPr marL="27432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800" b="1" dirty="0">
                <a:solidFill>
                  <a:srgbClr val="EAEAEA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en-GB" sz="2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Example: Unary Operators (contd.)</a:t>
            </a:r>
            <a:endParaRPr lang="en-GB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b="1" dirty="0">
                <a:solidFill>
                  <a:srgbClr val="EAEAEA"/>
                </a:solidFill>
                <a:latin typeface="Courier New" pitchFamily="49" charset="0"/>
              </a:rPr>
              <a:t>void main()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b="1" dirty="0">
                <a:solidFill>
                  <a:srgbClr val="EAEAEA"/>
                </a:solidFill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EAEAEA"/>
                </a:solidFill>
                <a:latin typeface="Courier New" pitchFamily="49" charset="0"/>
              </a:rPr>
              <a:t>    </a:t>
            </a:r>
            <a:r>
              <a:rPr lang="en-GB" b="1" dirty="0" err="1">
                <a:solidFill>
                  <a:srgbClr val="EAEAEA"/>
                </a:solidFill>
                <a:latin typeface="Courier New" pitchFamily="49" charset="0"/>
              </a:rPr>
              <a:t>UnaryExample</a:t>
            </a:r>
            <a:r>
              <a:rPr lang="en-GB" b="1" dirty="0">
                <a:solidFill>
                  <a:srgbClr val="EAEAEA"/>
                </a:solidFill>
                <a:latin typeface="Courier New" pitchFamily="49" charset="0"/>
              </a:rPr>
              <a:t> object1(10);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EAEAEA"/>
                </a:solidFill>
                <a:latin typeface="Courier New" pitchFamily="49" charset="0"/>
              </a:rPr>
              <a:t>	 </a:t>
            </a:r>
            <a:r>
              <a:rPr lang="en-GB" b="1" dirty="0" err="1">
                <a:solidFill>
                  <a:srgbClr val="EAEAEA"/>
                </a:solidFill>
                <a:latin typeface="Courier New" pitchFamily="49" charset="0"/>
              </a:rPr>
              <a:t>cout</a:t>
            </a:r>
            <a:r>
              <a:rPr lang="en-GB" b="1" dirty="0">
                <a:solidFill>
                  <a:srgbClr val="EAEAEA"/>
                </a:solidFill>
                <a:latin typeface="Courier New" pitchFamily="49" charset="0"/>
              </a:rPr>
              <a:t> &lt;&lt; object1++; 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99FF99"/>
                </a:solidFill>
                <a:latin typeface="Courier New" pitchFamily="49" charset="0"/>
              </a:rPr>
              <a:t>// overloaded operator results in value 			// 11</a:t>
            </a:r>
          </a:p>
          <a:p>
            <a:pPr>
              <a:buFont typeface="Wingdings" pitchFamily="2" charset="2"/>
              <a:buNone/>
            </a:pPr>
            <a:r>
              <a:rPr lang="en-GB" b="1" dirty="0">
                <a:solidFill>
                  <a:srgbClr val="EAEAEA"/>
                </a:solidFill>
                <a:latin typeface="Courier New" pitchFamily="49" charset="0"/>
              </a:rPr>
              <a:t>}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E6BD-7D2B-4432-A76E-758D718055F6}" type="slidenum">
              <a:rPr lang="en-US"/>
              <a:pPr/>
              <a:t>18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Unary Overloaded Operators -- Member Functions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number{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number(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= 0):n(x){};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number operator-(){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return number (-n);}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02002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  number a(1), b(2), c, 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FFFF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 = -b; </a:t>
            </a:r>
            <a:r>
              <a:rPr lang="en-US" b="1" dirty="0">
                <a:latin typeface="Courier New" pitchFamily="49" charset="0"/>
              </a:rPr>
              <a:t>//</a:t>
            </a:r>
            <a:r>
              <a:rPr lang="en-US" b="1" dirty="0" err="1">
                <a:latin typeface="Courier New" pitchFamily="49" charset="0"/>
              </a:rPr>
              <a:t>d.n</a:t>
            </a:r>
            <a:r>
              <a:rPr lang="en-US" b="1" dirty="0">
                <a:latin typeface="Courier New" pitchFamily="49" charset="0"/>
              </a:rPr>
              <a:t> = -2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		c =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a.operator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-();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//</a:t>
            </a:r>
            <a:r>
              <a:rPr lang="en-US" dirty="0" err="1">
                <a:latin typeface="Courier New" pitchFamily="49" charset="0"/>
              </a:rPr>
              <a:t>c.n</a:t>
            </a:r>
            <a:r>
              <a:rPr lang="en-US" dirty="0">
                <a:latin typeface="Courier New" pitchFamily="49" charset="0"/>
              </a:rPr>
              <a:t> = -1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    }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Unary Overloaded Operators -- Member Functions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943600"/>
          </a:xfrm>
        </p:spPr>
        <p:txBody>
          <a:bodyPr/>
          <a:lstStyle/>
          <a:p>
            <a:pPr marL="876300" lvl="1" indent="-419100"/>
            <a:r>
              <a:rPr lang="en-US" sz="3400" dirty="0"/>
              <a:t>Examples of already overloaded operators</a:t>
            </a:r>
          </a:p>
          <a:p>
            <a:pPr marL="1295400" lvl="2" indent="-381000"/>
            <a:r>
              <a:rPr lang="en-US" sz="3400" dirty="0"/>
              <a:t>Operator </a:t>
            </a:r>
            <a:r>
              <a:rPr lang="en-US" sz="3400" b="1" dirty="0">
                <a:latin typeface="Courier New" pitchFamily="49" charset="0"/>
              </a:rPr>
              <a:t>&lt;&lt;</a:t>
            </a:r>
            <a:r>
              <a:rPr lang="en-US" sz="3400" dirty="0"/>
              <a:t> is both the stream-insertion operator and the bitwise left-shift operator</a:t>
            </a:r>
          </a:p>
          <a:p>
            <a:pPr marL="1295400" lvl="2" indent="-381000"/>
            <a:r>
              <a:rPr lang="en-US" sz="3400" b="1" dirty="0">
                <a:latin typeface="Courier New" pitchFamily="49" charset="0"/>
              </a:rPr>
              <a:t>+</a:t>
            </a:r>
            <a:r>
              <a:rPr lang="en-US" sz="3400" dirty="0"/>
              <a:t> and </a:t>
            </a:r>
            <a:r>
              <a:rPr lang="en-US" sz="3400" b="1" dirty="0">
                <a:latin typeface="Courier New" pitchFamily="49" charset="0"/>
              </a:rPr>
              <a:t>-</a:t>
            </a:r>
            <a:r>
              <a:rPr lang="en-US" sz="3400" dirty="0"/>
              <a:t>, perform arithmetic on multiple types</a:t>
            </a:r>
          </a:p>
          <a:p>
            <a:pPr marL="876300" lvl="1" indent="-419100"/>
            <a:r>
              <a:rPr lang="en-US" sz="3400" dirty="0"/>
              <a:t>Compiler generates the appropriate code based on the manner in which the operator is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55D7-4846-472F-8379-667703E5533C}" type="slidenum">
              <a:rPr lang="en-US"/>
              <a:pPr/>
              <a:t>20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Binary Overloaded Operators -- Member Functions</a:t>
            </a:r>
            <a:r>
              <a:rPr lang="en-US" sz="3200" dirty="0"/>
              <a:t>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class number{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 number(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x = 0):n(x){};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 number operator+(number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      {return number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ip.n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+ n);}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5341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 Overloaded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number a(1), b(2), c, 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d = a + b; //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c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d.operator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+(b); //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c.n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b.n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Operators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Operators attached to two operands (a-b, a+b, a*b, a/b, a%b, a&gt;b, a&gt;=b, a&lt;b, a&lt;=b, a==b)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Binary Operators</a:t>
            </a:r>
          </a:p>
        </p:txBody>
      </p:sp>
      <p:sp>
        <p:nvSpPr>
          <p:cNvPr id="166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class BinaryExample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    private: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     int m_LocalInt;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 public: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     BinaryExample(int j)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	{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	    m_LocalInt = j;	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 		}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	int operator+ (BinaryExample&amp; rhsObj)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	{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	    return (m_LocalInt + rhsObj.m_LocalInt);	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Example: Binary Operators (contd.)</a:t>
            </a:r>
            <a:endParaRPr lang="en-GB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void main()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    BinaryExample object1(10), object2(20);</a:t>
            </a:r>
          </a:p>
          <a:p>
            <a:pPr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	 cout &lt;&lt; object1 + object2; </a:t>
            </a:r>
            <a:r>
              <a:rPr lang="en-GB" sz="1600" b="1">
                <a:solidFill>
                  <a:srgbClr val="99FF99"/>
                </a:solidFill>
                <a:latin typeface="Courier New" pitchFamily="49" charset="0"/>
              </a:rPr>
              <a:t>// overloaded operator called</a:t>
            </a: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GB" sz="1600" b="1">
                <a:solidFill>
                  <a:srgbClr val="EAEAEA"/>
                </a:solidFill>
                <a:latin typeface="Courier New" pitchFamily="49" charset="0"/>
              </a:rPr>
              <a:t>}</a:t>
            </a:r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2C-3AC0-4311-AC98-9B2008E0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31838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IN" sz="2400" dirty="0">
                <a:solidFill>
                  <a:srgbClr val="FF0000"/>
                </a:solidFill>
                <a:effectLst/>
              </a:rPr>
              <a:t>//Program to add two complex number using member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9E58-238F-4A53-A4DD-71CF5466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8038"/>
            <a:ext cx="8229600" cy="5867400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#include&lt;iostream&gt;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class complex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int </a:t>
            </a:r>
            <a:r>
              <a:rPr lang="en-IN" sz="2000" b="1" dirty="0" err="1">
                <a:effectLst/>
              </a:rPr>
              <a:t>real,imag</a:t>
            </a:r>
            <a:r>
              <a:rPr lang="en-IN" sz="2000" b="1" dirty="0">
                <a:effectLst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void set()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err="1">
                <a:effectLst/>
              </a:rPr>
              <a:t>cout</a:t>
            </a:r>
            <a:r>
              <a:rPr lang="en-IN" sz="2000" b="1" dirty="0">
                <a:effectLst/>
              </a:rPr>
              <a:t>&lt;&lt;"enter </a:t>
            </a:r>
            <a:r>
              <a:rPr lang="en-IN" sz="2000" b="1" dirty="0" err="1">
                <a:effectLst/>
              </a:rPr>
              <a:t>real&amp;imag</a:t>
            </a:r>
            <a:r>
              <a:rPr lang="en-IN" sz="2000" b="1" dirty="0">
                <a:effectLst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err="1">
                <a:effectLst/>
              </a:rPr>
              <a:t>cin</a:t>
            </a:r>
            <a:r>
              <a:rPr lang="en-IN" sz="2000" b="1" dirty="0">
                <a:effectLst/>
              </a:rPr>
              <a:t>&gt;&gt;real&gt;&gt;</a:t>
            </a:r>
            <a:r>
              <a:rPr lang="en-IN" sz="2000" b="1" dirty="0" err="1">
                <a:effectLst/>
              </a:rPr>
              <a:t>imag</a:t>
            </a:r>
            <a:r>
              <a:rPr lang="en-IN" sz="2000" b="1" dirty="0">
                <a:effectLst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void 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</a:t>
            </a:r>
            <a:r>
              <a:rPr lang="en-IN" sz="2000" b="1" dirty="0" err="1">
                <a:effectLst/>
              </a:rPr>
              <a:t>cout</a:t>
            </a:r>
            <a:r>
              <a:rPr lang="en-IN" sz="2000" b="1" dirty="0">
                <a:effectLst/>
              </a:rPr>
              <a:t>&lt;&lt;"the sum is"&lt;&lt;real&lt;&lt;"+</a:t>
            </a:r>
            <a:r>
              <a:rPr lang="en-IN" sz="2000" b="1" dirty="0" err="1">
                <a:effectLst/>
              </a:rPr>
              <a:t>i</a:t>
            </a:r>
            <a:r>
              <a:rPr lang="en-IN" sz="2000" b="1" dirty="0">
                <a:effectLst/>
              </a:rPr>
              <a:t>"&lt;&lt;</a:t>
            </a:r>
            <a:r>
              <a:rPr lang="en-IN" sz="2000" b="1" dirty="0" err="1">
                <a:effectLst/>
              </a:rPr>
              <a:t>imag</a:t>
            </a:r>
            <a:r>
              <a:rPr lang="en-IN" sz="2000" b="1" dirty="0">
                <a:effectLst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complex operator+(complex t2)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complex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</a:t>
            </a:r>
            <a:r>
              <a:rPr lang="en-IN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temp.real</a:t>
            </a: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=real+t2.real;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</a:t>
            </a:r>
            <a:r>
              <a:rPr lang="en-IN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temp.imag</a:t>
            </a: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=imag+t2.imag;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return(temp);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complex t1,t2;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t1.set();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t2.set();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t1=t1+t2;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t1.display();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return(0);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}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3727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32C-3AC0-4311-AC98-9B2008E0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731838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IN" sz="2400" dirty="0">
                <a:solidFill>
                  <a:srgbClr val="FF0000"/>
                </a:solidFill>
                <a:effectLst/>
              </a:rPr>
              <a:t>//Program to add two complex number using friend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9E58-238F-4A53-A4DD-71CF5466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8038"/>
            <a:ext cx="8229600" cy="5867400"/>
          </a:xfrm>
        </p:spPr>
        <p:txBody>
          <a:bodyPr numCol="2"/>
          <a:lstStyle/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#include&lt;iostream&gt;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using namespace std;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class complex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int </a:t>
            </a:r>
            <a:r>
              <a:rPr lang="en-IN" sz="2000" b="1" dirty="0" err="1">
                <a:effectLst/>
              </a:rPr>
              <a:t>real,imag</a:t>
            </a:r>
            <a:r>
              <a:rPr lang="en-IN" sz="2000" b="1" dirty="0">
                <a:effectLst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void set()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err="1">
                <a:effectLst/>
              </a:rPr>
              <a:t>cout</a:t>
            </a:r>
            <a:r>
              <a:rPr lang="en-IN" sz="2000" b="1" dirty="0">
                <a:effectLst/>
              </a:rPr>
              <a:t>&lt;&lt;"enter </a:t>
            </a:r>
            <a:r>
              <a:rPr lang="en-IN" sz="2000" b="1" dirty="0" err="1">
                <a:effectLst/>
              </a:rPr>
              <a:t>real&amp;imag</a:t>
            </a:r>
            <a:r>
              <a:rPr lang="en-IN" sz="2000" b="1" dirty="0">
                <a:effectLst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err="1">
                <a:effectLst/>
              </a:rPr>
              <a:t>cin</a:t>
            </a:r>
            <a:r>
              <a:rPr lang="en-IN" sz="2000" b="1" dirty="0">
                <a:effectLst/>
              </a:rPr>
              <a:t>&gt;&gt;real&gt;&gt;</a:t>
            </a:r>
            <a:r>
              <a:rPr lang="en-IN" sz="2000" b="1" dirty="0" err="1">
                <a:effectLst/>
              </a:rPr>
              <a:t>imag</a:t>
            </a:r>
            <a:r>
              <a:rPr lang="en-IN" sz="2000" b="1" dirty="0">
                <a:effectLst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friend complex operator+(</a:t>
            </a:r>
            <a:r>
              <a:rPr lang="en-IN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complex,complex</a:t>
            </a: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void 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</a:t>
            </a:r>
            <a:r>
              <a:rPr lang="en-IN" sz="2000" b="1" dirty="0" err="1">
                <a:effectLst/>
              </a:rPr>
              <a:t>cout</a:t>
            </a:r>
            <a:r>
              <a:rPr lang="en-IN" sz="2000" b="1" dirty="0">
                <a:effectLst/>
              </a:rPr>
              <a:t>&lt;&lt;"the sum is"&lt;&lt;real&lt;&lt;"+</a:t>
            </a:r>
            <a:r>
              <a:rPr lang="en-IN" sz="2000" b="1" dirty="0" err="1">
                <a:effectLst/>
              </a:rPr>
              <a:t>i</a:t>
            </a:r>
            <a:r>
              <a:rPr lang="en-IN" sz="2000" b="1" dirty="0">
                <a:effectLst/>
              </a:rPr>
              <a:t>"&lt;&lt;</a:t>
            </a:r>
            <a:r>
              <a:rPr lang="en-IN" sz="2000" b="1" dirty="0" err="1">
                <a:effectLst/>
              </a:rPr>
              <a:t>imag</a:t>
            </a:r>
            <a:r>
              <a:rPr lang="en-IN" sz="2000" b="1" dirty="0">
                <a:effectLst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complex operator+(complex t1,complex t2)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complex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</a:t>
            </a:r>
            <a:r>
              <a:rPr lang="en-IN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temp.real</a:t>
            </a: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=t1.real+t2.real;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</a:t>
            </a:r>
            <a:r>
              <a:rPr lang="en-IN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temp.imag</a:t>
            </a: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=t1.imag+t2.imag;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return(temp);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complex t1,t2;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t1.set();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t2.set();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t1=t1+t2;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t1.display();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return(0);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effectLst/>
              </a:rPr>
              <a:t> }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6121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FCD95-F6D1-449E-8774-C935E0CFCE9C}" type="slidenum">
              <a:rPr lang="en-US"/>
              <a:pPr/>
              <a:t>3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5029200"/>
          </a:xfrm>
        </p:spPr>
        <p:txBody>
          <a:bodyPr/>
          <a:lstStyle/>
          <a:p>
            <a:r>
              <a:rPr lang="en-US" dirty="0"/>
              <a:t>Overloading an operator - Write function definition as normal</a:t>
            </a:r>
          </a:p>
          <a:p>
            <a:pPr>
              <a:buNone/>
            </a:pPr>
            <a:r>
              <a:rPr lang="en-US" dirty="0"/>
              <a:t>Syntax: </a:t>
            </a:r>
          </a:p>
          <a:p>
            <a:pPr>
              <a:buNone/>
            </a:pP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b="1" dirty="0">
                <a:solidFill>
                  <a:srgbClr val="FFFF00"/>
                </a:solidFill>
              </a:rPr>
              <a:t>operator op</a:t>
            </a:r>
            <a:r>
              <a:rPr lang="en-US" b="1" dirty="0"/>
              <a:t>(arguments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Function body; </a:t>
            </a:r>
          </a:p>
          <a:p>
            <a:pPr>
              <a:buNone/>
            </a:pPr>
            <a:r>
              <a:rPr lang="en-US" dirty="0"/>
              <a:t>} Function name is keyword </a:t>
            </a:r>
            <a:r>
              <a:rPr lang="en-US" b="1" dirty="0">
                <a:latin typeface="Courier New" pitchFamily="49" charset="0"/>
              </a:rPr>
              <a:t>operator</a:t>
            </a:r>
            <a:r>
              <a:rPr lang="en-US" dirty="0"/>
              <a:t> followed by the symbol for the operator being overloaded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800" dirty="0"/>
              <a:t>General Rules for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368608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operators</a:t>
            </a:r>
          </a:p>
          <a:p>
            <a:pPr lvl="1"/>
            <a:r>
              <a:rPr lang="en-US" sz="3200" dirty="0"/>
              <a:t>To use an operator on a class object it must be overloaded unless the assignment operator</a:t>
            </a:r>
            <a:r>
              <a:rPr lang="en-US" sz="3200" b="1" dirty="0">
                <a:latin typeface="Courier New" pitchFamily="49" charset="0"/>
              </a:rPr>
              <a:t>(=)</a:t>
            </a:r>
            <a:r>
              <a:rPr lang="en-US" sz="3200" dirty="0"/>
              <a:t>or the address operator</a:t>
            </a:r>
            <a:r>
              <a:rPr lang="en-US" sz="3200" b="1" dirty="0">
                <a:latin typeface="Courier New" pitchFamily="49" charset="0"/>
              </a:rPr>
              <a:t>(&amp;)</a:t>
            </a:r>
          </a:p>
          <a:p>
            <a:pPr lvl="2"/>
            <a:r>
              <a:rPr lang="en-US" sz="3200" dirty="0">
                <a:cs typeface="Times New Roman" pitchFamily="18" charset="0"/>
              </a:rPr>
              <a:t>Assignment operator by default performs </a:t>
            </a:r>
            <a:r>
              <a:rPr lang="en-US" sz="3200" dirty="0" err="1">
                <a:cs typeface="Times New Roman" pitchFamily="18" charset="0"/>
              </a:rPr>
              <a:t>memberwise</a:t>
            </a:r>
            <a:r>
              <a:rPr lang="en-US" sz="3200" dirty="0">
                <a:cs typeface="Times New Roman" pitchFamily="18" charset="0"/>
              </a:rPr>
              <a:t> assignment </a:t>
            </a:r>
          </a:p>
          <a:p>
            <a:pPr lvl="2"/>
            <a:r>
              <a:rPr lang="en-US" sz="3200" dirty="0">
                <a:cs typeface="Times New Roman" pitchFamily="18" charset="0"/>
              </a:rPr>
              <a:t>Address operator (&amp;) by default returns the address of an object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General Rules for Operator Overloading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 Create a class that is to be used </a:t>
            </a:r>
          </a:p>
          <a:p>
            <a:pPr>
              <a:buNone/>
            </a:pPr>
            <a:r>
              <a:rPr lang="en-US" dirty="0"/>
              <a:t>2.Declare the operator function in the public part of the class. It may be either member function or friend function. </a:t>
            </a:r>
          </a:p>
          <a:p>
            <a:pPr>
              <a:buNone/>
            </a:pPr>
            <a:r>
              <a:rPr lang="en-US" dirty="0"/>
              <a:t>3.Define operator function to implement the operation required </a:t>
            </a:r>
          </a:p>
          <a:p>
            <a:pPr>
              <a:buNone/>
            </a:pPr>
            <a:r>
              <a:rPr lang="en-US" dirty="0"/>
              <a:t>4.Overloaded can be invoked using the syntax such as:       </a:t>
            </a:r>
            <a:r>
              <a:rPr lang="en-US" b="1" dirty="0">
                <a:solidFill>
                  <a:srgbClr val="FFFF00"/>
                </a:solidFill>
              </a:rPr>
              <a:t>op x;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02D95-CC5E-4EFA-B509-1E5F91971987}" type="slidenum">
              <a:rPr lang="en-US"/>
              <a:pPr/>
              <a:t>6</a:t>
            </a:fld>
            <a:endParaRPr lang="en-US"/>
          </a:p>
        </p:txBody>
      </p:sp>
      <p:sp>
        <p:nvSpPr>
          <p:cNvPr id="7273" name="Rectangle 10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90600"/>
          </a:xfrm>
        </p:spPr>
        <p:txBody>
          <a:bodyPr/>
          <a:lstStyle/>
          <a:p>
            <a:r>
              <a:rPr lang="en-US" sz="4000" noProof="1"/>
              <a:t>Restrictions on Operator Overloading </a:t>
            </a:r>
            <a:br>
              <a:rPr lang="en-US" sz="4000" noProof="1"/>
            </a:b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Following C++ Operator can’t be overloaded 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Class member access operators(. &amp; .*) 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Scope Resolution Operator(::) 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err="1"/>
              <a:t>Sizeof</a:t>
            </a:r>
            <a:r>
              <a:rPr lang="en-US" sz="3600" dirty="0"/>
              <a:t> Operator(</a:t>
            </a:r>
            <a:r>
              <a:rPr lang="en-US" sz="3600" dirty="0" err="1"/>
              <a:t>sizeof</a:t>
            </a:r>
            <a:r>
              <a:rPr lang="en-US" sz="3600" dirty="0"/>
              <a:t>()) 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Conditional Operator(? :) </a:t>
            </a:r>
          </a:p>
        </p:txBody>
      </p:sp>
    </p:spTree>
    <p:extLst>
      <p:ext uri="{BB962C8B-B14F-4D97-AF65-F5344CB8AC3E}">
        <p14:creationId xmlns:p14="http://schemas.microsoft.com/office/powerpoint/2010/main" val="2343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5D541-94FD-4FC5-B920-82125DF4E462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noProof="1"/>
              <a:t>Restrictions on Operator Overloadin</a:t>
            </a:r>
            <a:r>
              <a:rPr lang="en-US" sz="4000" dirty="0"/>
              <a:t>g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724400"/>
          </a:xfrm>
        </p:spPr>
        <p:txBody>
          <a:bodyPr/>
          <a:lstStyle/>
          <a:p>
            <a:r>
              <a:rPr lang="en-US" dirty="0"/>
              <a:t>Overloading restrictions</a:t>
            </a:r>
          </a:p>
          <a:p>
            <a:pPr lvl="1"/>
            <a:r>
              <a:rPr lang="en-US" sz="3200" dirty="0"/>
              <a:t>Precedence ,</a:t>
            </a:r>
            <a:r>
              <a:rPr lang="en-US" sz="3200" dirty="0" err="1"/>
              <a:t>associativity</a:t>
            </a:r>
            <a:r>
              <a:rPr lang="en-US" sz="3200" dirty="0"/>
              <a:t>, </a:t>
            </a:r>
            <a:r>
              <a:rPr lang="en-US" sz="3200" dirty="0" err="1"/>
              <a:t>arity</a:t>
            </a:r>
            <a:r>
              <a:rPr lang="en-US" sz="3200" dirty="0"/>
              <a:t> (number of operands) of an operator cannot be changed</a:t>
            </a:r>
          </a:p>
          <a:p>
            <a:r>
              <a:rPr lang="en-US" dirty="0"/>
              <a:t>No new operators can be created</a:t>
            </a:r>
          </a:p>
          <a:p>
            <a:pPr lvl="1"/>
            <a:r>
              <a:rPr lang="en-US" sz="3200" dirty="0"/>
              <a:t>Use only existing operators</a:t>
            </a:r>
          </a:p>
          <a:p>
            <a:r>
              <a:rPr lang="en-US" dirty="0"/>
              <a:t>No overloading operators for built-in types</a:t>
            </a:r>
          </a:p>
          <a:p>
            <a:pPr lvl="1"/>
            <a:r>
              <a:rPr lang="en-US" sz="3200" dirty="0"/>
              <a:t>Cannot change how two integers are added</a:t>
            </a:r>
          </a:p>
        </p:txBody>
      </p:sp>
    </p:spTree>
    <p:extLst>
      <p:ext uri="{BB962C8B-B14F-4D97-AF65-F5344CB8AC3E}">
        <p14:creationId xmlns:p14="http://schemas.microsoft.com/office/powerpoint/2010/main" val="232131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92680-4D03-4C50-A20B-FF664EC6F73D}" type="slidenum">
              <a:rPr lang="en-US"/>
              <a:pPr/>
              <a:t>8</a:t>
            </a:fld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Operator Functions as Class Members vs. as friend Functions 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7912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sz="3200" dirty="0"/>
              <a:t>In general, operator functions can be member or non-member functions</a:t>
            </a:r>
          </a:p>
          <a:p>
            <a:pPr lvl="1">
              <a:lnSpc>
                <a:spcPct val="90000"/>
              </a:lnSpc>
              <a:buNone/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dirty="0"/>
              <a:t>Operator functions as </a:t>
            </a:r>
            <a:r>
              <a:rPr lang="en-US" dirty="0">
                <a:solidFill>
                  <a:srgbClr val="FFFF00"/>
                </a:solidFill>
              </a:rPr>
              <a:t>member functions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Leftmost operand must be an object (or reference to an object) of the class</a:t>
            </a:r>
          </a:p>
          <a:p>
            <a:pPr>
              <a:lnSpc>
                <a:spcPct val="90000"/>
              </a:lnSpc>
            </a:pPr>
            <a:r>
              <a:rPr lang="en-US" dirty="0"/>
              <a:t>Operator functions as </a:t>
            </a:r>
            <a:r>
              <a:rPr lang="en-US" dirty="0">
                <a:solidFill>
                  <a:srgbClr val="FFFF00"/>
                </a:solidFill>
              </a:rPr>
              <a:t>non-member friend functions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Must be </a:t>
            </a:r>
            <a:r>
              <a:rPr lang="en-US" sz="3200" b="1" dirty="0">
                <a:latin typeface="Courier New" pitchFamily="49" charset="0"/>
              </a:rPr>
              <a:t>friend</a:t>
            </a:r>
            <a:r>
              <a:rPr lang="en-US" sz="3200" dirty="0"/>
              <a:t>s if needs to access private or protected members</a:t>
            </a:r>
          </a:p>
        </p:txBody>
      </p:sp>
    </p:spTree>
    <p:extLst>
      <p:ext uri="{BB962C8B-B14F-4D97-AF65-F5344CB8AC3E}">
        <p14:creationId xmlns:p14="http://schemas.microsoft.com/office/powerpoint/2010/main" val="39415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69070-1BCB-4BD6-8A2E-10E59646791A}" type="slidenum">
              <a:rPr lang="en-US"/>
              <a:pPr/>
              <a:t>9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Overloading Unary Operators</a:t>
            </a:r>
            <a:br>
              <a:rPr lang="en-US" dirty="0"/>
            </a:b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dirty="0"/>
              <a:t>Unary operator are those operator which works only on the single operand. </a:t>
            </a:r>
            <a:r>
              <a:rPr lang="en-US" dirty="0" err="1"/>
              <a:t>Eg</a:t>
            </a:r>
            <a:r>
              <a:rPr lang="en-US" dirty="0"/>
              <a:t>. ++, --, - ,+etc </a:t>
            </a:r>
          </a:p>
          <a:p>
            <a:r>
              <a:rPr lang="en-US" dirty="0"/>
              <a:t>Unary operator acts on only one operand and can be overloaded in two ways: </a:t>
            </a:r>
          </a:p>
          <a:p>
            <a:pPr>
              <a:buNone/>
            </a:pPr>
            <a:r>
              <a:rPr lang="en-US" dirty="0"/>
              <a:t>  1.Using non-static member function with no arguments </a:t>
            </a:r>
          </a:p>
          <a:p>
            <a:pPr>
              <a:buNone/>
            </a:pPr>
            <a:r>
              <a:rPr lang="en-US" dirty="0"/>
              <a:t>  2.Using friend function with one argument where the argument must be either an object of the class or an reference to an object of the class </a:t>
            </a:r>
          </a:p>
          <a:p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5015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1490</TotalTime>
  <Words>1072</Words>
  <Application>Microsoft Office PowerPoint</Application>
  <PresentationFormat>On-screen Show (4:3)</PresentationFormat>
  <Paragraphs>309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Courier New</vt:lpstr>
      <vt:lpstr>Garamond</vt:lpstr>
      <vt:lpstr>Georgia</vt:lpstr>
      <vt:lpstr>Tahoma</vt:lpstr>
      <vt:lpstr>Times New Roman</vt:lpstr>
      <vt:lpstr>Wingdings</vt:lpstr>
      <vt:lpstr>Stream</vt:lpstr>
      <vt:lpstr>Operator Overloading </vt:lpstr>
      <vt:lpstr>Operator Overloading</vt:lpstr>
      <vt:lpstr>General Rules for Operator Overloading</vt:lpstr>
      <vt:lpstr>General Rules for Operator Overloading</vt:lpstr>
      <vt:lpstr> Steps </vt:lpstr>
      <vt:lpstr>Restrictions on Operator Overloading  </vt:lpstr>
      <vt:lpstr>Restrictions on Operator Overloading</vt:lpstr>
      <vt:lpstr>Operator Functions as Class Members vs. as friend Functions </vt:lpstr>
      <vt:lpstr> Overloading Unary Operators </vt:lpstr>
      <vt:lpstr>Unary Operator Overloading</vt:lpstr>
      <vt:lpstr>Example </vt:lpstr>
      <vt:lpstr>Unary operator overloading</vt:lpstr>
      <vt:lpstr> Using Friend Function </vt:lpstr>
      <vt:lpstr> Using Friend Function </vt:lpstr>
      <vt:lpstr> Using Friend Function </vt:lpstr>
      <vt:lpstr>Example: Unary Operators</vt:lpstr>
      <vt:lpstr>Example: Unary Operators (contd.)</vt:lpstr>
      <vt:lpstr>Unary Overloaded Operators -- Member Functions </vt:lpstr>
      <vt:lpstr>Unary Overloaded Operators -- Member Functions </vt:lpstr>
      <vt:lpstr>Binary Overloaded Operators -- Member Functions </vt:lpstr>
      <vt:lpstr>Binary Operators Overloaded </vt:lpstr>
      <vt:lpstr>Binary Operators</vt:lpstr>
      <vt:lpstr>Example: Binary Operators</vt:lpstr>
      <vt:lpstr>Example: Binary Operators (contd.)</vt:lpstr>
      <vt:lpstr>//Program to add two complex number using member function</vt:lpstr>
      <vt:lpstr>//Program to add two complex number using friend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Venkatadri Marriboyina</dc:creator>
  <cp:lastModifiedBy>Rama</cp:lastModifiedBy>
  <cp:revision>134</cp:revision>
  <cp:lastPrinted>2002-02-15T09:42:32Z</cp:lastPrinted>
  <dcterms:created xsi:type="dcterms:W3CDTF">2002-01-09T10:20:11Z</dcterms:created>
  <dcterms:modified xsi:type="dcterms:W3CDTF">2019-09-12T06:29:49Z</dcterms:modified>
</cp:coreProperties>
</file>