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286" r:id="rId3"/>
    <p:sldId id="287" r:id="rId4"/>
    <p:sldId id="288" r:id="rId5"/>
    <p:sldId id="289" r:id="rId6"/>
    <p:sldId id="290" r:id="rId7"/>
    <p:sldId id="291" r:id="rId8"/>
    <p:sldId id="257" r:id="rId9"/>
    <p:sldId id="258" r:id="rId10"/>
    <p:sldId id="259" r:id="rId11"/>
    <p:sldId id="260" r:id="rId12"/>
    <p:sldId id="261" r:id="rId13"/>
    <p:sldId id="262" r:id="rId14"/>
    <p:sldId id="271" r:id="rId15"/>
    <p:sldId id="263" r:id="rId16"/>
    <p:sldId id="264" r:id="rId17"/>
    <p:sldId id="265" r:id="rId18"/>
    <p:sldId id="293" r:id="rId19"/>
    <p:sldId id="272" r:id="rId20"/>
    <p:sldId id="295" r:id="rId21"/>
    <p:sldId id="296" r:id="rId22"/>
    <p:sldId id="297" r:id="rId23"/>
    <p:sldId id="294" r:id="rId24"/>
    <p:sldId id="273" r:id="rId25"/>
    <p:sldId id="274" r:id="rId26"/>
    <p:sldId id="275" r:id="rId27"/>
    <p:sldId id="276" r:id="rId28"/>
    <p:sldId id="277" r:id="rId29"/>
    <p:sldId id="278" r:id="rId30"/>
    <p:sldId id="279" r:id="rId31"/>
    <p:sldId id="280" r:id="rId32"/>
    <p:sldId id="298" r:id="rId33"/>
    <p:sldId id="299" r:id="rId34"/>
    <p:sldId id="300" r:id="rId35"/>
    <p:sldId id="301" r:id="rId36"/>
    <p:sldId id="302" r:id="rId37"/>
    <p:sldId id="303" r:id="rId38"/>
    <p:sldId id="304" r:id="rId39"/>
    <p:sldId id="305" r:id="rId40"/>
    <p:sldId id="306" r:id="rId41"/>
    <p:sldId id="307" r:id="rId42"/>
    <p:sldId id="308" r:id="rId43"/>
    <p:sldId id="309" r:id="rId44"/>
    <p:sldId id="310" r:id="rId45"/>
    <p:sldId id="311" r:id="rId46"/>
    <p:sldId id="312" r:id="rId47"/>
    <p:sldId id="313" r:id="rId48"/>
    <p:sldId id="314" r:id="rId49"/>
    <p:sldId id="315" r:id="rId50"/>
    <p:sldId id="316" r:id="rId51"/>
    <p:sldId id="317" r:id="rId52"/>
    <p:sldId id="318" r:id="rId53"/>
    <p:sldId id="319" r:id="rId54"/>
    <p:sldId id="320" r:id="rId55"/>
    <p:sldId id="321" r:id="rId56"/>
    <p:sldId id="322" r:id="rId57"/>
    <p:sldId id="323" r:id="rId58"/>
    <p:sldId id="324" r:id="rId59"/>
    <p:sldId id="325" r:id="rId60"/>
    <p:sldId id="326" r:id="rId61"/>
    <p:sldId id="327" r:id="rId62"/>
    <p:sldId id="328"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ravo" initials="Rahul" lastIdx="2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1" d="100"/>
          <a:sy n="81" d="100"/>
        </p:scale>
        <p:origin x="-828" y="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B1E6CF-1B18-4EE4-806E-AD16CAD44069}" type="datetimeFigureOut">
              <a:rPr lang="en-IN" smtClean="0"/>
              <a:pPr/>
              <a:t>18-07-2019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F4EAA1-C507-4044-B294-CC21D973EEE1}" type="slidenum">
              <a:rPr lang="en-IN" smtClean="0"/>
              <a:pPr/>
              <a:t>‹#›</a:t>
            </a:fld>
            <a:endParaRPr lang="en-IN"/>
          </a:p>
        </p:txBody>
      </p:sp>
    </p:spTree>
    <p:extLst>
      <p:ext uri="{BB962C8B-B14F-4D97-AF65-F5344CB8AC3E}">
        <p14:creationId xmlns:p14="http://schemas.microsoft.com/office/powerpoint/2010/main" val="103466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ln/>
        </p:spPr>
        <p:txBody>
          <a:bodyPr/>
          <a:lstStyle/>
          <a:p>
            <a:endParaRPr lang="en-US"/>
          </a:p>
        </p:txBody>
      </p:sp>
      <p:sp>
        <p:nvSpPr>
          <p:cNvPr id="7171" name="Rectangle 3"/>
          <p:cNvSpPr>
            <a:spLocks noGrp="1" noRot="1" noChangeAspect="1" noChangeArrowheads="1" noTextEdit="1"/>
          </p:cNvSpPr>
          <p:nvPr>
            <p:ph type="sldImg"/>
          </p:nvPr>
        </p:nvSpPr>
        <p:spPr>
          <a:xfrm>
            <a:off x="866775" y="692150"/>
            <a:ext cx="5124450" cy="3416300"/>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5A00F39D-2B8C-49FC-B4CA-01C48DE7571A}" type="slidenum">
              <a:rPr lang="en-US" smtClean="0">
                <a:latin typeface="Arial" pitchFamily="34" charset="0"/>
                <a:cs typeface="Arial" pitchFamily="34" charset="0"/>
              </a:rPr>
              <a:pPr/>
              <a:t>35</a:t>
            </a:fld>
            <a:endParaRPr lang="en-US" smtClean="0">
              <a:latin typeface="Arial" pitchFamily="34" charset="0"/>
              <a:cs typeface="Arial" pitchFamily="3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5061C166-9895-49A5-90EB-FF00B148F041}" type="slidenum">
              <a:rPr lang="en-US" smtClean="0">
                <a:latin typeface="Arial" pitchFamily="34" charset="0"/>
                <a:cs typeface="Arial" pitchFamily="34" charset="0"/>
              </a:rPr>
              <a:pPr/>
              <a:t>36</a:t>
            </a:fld>
            <a:endParaRPr lang="en-US" smtClean="0">
              <a:latin typeface="Arial" pitchFamily="34" charset="0"/>
              <a:cs typeface="Arial" pitchFamily="3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B1837FD4-59F1-40BF-8A97-F3C40B26184B}" type="slidenum">
              <a:rPr lang="en-US" smtClean="0">
                <a:latin typeface="Arial" pitchFamily="34" charset="0"/>
                <a:cs typeface="Arial" pitchFamily="34" charset="0"/>
              </a:rPr>
              <a:pPr/>
              <a:t>37</a:t>
            </a:fld>
            <a:endParaRPr lang="en-US" smtClean="0">
              <a:latin typeface="Arial" pitchFamily="34" charset="0"/>
              <a:cs typeface="Arial" pitchFamily="3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9B5D062E-B32B-427E-8C3C-DC026C802409}" type="slidenum">
              <a:rPr lang="en-US" smtClean="0">
                <a:latin typeface="Arial" pitchFamily="34" charset="0"/>
                <a:cs typeface="Arial" pitchFamily="34" charset="0"/>
              </a:rPr>
              <a:pPr/>
              <a:t>38</a:t>
            </a:fld>
            <a:endParaRPr lang="en-US" smtClean="0">
              <a:latin typeface="Arial" pitchFamily="34" charset="0"/>
              <a:cs typeface="Arial" pitchFamily="34"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7114108B-2BF0-4560-BF03-A3A57CEFBB0C}" type="slidenum">
              <a:rPr lang="en-US" smtClean="0">
                <a:latin typeface="Arial" pitchFamily="34" charset="0"/>
                <a:cs typeface="Arial" pitchFamily="34" charset="0"/>
              </a:rPr>
              <a:pPr/>
              <a:t>39</a:t>
            </a:fld>
            <a:endParaRPr lang="en-US" smtClean="0">
              <a:latin typeface="Arial" pitchFamily="34" charset="0"/>
              <a:cs typeface="Arial" pitchFamily="3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FE43FEC5-6C1F-4D54-B6D0-B5F2260352F5}" type="slidenum">
              <a:rPr lang="en-US" smtClean="0">
                <a:latin typeface="Arial" pitchFamily="34" charset="0"/>
                <a:cs typeface="Arial" pitchFamily="34" charset="0"/>
              </a:rPr>
              <a:pPr/>
              <a:t>40</a:t>
            </a:fld>
            <a:endParaRPr lang="en-US" smtClean="0">
              <a:latin typeface="Arial" pitchFamily="34" charset="0"/>
              <a:cs typeface="Arial" pitchFamily="34"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742F004-5D3C-4381-88B1-B595B83B4DF4}" type="slidenum">
              <a:rPr lang="en-US" smtClean="0">
                <a:latin typeface="Arial" pitchFamily="34" charset="0"/>
                <a:cs typeface="Arial" pitchFamily="34" charset="0"/>
              </a:rPr>
              <a:pPr/>
              <a:t>41</a:t>
            </a:fld>
            <a:endParaRPr lang="en-US" smtClean="0">
              <a:latin typeface="Arial" pitchFamily="34" charset="0"/>
              <a:cs typeface="Arial"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2DB234E4-B8EB-46F4-B391-21B90469AB7B}" type="slidenum">
              <a:rPr lang="en-US" smtClean="0">
                <a:latin typeface="Arial" pitchFamily="34" charset="0"/>
                <a:cs typeface="Arial" pitchFamily="34" charset="0"/>
              </a:rPr>
              <a:pPr/>
              <a:t>42</a:t>
            </a:fld>
            <a:endParaRPr lang="en-US" smtClean="0">
              <a:latin typeface="Arial" pitchFamily="34" charset="0"/>
              <a:cs typeface="Arial"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7E61FCF2-6654-417D-9046-67D319E2D259}" type="slidenum">
              <a:rPr lang="en-US" smtClean="0">
                <a:latin typeface="Arial" pitchFamily="34" charset="0"/>
                <a:cs typeface="Arial" pitchFamily="34" charset="0"/>
              </a:rPr>
              <a:pPr/>
              <a:t>43</a:t>
            </a:fld>
            <a:endParaRPr lang="en-US" smtClean="0">
              <a:latin typeface="Arial" pitchFamily="34" charset="0"/>
              <a:cs typeface="Arial"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9F9A480A-32ED-48BC-82EE-1D870AC3437C}" type="slidenum">
              <a:rPr lang="en-US" smtClean="0">
                <a:latin typeface="Arial" pitchFamily="34" charset="0"/>
                <a:cs typeface="Arial" pitchFamily="34" charset="0"/>
              </a:rPr>
              <a:pPr/>
              <a:t>44</a:t>
            </a:fld>
            <a:endParaRPr lang="en-US" smtClean="0">
              <a:latin typeface="Arial" pitchFamily="34" charset="0"/>
              <a:cs typeface="Arial" pitchFamily="3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xfrm>
            <a:off x="866775" y="692150"/>
            <a:ext cx="5124450" cy="3416300"/>
          </a:xfrm>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CE8FC4A6-88BC-4693-98B5-B427B10CB3BB}" type="slidenum">
              <a:rPr lang="en-US" smtClean="0">
                <a:latin typeface="Arial" pitchFamily="34" charset="0"/>
                <a:cs typeface="Arial" pitchFamily="34" charset="0"/>
              </a:rPr>
              <a:pPr/>
              <a:t>45</a:t>
            </a:fld>
            <a:endParaRPr lang="en-US" smtClean="0">
              <a:latin typeface="Arial" pitchFamily="34" charset="0"/>
              <a:cs typeface="Arial" pitchFamily="3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98A46857-9C5A-4A3D-98B4-CAB7E55C095D}" type="slidenum">
              <a:rPr lang="en-US" smtClean="0">
                <a:latin typeface="Arial" pitchFamily="34" charset="0"/>
                <a:cs typeface="Arial" pitchFamily="34" charset="0"/>
              </a:rPr>
              <a:pPr/>
              <a:t>46</a:t>
            </a:fld>
            <a:endParaRPr lang="en-US" smtClean="0">
              <a:latin typeface="Arial" pitchFamily="34" charset="0"/>
              <a:cs typeface="Arial" pitchFamily="34"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E5BE292E-543D-4601-9388-F6E301D92821}" type="slidenum">
              <a:rPr lang="en-US" smtClean="0">
                <a:latin typeface="Arial" pitchFamily="34" charset="0"/>
                <a:cs typeface="Arial" pitchFamily="34" charset="0"/>
              </a:rPr>
              <a:pPr/>
              <a:t>47</a:t>
            </a:fld>
            <a:endParaRPr lang="en-US" smtClean="0">
              <a:latin typeface="Arial" pitchFamily="34" charset="0"/>
              <a:cs typeface="Arial" pitchFamily="3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788E4DAC-3536-4977-B47C-9C555678D618}" type="slidenum">
              <a:rPr lang="en-US" smtClean="0">
                <a:latin typeface="Arial" pitchFamily="34" charset="0"/>
                <a:cs typeface="Arial" pitchFamily="34" charset="0"/>
              </a:rPr>
              <a:pPr/>
              <a:t>48</a:t>
            </a:fld>
            <a:endParaRPr lang="en-US" smtClean="0">
              <a:latin typeface="Arial" pitchFamily="34" charset="0"/>
              <a:cs typeface="Arial" pitchFamily="34"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ln/>
        </p:spPr>
        <p:txBody>
          <a:bodyPr/>
          <a:lstStyle/>
          <a:p>
            <a:endParaRPr lang="en-US"/>
          </a:p>
        </p:txBody>
      </p:sp>
      <p:sp>
        <p:nvSpPr>
          <p:cNvPr id="1433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ln/>
        </p:spPr>
        <p:txBody>
          <a:bodyPr/>
          <a:lstStyle/>
          <a:p>
            <a:endParaRPr lang="en-US"/>
          </a:p>
        </p:txBody>
      </p:sp>
      <p:sp>
        <p:nvSpPr>
          <p:cNvPr id="16387" name="Rectangle 3"/>
          <p:cNvSpPr>
            <a:spLocks noGrp="1" noRot="1" noChangeAspect="1" noChangeArrowheads="1" noTextEdit="1"/>
          </p:cNvSpPr>
          <p:nvPr>
            <p:ph type="sldImg"/>
          </p:nvPr>
        </p:nvSpPr>
        <p:spPr>
          <a:xfrm>
            <a:off x="866775" y="692150"/>
            <a:ext cx="5124450" cy="3416300"/>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ln/>
        </p:spPr>
        <p:txBody>
          <a:bodyPr/>
          <a:lstStyle/>
          <a:p>
            <a:endParaRPr lang="en-US"/>
          </a:p>
        </p:txBody>
      </p:sp>
      <p:sp>
        <p:nvSpPr>
          <p:cNvPr id="2048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7057E732-41CB-4B1A-9077-0DB76F984817}" type="slidenum">
              <a:rPr lang="en-US" smtClean="0">
                <a:latin typeface="Arial" pitchFamily="34" charset="0"/>
                <a:cs typeface="Arial" pitchFamily="34" charset="0"/>
              </a:rPr>
              <a:pPr/>
              <a:t>32</a:t>
            </a:fld>
            <a:endParaRPr lang="en-US" smtClean="0">
              <a:latin typeface="Arial" pitchFamily="34" charset="0"/>
              <a:cs typeface="Arial"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88F0A675-1E83-4757-A38E-745EABEC3BD3}" type="slidenum">
              <a:rPr lang="en-US" smtClean="0">
                <a:latin typeface="Arial" pitchFamily="34" charset="0"/>
                <a:cs typeface="Arial" pitchFamily="34" charset="0"/>
              </a:rPr>
              <a:pPr/>
              <a:t>33</a:t>
            </a:fld>
            <a:endParaRPr lang="en-US" smtClean="0">
              <a:latin typeface="Arial" pitchFamily="34" charset="0"/>
              <a:cs typeface="Arial" pitchFamily="34"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E916EF2C-8656-409F-A911-7B3965736195}" type="slidenum">
              <a:rPr lang="en-US" smtClean="0">
                <a:latin typeface="Arial" pitchFamily="34" charset="0"/>
                <a:cs typeface="Arial" pitchFamily="34" charset="0"/>
              </a:rPr>
              <a:pPr/>
              <a:t>34</a:t>
            </a:fld>
            <a:endParaRPr lang="en-US" smtClean="0">
              <a:latin typeface="Arial" pitchFamily="34" charset="0"/>
              <a:cs typeface="Arial"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5AC1149-CF54-46A7-9EBB-FCE6E91A1AA2}" type="datetimeFigureOut">
              <a:rPr lang="en-IN" smtClean="0"/>
              <a:pPr/>
              <a:t>18-07-2019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329DEA-42AC-42A9-AFD7-694A9BB7E34A}" type="slidenum">
              <a:rPr lang="en-IN" smtClean="0"/>
              <a:pPr/>
              <a:t>‹#›</a:t>
            </a:fld>
            <a:endParaRPr lang="en-IN"/>
          </a:p>
        </p:txBody>
      </p:sp>
    </p:spTree>
    <p:extLst>
      <p:ext uri="{BB962C8B-B14F-4D97-AF65-F5344CB8AC3E}">
        <p14:creationId xmlns:p14="http://schemas.microsoft.com/office/powerpoint/2010/main" val="1028140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5AC1149-CF54-46A7-9EBB-FCE6E91A1AA2}" type="datetimeFigureOut">
              <a:rPr lang="en-IN" smtClean="0"/>
              <a:pPr/>
              <a:t>18-07-2019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329DEA-42AC-42A9-AFD7-694A9BB7E34A}" type="slidenum">
              <a:rPr lang="en-IN" smtClean="0"/>
              <a:pPr/>
              <a:t>‹#›</a:t>
            </a:fld>
            <a:endParaRPr lang="en-IN"/>
          </a:p>
        </p:txBody>
      </p:sp>
    </p:spTree>
    <p:extLst>
      <p:ext uri="{BB962C8B-B14F-4D97-AF65-F5344CB8AC3E}">
        <p14:creationId xmlns:p14="http://schemas.microsoft.com/office/powerpoint/2010/main" val="2261416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5AC1149-CF54-46A7-9EBB-FCE6E91A1AA2}" type="datetimeFigureOut">
              <a:rPr lang="en-IN" smtClean="0"/>
              <a:pPr/>
              <a:t>18-07-2019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329DEA-42AC-42A9-AFD7-694A9BB7E34A}" type="slidenum">
              <a:rPr lang="en-IN" smtClean="0"/>
              <a:pPr/>
              <a:t>‹#›</a:t>
            </a:fld>
            <a:endParaRPr lang="en-IN"/>
          </a:p>
        </p:txBody>
      </p:sp>
    </p:spTree>
    <p:extLst>
      <p:ext uri="{BB962C8B-B14F-4D97-AF65-F5344CB8AC3E}">
        <p14:creationId xmlns:p14="http://schemas.microsoft.com/office/powerpoint/2010/main" val="648393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5AC1149-CF54-46A7-9EBB-FCE6E91A1AA2}" type="datetimeFigureOut">
              <a:rPr lang="en-IN" smtClean="0"/>
              <a:pPr/>
              <a:t>18-07-2019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329DEA-42AC-42A9-AFD7-694A9BB7E34A}" type="slidenum">
              <a:rPr lang="en-IN" smtClean="0"/>
              <a:pPr/>
              <a:t>‹#›</a:t>
            </a:fld>
            <a:endParaRPr lang="en-IN"/>
          </a:p>
        </p:txBody>
      </p:sp>
    </p:spTree>
    <p:extLst>
      <p:ext uri="{BB962C8B-B14F-4D97-AF65-F5344CB8AC3E}">
        <p14:creationId xmlns:p14="http://schemas.microsoft.com/office/powerpoint/2010/main" val="1247430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AC1149-CF54-46A7-9EBB-FCE6E91A1AA2}" type="datetimeFigureOut">
              <a:rPr lang="en-IN" smtClean="0"/>
              <a:pPr/>
              <a:t>18-07-2019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329DEA-42AC-42A9-AFD7-694A9BB7E34A}" type="slidenum">
              <a:rPr lang="en-IN" smtClean="0"/>
              <a:pPr/>
              <a:t>‹#›</a:t>
            </a:fld>
            <a:endParaRPr lang="en-IN"/>
          </a:p>
        </p:txBody>
      </p:sp>
    </p:spTree>
    <p:extLst>
      <p:ext uri="{BB962C8B-B14F-4D97-AF65-F5344CB8AC3E}">
        <p14:creationId xmlns:p14="http://schemas.microsoft.com/office/powerpoint/2010/main" val="1155763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5AC1149-CF54-46A7-9EBB-FCE6E91A1AA2}" type="datetimeFigureOut">
              <a:rPr lang="en-IN" smtClean="0"/>
              <a:pPr/>
              <a:t>18-07-2019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329DEA-42AC-42A9-AFD7-694A9BB7E34A}" type="slidenum">
              <a:rPr lang="en-IN" smtClean="0"/>
              <a:pPr/>
              <a:t>‹#›</a:t>
            </a:fld>
            <a:endParaRPr lang="en-IN"/>
          </a:p>
        </p:txBody>
      </p:sp>
    </p:spTree>
    <p:extLst>
      <p:ext uri="{BB962C8B-B14F-4D97-AF65-F5344CB8AC3E}">
        <p14:creationId xmlns:p14="http://schemas.microsoft.com/office/powerpoint/2010/main" val="4079832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5AC1149-CF54-46A7-9EBB-FCE6E91A1AA2}" type="datetimeFigureOut">
              <a:rPr lang="en-IN" smtClean="0"/>
              <a:pPr/>
              <a:t>18-07-2019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329DEA-42AC-42A9-AFD7-694A9BB7E34A}" type="slidenum">
              <a:rPr lang="en-IN" smtClean="0"/>
              <a:pPr/>
              <a:t>‹#›</a:t>
            </a:fld>
            <a:endParaRPr lang="en-IN"/>
          </a:p>
        </p:txBody>
      </p:sp>
    </p:spTree>
    <p:extLst>
      <p:ext uri="{BB962C8B-B14F-4D97-AF65-F5344CB8AC3E}">
        <p14:creationId xmlns:p14="http://schemas.microsoft.com/office/powerpoint/2010/main" val="1995047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5AC1149-CF54-46A7-9EBB-FCE6E91A1AA2}" type="datetimeFigureOut">
              <a:rPr lang="en-IN" smtClean="0"/>
              <a:pPr/>
              <a:t>18-07-2019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329DEA-42AC-42A9-AFD7-694A9BB7E34A}" type="slidenum">
              <a:rPr lang="en-IN" smtClean="0"/>
              <a:pPr/>
              <a:t>‹#›</a:t>
            </a:fld>
            <a:endParaRPr lang="en-IN"/>
          </a:p>
        </p:txBody>
      </p:sp>
    </p:spTree>
    <p:extLst>
      <p:ext uri="{BB962C8B-B14F-4D97-AF65-F5344CB8AC3E}">
        <p14:creationId xmlns:p14="http://schemas.microsoft.com/office/powerpoint/2010/main" val="3105314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C1149-CF54-46A7-9EBB-FCE6E91A1AA2}" type="datetimeFigureOut">
              <a:rPr lang="en-IN" smtClean="0"/>
              <a:pPr/>
              <a:t>18-07-2019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329DEA-42AC-42A9-AFD7-694A9BB7E34A}" type="slidenum">
              <a:rPr lang="en-IN" smtClean="0"/>
              <a:pPr/>
              <a:t>‹#›</a:t>
            </a:fld>
            <a:endParaRPr lang="en-IN"/>
          </a:p>
        </p:txBody>
      </p:sp>
    </p:spTree>
    <p:extLst>
      <p:ext uri="{BB962C8B-B14F-4D97-AF65-F5344CB8AC3E}">
        <p14:creationId xmlns:p14="http://schemas.microsoft.com/office/powerpoint/2010/main" val="395959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AC1149-CF54-46A7-9EBB-FCE6E91A1AA2}" type="datetimeFigureOut">
              <a:rPr lang="en-IN" smtClean="0"/>
              <a:pPr/>
              <a:t>18-07-2019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329DEA-42AC-42A9-AFD7-694A9BB7E34A}" type="slidenum">
              <a:rPr lang="en-IN" smtClean="0"/>
              <a:pPr/>
              <a:t>‹#›</a:t>
            </a:fld>
            <a:endParaRPr lang="en-IN"/>
          </a:p>
        </p:txBody>
      </p:sp>
    </p:spTree>
    <p:extLst>
      <p:ext uri="{BB962C8B-B14F-4D97-AF65-F5344CB8AC3E}">
        <p14:creationId xmlns:p14="http://schemas.microsoft.com/office/powerpoint/2010/main" val="2633832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AC1149-CF54-46A7-9EBB-FCE6E91A1AA2}" type="datetimeFigureOut">
              <a:rPr lang="en-IN" smtClean="0"/>
              <a:pPr/>
              <a:t>18-07-2019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329DEA-42AC-42A9-AFD7-694A9BB7E34A}" type="slidenum">
              <a:rPr lang="en-IN" smtClean="0"/>
              <a:pPr/>
              <a:t>‹#›</a:t>
            </a:fld>
            <a:endParaRPr lang="en-IN"/>
          </a:p>
        </p:txBody>
      </p:sp>
    </p:spTree>
    <p:extLst>
      <p:ext uri="{BB962C8B-B14F-4D97-AF65-F5344CB8AC3E}">
        <p14:creationId xmlns:p14="http://schemas.microsoft.com/office/powerpoint/2010/main" val="1090060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AC1149-CF54-46A7-9EBB-FCE6E91A1AA2}" type="datetimeFigureOut">
              <a:rPr lang="en-IN" smtClean="0"/>
              <a:pPr/>
              <a:t>18-07-2019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329DEA-42AC-42A9-AFD7-694A9BB7E34A}" type="slidenum">
              <a:rPr lang="en-IN" smtClean="0"/>
              <a:pPr/>
              <a:t>‹#›</a:t>
            </a:fld>
            <a:endParaRPr lang="en-IN"/>
          </a:p>
        </p:txBody>
      </p:sp>
    </p:spTree>
    <p:extLst>
      <p:ext uri="{BB962C8B-B14F-4D97-AF65-F5344CB8AC3E}">
        <p14:creationId xmlns:p14="http://schemas.microsoft.com/office/powerpoint/2010/main" val="727986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oleObject" Target="../embeddings/oleObject1.bin"/><Relationship Id="rId7" Type="http://schemas.openxmlformats.org/officeDocument/2006/relationships/oleObject" Target="../embeddings/Microsoft_Word_97_-_2003_Document2.doc"/><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Microsoft_Word_97_-_2003_Document1.doc"/></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UNIT 2</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047241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t>Parameterized Constructors</a:t>
            </a:r>
            <a:endParaRPr lang="en-IN" dirty="0"/>
          </a:p>
        </p:txBody>
      </p:sp>
      <p:sp>
        <p:nvSpPr>
          <p:cNvPr id="6" name="Content Placeholder 5"/>
          <p:cNvSpPr>
            <a:spLocks noGrp="1"/>
          </p:cNvSpPr>
          <p:nvPr>
            <p:ph idx="1"/>
          </p:nvPr>
        </p:nvSpPr>
        <p:spPr/>
        <p:txBody>
          <a:bodyPr>
            <a:normAutofit fontScale="85000" lnSpcReduction="10000"/>
          </a:bodyPr>
          <a:lstStyle/>
          <a:p>
            <a:r>
              <a:rPr lang="en-US" b="1" dirty="0"/>
              <a:t> </a:t>
            </a:r>
            <a:r>
              <a:rPr lang="en-US" dirty="0"/>
              <a:t>It is possible to pass arguments to constructors. Typically, these arguments help initialize an object when it is created. </a:t>
            </a:r>
            <a:endParaRPr lang="en-US" dirty="0" smtClean="0"/>
          </a:p>
          <a:p>
            <a:r>
              <a:rPr lang="en-US" dirty="0" smtClean="0"/>
              <a:t>To </a:t>
            </a:r>
            <a:r>
              <a:rPr lang="en-US" dirty="0"/>
              <a:t>create a parameterized constructor, simply add parameters to it the way you would to any other function</a:t>
            </a:r>
            <a:r>
              <a:rPr lang="en-US" dirty="0" smtClean="0"/>
              <a:t>.</a:t>
            </a:r>
          </a:p>
          <a:p>
            <a:r>
              <a:rPr lang="en-US" dirty="0" smtClean="0"/>
              <a:t> </a:t>
            </a:r>
            <a:r>
              <a:rPr lang="en-US" dirty="0"/>
              <a:t>When you define the constructor’s body, use the parameters to initialize the object</a:t>
            </a:r>
            <a:r>
              <a:rPr lang="en-US" dirty="0" smtClean="0"/>
              <a:t>.</a:t>
            </a:r>
          </a:p>
          <a:p>
            <a:r>
              <a:rPr lang="en-US" dirty="0"/>
              <a:t>The constructors can be called explicitly or implicitly.</a:t>
            </a:r>
            <a:endParaRPr lang="en-US" dirty="0" smtClean="0"/>
          </a:p>
          <a:p>
            <a:pPr lvl="1"/>
            <a:r>
              <a:rPr lang="en-US" dirty="0" smtClean="0"/>
              <a:t>Example e = Example(0, 50); // Explicit call </a:t>
            </a:r>
          </a:p>
          <a:p>
            <a:pPr lvl="1"/>
            <a:r>
              <a:rPr lang="en-US" dirty="0" smtClean="0"/>
              <a:t>Example e(0, 50); // Implicit call</a:t>
            </a:r>
            <a:endParaRPr lang="en-IN" dirty="0"/>
          </a:p>
        </p:txBody>
      </p:sp>
    </p:spTree>
    <p:extLst>
      <p:ext uri="{BB962C8B-B14F-4D97-AF65-F5344CB8AC3E}">
        <p14:creationId xmlns:p14="http://schemas.microsoft.com/office/powerpoint/2010/main" val="218054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404664"/>
            <a:ext cx="3970784" cy="5721499"/>
          </a:xfrm>
        </p:spPr>
        <p:txBody>
          <a:bodyPr>
            <a:noAutofit/>
          </a:bodyPr>
          <a:lstStyle/>
          <a:p>
            <a:pPr marL="0" indent="0">
              <a:buNone/>
            </a:pPr>
            <a:r>
              <a:rPr lang="en-IN" sz="1600" dirty="0" smtClean="0"/>
              <a:t>#include &lt;</a:t>
            </a:r>
            <a:r>
              <a:rPr lang="en-IN" sz="1600" dirty="0" err="1" smtClean="0"/>
              <a:t>iostream</a:t>
            </a:r>
            <a:r>
              <a:rPr lang="en-IN" sz="1600" dirty="0" smtClean="0"/>
              <a:t>&gt; </a:t>
            </a:r>
          </a:p>
          <a:p>
            <a:pPr marL="0" indent="0">
              <a:buNone/>
            </a:pPr>
            <a:r>
              <a:rPr lang="en-IN" sz="1600" dirty="0" smtClean="0"/>
              <a:t>using namespace </a:t>
            </a:r>
            <a:r>
              <a:rPr lang="en-IN" sz="1600" dirty="0" err="1" smtClean="0"/>
              <a:t>std</a:t>
            </a:r>
            <a:r>
              <a:rPr lang="en-IN" sz="1600" dirty="0" smtClean="0"/>
              <a:t>; </a:t>
            </a:r>
          </a:p>
          <a:p>
            <a:pPr marL="0" indent="0">
              <a:buNone/>
            </a:pPr>
            <a:r>
              <a:rPr lang="en-IN" sz="1600" dirty="0" smtClean="0"/>
              <a:t>class Point { </a:t>
            </a:r>
          </a:p>
          <a:p>
            <a:pPr marL="0" indent="0">
              <a:buNone/>
            </a:pPr>
            <a:r>
              <a:rPr lang="en-IN" sz="1600" dirty="0" smtClean="0"/>
              <a:t>private: </a:t>
            </a:r>
          </a:p>
          <a:p>
            <a:pPr marL="0" indent="0">
              <a:buNone/>
            </a:pPr>
            <a:r>
              <a:rPr lang="en-IN" sz="1600" dirty="0" smtClean="0"/>
              <a:t>	</a:t>
            </a:r>
            <a:r>
              <a:rPr lang="en-IN" sz="1600" dirty="0" err="1" smtClean="0"/>
              <a:t>int</a:t>
            </a:r>
            <a:r>
              <a:rPr lang="en-IN" sz="1600" dirty="0" smtClean="0"/>
              <a:t> x, y; </a:t>
            </a:r>
          </a:p>
          <a:p>
            <a:pPr marL="0" indent="0">
              <a:buNone/>
            </a:pPr>
            <a:r>
              <a:rPr lang="en-IN" sz="1600" dirty="0" smtClean="0"/>
              <a:t>public: 	// Parameterized Constructor </a:t>
            </a:r>
          </a:p>
          <a:p>
            <a:pPr marL="0" indent="0">
              <a:buNone/>
            </a:pPr>
            <a:r>
              <a:rPr lang="en-IN" sz="1600" dirty="0" smtClean="0"/>
              <a:t>	Point(</a:t>
            </a:r>
            <a:r>
              <a:rPr lang="en-IN" sz="1600" dirty="0" err="1" smtClean="0"/>
              <a:t>int</a:t>
            </a:r>
            <a:r>
              <a:rPr lang="en-IN" sz="1600" dirty="0" smtClean="0"/>
              <a:t> x1, </a:t>
            </a:r>
            <a:r>
              <a:rPr lang="en-IN" sz="1600" dirty="0" err="1" smtClean="0"/>
              <a:t>int</a:t>
            </a:r>
            <a:r>
              <a:rPr lang="en-IN" sz="1600" dirty="0" smtClean="0"/>
              <a:t> y1) { </a:t>
            </a:r>
          </a:p>
          <a:p>
            <a:pPr marL="0" indent="0">
              <a:buNone/>
            </a:pPr>
            <a:r>
              <a:rPr lang="en-IN" sz="1600" dirty="0" smtClean="0"/>
              <a:t>		x = x1; </a:t>
            </a:r>
          </a:p>
          <a:p>
            <a:pPr marL="0" indent="0">
              <a:buNone/>
            </a:pPr>
            <a:r>
              <a:rPr lang="en-IN" sz="1600" dirty="0" smtClean="0"/>
              <a:t>		y = y1; </a:t>
            </a:r>
          </a:p>
          <a:p>
            <a:pPr marL="0" indent="0">
              <a:buNone/>
            </a:pPr>
            <a:r>
              <a:rPr lang="en-IN" sz="1600" dirty="0" smtClean="0"/>
              <a:t>	} </a:t>
            </a:r>
          </a:p>
          <a:p>
            <a:pPr marL="0" indent="0">
              <a:buNone/>
            </a:pPr>
            <a:r>
              <a:rPr lang="en-IN" sz="1600" dirty="0" smtClean="0"/>
              <a:t>	</a:t>
            </a:r>
            <a:r>
              <a:rPr lang="en-IN" sz="1600" dirty="0" err="1" smtClean="0"/>
              <a:t>int</a:t>
            </a:r>
            <a:r>
              <a:rPr lang="en-IN" sz="1600" dirty="0" smtClean="0"/>
              <a:t> </a:t>
            </a:r>
            <a:r>
              <a:rPr lang="en-IN" sz="1600" dirty="0" err="1" smtClean="0"/>
              <a:t>getX</a:t>
            </a:r>
            <a:r>
              <a:rPr lang="en-IN" sz="1600" dirty="0" smtClean="0"/>
              <a:t>() </a:t>
            </a:r>
          </a:p>
          <a:p>
            <a:pPr marL="0" indent="0">
              <a:buNone/>
            </a:pPr>
            <a:r>
              <a:rPr lang="en-IN" sz="1600" dirty="0" smtClean="0"/>
              <a:t>	{ </a:t>
            </a:r>
          </a:p>
          <a:p>
            <a:pPr marL="0" indent="0">
              <a:buNone/>
            </a:pPr>
            <a:r>
              <a:rPr lang="en-IN" sz="1600" dirty="0" smtClean="0"/>
              <a:t>		return x; </a:t>
            </a:r>
          </a:p>
          <a:p>
            <a:pPr marL="0" indent="0">
              <a:buNone/>
            </a:pPr>
            <a:r>
              <a:rPr lang="en-IN" sz="1600" dirty="0" smtClean="0"/>
              <a:t>	} </a:t>
            </a:r>
          </a:p>
          <a:p>
            <a:pPr marL="0" indent="0">
              <a:buNone/>
            </a:pPr>
            <a:r>
              <a:rPr lang="en-IN" sz="1600" dirty="0" smtClean="0"/>
              <a:t>	</a:t>
            </a:r>
            <a:r>
              <a:rPr lang="en-IN" sz="1600" dirty="0" err="1" smtClean="0"/>
              <a:t>int</a:t>
            </a:r>
            <a:r>
              <a:rPr lang="en-IN" sz="1600" dirty="0" smtClean="0"/>
              <a:t> </a:t>
            </a:r>
            <a:r>
              <a:rPr lang="en-IN" sz="1600" dirty="0" err="1" smtClean="0"/>
              <a:t>getY</a:t>
            </a:r>
            <a:r>
              <a:rPr lang="en-IN" sz="1600" dirty="0" smtClean="0"/>
              <a:t>() </a:t>
            </a:r>
          </a:p>
          <a:p>
            <a:pPr marL="0" indent="0">
              <a:buNone/>
            </a:pPr>
            <a:r>
              <a:rPr lang="en-IN" sz="1600" dirty="0" smtClean="0"/>
              <a:t>	{ </a:t>
            </a:r>
          </a:p>
          <a:p>
            <a:pPr marL="0" indent="0">
              <a:buNone/>
            </a:pPr>
            <a:r>
              <a:rPr lang="en-IN" sz="1600" dirty="0" smtClean="0"/>
              <a:t>		return y; </a:t>
            </a:r>
          </a:p>
          <a:p>
            <a:pPr marL="0" indent="0">
              <a:buNone/>
            </a:pPr>
            <a:r>
              <a:rPr lang="en-IN" sz="1600" dirty="0" smtClean="0"/>
              <a:t>	} </a:t>
            </a:r>
          </a:p>
          <a:p>
            <a:pPr marL="0" indent="0">
              <a:buNone/>
            </a:pPr>
            <a:r>
              <a:rPr lang="en-IN" sz="1600" dirty="0" smtClean="0"/>
              <a:t>}; </a:t>
            </a:r>
          </a:p>
          <a:p>
            <a:pPr marL="0" indent="0">
              <a:buNone/>
            </a:pPr>
            <a:endParaRPr lang="en-IN" sz="1600" dirty="0" smtClean="0"/>
          </a:p>
        </p:txBody>
      </p:sp>
      <p:sp>
        <p:nvSpPr>
          <p:cNvPr id="4" name="Content Placeholder 3"/>
          <p:cNvSpPr>
            <a:spLocks noGrp="1"/>
          </p:cNvSpPr>
          <p:nvPr>
            <p:ph sz="half" idx="2"/>
          </p:nvPr>
        </p:nvSpPr>
        <p:spPr>
          <a:xfrm>
            <a:off x="5868144" y="332656"/>
            <a:ext cx="2818656" cy="5793507"/>
          </a:xfrm>
        </p:spPr>
        <p:txBody>
          <a:bodyPr>
            <a:normAutofit/>
          </a:bodyPr>
          <a:lstStyle/>
          <a:p>
            <a:pPr marL="0" indent="0">
              <a:buNone/>
            </a:pPr>
            <a:r>
              <a:rPr lang="en-IN" sz="1600" dirty="0" err="1" smtClean="0"/>
              <a:t>int</a:t>
            </a:r>
            <a:r>
              <a:rPr lang="en-IN" sz="1600" dirty="0" smtClean="0"/>
              <a:t> main() </a:t>
            </a:r>
          </a:p>
          <a:p>
            <a:pPr marL="0" indent="0">
              <a:buNone/>
            </a:pPr>
            <a:r>
              <a:rPr lang="en-IN" sz="1600" dirty="0" smtClean="0"/>
              <a:t>{ </a:t>
            </a:r>
          </a:p>
          <a:p>
            <a:pPr marL="0" indent="0">
              <a:buNone/>
            </a:pPr>
            <a:r>
              <a:rPr lang="en-IN" sz="1600" dirty="0" smtClean="0"/>
              <a:t>	// Constructor called </a:t>
            </a:r>
          </a:p>
          <a:p>
            <a:pPr marL="0" indent="0">
              <a:buNone/>
            </a:pPr>
            <a:r>
              <a:rPr lang="en-IN" sz="1600" dirty="0" smtClean="0"/>
              <a:t>	Point p1(10, 15); </a:t>
            </a:r>
          </a:p>
          <a:p>
            <a:pPr marL="0" indent="0">
              <a:buNone/>
            </a:pPr>
            <a:endParaRPr lang="en-IN" sz="1600" dirty="0" smtClean="0"/>
          </a:p>
          <a:p>
            <a:pPr marL="0" indent="0">
              <a:buNone/>
            </a:pPr>
            <a:r>
              <a:rPr lang="en-IN" sz="1600" dirty="0" smtClean="0"/>
              <a:t>	// Access values assigned by constructor </a:t>
            </a:r>
          </a:p>
          <a:p>
            <a:pPr marL="0" indent="0">
              <a:buNone/>
            </a:pPr>
            <a:r>
              <a:rPr lang="en-IN" sz="1600" dirty="0" smtClean="0"/>
              <a:t>	</a:t>
            </a:r>
            <a:r>
              <a:rPr lang="en-IN" sz="1600" dirty="0" err="1" smtClean="0"/>
              <a:t>cout</a:t>
            </a:r>
            <a:r>
              <a:rPr lang="en-IN" sz="1600" dirty="0" smtClean="0"/>
              <a:t> &lt;&lt; "p1.x = " &lt;&lt; p1.getX() &lt;&lt; ", p1.y = " &lt;&lt; p1.getY(); </a:t>
            </a:r>
          </a:p>
          <a:p>
            <a:pPr marL="0" indent="0">
              <a:buNone/>
            </a:pPr>
            <a:endParaRPr lang="en-IN" sz="1600" dirty="0" smtClean="0"/>
          </a:p>
          <a:p>
            <a:pPr marL="0" indent="0">
              <a:buNone/>
            </a:pPr>
            <a:r>
              <a:rPr lang="en-IN" sz="1600" dirty="0" smtClean="0"/>
              <a:t>	return 0; </a:t>
            </a:r>
          </a:p>
          <a:p>
            <a:pPr marL="0" indent="0">
              <a:buNone/>
            </a:pPr>
            <a:r>
              <a:rPr lang="en-IN" sz="1600" dirty="0" smtClean="0"/>
              <a:t>} </a:t>
            </a:r>
          </a:p>
          <a:p>
            <a:pPr marL="0" indent="0">
              <a:buNone/>
            </a:pPr>
            <a:endParaRPr lang="en-IN" sz="1600" dirty="0" smtClean="0"/>
          </a:p>
          <a:p>
            <a:pPr marL="0" indent="0">
              <a:buNone/>
            </a:pPr>
            <a:endParaRPr lang="en-IN" sz="1600" dirty="0"/>
          </a:p>
          <a:p>
            <a:pPr marL="0" indent="0">
              <a:buNone/>
            </a:pPr>
            <a:r>
              <a:rPr lang="en-IN" b="1" dirty="0" smtClean="0"/>
              <a:t>Output:</a:t>
            </a:r>
          </a:p>
          <a:p>
            <a:pPr marL="0" indent="0">
              <a:buNone/>
            </a:pPr>
            <a:r>
              <a:rPr lang="en-IN" sz="1600" dirty="0" smtClean="0"/>
              <a:t>p1.x = 10, p1.y = 15</a:t>
            </a:r>
          </a:p>
          <a:p>
            <a:pPr marL="0" indent="0">
              <a:buNone/>
            </a:pPr>
            <a:endParaRPr lang="en-IN" sz="1600" dirty="0"/>
          </a:p>
        </p:txBody>
      </p:sp>
    </p:spTree>
    <p:extLst>
      <p:ext uri="{BB962C8B-B14F-4D97-AF65-F5344CB8AC3E}">
        <p14:creationId xmlns:p14="http://schemas.microsoft.com/office/powerpoint/2010/main" val="1152185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Uses</a:t>
            </a:r>
            <a:endParaRPr lang="en-IN" dirty="0"/>
          </a:p>
        </p:txBody>
      </p:sp>
      <p:sp>
        <p:nvSpPr>
          <p:cNvPr id="6" name="Content Placeholder 5"/>
          <p:cNvSpPr>
            <a:spLocks noGrp="1"/>
          </p:cNvSpPr>
          <p:nvPr>
            <p:ph idx="1"/>
          </p:nvPr>
        </p:nvSpPr>
        <p:spPr/>
        <p:txBody>
          <a:bodyPr/>
          <a:lstStyle/>
          <a:p>
            <a:pPr fontAlgn="base"/>
            <a:r>
              <a:rPr lang="en-US" dirty="0"/>
              <a:t>It is used to initialize the various data elements of different objects with different values when they are created.</a:t>
            </a:r>
          </a:p>
          <a:p>
            <a:pPr fontAlgn="base"/>
            <a:r>
              <a:rPr lang="en-US" dirty="0"/>
              <a:t>It is used to overload constructors.</a:t>
            </a:r>
          </a:p>
          <a:p>
            <a:endParaRPr lang="en-IN" dirty="0"/>
          </a:p>
        </p:txBody>
      </p:sp>
    </p:spTree>
    <p:extLst>
      <p:ext uri="{BB962C8B-B14F-4D97-AF65-F5344CB8AC3E}">
        <p14:creationId xmlns:p14="http://schemas.microsoft.com/office/powerpoint/2010/main" val="2640773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b="1" dirty="0" smtClean="0"/>
              <a:t>Copy Constructor</a:t>
            </a:r>
            <a:r>
              <a:rPr lang="en-US" dirty="0" smtClean="0"/>
              <a:t/>
            </a:r>
            <a:br>
              <a:rPr lang="en-US" dirty="0" smtClean="0"/>
            </a:br>
            <a:endParaRPr lang="en-IN" dirty="0"/>
          </a:p>
        </p:txBody>
      </p:sp>
      <p:sp>
        <p:nvSpPr>
          <p:cNvPr id="6" name="Content Placeholder 5"/>
          <p:cNvSpPr>
            <a:spLocks noGrp="1"/>
          </p:cNvSpPr>
          <p:nvPr>
            <p:ph idx="1"/>
          </p:nvPr>
        </p:nvSpPr>
        <p:spPr/>
        <p:txBody>
          <a:bodyPr/>
          <a:lstStyle/>
          <a:p>
            <a:r>
              <a:rPr lang="en-US" dirty="0" smtClean="0"/>
              <a:t>The </a:t>
            </a:r>
            <a:r>
              <a:rPr lang="en-US" dirty="0"/>
              <a:t>constructor which creates an object by copying variables from another object is called a copy constructor</a:t>
            </a:r>
            <a:r>
              <a:rPr lang="en-US" dirty="0" smtClean="0"/>
              <a:t>.</a:t>
            </a:r>
          </a:p>
          <a:p>
            <a:r>
              <a:rPr lang="en-US" dirty="0"/>
              <a:t>Its main use is to initialize a new instance to the values of an existing instance.</a:t>
            </a:r>
          </a:p>
          <a:p>
            <a:endParaRPr lang="en-IN" dirty="0"/>
          </a:p>
        </p:txBody>
      </p:sp>
    </p:spTree>
    <p:extLst>
      <p:ext uri="{BB962C8B-B14F-4D97-AF65-F5344CB8AC3E}">
        <p14:creationId xmlns:p14="http://schemas.microsoft.com/office/powerpoint/2010/main" val="3821321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457200" y="548680"/>
            <a:ext cx="4330824" cy="6309320"/>
          </a:xfrm>
        </p:spPr>
        <p:txBody>
          <a:bodyPr>
            <a:noAutofit/>
          </a:bodyPr>
          <a:lstStyle/>
          <a:p>
            <a:pPr marL="0" indent="0" fontAlgn="base">
              <a:buNone/>
            </a:pPr>
            <a:r>
              <a:rPr lang="en-IN" sz="1800" dirty="0"/>
              <a:t>#include&lt;</a:t>
            </a:r>
            <a:r>
              <a:rPr lang="en-IN" sz="1800" dirty="0" err="1"/>
              <a:t>iostream</a:t>
            </a:r>
            <a:r>
              <a:rPr lang="en-IN" sz="1800" dirty="0"/>
              <a:t>&gt; </a:t>
            </a:r>
          </a:p>
          <a:p>
            <a:pPr marL="0" indent="0" fontAlgn="base">
              <a:buNone/>
            </a:pPr>
            <a:r>
              <a:rPr lang="en-IN" sz="1800" dirty="0"/>
              <a:t>using namespace </a:t>
            </a:r>
            <a:r>
              <a:rPr lang="en-IN" sz="1800" dirty="0" err="1"/>
              <a:t>std</a:t>
            </a:r>
            <a:r>
              <a:rPr lang="en-IN" sz="1800" dirty="0"/>
              <a:t>; </a:t>
            </a:r>
          </a:p>
          <a:p>
            <a:pPr marL="0" indent="0" fontAlgn="base">
              <a:buNone/>
            </a:pPr>
            <a:r>
              <a:rPr lang="en-IN" sz="1800" dirty="0"/>
              <a:t>  </a:t>
            </a:r>
            <a:r>
              <a:rPr lang="en-IN" sz="1800" dirty="0" smtClean="0"/>
              <a:t>class </a:t>
            </a:r>
            <a:r>
              <a:rPr lang="en-IN" sz="1800" dirty="0"/>
              <a:t>Point </a:t>
            </a:r>
          </a:p>
          <a:p>
            <a:pPr marL="0" indent="0" fontAlgn="base">
              <a:buNone/>
            </a:pPr>
            <a:r>
              <a:rPr lang="en-IN" sz="1800" dirty="0"/>
              <a:t>{ </a:t>
            </a:r>
          </a:p>
          <a:p>
            <a:pPr marL="0" indent="0" fontAlgn="base">
              <a:buNone/>
            </a:pPr>
            <a:r>
              <a:rPr lang="en-IN" sz="1800" dirty="0"/>
              <a:t>private: </a:t>
            </a:r>
          </a:p>
          <a:p>
            <a:pPr marL="0" indent="0" fontAlgn="base">
              <a:buNone/>
            </a:pPr>
            <a:r>
              <a:rPr lang="en-IN" sz="1800" dirty="0"/>
              <a:t>    </a:t>
            </a:r>
            <a:r>
              <a:rPr lang="en-IN" sz="1800" dirty="0" err="1"/>
              <a:t>int</a:t>
            </a:r>
            <a:r>
              <a:rPr lang="en-IN" sz="1800" dirty="0"/>
              <a:t> x, y; </a:t>
            </a:r>
          </a:p>
          <a:p>
            <a:pPr marL="0" indent="0" fontAlgn="base">
              <a:buNone/>
            </a:pPr>
            <a:r>
              <a:rPr lang="en-IN" sz="1800" dirty="0"/>
              <a:t>public: </a:t>
            </a:r>
          </a:p>
          <a:p>
            <a:pPr marL="0" indent="0" fontAlgn="base">
              <a:buNone/>
            </a:pPr>
            <a:r>
              <a:rPr lang="en-IN" sz="1800" dirty="0"/>
              <a:t>    Point(</a:t>
            </a:r>
            <a:r>
              <a:rPr lang="en-IN" sz="1800" dirty="0" err="1"/>
              <a:t>int</a:t>
            </a:r>
            <a:r>
              <a:rPr lang="en-IN" sz="1800" dirty="0"/>
              <a:t> x1, </a:t>
            </a:r>
            <a:r>
              <a:rPr lang="en-IN" sz="1800" dirty="0" err="1"/>
              <a:t>int</a:t>
            </a:r>
            <a:r>
              <a:rPr lang="en-IN" sz="1800" dirty="0"/>
              <a:t> y1) { x = x1; y = y1; } </a:t>
            </a:r>
          </a:p>
          <a:p>
            <a:pPr marL="0" indent="0" fontAlgn="base">
              <a:buNone/>
            </a:pPr>
            <a:r>
              <a:rPr lang="en-IN" sz="1800" dirty="0"/>
              <a:t>     </a:t>
            </a:r>
            <a:r>
              <a:rPr lang="en-IN" sz="1800" dirty="0">
                <a:solidFill>
                  <a:srgbClr val="FF0000"/>
                </a:solidFill>
              </a:rPr>
              <a:t> // Copy constructor </a:t>
            </a:r>
          </a:p>
          <a:p>
            <a:pPr marL="0" indent="0" fontAlgn="base">
              <a:buNone/>
            </a:pPr>
            <a:r>
              <a:rPr lang="en-IN" sz="1800" dirty="0"/>
              <a:t>    Point(</a:t>
            </a:r>
            <a:r>
              <a:rPr lang="en-IN" sz="1800" dirty="0" err="1"/>
              <a:t>const</a:t>
            </a:r>
            <a:r>
              <a:rPr lang="en-IN" sz="1800" dirty="0"/>
              <a:t> Point &amp;p2) {x = p2.x; y = p2.y; } </a:t>
            </a:r>
          </a:p>
          <a:p>
            <a:pPr marL="0" indent="0" fontAlgn="base">
              <a:buNone/>
            </a:pPr>
            <a:r>
              <a:rPr lang="en-IN" sz="1800" dirty="0"/>
              <a:t>  </a:t>
            </a:r>
          </a:p>
          <a:p>
            <a:pPr marL="0" indent="0" fontAlgn="base">
              <a:buNone/>
            </a:pPr>
            <a:r>
              <a:rPr lang="en-IN" sz="1800" dirty="0"/>
              <a:t>    </a:t>
            </a:r>
            <a:r>
              <a:rPr lang="en-IN" sz="1800" dirty="0" err="1"/>
              <a:t>int</a:t>
            </a:r>
            <a:r>
              <a:rPr lang="en-IN" sz="1800" dirty="0"/>
              <a:t> </a:t>
            </a:r>
            <a:r>
              <a:rPr lang="en-IN" sz="1800" dirty="0" err="1"/>
              <a:t>getX</a:t>
            </a:r>
            <a:r>
              <a:rPr lang="en-IN" sz="1800" dirty="0"/>
              <a:t>()            {  return x; } </a:t>
            </a:r>
          </a:p>
          <a:p>
            <a:pPr marL="0" indent="0" fontAlgn="base">
              <a:buNone/>
            </a:pPr>
            <a:r>
              <a:rPr lang="en-IN" sz="1800" dirty="0"/>
              <a:t>    </a:t>
            </a:r>
            <a:r>
              <a:rPr lang="en-IN" sz="1800" dirty="0" err="1"/>
              <a:t>int</a:t>
            </a:r>
            <a:r>
              <a:rPr lang="en-IN" sz="1800" dirty="0"/>
              <a:t> </a:t>
            </a:r>
            <a:r>
              <a:rPr lang="en-IN" sz="1800" dirty="0" err="1"/>
              <a:t>getY</a:t>
            </a:r>
            <a:r>
              <a:rPr lang="en-IN" sz="1800" dirty="0"/>
              <a:t>()            {  return y; } </a:t>
            </a:r>
          </a:p>
          <a:p>
            <a:pPr marL="0" indent="0" fontAlgn="base">
              <a:buNone/>
            </a:pPr>
            <a:r>
              <a:rPr lang="en-IN" sz="1800" dirty="0"/>
              <a:t>}; </a:t>
            </a:r>
          </a:p>
          <a:p>
            <a:pPr marL="0" indent="0" fontAlgn="base">
              <a:buNone/>
            </a:pPr>
            <a:r>
              <a:rPr lang="en-IN" sz="1800" dirty="0"/>
              <a:t>  </a:t>
            </a:r>
          </a:p>
          <a:p>
            <a:pPr marL="0" indent="0">
              <a:buNone/>
            </a:pPr>
            <a:endParaRPr lang="en-IN" sz="1800" dirty="0"/>
          </a:p>
        </p:txBody>
      </p:sp>
      <p:sp>
        <p:nvSpPr>
          <p:cNvPr id="6" name="Content Placeholder 5"/>
          <p:cNvSpPr>
            <a:spLocks noGrp="1"/>
          </p:cNvSpPr>
          <p:nvPr>
            <p:ph sz="half" idx="2"/>
          </p:nvPr>
        </p:nvSpPr>
        <p:spPr>
          <a:xfrm>
            <a:off x="4788024" y="548680"/>
            <a:ext cx="3898776" cy="6048672"/>
          </a:xfrm>
        </p:spPr>
        <p:txBody>
          <a:bodyPr>
            <a:noAutofit/>
          </a:bodyPr>
          <a:lstStyle/>
          <a:p>
            <a:pPr marL="0" indent="0" fontAlgn="base">
              <a:buNone/>
            </a:pPr>
            <a:r>
              <a:rPr lang="en-IN" sz="1600" dirty="0" err="1" smtClean="0"/>
              <a:t>int</a:t>
            </a:r>
            <a:r>
              <a:rPr lang="en-IN" sz="1600" dirty="0" smtClean="0"/>
              <a:t> main() </a:t>
            </a:r>
          </a:p>
          <a:p>
            <a:pPr marL="0" indent="0" fontAlgn="base">
              <a:buNone/>
            </a:pPr>
            <a:r>
              <a:rPr lang="en-IN" sz="1600" dirty="0" smtClean="0"/>
              <a:t>{ </a:t>
            </a:r>
          </a:p>
          <a:p>
            <a:pPr marL="0" indent="0" fontAlgn="base">
              <a:buNone/>
            </a:pPr>
            <a:r>
              <a:rPr lang="en-IN" sz="1600" dirty="0" smtClean="0"/>
              <a:t>    Point p1(10, 15); </a:t>
            </a:r>
            <a:r>
              <a:rPr lang="en-IN" sz="1600" dirty="0" smtClean="0">
                <a:solidFill>
                  <a:srgbClr val="FF0000"/>
                </a:solidFill>
              </a:rPr>
              <a:t>// Normal  constructor is called here </a:t>
            </a:r>
          </a:p>
          <a:p>
            <a:pPr marL="0" indent="0" fontAlgn="base">
              <a:buNone/>
            </a:pPr>
            <a:r>
              <a:rPr lang="en-IN" sz="1600" dirty="0" smtClean="0"/>
              <a:t>    Point p2 = p1; </a:t>
            </a:r>
            <a:r>
              <a:rPr lang="en-IN" sz="1600" dirty="0" smtClean="0">
                <a:solidFill>
                  <a:srgbClr val="FF0000"/>
                </a:solidFill>
              </a:rPr>
              <a:t>// Copy constructor is called here </a:t>
            </a:r>
          </a:p>
          <a:p>
            <a:pPr marL="0" indent="0" fontAlgn="base">
              <a:buNone/>
            </a:pPr>
            <a:r>
              <a:rPr lang="en-IN" sz="1600" dirty="0" smtClean="0"/>
              <a:t>      </a:t>
            </a:r>
            <a:r>
              <a:rPr lang="en-IN" sz="1600" dirty="0" smtClean="0">
                <a:solidFill>
                  <a:srgbClr val="FF0000"/>
                </a:solidFill>
              </a:rPr>
              <a:t>// Let us access values assigned by constructors </a:t>
            </a:r>
          </a:p>
          <a:p>
            <a:pPr marL="0" indent="0" fontAlgn="base">
              <a:buNone/>
            </a:pPr>
            <a:r>
              <a:rPr lang="en-IN" sz="1600" dirty="0" smtClean="0"/>
              <a:t>    </a:t>
            </a:r>
            <a:r>
              <a:rPr lang="en-IN" sz="1600" dirty="0" err="1" smtClean="0"/>
              <a:t>cout</a:t>
            </a:r>
            <a:r>
              <a:rPr lang="en-IN" sz="1600" dirty="0" smtClean="0"/>
              <a:t> &lt;&lt; "p1.x = " &lt;&lt; p1.getX() &lt;&lt; ", p1.y = " &lt;&lt; p1.getY(); </a:t>
            </a:r>
          </a:p>
          <a:p>
            <a:pPr marL="0" indent="0" fontAlgn="base">
              <a:buNone/>
            </a:pPr>
            <a:r>
              <a:rPr lang="en-IN" sz="1600" dirty="0" smtClean="0"/>
              <a:t>    </a:t>
            </a:r>
            <a:r>
              <a:rPr lang="en-IN" sz="1600" dirty="0" err="1" smtClean="0"/>
              <a:t>cout</a:t>
            </a:r>
            <a:r>
              <a:rPr lang="en-IN" sz="1600" dirty="0" smtClean="0"/>
              <a:t> &lt;&lt; "\np2.x = " &lt;&lt; p2.getX() &lt;&lt; ", p2.y = " &lt;&lt; p2.getY(); </a:t>
            </a:r>
          </a:p>
          <a:p>
            <a:pPr marL="0" indent="0" fontAlgn="base">
              <a:buNone/>
            </a:pPr>
            <a:r>
              <a:rPr lang="en-IN" sz="1600" dirty="0" smtClean="0"/>
              <a:t>  </a:t>
            </a:r>
          </a:p>
          <a:p>
            <a:pPr marL="0" indent="0" fontAlgn="base">
              <a:buNone/>
            </a:pPr>
            <a:r>
              <a:rPr lang="en-IN" sz="1600" dirty="0" smtClean="0"/>
              <a:t>    return 0; </a:t>
            </a:r>
          </a:p>
          <a:p>
            <a:pPr marL="0" indent="0" fontAlgn="base">
              <a:buNone/>
            </a:pPr>
            <a:r>
              <a:rPr lang="en-IN" sz="1600" dirty="0" smtClean="0"/>
              <a:t>}</a:t>
            </a:r>
          </a:p>
          <a:p>
            <a:pPr marL="0" indent="0" fontAlgn="base">
              <a:buNone/>
            </a:pPr>
            <a:r>
              <a:rPr lang="en-IN" sz="2400" b="1" dirty="0" smtClean="0"/>
              <a:t>Output:</a:t>
            </a:r>
            <a:endParaRPr lang="en-IN" sz="1600" b="1" dirty="0" smtClean="0"/>
          </a:p>
          <a:p>
            <a:pPr marL="0" indent="0">
              <a:buNone/>
            </a:pPr>
            <a:r>
              <a:rPr lang="es-ES" sz="1600" dirty="0" smtClean="0"/>
              <a:t>p1.x = 10, p1.y = 15 p2.x = 10, p2.y = 15 </a:t>
            </a:r>
            <a:endParaRPr lang="en-IN" sz="1600" dirty="0"/>
          </a:p>
        </p:txBody>
      </p:sp>
    </p:spTree>
    <p:extLst>
      <p:ext uri="{BB962C8B-B14F-4D97-AF65-F5344CB8AC3E}">
        <p14:creationId xmlns:p14="http://schemas.microsoft.com/office/powerpoint/2010/main" val="2437100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b="1" dirty="0" smtClean="0"/>
              <a:t>Static Constructor</a:t>
            </a:r>
            <a:r>
              <a:rPr lang="en-US" dirty="0" smtClean="0"/>
              <a:t/>
            </a:r>
            <a:br>
              <a:rPr lang="en-US" dirty="0" smtClean="0"/>
            </a:br>
            <a:endParaRPr lang="en-IN" dirty="0"/>
          </a:p>
        </p:txBody>
      </p:sp>
      <p:sp>
        <p:nvSpPr>
          <p:cNvPr id="6" name="Content Placeholder 5"/>
          <p:cNvSpPr>
            <a:spLocks noGrp="1"/>
          </p:cNvSpPr>
          <p:nvPr>
            <p:ph idx="1"/>
          </p:nvPr>
        </p:nvSpPr>
        <p:spPr/>
        <p:txBody>
          <a:bodyPr/>
          <a:lstStyle/>
          <a:p>
            <a:r>
              <a:rPr lang="en-US" dirty="0" smtClean="0"/>
              <a:t>A </a:t>
            </a:r>
            <a:r>
              <a:rPr lang="en-US" dirty="0"/>
              <a:t>static constructor is used to initialize any static data, or to perform a particular action that needs to be performed once only. It is called automatically before the first instance is created or any static members are referenced.</a:t>
            </a:r>
          </a:p>
          <a:p>
            <a:endParaRPr lang="en-IN" dirty="0"/>
          </a:p>
        </p:txBody>
      </p:sp>
    </p:spTree>
    <p:extLst>
      <p:ext uri="{BB962C8B-B14F-4D97-AF65-F5344CB8AC3E}">
        <p14:creationId xmlns:p14="http://schemas.microsoft.com/office/powerpoint/2010/main" val="2192000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b="1" dirty="0" smtClean="0"/>
              <a:t>Characteristic of static constructor</a:t>
            </a:r>
            <a:r>
              <a:rPr lang="en-US" dirty="0" smtClean="0"/>
              <a:t/>
            </a:r>
            <a:br>
              <a:rPr lang="en-US" dirty="0" smtClean="0"/>
            </a:br>
            <a:endParaRPr lang="en-IN" dirty="0"/>
          </a:p>
        </p:txBody>
      </p:sp>
      <p:sp>
        <p:nvSpPr>
          <p:cNvPr id="6" name="Content Placeholder 5"/>
          <p:cNvSpPr>
            <a:spLocks noGrp="1"/>
          </p:cNvSpPr>
          <p:nvPr>
            <p:ph idx="1"/>
          </p:nvPr>
        </p:nvSpPr>
        <p:spPr/>
        <p:txBody>
          <a:bodyPr>
            <a:normAutofit fontScale="70000" lnSpcReduction="20000"/>
          </a:bodyPr>
          <a:lstStyle/>
          <a:p>
            <a:r>
              <a:rPr lang="en-US" dirty="0" smtClean="0"/>
              <a:t>A </a:t>
            </a:r>
            <a:r>
              <a:rPr lang="en-US" dirty="0"/>
              <a:t>static constructor does not take any access modifiers.</a:t>
            </a:r>
          </a:p>
          <a:p>
            <a:r>
              <a:rPr lang="en-US" dirty="0"/>
              <a:t>A static constructor does not have a parameter.</a:t>
            </a:r>
          </a:p>
          <a:p>
            <a:r>
              <a:rPr lang="en-US" dirty="0"/>
              <a:t>A static constructor is called automatically to initialize the class before the first instance is created or any static members are referenced.</a:t>
            </a:r>
          </a:p>
          <a:p>
            <a:r>
              <a:rPr lang="en-US" dirty="0"/>
              <a:t>A static constructor cannot be called directly.</a:t>
            </a:r>
          </a:p>
          <a:p>
            <a:r>
              <a:rPr lang="en-US" dirty="0"/>
              <a:t>The user has no control over when the static constructor is executed in the program.</a:t>
            </a:r>
          </a:p>
          <a:p>
            <a:r>
              <a:rPr lang="en-US" dirty="0"/>
              <a:t>A typical use of static constructors is when the class is using a log file and the constructor is used to write entries to this file.</a:t>
            </a:r>
          </a:p>
          <a:p>
            <a:r>
              <a:rPr lang="en-US" dirty="0"/>
              <a:t>A class can have only one static constructor.</a:t>
            </a:r>
          </a:p>
          <a:p>
            <a:r>
              <a:rPr lang="en-US" dirty="0"/>
              <a:t>It can access only static members of a class.</a:t>
            </a:r>
          </a:p>
          <a:p>
            <a:endParaRPr lang="en-IN" dirty="0"/>
          </a:p>
        </p:txBody>
      </p:sp>
    </p:spTree>
    <p:extLst>
      <p:ext uri="{BB962C8B-B14F-4D97-AF65-F5344CB8AC3E}">
        <p14:creationId xmlns:p14="http://schemas.microsoft.com/office/powerpoint/2010/main" val="4135141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Overloading Constructors</a:t>
            </a:r>
            <a:endParaRPr lang="en-IN" dirty="0"/>
          </a:p>
        </p:txBody>
      </p:sp>
      <p:sp>
        <p:nvSpPr>
          <p:cNvPr id="6" name="Content Placeholder 5"/>
          <p:cNvSpPr>
            <a:spLocks noGrp="1"/>
          </p:cNvSpPr>
          <p:nvPr>
            <p:ph idx="1"/>
          </p:nvPr>
        </p:nvSpPr>
        <p:spPr/>
        <p:txBody>
          <a:bodyPr>
            <a:normAutofit fontScale="85000" lnSpcReduction="10000"/>
          </a:bodyPr>
          <a:lstStyle/>
          <a:p>
            <a:r>
              <a:rPr lang="en-US" dirty="0" smtClean="0"/>
              <a:t>Besides performing the role of member data initialization, constructors are no different from other functions. This included overloading also. In fact, it is very common to find overloaded constructors. For example, consider the following program with overloaded constructors for the figure class : </a:t>
            </a:r>
          </a:p>
          <a:p>
            <a:r>
              <a:rPr lang="en-US" dirty="0"/>
              <a:t>Every constructor has same name as class name but they differ in terms of either number of arguments or the </a:t>
            </a:r>
            <a:r>
              <a:rPr lang="en-US" dirty="0" err="1"/>
              <a:t>datatypes</a:t>
            </a:r>
            <a:r>
              <a:rPr lang="en-US" dirty="0"/>
              <a:t> of the arguments or the both.</a:t>
            </a:r>
          </a:p>
          <a:p>
            <a:r>
              <a:rPr lang="en-US" dirty="0"/>
              <a:t>As there is more than one constructor in class it is also called </a:t>
            </a:r>
            <a:r>
              <a:rPr lang="en-US" b="1" dirty="0"/>
              <a:t>multiple constructor</a:t>
            </a:r>
            <a:r>
              <a:rPr lang="en-US" dirty="0"/>
              <a:t>.</a:t>
            </a:r>
          </a:p>
          <a:p>
            <a:endParaRPr lang="en-IN" dirty="0"/>
          </a:p>
        </p:txBody>
      </p:sp>
    </p:spTree>
    <p:extLst>
      <p:ext uri="{BB962C8B-B14F-4D97-AF65-F5344CB8AC3E}">
        <p14:creationId xmlns:p14="http://schemas.microsoft.com/office/powerpoint/2010/main" val="1116276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Constructors</a:t>
            </a:r>
          </a:p>
        </p:txBody>
      </p:sp>
      <p:sp>
        <p:nvSpPr>
          <p:cNvPr id="3" name="Content Placeholder 2"/>
          <p:cNvSpPr>
            <a:spLocks noGrp="1"/>
          </p:cNvSpPr>
          <p:nvPr>
            <p:ph idx="1"/>
          </p:nvPr>
        </p:nvSpPr>
        <p:spPr/>
        <p:txBody>
          <a:bodyPr/>
          <a:lstStyle/>
          <a:p>
            <a:pPr>
              <a:lnSpc>
                <a:spcPct val="105000"/>
              </a:lnSpc>
            </a:pPr>
            <a:r>
              <a:rPr lang="en-US" dirty="0"/>
              <a:t>A class can have more than one constructor</a:t>
            </a:r>
            <a:br>
              <a:rPr lang="en-US" dirty="0"/>
            </a:br>
            <a:r>
              <a:rPr lang="en-US" dirty="0" smtClean="0"/>
              <a:t>Overloaded </a:t>
            </a:r>
            <a:r>
              <a:rPr lang="en-US" dirty="0"/>
              <a:t>constructors in a class must have different parameter lists:</a:t>
            </a:r>
          </a:p>
          <a:p>
            <a:pPr lvl="1">
              <a:lnSpc>
                <a:spcPct val="105000"/>
              </a:lnSpc>
              <a:buFontTx/>
              <a:buNone/>
            </a:pPr>
            <a:r>
              <a:rPr lang="en-US" sz="2400" dirty="0"/>
              <a:t>	</a:t>
            </a:r>
            <a:r>
              <a:rPr lang="en-US" dirty="0">
                <a:latin typeface="Courier New" pitchFamily="112" charset="0"/>
              </a:rPr>
              <a:t>Rectangle();</a:t>
            </a:r>
            <a:br>
              <a:rPr lang="en-US" dirty="0">
                <a:latin typeface="Courier New" pitchFamily="112" charset="0"/>
              </a:rPr>
            </a:br>
            <a:r>
              <a:rPr lang="en-US" dirty="0">
                <a:latin typeface="Courier New" pitchFamily="112" charset="0"/>
              </a:rPr>
              <a:t>Rectangle(double);</a:t>
            </a:r>
          </a:p>
          <a:p>
            <a:pPr lvl="1">
              <a:lnSpc>
                <a:spcPct val="105000"/>
              </a:lnSpc>
              <a:buFontTx/>
              <a:buNone/>
            </a:pPr>
            <a:r>
              <a:rPr lang="en-US" dirty="0">
                <a:latin typeface="Courier New" pitchFamily="112" charset="0"/>
              </a:rPr>
              <a:t>	Rectangle(double, double);</a:t>
            </a:r>
            <a:endParaRPr lang="en-US" dirty="0"/>
          </a:p>
          <a:p>
            <a:endParaRPr lang="en-US" sz="2800"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pPr/>
              <a:t>18</a:t>
            </a:fld>
            <a:endParaRPr lang="en-US"/>
          </a:p>
        </p:txBody>
      </p:sp>
    </p:spTree>
    <p:extLst>
      <p:ext uri="{BB962C8B-B14F-4D97-AF65-F5344CB8AC3E}">
        <p14:creationId xmlns:p14="http://schemas.microsoft.com/office/powerpoint/2010/main" val="78860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457200" y="836712"/>
            <a:ext cx="4038600" cy="5289451"/>
          </a:xfrm>
        </p:spPr>
        <p:txBody>
          <a:bodyPr>
            <a:noAutofit/>
          </a:bodyPr>
          <a:lstStyle/>
          <a:p>
            <a:pPr marL="0" indent="0">
              <a:buNone/>
            </a:pPr>
            <a:r>
              <a:rPr lang="en-IN" sz="1600" dirty="0" smtClean="0"/>
              <a:t>#include &lt;</a:t>
            </a:r>
            <a:r>
              <a:rPr lang="en-IN" sz="1600" dirty="0" err="1" smtClean="0"/>
              <a:t>iostream</a:t>
            </a:r>
            <a:r>
              <a:rPr lang="en-IN" sz="1600" dirty="0" smtClean="0"/>
              <a:t>&gt; using namespace </a:t>
            </a:r>
            <a:r>
              <a:rPr lang="en-IN" sz="1600" dirty="0" err="1" smtClean="0"/>
              <a:t>std</a:t>
            </a:r>
            <a:r>
              <a:rPr lang="en-IN" sz="1600" dirty="0" smtClean="0"/>
              <a:t>; class ABC { private: </a:t>
            </a:r>
            <a:r>
              <a:rPr lang="en-IN" sz="1600" dirty="0" err="1" smtClean="0"/>
              <a:t>int</a:t>
            </a:r>
            <a:r>
              <a:rPr lang="en-IN" sz="1600" dirty="0" smtClean="0"/>
              <a:t> </a:t>
            </a:r>
            <a:r>
              <a:rPr lang="en-IN" sz="1600" dirty="0" err="1" smtClean="0"/>
              <a:t>x,y</a:t>
            </a:r>
            <a:r>
              <a:rPr lang="en-IN" sz="1600" dirty="0" smtClean="0"/>
              <a:t>; </a:t>
            </a:r>
          </a:p>
          <a:p>
            <a:pPr marL="0" indent="0">
              <a:buNone/>
            </a:pPr>
            <a:r>
              <a:rPr lang="en-IN" sz="1600" dirty="0" smtClean="0"/>
              <a:t>public: ABC () //constructor 1 with no arguments</a:t>
            </a:r>
          </a:p>
          <a:p>
            <a:pPr marL="0" indent="0">
              <a:buNone/>
            </a:pPr>
            <a:r>
              <a:rPr lang="en-IN" sz="1600" dirty="0" smtClean="0"/>
              <a:t> { x = y = 0;</a:t>
            </a:r>
          </a:p>
          <a:p>
            <a:pPr marL="0" indent="0">
              <a:buNone/>
            </a:pPr>
            <a:r>
              <a:rPr lang="en-IN" sz="1600" dirty="0" smtClean="0"/>
              <a:t> } </a:t>
            </a:r>
          </a:p>
          <a:p>
            <a:pPr marL="0" indent="0">
              <a:buNone/>
            </a:pPr>
            <a:r>
              <a:rPr lang="en-IN" sz="1600" dirty="0" smtClean="0"/>
              <a:t>ABC(</a:t>
            </a:r>
            <a:r>
              <a:rPr lang="en-IN" sz="1600" dirty="0" err="1" smtClean="0"/>
              <a:t>int</a:t>
            </a:r>
            <a:r>
              <a:rPr lang="en-IN" sz="1600" dirty="0" smtClean="0"/>
              <a:t> a) //constructor 2 with one argument </a:t>
            </a:r>
          </a:p>
          <a:p>
            <a:pPr marL="0" indent="0">
              <a:buNone/>
            </a:pPr>
            <a:r>
              <a:rPr lang="en-IN" sz="1600" dirty="0" smtClean="0"/>
              <a:t>{ x = y = a; </a:t>
            </a:r>
          </a:p>
          <a:p>
            <a:pPr marL="0" indent="0">
              <a:buNone/>
            </a:pPr>
            <a:r>
              <a:rPr lang="en-IN" sz="1600" dirty="0" smtClean="0"/>
              <a:t>} </a:t>
            </a:r>
          </a:p>
          <a:p>
            <a:pPr marL="0" indent="0">
              <a:buNone/>
            </a:pPr>
            <a:r>
              <a:rPr lang="en-IN" sz="1600" dirty="0" smtClean="0"/>
              <a:t>ABC(</a:t>
            </a:r>
            <a:r>
              <a:rPr lang="en-IN" sz="1600" dirty="0" err="1" smtClean="0"/>
              <a:t>int</a:t>
            </a:r>
            <a:r>
              <a:rPr lang="en-IN" sz="1600" dirty="0" smtClean="0"/>
              <a:t> </a:t>
            </a:r>
            <a:r>
              <a:rPr lang="en-IN" sz="1600" dirty="0" err="1" smtClean="0"/>
              <a:t>a,int</a:t>
            </a:r>
            <a:r>
              <a:rPr lang="en-IN" sz="1600" dirty="0" smtClean="0"/>
              <a:t> b) //constructor 3 with two argument </a:t>
            </a:r>
          </a:p>
          <a:p>
            <a:pPr marL="0" indent="0">
              <a:buNone/>
            </a:pPr>
            <a:r>
              <a:rPr lang="en-IN" sz="1600" dirty="0" smtClean="0"/>
              <a:t>{ x = a; y = b; </a:t>
            </a:r>
          </a:p>
          <a:p>
            <a:pPr marL="0" indent="0">
              <a:buNone/>
            </a:pPr>
            <a:r>
              <a:rPr lang="en-IN" sz="1600" dirty="0" smtClean="0"/>
              <a:t>} </a:t>
            </a:r>
          </a:p>
          <a:p>
            <a:pPr marL="0" indent="0">
              <a:buNone/>
            </a:pPr>
            <a:r>
              <a:rPr lang="en-IN" sz="1600" dirty="0" smtClean="0"/>
              <a:t>void display()</a:t>
            </a:r>
          </a:p>
          <a:p>
            <a:pPr marL="0" indent="0">
              <a:buNone/>
            </a:pPr>
            <a:r>
              <a:rPr lang="en-IN" sz="1600" dirty="0" smtClean="0"/>
              <a:t> { </a:t>
            </a:r>
          </a:p>
          <a:p>
            <a:pPr marL="0" indent="0">
              <a:buNone/>
            </a:pPr>
            <a:r>
              <a:rPr lang="en-IN" sz="1600" dirty="0" err="1" smtClean="0"/>
              <a:t>cout</a:t>
            </a:r>
            <a:r>
              <a:rPr lang="en-IN" sz="1600" dirty="0" smtClean="0"/>
              <a:t> &lt;&lt; "x = " &lt;&lt; x &lt;&lt; " and " &lt;&lt; "y = " &lt;&lt; y &lt;&lt; </a:t>
            </a:r>
            <a:r>
              <a:rPr lang="en-IN" sz="1600" dirty="0" err="1" smtClean="0"/>
              <a:t>endl</a:t>
            </a:r>
            <a:r>
              <a:rPr lang="en-IN" sz="1600" dirty="0" smtClean="0"/>
              <a:t>;</a:t>
            </a:r>
          </a:p>
          <a:p>
            <a:pPr marL="0" indent="0">
              <a:buNone/>
            </a:pPr>
            <a:r>
              <a:rPr lang="en-IN" sz="1600" dirty="0" smtClean="0"/>
              <a:t> }</a:t>
            </a:r>
          </a:p>
          <a:p>
            <a:pPr marL="0" indent="0">
              <a:buNone/>
            </a:pPr>
            <a:r>
              <a:rPr lang="en-IN" sz="1600" dirty="0" smtClean="0"/>
              <a:t> };</a:t>
            </a:r>
          </a:p>
        </p:txBody>
      </p:sp>
      <p:sp>
        <p:nvSpPr>
          <p:cNvPr id="6" name="Content Placeholder 5"/>
          <p:cNvSpPr>
            <a:spLocks noGrp="1"/>
          </p:cNvSpPr>
          <p:nvPr>
            <p:ph sz="half" idx="2"/>
          </p:nvPr>
        </p:nvSpPr>
        <p:spPr>
          <a:xfrm>
            <a:off x="4648200" y="836712"/>
            <a:ext cx="4038600" cy="5289451"/>
          </a:xfrm>
        </p:spPr>
        <p:txBody>
          <a:bodyPr>
            <a:normAutofit/>
          </a:bodyPr>
          <a:lstStyle/>
          <a:p>
            <a:pPr marL="0" indent="0">
              <a:buNone/>
            </a:pPr>
            <a:r>
              <a:rPr lang="en-IN" sz="2000" dirty="0" smtClean="0"/>
              <a:t> </a:t>
            </a:r>
            <a:r>
              <a:rPr lang="en-IN" sz="2000" dirty="0" err="1" smtClean="0"/>
              <a:t>int</a:t>
            </a:r>
            <a:r>
              <a:rPr lang="en-IN" sz="2000" dirty="0" smtClean="0"/>
              <a:t> main()</a:t>
            </a:r>
          </a:p>
          <a:p>
            <a:pPr marL="0" indent="0">
              <a:buNone/>
            </a:pPr>
            <a:r>
              <a:rPr lang="en-IN" sz="2000" dirty="0" smtClean="0"/>
              <a:t> { </a:t>
            </a:r>
          </a:p>
          <a:p>
            <a:pPr marL="0" indent="0">
              <a:buNone/>
            </a:pPr>
            <a:r>
              <a:rPr lang="en-IN" sz="2000" dirty="0" smtClean="0"/>
              <a:t>ABC cc1; //constructor 1 </a:t>
            </a:r>
          </a:p>
          <a:p>
            <a:pPr marL="0" indent="0">
              <a:buNone/>
            </a:pPr>
            <a:r>
              <a:rPr lang="en-IN" sz="2000" dirty="0" smtClean="0"/>
              <a:t>ABC cc2(10); //constructor 2 </a:t>
            </a:r>
          </a:p>
          <a:p>
            <a:pPr marL="0" indent="0">
              <a:buNone/>
            </a:pPr>
            <a:r>
              <a:rPr lang="en-IN" sz="2000" dirty="0" smtClean="0"/>
              <a:t>ABC cc3(10,20); //constructor 3 </a:t>
            </a:r>
          </a:p>
          <a:p>
            <a:pPr marL="0" indent="0">
              <a:buNone/>
            </a:pPr>
            <a:r>
              <a:rPr lang="en-IN" sz="2000" dirty="0" smtClean="0"/>
              <a:t>cc1.display(); c</a:t>
            </a:r>
          </a:p>
          <a:p>
            <a:pPr marL="0" indent="0">
              <a:buNone/>
            </a:pPr>
            <a:r>
              <a:rPr lang="en-IN" sz="2000" dirty="0" smtClean="0"/>
              <a:t>c2.display(); </a:t>
            </a:r>
          </a:p>
          <a:p>
            <a:pPr marL="0" indent="0">
              <a:buNone/>
            </a:pPr>
            <a:r>
              <a:rPr lang="en-IN" sz="2000" dirty="0" smtClean="0"/>
              <a:t>cc3.display(); </a:t>
            </a:r>
          </a:p>
          <a:p>
            <a:pPr marL="0" indent="0">
              <a:buNone/>
            </a:pPr>
            <a:r>
              <a:rPr lang="en-IN" sz="2000" dirty="0" smtClean="0"/>
              <a:t>return 0; } //end of program</a:t>
            </a:r>
          </a:p>
          <a:p>
            <a:pPr marL="0" indent="0">
              <a:buNone/>
            </a:pPr>
            <a:endParaRPr lang="en-IN" sz="2000" dirty="0"/>
          </a:p>
          <a:p>
            <a:pPr marL="0" indent="0">
              <a:buNone/>
            </a:pPr>
            <a:r>
              <a:rPr lang="en-IN" sz="2400" b="1" u="sng" dirty="0" smtClean="0"/>
              <a:t>Output:</a:t>
            </a:r>
          </a:p>
          <a:p>
            <a:pPr marL="0" indent="0">
              <a:buNone/>
            </a:pPr>
            <a:r>
              <a:rPr lang="en-US" sz="2000" dirty="0" smtClean="0"/>
              <a:t>x = 0 and y = 0 </a:t>
            </a:r>
          </a:p>
          <a:p>
            <a:pPr marL="0" indent="0">
              <a:buNone/>
            </a:pPr>
            <a:r>
              <a:rPr lang="en-US" sz="2000" dirty="0" smtClean="0"/>
              <a:t>x = 10 and y = 10 </a:t>
            </a:r>
          </a:p>
          <a:p>
            <a:pPr marL="0" indent="0">
              <a:buNone/>
            </a:pPr>
            <a:r>
              <a:rPr lang="en-US" sz="2000" dirty="0" smtClean="0"/>
              <a:t>x = 10 and y = 20</a:t>
            </a:r>
            <a:endParaRPr lang="en-IN" sz="2000" dirty="0" smtClean="0"/>
          </a:p>
          <a:p>
            <a:endParaRPr lang="en-IN" sz="2000" dirty="0"/>
          </a:p>
        </p:txBody>
      </p:sp>
    </p:spTree>
    <p:extLst>
      <p:ext uri="{BB962C8B-B14F-4D97-AF65-F5344CB8AC3E}">
        <p14:creationId xmlns:p14="http://schemas.microsoft.com/office/powerpoint/2010/main" val="2600786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IN"/>
          </a:p>
        </p:txBody>
      </p:sp>
      <p:sp>
        <p:nvSpPr>
          <p:cNvPr id="6147"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IN"/>
          </a:p>
        </p:txBody>
      </p:sp>
      <p:sp>
        <p:nvSpPr>
          <p:cNvPr id="6148" name="Rectangle 4"/>
          <p:cNvSpPr>
            <a:spLocks noGrp="1" noChangeArrowheads="1"/>
          </p:cNvSpPr>
          <p:nvPr>
            <p:ph type="title"/>
          </p:nvPr>
        </p:nvSpPr>
        <p:spPr>
          <a:noFill/>
          <a:ln/>
        </p:spPr>
        <p:txBody>
          <a:bodyPr/>
          <a:lstStyle/>
          <a:p>
            <a:r>
              <a:rPr lang="en-US">
                <a:solidFill>
                  <a:schemeClr val="tx1"/>
                </a:solidFill>
              </a:rPr>
              <a:t>Constructors</a:t>
            </a:r>
          </a:p>
        </p:txBody>
      </p:sp>
      <p:sp>
        <p:nvSpPr>
          <p:cNvPr id="6150" name="Rectangle 6"/>
          <p:cNvSpPr>
            <a:spLocks noGrp="1" noChangeArrowheads="1"/>
          </p:cNvSpPr>
          <p:nvPr>
            <p:ph type="body" idx="1"/>
          </p:nvPr>
        </p:nvSpPr>
        <p:spPr/>
        <p:txBody>
          <a:bodyPr/>
          <a:lstStyle/>
          <a:p>
            <a:pPr>
              <a:lnSpc>
                <a:spcPct val="90000"/>
              </a:lnSpc>
            </a:pPr>
            <a:r>
              <a:rPr lang="en-US"/>
              <a:t>A constructor is a special member function whose task is to initialize the objects of its class.</a:t>
            </a:r>
          </a:p>
          <a:p>
            <a:pPr>
              <a:lnSpc>
                <a:spcPct val="90000"/>
              </a:lnSpc>
            </a:pPr>
            <a:r>
              <a:rPr lang="en-US"/>
              <a:t>It is special because its name is same as the class name.</a:t>
            </a:r>
          </a:p>
          <a:p>
            <a:pPr>
              <a:lnSpc>
                <a:spcPct val="90000"/>
              </a:lnSpc>
            </a:pPr>
            <a:r>
              <a:rPr lang="en-US"/>
              <a:t>The constructor is invoked whenever an object of its associated class is created.</a:t>
            </a:r>
          </a:p>
          <a:p>
            <a:pPr>
              <a:lnSpc>
                <a:spcPct val="90000"/>
              </a:lnSpc>
            </a:pPr>
            <a:r>
              <a:rPr lang="en-US"/>
              <a:t>It is called constructor because it constructs the values of data members of the class.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dissolve">
                                      <p:cBhvr>
                                        <p:cTn id="7" dur="500"/>
                                        <p:tgtEl>
                                          <p:spTgt spid="61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150">
                                            <p:txEl>
                                              <p:pRg st="1" end="1"/>
                                            </p:txEl>
                                          </p:spTgt>
                                        </p:tgtEl>
                                        <p:attrNameLst>
                                          <p:attrName>style.visibility</p:attrName>
                                        </p:attrNameLst>
                                      </p:cBhvr>
                                      <p:to>
                                        <p:strVal val="visible"/>
                                      </p:to>
                                    </p:set>
                                    <p:animEffect transition="in" filter="dissolve">
                                      <p:cBhvr>
                                        <p:cTn id="12" dur="500"/>
                                        <p:tgtEl>
                                          <p:spTgt spid="61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150">
                                            <p:txEl>
                                              <p:pRg st="2" end="2"/>
                                            </p:txEl>
                                          </p:spTgt>
                                        </p:tgtEl>
                                        <p:attrNameLst>
                                          <p:attrName>style.visibility</p:attrName>
                                        </p:attrNameLst>
                                      </p:cBhvr>
                                      <p:to>
                                        <p:strVal val="visible"/>
                                      </p:to>
                                    </p:set>
                                    <p:animEffect transition="in" filter="dissolve">
                                      <p:cBhvr>
                                        <p:cTn id="17" dur="500"/>
                                        <p:tgtEl>
                                          <p:spTgt spid="615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150">
                                            <p:txEl>
                                              <p:pRg st="3" end="3"/>
                                            </p:txEl>
                                          </p:spTgt>
                                        </p:tgtEl>
                                        <p:attrNameLst>
                                          <p:attrName>style.visibility</p:attrName>
                                        </p:attrNameLst>
                                      </p:cBhvr>
                                      <p:to>
                                        <p:strVal val="visible"/>
                                      </p:to>
                                    </p:set>
                                    <p:animEffect transition="in" filter="dissolve">
                                      <p:cBhvr>
                                        <p:cTn id="22" dur="500"/>
                                        <p:tgtEl>
                                          <p:spTgt spid="615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85800" y="304800"/>
            <a:ext cx="7772400" cy="914400"/>
          </a:xfrm>
        </p:spPr>
        <p:txBody>
          <a:bodyPr/>
          <a:lstStyle/>
          <a:p>
            <a:r>
              <a:rPr lang="en-US" dirty="0"/>
              <a:t>Overloading </a:t>
            </a:r>
            <a:r>
              <a:rPr lang="en-US" dirty="0">
                <a:latin typeface="Courier New" pitchFamily="49" charset="0"/>
              </a:rPr>
              <a:t>++</a:t>
            </a:r>
            <a:r>
              <a:rPr lang="en-US" dirty="0"/>
              <a:t> and </a:t>
            </a:r>
            <a:r>
              <a:rPr lang="en-US" dirty="0">
                <a:latin typeface="Courier New" pitchFamily="49" charset="0"/>
              </a:rPr>
              <a:t>--</a:t>
            </a:r>
            <a:r>
              <a:rPr lang="en-US" dirty="0"/>
              <a:t> </a:t>
            </a:r>
          </a:p>
        </p:txBody>
      </p:sp>
      <p:sp>
        <p:nvSpPr>
          <p:cNvPr id="44035" name="Rectangle 3"/>
          <p:cNvSpPr>
            <a:spLocks noGrp="1" noChangeArrowheads="1"/>
          </p:cNvSpPr>
          <p:nvPr>
            <p:ph type="body" idx="1"/>
          </p:nvPr>
        </p:nvSpPr>
        <p:spPr>
          <a:xfrm>
            <a:off x="381000" y="1412776"/>
            <a:ext cx="8382000" cy="5064224"/>
          </a:xfrm>
        </p:spPr>
        <p:txBody>
          <a:bodyPr>
            <a:normAutofit lnSpcReduction="10000"/>
          </a:bodyPr>
          <a:lstStyle/>
          <a:p>
            <a:pPr>
              <a:lnSpc>
                <a:spcPct val="90000"/>
              </a:lnSpc>
            </a:pPr>
            <a:r>
              <a:rPr lang="en-US" dirty="0"/>
              <a:t>Pre/post incrementing/decrementing operators</a:t>
            </a:r>
          </a:p>
          <a:p>
            <a:pPr lvl="1">
              <a:lnSpc>
                <a:spcPct val="90000"/>
              </a:lnSpc>
            </a:pPr>
            <a:r>
              <a:rPr lang="en-US" dirty="0"/>
              <a:t>Allowed to be overloaded</a:t>
            </a:r>
          </a:p>
          <a:p>
            <a:pPr lvl="1">
              <a:lnSpc>
                <a:spcPct val="90000"/>
              </a:lnSpc>
            </a:pPr>
            <a:r>
              <a:rPr lang="en-US" dirty="0"/>
              <a:t>Distinguishing between pre and post operators</a:t>
            </a:r>
          </a:p>
          <a:p>
            <a:pPr lvl="2">
              <a:lnSpc>
                <a:spcPct val="90000"/>
              </a:lnSpc>
            </a:pPr>
            <a:r>
              <a:rPr lang="en-US" dirty="0"/>
              <a:t>prefix versions are overloaded the same as other prefix unary operators</a:t>
            </a:r>
          </a:p>
          <a:p>
            <a:pPr lvl="4">
              <a:lnSpc>
                <a:spcPct val="90000"/>
              </a:lnSpc>
              <a:buFontTx/>
              <a:buNone/>
            </a:pPr>
            <a:r>
              <a:rPr lang="en-US" b="1" dirty="0">
                <a:latin typeface="Courier New" pitchFamily="49" charset="0"/>
              </a:rPr>
              <a:t>d1.operator++();      // for ++d1</a:t>
            </a:r>
          </a:p>
          <a:p>
            <a:pPr lvl="2">
              <a:lnSpc>
                <a:spcPct val="90000"/>
              </a:lnSpc>
            </a:pPr>
            <a:r>
              <a:rPr lang="en-US" dirty="0"/>
              <a:t>convention adopted that when compiler sees </a:t>
            </a:r>
            <a:r>
              <a:rPr lang="en-US" dirty="0" err="1"/>
              <a:t>postincrementing</a:t>
            </a:r>
            <a:r>
              <a:rPr lang="en-US" dirty="0"/>
              <a:t> expression, it will generate the member-function call</a:t>
            </a:r>
          </a:p>
          <a:p>
            <a:pPr lvl="4">
              <a:lnSpc>
                <a:spcPct val="90000"/>
              </a:lnSpc>
              <a:buFontTx/>
              <a:buNone/>
            </a:pPr>
            <a:r>
              <a:rPr lang="en-US" b="1" dirty="0">
                <a:latin typeface="Courier New" pitchFamily="49" charset="0"/>
              </a:rPr>
              <a:t>d1.operator++( 0 );   // for d1++</a:t>
            </a:r>
          </a:p>
          <a:p>
            <a:pPr lvl="2">
              <a:lnSpc>
                <a:spcPct val="90000"/>
              </a:lnSpc>
            </a:pPr>
            <a:r>
              <a:rPr lang="en-US" b="1" dirty="0">
                <a:latin typeface="Courier New" pitchFamily="49" charset="0"/>
              </a:rPr>
              <a:t>0</a:t>
            </a:r>
            <a:r>
              <a:rPr lang="en-US" dirty="0"/>
              <a:t> is a dummy value to make the argument list of</a:t>
            </a:r>
            <a:r>
              <a:rPr lang="en-US" b="1" dirty="0">
                <a:latin typeface="Courier New" pitchFamily="49" charset="0"/>
              </a:rPr>
              <a:t> operator++ </a:t>
            </a:r>
            <a:r>
              <a:rPr lang="en-US" dirty="0"/>
              <a:t>distinguishable from the argument list for</a:t>
            </a:r>
            <a:r>
              <a:rPr lang="en-US" b="1" dirty="0">
                <a:latin typeface="Courier New" pitchFamily="49" charset="0"/>
              </a:rPr>
              <a:t> ++operator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a:xfrm>
            <a:off x="76200" y="0"/>
            <a:ext cx="8915400" cy="692696"/>
          </a:xfrm>
        </p:spPr>
        <p:txBody>
          <a:bodyPr>
            <a:normAutofit/>
          </a:bodyPr>
          <a:lstStyle/>
          <a:p>
            <a:pPr eaLnBrk="1" hangingPunct="1"/>
            <a:r>
              <a:rPr lang="en-US" sz="3200" b="1" dirty="0" smtClean="0">
                <a:ea typeface="ＭＳ Ｐゴシック" pitchFamily="34" charset="-128"/>
              </a:rPr>
              <a:t>Overview of C++ Overloading</a:t>
            </a:r>
          </a:p>
        </p:txBody>
      </p:sp>
      <p:sp>
        <p:nvSpPr>
          <p:cNvPr id="14338" name="Rectangle 3"/>
          <p:cNvSpPr>
            <a:spLocks noGrp="1" noChangeArrowheads="1"/>
          </p:cNvSpPr>
          <p:nvPr>
            <p:ph type="body" idx="1"/>
          </p:nvPr>
        </p:nvSpPr>
        <p:spPr>
          <a:xfrm>
            <a:off x="323528" y="836712"/>
            <a:ext cx="8640960" cy="5487888"/>
          </a:xfrm>
        </p:spPr>
        <p:txBody>
          <a:bodyPr/>
          <a:lstStyle/>
          <a:p>
            <a:pPr eaLnBrk="1" hangingPunct="1">
              <a:lnSpc>
                <a:spcPct val="80000"/>
              </a:lnSpc>
            </a:pPr>
            <a:r>
              <a:rPr lang="en-US" sz="2800" dirty="0" smtClean="0">
                <a:ea typeface="ＭＳ Ｐゴシック" pitchFamily="34" charset="-128"/>
              </a:rPr>
              <a:t>Overloading occurs when the </a:t>
            </a:r>
            <a:r>
              <a:rPr lang="en-US" sz="2800" i="1" dirty="0" smtClean="0">
                <a:solidFill>
                  <a:srgbClr val="0070C0"/>
                </a:solidFill>
                <a:ea typeface="ＭＳ Ｐゴシック" pitchFamily="34" charset="-128"/>
              </a:rPr>
              <a:t>same</a:t>
            </a:r>
            <a:r>
              <a:rPr lang="en-US" sz="2800" dirty="0" smtClean="0">
                <a:ea typeface="ＭＳ Ｐゴシック" pitchFamily="34" charset="-128"/>
              </a:rPr>
              <a:t> operator or function </a:t>
            </a:r>
            <a:r>
              <a:rPr lang="en-US" sz="2800" i="1" dirty="0" smtClean="0">
                <a:solidFill>
                  <a:srgbClr val="0070C0"/>
                </a:solidFill>
                <a:ea typeface="ＭＳ Ｐゴシック" pitchFamily="34" charset="-128"/>
              </a:rPr>
              <a:t>name</a:t>
            </a:r>
            <a:r>
              <a:rPr lang="en-US" sz="2800" dirty="0" smtClean="0">
                <a:ea typeface="ＭＳ Ｐゴシック" pitchFamily="34" charset="-128"/>
              </a:rPr>
              <a:t> is used with </a:t>
            </a:r>
            <a:r>
              <a:rPr lang="en-US" sz="2800" i="1" dirty="0" smtClean="0">
                <a:solidFill>
                  <a:srgbClr val="0070C0"/>
                </a:solidFill>
                <a:ea typeface="ＭＳ Ｐゴシック" pitchFamily="34" charset="-128"/>
              </a:rPr>
              <a:t>different signatures</a:t>
            </a:r>
          </a:p>
          <a:p>
            <a:pPr eaLnBrk="1" hangingPunct="1">
              <a:lnSpc>
                <a:spcPct val="80000"/>
              </a:lnSpc>
            </a:pPr>
            <a:endParaRPr lang="en-US" sz="2800" dirty="0" smtClean="0">
              <a:ea typeface="ＭＳ Ｐゴシック" pitchFamily="34" charset="-128"/>
            </a:endParaRPr>
          </a:p>
          <a:p>
            <a:pPr eaLnBrk="1" hangingPunct="1">
              <a:lnSpc>
                <a:spcPct val="80000"/>
              </a:lnSpc>
            </a:pPr>
            <a:r>
              <a:rPr lang="en-US" sz="2800" dirty="0" smtClean="0">
                <a:ea typeface="ＭＳ Ｐゴシック" pitchFamily="34" charset="-128"/>
              </a:rPr>
              <a:t>Both operators and functions can be overloaded</a:t>
            </a:r>
          </a:p>
          <a:p>
            <a:pPr eaLnBrk="1" hangingPunct="1">
              <a:lnSpc>
                <a:spcPct val="80000"/>
              </a:lnSpc>
            </a:pPr>
            <a:endParaRPr lang="en-US" sz="2800" dirty="0" smtClean="0">
              <a:ea typeface="ＭＳ Ｐゴシック" pitchFamily="34" charset="-128"/>
            </a:endParaRPr>
          </a:p>
          <a:p>
            <a:pPr eaLnBrk="1" hangingPunct="1">
              <a:lnSpc>
                <a:spcPct val="80000"/>
              </a:lnSpc>
            </a:pPr>
            <a:r>
              <a:rPr lang="en-US" sz="2800" dirty="0" smtClean="0">
                <a:ea typeface="ＭＳ Ｐゴシック" pitchFamily="34" charset="-128"/>
              </a:rPr>
              <a:t>Different definitions must be distinguished by their signatures (otherwise which to call is ambiguous)</a:t>
            </a:r>
          </a:p>
          <a:p>
            <a:pPr lvl="1" eaLnBrk="1" hangingPunct="1">
              <a:lnSpc>
                <a:spcPct val="80000"/>
              </a:lnSpc>
            </a:pPr>
            <a:r>
              <a:rPr lang="en-US" sz="2400" dirty="0" smtClean="0">
                <a:ea typeface="Arial" pitchFamily="34" charset="0"/>
              </a:rPr>
              <a:t>Reminder: signature is the operator/function name and the ordered list of its argument types</a:t>
            </a:r>
          </a:p>
          <a:p>
            <a:pPr lvl="1" eaLnBrk="1" hangingPunct="1">
              <a:lnSpc>
                <a:spcPct val="80000"/>
              </a:lnSpc>
            </a:pPr>
            <a:r>
              <a:rPr lang="en-US" sz="2400" dirty="0" smtClean="0">
                <a:ea typeface="Arial" pitchFamily="34" charset="0"/>
              </a:rPr>
              <a:t>E.g., </a:t>
            </a:r>
            <a:r>
              <a:rPr lang="en-US" sz="2400" b="1" dirty="0" smtClean="0">
                <a:solidFill>
                  <a:schemeClr val="accent2"/>
                </a:solidFill>
                <a:latin typeface="Courier New" pitchFamily="49" charset="0"/>
                <a:ea typeface="Arial" pitchFamily="34" charset="0"/>
              </a:rPr>
              <a:t>add(</a:t>
            </a:r>
            <a:r>
              <a:rPr lang="en-US" sz="2400" b="1" dirty="0" err="1" smtClean="0">
                <a:solidFill>
                  <a:schemeClr val="accent2"/>
                </a:solidFill>
                <a:latin typeface="Courier New" pitchFamily="49" charset="0"/>
                <a:ea typeface="Arial" pitchFamily="34" charset="0"/>
              </a:rPr>
              <a:t>int,long</a:t>
            </a:r>
            <a:r>
              <a:rPr lang="en-US" sz="2400" b="1" dirty="0" smtClean="0">
                <a:solidFill>
                  <a:schemeClr val="accent2"/>
                </a:solidFill>
                <a:latin typeface="Courier New" pitchFamily="49" charset="0"/>
                <a:ea typeface="Arial" pitchFamily="34" charset="0"/>
              </a:rPr>
              <a:t>)</a:t>
            </a:r>
            <a:r>
              <a:rPr lang="en-US" sz="2400" dirty="0" smtClean="0">
                <a:ea typeface="Arial" pitchFamily="34" charset="0"/>
              </a:rPr>
              <a:t> and </a:t>
            </a:r>
            <a:r>
              <a:rPr lang="en-US" sz="2400" b="1" dirty="0" smtClean="0">
                <a:solidFill>
                  <a:schemeClr val="accent2"/>
                </a:solidFill>
                <a:latin typeface="Courier New" pitchFamily="49" charset="0"/>
                <a:ea typeface="Arial" pitchFamily="34" charset="0"/>
              </a:rPr>
              <a:t>add(</a:t>
            </a:r>
            <a:r>
              <a:rPr lang="en-US" sz="2400" b="1" dirty="0" err="1" smtClean="0">
                <a:solidFill>
                  <a:schemeClr val="accent2"/>
                </a:solidFill>
                <a:latin typeface="Courier New" pitchFamily="49" charset="0"/>
                <a:ea typeface="Arial" pitchFamily="34" charset="0"/>
              </a:rPr>
              <a:t>long,int</a:t>
            </a:r>
            <a:r>
              <a:rPr lang="en-US" sz="2400" b="1" dirty="0" smtClean="0">
                <a:solidFill>
                  <a:schemeClr val="accent2"/>
                </a:solidFill>
                <a:latin typeface="Courier New" pitchFamily="49" charset="0"/>
                <a:ea typeface="Arial" pitchFamily="34" charset="0"/>
              </a:rPr>
              <a:t>)</a:t>
            </a:r>
            <a:r>
              <a:rPr lang="en-US" sz="2400" dirty="0" smtClean="0">
                <a:ea typeface="Arial" pitchFamily="34" charset="0"/>
              </a:rPr>
              <a:t> have different signatures</a:t>
            </a:r>
          </a:p>
          <a:p>
            <a:pPr lvl="1" eaLnBrk="1" hangingPunct="1">
              <a:lnSpc>
                <a:spcPct val="80000"/>
              </a:lnSpc>
            </a:pPr>
            <a:r>
              <a:rPr lang="en-US" sz="2400" dirty="0" smtClean="0">
                <a:ea typeface="Arial" pitchFamily="34" charset="0"/>
              </a:rPr>
              <a:t>E.g., </a:t>
            </a:r>
            <a:r>
              <a:rPr lang="en-US" sz="2400" b="1" dirty="0" smtClean="0">
                <a:solidFill>
                  <a:schemeClr val="accent2"/>
                </a:solidFill>
                <a:latin typeface="Courier New" pitchFamily="49" charset="0"/>
                <a:ea typeface="Arial" pitchFamily="34" charset="0"/>
              </a:rPr>
              <a:t>add(const Base &amp;)</a:t>
            </a:r>
            <a:r>
              <a:rPr lang="en-US" sz="2400" dirty="0" smtClean="0">
                <a:ea typeface="Arial" pitchFamily="34" charset="0"/>
              </a:rPr>
              <a:t> and </a:t>
            </a:r>
            <a:r>
              <a:rPr lang="en-US" sz="2400" b="1" dirty="0" smtClean="0">
                <a:solidFill>
                  <a:schemeClr val="accent2"/>
                </a:solidFill>
                <a:latin typeface="Courier New" pitchFamily="49" charset="0"/>
                <a:ea typeface="Arial" pitchFamily="34" charset="0"/>
              </a:rPr>
              <a:t>add(const Derived &amp;)</a:t>
            </a:r>
            <a:r>
              <a:rPr lang="en-US" sz="2400" dirty="0" smtClean="0">
                <a:ea typeface="Arial" pitchFamily="34" charset="0"/>
              </a:rPr>
              <a:t> have different signatures, even if </a:t>
            </a:r>
            <a:r>
              <a:rPr lang="en-US" sz="2400" b="1" dirty="0" smtClean="0">
                <a:solidFill>
                  <a:schemeClr val="accent2"/>
                </a:solidFill>
                <a:latin typeface="Courier New" pitchFamily="49" charset="0"/>
                <a:ea typeface="Arial" pitchFamily="34" charset="0"/>
              </a:rPr>
              <a:t>Derived </a:t>
            </a:r>
            <a:r>
              <a:rPr lang="en-US" sz="2400" dirty="0" smtClean="0">
                <a:ea typeface="Arial" pitchFamily="34" charset="0"/>
              </a:rPr>
              <a:t>is-a </a:t>
            </a:r>
            <a:r>
              <a:rPr lang="en-US" sz="2400" b="1" dirty="0" smtClean="0">
                <a:solidFill>
                  <a:schemeClr val="accent2"/>
                </a:solidFill>
                <a:latin typeface="Courier New" pitchFamily="49" charset="0"/>
                <a:ea typeface="Arial" pitchFamily="34" charset="0"/>
              </a:rPr>
              <a:t>Base</a:t>
            </a:r>
          </a:p>
          <a:p>
            <a:pPr lvl="1" eaLnBrk="1" hangingPunct="1">
              <a:lnSpc>
                <a:spcPct val="80000"/>
              </a:lnSpc>
            </a:pPr>
            <a:r>
              <a:rPr lang="en-US" sz="2400" dirty="0" smtClean="0">
                <a:ea typeface="Arial" pitchFamily="34" charset="0"/>
              </a:rPr>
              <a:t>Most specific match is used to select which one to call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76200" y="0"/>
            <a:ext cx="8915400" cy="692696"/>
          </a:xfrm>
        </p:spPr>
        <p:txBody>
          <a:bodyPr>
            <a:normAutofit/>
          </a:bodyPr>
          <a:lstStyle/>
          <a:p>
            <a:pPr eaLnBrk="1" hangingPunct="1"/>
            <a:r>
              <a:rPr lang="en-US" sz="3200" b="1" dirty="0" smtClean="0">
                <a:ea typeface="ＭＳ Ｐゴシック" pitchFamily="34" charset="-128"/>
              </a:rPr>
              <a:t>Overloading vs. Overriding</a:t>
            </a:r>
          </a:p>
        </p:txBody>
      </p:sp>
      <p:sp>
        <p:nvSpPr>
          <p:cNvPr id="15362" name="Rectangle 4"/>
          <p:cNvSpPr>
            <a:spLocks noGrp="1" noChangeArrowheads="1"/>
          </p:cNvSpPr>
          <p:nvPr>
            <p:ph type="body" idx="1"/>
          </p:nvPr>
        </p:nvSpPr>
        <p:spPr>
          <a:xfrm>
            <a:off x="228600" y="1052736"/>
            <a:ext cx="8763000" cy="5271864"/>
          </a:xfrm>
        </p:spPr>
        <p:txBody>
          <a:bodyPr>
            <a:normAutofit lnSpcReduction="10000"/>
          </a:bodyPr>
          <a:lstStyle/>
          <a:p>
            <a:pPr eaLnBrk="1" hangingPunct="1">
              <a:lnSpc>
                <a:spcPct val="90000"/>
              </a:lnSpc>
            </a:pPr>
            <a:r>
              <a:rPr lang="en-US" dirty="0" smtClean="0">
                <a:ea typeface="ＭＳ Ｐゴシック" pitchFamily="34" charset="-128"/>
              </a:rPr>
              <a:t>Overriding a base class member function is similar to overloading a function or operator</a:t>
            </a:r>
          </a:p>
          <a:p>
            <a:pPr lvl="1" eaLnBrk="1" hangingPunct="1">
              <a:lnSpc>
                <a:spcPct val="90000"/>
              </a:lnSpc>
            </a:pPr>
            <a:r>
              <a:rPr lang="en-US" dirty="0" smtClean="0">
                <a:ea typeface="Arial" pitchFamily="34" charset="0"/>
              </a:rPr>
              <a:t>But for overriding, definitions are distinguished by their scopes rather than by their signatures</a:t>
            </a:r>
          </a:p>
          <a:p>
            <a:pPr lvl="1" eaLnBrk="1" hangingPunct="1">
              <a:lnSpc>
                <a:spcPct val="90000"/>
              </a:lnSpc>
            </a:pPr>
            <a:endParaRPr lang="en-US" dirty="0" smtClean="0">
              <a:ea typeface="Arial" pitchFamily="34" charset="0"/>
            </a:endParaRPr>
          </a:p>
          <a:p>
            <a:pPr eaLnBrk="1" hangingPunct="1">
              <a:lnSpc>
                <a:spcPct val="90000"/>
              </a:lnSpc>
            </a:pPr>
            <a:r>
              <a:rPr lang="en-US" dirty="0" smtClean="0">
                <a:ea typeface="ＭＳ Ｐゴシック" pitchFamily="34" charset="-128"/>
              </a:rPr>
              <a:t>C++ can distinguish method definitions according to either static or dynamic type</a:t>
            </a:r>
          </a:p>
          <a:p>
            <a:pPr lvl="1" eaLnBrk="1" hangingPunct="1">
              <a:lnSpc>
                <a:spcPct val="90000"/>
              </a:lnSpc>
            </a:pPr>
            <a:r>
              <a:rPr lang="en-US" dirty="0" smtClean="0">
                <a:ea typeface="Arial" pitchFamily="34" charset="0"/>
              </a:rPr>
              <a:t>Depends on whether a method is virtual or not</a:t>
            </a:r>
          </a:p>
          <a:p>
            <a:pPr lvl="1" eaLnBrk="1" hangingPunct="1">
              <a:lnSpc>
                <a:spcPct val="90000"/>
              </a:lnSpc>
            </a:pPr>
            <a:r>
              <a:rPr lang="en-US" dirty="0" smtClean="0">
                <a:ea typeface="Arial" pitchFamily="34" charset="0"/>
              </a:rPr>
              <a:t>Depends on whether called via a reference or pointer vs. directly on an object</a:t>
            </a:r>
          </a:p>
          <a:p>
            <a:pPr lvl="1" eaLnBrk="1" hangingPunct="1">
              <a:lnSpc>
                <a:spcPct val="90000"/>
              </a:lnSpc>
            </a:pPr>
            <a:r>
              <a:rPr lang="en-US" dirty="0" smtClean="0">
                <a:ea typeface="Arial" pitchFamily="34" charset="0"/>
              </a:rPr>
              <a:t>Depends on whether the call states the scope explicitly (e.g., </a:t>
            </a:r>
            <a:r>
              <a:rPr lang="en-US" b="1" dirty="0" err="1" smtClean="0">
                <a:solidFill>
                  <a:schemeClr val="accent2"/>
                </a:solidFill>
                <a:latin typeface="Courier New" pitchFamily="49" charset="0"/>
                <a:ea typeface="Arial" pitchFamily="34" charset="0"/>
              </a:rPr>
              <a:t>Foo</a:t>
            </a:r>
            <a:r>
              <a:rPr lang="en-US" b="1" dirty="0" smtClean="0">
                <a:solidFill>
                  <a:schemeClr val="accent2"/>
                </a:solidFill>
                <a:latin typeface="Courier New" pitchFamily="49" charset="0"/>
                <a:ea typeface="Arial" pitchFamily="34" charset="0"/>
              </a:rPr>
              <a:t>::</a:t>
            </a:r>
            <a:r>
              <a:rPr lang="en-US" b="1" dirty="0" err="1" smtClean="0">
                <a:solidFill>
                  <a:schemeClr val="accent2"/>
                </a:solidFill>
                <a:latin typeface="Courier New" pitchFamily="49" charset="0"/>
                <a:ea typeface="Arial" pitchFamily="34" charset="0"/>
              </a:rPr>
              <a:t>baz</a:t>
            </a:r>
            <a:r>
              <a:rPr lang="en-US" b="1" dirty="0" smtClean="0">
                <a:solidFill>
                  <a:schemeClr val="accent2"/>
                </a:solidFill>
                <a:latin typeface="Courier New" pitchFamily="49" charset="0"/>
                <a:ea typeface="Arial" pitchFamily="34" charset="0"/>
              </a:rPr>
              <a:t>();</a:t>
            </a:r>
            <a:r>
              <a:rPr lang="en-US" dirty="0" smtClean="0">
                <a:ea typeface="Arial" pitchFamily="34" charset="0"/>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a:xfrm>
            <a:off x="228600" y="0"/>
            <a:ext cx="8686800" cy="764704"/>
          </a:xfrm>
        </p:spPr>
        <p:txBody>
          <a:bodyPr>
            <a:normAutofit/>
          </a:bodyPr>
          <a:lstStyle/>
          <a:p>
            <a:pPr eaLnBrk="1" hangingPunct="1"/>
            <a:r>
              <a:rPr lang="en-US" sz="3200" b="1" dirty="0" smtClean="0">
                <a:ea typeface="ＭＳ Ｐゴシック" pitchFamily="34" charset="-128"/>
              </a:rPr>
              <a:t>Function Overloading</a:t>
            </a:r>
          </a:p>
        </p:txBody>
      </p:sp>
      <p:sp>
        <p:nvSpPr>
          <p:cNvPr id="16386" name="Rectangle 3"/>
          <p:cNvSpPr>
            <a:spLocks noGrp="1" noChangeArrowheads="1"/>
          </p:cNvSpPr>
          <p:nvPr>
            <p:ph type="body" sz="half" idx="1"/>
          </p:nvPr>
        </p:nvSpPr>
        <p:spPr>
          <a:xfrm>
            <a:off x="381000" y="1124744"/>
            <a:ext cx="3886200" cy="5276056"/>
          </a:xfrm>
        </p:spPr>
        <p:txBody>
          <a:bodyPr/>
          <a:lstStyle/>
          <a:p>
            <a:pPr eaLnBrk="1" hangingPunct="1">
              <a:lnSpc>
                <a:spcPct val="80000"/>
              </a:lnSpc>
              <a:buFontTx/>
              <a:buNone/>
            </a:pPr>
            <a:r>
              <a:rPr lang="en-US" sz="1600" b="1" dirty="0" smtClean="0">
                <a:latin typeface="Courier New" pitchFamily="49" charset="0"/>
                <a:ea typeface="ＭＳ Ｐゴシック" pitchFamily="34" charset="-128"/>
              </a:rPr>
              <a:t>class A {</a:t>
            </a:r>
          </a:p>
          <a:p>
            <a:pPr eaLnBrk="1" hangingPunct="1">
              <a:lnSpc>
                <a:spcPct val="80000"/>
              </a:lnSpc>
              <a:buFontTx/>
              <a:buNone/>
            </a:pPr>
            <a:r>
              <a:rPr lang="en-US" sz="1600" b="1" dirty="0" smtClean="0">
                <a:latin typeface="Courier New" pitchFamily="49" charset="0"/>
                <a:ea typeface="ＭＳ Ｐゴシック" pitchFamily="34" charset="-128"/>
              </a:rPr>
              <a:t>public:</a:t>
            </a:r>
          </a:p>
          <a:p>
            <a:pPr eaLnBrk="1" hangingPunct="1">
              <a:lnSpc>
                <a:spcPct val="80000"/>
              </a:lnSpc>
              <a:buFontTx/>
              <a:buNone/>
            </a:pPr>
            <a:r>
              <a:rPr lang="en-US" sz="1600" b="1" dirty="0" smtClean="0">
                <a:latin typeface="Courier New" pitchFamily="49" charset="0"/>
                <a:ea typeface="ＭＳ Ｐゴシック" pitchFamily="34" charset="-128"/>
              </a:rPr>
              <a:t>	</a:t>
            </a:r>
            <a:r>
              <a:rPr lang="en-US" sz="1600" b="1" dirty="0" err="1" smtClean="0">
                <a:latin typeface="Courier New" pitchFamily="49" charset="0"/>
                <a:ea typeface="ＭＳ Ｐゴシック" pitchFamily="34" charset="-128"/>
              </a:rPr>
              <a:t>int</a:t>
            </a:r>
            <a:r>
              <a:rPr lang="en-US" sz="1600" b="1" dirty="0" smtClean="0">
                <a:latin typeface="Courier New" pitchFamily="49" charset="0"/>
                <a:ea typeface="ＭＳ Ｐゴシック" pitchFamily="34" charset="-128"/>
              </a:rPr>
              <a:t> add(</a:t>
            </a:r>
            <a:r>
              <a:rPr lang="en-US" sz="1600" b="1" dirty="0" err="1" smtClean="0">
                <a:latin typeface="Courier New" pitchFamily="49" charset="0"/>
                <a:ea typeface="ＭＳ Ｐゴシック" pitchFamily="34" charset="-128"/>
              </a:rPr>
              <a:t>int</a:t>
            </a:r>
            <a:r>
              <a:rPr lang="en-US" sz="1600" b="1" dirty="0" smtClean="0">
                <a:latin typeface="Courier New" pitchFamily="49" charset="0"/>
                <a:ea typeface="ＭＳ Ｐゴシック" pitchFamily="34" charset="-128"/>
              </a:rPr>
              <a:t> </a:t>
            </a:r>
            <a:r>
              <a:rPr lang="en-US" sz="1600" b="1" dirty="0" err="1" smtClean="0">
                <a:latin typeface="Courier New" pitchFamily="49" charset="0"/>
                <a:ea typeface="ＭＳ Ｐゴシック" pitchFamily="34" charset="-128"/>
              </a:rPr>
              <a:t>i</a:t>
            </a:r>
            <a:r>
              <a:rPr lang="en-US" sz="1600" b="1" dirty="0" smtClean="0">
                <a:latin typeface="Courier New" pitchFamily="49" charset="0"/>
                <a:ea typeface="ＭＳ Ｐゴシック" pitchFamily="34" charset="-128"/>
              </a:rPr>
              <a:t>, </a:t>
            </a:r>
            <a:r>
              <a:rPr lang="en-US" sz="1600" b="1" dirty="0" err="1" smtClean="0">
                <a:latin typeface="Courier New" pitchFamily="49" charset="0"/>
                <a:ea typeface="ＭＳ Ｐゴシック" pitchFamily="34" charset="-128"/>
              </a:rPr>
              <a:t>int</a:t>
            </a:r>
            <a:r>
              <a:rPr lang="en-US" sz="1600" b="1" dirty="0" smtClean="0">
                <a:latin typeface="Courier New" pitchFamily="49" charset="0"/>
                <a:ea typeface="ＭＳ Ｐゴシック" pitchFamily="34" charset="-128"/>
              </a:rPr>
              <a:t> j);</a:t>
            </a:r>
          </a:p>
          <a:p>
            <a:pPr eaLnBrk="1" hangingPunct="1">
              <a:lnSpc>
                <a:spcPct val="80000"/>
              </a:lnSpc>
              <a:buFontTx/>
              <a:buNone/>
            </a:pPr>
            <a:endParaRPr lang="en-US" sz="1600" b="1" dirty="0" smtClean="0">
              <a:latin typeface="Courier New" pitchFamily="49" charset="0"/>
              <a:ea typeface="ＭＳ Ｐゴシック" pitchFamily="34" charset="-128"/>
            </a:endParaRPr>
          </a:p>
          <a:p>
            <a:pPr eaLnBrk="1" hangingPunct="1">
              <a:lnSpc>
                <a:spcPct val="80000"/>
              </a:lnSpc>
              <a:buFontTx/>
              <a:buNone/>
            </a:pPr>
            <a:r>
              <a:rPr lang="en-US" sz="1600" b="1" dirty="0" smtClean="0">
                <a:latin typeface="Courier New" pitchFamily="49" charset="0"/>
                <a:ea typeface="ＭＳ Ｐゴシック" pitchFamily="34" charset="-128"/>
              </a:rPr>
              <a:t>   // not allowed, would be</a:t>
            </a:r>
          </a:p>
          <a:p>
            <a:pPr eaLnBrk="1" hangingPunct="1">
              <a:lnSpc>
                <a:spcPct val="80000"/>
              </a:lnSpc>
              <a:buFontTx/>
              <a:buNone/>
            </a:pPr>
            <a:r>
              <a:rPr lang="en-US" sz="1600" b="1" dirty="0" smtClean="0">
                <a:latin typeface="Courier New" pitchFamily="49" charset="0"/>
                <a:ea typeface="ＭＳ Ｐゴシック" pitchFamily="34" charset="-128"/>
              </a:rPr>
              <a:t>   // ambiguous with above:</a:t>
            </a:r>
          </a:p>
          <a:p>
            <a:pPr eaLnBrk="1" hangingPunct="1">
              <a:lnSpc>
                <a:spcPct val="80000"/>
              </a:lnSpc>
              <a:buFontTx/>
              <a:buNone/>
            </a:pPr>
            <a:r>
              <a:rPr lang="en-US" sz="1600" b="1" dirty="0" smtClean="0">
                <a:latin typeface="Courier New" pitchFamily="49" charset="0"/>
                <a:ea typeface="ＭＳ Ｐゴシック" pitchFamily="34" charset="-128"/>
              </a:rPr>
              <a:t>	// long add(</a:t>
            </a:r>
            <a:r>
              <a:rPr lang="en-US" sz="1600" b="1" dirty="0" err="1" smtClean="0">
                <a:latin typeface="Courier New" pitchFamily="49" charset="0"/>
                <a:ea typeface="ＭＳ Ｐゴシック" pitchFamily="34" charset="-128"/>
              </a:rPr>
              <a:t>int</a:t>
            </a:r>
            <a:r>
              <a:rPr lang="en-US" sz="1600" b="1" dirty="0" smtClean="0">
                <a:latin typeface="Courier New" pitchFamily="49" charset="0"/>
                <a:ea typeface="ＭＳ Ｐゴシック" pitchFamily="34" charset="-128"/>
              </a:rPr>
              <a:t> m, </a:t>
            </a:r>
            <a:r>
              <a:rPr lang="en-US" sz="1600" b="1" dirty="0" err="1" smtClean="0">
                <a:latin typeface="Courier New" pitchFamily="49" charset="0"/>
                <a:ea typeface="ＭＳ Ｐゴシック" pitchFamily="34" charset="-128"/>
              </a:rPr>
              <a:t>int</a:t>
            </a:r>
            <a:r>
              <a:rPr lang="en-US" sz="1600" b="1" dirty="0" smtClean="0">
                <a:latin typeface="Courier New" pitchFamily="49" charset="0"/>
                <a:ea typeface="ＭＳ Ｐゴシック" pitchFamily="34" charset="-128"/>
              </a:rPr>
              <a:t> n);</a:t>
            </a:r>
          </a:p>
          <a:p>
            <a:pPr eaLnBrk="1" hangingPunct="1">
              <a:lnSpc>
                <a:spcPct val="80000"/>
              </a:lnSpc>
              <a:buFontTx/>
              <a:buNone/>
            </a:pPr>
            <a:endParaRPr lang="en-US" sz="1600" b="1" dirty="0" smtClean="0">
              <a:latin typeface="Courier New" pitchFamily="49" charset="0"/>
              <a:ea typeface="ＭＳ Ｐゴシック" pitchFamily="34" charset="-128"/>
            </a:endParaRPr>
          </a:p>
          <a:p>
            <a:pPr eaLnBrk="1" hangingPunct="1">
              <a:lnSpc>
                <a:spcPct val="80000"/>
              </a:lnSpc>
              <a:buFontTx/>
              <a:buNone/>
            </a:pPr>
            <a:r>
              <a:rPr lang="en-US" sz="1600" b="1" dirty="0" smtClean="0">
                <a:latin typeface="Courier New" pitchFamily="49" charset="0"/>
                <a:ea typeface="ＭＳ Ｐゴシック" pitchFamily="34" charset="-128"/>
              </a:rPr>
              <a:t>   // Ok, different signature</a:t>
            </a:r>
          </a:p>
          <a:p>
            <a:pPr eaLnBrk="1" hangingPunct="1">
              <a:lnSpc>
                <a:spcPct val="80000"/>
              </a:lnSpc>
              <a:buFontTx/>
              <a:buNone/>
            </a:pPr>
            <a:r>
              <a:rPr lang="en-US" sz="1600" b="1" dirty="0" smtClean="0">
                <a:latin typeface="Courier New" pitchFamily="49" charset="0"/>
                <a:ea typeface="ＭＳ Ｐゴシック" pitchFamily="34" charset="-128"/>
              </a:rPr>
              <a:t>	long add(long m, long n);</a:t>
            </a:r>
          </a:p>
          <a:p>
            <a:pPr eaLnBrk="1" hangingPunct="1">
              <a:lnSpc>
                <a:spcPct val="80000"/>
              </a:lnSpc>
              <a:buFontTx/>
              <a:buNone/>
            </a:pPr>
            <a:r>
              <a:rPr lang="en-US" sz="1600" b="1" dirty="0" smtClean="0">
                <a:latin typeface="Courier New" pitchFamily="49" charset="0"/>
                <a:ea typeface="ＭＳ Ｐゴシック" pitchFamily="34" charset="-128"/>
              </a:rPr>
              <a:t>};</a:t>
            </a:r>
          </a:p>
          <a:p>
            <a:pPr eaLnBrk="1" hangingPunct="1">
              <a:lnSpc>
                <a:spcPct val="80000"/>
              </a:lnSpc>
              <a:buFontTx/>
              <a:buNone/>
            </a:pPr>
            <a:endParaRPr lang="en-US" sz="1600" b="1" dirty="0" smtClean="0">
              <a:latin typeface="Courier New" pitchFamily="49" charset="0"/>
              <a:ea typeface="ＭＳ Ｐゴシック" pitchFamily="34" charset="-128"/>
            </a:endParaRPr>
          </a:p>
          <a:p>
            <a:pPr eaLnBrk="1" hangingPunct="1">
              <a:lnSpc>
                <a:spcPct val="80000"/>
              </a:lnSpc>
              <a:buFontTx/>
              <a:buNone/>
            </a:pPr>
            <a:r>
              <a:rPr lang="en-US" sz="1600" b="1" dirty="0" err="1" smtClean="0">
                <a:latin typeface="Courier New" pitchFamily="49" charset="0"/>
                <a:ea typeface="ＭＳ Ｐゴシック" pitchFamily="34" charset="-128"/>
              </a:rPr>
              <a:t>int</a:t>
            </a:r>
            <a:endParaRPr lang="en-US" sz="1600" b="1" dirty="0" smtClean="0">
              <a:latin typeface="Courier New" pitchFamily="49" charset="0"/>
              <a:ea typeface="ＭＳ Ｐゴシック" pitchFamily="34" charset="-128"/>
            </a:endParaRPr>
          </a:p>
          <a:p>
            <a:pPr eaLnBrk="1" hangingPunct="1">
              <a:lnSpc>
                <a:spcPct val="80000"/>
              </a:lnSpc>
              <a:buFontTx/>
              <a:buNone/>
            </a:pPr>
            <a:r>
              <a:rPr lang="en-US" sz="1600" b="1" dirty="0" smtClean="0">
                <a:latin typeface="Courier New" pitchFamily="49" charset="0"/>
                <a:ea typeface="ＭＳ Ｐゴシック" pitchFamily="34" charset="-128"/>
              </a:rPr>
              <a:t>main (</a:t>
            </a:r>
            <a:r>
              <a:rPr lang="en-US" sz="1600" b="1" dirty="0" err="1" smtClean="0">
                <a:latin typeface="Courier New" pitchFamily="49" charset="0"/>
                <a:ea typeface="ＭＳ Ｐゴシック" pitchFamily="34" charset="-128"/>
              </a:rPr>
              <a:t>int</a:t>
            </a:r>
            <a:r>
              <a:rPr lang="en-US" sz="1600" b="1" dirty="0" smtClean="0">
                <a:latin typeface="Courier New" pitchFamily="49" charset="0"/>
                <a:ea typeface="ＭＳ Ｐゴシック" pitchFamily="34" charset="-128"/>
              </a:rPr>
              <a:t> </a:t>
            </a:r>
            <a:r>
              <a:rPr lang="en-US" sz="1600" b="1" dirty="0" err="1" smtClean="0">
                <a:latin typeface="Courier New" pitchFamily="49" charset="0"/>
                <a:ea typeface="ＭＳ Ｐゴシック" pitchFamily="34" charset="-128"/>
              </a:rPr>
              <a:t>argc</a:t>
            </a:r>
            <a:r>
              <a:rPr lang="en-US" sz="1600" b="1" dirty="0" smtClean="0">
                <a:latin typeface="Courier New" pitchFamily="49" charset="0"/>
                <a:ea typeface="ＭＳ Ｐゴシック" pitchFamily="34" charset="-128"/>
              </a:rPr>
              <a:t>, char **</a:t>
            </a:r>
            <a:r>
              <a:rPr lang="en-US" sz="1600" b="1" dirty="0" err="1" smtClean="0">
                <a:latin typeface="Courier New" pitchFamily="49" charset="0"/>
                <a:ea typeface="ＭＳ Ｐゴシック" pitchFamily="34" charset="-128"/>
              </a:rPr>
              <a:t>argv</a:t>
            </a:r>
            <a:r>
              <a:rPr lang="en-US" sz="1600" b="1" dirty="0" smtClean="0">
                <a:latin typeface="Courier New" pitchFamily="49" charset="0"/>
                <a:ea typeface="ＭＳ Ｐゴシック" pitchFamily="34" charset="-128"/>
              </a:rPr>
              <a:t>) {</a:t>
            </a:r>
          </a:p>
          <a:p>
            <a:pPr eaLnBrk="1" hangingPunct="1">
              <a:lnSpc>
                <a:spcPct val="80000"/>
              </a:lnSpc>
              <a:buFontTx/>
              <a:buNone/>
            </a:pPr>
            <a:r>
              <a:rPr lang="en-US" sz="1600" b="1" dirty="0" smtClean="0">
                <a:latin typeface="Courier New" pitchFamily="49" charset="0"/>
                <a:ea typeface="ＭＳ Ｐゴシック" pitchFamily="34" charset="-128"/>
              </a:rPr>
              <a:t>  </a:t>
            </a:r>
            <a:r>
              <a:rPr lang="en-US" sz="1600" b="1" dirty="0" err="1" smtClean="0">
                <a:latin typeface="Courier New" pitchFamily="49" charset="0"/>
                <a:ea typeface="ＭＳ Ｐゴシック" pitchFamily="34" charset="-128"/>
              </a:rPr>
              <a:t>int</a:t>
            </a:r>
            <a:r>
              <a:rPr lang="en-US" sz="1600" b="1" dirty="0" smtClean="0">
                <a:latin typeface="Courier New" pitchFamily="49" charset="0"/>
                <a:ea typeface="ＭＳ Ｐゴシック" pitchFamily="34" charset="-128"/>
              </a:rPr>
              <a:t> a = 7;</a:t>
            </a:r>
          </a:p>
          <a:p>
            <a:pPr eaLnBrk="1" hangingPunct="1">
              <a:lnSpc>
                <a:spcPct val="80000"/>
              </a:lnSpc>
              <a:buFontTx/>
              <a:buNone/>
            </a:pPr>
            <a:r>
              <a:rPr lang="en-US" sz="1600" b="1" dirty="0" smtClean="0">
                <a:latin typeface="Courier New" pitchFamily="49" charset="0"/>
                <a:ea typeface="ＭＳ Ｐゴシック" pitchFamily="34" charset="-128"/>
              </a:rPr>
              <a:t>  </a:t>
            </a:r>
            <a:r>
              <a:rPr lang="en-US" sz="1600" b="1" dirty="0" err="1" smtClean="0">
                <a:latin typeface="Courier New" pitchFamily="49" charset="0"/>
                <a:ea typeface="ＭＳ Ｐゴシック" pitchFamily="34" charset="-128"/>
              </a:rPr>
              <a:t>int</a:t>
            </a:r>
            <a:r>
              <a:rPr lang="en-US" sz="1600" b="1" dirty="0" smtClean="0">
                <a:latin typeface="Courier New" pitchFamily="49" charset="0"/>
                <a:ea typeface="ＭＳ Ｐゴシック" pitchFamily="34" charset="-128"/>
              </a:rPr>
              <a:t> b = 8;</a:t>
            </a:r>
          </a:p>
          <a:p>
            <a:pPr eaLnBrk="1" hangingPunct="1">
              <a:lnSpc>
                <a:spcPct val="80000"/>
              </a:lnSpc>
              <a:buFontTx/>
              <a:buNone/>
            </a:pPr>
            <a:r>
              <a:rPr lang="en-US" sz="1600" b="1" dirty="0" smtClean="0">
                <a:latin typeface="Courier New" pitchFamily="49" charset="0"/>
                <a:ea typeface="ＭＳ Ｐゴシック" pitchFamily="34" charset="-128"/>
              </a:rPr>
              <a:t>  </a:t>
            </a:r>
            <a:r>
              <a:rPr lang="en-US" sz="1600" b="1" dirty="0" err="1" smtClean="0">
                <a:latin typeface="Courier New" pitchFamily="49" charset="0"/>
                <a:ea typeface="ＭＳ Ｐゴシック" pitchFamily="34" charset="-128"/>
              </a:rPr>
              <a:t>int</a:t>
            </a:r>
            <a:r>
              <a:rPr lang="en-US" sz="1600" b="1" dirty="0" smtClean="0">
                <a:latin typeface="Courier New" pitchFamily="49" charset="0"/>
                <a:ea typeface="ＭＳ Ｐゴシック" pitchFamily="34" charset="-128"/>
              </a:rPr>
              <a:t> c = add(a, b);</a:t>
            </a:r>
          </a:p>
          <a:p>
            <a:pPr eaLnBrk="1" hangingPunct="1">
              <a:lnSpc>
                <a:spcPct val="80000"/>
              </a:lnSpc>
              <a:buFontTx/>
              <a:buNone/>
            </a:pPr>
            <a:r>
              <a:rPr lang="en-US" sz="1600" b="1" dirty="0" smtClean="0">
                <a:latin typeface="Courier New" pitchFamily="49" charset="0"/>
                <a:ea typeface="ＭＳ Ｐゴシック" pitchFamily="34" charset="-128"/>
              </a:rPr>
              <a:t>  return 0;</a:t>
            </a:r>
          </a:p>
          <a:p>
            <a:pPr eaLnBrk="1" hangingPunct="1">
              <a:lnSpc>
                <a:spcPct val="80000"/>
              </a:lnSpc>
              <a:buFontTx/>
              <a:buNone/>
            </a:pPr>
            <a:r>
              <a:rPr lang="en-US" sz="1600" b="1" dirty="0" smtClean="0">
                <a:latin typeface="Courier New" pitchFamily="49" charset="0"/>
                <a:ea typeface="ＭＳ Ｐゴシック" pitchFamily="34" charset="-128"/>
              </a:rPr>
              <a:t>}</a:t>
            </a:r>
          </a:p>
        </p:txBody>
      </p:sp>
      <p:sp>
        <p:nvSpPr>
          <p:cNvPr id="16387" name="Rectangle 4"/>
          <p:cNvSpPr>
            <a:spLocks noGrp="1" noChangeArrowheads="1"/>
          </p:cNvSpPr>
          <p:nvPr>
            <p:ph type="body" sz="half" idx="2"/>
          </p:nvPr>
        </p:nvSpPr>
        <p:spPr>
          <a:xfrm>
            <a:off x="3962400" y="1124744"/>
            <a:ext cx="5105400" cy="5199856"/>
          </a:xfrm>
        </p:spPr>
        <p:txBody>
          <a:bodyPr/>
          <a:lstStyle/>
          <a:p>
            <a:pPr eaLnBrk="1" hangingPunct="1">
              <a:lnSpc>
                <a:spcPct val="80000"/>
              </a:lnSpc>
            </a:pPr>
            <a:r>
              <a:rPr lang="en-US" sz="2400" dirty="0" smtClean="0">
                <a:ea typeface="ＭＳ Ｐゴシック" pitchFamily="34" charset="-128"/>
              </a:rPr>
              <a:t>Calls to overloaded functions and operators are resolved by </a:t>
            </a:r>
          </a:p>
          <a:p>
            <a:pPr lvl="1" eaLnBrk="1" hangingPunct="1">
              <a:lnSpc>
                <a:spcPct val="80000"/>
              </a:lnSpc>
            </a:pPr>
            <a:r>
              <a:rPr lang="en-US" sz="2000" dirty="0" smtClean="0">
                <a:ea typeface="Arial" pitchFamily="34" charset="0"/>
              </a:rPr>
              <a:t>Finding all possible matches based on passed arguments</a:t>
            </a:r>
          </a:p>
          <a:p>
            <a:pPr lvl="2" eaLnBrk="1" hangingPunct="1">
              <a:lnSpc>
                <a:spcPct val="80000"/>
              </a:lnSpc>
            </a:pPr>
            <a:r>
              <a:rPr lang="en-US" sz="1800" dirty="0" smtClean="0">
                <a:ea typeface="Arial" pitchFamily="34" charset="0"/>
              </a:rPr>
              <a:t>May involve type promotion</a:t>
            </a:r>
          </a:p>
          <a:p>
            <a:pPr lvl="2" eaLnBrk="1" hangingPunct="1">
              <a:lnSpc>
                <a:spcPct val="80000"/>
              </a:lnSpc>
            </a:pPr>
            <a:r>
              <a:rPr lang="en-US" sz="1800" dirty="0" smtClean="0">
                <a:ea typeface="Arial" pitchFamily="34" charset="0"/>
              </a:rPr>
              <a:t>May involve instantiating templates</a:t>
            </a:r>
          </a:p>
          <a:p>
            <a:pPr lvl="1" eaLnBrk="1" hangingPunct="1">
              <a:lnSpc>
                <a:spcPct val="80000"/>
              </a:lnSpc>
            </a:pPr>
            <a:r>
              <a:rPr lang="en-US" sz="2000" dirty="0" smtClean="0">
                <a:ea typeface="Arial" pitchFamily="34" charset="0"/>
              </a:rPr>
              <a:t>Finding the </a:t>
            </a:r>
            <a:r>
              <a:rPr lang="ja-JP" altLang="en-US" sz="2000" smtClean="0">
                <a:ea typeface="ＭＳ Ｐゴシック" pitchFamily="34" charset="-128"/>
              </a:rPr>
              <a:t>“</a:t>
            </a:r>
            <a:r>
              <a:rPr lang="en-US" altLang="ja-JP" sz="2000" dirty="0" smtClean="0">
                <a:ea typeface="ＭＳ Ｐゴシック" pitchFamily="34" charset="-128"/>
              </a:rPr>
              <a:t>best match</a:t>
            </a:r>
            <a:r>
              <a:rPr lang="ja-JP" altLang="en-US" sz="2000" smtClean="0">
                <a:ea typeface="ＭＳ Ｐゴシック" pitchFamily="34" charset="-128"/>
              </a:rPr>
              <a:t>”</a:t>
            </a:r>
            <a:r>
              <a:rPr lang="en-US" altLang="ja-JP" sz="2000" dirty="0" smtClean="0">
                <a:ea typeface="ＭＳ Ｐゴシック" pitchFamily="34" charset="-128"/>
              </a:rPr>
              <a:t> among those possible matches</a:t>
            </a:r>
          </a:p>
          <a:p>
            <a:pPr lvl="1" eaLnBrk="1" hangingPunct="1">
              <a:lnSpc>
                <a:spcPct val="80000"/>
              </a:lnSpc>
            </a:pPr>
            <a:endParaRPr lang="en-US" sz="2000" dirty="0" smtClean="0">
              <a:ea typeface="Arial" pitchFamily="34" charset="0"/>
            </a:endParaRPr>
          </a:p>
          <a:p>
            <a:pPr eaLnBrk="1" hangingPunct="1">
              <a:lnSpc>
                <a:spcPct val="80000"/>
              </a:lnSpc>
            </a:pPr>
            <a:r>
              <a:rPr lang="en-US" sz="2400" dirty="0" smtClean="0">
                <a:ea typeface="ＭＳ Ｐゴシック" pitchFamily="34" charset="-128"/>
              </a:rPr>
              <a:t>Signature does not include the return type</a:t>
            </a:r>
          </a:p>
          <a:p>
            <a:pPr lvl="1" eaLnBrk="1" hangingPunct="1">
              <a:lnSpc>
                <a:spcPct val="80000"/>
              </a:lnSpc>
            </a:pPr>
            <a:r>
              <a:rPr lang="en-US" sz="2000" dirty="0" smtClean="0">
                <a:ea typeface="Arial" pitchFamily="34" charset="0"/>
              </a:rPr>
              <a:t>Which might not help even if it did, i.e., calls may ignore result</a:t>
            </a:r>
          </a:p>
          <a:p>
            <a:pPr lvl="1" eaLnBrk="1" hangingPunct="1">
              <a:lnSpc>
                <a:spcPct val="80000"/>
              </a:lnSpc>
            </a:pPr>
            <a:r>
              <a:rPr lang="en-US" sz="2000" dirty="0" smtClean="0">
                <a:ea typeface="Arial" pitchFamily="34" charset="0"/>
              </a:rPr>
              <a:t>So, overloading can</a:t>
            </a:r>
            <a:r>
              <a:rPr lang="ja-JP" altLang="en-US" sz="2000" smtClean="0">
                <a:ea typeface="ＭＳ Ｐゴシック" pitchFamily="34" charset="-128"/>
              </a:rPr>
              <a:t>’</a:t>
            </a:r>
            <a:r>
              <a:rPr lang="en-US" altLang="ja-JP" sz="2000" dirty="0" smtClean="0">
                <a:ea typeface="ＭＳ Ｐゴシック" pitchFamily="34" charset="-128"/>
              </a:rPr>
              <a:t>t be resolved by return type alone</a:t>
            </a:r>
          </a:p>
          <a:p>
            <a:pPr lvl="1" eaLnBrk="1" hangingPunct="1">
              <a:lnSpc>
                <a:spcPct val="80000"/>
              </a:lnSpc>
            </a:pPr>
            <a:r>
              <a:rPr lang="en-US" sz="2000" dirty="0" smtClean="0">
                <a:ea typeface="Arial" pitchFamily="34" charset="0"/>
              </a:rPr>
              <a:t>Compiler generates an error if the call can</a:t>
            </a:r>
            <a:r>
              <a:rPr lang="ja-JP" altLang="en-US" sz="2000" smtClean="0">
                <a:ea typeface="ＭＳ Ｐゴシック" pitchFamily="34" charset="-128"/>
              </a:rPr>
              <a:t>’</a:t>
            </a:r>
            <a:r>
              <a:rPr lang="en-US" altLang="ja-JP" sz="2000" dirty="0" smtClean="0">
                <a:ea typeface="ＭＳ Ｐゴシック" pitchFamily="34" charset="-128"/>
              </a:rPr>
              <a:t>t be resolved</a:t>
            </a:r>
          </a:p>
          <a:p>
            <a:pPr eaLnBrk="1" hangingPunct="1">
              <a:lnSpc>
                <a:spcPct val="80000"/>
              </a:lnSpc>
            </a:pPr>
            <a:endParaRPr lang="en-US" sz="2400" dirty="0" smtClean="0">
              <a:ea typeface="ＭＳ Ｐゴシック" pitchFamily="34" charset="-128"/>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67544" y="620688"/>
            <a:ext cx="8229600" cy="1143000"/>
          </a:xfrm>
        </p:spPr>
        <p:txBody>
          <a:bodyPr>
            <a:normAutofit fontScale="90000"/>
          </a:bodyPr>
          <a:lstStyle/>
          <a:p>
            <a:r>
              <a:rPr lang="en-US" dirty="0"/>
              <a:t> </a:t>
            </a:r>
            <a:r>
              <a:rPr lang="en-US" dirty="0" smtClean="0"/>
              <a:t>O</a:t>
            </a:r>
            <a:r>
              <a:rPr lang="en-US" noProof="1" smtClean="0"/>
              <a:t>perator overloading</a:t>
            </a:r>
            <a:r>
              <a:rPr lang="en-US" dirty="0" smtClean="0"/>
              <a:t/>
            </a:r>
            <a:br>
              <a:rPr lang="en-US" dirty="0" smtClean="0"/>
            </a:br>
            <a:r>
              <a:rPr lang="en-US" dirty="0"/>
              <a:t/>
            </a:r>
            <a:br>
              <a:rPr lang="en-US" dirty="0"/>
            </a:br>
            <a:endParaRPr lang="en-US" dirty="0"/>
          </a:p>
        </p:txBody>
      </p:sp>
      <p:sp>
        <p:nvSpPr>
          <p:cNvPr id="5123" name="Rectangle 3"/>
          <p:cNvSpPr>
            <a:spLocks noGrp="1" noChangeArrowheads="1"/>
          </p:cNvSpPr>
          <p:nvPr>
            <p:ph type="body" idx="1"/>
          </p:nvPr>
        </p:nvSpPr>
        <p:spPr>
          <a:xfrm>
            <a:off x="685800" y="1447800"/>
            <a:ext cx="7772400" cy="4114800"/>
          </a:xfrm>
        </p:spPr>
        <p:txBody>
          <a:bodyPr/>
          <a:lstStyle/>
          <a:p>
            <a:pPr marL="876300" lvl="1" indent="-419100">
              <a:lnSpc>
                <a:spcPct val="90000"/>
              </a:lnSpc>
            </a:pPr>
            <a:r>
              <a:rPr lang="en-US" sz="2400" dirty="0" smtClean="0"/>
              <a:t>Enabling </a:t>
            </a:r>
            <a:r>
              <a:rPr lang="en-US" sz="2400" dirty="0"/>
              <a:t>C++’s operators to work with class objects</a:t>
            </a:r>
          </a:p>
          <a:p>
            <a:pPr marL="876300" lvl="1" indent="-419100">
              <a:lnSpc>
                <a:spcPct val="90000"/>
              </a:lnSpc>
            </a:pPr>
            <a:r>
              <a:rPr lang="en-US" sz="2400" dirty="0"/>
              <a:t>Using traditional operators with user-defined objects</a:t>
            </a:r>
          </a:p>
          <a:p>
            <a:pPr marL="876300" lvl="1" indent="-419100">
              <a:lnSpc>
                <a:spcPct val="90000"/>
              </a:lnSpc>
            </a:pPr>
            <a:r>
              <a:rPr lang="en-US" sz="2400" dirty="0"/>
              <a:t>R</a:t>
            </a:r>
            <a:r>
              <a:rPr lang="en-US" sz="2400" noProof="1"/>
              <a:t>equires great care</a:t>
            </a:r>
            <a:r>
              <a:rPr lang="en-US" sz="2400" dirty="0"/>
              <a:t>; </a:t>
            </a:r>
            <a:r>
              <a:rPr lang="en-US" sz="2400" noProof="1"/>
              <a:t>when overloading </a:t>
            </a:r>
            <a:r>
              <a:rPr lang="en-US" sz="2400" dirty="0"/>
              <a:t>is </a:t>
            </a:r>
            <a:r>
              <a:rPr lang="en-US" sz="2400" noProof="1"/>
              <a:t>misused, program difficult to understand</a:t>
            </a:r>
            <a:endParaRPr lang="en-US" sz="2400" dirty="0"/>
          </a:p>
          <a:p>
            <a:pPr marL="876300" lvl="1" indent="-419100">
              <a:lnSpc>
                <a:spcPct val="90000"/>
              </a:lnSpc>
            </a:pPr>
            <a:r>
              <a:rPr lang="en-US" sz="2400" dirty="0"/>
              <a:t>Examples of already overloaded operators</a:t>
            </a:r>
          </a:p>
          <a:p>
            <a:pPr marL="1295400" lvl="2" indent="-381000">
              <a:lnSpc>
                <a:spcPct val="90000"/>
              </a:lnSpc>
            </a:pPr>
            <a:r>
              <a:rPr lang="en-US" sz="2000" dirty="0"/>
              <a:t>Operator </a:t>
            </a:r>
            <a:r>
              <a:rPr lang="en-US" sz="2000" b="1" dirty="0">
                <a:latin typeface="Courier New" pitchFamily="49" charset="0"/>
              </a:rPr>
              <a:t>&lt;&lt;</a:t>
            </a:r>
            <a:r>
              <a:rPr lang="en-US" sz="2000" dirty="0"/>
              <a:t> is both the stream-insertion operator and the bitwise left-shift operator</a:t>
            </a:r>
          </a:p>
          <a:p>
            <a:pPr marL="1295400" lvl="2" indent="-381000">
              <a:lnSpc>
                <a:spcPct val="90000"/>
              </a:lnSpc>
            </a:pPr>
            <a:r>
              <a:rPr lang="en-US" sz="2000" b="1" dirty="0">
                <a:latin typeface="Courier New" pitchFamily="49" charset="0"/>
              </a:rPr>
              <a:t>+</a:t>
            </a:r>
            <a:r>
              <a:rPr lang="en-US" sz="2000" dirty="0"/>
              <a:t> and </a:t>
            </a:r>
            <a:r>
              <a:rPr lang="en-US" sz="2000" b="1" dirty="0">
                <a:latin typeface="Courier New" pitchFamily="49" charset="0"/>
              </a:rPr>
              <a:t>-</a:t>
            </a:r>
            <a:r>
              <a:rPr lang="en-US" sz="2000" dirty="0"/>
              <a:t>, perform arithmetic on multiple types</a:t>
            </a:r>
          </a:p>
          <a:p>
            <a:pPr marL="876300" lvl="1" indent="-419100">
              <a:lnSpc>
                <a:spcPct val="90000"/>
              </a:lnSpc>
            </a:pPr>
            <a:r>
              <a:rPr lang="en-US" sz="2400" dirty="0"/>
              <a:t>Compiler generates the appropriate code based on the manner in which the operator is used</a:t>
            </a:r>
          </a:p>
          <a:p>
            <a:pPr marL="1295400" lvl="2" indent="-381000">
              <a:lnSpc>
                <a:spcPct val="90000"/>
              </a:lnSpc>
            </a:pPr>
            <a:endParaRPr lang="en-US"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3568" y="404664"/>
            <a:ext cx="7772400" cy="914400"/>
          </a:xfrm>
        </p:spPr>
        <p:txBody>
          <a:bodyPr>
            <a:normAutofit fontScale="90000"/>
          </a:bodyPr>
          <a:lstStyle/>
          <a:p>
            <a:r>
              <a:rPr lang="en-US" dirty="0" smtClean="0"/>
              <a:t>O</a:t>
            </a:r>
            <a:r>
              <a:rPr lang="en-US" noProof="1" smtClean="0"/>
              <a:t>perator overloading</a:t>
            </a:r>
            <a:r>
              <a:rPr lang="en-US" dirty="0" smtClean="0"/>
              <a:t/>
            </a:r>
            <a:br>
              <a:rPr lang="en-US" dirty="0" smtClean="0"/>
            </a:br>
            <a:endParaRPr lang="en-US" dirty="0"/>
          </a:p>
        </p:txBody>
      </p:sp>
      <p:sp>
        <p:nvSpPr>
          <p:cNvPr id="6147" name="Rectangle 3"/>
          <p:cNvSpPr>
            <a:spLocks noGrp="1" noChangeArrowheads="1"/>
          </p:cNvSpPr>
          <p:nvPr>
            <p:ph type="body" idx="1"/>
          </p:nvPr>
        </p:nvSpPr>
        <p:spPr>
          <a:xfrm>
            <a:off x="457200" y="1066800"/>
            <a:ext cx="8153400" cy="5410200"/>
          </a:xfrm>
        </p:spPr>
        <p:txBody>
          <a:bodyPr/>
          <a:lstStyle/>
          <a:p>
            <a:r>
              <a:rPr lang="en-US" sz="2800" dirty="0"/>
              <a:t>Overloading an operator</a:t>
            </a:r>
          </a:p>
          <a:p>
            <a:pPr lvl="1"/>
            <a:r>
              <a:rPr lang="en-US" sz="2400" dirty="0"/>
              <a:t>Write function definition as normal</a:t>
            </a:r>
          </a:p>
          <a:p>
            <a:pPr lvl="1"/>
            <a:r>
              <a:rPr lang="en-US" sz="2400" dirty="0"/>
              <a:t>Function name is keyword </a:t>
            </a:r>
            <a:r>
              <a:rPr lang="en-US" sz="2400" b="1" dirty="0">
                <a:latin typeface="Courier New" pitchFamily="49" charset="0"/>
              </a:rPr>
              <a:t>operator</a:t>
            </a:r>
            <a:r>
              <a:rPr lang="en-US" sz="2400" dirty="0"/>
              <a:t> followed by the symbol for the operator being overloaded</a:t>
            </a:r>
          </a:p>
          <a:p>
            <a:pPr lvl="1"/>
            <a:r>
              <a:rPr lang="en-US" sz="2400" b="1" dirty="0">
                <a:latin typeface="Courier New" pitchFamily="49" charset="0"/>
              </a:rPr>
              <a:t>operator+</a:t>
            </a:r>
            <a:r>
              <a:rPr lang="en-US" sz="2400" dirty="0"/>
              <a:t> used to overload the addition operator (</a:t>
            </a:r>
            <a:r>
              <a:rPr lang="en-US" sz="2400" b="1" dirty="0">
                <a:latin typeface="Courier New" pitchFamily="49" charset="0"/>
              </a:rPr>
              <a:t>+</a:t>
            </a:r>
            <a:r>
              <a:rPr lang="en-US" sz="2400" dirty="0"/>
              <a:t>)</a:t>
            </a:r>
          </a:p>
          <a:p>
            <a:r>
              <a:rPr lang="en-US" sz="2800" dirty="0"/>
              <a:t>Using operators</a:t>
            </a:r>
          </a:p>
          <a:p>
            <a:pPr lvl="1"/>
            <a:r>
              <a:rPr lang="en-US" sz="2400" dirty="0"/>
              <a:t>To use an operator on a class object it must be overloaded unless the assignment operator</a:t>
            </a:r>
            <a:r>
              <a:rPr lang="en-US" sz="2400" b="1" dirty="0">
                <a:latin typeface="Courier New" pitchFamily="49" charset="0"/>
              </a:rPr>
              <a:t>(=)</a:t>
            </a:r>
            <a:r>
              <a:rPr lang="en-US" sz="2400" dirty="0"/>
              <a:t>or the address operator</a:t>
            </a:r>
            <a:r>
              <a:rPr lang="en-US" sz="2400" b="1" dirty="0">
                <a:latin typeface="Courier New" pitchFamily="49" charset="0"/>
              </a:rPr>
              <a:t>(&amp;)</a:t>
            </a:r>
          </a:p>
          <a:p>
            <a:pPr lvl="2"/>
            <a:r>
              <a:rPr lang="en-US" sz="2000" dirty="0">
                <a:cs typeface="Times New Roman" pitchFamily="18" charset="0"/>
              </a:rPr>
              <a:t>Assignment operator by default performs </a:t>
            </a:r>
            <a:r>
              <a:rPr lang="en-US" sz="2000" dirty="0" err="1">
                <a:cs typeface="Times New Roman" pitchFamily="18" charset="0"/>
              </a:rPr>
              <a:t>memberwise</a:t>
            </a:r>
            <a:r>
              <a:rPr lang="en-US" sz="2000" dirty="0">
                <a:cs typeface="Times New Roman" pitchFamily="18" charset="0"/>
              </a:rPr>
              <a:t> assignment </a:t>
            </a:r>
          </a:p>
          <a:p>
            <a:pPr lvl="2"/>
            <a:r>
              <a:rPr lang="en-US" sz="2000" dirty="0">
                <a:cs typeface="Times New Roman" pitchFamily="18" charset="0"/>
              </a:rPr>
              <a:t>Address operator (&amp;) by default returns the address of an object </a:t>
            </a:r>
            <a:endParaRPr 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228600"/>
            <a:ext cx="7772400" cy="838200"/>
          </a:xfrm>
        </p:spPr>
        <p:txBody>
          <a:bodyPr>
            <a:normAutofit fontScale="90000"/>
          </a:bodyPr>
          <a:lstStyle/>
          <a:p>
            <a:r>
              <a:rPr lang="en-IN" sz="3600" noProof="1"/>
              <a:t>Restrictions on Operator Overloading </a:t>
            </a:r>
            <a:br>
              <a:rPr lang="en-IN" sz="3600" noProof="1"/>
            </a:br>
            <a:endParaRPr lang="en-US" sz="3600"/>
          </a:p>
        </p:txBody>
      </p:sp>
      <p:sp>
        <p:nvSpPr>
          <p:cNvPr id="7171" name="Rectangle 3"/>
          <p:cNvSpPr>
            <a:spLocks noGrp="1" noChangeArrowheads="1"/>
          </p:cNvSpPr>
          <p:nvPr>
            <p:ph type="body" idx="1"/>
          </p:nvPr>
        </p:nvSpPr>
        <p:spPr>
          <a:xfrm>
            <a:off x="609600" y="1066800"/>
            <a:ext cx="7772400" cy="4114800"/>
          </a:xfrm>
        </p:spPr>
        <p:txBody>
          <a:bodyPr/>
          <a:lstStyle/>
          <a:p>
            <a:r>
              <a:rPr lang="en-US"/>
              <a:t>C++ operators that can be overloaded</a:t>
            </a:r>
          </a:p>
          <a:p>
            <a:endParaRPr lang="en-US"/>
          </a:p>
          <a:p>
            <a:endParaRPr lang="en-US"/>
          </a:p>
          <a:p>
            <a:endParaRPr lang="en-US"/>
          </a:p>
          <a:p>
            <a:endParaRPr lang="en-US"/>
          </a:p>
          <a:p>
            <a:r>
              <a:rPr lang="en-US"/>
              <a:t>C++ Operators that cannot be overloaded</a:t>
            </a:r>
          </a:p>
        </p:txBody>
      </p:sp>
      <p:graphicFrame>
        <p:nvGraphicFramePr>
          <p:cNvPr id="7172" name="Object 4"/>
          <p:cNvGraphicFramePr>
            <a:graphicFrameLocks noChangeAspect="1"/>
          </p:cNvGraphicFramePr>
          <p:nvPr/>
        </p:nvGraphicFramePr>
        <p:xfrm>
          <a:off x="533400" y="4800600"/>
          <a:ext cx="8077200" cy="993775"/>
        </p:xfrm>
        <a:graphic>
          <a:graphicData uri="http://schemas.openxmlformats.org/presentationml/2006/ole">
            <mc:AlternateContent xmlns:mc="http://schemas.openxmlformats.org/markup-compatibility/2006">
              <mc:Choice xmlns:v="urn:schemas-microsoft-com:vml" Requires="v">
                <p:oleObj spid="_x0000_s1028" name="Document" r:id="rId4" imgW="5420520" imgH="671400" progId="Word.Document.8">
                  <p:embed/>
                </p:oleObj>
              </mc:Choice>
              <mc:Fallback>
                <p:oleObj name="Document" r:id="rId4" imgW="5420520" imgH="67140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4800600"/>
                        <a:ext cx="8077200" cy="993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3" name="Object 5"/>
          <p:cNvGraphicFramePr>
            <a:graphicFrameLocks noChangeAspect="1"/>
          </p:cNvGraphicFramePr>
          <p:nvPr/>
        </p:nvGraphicFramePr>
        <p:xfrm>
          <a:off x="-304800" y="1752600"/>
          <a:ext cx="9677400" cy="2287588"/>
        </p:xfrm>
        <a:graphic>
          <a:graphicData uri="http://schemas.openxmlformats.org/presentationml/2006/ole">
            <mc:AlternateContent xmlns:mc="http://schemas.openxmlformats.org/markup-compatibility/2006">
              <mc:Choice xmlns:v="urn:schemas-microsoft-com:vml" Requires="v">
                <p:oleObj spid="_x0000_s1029" name="Document" r:id="rId7" imgW="6662880" imgH="1653840" progId="Word.Document.8">
                  <p:embed/>
                </p:oleObj>
              </mc:Choice>
              <mc:Fallback>
                <p:oleObj name="Document" r:id="rId7" imgW="6662880" imgH="1653840" progId="Word.Document.8">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 y="1752600"/>
                        <a:ext cx="9677400" cy="2287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228600"/>
            <a:ext cx="7772400" cy="914400"/>
          </a:xfrm>
        </p:spPr>
        <p:txBody>
          <a:bodyPr/>
          <a:lstStyle/>
          <a:p>
            <a:r>
              <a:rPr lang="en-IN" sz="3600" noProof="1"/>
              <a:t>Restrictions on Operator Overloadin</a:t>
            </a:r>
            <a:r>
              <a:rPr lang="en-US" sz="3600"/>
              <a:t>g</a:t>
            </a:r>
          </a:p>
        </p:txBody>
      </p:sp>
      <p:sp>
        <p:nvSpPr>
          <p:cNvPr id="8195" name="Rectangle 3"/>
          <p:cNvSpPr>
            <a:spLocks noGrp="1" noChangeArrowheads="1"/>
          </p:cNvSpPr>
          <p:nvPr>
            <p:ph type="body" idx="1"/>
          </p:nvPr>
        </p:nvSpPr>
        <p:spPr>
          <a:xfrm>
            <a:off x="609600" y="1556792"/>
            <a:ext cx="8077200" cy="4920208"/>
          </a:xfrm>
        </p:spPr>
        <p:txBody>
          <a:bodyPr>
            <a:normAutofit fontScale="92500"/>
          </a:bodyPr>
          <a:lstStyle/>
          <a:p>
            <a:r>
              <a:rPr lang="en-US" sz="2800" dirty="0"/>
              <a:t>Overloading restrictions</a:t>
            </a:r>
          </a:p>
          <a:p>
            <a:pPr lvl="1"/>
            <a:r>
              <a:rPr lang="en-US" sz="2400" dirty="0"/>
              <a:t>Precedence of an operator cannot be changed</a:t>
            </a:r>
          </a:p>
          <a:p>
            <a:pPr lvl="1"/>
            <a:r>
              <a:rPr lang="en-US" sz="2400" dirty="0" err="1"/>
              <a:t>Associativity</a:t>
            </a:r>
            <a:r>
              <a:rPr lang="en-US" sz="2400" dirty="0"/>
              <a:t> of an operator cannot be changed</a:t>
            </a:r>
          </a:p>
          <a:p>
            <a:pPr lvl="1"/>
            <a:r>
              <a:rPr lang="en-US" sz="2400" dirty="0" err="1"/>
              <a:t>Arity</a:t>
            </a:r>
            <a:r>
              <a:rPr lang="en-US" sz="2400" dirty="0"/>
              <a:t> (number of operands) cannot be changed</a:t>
            </a:r>
          </a:p>
          <a:p>
            <a:pPr lvl="2"/>
            <a:r>
              <a:rPr lang="en-US" sz="2000" dirty="0"/>
              <a:t>Unary operators remain unary, and binary operators remain binary</a:t>
            </a:r>
          </a:p>
          <a:p>
            <a:pPr lvl="2"/>
            <a:r>
              <a:rPr lang="en-US" sz="2000" dirty="0"/>
              <a:t>Operators </a:t>
            </a:r>
            <a:r>
              <a:rPr lang="en-US" sz="2000" b="1" dirty="0">
                <a:latin typeface="Courier New" pitchFamily="49" charset="0"/>
              </a:rPr>
              <a:t>&amp;</a:t>
            </a:r>
            <a:r>
              <a:rPr lang="en-US" sz="2000" dirty="0"/>
              <a:t>, </a:t>
            </a:r>
            <a:r>
              <a:rPr lang="en-US" sz="2000" b="1" dirty="0">
                <a:latin typeface="Courier New" pitchFamily="49" charset="0"/>
              </a:rPr>
              <a:t>*</a:t>
            </a:r>
            <a:r>
              <a:rPr lang="en-US" sz="2000" dirty="0"/>
              <a:t>, </a:t>
            </a:r>
            <a:r>
              <a:rPr lang="en-US" sz="2000" b="1" dirty="0">
                <a:latin typeface="Courier New" pitchFamily="49" charset="0"/>
              </a:rPr>
              <a:t>+</a:t>
            </a:r>
            <a:r>
              <a:rPr lang="en-US" sz="2000" dirty="0"/>
              <a:t> and </a:t>
            </a:r>
            <a:r>
              <a:rPr lang="en-US" sz="2000" b="1" dirty="0">
                <a:latin typeface="Courier New" pitchFamily="49" charset="0"/>
              </a:rPr>
              <a:t>-</a:t>
            </a:r>
            <a:r>
              <a:rPr lang="en-US" sz="2000" dirty="0"/>
              <a:t> each have unary and binary versions</a:t>
            </a:r>
          </a:p>
          <a:p>
            <a:pPr lvl="2"/>
            <a:r>
              <a:rPr lang="en-US" sz="2000" dirty="0"/>
              <a:t>Unary and binary versions can be overloaded separately</a:t>
            </a:r>
          </a:p>
          <a:p>
            <a:r>
              <a:rPr lang="en-US" sz="2800" dirty="0"/>
              <a:t>No new operators can be created</a:t>
            </a:r>
          </a:p>
          <a:p>
            <a:pPr lvl="1"/>
            <a:r>
              <a:rPr lang="en-US" sz="2400" dirty="0"/>
              <a:t>Use only existing operators</a:t>
            </a:r>
          </a:p>
          <a:p>
            <a:r>
              <a:rPr lang="en-US" sz="2800" dirty="0"/>
              <a:t>No overloading operators for built-in types</a:t>
            </a:r>
          </a:p>
          <a:p>
            <a:pPr lvl="1"/>
            <a:r>
              <a:rPr lang="en-US" sz="2400" dirty="0"/>
              <a:t>Cannot change how two integers are added</a:t>
            </a:r>
          </a:p>
          <a:p>
            <a:pPr lvl="1"/>
            <a:r>
              <a:rPr lang="en-US" sz="2400" dirty="0"/>
              <a:t>Produces a syntax error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r>
              <a:rPr lang="en-US"/>
              <a:t> Overloading Unary Operators</a:t>
            </a:r>
            <a:br>
              <a:rPr lang="en-US"/>
            </a:br>
            <a:endParaRPr lang="en-US"/>
          </a:p>
        </p:txBody>
      </p:sp>
      <p:sp>
        <p:nvSpPr>
          <p:cNvPr id="14339" name="Rectangle 3"/>
          <p:cNvSpPr>
            <a:spLocks noGrp="1" noChangeArrowheads="1"/>
          </p:cNvSpPr>
          <p:nvPr>
            <p:ph type="body" idx="1"/>
          </p:nvPr>
        </p:nvSpPr>
        <p:spPr/>
        <p:txBody>
          <a:bodyPr/>
          <a:lstStyle/>
          <a:p>
            <a:r>
              <a:rPr lang="en-US" sz="2800"/>
              <a:t>Overloading unary operators</a:t>
            </a:r>
          </a:p>
          <a:p>
            <a:pPr lvl="1"/>
            <a:r>
              <a:rPr lang="en-US" sz="2400"/>
              <a:t>Can be overloaded with no arguments or one argument</a:t>
            </a:r>
          </a:p>
          <a:p>
            <a:pPr lvl="1"/>
            <a:r>
              <a:rPr lang="en-US" sz="2400"/>
              <a:t>Should usually be implemented as member functions</a:t>
            </a:r>
          </a:p>
          <a:p>
            <a:pPr lvl="2"/>
            <a:r>
              <a:rPr lang="en-US" sz="2000"/>
              <a:t>Avoid </a:t>
            </a:r>
            <a:r>
              <a:rPr lang="en-US" sz="2000" b="1">
                <a:latin typeface="Courier New" pitchFamily="49" charset="0"/>
              </a:rPr>
              <a:t>friend </a:t>
            </a:r>
            <a:r>
              <a:rPr lang="en-US" sz="2000"/>
              <a:t>functions and classes because they violate the encapsulation of a class</a:t>
            </a:r>
          </a:p>
          <a:p>
            <a:pPr lvl="1"/>
            <a:r>
              <a:rPr lang="en-US" sz="2400"/>
              <a:t>Example declaration as a member function:</a:t>
            </a:r>
          </a:p>
          <a:p>
            <a:pPr lvl="3">
              <a:buFontTx/>
              <a:buNone/>
            </a:pPr>
            <a:r>
              <a:rPr lang="en-US" sz="1800" b="1">
                <a:latin typeface="Courier New" pitchFamily="49" charset="0"/>
              </a:rPr>
              <a:t> </a:t>
            </a:r>
            <a:r>
              <a:rPr lang="en-US" sz="1800" b="1"/>
              <a:t> </a:t>
            </a:r>
            <a:r>
              <a:rPr lang="en-US" sz="1800" b="1">
                <a:latin typeface="Courier New" pitchFamily="49" charset="0"/>
              </a:rPr>
              <a:t>class String {</a:t>
            </a:r>
            <a:br>
              <a:rPr lang="en-US" sz="1800" b="1">
                <a:latin typeface="Courier New" pitchFamily="49" charset="0"/>
              </a:rPr>
            </a:br>
            <a:r>
              <a:rPr lang="en-US" sz="1800" b="1">
                <a:latin typeface="Courier New" pitchFamily="49" charset="0"/>
              </a:rPr>
              <a:t>public:</a:t>
            </a:r>
            <a:br>
              <a:rPr lang="en-US" sz="1800" b="1">
                <a:latin typeface="Courier New" pitchFamily="49" charset="0"/>
              </a:rPr>
            </a:br>
            <a:r>
              <a:rPr lang="en-US" sz="1800" b="1">
                <a:latin typeface="Courier New" pitchFamily="49" charset="0"/>
              </a:rPr>
              <a:t>   bool operator!() const;</a:t>
            </a:r>
            <a:br>
              <a:rPr lang="en-US" sz="1800" b="1">
                <a:latin typeface="Courier New" pitchFamily="49" charset="0"/>
              </a:rPr>
            </a:br>
            <a:r>
              <a:rPr lang="en-US" sz="1800" b="1">
                <a:latin typeface="Courier New" pitchFamily="49" charset="0"/>
              </a:rPr>
              <a:t>   ...</a:t>
            </a:r>
            <a:br>
              <a:rPr lang="en-US" sz="1800" b="1">
                <a:latin typeface="Courier New" pitchFamily="49" charset="0"/>
              </a:rPr>
            </a:br>
            <a:r>
              <a:rPr lang="en-US" sz="1800" b="1">
                <a:latin typeface="Courier New" pitchFamily="49" charset="0"/>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Overloading Unary Operators</a:t>
            </a:r>
          </a:p>
        </p:txBody>
      </p:sp>
      <p:sp>
        <p:nvSpPr>
          <p:cNvPr id="15363" name="Rectangle 3"/>
          <p:cNvSpPr>
            <a:spLocks noGrp="1" noChangeArrowheads="1"/>
          </p:cNvSpPr>
          <p:nvPr>
            <p:ph type="body" idx="1"/>
          </p:nvPr>
        </p:nvSpPr>
        <p:spPr/>
        <p:txBody>
          <a:bodyPr/>
          <a:lstStyle/>
          <a:p>
            <a:pPr lvl="1"/>
            <a:r>
              <a:rPr lang="en-US"/>
              <a:t>Example declaration as a non-member function</a:t>
            </a:r>
          </a:p>
          <a:p>
            <a:pPr lvl="2">
              <a:buFontTx/>
              <a:buNone/>
            </a:pPr>
            <a:r>
              <a:rPr lang="en-US"/>
              <a:t>   </a:t>
            </a:r>
            <a:r>
              <a:rPr lang="en-US" b="1">
                <a:latin typeface="Courier New" pitchFamily="49" charset="0"/>
              </a:rPr>
              <a:t>class String {</a:t>
            </a:r>
            <a:br>
              <a:rPr lang="en-US" b="1">
                <a:latin typeface="Courier New" pitchFamily="49" charset="0"/>
              </a:rPr>
            </a:br>
            <a:r>
              <a:rPr lang="en-US" b="1">
                <a:latin typeface="Courier New" pitchFamily="49" charset="0"/>
              </a:rPr>
              <a:t>   friend bool operator!( const String &amp; )</a:t>
            </a:r>
            <a:br>
              <a:rPr lang="en-US" b="1">
                <a:latin typeface="Courier New" pitchFamily="49" charset="0"/>
              </a:rPr>
            </a:br>
            <a:r>
              <a:rPr lang="en-US" b="1">
                <a:latin typeface="Courier New" pitchFamily="49" charset="0"/>
              </a:rPr>
              <a:t>   ...</a:t>
            </a:r>
            <a:br>
              <a:rPr lang="en-US" b="1">
                <a:latin typeface="Courier New" pitchFamily="49" charset="0"/>
              </a:rPr>
            </a:br>
            <a:r>
              <a:rPr lang="en-US" b="1">
                <a:latin typeface="Courier New" pitchFamily="49" charset="0"/>
              </a:rPr>
              <a:t>}</a:t>
            </a:r>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IN"/>
          </a:p>
        </p:txBody>
      </p:sp>
      <p:sp>
        <p:nvSpPr>
          <p:cNvPr id="10243"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IN"/>
          </a:p>
        </p:txBody>
      </p:sp>
      <p:sp>
        <p:nvSpPr>
          <p:cNvPr id="10244" name="Rectangle 4"/>
          <p:cNvSpPr>
            <a:spLocks noGrp="1" noChangeArrowheads="1"/>
          </p:cNvSpPr>
          <p:nvPr>
            <p:ph type="title"/>
          </p:nvPr>
        </p:nvSpPr>
        <p:spPr>
          <a:noFill/>
          <a:ln/>
        </p:spPr>
        <p:txBody>
          <a:bodyPr/>
          <a:lstStyle/>
          <a:p>
            <a:r>
              <a:rPr lang="en-US">
                <a:solidFill>
                  <a:schemeClr val="tx1"/>
                </a:solidFill>
              </a:rPr>
              <a:t>Constructor - example</a:t>
            </a:r>
          </a:p>
        </p:txBody>
      </p:sp>
      <p:sp>
        <p:nvSpPr>
          <p:cNvPr id="10245" name="Rectangle 5"/>
          <p:cNvSpPr>
            <a:spLocks noGrp="1" noChangeArrowheads="1"/>
          </p:cNvSpPr>
          <p:nvPr>
            <p:ph type="body" sz="half" idx="1"/>
          </p:nvPr>
        </p:nvSpPr>
        <p:spPr>
          <a:xfrm>
            <a:off x="694267" y="1828800"/>
            <a:ext cx="3818467" cy="4800600"/>
          </a:xfrm>
        </p:spPr>
        <p:txBody>
          <a:bodyPr/>
          <a:lstStyle/>
          <a:p>
            <a:pPr>
              <a:lnSpc>
                <a:spcPct val="75000"/>
              </a:lnSpc>
              <a:buFontTx/>
              <a:buNone/>
            </a:pPr>
            <a:r>
              <a:rPr lang="en-US"/>
              <a:t>class add</a:t>
            </a:r>
          </a:p>
          <a:p>
            <a:pPr>
              <a:lnSpc>
                <a:spcPct val="75000"/>
              </a:lnSpc>
              <a:buFontTx/>
              <a:buNone/>
            </a:pPr>
            <a:r>
              <a:rPr lang="en-US"/>
              <a:t>{</a:t>
            </a:r>
          </a:p>
          <a:p>
            <a:pPr>
              <a:lnSpc>
                <a:spcPct val="75000"/>
              </a:lnSpc>
              <a:buFontTx/>
              <a:buNone/>
            </a:pPr>
            <a:r>
              <a:rPr lang="en-US"/>
              <a:t>      int m, n ;</a:t>
            </a:r>
          </a:p>
          <a:p>
            <a:pPr>
              <a:lnSpc>
                <a:spcPct val="75000"/>
              </a:lnSpc>
              <a:buFontTx/>
              <a:buNone/>
            </a:pPr>
            <a:r>
              <a:rPr lang="en-US"/>
              <a:t>   public :</a:t>
            </a:r>
          </a:p>
          <a:p>
            <a:pPr>
              <a:lnSpc>
                <a:spcPct val="75000"/>
              </a:lnSpc>
              <a:buFontTx/>
              <a:buNone/>
            </a:pPr>
            <a:r>
              <a:rPr lang="en-US"/>
              <a:t>      add (void) ;</a:t>
            </a:r>
          </a:p>
          <a:p>
            <a:pPr>
              <a:lnSpc>
                <a:spcPct val="75000"/>
              </a:lnSpc>
              <a:buFontTx/>
              <a:buNone/>
            </a:pPr>
            <a:r>
              <a:rPr lang="en-US"/>
              <a:t>      ------</a:t>
            </a:r>
          </a:p>
          <a:p>
            <a:pPr>
              <a:lnSpc>
                <a:spcPct val="75000"/>
              </a:lnSpc>
              <a:buFontTx/>
              <a:buNone/>
            </a:pPr>
            <a:r>
              <a:rPr lang="en-US"/>
              <a:t>};</a:t>
            </a:r>
          </a:p>
          <a:p>
            <a:pPr>
              <a:lnSpc>
                <a:spcPct val="90000"/>
              </a:lnSpc>
              <a:buFontTx/>
              <a:buNone/>
            </a:pPr>
            <a:r>
              <a:rPr lang="en-US"/>
              <a:t>add :: add (void)</a:t>
            </a:r>
          </a:p>
          <a:p>
            <a:pPr>
              <a:lnSpc>
                <a:spcPct val="90000"/>
              </a:lnSpc>
              <a:buFontTx/>
              <a:buNone/>
            </a:pPr>
            <a:r>
              <a:rPr lang="en-US"/>
              <a:t>{</a:t>
            </a:r>
          </a:p>
          <a:p>
            <a:pPr>
              <a:lnSpc>
                <a:spcPct val="90000"/>
              </a:lnSpc>
              <a:buFontTx/>
              <a:buNone/>
            </a:pPr>
            <a:r>
              <a:rPr lang="en-US"/>
              <a:t>   m = 0; n = 0;</a:t>
            </a:r>
          </a:p>
          <a:p>
            <a:pPr>
              <a:lnSpc>
                <a:spcPct val="90000"/>
              </a:lnSpc>
              <a:buFontTx/>
              <a:buNone/>
            </a:pPr>
            <a:r>
              <a:rPr lang="en-US"/>
              <a:t>}</a:t>
            </a:r>
          </a:p>
        </p:txBody>
      </p:sp>
      <p:sp>
        <p:nvSpPr>
          <p:cNvPr id="10246" name="Rectangle 6"/>
          <p:cNvSpPr>
            <a:spLocks noGrp="1" noChangeArrowheads="1"/>
          </p:cNvSpPr>
          <p:nvPr>
            <p:ph type="body" sz="half" idx="2"/>
          </p:nvPr>
        </p:nvSpPr>
        <p:spPr>
          <a:xfrm>
            <a:off x="4648200" y="1828800"/>
            <a:ext cx="4495800" cy="4724400"/>
          </a:xfrm>
        </p:spPr>
        <p:txBody>
          <a:bodyPr/>
          <a:lstStyle/>
          <a:p>
            <a:r>
              <a:rPr lang="en-US"/>
              <a:t>When a class contains a constructor, it is guaranteed that an object created by the class will be initialized automatically.</a:t>
            </a:r>
          </a:p>
          <a:p>
            <a:r>
              <a:rPr lang="en-US"/>
              <a:t>add a ;</a:t>
            </a:r>
          </a:p>
          <a:p>
            <a:r>
              <a:rPr lang="en-US"/>
              <a:t>Not only creates the object a of type add but also initializes its data members m and n to zero.</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246">
                                            <p:txEl>
                                              <p:pRg st="0" end="0"/>
                                            </p:txEl>
                                          </p:spTgt>
                                        </p:tgtEl>
                                        <p:attrNameLst>
                                          <p:attrName>style.visibility</p:attrName>
                                        </p:attrNameLst>
                                      </p:cBhvr>
                                      <p:to>
                                        <p:strVal val="visible"/>
                                      </p:to>
                                    </p:set>
                                    <p:animEffect transition="in" filter="dissolve">
                                      <p:cBhvr>
                                        <p:cTn id="7" dur="500"/>
                                        <p:tgtEl>
                                          <p:spTgt spid="102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246">
                                            <p:txEl>
                                              <p:pRg st="1" end="1"/>
                                            </p:txEl>
                                          </p:spTgt>
                                        </p:tgtEl>
                                        <p:attrNameLst>
                                          <p:attrName>style.visibility</p:attrName>
                                        </p:attrNameLst>
                                      </p:cBhvr>
                                      <p:to>
                                        <p:strVal val="visible"/>
                                      </p:to>
                                    </p:set>
                                    <p:animEffect transition="in" filter="dissolve">
                                      <p:cBhvr>
                                        <p:cTn id="12" dur="500"/>
                                        <p:tgtEl>
                                          <p:spTgt spid="102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246">
                                            <p:txEl>
                                              <p:pRg st="2" end="2"/>
                                            </p:txEl>
                                          </p:spTgt>
                                        </p:tgtEl>
                                        <p:attrNameLst>
                                          <p:attrName>style.visibility</p:attrName>
                                        </p:attrNameLst>
                                      </p:cBhvr>
                                      <p:to>
                                        <p:strVal val="visible"/>
                                      </p:to>
                                    </p:set>
                                    <p:animEffect transition="in" filter="dissolve">
                                      <p:cBhvr>
                                        <p:cTn id="17" dur="500"/>
                                        <p:tgtEl>
                                          <p:spTgt spid="1024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381000"/>
            <a:ext cx="7772400" cy="838200"/>
          </a:xfrm>
        </p:spPr>
        <p:txBody>
          <a:bodyPr/>
          <a:lstStyle/>
          <a:p>
            <a:r>
              <a:rPr lang="en-US"/>
              <a:t>  Overloading Binary Operators</a:t>
            </a:r>
          </a:p>
        </p:txBody>
      </p:sp>
      <p:sp>
        <p:nvSpPr>
          <p:cNvPr id="16387" name="Rectangle 3"/>
          <p:cNvSpPr>
            <a:spLocks noGrp="1" noChangeArrowheads="1"/>
          </p:cNvSpPr>
          <p:nvPr>
            <p:ph type="body" idx="1"/>
          </p:nvPr>
        </p:nvSpPr>
        <p:spPr/>
        <p:txBody>
          <a:bodyPr/>
          <a:lstStyle/>
          <a:p>
            <a:r>
              <a:rPr lang="en-US" sz="2800"/>
              <a:t>Overloaded Binary operators</a:t>
            </a:r>
          </a:p>
          <a:p>
            <a:pPr lvl="1"/>
            <a:r>
              <a:rPr lang="en-US" sz="2400"/>
              <a:t>Non-static member function, one argument</a:t>
            </a:r>
          </a:p>
          <a:p>
            <a:pPr lvl="1"/>
            <a:r>
              <a:rPr lang="en-US" sz="2400"/>
              <a:t>Example:</a:t>
            </a:r>
          </a:p>
          <a:p>
            <a:pPr lvl="2">
              <a:buFontTx/>
              <a:buNone/>
            </a:pPr>
            <a:r>
              <a:rPr lang="en-US" sz="2000" b="1">
                <a:latin typeface="Courier New" pitchFamily="49" charset="0"/>
              </a:rPr>
              <a:t>class String {</a:t>
            </a:r>
          </a:p>
          <a:p>
            <a:pPr lvl="2">
              <a:buFontTx/>
              <a:buNone/>
            </a:pPr>
            <a:r>
              <a:rPr lang="en-US" sz="2000" b="1">
                <a:latin typeface="Courier New" pitchFamily="49" charset="0"/>
              </a:rPr>
              <a:t>public:</a:t>
            </a:r>
          </a:p>
          <a:p>
            <a:pPr lvl="2">
              <a:buFontTx/>
              <a:buNone/>
            </a:pPr>
            <a:r>
              <a:rPr lang="en-US" sz="2000" b="1">
                <a:latin typeface="Courier New" pitchFamily="49" charset="0"/>
              </a:rPr>
              <a:t>   const String &amp;operator+=( </a:t>
            </a:r>
          </a:p>
          <a:p>
            <a:pPr lvl="2">
              <a:buFontTx/>
              <a:buNone/>
            </a:pPr>
            <a:r>
              <a:rPr lang="en-US" sz="2000" b="1">
                <a:latin typeface="Courier New" pitchFamily="49" charset="0"/>
              </a:rPr>
              <a:t>               const String &amp; );</a:t>
            </a:r>
          </a:p>
          <a:p>
            <a:pPr lvl="2">
              <a:buFontTx/>
              <a:buNone/>
            </a:pPr>
            <a:r>
              <a:rPr lang="en-US" sz="2000" b="1">
                <a:latin typeface="Courier New" pitchFamily="49" charset="0"/>
              </a:rPr>
              <a:t>   ...</a:t>
            </a:r>
          </a:p>
          <a:p>
            <a:pPr lvl="2">
              <a:buFontTx/>
              <a:buNone/>
            </a:pPr>
            <a:r>
              <a:rPr lang="en-US" sz="2000" b="1">
                <a:latin typeface="Courier New" pitchFamily="49" charset="0"/>
              </a:rPr>
              <a:t>};</a:t>
            </a:r>
          </a:p>
          <a:p>
            <a:pPr lvl="1"/>
            <a:r>
              <a:rPr lang="en-US" sz="2400" b="1">
                <a:latin typeface="Courier New" pitchFamily="49" charset="0"/>
              </a:rPr>
              <a:t>y += z</a:t>
            </a:r>
            <a:r>
              <a:rPr lang="en-US" sz="2400"/>
              <a:t> is equivalent to </a:t>
            </a:r>
            <a:r>
              <a:rPr lang="en-US" sz="2400" b="1">
                <a:latin typeface="Courier New" pitchFamily="49" charset="0"/>
              </a:rPr>
              <a:t>y.operator+=( z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Overloading Binary Operators</a:t>
            </a:r>
          </a:p>
        </p:txBody>
      </p:sp>
      <p:sp>
        <p:nvSpPr>
          <p:cNvPr id="17411" name="Rectangle 3"/>
          <p:cNvSpPr>
            <a:spLocks noGrp="1" noChangeArrowheads="1"/>
          </p:cNvSpPr>
          <p:nvPr>
            <p:ph type="body" idx="1"/>
          </p:nvPr>
        </p:nvSpPr>
        <p:spPr/>
        <p:txBody>
          <a:bodyPr/>
          <a:lstStyle/>
          <a:p>
            <a:pPr lvl="1"/>
            <a:r>
              <a:rPr lang="en-US" sz="2400"/>
              <a:t>Non-member function, two arguments</a:t>
            </a:r>
          </a:p>
          <a:p>
            <a:pPr lvl="1"/>
            <a:r>
              <a:rPr lang="en-US" sz="2400"/>
              <a:t>Example:</a:t>
            </a:r>
          </a:p>
          <a:p>
            <a:pPr lvl="2">
              <a:buFontTx/>
              <a:buNone/>
            </a:pPr>
            <a:r>
              <a:rPr lang="en-US" sz="2000" b="1">
                <a:latin typeface="Courier New" pitchFamily="49" charset="0"/>
              </a:rPr>
              <a:t>class String {</a:t>
            </a:r>
          </a:p>
          <a:p>
            <a:pPr lvl="2">
              <a:buFontTx/>
              <a:buNone/>
            </a:pPr>
            <a:r>
              <a:rPr lang="en-US" sz="2000" b="1">
                <a:latin typeface="Courier New" pitchFamily="49" charset="0"/>
              </a:rPr>
              <a:t>   friend const String &amp;operator+=( </a:t>
            </a:r>
          </a:p>
          <a:p>
            <a:pPr lvl="2">
              <a:buFontTx/>
              <a:buNone/>
            </a:pPr>
            <a:r>
              <a:rPr lang="en-US" sz="2000" b="1">
                <a:latin typeface="Courier New" pitchFamily="49" charset="0"/>
              </a:rPr>
              <a:t>               String &amp;, const String &amp; );</a:t>
            </a:r>
          </a:p>
          <a:p>
            <a:pPr lvl="2">
              <a:buFontTx/>
              <a:buNone/>
            </a:pPr>
            <a:r>
              <a:rPr lang="en-US" sz="2000" b="1">
                <a:latin typeface="Courier New" pitchFamily="49" charset="0"/>
              </a:rPr>
              <a:t>   ...</a:t>
            </a:r>
          </a:p>
          <a:p>
            <a:pPr lvl="2">
              <a:buFontTx/>
              <a:buNone/>
            </a:pPr>
            <a:r>
              <a:rPr lang="en-US" sz="2000" b="1">
                <a:latin typeface="Courier New" pitchFamily="49" charset="0"/>
              </a:rPr>
              <a:t>};</a:t>
            </a:r>
          </a:p>
          <a:p>
            <a:pPr lvl="1"/>
            <a:r>
              <a:rPr lang="en-US" sz="2400" b="1">
                <a:latin typeface="Courier New" pitchFamily="49" charset="0"/>
              </a:rPr>
              <a:t>y += z</a:t>
            </a:r>
            <a:r>
              <a:rPr lang="en-US" sz="2400"/>
              <a:t> is equivalent to </a:t>
            </a:r>
            <a:r>
              <a:rPr lang="en-US" sz="2400" b="1">
                <a:latin typeface="Courier New" pitchFamily="49" charset="0"/>
              </a:rPr>
              <a:t>operator+=( y, z )  </a:t>
            </a:r>
          </a:p>
          <a:p>
            <a:endParaRPr lang="en-US" sz="2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ChangeArrowheads="1"/>
          </p:cNvSpPr>
          <p:nvPr/>
        </p:nvSpPr>
        <p:spPr bwMode="auto">
          <a:xfrm>
            <a:off x="457200" y="1219200"/>
            <a:ext cx="8077200" cy="4524315"/>
          </a:xfrm>
          <a:prstGeom prst="rect">
            <a:avLst/>
          </a:prstGeom>
          <a:noFill/>
          <a:ln w="9525">
            <a:noFill/>
            <a:miter lim="800000"/>
            <a:headEnd/>
            <a:tailEnd/>
          </a:ln>
        </p:spPr>
        <p:txBody>
          <a:bodyPr>
            <a:spAutoFit/>
          </a:bodyPr>
          <a:lstStyle/>
          <a:p>
            <a:pPr algn="just"/>
            <a:r>
              <a:rPr lang="en-IN" sz="2400" dirty="0"/>
              <a:t>One of the most important concepts in object-oriented programming is that of inheritance. Inheritance allows us to define a class in terms of another class, which makes it easier to create and maintain an application. This also provides an opportunity to reuse the code functionality and fast implementation time.</a:t>
            </a:r>
          </a:p>
          <a:p>
            <a:pPr algn="just"/>
            <a:endParaRPr lang="en-IN" sz="2400" dirty="0"/>
          </a:p>
          <a:p>
            <a:pPr algn="just"/>
            <a:r>
              <a:rPr lang="en-IN" sz="2400" dirty="0"/>
              <a:t>When creating a class, instead of writing completely new data members and member functions, the programmer can designate that the new class should inherit the members of an existing class. This existing class is called the </a:t>
            </a:r>
            <a:r>
              <a:rPr lang="en-IN" sz="2400" b="1" dirty="0"/>
              <a:t>base</a:t>
            </a:r>
            <a:r>
              <a:rPr lang="en-IN" sz="2400" dirty="0"/>
              <a:t> class, and the new class is referred to as the </a:t>
            </a:r>
            <a:r>
              <a:rPr lang="en-IN" sz="2400" b="1" dirty="0"/>
              <a:t>derived</a:t>
            </a:r>
            <a:r>
              <a:rPr lang="en-IN" sz="2400" dirty="0"/>
              <a:t> class.</a:t>
            </a:r>
          </a:p>
        </p:txBody>
      </p:sp>
      <p:sp>
        <p:nvSpPr>
          <p:cNvPr id="4099" name="Rectangle 4"/>
          <p:cNvSpPr>
            <a:spLocks noChangeArrowheads="1"/>
          </p:cNvSpPr>
          <p:nvPr/>
        </p:nvSpPr>
        <p:spPr bwMode="auto">
          <a:xfrm>
            <a:off x="2590800" y="228600"/>
            <a:ext cx="3185039" cy="646331"/>
          </a:xfrm>
          <a:prstGeom prst="rect">
            <a:avLst/>
          </a:prstGeom>
          <a:noFill/>
          <a:ln w="9525">
            <a:noFill/>
            <a:miter lim="800000"/>
            <a:headEnd/>
            <a:tailEnd/>
          </a:ln>
        </p:spPr>
        <p:txBody>
          <a:bodyPr wrap="none">
            <a:spAutoFit/>
          </a:bodyPr>
          <a:lstStyle/>
          <a:p>
            <a:r>
              <a:rPr lang="en-IN" sz="3600" b="1" dirty="0"/>
              <a:t>C++ Inheritance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ChangeArrowheads="1"/>
          </p:cNvSpPr>
          <p:nvPr/>
        </p:nvSpPr>
        <p:spPr bwMode="auto">
          <a:xfrm>
            <a:off x="533400" y="1981200"/>
            <a:ext cx="8077200" cy="3416320"/>
          </a:xfrm>
          <a:prstGeom prst="rect">
            <a:avLst/>
          </a:prstGeom>
          <a:noFill/>
          <a:ln w="9525">
            <a:noFill/>
            <a:miter lim="800000"/>
            <a:headEnd/>
            <a:tailEnd/>
          </a:ln>
        </p:spPr>
        <p:txBody>
          <a:bodyPr>
            <a:spAutoFit/>
          </a:bodyPr>
          <a:lstStyle/>
          <a:p>
            <a:pPr algn="just"/>
            <a:r>
              <a:rPr lang="en-US" sz="2400" dirty="0"/>
              <a:t>Inheritance is the process by which new classes called </a:t>
            </a:r>
            <a:r>
              <a:rPr lang="en-US" sz="2400" i="1" dirty="0"/>
              <a:t>derived</a:t>
            </a:r>
            <a:r>
              <a:rPr lang="en-US" sz="2400" dirty="0"/>
              <a:t> classes are created from existing classes called </a:t>
            </a:r>
            <a:r>
              <a:rPr lang="en-US" sz="2400" i="1" dirty="0"/>
              <a:t>base </a:t>
            </a:r>
            <a:r>
              <a:rPr lang="en-US" sz="2400" dirty="0"/>
              <a:t>classes.</a:t>
            </a:r>
          </a:p>
          <a:p>
            <a:pPr algn="just"/>
            <a:endParaRPr lang="en-US" sz="2400" dirty="0"/>
          </a:p>
          <a:p>
            <a:pPr algn="just"/>
            <a:endParaRPr lang="en-US" sz="2400" dirty="0"/>
          </a:p>
          <a:p>
            <a:pPr algn="just"/>
            <a:endParaRPr lang="en-IN" sz="2400" dirty="0"/>
          </a:p>
          <a:p>
            <a:pPr algn="just"/>
            <a:r>
              <a:rPr lang="en-US" sz="2400" dirty="0"/>
              <a:t>The derived classes have all the features of the base class and the programmer can choose to add new features specific to the newly created derived class.</a:t>
            </a:r>
          </a:p>
          <a:p>
            <a:endParaRPr lang="en-US" sz="2400" b="1" dirty="0"/>
          </a:p>
        </p:txBody>
      </p:sp>
      <p:sp>
        <p:nvSpPr>
          <p:cNvPr id="5123" name="Rectangle 4"/>
          <p:cNvSpPr>
            <a:spLocks noChangeArrowheads="1"/>
          </p:cNvSpPr>
          <p:nvPr/>
        </p:nvSpPr>
        <p:spPr bwMode="auto">
          <a:xfrm>
            <a:off x="2667000" y="609600"/>
            <a:ext cx="3185039" cy="646331"/>
          </a:xfrm>
          <a:prstGeom prst="rect">
            <a:avLst/>
          </a:prstGeom>
          <a:noFill/>
          <a:ln w="9525">
            <a:noFill/>
            <a:miter lim="800000"/>
            <a:headEnd/>
            <a:tailEnd/>
          </a:ln>
        </p:spPr>
        <p:txBody>
          <a:bodyPr wrap="none">
            <a:spAutoFit/>
          </a:bodyPr>
          <a:lstStyle/>
          <a:p>
            <a:r>
              <a:rPr lang="en-IN" sz="3600" b="1" dirty="0"/>
              <a:t>C++ Inheritance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ChangeArrowheads="1"/>
          </p:cNvSpPr>
          <p:nvPr/>
        </p:nvSpPr>
        <p:spPr bwMode="auto">
          <a:xfrm>
            <a:off x="457200" y="914400"/>
            <a:ext cx="8077200" cy="4739759"/>
          </a:xfrm>
          <a:prstGeom prst="rect">
            <a:avLst/>
          </a:prstGeom>
          <a:noFill/>
          <a:ln w="9525">
            <a:noFill/>
            <a:miter lim="800000"/>
            <a:headEnd/>
            <a:tailEnd/>
          </a:ln>
        </p:spPr>
        <p:txBody>
          <a:bodyPr>
            <a:spAutoFit/>
          </a:bodyPr>
          <a:lstStyle/>
          <a:p>
            <a:endParaRPr lang="en-US" sz="2400" b="1" dirty="0"/>
          </a:p>
          <a:p>
            <a:r>
              <a:rPr lang="en-US" sz="2800" b="1" dirty="0"/>
              <a:t>Features or Advantages of Inheritance: </a:t>
            </a:r>
            <a:endParaRPr lang="en-IN" sz="2800" b="1" dirty="0"/>
          </a:p>
          <a:p>
            <a:endParaRPr lang="en-US" sz="2000" b="1" i="1" dirty="0"/>
          </a:p>
          <a:p>
            <a:r>
              <a:rPr lang="en-US" sz="2800" b="1" dirty="0"/>
              <a:t>Reusability: </a:t>
            </a:r>
          </a:p>
          <a:p>
            <a:endParaRPr lang="en-IN" sz="2000" dirty="0"/>
          </a:p>
          <a:p>
            <a:pPr algn="just">
              <a:buFont typeface="Wingdings" pitchFamily="2" charset="2"/>
              <a:buChar char="ü"/>
            </a:pPr>
            <a:r>
              <a:rPr lang="en-US" sz="2400" dirty="0"/>
              <a:t>Inheritance helps the code to be reused in many situations. </a:t>
            </a:r>
          </a:p>
          <a:p>
            <a:pPr algn="just"/>
            <a:endParaRPr lang="en-IN" sz="2000" b="1" dirty="0"/>
          </a:p>
          <a:p>
            <a:pPr algn="just">
              <a:buFont typeface="Wingdings" pitchFamily="2" charset="2"/>
              <a:buChar char="ü"/>
            </a:pPr>
            <a:r>
              <a:rPr lang="en-US" sz="2400" dirty="0"/>
              <a:t>The base class is defined and once it is compiled, it need not be reworked. </a:t>
            </a:r>
          </a:p>
          <a:p>
            <a:pPr algn="just"/>
            <a:endParaRPr lang="en-IN" b="1" dirty="0"/>
          </a:p>
          <a:p>
            <a:pPr algn="just">
              <a:buFont typeface="Wingdings" pitchFamily="2" charset="2"/>
              <a:buChar char="ü"/>
            </a:pPr>
            <a:r>
              <a:rPr lang="en-US" sz="2400" dirty="0"/>
              <a:t>Using the concept of inheritance, the programmer can create as many derived classes from the base class as needed while adding specific features to each derived class as needed. </a:t>
            </a:r>
            <a:endParaRPr lang="en-IN" sz="2400" dirty="0"/>
          </a:p>
        </p:txBody>
      </p:sp>
      <p:sp>
        <p:nvSpPr>
          <p:cNvPr id="6147" name="Rectangle 4"/>
          <p:cNvSpPr>
            <a:spLocks noChangeArrowheads="1"/>
          </p:cNvSpPr>
          <p:nvPr/>
        </p:nvSpPr>
        <p:spPr bwMode="auto">
          <a:xfrm>
            <a:off x="2590800" y="228600"/>
            <a:ext cx="3185039" cy="646331"/>
          </a:xfrm>
          <a:prstGeom prst="rect">
            <a:avLst/>
          </a:prstGeom>
          <a:noFill/>
          <a:ln w="9525">
            <a:noFill/>
            <a:miter lim="800000"/>
            <a:headEnd/>
            <a:tailEnd/>
          </a:ln>
        </p:spPr>
        <p:txBody>
          <a:bodyPr wrap="none">
            <a:spAutoFit/>
          </a:bodyPr>
          <a:lstStyle/>
          <a:p>
            <a:r>
              <a:rPr lang="en-IN" sz="3600" b="1" dirty="0"/>
              <a:t>C++ Inheritance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ChangeArrowheads="1"/>
          </p:cNvSpPr>
          <p:nvPr/>
        </p:nvSpPr>
        <p:spPr bwMode="auto">
          <a:xfrm>
            <a:off x="457200" y="914400"/>
            <a:ext cx="8077200" cy="4894263"/>
          </a:xfrm>
          <a:prstGeom prst="rect">
            <a:avLst/>
          </a:prstGeom>
          <a:noFill/>
          <a:ln w="9525">
            <a:noFill/>
            <a:miter lim="800000"/>
            <a:headEnd/>
            <a:tailEnd/>
          </a:ln>
        </p:spPr>
        <p:txBody>
          <a:bodyPr>
            <a:spAutoFit/>
          </a:bodyPr>
          <a:lstStyle/>
          <a:p>
            <a:endParaRPr lang="en-US" sz="2400" b="1" dirty="0"/>
          </a:p>
          <a:p>
            <a:r>
              <a:rPr lang="en-US" sz="2800" b="1" dirty="0"/>
              <a:t>Features or Advantages of Inheritance: </a:t>
            </a:r>
            <a:endParaRPr lang="en-IN" sz="2800" b="1" dirty="0"/>
          </a:p>
          <a:p>
            <a:endParaRPr lang="en-US" sz="2000" b="1" i="1" dirty="0"/>
          </a:p>
          <a:p>
            <a:pPr>
              <a:buFont typeface="Wingdings" pitchFamily="2" charset="2"/>
              <a:buChar char="ü"/>
            </a:pPr>
            <a:r>
              <a:rPr lang="en-US" sz="2400" b="1" i="1" dirty="0"/>
              <a:t>Saves Time and Effort:</a:t>
            </a:r>
          </a:p>
          <a:p>
            <a:r>
              <a:rPr lang="en-US" sz="2400" b="1" i="1" dirty="0"/>
              <a:t> </a:t>
            </a:r>
            <a:endParaRPr lang="en-IN" sz="2400" dirty="0"/>
          </a:p>
          <a:p>
            <a:pPr algn="just"/>
            <a:r>
              <a:rPr lang="en-US" sz="2400" dirty="0"/>
              <a:t>The above concept of reusability achieved by inheritance saves the programmer time and effort. The main code written can be reused in various situations as needed.</a:t>
            </a:r>
          </a:p>
          <a:p>
            <a:pPr algn="just"/>
            <a:endParaRPr lang="en-US" sz="2400" dirty="0"/>
          </a:p>
          <a:p>
            <a:pPr algn="just">
              <a:buFont typeface="Wingdings" pitchFamily="2" charset="2"/>
              <a:buChar char="ü"/>
            </a:pPr>
            <a:r>
              <a:rPr lang="en-US" sz="2400" b="1" dirty="0"/>
              <a:t>Increases Program Structure which results in greater reliability</a:t>
            </a:r>
            <a:r>
              <a:rPr lang="en-US" sz="2400" b="1" i="1" dirty="0"/>
              <a:t>.</a:t>
            </a:r>
            <a:endParaRPr lang="en-IN" sz="2400" b="1" dirty="0"/>
          </a:p>
          <a:p>
            <a:pPr algn="just"/>
            <a:endParaRPr lang="en-US" sz="2400" dirty="0"/>
          </a:p>
          <a:p>
            <a:endParaRPr lang="en-IN" sz="2400" dirty="0"/>
          </a:p>
        </p:txBody>
      </p:sp>
      <p:sp>
        <p:nvSpPr>
          <p:cNvPr id="7171" name="Rectangle 4"/>
          <p:cNvSpPr>
            <a:spLocks noChangeArrowheads="1"/>
          </p:cNvSpPr>
          <p:nvPr/>
        </p:nvSpPr>
        <p:spPr bwMode="auto">
          <a:xfrm>
            <a:off x="2590800" y="228600"/>
            <a:ext cx="3185039" cy="646331"/>
          </a:xfrm>
          <a:prstGeom prst="rect">
            <a:avLst/>
          </a:prstGeom>
          <a:noFill/>
          <a:ln w="9525">
            <a:noFill/>
            <a:miter lim="800000"/>
            <a:headEnd/>
            <a:tailEnd/>
          </a:ln>
        </p:spPr>
        <p:txBody>
          <a:bodyPr wrap="none">
            <a:spAutoFit/>
          </a:bodyPr>
          <a:lstStyle/>
          <a:p>
            <a:r>
              <a:rPr lang="en-IN" sz="3600" b="1" dirty="0"/>
              <a:t>C++ Inheritance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ChangeArrowheads="1"/>
          </p:cNvSpPr>
          <p:nvPr/>
        </p:nvSpPr>
        <p:spPr bwMode="auto">
          <a:xfrm>
            <a:off x="457200" y="1062038"/>
            <a:ext cx="8382000" cy="4154984"/>
          </a:xfrm>
          <a:prstGeom prst="rect">
            <a:avLst/>
          </a:prstGeom>
          <a:noFill/>
          <a:ln w="9525">
            <a:noFill/>
            <a:miter lim="800000"/>
            <a:headEnd/>
            <a:tailEnd/>
          </a:ln>
        </p:spPr>
        <p:txBody>
          <a:bodyPr>
            <a:spAutoFit/>
          </a:bodyPr>
          <a:lstStyle/>
          <a:p>
            <a:endParaRPr lang="en-US" sz="2400" b="1" dirty="0"/>
          </a:p>
          <a:p>
            <a:r>
              <a:rPr lang="en-US" sz="2400" dirty="0"/>
              <a:t>General Format for implementing the concept of Inheritance: </a:t>
            </a:r>
            <a:endParaRPr lang="en-IN" sz="2400" b="1" dirty="0"/>
          </a:p>
          <a:p>
            <a:pPr algn="ctr"/>
            <a:endParaRPr lang="en-US" b="1" i="1" dirty="0"/>
          </a:p>
          <a:p>
            <a:pPr algn="ctr"/>
            <a:r>
              <a:rPr lang="en-US" sz="2400" b="1" i="1" dirty="0"/>
              <a:t>class </a:t>
            </a:r>
            <a:r>
              <a:rPr lang="en-US" sz="2400" b="1" i="1" dirty="0" err="1"/>
              <a:t>derived_classname</a:t>
            </a:r>
            <a:r>
              <a:rPr lang="en-US" sz="2400" b="1" i="1" dirty="0"/>
              <a:t>: access </a:t>
            </a:r>
            <a:r>
              <a:rPr lang="en-US" sz="2400" b="1" i="1" dirty="0" err="1"/>
              <a:t>specifier</a:t>
            </a:r>
            <a:r>
              <a:rPr lang="en-US" sz="2400" b="1" i="1" dirty="0"/>
              <a:t> </a:t>
            </a:r>
            <a:r>
              <a:rPr lang="en-US" sz="2400" b="1" i="1" dirty="0" err="1"/>
              <a:t>baseclassname</a:t>
            </a:r>
            <a:r>
              <a:rPr lang="en-US" sz="2400" b="1" i="1" dirty="0"/>
              <a:t> </a:t>
            </a:r>
            <a:endParaRPr lang="en-IN" sz="2400" dirty="0"/>
          </a:p>
          <a:p>
            <a:endParaRPr lang="en-US" sz="1600" dirty="0"/>
          </a:p>
          <a:p>
            <a:r>
              <a:rPr lang="en-US" sz="2400" dirty="0"/>
              <a:t>For example, if the </a:t>
            </a:r>
            <a:r>
              <a:rPr lang="en-US" sz="2400" i="1" dirty="0"/>
              <a:t>base</a:t>
            </a:r>
            <a:r>
              <a:rPr lang="en-US" sz="2400" dirty="0"/>
              <a:t> class is </a:t>
            </a:r>
            <a:r>
              <a:rPr lang="en-US" sz="2400" i="1" dirty="0" err="1"/>
              <a:t>MyClass</a:t>
            </a:r>
            <a:r>
              <a:rPr lang="en-US" sz="2400" dirty="0"/>
              <a:t> and the derived class is sample it is specified as: </a:t>
            </a:r>
          </a:p>
          <a:p>
            <a:endParaRPr lang="en-IN" dirty="0"/>
          </a:p>
          <a:p>
            <a:pPr algn="ctr"/>
            <a:r>
              <a:rPr lang="en-US" sz="2400" dirty="0"/>
              <a:t> </a:t>
            </a:r>
            <a:r>
              <a:rPr lang="en-US" sz="2400" b="1" dirty="0"/>
              <a:t>class sample: public </a:t>
            </a:r>
            <a:r>
              <a:rPr lang="en-US" sz="2400" b="1" dirty="0" err="1"/>
              <a:t>MyClass</a:t>
            </a:r>
            <a:r>
              <a:rPr lang="en-US" sz="2400" b="1" dirty="0"/>
              <a:t> </a:t>
            </a:r>
          </a:p>
          <a:p>
            <a:endParaRPr lang="en-IN" sz="2000" dirty="0"/>
          </a:p>
          <a:p>
            <a:r>
              <a:rPr lang="en-US" sz="2400" dirty="0"/>
              <a:t>The above makes sample have access to both </a:t>
            </a:r>
            <a:r>
              <a:rPr lang="en-US" sz="2400" i="1" dirty="0"/>
              <a:t>public</a:t>
            </a:r>
            <a:r>
              <a:rPr lang="en-US" sz="2400" dirty="0"/>
              <a:t> and </a:t>
            </a:r>
            <a:r>
              <a:rPr lang="en-US" sz="2400" i="1" dirty="0"/>
              <a:t>protected</a:t>
            </a:r>
            <a:r>
              <a:rPr lang="en-US" sz="2400" dirty="0"/>
              <a:t> variables of base class </a:t>
            </a:r>
            <a:r>
              <a:rPr lang="en-US" sz="2400" i="1" dirty="0" err="1"/>
              <a:t>MyClass</a:t>
            </a:r>
            <a:r>
              <a:rPr lang="en-US" sz="2400" dirty="0"/>
              <a:t> </a:t>
            </a:r>
            <a:endParaRPr lang="en-IN" sz="2400" dirty="0"/>
          </a:p>
        </p:txBody>
      </p:sp>
      <p:sp>
        <p:nvSpPr>
          <p:cNvPr id="8195" name="Rectangle 4"/>
          <p:cNvSpPr>
            <a:spLocks noChangeArrowheads="1"/>
          </p:cNvSpPr>
          <p:nvPr/>
        </p:nvSpPr>
        <p:spPr bwMode="auto">
          <a:xfrm>
            <a:off x="2590800" y="228600"/>
            <a:ext cx="3185039" cy="646331"/>
          </a:xfrm>
          <a:prstGeom prst="rect">
            <a:avLst/>
          </a:prstGeom>
          <a:noFill/>
          <a:ln w="9525">
            <a:noFill/>
            <a:miter lim="800000"/>
            <a:headEnd/>
            <a:tailEnd/>
          </a:ln>
        </p:spPr>
        <p:txBody>
          <a:bodyPr wrap="none">
            <a:spAutoFit/>
          </a:bodyPr>
          <a:lstStyle/>
          <a:p>
            <a:r>
              <a:rPr lang="en-IN" sz="3600" b="1" dirty="0"/>
              <a:t>C++ Inheritance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ChangeArrowheads="1"/>
          </p:cNvSpPr>
          <p:nvPr/>
        </p:nvSpPr>
        <p:spPr bwMode="auto">
          <a:xfrm>
            <a:off x="457200" y="1062038"/>
            <a:ext cx="8382000" cy="4893647"/>
          </a:xfrm>
          <a:prstGeom prst="rect">
            <a:avLst/>
          </a:prstGeom>
          <a:noFill/>
          <a:ln w="9525">
            <a:noFill/>
            <a:miter lim="800000"/>
            <a:headEnd/>
            <a:tailEnd/>
          </a:ln>
        </p:spPr>
        <p:txBody>
          <a:bodyPr>
            <a:spAutoFit/>
          </a:bodyPr>
          <a:lstStyle/>
          <a:p>
            <a:pPr algn="ctr"/>
            <a:r>
              <a:rPr lang="en-US" sz="2400" b="1" dirty="0"/>
              <a:t>Reminder about public, private and protected access </a:t>
            </a:r>
            <a:r>
              <a:rPr lang="en-US" sz="2400" b="1" dirty="0" err="1"/>
              <a:t>specifiers</a:t>
            </a:r>
            <a:r>
              <a:rPr lang="en-US" sz="2400" b="1" dirty="0"/>
              <a:t>: </a:t>
            </a:r>
          </a:p>
          <a:p>
            <a:endParaRPr lang="en-IN" sz="2400" dirty="0"/>
          </a:p>
          <a:p>
            <a:pPr algn="just"/>
            <a:r>
              <a:rPr lang="en-US" sz="2400" dirty="0"/>
              <a:t>1 If a member or variables defined in a class is private, then they are accessible by members of the same class only and cannot be accessed from outside the class. </a:t>
            </a:r>
          </a:p>
          <a:p>
            <a:pPr algn="just"/>
            <a:endParaRPr lang="en-IN" sz="2400" dirty="0"/>
          </a:p>
          <a:p>
            <a:pPr algn="just"/>
            <a:r>
              <a:rPr lang="en-US" sz="2400" dirty="0"/>
              <a:t>2 Public members and variables are accessible from outside the class. </a:t>
            </a:r>
          </a:p>
          <a:p>
            <a:pPr algn="just"/>
            <a:endParaRPr lang="en-IN" sz="2400" dirty="0"/>
          </a:p>
          <a:p>
            <a:pPr algn="just"/>
            <a:r>
              <a:rPr lang="en-US" sz="2400" dirty="0"/>
              <a:t>3 Protected access </a:t>
            </a:r>
            <a:r>
              <a:rPr lang="en-US" sz="2400" dirty="0" err="1"/>
              <a:t>specifier</a:t>
            </a:r>
            <a:r>
              <a:rPr lang="en-US" sz="2400" dirty="0"/>
              <a:t> is a stage between private and public. If a member functions or variables defined in a class are protected, then they cannot be accessed from outside the class but can be accessed from the derived class. </a:t>
            </a:r>
            <a:endParaRPr lang="en-IN" sz="2400" dirty="0"/>
          </a:p>
        </p:txBody>
      </p:sp>
      <p:sp>
        <p:nvSpPr>
          <p:cNvPr id="9219" name="Rectangle 4"/>
          <p:cNvSpPr>
            <a:spLocks noChangeArrowheads="1"/>
          </p:cNvSpPr>
          <p:nvPr/>
        </p:nvSpPr>
        <p:spPr bwMode="auto">
          <a:xfrm>
            <a:off x="2590800" y="228600"/>
            <a:ext cx="3185039" cy="646331"/>
          </a:xfrm>
          <a:prstGeom prst="rect">
            <a:avLst/>
          </a:prstGeom>
          <a:noFill/>
          <a:ln w="9525">
            <a:noFill/>
            <a:miter lim="800000"/>
            <a:headEnd/>
            <a:tailEnd/>
          </a:ln>
        </p:spPr>
        <p:txBody>
          <a:bodyPr wrap="none">
            <a:spAutoFit/>
          </a:bodyPr>
          <a:lstStyle/>
          <a:p>
            <a:r>
              <a:rPr lang="en-IN" sz="3600" b="1" dirty="0"/>
              <a:t>C++ Inheritance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ChangeArrowheads="1"/>
          </p:cNvSpPr>
          <p:nvPr/>
        </p:nvSpPr>
        <p:spPr bwMode="auto">
          <a:xfrm>
            <a:off x="228600" y="1676400"/>
            <a:ext cx="8610600" cy="4154984"/>
          </a:xfrm>
          <a:prstGeom prst="rect">
            <a:avLst/>
          </a:prstGeom>
          <a:noFill/>
          <a:ln w="9525">
            <a:noFill/>
            <a:miter lim="800000"/>
            <a:headEnd/>
            <a:tailEnd/>
          </a:ln>
        </p:spPr>
        <p:txBody>
          <a:bodyPr>
            <a:spAutoFit/>
          </a:bodyPr>
          <a:lstStyle/>
          <a:p>
            <a:pPr algn="just"/>
            <a:r>
              <a:rPr lang="en-IN" sz="2800" dirty="0"/>
              <a:t>When deriving a class from a base </a:t>
            </a:r>
            <a:r>
              <a:rPr lang="en-IN" sz="3200" dirty="0"/>
              <a:t>class</a:t>
            </a:r>
            <a:r>
              <a:rPr lang="en-IN" sz="2800" dirty="0"/>
              <a:t>, the base class may be inherited through </a:t>
            </a:r>
            <a:r>
              <a:rPr lang="en-IN" sz="2800" b="1" dirty="0"/>
              <a:t>public, protected</a:t>
            </a:r>
            <a:r>
              <a:rPr lang="en-IN" sz="2800" dirty="0"/>
              <a:t> or </a:t>
            </a:r>
            <a:r>
              <a:rPr lang="en-IN" sz="2800" b="1" dirty="0"/>
              <a:t>private</a:t>
            </a:r>
            <a:r>
              <a:rPr lang="en-IN" sz="2800" dirty="0"/>
              <a:t> inheritance. The type of inheritance is specified by the access- </a:t>
            </a:r>
            <a:r>
              <a:rPr lang="en-IN" sz="2800" dirty="0" err="1"/>
              <a:t>specifier</a:t>
            </a:r>
            <a:r>
              <a:rPr lang="en-IN" sz="2800" dirty="0"/>
              <a:t>.</a:t>
            </a:r>
          </a:p>
          <a:p>
            <a:pPr algn="just"/>
            <a:endParaRPr lang="en-IN" sz="2800" dirty="0"/>
          </a:p>
          <a:p>
            <a:pPr algn="just"/>
            <a:endParaRPr lang="en-IN" dirty="0"/>
          </a:p>
          <a:p>
            <a:pPr algn="just"/>
            <a:r>
              <a:rPr lang="en-IN" sz="2800" dirty="0"/>
              <a:t>We hardly use </a:t>
            </a:r>
            <a:r>
              <a:rPr lang="en-IN" sz="2800" b="1" dirty="0"/>
              <a:t>protected</a:t>
            </a:r>
            <a:r>
              <a:rPr lang="en-IN" sz="2800" dirty="0"/>
              <a:t> or </a:t>
            </a:r>
            <a:r>
              <a:rPr lang="en-IN" sz="2800" b="1" dirty="0"/>
              <a:t>private</a:t>
            </a:r>
            <a:r>
              <a:rPr lang="en-IN" sz="2800" dirty="0"/>
              <a:t> inheritance, but </a:t>
            </a:r>
            <a:r>
              <a:rPr lang="en-IN" sz="2800" b="1" dirty="0"/>
              <a:t>public</a:t>
            </a:r>
            <a:r>
              <a:rPr lang="en-IN" sz="2800" dirty="0"/>
              <a:t> inheritance is commonly used. While using different type of inheritance, following rules are applied:</a:t>
            </a:r>
          </a:p>
          <a:p>
            <a:pPr algn="just"/>
            <a:endParaRPr lang="en-IN" dirty="0"/>
          </a:p>
        </p:txBody>
      </p:sp>
      <p:sp>
        <p:nvSpPr>
          <p:cNvPr id="10243" name="Rectangle 4"/>
          <p:cNvSpPr>
            <a:spLocks noChangeArrowheads="1"/>
          </p:cNvSpPr>
          <p:nvPr/>
        </p:nvSpPr>
        <p:spPr bwMode="auto">
          <a:xfrm>
            <a:off x="2590800" y="609600"/>
            <a:ext cx="3889526" cy="646331"/>
          </a:xfrm>
          <a:prstGeom prst="rect">
            <a:avLst/>
          </a:prstGeom>
          <a:noFill/>
          <a:ln w="9525">
            <a:noFill/>
            <a:miter lim="800000"/>
            <a:headEnd/>
            <a:tailEnd/>
          </a:ln>
        </p:spPr>
        <p:txBody>
          <a:bodyPr wrap="none">
            <a:spAutoFit/>
          </a:bodyPr>
          <a:lstStyle/>
          <a:p>
            <a:r>
              <a:rPr lang="en-IN" sz="3600" b="1" dirty="0"/>
              <a:t>Type of Inheritance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ChangeArrowheads="1"/>
          </p:cNvSpPr>
          <p:nvPr/>
        </p:nvSpPr>
        <p:spPr bwMode="auto">
          <a:xfrm>
            <a:off x="304800" y="1600200"/>
            <a:ext cx="8610600" cy="3970318"/>
          </a:xfrm>
          <a:prstGeom prst="rect">
            <a:avLst/>
          </a:prstGeom>
          <a:noFill/>
          <a:ln w="9525">
            <a:noFill/>
            <a:miter lim="800000"/>
            <a:headEnd/>
            <a:tailEnd/>
          </a:ln>
        </p:spPr>
        <p:txBody>
          <a:bodyPr>
            <a:spAutoFit/>
          </a:bodyPr>
          <a:lstStyle/>
          <a:p>
            <a:pPr algn="just"/>
            <a:endParaRPr lang="en-IN" sz="2800" dirty="0"/>
          </a:p>
          <a:p>
            <a:pPr algn="just">
              <a:buFont typeface="Wingdings" pitchFamily="2" charset="2"/>
              <a:buChar char="ü"/>
            </a:pPr>
            <a:r>
              <a:rPr lang="en-IN" sz="2800" b="1" dirty="0"/>
              <a:t>Public Inheritance:</a:t>
            </a:r>
            <a:r>
              <a:rPr lang="en-IN" sz="2800" dirty="0"/>
              <a:t> When deriving a class from a </a:t>
            </a:r>
            <a:r>
              <a:rPr lang="en-IN" sz="2800" b="1" dirty="0"/>
              <a:t>public</a:t>
            </a:r>
            <a:r>
              <a:rPr lang="en-IN" sz="2800" dirty="0"/>
              <a:t> base class, </a:t>
            </a:r>
            <a:r>
              <a:rPr lang="en-IN" sz="2800" b="1" dirty="0"/>
              <a:t>public</a:t>
            </a:r>
            <a:r>
              <a:rPr lang="en-IN" sz="2800" dirty="0"/>
              <a:t> members of the base class become </a:t>
            </a:r>
            <a:r>
              <a:rPr lang="en-IN" sz="2800" b="1" dirty="0"/>
              <a:t>public</a:t>
            </a:r>
            <a:r>
              <a:rPr lang="en-IN" sz="2800" dirty="0"/>
              <a:t> members of the derived class and </a:t>
            </a:r>
            <a:r>
              <a:rPr lang="en-IN" sz="2800" b="1" dirty="0"/>
              <a:t>protected</a:t>
            </a:r>
            <a:r>
              <a:rPr lang="en-IN" sz="2800" dirty="0"/>
              <a:t> members of the base class become </a:t>
            </a:r>
            <a:r>
              <a:rPr lang="en-IN" sz="2800" b="1" dirty="0"/>
              <a:t>protected</a:t>
            </a:r>
            <a:r>
              <a:rPr lang="en-IN" sz="2800" dirty="0"/>
              <a:t> members of the derived class. A base class's </a:t>
            </a:r>
            <a:r>
              <a:rPr lang="en-IN" sz="2800" b="1" dirty="0"/>
              <a:t>private</a:t>
            </a:r>
            <a:r>
              <a:rPr lang="en-IN" sz="2800" dirty="0"/>
              <a:t> members are never accessible directly from a derived class, but can be accessed through calls to the </a:t>
            </a:r>
            <a:r>
              <a:rPr lang="en-IN" sz="2800" b="1" dirty="0"/>
              <a:t>public </a:t>
            </a:r>
            <a:r>
              <a:rPr lang="en-IN" sz="2800" dirty="0"/>
              <a:t>and </a:t>
            </a:r>
            <a:r>
              <a:rPr lang="en-IN" sz="2800" b="1" dirty="0"/>
              <a:t>protected</a:t>
            </a:r>
            <a:r>
              <a:rPr lang="en-IN" sz="2800" dirty="0"/>
              <a:t> members of the base class.</a:t>
            </a:r>
          </a:p>
        </p:txBody>
      </p:sp>
      <p:sp>
        <p:nvSpPr>
          <p:cNvPr id="11267" name="Rectangle 4"/>
          <p:cNvSpPr>
            <a:spLocks noChangeArrowheads="1"/>
          </p:cNvSpPr>
          <p:nvPr/>
        </p:nvSpPr>
        <p:spPr bwMode="auto">
          <a:xfrm>
            <a:off x="2590800" y="609600"/>
            <a:ext cx="3889526" cy="646331"/>
          </a:xfrm>
          <a:prstGeom prst="rect">
            <a:avLst/>
          </a:prstGeom>
          <a:noFill/>
          <a:ln w="9525">
            <a:noFill/>
            <a:miter lim="800000"/>
            <a:headEnd/>
            <a:tailEnd/>
          </a:ln>
        </p:spPr>
        <p:txBody>
          <a:bodyPr wrap="none">
            <a:spAutoFit/>
          </a:bodyPr>
          <a:lstStyle/>
          <a:p>
            <a:r>
              <a:rPr lang="en-IN" sz="3600" b="1" dirty="0"/>
              <a:t>Type of Inheritance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IN"/>
          </a:p>
        </p:txBody>
      </p:sp>
      <p:sp>
        <p:nvSpPr>
          <p:cNvPr id="13315"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IN"/>
          </a:p>
        </p:txBody>
      </p:sp>
      <p:sp>
        <p:nvSpPr>
          <p:cNvPr id="13316" name="Rectangle 4"/>
          <p:cNvSpPr>
            <a:spLocks noGrp="1" noChangeArrowheads="1"/>
          </p:cNvSpPr>
          <p:nvPr>
            <p:ph type="title"/>
          </p:nvPr>
        </p:nvSpPr>
        <p:spPr>
          <a:noFill/>
          <a:ln/>
        </p:spPr>
        <p:txBody>
          <a:bodyPr/>
          <a:lstStyle/>
          <a:p>
            <a:r>
              <a:rPr lang="en-US">
                <a:solidFill>
                  <a:schemeClr val="tx1"/>
                </a:solidFill>
              </a:rPr>
              <a:t>Constructors</a:t>
            </a:r>
          </a:p>
        </p:txBody>
      </p:sp>
      <p:sp>
        <p:nvSpPr>
          <p:cNvPr id="13317" name="Rectangle 5"/>
          <p:cNvSpPr>
            <a:spLocks noGrp="1" noChangeArrowheads="1"/>
          </p:cNvSpPr>
          <p:nvPr>
            <p:ph type="body" idx="1"/>
          </p:nvPr>
        </p:nvSpPr>
        <p:spPr>
          <a:xfrm>
            <a:off x="711200" y="1447800"/>
            <a:ext cx="7772400" cy="5029200"/>
          </a:xfrm>
        </p:spPr>
        <p:txBody>
          <a:bodyPr>
            <a:normAutofit lnSpcReduction="10000"/>
          </a:bodyPr>
          <a:lstStyle/>
          <a:p>
            <a:r>
              <a:rPr lang="en-US"/>
              <a:t>There is no need to write any statement to invoke the constructor function.</a:t>
            </a:r>
          </a:p>
          <a:p>
            <a:r>
              <a:rPr lang="en-US"/>
              <a:t>If a ‘normal’ member function is defined for zero initialization, we would need to invoke this function for each of the objects separately.</a:t>
            </a:r>
          </a:p>
          <a:p>
            <a:r>
              <a:rPr lang="en-US"/>
              <a:t>A constructor that accepts no parameters is called the default constructor.</a:t>
            </a:r>
          </a:p>
          <a:p>
            <a:r>
              <a:rPr lang="en-US"/>
              <a:t>The default constructor for class A is A : : A (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17">
                                            <p:txEl>
                                              <p:pRg st="0" end="0"/>
                                            </p:txEl>
                                          </p:spTgt>
                                        </p:tgtEl>
                                        <p:attrNameLst>
                                          <p:attrName>style.visibility</p:attrName>
                                        </p:attrNameLst>
                                      </p:cBhvr>
                                      <p:to>
                                        <p:strVal val="visible"/>
                                      </p:to>
                                    </p:set>
                                    <p:animEffect transition="in" filter="dissolve">
                                      <p:cBhvr>
                                        <p:cTn id="7" dur="500"/>
                                        <p:tgtEl>
                                          <p:spTgt spid="133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317">
                                            <p:txEl>
                                              <p:pRg st="1" end="1"/>
                                            </p:txEl>
                                          </p:spTgt>
                                        </p:tgtEl>
                                        <p:attrNameLst>
                                          <p:attrName>style.visibility</p:attrName>
                                        </p:attrNameLst>
                                      </p:cBhvr>
                                      <p:to>
                                        <p:strVal val="visible"/>
                                      </p:to>
                                    </p:set>
                                    <p:animEffect transition="in" filter="dissolve">
                                      <p:cBhvr>
                                        <p:cTn id="12" dur="500"/>
                                        <p:tgtEl>
                                          <p:spTgt spid="133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317">
                                            <p:txEl>
                                              <p:pRg st="2" end="2"/>
                                            </p:txEl>
                                          </p:spTgt>
                                        </p:tgtEl>
                                        <p:attrNameLst>
                                          <p:attrName>style.visibility</p:attrName>
                                        </p:attrNameLst>
                                      </p:cBhvr>
                                      <p:to>
                                        <p:strVal val="visible"/>
                                      </p:to>
                                    </p:set>
                                    <p:animEffect transition="in" filter="dissolve">
                                      <p:cBhvr>
                                        <p:cTn id="17" dur="500"/>
                                        <p:tgtEl>
                                          <p:spTgt spid="133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317">
                                            <p:txEl>
                                              <p:pRg st="3" end="3"/>
                                            </p:txEl>
                                          </p:spTgt>
                                        </p:tgtEl>
                                        <p:attrNameLst>
                                          <p:attrName>style.visibility</p:attrName>
                                        </p:attrNameLst>
                                      </p:cBhvr>
                                      <p:to>
                                        <p:strVal val="visible"/>
                                      </p:to>
                                    </p:set>
                                    <p:animEffect transition="in" filter="dissolve">
                                      <p:cBhvr>
                                        <p:cTn id="22" dur="500"/>
                                        <p:tgtEl>
                                          <p:spTgt spid="133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ChangeArrowheads="1"/>
          </p:cNvSpPr>
          <p:nvPr/>
        </p:nvSpPr>
        <p:spPr bwMode="auto">
          <a:xfrm>
            <a:off x="304800" y="1219200"/>
            <a:ext cx="8458200" cy="4832350"/>
          </a:xfrm>
          <a:prstGeom prst="rect">
            <a:avLst/>
          </a:prstGeom>
          <a:noFill/>
          <a:ln w="9525">
            <a:noFill/>
            <a:miter lim="800000"/>
            <a:headEnd/>
            <a:tailEnd/>
          </a:ln>
        </p:spPr>
        <p:txBody>
          <a:bodyPr>
            <a:spAutoFit/>
          </a:bodyPr>
          <a:lstStyle/>
          <a:p>
            <a:pPr algn="just"/>
            <a:endParaRPr lang="en-IN" sz="2800" dirty="0"/>
          </a:p>
          <a:p>
            <a:pPr algn="just">
              <a:buFont typeface="Wingdings" pitchFamily="2" charset="2"/>
              <a:buChar char="ü"/>
            </a:pPr>
            <a:r>
              <a:rPr lang="en-IN" sz="2800" b="1" dirty="0"/>
              <a:t>Protected Inheritance:</a:t>
            </a:r>
            <a:r>
              <a:rPr lang="en-IN" sz="2800" dirty="0"/>
              <a:t> When deriving from a </a:t>
            </a:r>
            <a:r>
              <a:rPr lang="en-IN" sz="2800" b="1" dirty="0"/>
              <a:t>protected</a:t>
            </a:r>
            <a:r>
              <a:rPr lang="en-IN" sz="2800" dirty="0"/>
              <a:t> base class, </a:t>
            </a:r>
            <a:r>
              <a:rPr lang="en-IN" sz="2800" b="1" dirty="0"/>
              <a:t>public</a:t>
            </a:r>
            <a:r>
              <a:rPr lang="en-IN" sz="2800" dirty="0"/>
              <a:t> and </a:t>
            </a:r>
            <a:r>
              <a:rPr lang="en-IN" sz="2800" b="1" dirty="0"/>
              <a:t>protected </a:t>
            </a:r>
            <a:r>
              <a:rPr lang="en-IN" sz="2800" dirty="0"/>
              <a:t>members of the base class become </a:t>
            </a:r>
            <a:r>
              <a:rPr lang="en-IN" sz="2800" b="1" dirty="0"/>
              <a:t>protected</a:t>
            </a:r>
            <a:r>
              <a:rPr lang="en-IN" sz="2800" dirty="0"/>
              <a:t> members of the derived class.</a:t>
            </a:r>
          </a:p>
          <a:p>
            <a:pPr algn="just"/>
            <a:endParaRPr lang="en-IN" sz="2800" dirty="0"/>
          </a:p>
          <a:p>
            <a:pPr algn="just"/>
            <a:endParaRPr lang="en-IN" sz="2800" dirty="0"/>
          </a:p>
          <a:p>
            <a:pPr algn="just">
              <a:buFont typeface="Wingdings" pitchFamily="2" charset="2"/>
              <a:buChar char="ü"/>
            </a:pPr>
            <a:r>
              <a:rPr lang="en-IN" sz="2800" b="1" dirty="0"/>
              <a:t>Private Inheritance: </a:t>
            </a:r>
            <a:r>
              <a:rPr lang="en-IN" sz="2800" dirty="0"/>
              <a:t>When deriving from a </a:t>
            </a:r>
            <a:r>
              <a:rPr lang="en-IN" sz="2800" b="1" dirty="0"/>
              <a:t>private</a:t>
            </a:r>
            <a:r>
              <a:rPr lang="en-IN" sz="2800" dirty="0"/>
              <a:t> base class, </a:t>
            </a:r>
            <a:r>
              <a:rPr lang="en-IN" sz="2800" b="1" dirty="0"/>
              <a:t>public</a:t>
            </a:r>
            <a:r>
              <a:rPr lang="en-IN" sz="2800" dirty="0"/>
              <a:t> and </a:t>
            </a:r>
            <a:r>
              <a:rPr lang="en-IN" sz="2800" b="1" dirty="0"/>
              <a:t>protected</a:t>
            </a:r>
            <a:r>
              <a:rPr lang="en-IN" sz="2800" dirty="0"/>
              <a:t> members of the base class become </a:t>
            </a:r>
            <a:r>
              <a:rPr lang="en-IN" sz="2800" b="1" dirty="0"/>
              <a:t>private</a:t>
            </a:r>
            <a:r>
              <a:rPr lang="en-IN" sz="2800" dirty="0"/>
              <a:t> members of the derived class</a:t>
            </a:r>
          </a:p>
        </p:txBody>
      </p:sp>
      <p:sp>
        <p:nvSpPr>
          <p:cNvPr id="12291" name="Rectangle 4"/>
          <p:cNvSpPr>
            <a:spLocks noChangeArrowheads="1"/>
          </p:cNvSpPr>
          <p:nvPr/>
        </p:nvSpPr>
        <p:spPr bwMode="auto">
          <a:xfrm>
            <a:off x="2590800" y="609600"/>
            <a:ext cx="3889526" cy="646331"/>
          </a:xfrm>
          <a:prstGeom prst="rect">
            <a:avLst/>
          </a:prstGeom>
          <a:noFill/>
          <a:ln w="9525">
            <a:noFill/>
            <a:miter lim="800000"/>
            <a:headEnd/>
            <a:tailEnd/>
          </a:ln>
        </p:spPr>
        <p:txBody>
          <a:bodyPr wrap="none">
            <a:spAutoFit/>
          </a:bodyPr>
          <a:lstStyle/>
          <a:p>
            <a:r>
              <a:rPr lang="en-IN" sz="3600" b="1" dirty="0"/>
              <a:t>Type of Inheritance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ChangeArrowheads="1"/>
          </p:cNvSpPr>
          <p:nvPr/>
        </p:nvSpPr>
        <p:spPr bwMode="auto">
          <a:xfrm>
            <a:off x="457200" y="1062038"/>
            <a:ext cx="8382000" cy="5262562"/>
          </a:xfrm>
          <a:prstGeom prst="rect">
            <a:avLst/>
          </a:prstGeom>
          <a:noFill/>
          <a:ln w="9525">
            <a:noFill/>
            <a:miter lim="800000"/>
            <a:headEnd/>
            <a:tailEnd/>
          </a:ln>
        </p:spPr>
        <p:txBody>
          <a:bodyPr>
            <a:spAutoFit/>
          </a:bodyPr>
          <a:lstStyle/>
          <a:p>
            <a:r>
              <a:rPr lang="en-US" sz="2800" b="1" dirty="0"/>
              <a:t>Inheritance Example:</a:t>
            </a:r>
            <a:endParaRPr lang="en-IN" sz="2800" b="1" dirty="0"/>
          </a:p>
          <a:p>
            <a:endParaRPr lang="en-US" sz="2800" b="1" dirty="0"/>
          </a:p>
          <a:p>
            <a:r>
              <a:rPr lang="en-US" sz="2800" b="1" dirty="0"/>
              <a:t>class </a:t>
            </a:r>
            <a:r>
              <a:rPr lang="en-US" sz="2800" b="1" dirty="0" err="1"/>
              <a:t>MyClass</a:t>
            </a:r>
            <a:endParaRPr lang="en-US" sz="2800" b="1" dirty="0"/>
          </a:p>
          <a:p>
            <a:r>
              <a:rPr lang="en-US" sz="2800" dirty="0"/>
              <a:t/>
            </a:r>
            <a:br>
              <a:rPr lang="en-US" sz="2800" dirty="0"/>
            </a:br>
            <a:r>
              <a:rPr lang="en-US" sz="2800" dirty="0"/>
              <a:t>{  	</a:t>
            </a:r>
            <a:r>
              <a:rPr lang="en-US" sz="2800" b="1" dirty="0"/>
              <a:t>public:</a:t>
            </a:r>
            <a:r>
              <a:rPr lang="en-US" sz="2800" dirty="0"/>
              <a:t/>
            </a:r>
            <a:br>
              <a:rPr lang="en-US" sz="2800" dirty="0"/>
            </a:br>
            <a:r>
              <a:rPr lang="en-US" sz="2800" dirty="0"/>
              <a:t>     	</a:t>
            </a:r>
            <a:r>
              <a:rPr lang="en-US" sz="2800" dirty="0" err="1"/>
              <a:t>MyClass</a:t>
            </a:r>
            <a:r>
              <a:rPr lang="en-US" sz="2800" dirty="0"/>
              <a:t>(void) { x=0; }</a:t>
            </a:r>
            <a:br>
              <a:rPr lang="en-US" sz="2800" dirty="0"/>
            </a:br>
            <a:r>
              <a:rPr lang="en-US" sz="2800" dirty="0"/>
              <a:t>   	void f(</a:t>
            </a:r>
            <a:r>
              <a:rPr lang="en-US" sz="2800" dirty="0" err="1"/>
              <a:t>int</a:t>
            </a:r>
            <a:r>
              <a:rPr lang="en-US" sz="2800" dirty="0"/>
              <a:t> n1)</a:t>
            </a:r>
            <a:br>
              <a:rPr lang="en-US" sz="2800" dirty="0"/>
            </a:br>
            <a:r>
              <a:rPr lang="en-US" sz="2800" dirty="0"/>
              <a:t>  	{  x= n1*5;} </a:t>
            </a:r>
            <a:endParaRPr lang="en-IN" sz="2800" dirty="0"/>
          </a:p>
          <a:p>
            <a:r>
              <a:rPr lang="en-US" sz="2800" dirty="0"/>
              <a:t> 	void output(void) { </a:t>
            </a:r>
            <a:r>
              <a:rPr lang="en-US" sz="2800" dirty="0" err="1"/>
              <a:t>cout</a:t>
            </a:r>
            <a:r>
              <a:rPr lang="en-US" sz="2800" dirty="0"/>
              <a:t>&lt;&lt;x; } </a:t>
            </a:r>
            <a:endParaRPr lang="en-IN" sz="2800" dirty="0"/>
          </a:p>
          <a:p>
            <a:r>
              <a:rPr lang="en-US" sz="2800" b="1" dirty="0"/>
              <a:t> 	private</a:t>
            </a:r>
            <a:r>
              <a:rPr lang="en-US" sz="2800" dirty="0"/>
              <a:t>:</a:t>
            </a:r>
            <a:br>
              <a:rPr lang="en-US" sz="2800" dirty="0"/>
            </a:br>
            <a:r>
              <a:rPr lang="en-US" sz="2800" dirty="0"/>
              <a:t>  	</a:t>
            </a:r>
            <a:r>
              <a:rPr lang="en-US" sz="2800" dirty="0" err="1"/>
              <a:t>int</a:t>
            </a:r>
            <a:r>
              <a:rPr lang="en-US" sz="2800" dirty="0"/>
              <a:t> x;</a:t>
            </a:r>
            <a:br>
              <a:rPr lang="en-US" sz="2800" dirty="0"/>
            </a:br>
            <a:r>
              <a:rPr lang="en-US" sz="2800" dirty="0"/>
              <a:t>};</a:t>
            </a:r>
            <a:endParaRPr lang="en-IN" sz="2800" dirty="0"/>
          </a:p>
        </p:txBody>
      </p:sp>
      <p:sp>
        <p:nvSpPr>
          <p:cNvPr id="13315" name="Rectangle 4"/>
          <p:cNvSpPr>
            <a:spLocks noChangeArrowheads="1"/>
          </p:cNvSpPr>
          <p:nvPr/>
        </p:nvSpPr>
        <p:spPr bwMode="auto">
          <a:xfrm>
            <a:off x="2590800" y="228600"/>
            <a:ext cx="3185039" cy="646331"/>
          </a:xfrm>
          <a:prstGeom prst="rect">
            <a:avLst/>
          </a:prstGeom>
          <a:noFill/>
          <a:ln w="9525">
            <a:noFill/>
            <a:miter lim="800000"/>
            <a:headEnd/>
            <a:tailEnd/>
          </a:ln>
        </p:spPr>
        <p:txBody>
          <a:bodyPr wrap="none">
            <a:spAutoFit/>
          </a:bodyPr>
          <a:lstStyle/>
          <a:p>
            <a:r>
              <a:rPr lang="en-IN" sz="3600" b="1" dirty="0"/>
              <a:t>C++ Inheritance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ChangeArrowheads="1"/>
          </p:cNvSpPr>
          <p:nvPr/>
        </p:nvSpPr>
        <p:spPr bwMode="auto">
          <a:xfrm>
            <a:off x="457200" y="1062038"/>
            <a:ext cx="8382000" cy="5262562"/>
          </a:xfrm>
          <a:prstGeom prst="rect">
            <a:avLst/>
          </a:prstGeom>
          <a:noFill/>
          <a:ln w="9525">
            <a:noFill/>
            <a:miter lim="800000"/>
            <a:headEnd/>
            <a:tailEnd/>
          </a:ln>
        </p:spPr>
        <p:txBody>
          <a:bodyPr>
            <a:spAutoFit/>
          </a:bodyPr>
          <a:lstStyle/>
          <a:p>
            <a:r>
              <a:rPr lang="en-US" sz="2800" b="1" dirty="0"/>
              <a:t>Inheritance Example:</a:t>
            </a:r>
            <a:endParaRPr lang="en-IN" sz="2800" b="1" dirty="0"/>
          </a:p>
          <a:p>
            <a:endParaRPr lang="en-US" sz="2800" dirty="0"/>
          </a:p>
          <a:p>
            <a:r>
              <a:rPr lang="en-US" sz="2800" dirty="0"/>
              <a:t>class sample: public </a:t>
            </a:r>
            <a:r>
              <a:rPr lang="en-US" sz="2800" dirty="0" err="1"/>
              <a:t>MyClass</a:t>
            </a:r>
            <a:r>
              <a:rPr lang="en-US" sz="2800" dirty="0"/>
              <a:t/>
            </a:r>
            <a:br>
              <a:rPr lang="en-US" sz="2800" dirty="0"/>
            </a:br>
            <a:r>
              <a:rPr lang="en-US" sz="2800" dirty="0"/>
              <a:t>	{ </a:t>
            </a:r>
            <a:r>
              <a:rPr lang="en-US" sz="2800" b="1" dirty="0"/>
              <a:t>public:</a:t>
            </a:r>
            <a:r>
              <a:rPr lang="en-US" sz="2800" dirty="0"/>
              <a:t/>
            </a:r>
            <a:br>
              <a:rPr lang="en-US" sz="2800" dirty="0"/>
            </a:br>
            <a:r>
              <a:rPr lang="en-US" sz="2800" dirty="0"/>
              <a:t>   	sample(void) { s1=0; } </a:t>
            </a:r>
            <a:endParaRPr lang="en-IN" sz="2800" dirty="0"/>
          </a:p>
          <a:p>
            <a:r>
              <a:rPr lang="en-US" sz="2800" dirty="0"/>
              <a:t> 	void f1(</a:t>
            </a:r>
            <a:r>
              <a:rPr lang="en-US" sz="2800" dirty="0" err="1"/>
              <a:t>int</a:t>
            </a:r>
            <a:r>
              <a:rPr lang="en-US" sz="2800" dirty="0"/>
              <a:t> n1)</a:t>
            </a:r>
            <a:br>
              <a:rPr lang="en-US" sz="2800" dirty="0"/>
            </a:br>
            <a:r>
              <a:rPr lang="en-US" sz="2800" dirty="0"/>
              <a:t> 		{ s1=n1*10;}</a:t>
            </a:r>
            <a:endParaRPr lang="en-IN" sz="2800" dirty="0"/>
          </a:p>
          <a:p>
            <a:r>
              <a:rPr lang="en-US" sz="2800" dirty="0"/>
              <a:t> 	void output(void)</a:t>
            </a:r>
            <a:br>
              <a:rPr lang="en-US" sz="2800" dirty="0"/>
            </a:br>
            <a:r>
              <a:rPr lang="en-US" sz="2800" dirty="0"/>
              <a:t> 	{ </a:t>
            </a:r>
            <a:r>
              <a:rPr lang="en-US" sz="2800" dirty="0" err="1"/>
              <a:t>MyClass</a:t>
            </a:r>
            <a:r>
              <a:rPr lang="en-US" sz="2800" dirty="0"/>
              <a:t>::output();   </a:t>
            </a:r>
            <a:r>
              <a:rPr lang="en-US" sz="2800" dirty="0" err="1"/>
              <a:t>cout</a:t>
            </a:r>
            <a:r>
              <a:rPr lang="en-US" sz="2800" dirty="0"/>
              <a:t> &lt;&lt; s1; } </a:t>
            </a:r>
            <a:endParaRPr lang="en-IN" sz="2800" dirty="0"/>
          </a:p>
          <a:p>
            <a:r>
              <a:rPr lang="en-US" sz="2800" dirty="0"/>
              <a:t> 	private:</a:t>
            </a:r>
            <a:br>
              <a:rPr lang="en-US" sz="2800" dirty="0"/>
            </a:br>
            <a:r>
              <a:rPr lang="en-US" sz="2800" dirty="0"/>
              <a:t> 	</a:t>
            </a:r>
            <a:r>
              <a:rPr lang="en-US" sz="2800" dirty="0" err="1"/>
              <a:t>int</a:t>
            </a:r>
            <a:r>
              <a:rPr lang="en-US" sz="2800" dirty="0"/>
              <a:t> s1;</a:t>
            </a:r>
            <a:endParaRPr lang="en-IN" sz="2800" dirty="0"/>
          </a:p>
          <a:p>
            <a:r>
              <a:rPr lang="en-US" sz="2800" dirty="0"/>
              <a:t>	}; </a:t>
            </a:r>
            <a:endParaRPr lang="en-IN" sz="2800" dirty="0"/>
          </a:p>
        </p:txBody>
      </p:sp>
      <p:sp>
        <p:nvSpPr>
          <p:cNvPr id="14339" name="Rectangle 4"/>
          <p:cNvSpPr>
            <a:spLocks noChangeArrowheads="1"/>
          </p:cNvSpPr>
          <p:nvPr/>
        </p:nvSpPr>
        <p:spPr bwMode="auto">
          <a:xfrm>
            <a:off x="2590800" y="228600"/>
            <a:ext cx="3185039" cy="646331"/>
          </a:xfrm>
          <a:prstGeom prst="rect">
            <a:avLst/>
          </a:prstGeom>
          <a:noFill/>
          <a:ln w="9525">
            <a:noFill/>
            <a:miter lim="800000"/>
            <a:headEnd/>
            <a:tailEnd/>
          </a:ln>
        </p:spPr>
        <p:txBody>
          <a:bodyPr wrap="none">
            <a:spAutoFit/>
          </a:bodyPr>
          <a:lstStyle/>
          <a:p>
            <a:r>
              <a:rPr lang="en-IN" sz="3600" b="1" dirty="0"/>
              <a:t>C++ Inheritance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457200" y="1062038"/>
            <a:ext cx="8382000" cy="5694362"/>
          </a:xfrm>
          <a:prstGeom prst="rect">
            <a:avLst/>
          </a:prstGeom>
          <a:noFill/>
          <a:ln w="9525">
            <a:noFill/>
            <a:miter lim="800000"/>
            <a:headEnd/>
            <a:tailEnd/>
          </a:ln>
        </p:spPr>
        <p:txBody>
          <a:bodyPr>
            <a:spAutoFit/>
          </a:bodyPr>
          <a:lstStyle/>
          <a:p>
            <a:r>
              <a:rPr lang="en-US" sz="2800" b="1" dirty="0"/>
              <a:t>Inheritance Example:</a:t>
            </a:r>
            <a:endParaRPr lang="en-IN" sz="2800" b="1" dirty="0"/>
          </a:p>
          <a:p>
            <a:endParaRPr lang="en-US" sz="2800" dirty="0"/>
          </a:p>
          <a:p>
            <a:r>
              <a:rPr lang="en-US" sz="2800" dirty="0"/>
              <a:t>	</a:t>
            </a:r>
            <a:r>
              <a:rPr lang="en-US" sz="2800" dirty="0" err="1"/>
              <a:t>int</a:t>
            </a:r>
            <a:r>
              <a:rPr lang="en-US" sz="2800" dirty="0"/>
              <a:t> main(void)</a:t>
            </a:r>
            <a:br>
              <a:rPr lang="en-US" sz="2800" dirty="0"/>
            </a:br>
            <a:r>
              <a:rPr lang="en-US" sz="2800" dirty="0"/>
              <a:t>	 {	sample s;</a:t>
            </a:r>
            <a:br>
              <a:rPr lang="en-US" sz="2800" dirty="0"/>
            </a:br>
            <a:r>
              <a:rPr lang="en-US" sz="2800" dirty="0"/>
              <a:t> 		</a:t>
            </a:r>
            <a:r>
              <a:rPr lang="en-US" sz="2800" dirty="0" err="1"/>
              <a:t>s.f</a:t>
            </a:r>
            <a:r>
              <a:rPr lang="en-US" sz="2800" dirty="0"/>
              <a:t>(10);</a:t>
            </a:r>
            <a:br>
              <a:rPr lang="en-US" sz="2800" dirty="0"/>
            </a:br>
            <a:r>
              <a:rPr lang="en-US" sz="2800" dirty="0"/>
              <a:t> 		</a:t>
            </a:r>
            <a:r>
              <a:rPr lang="en-US" sz="2800" dirty="0" err="1"/>
              <a:t>s.output</a:t>
            </a:r>
            <a:r>
              <a:rPr lang="en-US" sz="2800" dirty="0"/>
              <a:t>();</a:t>
            </a:r>
            <a:br>
              <a:rPr lang="en-US" sz="2800" dirty="0"/>
            </a:br>
            <a:r>
              <a:rPr lang="en-US" sz="2800" dirty="0"/>
              <a:t> 		s.f1(20);</a:t>
            </a:r>
            <a:br>
              <a:rPr lang="en-US" sz="2800" dirty="0"/>
            </a:br>
            <a:r>
              <a:rPr lang="en-US" sz="2800" dirty="0"/>
              <a:t> 		</a:t>
            </a:r>
            <a:r>
              <a:rPr lang="en-US" sz="2800" dirty="0" err="1"/>
              <a:t>s.output</a:t>
            </a:r>
            <a:r>
              <a:rPr lang="en-US" sz="2800" dirty="0"/>
              <a:t>();          </a:t>
            </a:r>
            <a:br>
              <a:rPr lang="en-US" sz="2800" dirty="0"/>
            </a:br>
            <a:r>
              <a:rPr lang="en-US" sz="2800" dirty="0"/>
              <a:t> 	}</a:t>
            </a:r>
          </a:p>
          <a:p>
            <a:endParaRPr lang="en-US" sz="2800" dirty="0"/>
          </a:p>
          <a:p>
            <a:r>
              <a:rPr lang="en-US" sz="2800" dirty="0"/>
              <a:t>The output of the above program is</a:t>
            </a:r>
            <a:endParaRPr lang="en-IN" sz="2800" dirty="0"/>
          </a:p>
          <a:p>
            <a:r>
              <a:rPr lang="en-US" sz="2800" dirty="0"/>
              <a:t>50</a:t>
            </a:r>
            <a:br>
              <a:rPr lang="en-US" sz="2800" dirty="0"/>
            </a:br>
            <a:r>
              <a:rPr lang="en-US" sz="2800" dirty="0"/>
              <a:t>200</a:t>
            </a:r>
            <a:endParaRPr lang="en-IN" sz="2800" dirty="0"/>
          </a:p>
        </p:txBody>
      </p:sp>
      <p:sp>
        <p:nvSpPr>
          <p:cNvPr id="15363" name="Rectangle 4"/>
          <p:cNvSpPr>
            <a:spLocks noChangeArrowheads="1"/>
          </p:cNvSpPr>
          <p:nvPr/>
        </p:nvSpPr>
        <p:spPr bwMode="auto">
          <a:xfrm>
            <a:off x="2590800" y="228600"/>
            <a:ext cx="3185039" cy="646331"/>
          </a:xfrm>
          <a:prstGeom prst="rect">
            <a:avLst/>
          </a:prstGeom>
          <a:noFill/>
          <a:ln w="9525">
            <a:noFill/>
            <a:miter lim="800000"/>
            <a:headEnd/>
            <a:tailEnd/>
          </a:ln>
        </p:spPr>
        <p:txBody>
          <a:bodyPr wrap="none">
            <a:spAutoFit/>
          </a:bodyPr>
          <a:lstStyle/>
          <a:p>
            <a:r>
              <a:rPr lang="en-IN" sz="3600" b="1" dirty="0"/>
              <a:t>C++ Inheritance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ChangeArrowheads="1"/>
          </p:cNvSpPr>
          <p:nvPr/>
        </p:nvSpPr>
        <p:spPr bwMode="auto">
          <a:xfrm>
            <a:off x="457200" y="1062038"/>
            <a:ext cx="8305800" cy="1878012"/>
          </a:xfrm>
          <a:prstGeom prst="rect">
            <a:avLst/>
          </a:prstGeom>
          <a:noFill/>
          <a:ln w="9525">
            <a:noFill/>
            <a:miter lim="800000"/>
            <a:headEnd/>
            <a:tailEnd/>
          </a:ln>
        </p:spPr>
        <p:txBody>
          <a:bodyPr>
            <a:spAutoFit/>
          </a:bodyPr>
          <a:lstStyle/>
          <a:p>
            <a:r>
              <a:rPr lang="en-US" sz="3200" b="1"/>
              <a:t>1. Single class Inheritance:</a:t>
            </a:r>
            <a:endParaRPr lang="en-IN" sz="3200" b="1"/>
          </a:p>
          <a:p>
            <a:endParaRPr lang="en-US" sz="2800"/>
          </a:p>
          <a:p>
            <a:pPr algn="just"/>
            <a:r>
              <a:rPr lang="en-US" sz="2800"/>
              <a:t>Single inheritance is the one where you have a single base class and a single derived class.</a:t>
            </a:r>
            <a:endParaRPr lang="en-IN" sz="2800"/>
          </a:p>
        </p:txBody>
      </p:sp>
      <p:sp>
        <p:nvSpPr>
          <p:cNvPr id="16387" name="Rectangle 4"/>
          <p:cNvSpPr>
            <a:spLocks noChangeArrowheads="1"/>
          </p:cNvSpPr>
          <p:nvPr/>
        </p:nvSpPr>
        <p:spPr bwMode="auto">
          <a:xfrm>
            <a:off x="2590800" y="228600"/>
            <a:ext cx="4073872" cy="646331"/>
          </a:xfrm>
          <a:prstGeom prst="rect">
            <a:avLst/>
          </a:prstGeom>
          <a:noFill/>
          <a:ln w="9525">
            <a:noFill/>
            <a:miter lim="800000"/>
            <a:headEnd/>
            <a:tailEnd/>
          </a:ln>
        </p:spPr>
        <p:txBody>
          <a:bodyPr wrap="none">
            <a:spAutoFit/>
          </a:bodyPr>
          <a:lstStyle/>
          <a:p>
            <a:r>
              <a:rPr lang="en-IN" sz="3600" b="1"/>
              <a:t>Types of Inheritance</a:t>
            </a:r>
          </a:p>
        </p:txBody>
      </p:sp>
      <p:grpSp>
        <p:nvGrpSpPr>
          <p:cNvPr id="2" name="Group 8"/>
          <p:cNvGrpSpPr>
            <a:grpSpLocks/>
          </p:cNvGrpSpPr>
          <p:nvPr/>
        </p:nvGrpSpPr>
        <p:grpSpPr bwMode="auto">
          <a:xfrm>
            <a:off x="1905000" y="3548063"/>
            <a:ext cx="6004973" cy="1625652"/>
            <a:chOff x="2861604" y="2812400"/>
            <a:chExt cx="5444196" cy="1626525"/>
          </a:xfrm>
        </p:grpSpPr>
        <p:sp>
          <p:nvSpPr>
            <p:cNvPr id="22530" name="Text Box 2"/>
            <p:cNvSpPr txBox="1">
              <a:spLocks noChangeArrowheads="1"/>
            </p:cNvSpPr>
            <p:nvPr/>
          </p:nvSpPr>
          <p:spPr bwMode="auto">
            <a:xfrm>
              <a:off x="2861604" y="2812400"/>
              <a:ext cx="2361811" cy="463799"/>
            </a:xfrm>
            <a:prstGeom prst="rect">
              <a:avLst/>
            </a:prstGeom>
            <a:noFill/>
            <a:ln w="38100" cmpd="sng">
              <a:solidFill>
                <a:schemeClr val="tx1"/>
              </a:solidFill>
              <a:miter lim="800000"/>
              <a:headEnd/>
              <a:tailEnd/>
            </a:ln>
          </p:spPr>
          <p:txBody>
            <a:bodyPr/>
            <a:lstStyle/>
            <a:p>
              <a:pPr algn="ctr">
                <a:spcAft>
                  <a:spcPts val="1000"/>
                </a:spcAft>
                <a:defRPr/>
              </a:pPr>
              <a:r>
                <a:rPr lang="en-IN" sz="2400" b="1" dirty="0">
                  <a:latin typeface="+mj-lt"/>
                </a:rPr>
                <a:t>Class Employee </a:t>
              </a:r>
              <a:endParaRPr lang="en-US" sz="4000" b="1" dirty="0">
                <a:latin typeface="+mj-lt"/>
              </a:endParaRPr>
            </a:p>
          </p:txBody>
        </p:sp>
        <p:sp>
          <p:nvSpPr>
            <p:cNvPr id="22531" name="Text Box 3"/>
            <p:cNvSpPr txBox="1">
              <a:spLocks noChangeArrowheads="1"/>
            </p:cNvSpPr>
            <p:nvPr/>
          </p:nvSpPr>
          <p:spPr bwMode="auto">
            <a:xfrm>
              <a:off x="2867361" y="3962367"/>
              <a:ext cx="2363250" cy="457446"/>
            </a:xfrm>
            <a:prstGeom prst="rect">
              <a:avLst/>
            </a:prstGeom>
            <a:noFill/>
            <a:ln w="38100" cmpd="sng">
              <a:solidFill>
                <a:schemeClr val="tx1"/>
              </a:solidFill>
              <a:miter lim="800000"/>
              <a:headEnd/>
              <a:tailEnd/>
            </a:ln>
          </p:spPr>
          <p:txBody>
            <a:bodyPr/>
            <a:lstStyle/>
            <a:p>
              <a:pPr algn="ctr">
                <a:spcAft>
                  <a:spcPts val="1000"/>
                </a:spcAft>
                <a:defRPr/>
              </a:pPr>
              <a:r>
                <a:rPr lang="en-IN" sz="2400" b="1" dirty="0">
                  <a:latin typeface="+mj-lt"/>
                </a:rPr>
                <a:t>Class Manager</a:t>
              </a:r>
              <a:endParaRPr lang="en-US" sz="4000" b="1" dirty="0">
                <a:latin typeface="+mj-lt"/>
              </a:endParaRPr>
            </a:p>
          </p:txBody>
        </p:sp>
        <p:sp>
          <p:nvSpPr>
            <p:cNvPr id="16391" name="Line 4"/>
            <p:cNvSpPr>
              <a:spLocks noChangeShapeType="1"/>
            </p:cNvSpPr>
            <p:nvPr/>
          </p:nvSpPr>
          <p:spPr bwMode="auto">
            <a:xfrm flipV="1">
              <a:off x="4038600" y="3276600"/>
              <a:ext cx="0" cy="692240"/>
            </a:xfrm>
            <a:prstGeom prst="line">
              <a:avLst/>
            </a:prstGeom>
            <a:noFill/>
            <a:ln w="38100">
              <a:solidFill>
                <a:schemeClr val="tx1"/>
              </a:solidFill>
              <a:round/>
              <a:headEnd/>
              <a:tailEnd type="triangle" w="med" len="med"/>
            </a:ln>
          </p:spPr>
          <p:txBody>
            <a:bodyPr/>
            <a:lstStyle/>
            <a:p>
              <a:endParaRPr lang="en-IN"/>
            </a:p>
          </p:txBody>
        </p:sp>
        <p:sp>
          <p:nvSpPr>
            <p:cNvPr id="16392" name="Rectangle 5"/>
            <p:cNvSpPr>
              <a:spLocks noChangeArrowheads="1"/>
            </p:cNvSpPr>
            <p:nvPr/>
          </p:nvSpPr>
          <p:spPr bwMode="auto">
            <a:xfrm>
              <a:off x="5410200" y="2923439"/>
              <a:ext cx="2895600" cy="400325"/>
            </a:xfrm>
            <a:prstGeom prst="rect">
              <a:avLst/>
            </a:prstGeom>
            <a:noFill/>
            <a:ln w="9525">
              <a:solidFill>
                <a:schemeClr val="tx1"/>
              </a:solidFill>
              <a:miter lim="800000"/>
              <a:headEnd/>
              <a:tailEnd/>
            </a:ln>
          </p:spPr>
          <p:txBody>
            <a:bodyPr anchor="ctr">
              <a:spAutoFit/>
            </a:bodyPr>
            <a:lstStyle/>
            <a:p>
              <a:pPr eaLnBrk="0" hangingPunct="0">
                <a:tabLst>
                  <a:tab pos="457200" algn="l"/>
                </a:tabLst>
              </a:pPr>
              <a:r>
                <a:rPr lang="en-US" sz="2000" b="1">
                  <a:cs typeface="Times New Roman" pitchFamily="18" charset="0"/>
                </a:rPr>
                <a:t>It is a Base class (super)</a:t>
              </a:r>
              <a:endParaRPr lang="en-US" sz="3200" b="1"/>
            </a:p>
          </p:txBody>
        </p:sp>
        <p:sp>
          <p:nvSpPr>
            <p:cNvPr id="16393" name="Rectangle 7"/>
            <p:cNvSpPr>
              <a:spLocks noChangeArrowheads="1"/>
            </p:cNvSpPr>
            <p:nvPr/>
          </p:nvSpPr>
          <p:spPr bwMode="auto">
            <a:xfrm>
              <a:off x="5486400" y="4038600"/>
              <a:ext cx="2558864" cy="400325"/>
            </a:xfrm>
            <a:prstGeom prst="rect">
              <a:avLst/>
            </a:prstGeom>
            <a:noFill/>
            <a:ln w="9525">
              <a:solidFill>
                <a:schemeClr val="tx1"/>
              </a:solidFill>
              <a:miter lim="800000"/>
              <a:headEnd/>
              <a:tailEnd/>
            </a:ln>
          </p:spPr>
          <p:txBody>
            <a:bodyPr wrap="none">
              <a:spAutoFit/>
            </a:bodyPr>
            <a:lstStyle/>
            <a:p>
              <a:r>
                <a:rPr lang="en-US" sz="2000" b="1"/>
                <a:t>it is a sub class (derived) </a:t>
              </a:r>
              <a:endParaRPr lang="en-IN" sz="2000" b="1"/>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ChangeArrowheads="1"/>
          </p:cNvSpPr>
          <p:nvPr/>
        </p:nvSpPr>
        <p:spPr bwMode="auto">
          <a:xfrm>
            <a:off x="457200" y="1062038"/>
            <a:ext cx="8305800" cy="1446212"/>
          </a:xfrm>
          <a:prstGeom prst="rect">
            <a:avLst/>
          </a:prstGeom>
          <a:noFill/>
          <a:ln w="9525">
            <a:noFill/>
            <a:miter lim="800000"/>
            <a:headEnd/>
            <a:tailEnd/>
          </a:ln>
        </p:spPr>
        <p:txBody>
          <a:bodyPr>
            <a:spAutoFit/>
          </a:bodyPr>
          <a:lstStyle/>
          <a:p>
            <a:r>
              <a:rPr lang="en-US" sz="3200" b="1" dirty="0"/>
              <a:t>2. Multilevel Inheritance:</a:t>
            </a:r>
            <a:endParaRPr lang="en-IN" sz="3200" b="1" dirty="0"/>
          </a:p>
          <a:p>
            <a:pPr algn="just"/>
            <a:r>
              <a:rPr lang="en-US" sz="2800" dirty="0"/>
              <a:t>In Multi level inheritance, a class inherits its properties from another derived class.</a:t>
            </a:r>
            <a:endParaRPr lang="en-IN" sz="2800" dirty="0"/>
          </a:p>
        </p:txBody>
      </p:sp>
      <p:sp>
        <p:nvSpPr>
          <p:cNvPr id="17411" name="Rectangle 4"/>
          <p:cNvSpPr>
            <a:spLocks noChangeArrowheads="1"/>
          </p:cNvSpPr>
          <p:nvPr/>
        </p:nvSpPr>
        <p:spPr bwMode="auto">
          <a:xfrm>
            <a:off x="2590800" y="228600"/>
            <a:ext cx="4073872" cy="646331"/>
          </a:xfrm>
          <a:prstGeom prst="rect">
            <a:avLst/>
          </a:prstGeom>
          <a:noFill/>
          <a:ln w="9525">
            <a:noFill/>
            <a:miter lim="800000"/>
            <a:headEnd/>
            <a:tailEnd/>
          </a:ln>
        </p:spPr>
        <p:txBody>
          <a:bodyPr wrap="none">
            <a:spAutoFit/>
          </a:bodyPr>
          <a:lstStyle/>
          <a:p>
            <a:r>
              <a:rPr lang="en-IN" sz="3600" b="1" dirty="0"/>
              <a:t>Types of Inheritance</a:t>
            </a:r>
          </a:p>
        </p:txBody>
      </p:sp>
      <p:grpSp>
        <p:nvGrpSpPr>
          <p:cNvPr id="2" name="Group 11"/>
          <p:cNvGrpSpPr>
            <a:grpSpLocks/>
          </p:cNvGrpSpPr>
          <p:nvPr/>
        </p:nvGrpSpPr>
        <p:grpSpPr bwMode="auto">
          <a:xfrm>
            <a:off x="1828800" y="3048000"/>
            <a:ext cx="6477000" cy="2792413"/>
            <a:chOff x="1524000" y="2769514"/>
            <a:chExt cx="6477000" cy="2793086"/>
          </a:xfrm>
        </p:grpSpPr>
        <p:sp>
          <p:nvSpPr>
            <p:cNvPr id="22530" name="Text Box 2"/>
            <p:cNvSpPr txBox="1">
              <a:spLocks noChangeArrowheads="1"/>
            </p:cNvSpPr>
            <p:nvPr/>
          </p:nvSpPr>
          <p:spPr bwMode="auto">
            <a:xfrm>
              <a:off x="1524000" y="2812387"/>
              <a:ext cx="2362200" cy="463662"/>
            </a:xfrm>
            <a:prstGeom prst="rect">
              <a:avLst/>
            </a:prstGeom>
            <a:noFill/>
            <a:ln w="38100" cmpd="sng">
              <a:solidFill>
                <a:schemeClr val="tx1"/>
              </a:solidFill>
              <a:miter lim="800000"/>
              <a:headEnd/>
              <a:tailEnd/>
            </a:ln>
          </p:spPr>
          <p:txBody>
            <a:bodyPr/>
            <a:lstStyle/>
            <a:p>
              <a:pPr algn="ctr">
                <a:spcAft>
                  <a:spcPts val="1000"/>
                </a:spcAft>
                <a:defRPr/>
              </a:pPr>
              <a:r>
                <a:rPr lang="en-IN" sz="2400" b="1" dirty="0">
                  <a:latin typeface="+mj-lt"/>
                </a:rPr>
                <a:t>Class A </a:t>
              </a:r>
              <a:endParaRPr lang="en-US" sz="4000" b="1" dirty="0">
                <a:latin typeface="+mj-lt"/>
              </a:endParaRPr>
            </a:p>
          </p:txBody>
        </p:sp>
        <p:sp>
          <p:nvSpPr>
            <p:cNvPr id="22531" name="Text Box 3"/>
            <p:cNvSpPr txBox="1">
              <a:spLocks noChangeArrowheads="1"/>
            </p:cNvSpPr>
            <p:nvPr/>
          </p:nvSpPr>
          <p:spPr bwMode="auto">
            <a:xfrm>
              <a:off x="1530350" y="3962014"/>
              <a:ext cx="2362200" cy="457310"/>
            </a:xfrm>
            <a:prstGeom prst="rect">
              <a:avLst/>
            </a:prstGeom>
            <a:noFill/>
            <a:ln w="38100" cmpd="sng">
              <a:solidFill>
                <a:schemeClr val="tx1"/>
              </a:solidFill>
              <a:miter lim="800000"/>
              <a:headEnd/>
              <a:tailEnd/>
            </a:ln>
          </p:spPr>
          <p:txBody>
            <a:bodyPr/>
            <a:lstStyle/>
            <a:p>
              <a:pPr algn="ctr">
                <a:spcAft>
                  <a:spcPts val="1000"/>
                </a:spcAft>
                <a:defRPr/>
              </a:pPr>
              <a:r>
                <a:rPr lang="en-IN" sz="2400" b="1" dirty="0">
                  <a:latin typeface="+mj-lt"/>
                </a:rPr>
                <a:t>Class B</a:t>
              </a:r>
              <a:endParaRPr lang="en-US" sz="4000" b="1" dirty="0">
                <a:latin typeface="+mj-lt"/>
              </a:endParaRPr>
            </a:p>
          </p:txBody>
        </p:sp>
        <p:sp>
          <p:nvSpPr>
            <p:cNvPr id="17415" name="Line 4"/>
            <p:cNvSpPr>
              <a:spLocks noChangeShapeType="1"/>
            </p:cNvSpPr>
            <p:nvPr/>
          </p:nvSpPr>
          <p:spPr bwMode="auto">
            <a:xfrm flipV="1">
              <a:off x="2700996" y="3276600"/>
              <a:ext cx="0" cy="692240"/>
            </a:xfrm>
            <a:prstGeom prst="line">
              <a:avLst/>
            </a:prstGeom>
            <a:noFill/>
            <a:ln w="38100">
              <a:solidFill>
                <a:schemeClr val="tx1"/>
              </a:solidFill>
              <a:round/>
              <a:headEnd/>
              <a:tailEnd type="triangle" w="med" len="med"/>
            </a:ln>
          </p:spPr>
          <p:txBody>
            <a:bodyPr/>
            <a:lstStyle/>
            <a:p>
              <a:endParaRPr lang="en-IN"/>
            </a:p>
          </p:txBody>
        </p:sp>
        <p:sp>
          <p:nvSpPr>
            <p:cNvPr id="17416" name="Rectangle 5"/>
            <p:cNvSpPr>
              <a:spLocks noChangeArrowheads="1"/>
            </p:cNvSpPr>
            <p:nvPr/>
          </p:nvSpPr>
          <p:spPr bwMode="auto">
            <a:xfrm>
              <a:off x="4191000" y="2769514"/>
              <a:ext cx="3810000" cy="400206"/>
            </a:xfrm>
            <a:prstGeom prst="rect">
              <a:avLst/>
            </a:prstGeom>
            <a:noFill/>
            <a:ln w="9525">
              <a:solidFill>
                <a:schemeClr val="tx1"/>
              </a:solidFill>
              <a:miter lim="800000"/>
              <a:headEnd/>
              <a:tailEnd/>
            </a:ln>
          </p:spPr>
          <p:txBody>
            <a:bodyPr anchor="ctr">
              <a:spAutoFit/>
            </a:bodyPr>
            <a:lstStyle/>
            <a:p>
              <a:pPr eaLnBrk="0" hangingPunct="0">
                <a:tabLst>
                  <a:tab pos="457200" algn="l"/>
                </a:tabLst>
              </a:pPr>
              <a:r>
                <a:rPr lang="en-US" sz="2000" b="1" dirty="0"/>
                <a:t>it is a Base class (super) of B</a:t>
              </a:r>
              <a:endParaRPr lang="en-US" sz="3200" b="1" dirty="0"/>
            </a:p>
          </p:txBody>
        </p:sp>
        <p:sp>
          <p:nvSpPr>
            <p:cNvPr id="17417" name="Rectangle 7"/>
            <p:cNvSpPr>
              <a:spLocks noChangeArrowheads="1"/>
            </p:cNvSpPr>
            <p:nvPr/>
          </p:nvSpPr>
          <p:spPr bwMode="auto">
            <a:xfrm>
              <a:off x="4186624" y="3886200"/>
              <a:ext cx="3255250" cy="708057"/>
            </a:xfrm>
            <a:prstGeom prst="rect">
              <a:avLst/>
            </a:prstGeom>
            <a:noFill/>
            <a:ln w="9525">
              <a:solidFill>
                <a:schemeClr val="tx1"/>
              </a:solidFill>
              <a:miter lim="800000"/>
              <a:headEnd/>
              <a:tailEnd/>
            </a:ln>
          </p:spPr>
          <p:txBody>
            <a:bodyPr wrap="none">
              <a:spAutoFit/>
            </a:bodyPr>
            <a:lstStyle/>
            <a:p>
              <a:r>
                <a:rPr lang="en-US" sz="2000" b="1" dirty="0"/>
                <a:t>it is a sub class (derived) of A</a:t>
              </a:r>
            </a:p>
            <a:p>
              <a:r>
                <a:rPr lang="en-US" sz="2000" b="1" dirty="0"/>
                <a:t> and base class of class C </a:t>
              </a:r>
              <a:endParaRPr lang="en-IN" sz="2000" b="1" dirty="0"/>
            </a:p>
          </p:txBody>
        </p:sp>
        <p:sp>
          <p:nvSpPr>
            <p:cNvPr id="9" name="Text Box 3"/>
            <p:cNvSpPr txBox="1">
              <a:spLocks noChangeArrowheads="1"/>
            </p:cNvSpPr>
            <p:nvPr/>
          </p:nvSpPr>
          <p:spPr bwMode="auto">
            <a:xfrm>
              <a:off x="1557338" y="5105290"/>
              <a:ext cx="2362200" cy="457310"/>
            </a:xfrm>
            <a:prstGeom prst="rect">
              <a:avLst/>
            </a:prstGeom>
            <a:noFill/>
            <a:ln w="38100" cmpd="sng">
              <a:solidFill>
                <a:schemeClr val="tx1"/>
              </a:solidFill>
              <a:miter lim="800000"/>
              <a:headEnd/>
              <a:tailEnd/>
            </a:ln>
          </p:spPr>
          <p:txBody>
            <a:bodyPr/>
            <a:lstStyle/>
            <a:p>
              <a:pPr algn="ctr">
                <a:spcAft>
                  <a:spcPts val="1000"/>
                </a:spcAft>
                <a:defRPr/>
              </a:pPr>
              <a:r>
                <a:rPr lang="en-IN" sz="2400" b="1" dirty="0">
                  <a:latin typeface="+mj-lt"/>
                </a:rPr>
                <a:t>Class C</a:t>
              </a:r>
              <a:endParaRPr lang="en-US" sz="4000" b="1" dirty="0">
                <a:latin typeface="+mj-lt"/>
              </a:endParaRPr>
            </a:p>
          </p:txBody>
        </p:sp>
        <p:sp>
          <p:nvSpPr>
            <p:cNvPr id="17419" name="Line 4"/>
            <p:cNvSpPr>
              <a:spLocks noChangeShapeType="1"/>
            </p:cNvSpPr>
            <p:nvPr/>
          </p:nvSpPr>
          <p:spPr bwMode="auto">
            <a:xfrm flipV="1">
              <a:off x="2729132" y="4419599"/>
              <a:ext cx="0" cy="692240"/>
            </a:xfrm>
            <a:prstGeom prst="line">
              <a:avLst/>
            </a:prstGeom>
            <a:noFill/>
            <a:ln w="38100">
              <a:solidFill>
                <a:schemeClr val="tx1"/>
              </a:solidFill>
              <a:round/>
              <a:headEnd/>
              <a:tailEnd type="triangle" w="med" len="med"/>
            </a:ln>
          </p:spPr>
          <p:txBody>
            <a:bodyPr/>
            <a:lstStyle/>
            <a:p>
              <a:endParaRPr lang="en-IN"/>
            </a:p>
          </p:txBody>
        </p:sp>
        <p:sp>
          <p:nvSpPr>
            <p:cNvPr id="17420" name="Rectangle 10"/>
            <p:cNvSpPr>
              <a:spLocks noChangeArrowheads="1"/>
            </p:cNvSpPr>
            <p:nvPr/>
          </p:nvSpPr>
          <p:spPr bwMode="auto">
            <a:xfrm>
              <a:off x="4267200" y="5105400"/>
              <a:ext cx="3130216" cy="400206"/>
            </a:xfrm>
            <a:prstGeom prst="rect">
              <a:avLst/>
            </a:prstGeom>
            <a:noFill/>
            <a:ln w="9525">
              <a:solidFill>
                <a:schemeClr val="tx1"/>
              </a:solidFill>
              <a:miter lim="800000"/>
              <a:headEnd/>
              <a:tailEnd/>
            </a:ln>
          </p:spPr>
          <p:txBody>
            <a:bodyPr wrap="none">
              <a:spAutoFit/>
            </a:bodyPr>
            <a:lstStyle/>
            <a:p>
              <a:r>
                <a:rPr lang="en-US" sz="2000" b="1" dirty="0"/>
                <a:t>derived class(sub) of class B</a:t>
              </a:r>
              <a:endParaRPr lang="en-IN" sz="2000" b="1" dirty="0"/>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ChangeArrowheads="1"/>
          </p:cNvSpPr>
          <p:nvPr/>
        </p:nvSpPr>
        <p:spPr bwMode="auto">
          <a:xfrm>
            <a:off x="457200" y="1062038"/>
            <a:ext cx="8305800" cy="2308225"/>
          </a:xfrm>
          <a:prstGeom prst="rect">
            <a:avLst/>
          </a:prstGeom>
          <a:noFill/>
          <a:ln w="9525">
            <a:noFill/>
            <a:miter lim="800000"/>
            <a:headEnd/>
            <a:tailEnd/>
          </a:ln>
        </p:spPr>
        <p:txBody>
          <a:bodyPr>
            <a:spAutoFit/>
          </a:bodyPr>
          <a:lstStyle/>
          <a:p>
            <a:pPr algn="just"/>
            <a:r>
              <a:rPr lang="en-US" sz="3200" b="1" dirty="0"/>
              <a:t>3. Multiple Inheritances:</a:t>
            </a:r>
            <a:endParaRPr lang="en-IN" sz="3200" b="1" dirty="0"/>
          </a:p>
          <a:p>
            <a:pPr algn="just"/>
            <a:endParaRPr lang="en-US" sz="2800" dirty="0"/>
          </a:p>
          <a:p>
            <a:pPr algn="just"/>
            <a:r>
              <a:rPr lang="en-US" sz="2800" dirty="0"/>
              <a:t>In Multiple inheritances, a derived class inherits from multiple base classes. It has properties of both the base classes.</a:t>
            </a:r>
            <a:endParaRPr lang="en-IN" sz="2800" dirty="0"/>
          </a:p>
        </p:txBody>
      </p:sp>
      <p:sp>
        <p:nvSpPr>
          <p:cNvPr id="18435" name="Rectangle 4"/>
          <p:cNvSpPr>
            <a:spLocks noChangeArrowheads="1"/>
          </p:cNvSpPr>
          <p:nvPr/>
        </p:nvSpPr>
        <p:spPr bwMode="auto">
          <a:xfrm>
            <a:off x="2590800" y="228600"/>
            <a:ext cx="4073872" cy="646331"/>
          </a:xfrm>
          <a:prstGeom prst="rect">
            <a:avLst/>
          </a:prstGeom>
          <a:noFill/>
          <a:ln w="9525">
            <a:noFill/>
            <a:miter lim="800000"/>
            <a:headEnd/>
            <a:tailEnd/>
          </a:ln>
        </p:spPr>
        <p:txBody>
          <a:bodyPr wrap="none">
            <a:spAutoFit/>
          </a:bodyPr>
          <a:lstStyle/>
          <a:p>
            <a:r>
              <a:rPr lang="en-IN" sz="3600" b="1" dirty="0"/>
              <a:t>Types of Inheritance</a:t>
            </a:r>
          </a:p>
        </p:txBody>
      </p:sp>
      <p:grpSp>
        <p:nvGrpSpPr>
          <p:cNvPr id="2" name="Group 12"/>
          <p:cNvGrpSpPr>
            <a:grpSpLocks/>
          </p:cNvGrpSpPr>
          <p:nvPr/>
        </p:nvGrpSpPr>
        <p:grpSpPr bwMode="auto">
          <a:xfrm>
            <a:off x="1676400" y="3733800"/>
            <a:ext cx="6858000" cy="2076462"/>
            <a:chOff x="1752600" y="3276600"/>
            <a:chExt cx="6858000" cy="2076522"/>
          </a:xfrm>
        </p:grpSpPr>
        <p:sp>
          <p:nvSpPr>
            <p:cNvPr id="22530" name="Text Box 2"/>
            <p:cNvSpPr txBox="1">
              <a:spLocks noChangeArrowheads="1"/>
            </p:cNvSpPr>
            <p:nvPr/>
          </p:nvSpPr>
          <p:spPr bwMode="auto">
            <a:xfrm>
              <a:off x="1752600" y="3352802"/>
              <a:ext cx="2362200" cy="463563"/>
            </a:xfrm>
            <a:prstGeom prst="rect">
              <a:avLst/>
            </a:prstGeom>
            <a:noFill/>
            <a:ln w="38100" cmpd="sng">
              <a:solidFill>
                <a:schemeClr val="tx1"/>
              </a:solidFill>
              <a:miter lim="800000"/>
              <a:headEnd/>
              <a:tailEnd/>
            </a:ln>
          </p:spPr>
          <p:txBody>
            <a:bodyPr/>
            <a:lstStyle/>
            <a:p>
              <a:pPr algn="ctr">
                <a:spcAft>
                  <a:spcPts val="1000"/>
                </a:spcAft>
                <a:defRPr/>
              </a:pPr>
              <a:r>
                <a:rPr lang="en-IN" sz="2400" b="1" dirty="0">
                  <a:latin typeface="+mj-lt"/>
                </a:rPr>
                <a:t>Class A </a:t>
              </a:r>
              <a:endParaRPr lang="en-US" sz="4000" b="1" dirty="0">
                <a:latin typeface="+mj-lt"/>
              </a:endParaRPr>
            </a:p>
          </p:txBody>
        </p:sp>
        <p:sp>
          <p:nvSpPr>
            <p:cNvPr id="22531" name="Text Box 3"/>
            <p:cNvSpPr txBox="1">
              <a:spLocks noChangeArrowheads="1"/>
            </p:cNvSpPr>
            <p:nvPr/>
          </p:nvSpPr>
          <p:spPr bwMode="auto">
            <a:xfrm>
              <a:off x="4495800" y="3352802"/>
              <a:ext cx="2362200" cy="457213"/>
            </a:xfrm>
            <a:prstGeom prst="rect">
              <a:avLst/>
            </a:prstGeom>
            <a:noFill/>
            <a:ln w="38100" cmpd="sng">
              <a:solidFill>
                <a:schemeClr val="tx1"/>
              </a:solidFill>
              <a:miter lim="800000"/>
              <a:headEnd/>
              <a:tailEnd/>
            </a:ln>
          </p:spPr>
          <p:txBody>
            <a:bodyPr/>
            <a:lstStyle/>
            <a:p>
              <a:pPr algn="ctr">
                <a:spcAft>
                  <a:spcPts val="1000"/>
                </a:spcAft>
                <a:defRPr/>
              </a:pPr>
              <a:r>
                <a:rPr lang="en-IN" sz="2400" b="1" dirty="0">
                  <a:latin typeface="+mj-lt"/>
                </a:rPr>
                <a:t>Class B</a:t>
              </a:r>
              <a:endParaRPr lang="en-US" sz="4000" b="1" dirty="0">
                <a:latin typeface="+mj-lt"/>
              </a:endParaRPr>
            </a:p>
          </p:txBody>
        </p:sp>
        <p:sp>
          <p:nvSpPr>
            <p:cNvPr id="18439" name="Line 4"/>
            <p:cNvSpPr>
              <a:spLocks noChangeShapeType="1"/>
            </p:cNvSpPr>
            <p:nvPr/>
          </p:nvSpPr>
          <p:spPr bwMode="auto">
            <a:xfrm flipV="1">
              <a:off x="4419600" y="3810000"/>
              <a:ext cx="838200" cy="1073240"/>
            </a:xfrm>
            <a:prstGeom prst="line">
              <a:avLst/>
            </a:prstGeom>
            <a:noFill/>
            <a:ln w="38100">
              <a:solidFill>
                <a:schemeClr val="tx1"/>
              </a:solidFill>
              <a:round/>
              <a:headEnd/>
              <a:tailEnd type="triangle" w="med" len="med"/>
            </a:ln>
          </p:spPr>
          <p:txBody>
            <a:bodyPr/>
            <a:lstStyle/>
            <a:p>
              <a:endParaRPr lang="en-IN"/>
            </a:p>
          </p:txBody>
        </p:sp>
        <p:sp>
          <p:nvSpPr>
            <p:cNvPr id="18440" name="Rectangle 5"/>
            <p:cNvSpPr>
              <a:spLocks noChangeArrowheads="1"/>
            </p:cNvSpPr>
            <p:nvPr/>
          </p:nvSpPr>
          <p:spPr bwMode="auto">
            <a:xfrm>
              <a:off x="7086600" y="3276600"/>
              <a:ext cx="1524000" cy="400110"/>
            </a:xfrm>
            <a:prstGeom prst="rect">
              <a:avLst/>
            </a:prstGeom>
            <a:noFill/>
            <a:ln w="9525">
              <a:solidFill>
                <a:schemeClr val="tx1"/>
              </a:solidFill>
              <a:miter lim="800000"/>
              <a:headEnd/>
              <a:tailEnd/>
            </a:ln>
          </p:spPr>
          <p:txBody>
            <a:bodyPr anchor="ctr">
              <a:spAutoFit/>
            </a:bodyPr>
            <a:lstStyle/>
            <a:p>
              <a:pPr eaLnBrk="0" hangingPunct="0">
                <a:tabLst>
                  <a:tab pos="457200" algn="l"/>
                </a:tabLst>
              </a:pPr>
              <a:r>
                <a:rPr lang="en-US" sz="2000" b="1" dirty="0"/>
                <a:t>Base class </a:t>
              </a:r>
              <a:endParaRPr lang="en-US" sz="3200" b="1" dirty="0"/>
            </a:p>
          </p:txBody>
        </p:sp>
        <p:sp>
          <p:nvSpPr>
            <p:cNvPr id="9" name="Text Box 3"/>
            <p:cNvSpPr txBox="1">
              <a:spLocks noChangeArrowheads="1"/>
            </p:cNvSpPr>
            <p:nvPr/>
          </p:nvSpPr>
          <p:spPr bwMode="auto">
            <a:xfrm>
              <a:off x="2819400" y="4876846"/>
              <a:ext cx="2362200" cy="457213"/>
            </a:xfrm>
            <a:prstGeom prst="rect">
              <a:avLst/>
            </a:prstGeom>
            <a:noFill/>
            <a:ln w="38100" cmpd="sng">
              <a:solidFill>
                <a:schemeClr val="tx1"/>
              </a:solidFill>
              <a:miter lim="800000"/>
              <a:headEnd/>
              <a:tailEnd/>
            </a:ln>
          </p:spPr>
          <p:txBody>
            <a:bodyPr/>
            <a:lstStyle/>
            <a:p>
              <a:pPr algn="ctr">
                <a:spcAft>
                  <a:spcPts val="1000"/>
                </a:spcAft>
                <a:defRPr/>
              </a:pPr>
              <a:r>
                <a:rPr lang="en-IN" sz="2400" b="1" dirty="0">
                  <a:latin typeface="+mj-lt"/>
                </a:rPr>
                <a:t>Class C</a:t>
              </a:r>
              <a:endParaRPr lang="en-US" sz="4000" b="1" dirty="0">
                <a:latin typeface="+mj-lt"/>
              </a:endParaRPr>
            </a:p>
          </p:txBody>
        </p:sp>
        <p:sp>
          <p:nvSpPr>
            <p:cNvPr id="18442" name="Line 4"/>
            <p:cNvSpPr>
              <a:spLocks noChangeShapeType="1"/>
            </p:cNvSpPr>
            <p:nvPr/>
          </p:nvSpPr>
          <p:spPr bwMode="auto">
            <a:xfrm flipH="1" flipV="1">
              <a:off x="2971800" y="3886200"/>
              <a:ext cx="762000" cy="997040"/>
            </a:xfrm>
            <a:prstGeom prst="line">
              <a:avLst/>
            </a:prstGeom>
            <a:noFill/>
            <a:ln w="38100">
              <a:solidFill>
                <a:schemeClr val="tx1"/>
              </a:solidFill>
              <a:round/>
              <a:headEnd/>
              <a:tailEnd type="triangle" w="med" len="med"/>
            </a:ln>
          </p:spPr>
          <p:txBody>
            <a:bodyPr/>
            <a:lstStyle/>
            <a:p>
              <a:endParaRPr lang="en-IN"/>
            </a:p>
          </p:txBody>
        </p:sp>
        <p:sp>
          <p:nvSpPr>
            <p:cNvPr id="18443" name="Rectangle 10"/>
            <p:cNvSpPr>
              <a:spLocks noChangeArrowheads="1"/>
            </p:cNvSpPr>
            <p:nvPr/>
          </p:nvSpPr>
          <p:spPr bwMode="auto">
            <a:xfrm>
              <a:off x="5410200" y="4953000"/>
              <a:ext cx="1576907" cy="400122"/>
            </a:xfrm>
            <a:prstGeom prst="rect">
              <a:avLst/>
            </a:prstGeom>
            <a:noFill/>
            <a:ln w="9525">
              <a:solidFill>
                <a:schemeClr val="tx1"/>
              </a:solidFill>
              <a:miter lim="800000"/>
              <a:headEnd/>
              <a:tailEnd/>
            </a:ln>
          </p:spPr>
          <p:txBody>
            <a:bodyPr wrap="none">
              <a:spAutoFit/>
            </a:bodyPr>
            <a:lstStyle/>
            <a:p>
              <a:r>
                <a:rPr lang="en-US" sz="2000" b="1" dirty="0"/>
                <a:t>Derived class</a:t>
              </a:r>
              <a:endParaRPr lang="en-IN" sz="2000" b="1" dirty="0"/>
            </a:p>
          </p:txBody>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ChangeArrowheads="1"/>
          </p:cNvSpPr>
          <p:nvPr/>
        </p:nvSpPr>
        <p:spPr bwMode="auto">
          <a:xfrm>
            <a:off x="457200" y="1062038"/>
            <a:ext cx="8305800" cy="2738437"/>
          </a:xfrm>
          <a:prstGeom prst="rect">
            <a:avLst/>
          </a:prstGeom>
          <a:noFill/>
          <a:ln w="9525">
            <a:noFill/>
            <a:miter lim="800000"/>
            <a:headEnd/>
            <a:tailEnd/>
          </a:ln>
        </p:spPr>
        <p:txBody>
          <a:bodyPr>
            <a:spAutoFit/>
          </a:bodyPr>
          <a:lstStyle/>
          <a:p>
            <a:r>
              <a:rPr lang="en-US" sz="3200" b="1" dirty="0"/>
              <a:t>4. Hierarchical Inheritance:</a:t>
            </a:r>
            <a:endParaRPr lang="en-IN" sz="3200" b="1" dirty="0"/>
          </a:p>
          <a:p>
            <a:pPr algn="just"/>
            <a:endParaRPr lang="en-US" sz="2800" dirty="0"/>
          </a:p>
          <a:p>
            <a:pPr algn="just"/>
            <a:r>
              <a:rPr lang="en-US" sz="2800" dirty="0"/>
              <a:t>In hierarchical Inheritance, it's like an inverted tree. So multiple classes inherit from a single base class. It's quite analogous to the File system in a </a:t>
            </a:r>
            <a:r>
              <a:rPr lang="en-US" sz="2800" dirty="0" err="1"/>
              <a:t>unix</a:t>
            </a:r>
            <a:r>
              <a:rPr lang="en-US" sz="2800" dirty="0"/>
              <a:t> based system.</a:t>
            </a:r>
            <a:endParaRPr lang="en-IN" sz="2800" dirty="0"/>
          </a:p>
        </p:txBody>
      </p:sp>
      <p:sp>
        <p:nvSpPr>
          <p:cNvPr id="19459" name="Rectangle 4"/>
          <p:cNvSpPr>
            <a:spLocks noChangeArrowheads="1"/>
          </p:cNvSpPr>
          <p:nvPr/>
        </p:nvSpPr>
        <p:spPr bwMode="auto">
          <a:xfrm>
            <a:off x="2590800" y="228600"/>
            <a:ext cx="4073872" cy="646331"/>
          </a:xfrm>
          <a:prstGeom prst="rect">
            <a:avLst/>
          </a:prstGeom>
          <a:noFill/>
          <a:ln w="9525">
            <a:noFill/>
            <a:miter lim="800000"/>
            <a:headEnd/>
            <a:tailEnd/>
          </a:ln>
        </p:spPr>
        <p:txBody>
          <a:bodyPr wrap="none">
            <a:spAutoFit/>
          </a:bodyPr>
          <a:lstStyle/>
          <a:p>
            <a:r>
              <a:rPr lang="en-IN" sz="3600" b="1" dirty="0"/>
              <a:t>Types of Inheritance</a:t>
            </a:r>
          </a:p>
        </p:txBody>
      </p:sp>
      <p:grpSp>
        <p:nvGrpSpPr>
          <p:cNvPr id="2" name="Group 24"/>
          <p:cNvGrpSpPr>
            <a:grpSpLocks/>
          </p:cNvGrpSpPr>
          <p:nvPr/>
        </p:nvGrpSpPr>
        <p:grpSpPr bwMode="auto">
          <a:xfrm>
            <a:off x="1143000" y="4191000"/>
            <a:ext cx="7112000" cy="1949450"/>
            <a:chOff x="1176996" y="3505200"/>
            <a:chExt cx="7110632" cy="1949141"/>
          </a:xfrm>
        </p:grpSpPr>
        <p:sp>
          <p:nvSpPr>
            <p:cNvPr id="62467" name="Text Box 3"/>
            <p:cNvSpPr txBox="1">
              <a:spLocks noChangeArrowheads="1"/>
            </p:cNvSpPr>
            <p:nvPr/>
          </p:nvSpPr>
          <p:spPr bwMode="auto">
            <a:xfrm>
              <a:off x="3657782" y="3505200"/>
              <a:ext cx="1757024" cy="699977"/>
            </a:xfrm>
            <a:prstGeom prst="rect">
              <a:avLst/>
            </a:prstGeom>
            <a:noFill/>
            <a:ln w="38100" cmpd="sng">
              <a:solidFill>
                <a:schemeClr val="tx1"/>
              </a:solidFill>
              <a:miter lim="800000"/>
              <a:headEnd/>
              <a:tailEnd/>
            </a:ln>
          </p:spPr>
          <p:txBody>
            <a:bodyPr/>
            <a:lstStyle/>
            <a:p>
              <a:pPr algn="ctr">
                <a:spcAft>
                  <a:spcPts val="1000"/>
                </a:spcAft>
                <a:defRPr/>
              </a:pPr>
              <a:r>
                <a:rPr lang="en-IN" sz="2800" b="1" dirty="0">
                  <a:latin typeface="+mj-lt"/>
                </a:rPr>
                <a:t>Class A  </a:t>
              </a:r>
              <a:endParaRPr lang="en-US" sz="4400" b="1" dirty="0">
                <a:latin typeface="+mj-lt"/>
              </a:endParaRPr>
            </a:p>
          </p:txBody>
        </p:sp>
        <p:sp>
          <p:nvSpPr>
            <p:cNvPr id="62468" name="Text Box 4"/>
            <p:cNvSpPr txBox="1">
              <a:spLocks noChangeArrowheads="1"/>
            </p:cNvSpPr>
            <p:nvPr/>
          </p:nvSpPr>
          <p:spPr bwMode="auto">
            <a:xfrm>
              <a:off x="1176996" y="4848012"/>
              <a:ext cx="1641159" cy="606329"/>
            </a:xfrm>
            <a:prstGeom prst="rect">
              <a:avLst/>
            </a:prstGeom>
            <a:noFill/>
            <a:ln w="38100" cmpd="sng">
              <a:solidFill>
                <a:schemeClr val="tx1"/>
              </a:solidFill>
              <a:miter lim="800000"/>
              <a:headEnd/>
              <a:tailEnd/>
            </a:ln>
          </p:spPr>
          <p:txBody>
            <a:bodyPr/>
            <a:lstStyle/>
            <a:p>
              <a:pPr algn="ctr">
                <a:spcAft>
                  <a:spcPts val="1000"/>
                </a:spcAft>
                <a:defRPr/>
              </a:pPr>
              <a:r>
                <a:rPr lang="en-IN" sz="2800" b="1" dirty="0">
                  <a:latin typeface="+mj-lt"/>
                </a:rPr>
                <a:t>Class B</a:t>
              </a:r>
              <a:endParaRPr lang="en-US" sz="4400" b="1" dirty="0">
                <a:latin typeface="+mj-lt"/>
              </a:endParaRPr>
            </a:p>
          </p:txBody>
        </p:sp>
        <p:sp>
          <p:nvSpPr>
            <p:cNvPr id="62469" name="Text Box 5"/>
            <p:cNvSpPr txBox="1">
              <a:spLocks noChangeArrowheads="1"/>
            </p:cNvSpPr>
            <p:nvPr/>
          </p:nvSpPr>
          <p:spPr bwMode="auto">
            <a:xfrm>
              <a:off x="6705195" y="4786110"/>
              <a:ext cx="1582433" cy="623788"/>
            </a:xfrm>
            <a:prstGeom prst="rect">
              <a:avLst/>
            </a:prstGeom>
            <a:noFill/>
            <a:ln w="38100" cmpd="sng">
              <a:solidFill>
                <a:schemeClr val="tx1"/>
              </a:solidFill>
              <a:miter lim="800000"/>
              <a:headEnd/>
              <a:tailEnd/>
            </a:ln>
          </p:spPr>
          <p:txBody>
            <a:bodyPr/>
            <a:lstStyle/>
            <a:p>
              <a:pPr algn="ctr">
                <a:spcAft>
                  <a:spcPts val="1000"/>
                </a:spcAft>
                <a:defRPr/>
              </a:pPr>
              <a:r>
                <a:rPr lang="en-IN" sz="2800" b="1" dirty="0">
                  <a:latin typeface="+mj-lt"/>
                </a:rPr>
                <a:t>Class C</a:t>
              </a:r>
              <a:endParaRPr lang="en-US" sz="4400" b="1" dirty="0">
                <a:latin typeface="+mj-lt"/>
              </a:endParaRPr>
            </a:p>
          </p:txBody>
        </p:sp>
        <p:grpSp>
          <p:nvGrpSpPr>
            <p:cNvPr id="3" name="Group 6"/>
            <p:cNvGrpSpPr>
              <a:grpSpLocks/>
            </p:cNvGrpSpPr>
            <p:nvPr/>
          </p:nvGrpSpPr>
          <p:grpSpPr bwMode="auto">
            <a:xfrm>
              <a:off x="1981200" y="3886200"/>
              <a:ext cx="1676400" cy="914400"/>
              <a:chOff x="3060" y="7200"/>
              <a:chExt cx="720" cy="540"/>
            </a:xfrm>
            <a:noFill/>
          </p:grpSpPr>
          <p:sp>
            <p:nvSpPr>
              <p:cNvPr id="62471" name="Line 7"/>
              <p:cNvSpPr>
                <a:spLocks noChangeShapeType="1"/>
              </p:cNvSpPr>
              <p:nvPr/>
            </p:nvSpPr>
            <p:spPr bwMode="auto">
              <a:xfrm flipH="1" flipV="1">
                <a:off x="3060" y="7200"/>
                <a:ext cx="0" cy="540"/>
              </a:xfrm>
              <a:prstGeom prst="line">
                <a:avLst/>
              </a:prstGeom>
              <a:grpFill/>
              <a:ln w="38100" cmpd="sng">
                <a:solidFill>
                  <a:schemeClr val="tx1"/>
                </a:solidFill>
                <a:round/>
                <a:headEnd/>
                <a:tailEnd/>
              </a:ln>
            </p:spPr>
            <p:txBody>
              <a:bodyPr/>
              <a:lstStyle/>
              <a:p>
                <a:pPr>
                  <a:defRPr/>
                </a:pPr>
                <a:endParaRPr lang="en-IN" sz="4400" b="1">
                  <a:solidFill>
                    <a:srgbClr val="FFFF00"/>
                  </a:solidFill>
                  <a:latin typeface="+mj-lt"/>
                  <a:cs typeface="Arial" charset="0"/>
                </a:endParaRPr>
              </a:p>
            </p:txBody>
          </p:sp>
          <p:sp>
            <p:nvSpPr>
              <p:cNvPr id="62472" name="Line 8"/>
              <p:cNvSpPr>
                <a:spLocks noChangeShapeType="1"/>
              </p:cNvSpPr>
              <p:nvPr/>
            </p:nvSpPr>
            <p:spPr bwMode="auto">
              <a:xfrm flipH="1">
                <a:off x="3060" y="7200"/>
                <a:ext cx="720" cy="0"/>
              </a:xfrm>
              <a:prstGeom prst="line">
                <a:avLst/>
              </a:prstGeom>
              <a:grpFill/>
              <a:ln w="38100" cmpd="sng">
                <a:solidFill>
                  <a:schemeClr val="tx1"/>
                </a:solidFill>
                <a:round/>
                <a:headEnd type="triangle" w="med" len="med"/>
                <a:tailEnd/>
              </a:ln>
            </p:spPr>
            <p:txBody>
              <a:bodyPr/>
              <a:lstStyle/>
              <a:p>
                <a:pPr>
                  <a:defRPr/>
                </a:pPr>
                <a:endParaRPr lang="en-IN" sz="4400" b="1">
                  <a:solidFill>
                    <a:srgbClr val="FFFF00"/>
                  </a:solidFill>
                  <a:latin typeface="+mj-lt"/>
                  <a:cs typeface="Arial" charset="0"/>
                </a:endParaRPr>
              </a:p>
            </p:txBody>
          </p:sp>
        </p:grpSp>
        <p:grpSp>
          <p:nvGrpSpPr>
            <p:cNvPr id="4" name="Group 9"/>
            <p:cNvGrpSpPr>
              <a:grpSpLocks/>
            </p:cNvGrpSpPr>
            <p:nvPr/>
          </p:nvGrpSpPr>
          <p:grpSpPr bwMode="auto">
            <a:xfrm>
              <a:off x="5410200" y="3810000"/>
              <a:ext cx="2057400" cy="990600"/>
              <a:chOff x="5580" y="7200"/>
              <a:chExt cx="540" cy="540"/>
            </a:xfrm>
            <a:noFill/>
          </p:grpSpPr>
          <p:sp>
            <p:nvSpPr>
              <p:cNvPr id="62474" name="Line 10"/>
              <p:cNvSpPr>
                <a:spLocks noChangeShapeType="1"/>
              </p:cNvSpPr>
              <p:nvPr/>
            </p:nvSpPr>
            <p:spPr bwMode="auto">
              <a:xfrm>
                <a:off x="6120" y="7200"/>
                <a:ext cx="0" cy="540"/>
              </a:xfrm>
              <a:prstGeom prst="line">
                <a:avLst/>
              </a:prstGeom>
              <a:grpFill/>
              <a:ln w="38100" cmpd="sng">
                <a:solidFill>
                  <a:schemeClr val="tx1"/>
                </a:solidFill>
                <a:round/>
                <a:headEnd/>
                <a:tailEnd/>
              </a:ln>
            </p:spPr>
            <p:txBody>
              <a:bodyPr/>
              <a:lstStyle/>
              <a:p>
                <a:pPr>
                  <a:defRPr/>
                </a:pPr>
                <a:endParaRPr lang="en-IN" sz="4400" b="1">
                  <a:solidFill>
                    <a:srgbClr val="FFFF00"/>
                  </a:solidFill>
                  <a:latin typeface="+mj-lt"/>
                  <a:cs typeface="Arial" charset="0"/>
                </a:endParaRPr>
              </a:p>
            </p:txBody>
          </p:sp>
          <p:sp>
            <p:nvSpPr>
              <p:cNvPr id="62475" name="Line 11"/>
              <p:cNvSpPr>
                <a:spLocks noChangeShapeType="1"/>
              </p:cNvSpPr>
              <p:nvPr/>
            </p:nvSpPr>
            <p:spPr bwMode="auto">
              <a:xfrm flipH="1" flipV="1">
                <a:off x="5580" y="7200"/>
                <a:ext cx="540" cy="0"/>
              </a:xfrm>
              <a:prstGeom prst="line">
                <a:avLst/>
              </a:prstGeom>
              <a:grpFill/>
              <a:ln w="38100" cmpd="sng">
                <a:solidFill>
                  <a:schemeClr val="tx1"/>
                </a:solidFill>
                <a:round/>
                <a:headEnd/>
                <a:tailEnd type="triangle" w="med" len="med"/>
              </a:ln>
            </p:spPr>
            <p:txBody>
              <a:bodyPr/>
              <a:lstStyle/>
              <a:p>
                <a:pPr>
                  <a:defRPr/>
                </a:pPr>
                <a:endParaRPr lang="en-IN" sz="4400" b="1">
                  <a:solidFill>
                    <a:srgbClr val="FFFF00"/>
                  </a:solidFill>
                  <a:latin typeface="+mj-lt"/>
                  <a:cs typeface="Arial" charset="0"/>
                </a:endParaRPr>
              </a:p>
            </p:txBody>
          </p:sp>
        </p:grpSp>
        <p:sp>
          <p:nvSpPr>
            <p:cNvPr id="62476" name="Rectangle 12"/>
            <p:cNvSpPr>
              <a:spLocks noChangeArrowheads="1"/>
            </p:cNvSpPr>
            <p:nvPr/>
          </p:nvSpPr>
          <p:spPr bwMode="auto">
            <a:xfrm>
              <a:off x="3733967" y="4800395"/>
              <a:ext cx="1641159" cy="623789"/>
            </a:xfrm>
            <a:prstGeom prst="rect">
              <a:avLst/>
            </a:prstGeom>
            <a:noFill/>
            <a:ln w="38100" cmpd="sng">
              <a:solidFill>
                <a:schemeClr val="tx1"/>
              </a:solidFill>
              <a:miter lim="800000"/>
              <a:headEnd/>
              <a:tailEnd/>
            </a:ln>
          </p:spPr>
          <p:txBody>
            <a:bodyPr/>
            <a:lstStyle/>
            <a:p>
              <a:pPr algn="ctr">
                <a:spcAft>
                  <a:spcPts val="1000"/>
                </a:spcAft>
                <a:defRPr/>
              </a:pPr>
              <a:r>
                <a:rPr lang="en-IN" sz="2800" b="1" dirty="0">
                  <a:latin typeface="+mj-lt"/>
                </a:rPr>
                <a:t>Class D</a:t>
              </a:r>
              <a:endParaRPr lang="en-US" sz="4400" b="1" dirty="0">
                <a:latin typeface="+mj-lt"/>
              </a:endParaRPr>
            </a:p>
          </p:txBody>
        </p:sp>
        <p:sp>
          <p:nvSpPr>
            <p:cNvPr id="19467" name="Line 13"/>
            <p:cNvSpPr>
              <a:spLocks noChangeShapeType="1"/>
            </p:cNvSpPr>
            <p:nvPr/>
          </p:nvSpPr>
          <p:spPr bwMode="auto">
            <a:xfrm flipV="1">
              <a:off x="4495800" y="4267200"/>
              <a:ext cx="0" cy="533400"/>
            </a:xfrm>
            <a:prstGeom prst="line">
              <a:avLst/>
            </a:prstGeom>
            <a:noFill/>
            <a:ln w="38100">
              <a:solidFill>
                <a:schemeClr val="tx1"/>
              </a:solidFill>
              <a:round/>
              <a:headEnd/>
              <a:tailEnd type="triangle" w="med" len="med"/>
            </a:ln>
          </p:spPr>
          <p:txBody>
            <a:bodyPr/>
            <a:lstStyle/>
            <a:p>
              <a:endParaRPr lang="en-IN"/>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ChangeArrowheads="1"/>
          </p:cNvSpPr>
          <p:nvPr/>
        </p:nvSpPr>
        <p:spPr bwMode="auto">
          <a:xfrm>
            <a:off x="457200" y="1062038"/>
            <a:ext cx="8305800" cy="4893647"/>
          </a:xfrm>
          <a:prstGeom prst="rect">
            <a:avLst/>
          </a:prstGeom>
          <a:noFill/>
          <a:ln w="9525">
            <a:noFill/>
            <a:miter lim="800000"/>
            <a:headEnd/>
            <a:tailEnd/>
          </a:ln>
        </p:spPr>
        <p:txBody>
          <a:bodyPr>
            <a:spAutoFit/>
          </a:bodyPr>
          <a:lstStyle/>
          <a:p>
            <a:pPr algn="just"/>
            <a:r>
              <a:rPr lang="en-US" sz="3200" b="1" dirty="0"/>
              <a:t>5. Hybrid Inheritance:</a:t>
            </a:r>
          </a:p>
          <a:p>
            <a:pPr algn="just"/>
            <a:endParaRPr lang="en-IN" sz="2000" b="1" dirty="0"/>
          </a:p>
          <a:p>
            <a:pPr algn="just">
              <a:buFont typeface="Wingdings" pitchFamily="2" charset="2"/>
              <a:buChar char="ü"/>
            </a:pPr>
            <a:r>
              <a:rPr lang="en-US" sz="2800" dirty="0"/>
              <a:t>In this type of inheritance, we can have mixture of number of inheritances but this can generate an error of using same name function from no of classes, which will bother the compiler to how to use the functions.</a:t>
            </a:r>
          </a:p>
          <a:p>
            <a:pPr algn="just"/>
            <a:endParaRPr lang="en-IN" dirty="0"/>
          </a:p>
          <a:p>
            <a:pPr algn="just">
              <a:buFont typeface="Wingdings" pitchFamily="2" charset="2"/>
              <a:buChar char="ü"/>
            </a:pPr>
            <a:r>
              <a:rPr lang="en-US" sz="2800" dirty="0"/>
              <a:t>Therefore, it will generate errors in the program. This has known as ambiguity or duplicity.</a:t>
            </a:r>
          </a:p>
          <a:p>
            <a:pPr algn="just"/>
            <a:endParaRPr lang="en-IN" dirty="0"/>
          </a:p>
          <a:p>
            <a:pPr algn="just">
              <a:buFont typeface="Wingdings" pitchFamily="2" charset="2"/>
              <a:buChar char="ü"/>
            </a:pPr>
            <a:r>
              <a:rPr lang="en-US" sz="2800" dirty="0"/>
              <a:t>Ambiguity problem can be solved by using </a:t>
            </a:r>
            <a:r>
              <a:rPr lang="en-US" sz="2800" b="1" dirty="0"/>
              <a:t>virtual base classes </a:t>
            </a:r>
            <a:endParaRPr lang="en-IN" sz="2800" dirty="0"/>
          </a:p>
        </p:txBody>
      </p:sp>
      <p:sp>
        <p:nvSpPr>
          <p:cNvPr id="20483" name="Rectangle 4"/>
          <p:cNvSpPr>
            <a:spLocks noChangeArrowheads="1"/>
          </p:cNvSpPr>
          <p:nvPr/>
        </p:nvSpPr>
        <p:spPr bwMode="auto">
          <a:xfrm>
            <a:off x="2590800" y="228600"/>
            <a:ext cx="4073872" cy="646331"/>
          </a:xfrm>
          <a:prstGeom prst="rect">
            <a:avLst/>
          </a:prstGeom>
          <a:noFill/>
          <a:ln w="9525">
            <a:noFill/>
            <a:miter lim="800000"/>
            <a:headEnd/>
            <a:tailEnd/>
          </a:ln>
        </p:spPr>
        <p:txBody>
          <a:bodyPr wrap="none">
            <a:spAutoFit/>
          </a:bodyPr>
          <a:lstStyle/>
          <a:p>
            <a:r>
              <a:rPr lang="en-IN" sz="3600" b="1" dirty="0"/>
              <a:t>Types of Inheritance</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908720"/>
            <a:ext cx="8229600" cy="5139869"/>
          </a:xfrm>
          <a:prstGeom prst="rect">
            <a:avLst/>
          </a:prstGeom>
          <a:noFill/>
        </p:spPr>
        <p:txBody>
          <a:bodyPr wrap="square" rtlCol="0">
            <a:spAutoFit/>
          </a:bodyPr>
          <a:lstStyle/>
          <a:p>
            <a:pPr algn="just"/>
            <a:r>
              <a:rPr lang="en-US" sz="2400" b="1" u="sng" dirty="0" smtClean="0"/>
              <a:t>SEQUENCE DIAGRAM</a:t>
            </a:r>
          </a:p>
          <a:p>
            <a:pPr algn="just"/>
            <a:endParaRPr lang="en-US" sz="2400" b="1" u="sng" dirty="0" smtClean="0"/>
          </a:p>
          <a:p>
            <a:pPr marL="342900" indent="-342900" algn="just">
              <a:buFont typeface="Arial" pitchFamily="34" charset="0"/>
              <a:buChar char="•"/>
            </a:pPr>
            <a:r>
              <a:rPr lang="en-US" sz="2000" dirty="0" smtClean="0"/>
              <a:t>A </a:t>
            </a:r>
            <a:r>
              <a:rPr lang="en-US" sz="2000" dirty="0"/>
              <a:t>sequence diagram is used to trace the execution of a scenario in the same </a:t>
            </a:r>
            <a:r>
              <a:rPr lang="en-US" sz="2000" dirty="0" smtClean="0"/>
              <a:t>context </a:t>
            </a:r>
            <a:r>
              <a:rPr lang="en-IN" sz="2000" dirty="0" smtClean="0"/>
              <a:t>as </a:t>
            </a:r>
            <a:r>
              <a:rPr lang="en-IN" sz="2000" dirty="0"/>
              <a:t>a communication diagram</a:t>
            </a:r>
            <a:r>
              <a:rPr lang="en-IN" sz="2000" dirty="0" smtClean="0"/>
              <a:t>.</a:t>
            </a:r>
          </a:p>
          <a:p>
            <a:pPr algn="just"/>
            <a:r>
              <a:rPr lang="en-IN" sz="2000" b="1" dirty="0" smtClean="0"/>
              <a:t>OBJECTS AND INTERACTIONS</a:t>
            </a:r>
          </a:p>
          <a:p>
            <a:pPr marL="342900" indent="-342900" algn="just">
              <a:buFont typeface="Arial" pitchFamily="34" charset="0"/>
              <a:buChar char="•"/>
            </a:pPr>
            <a:r>
              <a:rPr lang="en-US" sz="2000" dirty="0" smtClean="0"/>
              <a:t>Sequence </a:t>
            </a:r>
            <a:r>
              <a:rPr lang="en-US" sz="2000" dirty="0"/>
              <a:t>diagram </a:t>
            </a:r>
            <a:r>
              <a:rPr lang="en-US" sz="2000" dirty="0" smtClean="0"/>
              <a:t> duplicates </a:t>
            </a:r>
            <a:r>
              <a:rPr lang="en-US" sz="2000" dirty="0"/>
              <a:t>most of </a:t>
            </a:r>
            <a:r>
              <a:rPr lang="en-US" sz="2000" dirty="0" smtClean="0"/>
              <a:t>the semantics </a:t>
            </a:r>
            <a:r>
              <a:rPr lang="en-US" sz="2000" dirty="0"/>
              <a:t>of the communication </a:t>
            </a:r>
            <a:r>
              <a:rPr lang="en-US" sz="2000" dirty="0" smtClean="0"/>
              <a:t>diagram. </a:t>
            </a:r>
          </a:p>
          <a:p>
            <a:pPr marL="342900" indent="-342900" algn="just">
              <a:buFont typeface="Arial" pitchFamily="34" charset="0"/>
              <a:buChar char="•"/>
            </a:pPr>
            <a:r>
              <a:rPr lang="en-US" sz="2000" dirty="0" smtClean="0"/>
              <a:t>It is </a:t>
            </a:r>
            <a:r>
              <a:rPr lang="en-US" sz="2000" dirty="0"/>
              <a:t>easier to read the passing of </a:t>
            </a:r>
            <a:r>
              <a:rPr lang="en-US" sz="2000" dirty="0" smtClean="0"/>
              <a:t> messages </a:t>
            </a:r>
            <a:r>
              <a:rPr lang="en-US" sz="2000" dirty="0"/>
              <a:t>in </a:t>
            </a:r>
            <a:r>
              <a:rPr lang="en-US" sz="2000" dirty="0" smtClean="0"/>
              <a:t>relative order</a:t>
            </a:r>
            <a:r>
              <a:rPr lang="en-US" sz="2000" dirty="0"/>
              <a:t>. </a:t>
            </a:r>
            <a:endParaRPr lang="en-US" sz="2000" dirty="0" smtClean="0"/>
          </a:p>
          <a:p>
            <a:pPr marL="342900" indent="-342900" algn="just">
              <a:buFont typeface="Arial" pitchFamily="34" charset="0"/>
              <a:buChar char="•"/>
            </a:pPr>
            <a:r>
              <a:rPr lang="en-US" sz="2000" dirty="0" smtClean="0"/>
              <a:t>Sequence </a:t>
            </a:r>
            <a:r>
              <a:rPr lang="en-US" sz="2000" dirty="0"/>
              <a:t>diagrams are often better than object diagrams </a:t>
            </a:r>
            <a:r>
              <a:rPr lang="en-US" sz="2000" dirty="0" smtClean="0"/>
              <a:t>for </a:t>
            </a:r>
            <a:r>
              <a:rPr lang="en-US" sz="2000" dirty="0"/>
              <a:t>capturing the semantics of scenarios early in the development</a:t>
            </a:r>
          </a:p>
          <a:p>
            <a:pPr marL="342900" indent="-342900" algn="just">
              <a:buFont typeface="Arial" pitchFamily="34" charset="0"/>
              <a:buChar char="•"/>
            </a:pPr>
            <a:r>
              <a:rPr lang="en-US" sz="2000" dirty="0"/>
              <a:t>lifecycle, before the protocols of individual classes have been identified</a:t>
            </a:r>
            <a:r>
              <a:rPr lang="en-US" sz="2000" dirty="0" smtClean="0"/>
              <a:t>.</a:t>
            </a:r>
          </a:p>
          <a:p>
            <a:pPr algn="just"/>
            <a:r>
              <a:rPr lang="en-IN" sz="2000" b="1" dirty="0"/>
              <a:t>Lifelines and Messages</a:t>
            </a:r>
          </a:p>
          <a:p>
            <a:pPr marL="342900" indent="-342900" algn="just">
              <a:buFont typeface="Arial" pitchFamily="34" charset="0"/>
              <a:buChar char="•"/>
            </a:pPr>
            <a:r>
              <a:rPr lang="en-US" sz="2000" dirty="0" smtClean="0"/>
              <a:t>The </a:t>
            </a:r>
            <a:r>
              <a:rPr lang="en-US" sz="2000" dirty="0"/>
              <a:t>entities of interest </a:t>
            </a:r>
            <a:r>
              <a:rPr lang="en-US" sz="2000" dirty="0" smtClean="0"/>
              <a:t>are </a:t>
            </a:r>
            <a:r>
              <a:rPr lang="en-US" sz="2000" dirty="0"/>
              <a:t>written horizontally across the top of the diagram. </a:t>
            </a:r>
            <a:endParaRPr lang="en-US" sz="2000" dirty="0" smtClean="0"/>
          </a:p>
          <a:p>
            <a:pPr marL="342900" indent="-342900" algn="just">
              <a:buFont typeface="Arial" pitchFamily="34" charset="0"/>
              <a:buChar char="•"/>
            </a:pPr>
            <a:r>
              <a:rPr lang="en-US" sz="2000" dirty="0" smtClean="0"/>
              <a:t>A </a:t>
            </a:r>
            <a:r>
              <a:rPr lang="en-US" sz="2000" dirty="0"/>
              <a:t>dashed </a:t>
            </a:r>
            <a:r>
              <a:rPr lang="en-US" sz="2000" dirty="0" smtClean="0"/>
              <a:t>vertical line</a:t>
            </a:r>
            <a:r>
              <a:rPr lang="en-US" sz="2000" dirty="0"/>
              <a:t>, called the </a:t>
            </a:r>
            <a:r>
              <a:rPr lang="en-US" sz="2000" i="1" dirty="0"/>
              <a:t>lifeline</a:t>
            </a:r>
            <a:r>
              <a:rPr lang="en-US" sz="2000" dirty="0"/>
              <a:t>, is drawn below each object. </a:t>
            </a:r>
            <a:endParaRPr lang="en-US" sz="2000" dirty="0" smtClean="0"/>
          </a:p>
          <a:p>
            <a:pPr marL="342900" indent="-342900" algn="just">
              <a:buFont typeface="Arial" pitchFamily="34" charset="0"/>
              <a:buChar char="•"/>
            </a:pPr>
            <a:r>
              <a:rPr lang="en-US" sz="2000" dirty="0" smtClean="0"/>
              <a:t>These </a:t>
            </a:r>
            <a:r>
              <a:rPr lang="en-US" sz="2000" dirty="0"/>
              <a:t>indicate the </a:t>
            </a:r>
            <a:r>
              <a:rPr lang="en-US" sz="2000" dirty="0" smtClean="0"/>
              <a:t>existence </a:t>
            </a:r>
            <a:r>
              <a:rPr lang="en-IN" sz="2000" dirty="0" smtClean="0"/>
              <a:t>of </a:t>
            </a:r>
            <a:r>
              <a:rPr lang="en-IN" sz="2000" dirty="0"/>
              <a:t>the object</a:t>
            </a:r>
            <a:r>
              <a:rPr lang="en-IN" sz="2000" dirty="0" smtClean="0"/>
              <a:t>.</a:t>
            </a:r>
            <a:endParaRPr lang="en-IN" sz="2000" dirty="0"/>
          </a:p>
        </p:txBody>
      </p:sp>
    </p:spTree>
    <p:extLst>
      <p:ext uri="{BB962C8B-B14F-4D97-AF65-F5344CB8AC3E}">
        <p14:creationId xmlns:p14="http://schemas.microsoft.com/office/powerpoint/2010/main" val="27457175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IN"/>
          </a:p>
        </p:txBody>
      </p:sp>
      <p:sp>
        <p:nvSpPr>
          <p:cNvPr id="15363"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IN"/>
          </a:p>
        </p:txBody>
      </p:sp>
      <p:sp>
        <p:nvSpPr>
          <p:cNvPr id="15364" name="Rectangle 4"/>
          <p:cNvSpPr>
            <a:spLocks noGrp="1" noChangeArrowheads="1"/>
          </p:cNvSpPr>
          <p:nvPr>
            <p:ph type="title"/>
          </p:nvPr>
        </p:nvSpPr>
        <p:spPr>
          <a:noFill/>
          <a:ln/>
        </p:spPr>
        <p:txBody>
          <a:bodyPr/>
          <a:lstStyle/>
          <a:p>
            <a:r>
              <a:rPr lang="en-US">
                <a:solidFill>
                  <a:schemeClr val="tx1"/>
                </a:solidFill>
              </a:rPr>
              <a:t>Characteristics of Constructors</a:t>
            </a:r>
          </a:p>
        </p:txBody>
      </p:sp>
      <p:sp>
        <p:nvSpPr>
          <p:cNvPr id="15365" name="Rectangle 5"/>
          <p:cNvSpPr>
            <a:spLocks noGrp="1" noChangeArrowheads="1"/>
          </p:cNvSpPr>
          <p:nvPr>
            <p:ph type="body" idx="1"/>
          </p:nvPr>
        </p:nvSpPr>
        <p:spPr>
          <a:xfrm>
            <a:off x="711200" y="1447800"/>
            <a:ext cx="7772400" cy="5029200"/>
          </a:xfrm>
        </p:spPr>
        <p:txBody>
          <a:bodyPr/>
          <a:lstStyle/>
          <a:p>
            <a:r>
              <a:rPr lang="en-US"/>
              <a:t>They should be declared in the public section.</a:t>
            </a:r>
          </a:p>
          <a:p>
            <a:pPr>
              <a:buFontTx/>
              <a:buNone/>
            </a:pPr>
            <a:endParaRPr lang="en-US"/>
          </a:p>
          <a:p>
            <a:r>
              <a:rPr lang="en-US"/>
              <a:t>They are invoked automatically when the objects are created.</a:t>
            </a:r>
          </a:p>
          <a:p>
            <a:pPr>
              <a:buFontTx/>
              <a:buNone/>
            </a:pPr>
            <a:endParaRPr lang="en-US"/>
          </a:p>
          <a:p>
            <a:r>
              <a:rPr lang="en-US"/>
              <a:t>They do not have return types, not even void and they cannot return values.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365">
                                            <p:txEl>
                                              <p:pRg st="0" end="0"/>
                                            </p:txEl>
                                          </p:spTgt>
                                        </p:tgtEl>
                                        <p:attrNameLst>
                                          <p:attrName>style.visibility</p:attrName>
                                        </p:attrNameLst>
                                      </p:cBhvr>
                                      <p:to>
                                        <p:strVal val="visible"/>
                                      </p:to>
                                    </p:set>
                                    <p:animEffect transition="in" filter="dissolve">
                                      <p:cBhvr>
                                        <p:cTn id="7" dur="500"/>
                                        <p:tgtEl>
                                          <p:spTgt spid="153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365">
                                            <p:txEl>
                                              <p:pRg st="2" end="2"/>
                                            </p:txEl>
                                          </p:spTgt>
                                        </p:tgtEl>
                                        <p:attrNameLst>
                                          <p:attrName>style.visibility</p:attrName>
                                        </p:attrNameLst>
                                      </p:cBhvr>
                                      <p:to>
                                        <p:strVal val="visible"/>
                                      </p:to>
                                    </p:set>
                                    <p:animEffect transition="in" filter="dissolve">
                                      <p:cBhvr>
                                        <p:cTn id="12" dur="500"/>
                                        <p:tgtEl>
                                          <p:spTgt spid="1536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365">
                                            <p:txEl>
                                              <p:pRg st="4" end="4"/>
                                            </p:txEl>
                                          </p:spTgt>
                                        </p:tgtEl>
                                        <p:attrNameLst>
                                          <p:attrName>style.visibility</p:attrName>
                                        </p:attrNameLst>
                                      </p:cBhvr>
                                      <p:to>
                                        <p:strVal val="visible"/>
                                      </p:to>
                                    </p:set>
                                    <p:animEffect transition="in" filter="dissolve">
                                      <p:cBhvr>
                                        <p:cTn id="17" dur="500"/>
                                        <p:tgtEl>
                                          <p:spTgt spid="1536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8686800" cy="5632311"/>
          </a:xfrm>
          <a:prstGeom prst="rect">
            <a:avLst/>
          </a:prstGeom>
        </p:spPr>
        <p:txBody>
          <a:bodyPr wrap="square">
            <a:spAutoFit/>
          </a:bodyPr>
          <a:lstStyle/>
          <a:p>
            <a:pPr marL="342900" indent="-342900">
              <a:buFont typeface="Arial" pitchFamily="34" charset="0"/>
              <a:buChar char="•"/>
            </a:pPr>
            <a:r>
              <a:rPr lang="en-US" sz="2400" dirty="0"/>
              <a:t>Messages </a:t>
            </a:r>
            <a:r>
              <a:rPr lang="en-US" sz="2400" dirty="0" smtClean="0"/>
              <a:t> </a:t>
            </a:r>
            <a:r>
              <a:rPr lang="en-US" sz="2400" dirty="0"/>
              <a:t>are </a:t>
            </a:r>
            <a:r>
              <a:rPr lang="en-US" sz="2400" dirty="0" smtClean="0"/>
              <a:t>shown horizontally</a:t>
            </a:r>
            <a:r>
              <a:rPr lang="en-US" sz="2400" dirty="0"/>
              <a:t>. </a:t>
            </a:r>
            <a:endParaRPr lang="en-US" sz="2400" dirty="0" smtClean="0"/>
          </a:p>
          <a:p>
            <a:pPr marL="342900" indent="-342900">
              <a:buFont typeface="Arial" pitchFamily="34" charset="0"/>
              <a:buChar char="•"/>
            </a:pPr>
            <a:r>
              <a:rPr lang="en-US" sz="2400" dirty="0" smtClean="0"/>
              <a:t>The </a:t>
            </a:r>
            <a:r>
              <a:rPr lang="en-US" sz="2400" dirty="0"/>
              <a:t>endpoints of the message icons connect with the vertical </a:t>
            </a:r>
            <a:r>
              <a:rPr lang="en-US" sz="2400" dirty="0" smtClean="0"/>
              <a:t>lines.</a:t>
            </a:r>
          </a:p>
          <a:p>
            <a:pPr marL="342900" indent="-342900">
              <a:buFont typeface="Arial" pitchFamily="34" charset="0"/>
              <a:buChar char="•"/>
            </a:pPr>
            <a:r>
              <a:rPr lang="en-US" sz="2400" dirty="0"/>
              <a:t>The notation used for messages </a:t>
            </a:r>
            <a:r>
              <a:rPr lang="en-US" sz="2400" dirty="0" smtClean="0"/>
              <a:t>indicates the </a:t>
            </a:r>
            <a:r>
              <a:rPr lang="en-US" sz="2400" dirty="0"/>
              <a:t>type of message being </a:t>
            </a:r>
            <a:r>
              <a:rPr lang="en-US" sz="2400" dirty="0" smtClean="0"/>
              <a:t>used.</a:t>
            </a:r>
            <a:endParaRPr lang="en-US" sz="2400" dirty="0"/>
          </a:p>
          <a:p>
            <a:pPr marL="342900" indent="-342900">
              <a:buFont typeface="Arial" pitchFamily="34" charset="0"/>
              <a:buChar char="•"/>
            </a:pPr>
            <a:r>
              <a:rPr lang="en-US" sz="2400" dirty="0"/>
              <a:t>A synchronous message </a:t>
            </a:r>
            <a:r>
              <a:rPr lang="en-US" sz="2400" dirty="0" smtClean="0"/>
              <a:t>is </a:t>
            </a:r>
            <a:r>
              <a:rPr lang="en-US" sz="2400" dirty="0"/>
              <a:t>shown as a solid line </a:t>
            </a:r>
            <a:r>
              <a:rPr lang="en-US" sz="2400" dirty="0" smtClean="0"/>
              <a:t>with a </a:t>
            </a:r>
            <a:r>
              <a:rPr lang="en-US" sz="2400" dirty="0"/>
              <a:t>filled arrowhead. </a:t>
            </a:r>
            <a:endParaRPr lang="en-US" sz="2400" dirty="0" smtClean="0"/>
          </a:p>
          <a:p>
            <a:pPr marL="342900" indent="-342900">
              <a:buFont typeface="Arial" pitchFamily="34" charset="0"/>
              <a:buChar char="•"/>
            </a:pPr>
            <a:r>
              <a:rPr lang="en-US" sz="2400" dirty="0" smtClean="0"/>
              <a:t>An </a:t>
            </a:r>
            <a:r>
              <a:rPr lang="en-US" sz="2400" dirty="0"/>
              <a:t>asynchronous message has a solid line with an open </a:t>
            </a:r>
            <a:r>
              <a:rPr lang="en-US" sz="2400" dirty="0" smtClean="0"/>
              <a:t>arrowhead</a:t>
            </a:r>
            <a:r>
              <a:rPr lang="en-US" sz="2400" dirty="0"/>
              <a:t>.</a:t>
            </a:r>
          </a:p>
          <a:p>
            <a:pPr marL="342900" indent="-342900">
              <a:buFont typeface="Arial" pitchFamily="34" charset="0"/>
              <a:buChar char="•"/>
            </a:pPr>
            <a:r>
              <a:rPr lang="en-US" sz="2400" dirty="0"/>
              <a:t>A return message uses a dashed line with an open arrowhead</a:t>
            </a:r>
            <a:r>
              <a:rPr lang="en-US" sz="2400" dirty="0" smtClean="0"/>
              <a:t>.</a:t>
            </a:r>
          </a:p>
          <a:p>
            <a:pPr marL="342900" indent="-342900">
              <a:buFont typeface="Arial" pitchFamily="34" charset="0"/>
              <a:buChar char="•"/>
            </a:pPr>
            <a:r>
              <a:rPr lang="en-US" sz="2400" dirty="0" smtClean="0"/>
              <a:t> </a:t>
            </a:r>
            <a:r>
              <a:rPr lang="en-US" sz="2400" dirty="0"/>
              <a:t>A lost </a:t>
            </a:r>
            <a:r>
              <a:rPr lang="en-US" sz="2400" dirty="0" smtClean="0"/>
              <a:t>message(a </a:t>
            </a:r>
            <a:r>
              <a:rPr lang="en-US" sz="2400" dirty="0"/>
              <a:t>message that does not reach its destination) appears as a </a:t>
            </a:r>
            <a:r>
              <a:rPr lang="en-US" sz="2400" dirty="0" smtClean="0"/>
              <a:t>synchronous message </a:t>
            </a:r>
            <a:r>
              <a:rPr lang="en-US" sz="2400" dirty="0"/>
              <a:t>that terminates at an endpoint (a black dot). </a:t>
            </a:r>
            <a:endParaRPr lang="en-US" sz="2400" dirty="0" smtClean="0"/>
          </a:p>
          <a:p>
            <a:pPr marL="342900" indent="-342900">
              <a:buFont typeface="Arial" pitchFamily="34" charset="0"/>
              <a:buChar char="•"/>
            </a:pPr>
            <a:r>
              <a:rPr lang="en-US" sz="2400" dirty="0" smtClean="0"/>
              <a:t>A </a:t>
            </a:r>
            <a:r>
              <a:rPr lang="en-US" sz="2400" dirty="0"/>
              <a:t>found message (a </a:t>
            </a:r>
            <a:r>
              <a:rPr lang="en-US" sz="2400" dirty="0" smtClean="0"/>
              <a:t>message whose </a:t>
            </a:r>
            <a:r>
              <a:rPr lang="en-US" sz="2400" dirty="0"/>
              <a:t>sender is not known) appears as a synchronous message that originates </a:t>
            </a:r>
            <a:r>
              <a:rPr lang="en-US" sz="2400" dirty="0" smtClean="0"/>
              <a:t>at </a:t>
            </a:r>
            <a:r>
              <a:rPr lang="en-IN" sz="2400" dirty="0" smtClean="0"/>
              <a:t>an </a:t>
            </a:r>
            <a:r>
              <a:rPr lang="en-IN" sz="2400" dirty="0"/>
              <a:t>endpoint symbol.</a:t>
            </a:r>
            <a:endParaRPr lang="en-US" sz="2400" dirty="0"/>
          </a:p>
        </p:txBody>
      </p:sp>
    </p:spTree>
    <p:extLst>
      <p:ext uri="{BB962C8B-B14F-4D97-AF65-F5344CB8AC3E}">
        <p14:creationId xmlns:p14="http://schemas.microsoft.com/office/powerpoint/2010/main" val="12471063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457199"/>
            <a:ext cx="6400800" cy="594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838483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658761"/>
            <a:ext cx="4143375" cy="4303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965899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76672"/>
            <a:ext cx="8458200" cy="4969053"/>
          </a:xfrm>
          <a:prstGeom prst="rect">
            <a:avLst/>
          </a:prstGeom>
          <a:noFill/>
        </p:spPr>
        <p:txBody>
          <a:bodyPr wrap="square" rtlCol="0">
            <a:spAutoFit/>
          </a:bodyPr>
          <a:lstStyle/>
          <a:p>
            <a:r>
              <a:rPr lang="en-US" sz="2000" b="1" u="sng" dirty="0" smtClean="0"/>
              <a:t>COMMUNICATION DIAGRAMS</a:t>
            </a:r>
          </a:p>
          <a:p>
            <a:pPr marL="285750" indent="-285750">
              <a:lnSpc>
                <a:spcPct val="150000"/>
              </a:lnSpc>
              <a:buFont typeface="Arial" pitchFamily="34" charset="0"/>
              <a:buChar char="•"/>
            </a:pPr>
            <a:r>
              <a:rPr lang="en-IN" sz="2000" dirty="0" smtClean="0"/>
              <a:t>Communication </a:t>
            </a:r>
            <a:r>
              <a:rPr lang="en-US" sz="2000" dirty="0" smtClean="0"/>
              <a:t>diagrams </a:t>
            </a:r>
            <a:r>
              <a:rPr lang="en-US" sz="2000" dirty="0"/>
              <a:t>by their pre-UML 2.0 </a:t>
            </a:r>
            <a:r>
              <a:rPr lang="en-US" sz="2000" dirty="0" smtClean="0"/>
              <a:t>name-collaboration diagrams.</a:t>
            </a:r>
          </a:p>
          <a:p>
            <a:pPr marL="285750" indent="-285750">
              <a:lnSpc>
                <a:spcPct val="150000"/>
              </a:lnSpc>
              <a:buFont typeface="Arial" pitchFamily="34" charset="0"/>
              <a:buChar char="•"/>
            </a:pPr>
            <a:r>
              <a:rPr lang="en-US" sz="2000" dirty="0" smtClean="0"/>
              <a:t>A communication </a:t>
            </a:r>
            <a:r>
              <a:rPr lang="en-US" sz="2000" dirty="0"/>
              <a:t>diagram is a type of interaction diagram that focuses on </a:t>
            </a:r>
            <a:r>
              <a:rPr lang="en-US" sz="2000" dirty="0" smtClean="0"/>
              <a:t>how objects </a:t>
            </a:r>
            <a:r>
              <a:rPr lang="en-US" sz="2000" dirty="0"/>
              <a:t>are linked and what messages they pass as they participate in a </a:t>
            </a:r>
            <a:r>
              <a:rPr lang="en-US" sz="2000" dirty="0" smtClean="0"/>
              <a:t>specific interaction.</a:t>
            </a:r>
          </a:p>
          <a:p>
            <a:pPr>
              <a:lnSpc>
                <a:spcPct val="150000"/>
              </a:lnSpc>
            </a:pPr>
            <a:r>
              <a:rPr lang="en-US" sz="2000" b="1" dirty="0" smtClean="0"/>
              <a:t>OBJECTS, LINKS AND MESSAGES</a:t>
            </a:r>
          </a:p>
          <a:p>
            <a:pPr marL="342900" indent="-342900">
              <a:lnSpc>
                <a:spcPct val="150000"/>
              </a:lnSpc>
              <a:buFont typeface="Arial" pitchFamily="34" charset="0"/>
              <a:buChar char="•"/>
            </a:pPr>
            <a:r>
              <a:rPr lang="en-US" sz="2000" dirty="0" smtClean="0"/>
              <a:t>Link </a:t>
            </a:r>
            <a:r>
              <a:rPr lang="en-US" sz="2000" dirty="0"/>
              <a:t>may exist between two objects if and only if there is an </a:t>
            </a:r>
            <a:r>
              <a:rPr lang="en-US" sz="2000" dirty="0" smtClean="0"/>
              <a:t>association between </a:t>
            </a:r>
            <a:r>
              <a:rPr lang="en-US" sz="2000" dirty="0"/>
              <a:t>their corresponding classes. </a:t>
            </a:r>
            <a:endParaRPr lang="en-US" sz="2000" dirty="0" smtClean="0"/>
          </a:p>
          <a:p>
            <a:pPr marL="342900" indent="-342900">
              <a:lnSpc>
                <a:spcPct val="150000"/>
              </a:lnSpc>
              <a:buFont typeface="Arial" pitchFamily="34" charset="0"/>
              <a:buChar char="•"/>
            </a:pPr>
            <a:r>
              <a:rPr lang="en-US" sz="2000" dirty="0" smtClean="0"/>
              <a:t>The </a:t>
            </a:r>
            <a:r>
              <a:rPr lang="en-US" sz="2000" dirty="0"/>
              <a:t>existence of an association between </a:t>
            </a:r>
            <a:r>
              <a:rPr lang="en-US" sz="2000" dirty="0" smtClean="0"/>
              <a:t>two classes </a:t>
            </a:r>
            <a:r>
              <a:rPr lang="en-US" sz="2000" dirty="0"/>
              <a:t>denotes a path of communication (i.e., a link) between instances of the</a:t>
            </a:r>
          </a:p>
          <a:p>
            <a:pPr marL="342900" indent="-342900">
              <a:lnSpc>
                <a:spcPct val="150000"/>
              </a:lnSpc>
              <a:buFont typeface="Arial" pitchFamily="34" charset="0"/>
              <a:buChar char="•"/>
            </a:pPr>
            <a:r>
              <a:rPr lang="en-US" sz="2000" dirty="0"/>
              <a:t>classes, whereby one object may send messages to </a:t>
            </a:r>
            <a:r>
              <a:rPr lang="en-US" sz="2000" dirty="0" smtClean="0"/>
              <a:t>another.</a:t>
            </a:r>
            <a:endParaRPr lang="en-IN" sz="2000" dirty="0"/>
          </a:p>
        </p:txBody>
      </p:sp>
    </p:spTree>
    <p:extLst>
      <p:ext uri="{BB962C8B-B14F-4D97-AF65-F5344CB8AC3E}">
        <p14:creationId xmlns:p14="http://schemas.microsoft.com/office/powerpoint/2010/main" val="23053456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4800"/>
            <a:ext cx="2983253" cy="1107996"/>
          </a:xfrm>
          <a:prstGeom prst="rect">
            <a:avLst/>
          </a:prstGeom>
        </p:spPr>
        <p:txBody>
          <a:bodyPr wrap="none">
            <a:spAutoFit/>
          </a:bodyPr>
          <a:lstStyle/>
          <a:p>
            <a:r>
              <a:rPr lang="en-IN" sz="2400" b="1" u="sng" dirty="0"/>
              <a:t>Sequence </a:t>
            </a:r>
            <a:r>
              <a:rPr lang="en-IN" sz="2400" b="1" u="sng" dirty="0" smtClean="0"/>
              <a:t>Expressions</a:t>
            </a:r>
          </a:p>
          <a:p>
            <a:endParaRPr lang="en-IN" sz="2400" b="1" dirty="0" smtClean="0">
              <a:solidFill>
                <a:srgbClr val="FF0000"/>
              </a:solidFill>
            </a:endParaRPr>
          </a:p>
          <a:p>
            <a:endParaRPr lang="en-IN" b="1"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1064050"/>
            <a:ext cx="5486400" cy="4928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0275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8610600" cy="5324535"/>
          </a:xfrm>
          <a:prstGeom prst="rect">
            <a:avLst/>
          </a:prstGeom>
        </p:spPr>
        <p:txBody>
          <a:bodyPr wrap="square">
            <a:spAutoFit/>
          </a:bodyPr>
          <a:lstStyle/>
          <a:p>
            <a:pPr marL="285750" indent="-285750" algn="just">
              <a:buFont typeface="Arial" pitchFamily="34" charset="0"/>
              <a:buChar char="•"/>
            </a:pPr>
            <a:r>
              <a:rPr lang="en-US" sz="2000" dirty="0" smtClean="0"/>
              <a:t>The </a:t>
            </a:r>
            <a:r>
              <a:rPr lang="en-US" sz="2000" dirty="0"/>
              <a:t>action </a:t>
            </a:r>
            <a:r>
              <a:rPr lang="en-US" sz="2000" dirty="0" smtClean="0"/>
              <a:t> begins </a:t>
            </a:r>
            <a:r>
              <a:rPr lang="en-US" sz="2000" dirty="0"/>
              <a:t>with </a:t>
            </a:r>
            <a:r>
              <a:rPr lang="en-US" sz="2000" dirty="0" smtClean="0"/>
              <a:t> </a:t>
            </a:r>
            <a:r>
              <a:rPr lang="en-US" sz="2000" b="1" dirty="0" err="1" smtClean="0"/>
              <a:t>PlanAnalyst</a:t>
            </a:r>
            <a:r>
              <a:rPr lang="en-US" sz="2000" dirty="0" smtClean="0"/>
              <a:t> </a:t>
            </a:r>
            <a:r>
              <a:rPr lang="en-US" sz="2000" dirty="0"/>
              <a:t>object invoking the operation </a:t>
            </a:r>
            <a:r>
              <a:rPr lang="en-US" sz="2000" dirty="0" err="1"/>
              <a:t>timeToHarvest</a:t>
            </a:r>
            <a:r>
              <a:rPr lang="en-US" sz="2000" dirty="0"/>
              <a:t>() </a:t>
            </a:r>
            <a:r>
              <a:rPr lang="en-US" sz="2000" dirty="0" smtClean="0"/>
              <a:t>on </a:t>
            </a:r>
            <a:r>
              <a:rPr lang="en-US" sz="2000" dirty="0" err="1" smtClean="0"/>
              <a:t>PlanMetrics</a:t>
            </a:r>
            <a:r>
              <a:rPr lang="en-US" sz="2000" dirty="0"/>
              <a:t>. </a:t>
            </a:r>
            <a:endParaRPr lang="en-US" sz="2000" dirty="0" smtClean="0"/>
          </a:p>
          <a:p>
            <a:pPr marL="285750" indent="-285750" algn="just">
              <a:buFont typeface="Arial" pitchFamily="34" charset="0"/>
              <a:buChar char="•"/>
            </a:pPr>
            <a:endParaRPr lang="en-US" sz="2000" dirty="0" smtClean="0"/>
          </a:p>
          <a:p>
            <a:pPr marL="342900" indent="-342900" algn="just">
              <a:buFont typeface="Arial" pitchFamily="34" charset="0"/>
              <a:buChar char="•"/>
            </a:pPr>
            <a:r>
              <a:rPr lang="en-US" sz="2000" dirty="0" smtClean="0"/>
              <a:t>The object </a:t>
            </a:r>
            <a:r>
              <a:rPr lang="en-US" sz="2000" dirty="0"/>
              <a:t>C is passed as an actual argument to </a:t>
            </a:r>
            <a:r>
              <a:rPr lang="en-US" sz="2000" dirty="0" smtClean="0"/>
              <a:t>this operation</a:t>
            </a:r>
            <a:r>
              <a:rPr lang="en-US" sz="2000" dirty="0"/>
              <a:t>. </a:t>
            </a:r>
            <a:r>
              <a:rPr lang="en-US" sz="2000" dirty="0" smtClean="0"/>
              <a:t>  </a:t>
            </a:r>
            <a:r>
              <a:rPr lang="en-US" sz="2000" dirty="0" err="1"/>
              <a:t>PlanMetrics</a:t>
            </a:r>
            <a:r>
              <a:rPr lang="en-US" sz="2000" dirty="0"/>
              <a:t> calls status() on a certain </a:t>
            </a:r>
            <a:r>
              <a:rPr lang="en-US" sz="2000" dirty="0" smtClean="0"/>
              <a:t>unnamed </a:t>
            </a:r>
            <a:r>
              <a:rPr lang="en-US" sz="2000" dirty="0" err="1" smtClean="0"/>
              <a:t>GardeningPlan</a:t>
            </a:r>
            <a:r>
              <a:rPr lang="en-US" sz="2000" dirty="0" smtClean="0"/>
              <a:t> </a:t>
            </a:r>
            <a:r>
              <a:rPr lang="en-US" sz="2000" dirty="0"/>
              <a:t>object; </a:t>
            </a:r>
            <a:r>
              <a:rPr lang="en-US" sz="2000" dirty="0" smtClean="0"/>
              <a:t>It includes </a:t>
            </a:r>
            <a:r>
              <a:rPr lang="en-US" sz="2000" dirty="0"/>
              <a:t>a development note </a:t>
            </a:r>
            <a:r>
              <a:rPr lang="en-US" sz="2000" dirty="0" smtClean="0"/>
              <a:t>indicating that how  </a:t>
            </a:r>
            <a:r>
              <a:rPr lang="en-US" sz="2000" dirty="0"/>
              <a:t>plan is in fact executing</a:t>
            </a:r>
            <a:r>
              <a:rPr lang="en-US" sz="2000" dirty="0" smtClean="0"/>
              <a:t>.</a:t>
            </a:r>
          </a:p>
          <a:p>
            <a:pPr marL="342900" indent="-342900" algn="just">
              <a:buFont typeface="Arial" pitchFamily="34" charset="0"/>
              <a:buChar char="•"/>
            </a:pPr>
            <a:endParaRPr lang="en-US" sz="2000" dirty="0" smtClean="0"/>
          </a:p>
          <a:p>
            <a:pPr marL="342900" indent="-342900" algn="just">
              <a:buFont typeface="Arial" pitchFamily="34" charset="0"/>
              <a:buChar char="•"/>
            </a:pPr>
            <a:r>
              <a:rPr lang="en-US" sz="2000" dirty="0" smtClean="0"/>
              <a:t> </a:t>
            </a:r>
            <a:r>
              <a:rPr lang="en-US" sz="2000" dirty="0"/>
              <a:t>The </a:t>
            </a:r>
            <a:r>
              <a:rPr lang="en-US" sz="2000" dirty="0" err="1" smtClean="0"/>
              <a:t>GardeningPlanobject</a:t>
            </a:r>
            <a:r>
              <a:rPr lang="en-US" sz="2000" dirty="0" smtClean="0"/>
              <a:t> </a:t>
            </a:r>
            <a:r>
              <a:rPr lang="en-US" sz="2000" dirty="0"/>
              <a:t>in turn invokes the operation </a:t>
            </a:r>
            <a:r>
              <a:rPr lang="en-US" sz="2000" dirty="0" err="1"/>
              <a:t>maturationTime</a:t>
            </a:r>
            <a:r>
              <a:rPr lang="en-US" sz="2000" dirty="0"/>
              <a:t>() on the </a:t>
            </a:r>
            <a:r>
              <a:rPr lang="en-US" sz="2000" dirty="0" err="1" smtClean="0"/>
              <a:t>selectedGrainCrop</a:t>
            </a:r>
            <a:r>
              <a:rPr lang="en-US" sz="2000" dirty="0" smtClean="0"/>
              <a:t> </a:t>
            </a:r>
            <a:r>
              <a:rPr lang="en-US" sz="2000" dirty="0"/>
              <a:t>object, asking for the time the crop is expected to mature</a:t>
            </a:r>
            <a:r>
              <a:rPr lang="en-US" sz="2000" dirty="0" smtClean="0"/>
              <a:t>.</a:t>
            </a:r>
          </a:p>
          <a:p>
            <a:pPr marL="342900" indent="-342900" algn="just">
              <a:buFont typeface="Arial" pitchFamily="34" charset="0"/>
              <a:buChar char="•"/>
            </a:pPr>
            <a:endParaRPr lang="en-US" sz="2000" dirty="0" smtClean="0"/>
          </a:p>
          <a:p>
            <a:pPr marL="342900" indent="-342900" algn="just">
              <a:buFont typeface="Arial" pitchFamily="34" charset="0"/>
              <a:buChar char="•"/>
            </a:pPr>
            <a:r>
              <a:rPr lang="en-US" sz="2000" dirty="0" smtClean="0"/>
              <a:t> </a:t>
            </a:r>
            <a:r>
              <a:rPr lang="en-US" sz="2000" dirty="0"/>
              <a:t>After </a:t>
            </a:r>
            <a:r>
              <a:rPr lang="en-US" sz="2000" dirty="0" smtClean="0"/>
              <a:t>this selector </a:t>
            </a:r>
            <a:r>
              <a:rPr lang="en-US" sz="2000" dirty="0"/>
              <a:t>operation completes, control then returns to the </a:t>
            </a:r>
            <a:r>
              <a:rPr lang="en-US" sz="2000" dirty="0" err="1"/>
              <a:t>PlanAnalyst</a:t>
            </a:r>
            <a:r>
              <a:rPr lang="en-US" sz="2000" dirty="0"/>
              <a:t> object</a:t>
            </a:r>
            <a:r>
              <a:rPr lang="en-US" sz="2000" dirty="0" smtClean="0"/>
              <a:t>, which </a:t>
            </a:r>
            <a:r>
              <a:rPr lang="en-US" sz="2000" dirty="0"/>
              <a:t>then calls yield(), which in turn propagates this operation to </a:t>
            </a:r>
            <a:r>
              <a:rPr lang="en-US" sz="2000" dirty="0" smtClean="0"/>
              <a:t>the C:GrainCrop </a:t>
            </a:r>
            <a:r>
              <a:rPr lang="en-US" sz="2000" dirty="0"/>
              <a:t>object. </a:t>
            </a:r>
            <a:endParaRPr lang="en-US" sz="2000" dirty="0" smtClean="0"/>
          </a:p>
          <a:p>
            <a:pPr marL="342900" indent="-342900" algn="just">
              <a:buFont typeface="Arial" pitchFamily="34" charset="0"/>
              <a:buChar char="•"/>
            </a:pPr>
            <a:endParaRPr lang="en-US" sz="2000" dirty="0" smtClean="0"/>
          </a:p>
          <a:p>
            <a:pPr marL="342900" indent="-342900" algn="just">
              <a:buFont typeface="Arial" pitchFamily="34" charset="0"/>
              <a:buChar char="•"/>
            </a:pPr>
            <a:r>
              <a:rPr lang="en-US" sz="2000" dirty="0" smtClean="0"/>
              <a:t>Control </a:t>
            </a:r>
            <a:r>
              <a:rPr lang="en-US" sz="2000" dirty="0"/>
              <a:t>again returns to the </a:t>
            </a:r>
            <a:r>
              <a:rPr lang="en-US" sz="2000" dirty="0" err="1"/>
              <a:t>PlanAnalyst</a:t>
            </a:r>
            <a:r>
              <a:rPr lang="en-US" sz="2000" dirty="0"/>
              <a:t> </a:t>
            </a:r>
            <a:r>
              <a:rPr lang="en-US" sz="2000" dirty="0" err="1" smtClean="0"/>
              <a:t>object,which</a:t>
            </a:r>
            <a:r>
              <a:rPr lang="en-US" sz="2000" dirty="0" smtClean="0"/>
              <a:t> </a:t>
            </a:r>
            <a:r>
              <a:rPr lang="en-US" sz="2000" dirty="0"/>
              <a:t>completes the scenario by invoking the operation </a:t>
            </a:r>
            <a:r>
              <a:rPr lang="en-US" sz="2000" dirty="0" err="1"/>
              <a:t>netCost</a:t>
            </a:r>
            <a:r>
              <a:rPr lang="en-US" sz="2000" dirty="0"/>
              <a:t>() on itself.</a:t>
            </a:r>
            <a:endParaRPr lang="en-IN" sz="2000" dirty="0"/>
          </a:p>
        </p:txBody>
      </p:sp>
    </p:spTree>
    <p:extLst>
      <p:ext uri="{BB962C8B-B14F-4D97-AF65-F5344CB8AC3E}">
        <p14:creationId xmlns:p14="http://schemas.microsoft.com/office/powerpoint/2010/main" val="37697122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76200"/>
            <a:ext cx="7696200" cy="738664"/>
          </a:xfrm>
          <a:prstGeom prst="rect">
            <a:avLst/>
          </a:prstGeom>
        </p:spPr>
        <p:txBody>
          <a:bodyPr wrap="square">
            <a:spAutoFit/>
          </a:bodyPr>
          <a:lstStyle/>
          <a:p>
            <a:r>
              <a:rPr lang="en-US" b="1" u="sng" dirty="0" smtClean="0"/>
              <a:t>  </a:t>
            </a:r>
            <a:r>
              <a:rPr lang="en-US" sz="2400" b="1" u="sng" dirty="0"/>
              <a:t>Messages </a:t>
            </a:r>
            <a:r>
              <a:rPr lang="en-US" sz="2400" b="1" u="sng" dirty="0" smtClean="0"/>
              <a:t>and Synchronization</a:t>
            </a:r>
            <a:endParaRPr lang="en-US" sz="2400" b="1" u="sng" dirty="0"/>
          </a:p>
          <a:p>
            <a:endParaRPr lang="en-IN" dirty="0"/>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1953" y="1066800"/>
            <a:ext cx="6220847"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0" y="0"/>
            <a:ext cx="9144000" cy="68580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774697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610600" cy="5632311"/>
          </a:xfrm>
          <a:prstGeom prst="rect">
            <a:avLst/>
          </a:prstGeom>
        </p:spPr>
        <p:txBody>
          <a:bodyPr wrap="square">
            <a:spAutoFit/>
          </a:bodyPr>
          <a:lstStyle/>
          <a:p>
            <a:pPr marL="342900" indent="-342900">
              <a:buFont typeface="Arial" pitchFamily="34" charset="0"/>
              <a:buChar char="•"/>
            </a:pPr>
            <a:r>
              <a:rPr lang="en-US" sz="2400" dirty="0" smtClean="0"/>
              <a:t>Different kinds </a:t>
            </a:r>
            <a:r>
              <a:rPr lang="en-US" sz="2400" dirty="0"/>
              <a:t>of message synchronization that may appear in a communication diagram.</a:t>
            </a:r>
          </a:p>
          <a:p>
            <a:pPr marL="342900" indent="-342900">
              <a:buFont typeface="Arial" pitchFamily="34" charset="0"/>
              <a:buChar char="•"/>
            </a:pPr>
            <a:r>
              <a:rPr lang="en-US" sz="2400" dirty="0"/>
              <a:t>The message startup() is an example of a simple call and is represented </a:t>
            </a:r>
            <a:r>
              <a:rPr lang="en-US" sz="2400" dirty="0" err="1" smtClean="0"/>
              <a:t>witha</a:t>
            </a:r>
            <a:r>
              <a:rPr lang="en-US" sz="2400" dirty="0" smtClean="0"/>
              <a:t> </a:t>
            </a:r>
            <a:r>
              <a:rPr lang="en-US" sz="2400" dirty="0"/>
              <a:t>directed line with a solid arrowhead. This indicates a synchronous message. </a:t>
            </a:r>
            <a:endParaRPr lang="en-US" sz="2400" dirty="0" smtClean="0"/>
          </a:p>
          <a:p>
            <a:pPr marL="342900" indent="-342900">
              <a:buFont typeface="Arial" pitchFamily="34" charset="0"/>
              <a:buChar char="•"/>
            </a:pPr>
            <a:r>
              <a:rPr lang="en-US" sz="2400" dirty="0" smtClean="0"/>
              <a:t>In the </a:t>
            </a:r>
            <a:r>
              <a:rPr lang="en-US" sz="2400" dirty="0"/>
              <a:t>cases of the startup() and </a:t>
            </a:r>
            <a:r>
              <a:rPr lang="en-US" sz="2400" dirty="0" err="1"/>
              <a:t>isReady</a:t>
            </a:r>
            <a:r>
              <a:rPr lang="en-US" sz="2400" dirty="0"/>
              <a:t>() messages, the client must </a:t>
            </a:r>
            <a:r>
              <a:rPr lang="en-US" sz="2400" dirty="0" smtClean="0"/>
              <a:t>wait for </a:t>
            </a:r>
            <a:r>
              <a:rPr lang="en-US" sz="2400" dirty="0"/>
              <a:t>the supplier to completely process the message before control can resume.</a:t>
            </a:r>
          </a:p>
          <a:p>
            <a:pPr marL="342900" indent="-342900">
              <a:buFont typeface="Arial" pitchFamily="34" charset="0"/>
              <a:buChar char="•"/>
            </a:pPr>
            <a:r>
              <a:rPr lang="en-US" sz="2400" dirty="0"/>
              <a:t>In the case of the message </a:t>
            </a:r>
            <a:r>
              <a:rPr lang="en-US" sz="2400" dirty="0" err="1"/>
              <a:t>turnOn</a:t>
            </a:r>
            <a:r>
              <a:rPr lang="en-US" sz="2400" dirty="0"/>
              <a:t>(), the semantics are different. This is </a:t>
            </a:r>
            <a:r>
              <a:rPr lang="en-US" sz="2400" dirty="0" smtClean="0"/>
              <a:t>an example </a:t>
            </a:r>
            <a:r>
              <a:rPr lang="en-US" sz="2400" dirty="0"/>
              <a:t>of an asynchronous message, indicated by the open arrowhead. </a:t>
            </a:r>
            <a:endParaRPr lang="en-US" sz="2400" dirty="0" smtClean="0"/>
          </a:p>
          <a:p>
            <a:pPr marL="342900" indent="-342900">
              <a:buFont typeface="Arial" pitchFamily="34" charset="0"/>
              <a:buChar char="•"/>
            </a:pPr>
            <a:r>
              <a:rPr lang="en-US" sz="2400" dirty="0" smtClean="0"/>
              <a:t>Here the client </a:t>
            </a:r>
            <a:r>
              <a:rPr lang="en-US" sz="2400" dirty="0"/>
              <a:t>sends the event to the supplier for processing, the supplier queues the </a:t>
            </a:r>
            <a:r>
              <a:rPr lang="en-US" sz="2400" dirty="0" smtClean="0"/>
              <a:t>message, and </a:t>
            </a:r>
            <a:r>
              <a:rPr lang="en-US" sz="2400" dirty="0"/>
              <a:t>the client then proceeds without waiting for the supplier</a:t>
            </a:r>
            <a:r>
              <a:rPr lang="en-US" sz="2400" dirty="0" smtClean="0"/>
              <a:t>.</a:t>
            </a:r>
          </a:p>
          <a:p>
            <a:pPr marL="342900" indent="-342900">
              <a:buFont typeface="Arial" pitchFamily="34" charset="0"/>
              <a:buChar char="•"/>
            </a:pPr>
            <a:r>
              <a:rPr lang="en-US" sz="2400" dirty="0" smtClean="0"/>
              <a:t> Asynchronous message </a:t>
            </a:r>
            <a:r>
              <a:rPr lang="en-US" sz="2400" dirty="0"/>
              <a:t>passing is akin to interrupt handling</a:t>
            </a:r>
            <a:endParaRPr lang="en-IN" sz="2400" dirty="0"/>
          </a:p>
        </p:txBody>
      </p:sp>
    </p:spTree>
    <p:extLst>
      <p:ext uri="{BB962C8B-B14F-4D97-AF65-F5344CB8AC3E}">
        <p14:creationId xmlns:p14="http://schemas.microsoft.com/office/powerpoint/2010/main" val="198532620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8153400" cy="6001643"/>
          </a:xfrm>
          <a:prstGeom prst="rect">
            <a:avLst/>
          </a:prstGeom>
        </p:spPr>
        <p:txBody>
          <a:bodyPr wrap="square">
            <a:spAutoFit/>
          </a:bodyPr>
          <a:lstStyle/>
          <a:p>
            <a:r>
              <a:rPr lang="en-IN" sz="2400" b="1" u="sng" dirty="0" smtClean="0"/>
              <a:t>UML Interaction Diagrams</a:t>
            </a:r>
          </a:p>
          <a:p>
            <a:pPr marL="342900" indent="-342900" algn="just">
              <a:lnSpc>
                <a:spcPct val="150000"/>
              </a:lnSpc>
              <a:buFont typeface="Arial" pitchFamily="34" charset="0"/>
              <a:buChar char="•"/>
            </a:pPr>
            <a:r>
              <a:rPr lang="en-US" sz="2400" dirty="0"/>
              <a:t>Interaction overview diagrams are a combination of activity diagrams and </a:t>
            </a:r>
            <a:r>
              <a:rPr lang="en-US" sz="2400" dirty="0" smtClean="0"/>
              <a:t>interaction diagrams </a:t>
            </a:r>
            <a:r>
              <a:rPr lang="en-US" sz="2400" dirty="0"/>
              <a:t>that are intended to provide an overview of the flow of </a:t>
            </a:r>
            <a:r>
              <a:rPr lang="en-US" sz="2400" dirty="0" smtClean="0"/>
              <a:t>control between </a:t>
            </a:r>
            <a:r>
              <a:rPr lang="en-US" sz="2400" dirty="0"/>
              <a:t>interaction diagram elements. </a:t>
            </a:r>
            <a:endParaRPr lang="en-US" sz="2400" dirty="0" smtClean="0"/>
          </a:p>
          <a:p>
            <a:pPr marL="342900" indent="-342900" algn="just">
              <a:lnSpc>
                <a:spcPct val="150000"/>
              </a:lnSpc>
              <a:buFont typeface="Arial" pitchFamily="34" charset="0"/>
              <a:buChar char="•"/>
            </a:pPr>
            <a:r>
              <a:rPr lang="en-US" sz="2400" dirty="0" smtClean="0"/>
              <a:t>Though </a:t>
            </a:r>
            <a:r>
              <a:rPr lang="en-US" sz="2400" dirty="0"/>
              <a:t>any type of interaction </a:t>
            </a:r>
            <a:r>
              <a:rPr lang="en-US" sz="2400" dirty="0" smtClean="0"/>
              <a:t>diagram (sequence</a:t>
            </a:r>
            <a:r>
              <a:rPr lang="en-US" sz="2400" dirty="0"/>
              <a:t>, communication, or timing) may be </a:t>
            </a:r>
            <a:r>
              <a:rPr lang="en-US" sz="2400" dirty="0" smtClean="0"/>
              <a:t>used the </a:t>
            </a:r>
            <a:r>
              <a:rPr lang="en-US" sz="2400" dirty="0"/>
              <a:t>sequence diagram </a:t>
            </a:r>
            <a:r>
              <a:rPr lang="en-US" sz="2400" dirty="0" smtClean="0"/>
              <a:t>will likely </a:t>
            </a:r>
            <a:r>
              <a:rPr lang="en-US" sz="2400" dirty="0"/>
              <a:t>be the most prevalent.</a:t>
            </a:r>
          </a:p>
          <a:p>
            <a:pPr marL="342900" indent="-342900" algn="just">
              <a:lnSpc>
                <a:spcPct val="150000"/>
              </a:lnSpc>
              <a:buFont typeface="Arial" pitchFamily="34" charset="0"/>
              <a:buChar char="•"/>
            </a:pPr>
            <a:r>
              <a:rPr lang="en-US" sz="2400" dirty="0"/>
              <a:t>The essential elements of the interaction overview diagram are the frames, </a:t>
            </a:r>
            <a:r>
              <a:rPr lang="en-US" sz="2400" dirty="0" smtClean="0"/>
              <a:t>the flow </a:t>
            </a:r>
            <a:r>
              <a:rPr lang="en-US" sz="2400" dirty="0"/>
              <a:t>of control elements, and the interaction diagram elements.</a:t>
            </a:r>
            <a:endParaRPr lang="en-IN" sz="2400" dirty="0">
              <a:solidFill>
                <a:srgbClr val="FF0000"/>
              </a:solidFill>
            </a:endParaRPr>
          </a:p>
        </p:txBody>
      </p:sp>
    </p:spTree>
    <p:extLst>
      <p:ext uri="{BB962C8B-B14F-4D97-AF65-F5344CB8AC3E}">
        <p14:creationId xmlns:p14="http://schemas.microsoft.com/office/powerpoint/2010/main" val="1161626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304800"/>
            <a:ext cx="6858000"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6664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IN"/>
          </a:p>
        </p:txBody>
      </p:sp>
      <p:sp>
        <p:nvSpPr>
          <p:cNvPr id="17411"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IN"/>
          </a:p>
        </p:txBody>
      </p:sp>
      <p:sp>
        <p:nvSpPr>
          <p:cNvPr id="17412" name="Rectangle 4"/>
          <p:cNvSpPr>
            <a:spLocks noGrp="1" noChangeArrowheads="1"/>
          </p:cNvSpPr>
          <p:nvPr>
            <p:ph type="title"/>
          </p:nvPr>
        </p:nvSpPr>
        <p:spPr>
          <a:noFill/>
          <a:ln/>
        </p:spPr>
        <p:txBody>
          <a:bodyPr/>
          <a:lstStyle/>
          <a:p>
            <a:r>
              <a:rPr lang="en-US">
                <a:solidFill>
                  <a:schemeClr val="tx1"/>
                </a:solidFill>
              </a:rPr>
              <a:t>Characteristics of Constructors</a:t>
            </a:r>
          </a:p>
        </p:txBody>
      </p:sp>
      <p:sp>
        <p:nvSpPr>
          <p:cNvPr id="17413" name="Rectangle 5"/>
          <p:cNvSpPr>
            <a:spLocks noGrp="1" noChangeArrowheads="1"/>
          </p:cNvSpPr>
          <p:nvPr>
            <p:ph type="body" idx="1"/>
          </p:nvPr>
        </p:nvSpPr>
        <p:spPr>
          <a:xfrm>
            <a:off x="711200" y="1447800"/>
            <a:ext cx="7772400" cy="5029200"/>
          </a:xfrm>
        </p:spPr>
        <p:txBody>
          <a:bodyPr/>
          <a:lstStyle/>
          <a:p>
            <a:r>
              <a:rPr lang="en-US"/>
              <a:t>They cannot be inherited, though a derived class can call the base class constructor.</a:t>
            </a:r>
          </a:p>
          <a:p>
            <a:pPr>
              <a:buFontTx/>
              <a:buNone/>
            </a:pPr>
            <a:endParaRPr lang="en-US"/>
          </a:p>
          <a:p>
            <a:r>
              <a:rPr lang="en-US"/>
              <a:t>Like other C++ functions, Constructors can have default arguments.</a:t>
            </a:r>
          </a:p>
          <a:p>
            <a:pPr>
              <a:buFontTx/>
              <a:buNone/>
            </a:pPr>
            <a:endParaRPr lang="en-US"/>
          </a:p>
          <a:p>
            <a:r>
              <a:rPr lang="en-US"/>
              <a:t>Constructors can not be virtual.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413">
                                            <p:txEl>
                                              <p:pRg st="0" end="0"/>
                                            </p:txEl>
                                          </p:spTgt>
                                        </p:tgtEl>
                                        <p:attrNameLst>
                                          <p:attrName>style.visibility</p:attrName>
                                        </p:attrNameLst>
                                      </p:cBhvr>
                                      <p:to>
                                        <p:strVal val="visible"/>
                                      </p:to>
                                    </p:set>
                                    <p:animEffect transition="in" filter="dissolve">
                                      <p:cBhvr>
                                        <p:cTn id="7" dur="500"/>
                                        <p:tgtEl>
                                          <p:spTgt spid="174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413">
                                            <p:txEl>
                                              <p:pRg st="2" end="2"/>
                                            </p:txEl>
                                          </p:spTgt>
                                        </p:tgtEl>
                                        <p:attrNameLst>
                                          <p:attrName>style.visibility</p:attrName>
                                        </p:attrNameLst>
                                      </p:cBhvr>
                                      <p:to>
                                        <p:strVal val="visible"/>
                                      </p:to>
                                    </p:set>
                                    <p:animEffect transition="in" filter="dissolve">
                                      <p:cBhvr>
                                        <p:cTn id="12" dur="500"/>
                                        <p:tgtEl>
                                          <p:spTgt spid="1741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413">
                                            <p:txEl>
                                              <p:pRg st="4" end="4"/>
                                            </p:txEl>
                                          </p:spTgt>
                                        </p:tgtEl>
                                        <p:attrNameLst>
                                          <p:attrName>style.visibility</p:attrName>
                                        </p:attrNameLst>
                                      </p:cBhvr>
                                      <p:to>
                                        <p:strVal val="visible"/>
                                      </p:to>
                                    </p:set>
                                    <p:animEffect transition="in" filter="dissolve">
                                      <p:cBhvr>
                                        <p:cTn id="17" dur="500"/>
                                        <p:tgtEl>
                                          <p:spTgt spid="174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8077200" cy="6001643"/>
          </a:xfrm>
          <a:prstGeom prst="rect">
            <a:avLst/>
          </a:prstGeom>
        </p:spPr>
        <p:txBody>
          <a:bodyPr wrap="square">
            <a:spAutoFit/>
          </a:bodyPr>
          <a:lstStyle/>
          <a:p>
            <a:pPr algn="just"/>
            <a:r>
              <a:rPr lang="en-US" sz="2400" b="1" u="sng" dirty="0" smtClean="0"/>
              <a:t>Frames</a:t>
            </a:r>
          </a:p>
          <a:p>
            <a:pPr algn="just"/>
            <a:endParaRPr lang="en-US" sz="2400" b="1" u="sng" dirty="0"/>
          </a:p>
          <a:p>
            <a:pPr marL="342900" indent="-342900" algn="just">
              <a:buFont typeface="Arial" pitchFamily="34" charset="0"/>
              <a:buChar char="•"/>
            </a:pPr>
            <a:r>
              <a:rPr lang="en-US" sz="2400" dirty="0"/>
              <a:t>The interaction overview diagram is typically surrounded by a frame; </a:t>
            </a:r>
            <a:r>
              <a:rPr lang="en-US" sz="2400" dirty="0" err="1" smtClean="0"/>
              <a:t>however,the</a:t>
            </a:r>
            <a:r>
              <a:rPr lang="en-US" sz="2400" dirty="0" smtClean="0"/>
              <a:t> </a:t>
            </a:r>
            <a:r>
              <a:rPr lang="en-US" sz="2400" dirty="0"/>
              <a:t>frame is optional when the context is clear. </a:t>
            </a:r>
            <a:endParaRPr lang="en-US" sz="2400" dirty="0" smtClean="0"/>
          </a:p>
          <a:p>
            <a:pPr marL="342900" indent="-342900" algn="just">
              <a:buFont typeface="Arial" pitchFamily="34" charset="0"/>
              <a:buChar char="•"/>
            </a:pPr>
            <a:r>
              <a:rPr lang="en-US" sz="2400" dirty="0" smtClean="0"/>
              <a:t>In Figure, </a:t>
            </a:r>
            <a:r>
              <a:rPr lang="en-US" sz="2400" dirty="0"/>
              <a:t>we see the </a:t>
            </a:r>
            <a:r>
              <a:rPr lang="en-US" sz="2400" dirty="0" smtClean="0"/>
              <a:t>surrounding frame </a:t>
            </a:r>
            <a:r>
              <a:rPr lang="en-US" sz="2400" dirty="0"/>
              <a:t>with the name </a:t>
            </a:r>
            <a:r>
              <a:rPr lang="en-US" sz="2400" dirty="0" err="1"/>
              <a:t>sd</a:t>
            </a:r>
            <a:r>
              <a:rPr lang="en-US" sz="2400" dirty="0"/>
              <a:t> </a:t>
            </a:r>
            <a:r>
              <a:rPr lang="en-US" sz="2400" dirty="0" smtClean="0"/>
              <a:t>MaintainTemperaturelifelines :</a:t>
            </a:r>
            <a:r>
              <a:rPr lang="en-US" sz="2400" b="1" dirty="0" smtClean="0"/>
              <a:t>EnvironmentalController</a:t>
            </a:r>
            <a:r>
              <a:rPr lang="en-US" sz="2400" b="1" dirty="0"/>
              <a:t>, :Heater, :Cooler </a:t>
            </a:r>
            <a:r>
              <a:rPr lang="en-US" sz="2400" dirty="0"/>
              <a:t>in the </a:t>
            </a:r>
            <a:r>
              <a:rPr lang="en-US" sz="2400" dirty="0" smtClean="0"/>
              <a:t>compartment in </a:t>
            </a:r>
            <a:r>
              <a:rPr lang="en-US" sz="2400" dirty="0"/>
              <a:t>the upper left-hand corner. </a:t>
            </a:r>
            <a:endParaRPr lang="en-US" sz="2400" dirty="0" smtClean="0"/>
          </a:p>
          <a:p>
            <a:pPr marL="342900" indent="-342900" algn="just">
              <a:buFont typeface="Arial" pitchFamily="34" charset="0"/>
              <a:buChar char="•"/>
            </a:pPr>
            <a:r>
              <a:rPr lang="en-US" sz="2400" dirty="0" smtClean="0"/>
              <a:t>The </a:t>
            </a:r>
            <a:r>
              <a:rPr lang="en-US" sz="2400" dirty="0"/>
              <a:t>meaning of this name is as follows:</a:t>
            </a:r>
          </a:p>
          <a:p>
            <a:pPr marL="342900" indent="-342900" algn="just">
              <a:buFont typeface="Arial" pitchFamily="34" charset="0"/>
              <a:buChar char="•"/>
            </a:pPr>
            <a:r>
              <a:rPr lang="en-US" sz="2400" dirty="0" smtClean="0"/>
              <a:t> </a:t>
            </a:r>
            <a:r>
              <a:rPr lang="en-US" sz="2400" dirty="0" err="1"/>
              <a:t>sd</a:t>
            </a:r>
            <a:r>
              <a:rPr lang="en-US" sz="2400" dirty="0"/>
              <a:t>: a tag that indicates this is an interaction diagram</a:t>
            </a:r>
          </a:p>
          <a:p>
            <a:pPr marL="342900" indent="-342900" algn="just">
              <a:buFont typeface="Arial" pitchFamily="34" charset="0"/>
              <a:buChar char="•"/>
            </a:pPr>
            <a:r>
              <a:rPr lang="en-US" sz="2400" dirty="0" err="1" smtClean="0"/>
              <a:t>MaintainTemperature</a:t>
            </a:r>
            <a:r>
              <a:rPr lang="en-US" sz="2400" dirty="0"/>
              <a:t>: a name describing the purpose of the diagram</a:t>
            </a:r>
          </a:p>
          <a:p>
            <a:pPr marL="342900" indent="-342900" algn="just">
              <a:buFont typeface="Arial" pitchFamily="34" charset="0"/>
              <a:buChar char="•"/>
            </a:pPr>
            <a:r>
              <a:rPr lang="en-US" sz="2400" dirty="0" smtClean="0"/>
              <a:t>lifelines </a:t>
            </a:r>
            <a:r>
              <a:rPr lang="en-US" sz="2400" dirty="0"/>
              <a:t>:</a:t>
            </a:r>
            <a:r>
              <a:rPr lang="en-US" sz="2400" dirty="0" err="1"/>
              <a:t>EnvironmentalController</a:t>
            </a:r>
            <a:r>
              <a:rPr lang="en-US" sz="2400" dirty="0"/>
              <a:t>, :Heater</a:t>
            </a:r>
            <a:r>
              <a:rPr lang="en-US" sz="2400" dirty="0" smtClean="0"/>
              <a:t>, :</a:t>
            </a:r>
            <a:r>
              <a:rPr lang="en-US" sz="2400" dirty="0"/>
              <a:t>Cooler: an optional list of contained lifelines</a:t>
            </a:r>
          </a:p>
          <a:p>
            <a:pPr algn="just"/>
            <a:r>
              <a:rPr lang="en-US" sz="2400" dirty="0" smtClean="0"/>
              <a:t> </a:t>
            </a:r>
            <a:endParaRPr lang="en-IN" sz="2400" dirty="0"/>
          </a:p>
        </p:txBody>
      </p:sp>
    </p:spTree>
    <p:extLst>
      <p:ext uri="{BB962C8B-B14F-4D97-AF65-F5344CB8AC3E}">
        <p14:creationId xmlns:p14="http://schemas.microsoft.com/office/powerpoint/2010/main" val="163141026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620688"/>
            <a:ext cx="8305800" cy="5324535"/>
          </a:xfrm>
          <a:prstGeom prst="rect">
            <a:avLst/>
          </a:prstGeom>
        </p:spPr>
        <p:txBody>
          <a:bodyPr wrap="square">
            <a:spAutoFit/>
          </a:bodyPr>
          <a:lstStyle/>
          <a:p>
            <a:pPr algn="just"/>
            <a:r>
              <a:rPr lang="en-US" sz="2000" b="1" u="sng" dirty="0"/>
              <a:t>Flow of Control </a:t>
            </a:r>
            <a:r>
              <a:rPr lang="en-US" sz="2000" b="1" u="sng" dirty="0" smtClean="0"/>
              <a:t>Elements</a:t>
            </a:r>
          </a:p>
          <a:p>
            <a:pPr algn="just"/>
            <a:endParaRPr lang="en-US" sz="2000" b="1" u="sng" dirty="0" smtClean="0"/>
          </a:p>
          <a:p>
            <a:pPr algn="just"/>
            <a:endParaRPr lang="en-US" sz="2000" b="1" u="sng" dirty="0"/>
          </a:p>
          <a:p>
            <a:pPr marL="342900" indent="-342900" algn="just">
              <a:buFont typeface="Arial" pitchFamily="34" charset="0"/>
              <a:buChar char="•"/>
            </a:pPr>
            <a:r>
              <a:rPr lang="en-US" sz="2000" dirty="0"/>
              <a:t>The flow of control </a:t>
            </a:r>
            <a:r>
              <a:rPr lang="en-US" sz="2000" dirty="0" smtClean="0"/>
              <a:t> is </a:t>
            </a:r>
            <a:r>
              <a:rPr lang="en-US" sz="2000" dirty="0"/>
              <a:t>provided by a </a:t>
            </a:r>
            <a:r>
              <a:rPr lang="en-US" sz="2000" dirty="0" smtClean="0"/>
              <a:t>combination of </a:t>
            </a:r>
            <a:r>
              <a:rPr lang="en-US" sz="2000" dirty="0"/>
              <a:t>activity diagram elements to provide for both alternate and </a:t>
            </a:r>
            <a:r>
              <a:rPr lang="en-US" sz="2000" dirty="0" smtClean="0"/>
              <a:t>parallel paths.</a:t>
            </a:r>
          </a:p>
          <a:p>
            <a:pPr marL="342900" indent="-342900" algn="just">
              <a:buFont typeface="Arial" pitchFamily="34" charset="0"/>
              <a:buChar char="•"/>
            </a:pPr>
            <a:r>
              <a:rPr lang="en-US" sz="2000" dirty="0" smtClean="0"/>
              <a:t> </a:t>
            </a:r>
            <a:r>
              <a:rPr lang="en-US" sz="2000" dirty="0"/>
              <a:t>The alternate path control is provided by combinations of a decision </a:t>
            </a:r>
            <a:r>
              <a:rPr lang="en-US" sz="2000" dirty="0" smtClean="0"/>
              <a:t>node, where </a:t>
            </a:r>
            <a:r>
              <a:rPr lang="en-US" sz="2000" dirty="0"/>
              <a:t>the appropriate path is chosen, and a corresponding merge node (as </a:t>
            </a:r>
            <a:r>
              <a:rPr lang="en-US" sz="2000" dirty="0" smtClean="0"/>
              <a:t>appropriate) to </a:t>
            </a:r>
            <a:r>
              <a:rPr lang="en-US" sz="2000" dirty="0"/>
              <a:t>bring the alternate paths </a:t>
            </a:r>
            <a:r>
              <a:rPr lang="en-US" sz="2000" dirty="0" err="1" smtClean="0"/>
              <a:t>together.This</a:t>
            </a:r>
            <a:r>
              <a:rPr lang="en-US" sz="2000" dirty="0" smtClean="0"/>
              <a:t> </a:t>
            </a:r>
            <a:r>
              <a:rPr lang="en-US" sz="2000" dirty="0"/>
              <a:t>combination appears twice in </a:t>
            </a:r>
            <a:r>
              <a:rPr lang="en-US" sz="2000" dirty="0" smtClean="0"/>
              <a:t>Figure. </a:t>
            </a:r>
          </a:p>
          <a:p>
            <a:pPr algn="just"/>
            <a:r>
              <a:rPr lang="en-US" sz="2000" dirty="0" smtClean="0"/>
              <a:t>First</a:t>
            </a:r>
            <a:r>
              <a:rPr lang="en-US" sz="2000" dirty="0"/>
              <a:t>, a decision node is used </a:t>
            </a:r>
            <a:r>
              <a:rPr lang="en-US" sz="2000" dirty="0" smtClean="0"/>
              <a:t>to choose </a:t>
            </a:r>
            <a:r>
              <a:rPr lang="en-US" sz="2000" dirty="0"/>
              <a:t>a path based on whether the temperature of the Hydroponics </a:t>
            </a:r>
            <a:r>
              <a:rPr lang="en-US" sz="2000" dirty="0" smtClean="0"/>
              <a:t>Gardening System </a:t>
            </a:r>
            <a:r>
              <a:rPr lang="en-US" sz="2000" dirty="0"/>
              <a:t>is within bounds (therefore, requiring no action) or out of bounds, </a:t>
            </a:r>
            <a:r>
              <a:rPr lang="en-US" sz="2000" dirty="0" smtClean="0"/>
              <a:t>which requires </a:t>
            </a:r>
            <a:r>
              <a:rPr lang="en-US" sz="2000" dirty="0"/>
              <a:t>either heating or cooling. </a:t>
            </a:r>
            <a:endParaRPr lang="en-US" sz="2000" dirty="0" smtClean="0"/>
          </a:p>
          <a:p>
            <a:pPr algn="just"/>
            <a:r>
              <a:rPr lang="en-US" sz="2000" dirty="0" smtClean="0"/>
              <a:t>The </a:t>
            </a:r>
            <a:r>
              <a:rPr lang="en-US" sz="2000" dirty="0"/>
              <a:t>interaction constraint [lower bound &lt; </a:t>
            </a:r>
            <a:r>
              <a:rPr lang="en-US" sz="2000" dirty="0" smtClean="0"/>
              <a:t>=temp </a:t>
            </a:r>
            <a:r>
              <a:rPr lang="en-US" sz="2000" dirty="0"/>
              <a:t>&lt; = upper bound] is used to choose the appropriate path. The </a:t>
            </a:r>
            <a:r>
              <a:rPr lang="en-US" sz="2000" dirty="0" smtClean="0"/>
              <a:t>second </a:t>
            </a:r>
            <a:r>
              <a:rPr lang="en-US" sz="2000" dirty="0"/>
              <a:t>combination of a decision node and a merge node controls whether heating </a:t>
            </a:r>
            <a:r>
              <a:rPr lang="en-US" sz="2000" dirty="0" err="1" smtClean="0"/>
              <a:t>orcooling</a:t>
            </a:r>
            <a:r>
              <a:rPr lang="en-US" sz="2000" dirty="0" smtClean="0"/>
              <a:t> </a:t>
            </a:r>
            <a:r>
              <a:rPr lang="en-US" sz="2000" dirty="0"/>
              <a:t>is applied by using the two interaction constraints, [temp &lt; </a:t>
            </a:r>
            <a:r>
              <a:rPr lang="en-US" sz="2000" dirty="0" err="1" smtClean="0"/>
              <a:t>lowerbound</a:t>
            </a:r>
            <a:r>
              <a:rPr lang="en-US" sz="2000" dirty="0"/>
              <a:t>] and [temp &gt; upper bound</a:t>
            </a:r>
            <a:r>
              <a:rPr lang="en-US" sz="2000" dirty="0" smtClean="0"/>
              <a:t>].</a:t>
            </a:r>
            <a:endParaRPr lang="en-US" sz="2000" dirty="0"/>
          </a:p>
        </p:txBody>
      </p:sp>
    </p:spTree>
    <p:extLst>
      <p:ext uri="{BB962C8B-B14F-4D97-AF65-F5344CB8AC3E}">
        <p14:creationId xmlns:p14="http://schemas.microsoft.com/office/powerpoint/2010/main" val="275685374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457200"/>
            <a:ext cx="7772400" cy="3785652"/>
          </a:xfrm>
          <a:prstGeom prst="rect">
            <a:avLst/>
          </a:prstGeom>
        </p:spPr>
        <p:txBody>
          <a:bodyPr wrap="square">
            <a:spAutoFit/>
          </a:bodyPr>
          <a:lstStyle/>
          <a:p>
            <a:pPr marL="342900" indent="-342900" algn="just">
              <a:buFont typeface="Arial" pitchFamily="34" charset="0"/>
              <a:buChar char="•"/>
            </a:pPr>
            <a:r>
              <a:rPr lang="en-US" sz="2400" dirty="0"/>
              <a:t>Flow of control within parallel paths is provided by combinations of a fork node</a:t>
            </a:r>
            <a:r>
              <a:rPr lang="en-US" sz="2400" dirty="0" smtClean="0"/>
              <a:t>, to </a:t>
            </a:r>
            <a:r>
              <a:rPr lang="en-US" sz="2400" dirty="0"/>
              <a:t>split into parallel paths, and a corresponding join node to bring the parallel paths together. </a:t>
            </a:r>
            <a:endParaRPr lang="en-US" sz="2400" dirty="0" smtClean="0"/>
          </a:p>
          <a:p>
            <a:pPr marL="342900" indent="-342900" algn="just">
              <a:buFont typeface="Arial" pitchFamily="34" charset="0"/>
              <a:buChar char="•"/>
            </a:pPr>
            <a:r>
              <a:rPr lang="en-US" sz="2400" dirty="0" smtClean="0"/>
              <a:t>One </a:t>
            </a:r>
            <a:r>
              <a:rPr lang="en-US" sz="2400" dirty="0"/>
              <a:t>important concern with parallel paths is that tokens from all paths must arrive at the join node before the flow is allowed to continue. </a:t>
            </a:r>
            <a:endParaRPr lang="en-US" sz="2400" dirty="0" smtClean="0"/>
          </a:p>
          <a:p>
            <a:pPr marL="342900" indent="-342900" algn="just">
              <a:buFont typeface="Arial" pitchFamily="34" charset="0"/>
              <a:buChar char="•"/>
            </a:pPr>
            <a:r>
              <a:rPr lang="en-US" sz="2400" dirty="0" smtClean="0"/>
              <a:t>This </a:t>
            </a:r>
            <a:r>
              <a:rPr lang="en-US" sz="2400" dirty="0"/>
              <a:t>requires us to ensure that, wherever an interaction constraint may block flow along a path, there is an alternate path for the token to </a:t>
            </a:r>
            <a:r>
              <a:rPr lang="en-US" sz="2400" dirty="0" smtClean="0"/>
              <a:t>proceed.</a:t>
            </a:r>
            <a:endParaRPr lang="en-US" sz="2400" dirty="0"/>
          </a:p>
        </p:txBody>
      </p:sp>
    </p:spTree>
    <p:extLst>
      <p:ext uri="{BB962C8B-B14F-4D97-AF65-F5344CB8AC3E}">
        <p14:creationId xmlns:p14="http://schemas.microsoft.com/office/powerpoint/2010/main" val="38945476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IN"/>
          </a:p>
        </p:txBody>
      </p:sp>
      <p:sp>
        <p:nvSpPr>
          <p:cNvPr id="19459"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IN"/>
          </a:p>
        </p:txBody>
      </p:sp>
      <p:sp>
        <p:nvSpPr>
          <p:cNvPr id="19460" name="Rectangle 4"/>
          <p:cNvSpPr>
            <a:spLocks noGrp="1" noChangeArrowheads="1"/>
          </p:cNvSpPr>
          <p:nvPr>
            <p:ph type="title"/>
          </p:nvPr>
        </p:nvSpPr>
        <p:spPr>
          <a:noFill/>
          <a:ln/>
        </p:spPr>
        <p:txBody>
          <a:bodyPr/>
          <a:lstStyle/>
          <a:p>
            <a:r>
              <a:rPr lang="en-US">
                <a:solidFill>
                  <a:schemeClr val="tx1"/>
                </a:solidFill>
              </a:rPr>
              <a:t>Characteristics of Constructors</a:t>
            </a:r>
          </a:p>
        </p:txBody>
      </p:sp>
      <p:sp>
        <p:nvSpPr>
          <p:cNvPr id="19461" name="Rectangle 5"/>
          <p:cNvSpPr>
            <a:spLocks noGrp="1" noChangeArrowheads="1"/>
          </p:cNvSpPr>
          <p:nvPr>
            <p:ph type="body" idx="1"/>
          </p:nvPr>
        </p:nvSpPr>
        <p:spPr>
          <a:xfrm>
            <a:off x="711200" y="1447800"/>
            <a:ext cx="7772400" cy="5029200"/>
          </a:xfrm>
        </p:spPr>
        <p:txBody>
          <a:bodyPr/>
          <a:lstStyle/>
          <a:p>
            <a:r>
              <a:rPr lang="en-US"/>
              <a:t>We can not refer to their addresses.</a:t>
            </a:r>
          </a:p>
          <a:p>
            <a:pPr>
              <a:buFontTx/>
              <a:buNone/>
            </a:pPr>
            <a:endParaRPr lang="en-US"/>
          </a:p>
          <a:p>
            <a:r>
              <a:rPr lang="en-US"/>
              <a:t>An object with a constructor (or destructor) can not be used as a member of a union.</a:t>
            </a:r>
          </a:p>
          <a:p>
            <a:pPr>
              <a:buFontTx/>
              <a:buNone/>
            </a:pPr>
            <a:endParaRPr lang="en-US"/>
          </a:p>
          <a:p>
            <a:r>
              <a:rPr lang="en-US"/>
              <a:t>They make ‘implicit calls’ to the operators </a:t>
            </a:r>
            <a:r>
              <a:rPr lang="en-US" b="1" i="1"/>
              <a:t>new</a:t>
            </a:r>
            <a:r>
              <a:rPr lang="en-US"/>
              <a:t> and </a:t>
            </a:r>
            <a:r>
              <a:rPr lang="en-US" b="1" i="1"/>
              <a:t>delete</a:t>
            </a:r>
            <a:r>
              <a:rPr lang="en-US"/>
              <a:t> when memory allocation is required.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animEffect transition="in" filter="dissolve">
                                      <p:cBhvr>
                                        <p:cTn id="7" dur="500"/>
                                        <p:tgtEl>
                                          <p:spTgt spid="194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461">
                                            <p:txEl>
                                              <p:pRg st="2" end="2"/>
                                            </p:txEl>
                                          </p:spTgt>
                                        </p:tgtEl>
                                        <p:attrNameLst>
                                          <p:attrName>style.visibility</p:attrName>
                                        </p:attrNameLst>
                                      </p:cBhvr>
                                      <p:to>
                                        <p:strVal val="visible"/>
                                      </p:to>
                                    </p:set>
                                    <p:animEffect transition="in" filter="dissolve">
                                      <p:cBhvr>
                                        <p:cTn id="12" dur="500"/>
                                        <p:tgtEl>
                                          <p:spTgt spid="1946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461">
                                            <p:txEl>
                                              <p:pRg st="4" end="4"/>
                                            </p:txEl>
                                          </p:spTgt>
                                        </p:tgtEl>
                                        <p:attrNameLst>
                                          <p:attrName>style.visibility</p:attrName>
                                        </p:attrNameLst>
                                      </p:cBhvr>
                                      <p:to>
                                        <p:strVal val="visible"/>
                                      </p:to>
                                    </p:set>
                                    <p:animEffect transition="in" filter="dissolve">
                                      <p:cBhvr>
                                        <p:cTn id="17" dur="500"/>
                                        <p:tgtEl>
                                          <p:spTgt spid="1946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Default Constructors</a:t>
            </a:r>
            <a:endParaRPr lang="en-IN" dirty="0"/>
          </a:p>
        </p:txBody>
      </p:sp>
      <p:sp>
        <p:nvSpPr>
          <p:cNvPr id="3" name="Content Placeholder 2"/>
          <p:cNvSpPr>
            <a:spLocks noGrp="1"/>
          </p:cNvSpPr>
          <p:nvPr>
            <p:ph idx="1"/>
          </p:nvPr>
        </p:nvSpPr>
        <p:spPr/>
        <p:txBody>
          <a:bodyPr/>
          <a:lstStyle/>
          <a:p>
            <a:r>
              <a:rPr lang="en-US" dirty="0"/>
              <a:t> Default constructor is the constructor which doesn’t take any argument. It has no parameters</a:t>
            </a:r>
            <a:r>
              <a:rPr lang="en-US" dirty="0" smtClean="0"/>
              <a:t>.</a:t>
            </a:r>
          </a:p>
          <a:p>
            <a:r>
              <a:rPr lang="en-US" dirty="0"/>
              <a:t>Even if we do not define any constructor explicitly, the compiler will automatically provide a default constructor implicitly.</a:t>
            </a:r>
            <a:endParaRPr lang="en-IN" dirty="0"/>
          </a:p>
        </p:txBody>
      </p:sp>
    </p:spTree>
    <p:extLst>
      <p:ext uri="{BB962C8B-B14F-4D97-AF65-F5344CB8AC3E}">
        <p14:creationId xmlns:p14="http://schemas.microsoft.com/office/powerpoint/2010/main" val="1674282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457200" y="188640"/>
            <a:ext cx="5842992" cy="5937523"/>
          </a:xfrm>
        </p:spPr>
        <p:txBody>
          <a:bodyPr>
            <a:normAutofit fontScale="55000" lnSpcReduction="20000"/>
          </a:bodyPr>
          <a:lstStyle/>
          <a:p>
            <a:pPr marL="0" indent="0" fontAlgn="base">
              <a:buNone/>
            </a:pPr>
            <a:r>
              <a:rPr lang="en-IN" dirty="0"/>
              <a:t>#include &lt;</a:t>
            </a:r>
            <a:r>
              <a:rPr lang="en-IN" dirty="0" err="1"/>
              <a:t>iostream</a:t>
            </a:r>
            <a:r>
              <a:rPr lang="en-IN" dirty="0"/>
              <a:t>&gt; </a:t>
            </a:r>
          </a:p>
          <a:p>
            <a:pPr marL="0" indent="0" fontAlgn="base">
              <a:buNone/>
            </a:pPr>
            <a:r>
              <a:rPr lang="en-IN" dirty="0"/>
              <a:t>using namespace </a:t>
            </a:r>
            <a:r>
              <a:rPr lang="en-IN" dirty="0" err="1"/>
              <a:t>std</a:t>
            </a:r>
            <a:r>
              <a:rPr lang="en-IN" dirty="0"/>
              <a:t>; </a:t>
            </a:r>
          </a:p>
          <a:p>
            <a:pPr marL="0" indent="0" fontAlgn="base">
              <a:buNone/>
            </a:pPr>
            <a:r>
              <a:rPr lang="en-IN" dirty="0"/>
              <a:t>  </a:t>
            </a:r>
          </a:p>
          <a:p>
            <a:pPr marL="0" indent="0" fontAlgn="base">
              <a:buNone/>
            </a:pPr>
            <a:r>
              <a:rPr lang="en-IN" dirty="0"/>
              <a:t>class construct { </a:t>
            </a:r>
          </a:p>
          <a:p>
            <a:pPr marL="0" indent="0" fontAlgn="base">
              <a:buNone/>
            </a:pPr>
            <a:r>
              <a:rPr lang="en-IN" dirty="0"/>
              <a:t>public: </a:t>
            </a:r>
          </a:p>
          <a:p>
            <a:pPr marL="0" indent="0" fontAlgn="base">
              <a:buNone/>
            </a:pPr>
            <a:r>
              <a:rPr lang="en-IN" dirty="0"/>
              <a:t>    </a:t>
            </a:r>
            <a:r>
              <a:rPr lang="en-IN" dirty="0" err="1"/>
              <a:t>int</a:t>
            </a:r>
            <a:r>
              <a:rPr lang="en-IN" dirty="0"/>
              <a:t> a, b; </a:t>
            </a:r>
          </a:p>
          <a:p>
            <a:pPr marL="0" indent="0" fontAlgn="base">
              <a:buNone/>
            </a:pPr>
            <a:r>
              <a:rPr lang="en-IN" dirty="0"/>
              <a:t>  </a:t>
            </a:r>
          </a:p>
          <a:p>
            <a:pPr marL="0" indent="0" fontAlgn="base">
              <a:buNone/>
            </a:pPr>
            <a:r>
              <a:rPr lang="en-IN" dirty="0"/>
              <a:t>    // Default Constructor </a:t>
            </a:r>
          </a:p>
          <a:p>
            <a:pPr marL="0" indent="0" fontAlgn="base">
              <a:buNone/>
            </a:pPr>
            <a:r>
              <a:rPr lang="en-IN" dirty="0"/>
              <a:t>    construct() </a:t>
            </a:r>
          </a:p>
          <a:p>
            <a:pPr marL="0" indent="0" fontAlgn="base">
              <a:buNone/>
            </a:pPr>
            <a:r>
              <a:rPr lang="en-IN" dirty="0"/>
              <a:t>    { </a:t>
            </a:r>
          </a:p>
          <a:p>
            <a:pPr marL="0" indent="0" fontAlgn="base">
              <a:buNone/>
            </a:pPr>
            <a:r>
              <a:rPr lang="en-IN" dirty="0"/>
              <a:t>        a = 10; </a:t>
            </a:r>
          </a:p>
          <a:p>
            <a:pPr marL="0" indent="0" fontAlgn="base">
              <a:buNone/>
            </a:pPr>
            <a:r>
              <a:rPr lang="en-IN" dirty="0"/>
              <a:t>        b = 20; </a:t>
            </a:r>
          </a:p>
          <a:p>
            <a:pPr marL="0" indent="0" fontAlgn="base">
              <a:buNone/>
            </a:pPr>
            <a:r>
              <a:rPr lang="en-IN" dirty="0"/>
              <a:t>    } </a:t>
            </a:r>
          </a:p>
          <a:p>
            <a:pPr marL="0" indent="0" fontAlgn="base">
              <a:buNone/>
            </a:pPr>
            <a:r>
              <a:rPr lang="en-IN" dirty="0"/>
              <a:t>}; </a:t>
            </a:r>
          </a:p>
          <a:p>
            <a:pPr marL="0" indent="0" fontAlgn="base">
              <a:buNone/>
            </a:pPr>
            <a:r>
              <a:rPr lang="en-IN" dirty="0"/>
              <a:t>  </a:t>
            </a:r>
          </a:p>
          <a:p>
            <a:pPr marL="0" indent="0" fontAlgn="base">
              <a:buNone/>
            </a:pPr>
            <a:r>
              <a:rPr lang="en-IN" dirty="0" err="1"/>
              <a:t>int</a:t>
            </a:r>
            <a:r>
              <a:rPr lang="en-IN" dirty="0"/>
              <a:t> main() </a:t>
            </a:r>
          </a:p>
          <a:p>
            <a:pPr marL="0" indent="0" fontAlgn="base">
              <a:buNone/>
            </a:pPr>
            <a:r>
              <a:rPr lang="en-IN" dirty="0"/>
              <a:t>{ </a:t>
            </a:r>
          </a:p>
          <a:p>
            <a:pPr marL="0" indent="0" fontAlgn="base">
              <a:buNone/>
            </a:pPr>
            <a:r>
              <a:rPr lang="en-IN" dirty="0"/>
              <a:t>    // Default constructor called automatically </a:t>
            </a:r>
          </a:p>
          <a:p>
            <a:pPr marL="0" indent="0" fontAlgn="base">
              <a:buNone/>
            </a:pPr>
            <a:r>
              <a:rPr lang="en-IN" dirty="0"/>
              <a:t>    // when the object is created </a:t>
            </a:r>
          </a:p>
          <a:p>
            <a:pPr marL="0" indent="0" fontAlgn="base">
              <a:buNone/>
            </a:pPr>
            <a:r>
              <a:rPr lang="en-IN" dirty="0"/>
              <a:t>    construct c; </a:t>
            </a:r>
          </a:p>
          <a:p>
            <a:pPr marL="0" indent="0" fontAlgn="base">
              <a:buNone/>
            </a:pPr>
            <a:r>
              <a:rPr lang="en-IN" dirty="0"/>
              <a:t>    </a:t>
            </a:r>
            <a:r>
              <a:rPr lang="en-IN" dirty="0" err="1"/>
              <a:t>cout</a:t>
            </a:r>
            <a:r>
              <a:rPr lang="en-IN" dirty="0"/>
              <a:t> &lt;&lt; "a: " &lt;&lt; </a:t>
            </a:r>
            <a:r>
              <a:rPr lang="en-IN" dirty="0" err="1"/>
              <a:t>c.a</a:t>
            </a:r>
            <a:r>
              <a:rPr lang="en-IN" dirty="0"/>
              <a:t> &lt;&lt; </a:t>
            </a:r>
            <a:r>
              <a:rPr lang="en-IN" dirty="0" err="1"/>
              <a:t>endl</a:t>
            </a:r>
            <a:r>
              <a:rPr lang="en-IN" dirty="0"/>
              <a:t> </a:t>
            </a:r>
          </a:p>
          <a:p>
            <a:pPr marL="0" indent="0" fontAlgn="base">
              <a:buNone/>
            </a:pPr>
            <a:r>
              <a:rPr lang="en-IN" dirty="0"/>
              <a:t>         &lt;&lt; "b: " &lt;&lt; </a:t>
            </a:r>
            <a:r>
              <a:rPr lang="en-IN" dirty="0" err="1"/>
              <a:t>c.b</a:t>
            </a:r>
            <a:r>
              <a:rPr lang="en-IN" dirty="0"/>
              <a:t>; </a:t>
            </a:r>
          </a:p>
          <a:p>
            <a:pPr marL="0" indent="0" fontAlgn="base">
              <a:buNone/>
            </a:pPr>
            <a:r>
              <a:rPr lang="en-IN" dirty="0"/>
              <a:t>    return 1; </a:t>
            </a:r>
          </a:p>
          <a:p>
            <a:pPr marL="0" indent="0" fontAlgn="base">
              <a:buNone/>
            </a:pPr>
            <a:r>
              <a:rPr lang="en-IN" dirty="0"/>
              <a:t>} </a:t>
            </a:r>
          </a:p>
          <a:p>
            <a:pPr marL="0" indent="0">
              <a:buNone/>
            </a:pPr>
            <a:endParaRPr lang="en-IN" dirty="0"/>
          </a:p>
        </p:txBody>
      </p:sp>
      <p:sp>
        <p:nvSpPr>
          <p:cNvPr id="6" name="Content Placeholder 5"/>
          <p:cNvSpPr>
            <a:spLocks noGrp="1"/>
          </p:cNvSpPr>
          <p:nvPr>
            <p:ph sz="half" idx="2"/>
          </p:nvPr>
        </p:nvSpPr>
        <p:spPr>
          <a:xfrm>
            <a:off x="6588224" y="260648"/>
            <a:ext cx="2098576" cy="5865515"/>
          </a:xfrm>
        </p:spPr>
        <p:txBody>
          <a:bodyPr>
            <a:normAutofit fontScale="55000" lnSpcReduction="20000"/>
          </a:bodyPr>
          <a:lstStyle/>
          <a:p>
            <a:pPr marL="0" indent="0">
              <a:buNone/>
            </a:pPr>
            <a:r>
              <a:rPr lang="en-IN" sz="4400" b="1" u="sng" dirty="0" smtClean="0"/>
              <a:t>Output</a:t>
            </a:r>
            <a:endParaRPr lang="en-IN" b="1" u="sng" dirty="0" smtClean="0"/>
          </a:p>
          <a:p>
            <a:endParaRPr lang="en-IN" dirty="0"/>
          </a:p>
          <a:p>
            <a:r>
              <a:rPr lang="en-IN" dirty="0" smtClean="0"/>
              <a:t>a: 10</a:t>
            </a:r>
          </a:p>
          <a:p>
            <a:endParaRPr lang="en-IN" dirty="0"/>
          </a:p>
          <a:p>
            <a:r>
              <a:rPr lang="en-IN" dirty="0" smtClean="0"/>
              <a:t> b: 20</a:t>
            </a:r>
            <a:endParaRPr lang="en-IN" dirty="0"/>
          </a:p>
        </p:txBody>
      </p:sp>
    </p:spTree>
    <p:extLst>
      <p:ext uri="{BB962C8B-B14F-4D97-AF65-F5344CB8AC3E}">
        <p14:creationId xmlns:p14="http://schemas.microsoft.com/office/powerpoint/2010/main" val="444143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8798</TotalTime>
  <Words>3460</Words>
  <Application>Microsoft Office PowerPoint</Application>
  <PresentationFormat>On-screen Show (4:3)</PresentationFormat>
  <Paragraphs>535</Paragraphs>
  <Slides>62</Slides>
  <Notes>23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64" baseType="lpstr">
      <vt:lpstr>Office Theme</vt:lpstr>
      <vt:lpstr>Document</vt:lpstr>
      <vt:lpstr>UNIT 2</vt:lpstr>
      <vt:lpstr>Constructors</vt:lpstr>
      <vt:lpstr>Constructor - example</vt:lpstr>
      <vt:lpstr>Constructors</vt:lpstr>
      <vt:lpstr>Characteristics of Constructors</vt:lpstr>
      <vt:lpstr>Characteristics of Constructors</vt:lpstr>
      <vt:lpstr>Characteristics of Constructors</vt:lpstr>
      <vt:lpstr>Default Constructors</vt:lpstr>
      <vt:lpstr>PowerPoint Presentation</vt:lpstr>
      <vt:lpstr>Parameterized Constructors</vt:lpstr>
      <vt:lpstr>PowerPoint Presentation</vt:lpstr>
      <vt:lpstr>Uses</vt:lpstr>
      <vt:lpstr>Copy Constructor </vt:lpstr>
      <vt:lpstr>PowerPoint Presentation</vt:lpstr>
      <vt:lpstr>Static Constructor </vt:lpstr>
      <vt:lpstr>Characteristic of static constructor </vt:lpstr>
      <vt:lpstr>Overloading Constructors</vt:lpstr>
      <vt:lpstr>Overloading Constructors</vt:lpstr>
      <vt:lpstr>PowerPoint Presentation</vt:lpstr>
      <vt:lpstr>Overloading ++ and -- </vt:lpstr>
      <vt:lpstr>Overview of C++ Overloading</vt:lpstr>
      <vt:lpstr>Overloading vs. Overriding</vt:lpstr>
      <vt:lpstr>Function Overloading</vt:lpstr>
      <vt:lpstr> Operator overloading  </vt:lpstr>
      <vt:lpstr>Operator overloading </vt:lpstr>
      <vt:lpstr>Restrictions on Operator Overloading  </vt:lpstr>
      <vt:lpstr>Restrictions on Operator Overloading</vt:lpstr>
      <vt:lpstr> Overloading Unary Operators </vt:lpstr>
      <vt:lpstr>Overloading Unary Operators</vt:lpstr>
      <vt:lpstr>  Overloading Binary Operators</vt:lpstr>
      <vt:lpstr>Overloading Binary Operators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JESI</cp:lastModifiedBy>
  <cp:revision>24</cp:revision>
  <dcterms:created xsi:type="dcterms:W3CDTF">2019-07-12T02:43:47Z</dcterms:created>
  <dcterms:modified xsi:type="dcterms:W3CDTF">2019-07-18T09:39:07Z</dcterms:modified>
</cp:coreProperties>
</file>