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7" r:id="rId2"/>
    <p:sldId id="332" r:id="rId3"/>
    <p:sldId id="389" r:id="rId4"/>
    <p:sldId id="390" r:id="rId5"/>
    <p:sldId id="392" r:id="rId6"/>
    <p:sldId id="391" r:id="rId7"/>
    <p:sldId id="333" r:id="rId8"/>
    <p:sldId id="269" r:id="rId9"/>
    <p:sldId id="270" r:id="rId10"/>
    <p:sldId id="271" r:id="rId11"/>
    <p:sldId id="394" r:id="rId12"/>
    <p:sldId id="334" r:id="rId13"/>
    <p:sldId id="272" r:id="rId14"/>
    <p:sldId id="335" r:id="rId15"/>
    <p:sldId id="274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6" r:id="rId26"/>
    <p:sldId id="345" r:id="rId27"/>
    <p:sldId id="275" r:id="rId28"/>
    <p:sldId id="276" r:id="rId29"/>
    <p:sldId id="277" r:id="rId30"/>
    <p:sldId id="279" r:id="rId31"/>
    <p:sldId id="3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43095-A431-447D-BED5-EC6884690D8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E7402-ECDE-4BA8-BFEF-E6152B69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1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4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1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9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9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5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E8B9-405D-46CB-9A2F-1D4BFD4CD05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raw.com/data-flow-diagram/" TargetMode="External"/><Relationship Id="rId2" Type="http://schemas.openxmlformats.org/officeDocument/2006/relationships/hyperlink" Target="https://www.smartdraw.com/flowcha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martdraw.com/use-case-diagra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smartdraw.com/sequence-diagra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Statechart</a:t>
            </a:r>
            <a:r>
              <a:rPr lang="en-US" dirty="0"/>
              <a:t>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Autofit/>
          </a:bodyPr>
          <a:lstStyle/>
          <a:p>
            <a:pPr marL="0" indent="0" algn="just"/>
            <a:r>
              <a:rPr lang="en-GB" altLang="en-US" sz="2800" dirty="0">
                <a:cs typeface="Times" panose="02020603050405020304" pitchFamily="18" charset="0"/>
              </a:rPr>
              <a:t>A state diagram describes the behaviour of a </a:t>
            </a:r>
            <a:r>
              <a:rPr lang="en-GB" altLang="en-US" sz="2800" i="1" dirty="0">
                <a:cs typeface="Times" panose="02020603050405020304" pitchFamily="18" charset="0"/>
              </a:rPr>
              <a:t>system</a:t>
            </a:r>
            <a:r>
              <a:rPr lang="en-GB" altLang="en-US" sz="2800" dirty="0">
                <a:cs typeface="Times" panose="02020603050405020304" pitchFamily="18" charset="0"/>
              </a:rPr>
              <a:t>, some </a:t>
            </a:r>
            <a:r>
              <a:rPr lang="en-GB" altLang="en-US" sz="2800" i="1" dirty="0">
                <a:cs typeface="Times" panose="02020603050405020304" pitchFamily="18" charset="0"/>
              </a:rPr>
              <a:t>part</a:t>
            </a:r>
            <a:r>
              <a:rPr lang="en-GB" altLang="en-US" sz="2800" dirty="0">
                <a:cs typeface="Times" panose="02020603050405020304" pitchFamily="18" charset="0"/>
              </a:rPr>
              <a:t> of a system, or an </a:t>
            </a:r>
            <a:r>
              <a:rPr lang="en-GB" altLang="en-US" sz="2800" i="1" dirty="0">
                <a:cs typeface="Times" panose="02020603050405020304" pitchFamily="18" charset="0"/>
              </a:rPr>
              <a:t>individual object</a:t>
            </a:r>
            <a:r>
              <a:rPr lang="en-GB" altLang="en-US" sz="2800" dirty="0">
                <a:cs typeface="Times" panose="02020603050405020304" pitchFamily="18" charset="0"/>
              </a:rPr>
              <a:t>. </a:t>
            </a:r>
          </a:p>
          <a:p>
            <a:pPr lvl="1" algn="just"/>
            <a:r>
              <a:rPr lang="en-GB" altLang="en-US" sz="2400" dirty="0">
                <a:cs typeface="Times" panose="02020603050405020304" pitchFamily="18" charset="0"/>
              </a:rPr>
              <a:t>At any given point in time, the system or object is in a certain state. </a:t>
            </a:r>
          </a:p>
          <a:p>
            <a:pPr lvl="2" algn="just"/>
            <a:r>
              <a:rPr lang="en-GB" altLang="en-US" sz="2000" dirty="0">
                <a:cs typeface="Times" panose="02020603050405020304" pitchFamily="18" charset="0"/>
              </a:rPr>
              <a:t>Being in a state means that it is will behave in a </a:t>
            </a:r>
            <a:r>
              <a:rPr lang="en-GB" altLang="en-US" sz="2000" i="1" dirty="0">
                <a:cs typeface="Times" panose="02020603050405020304" pitchFamily="18" charset="0"/>
              </a:rPr>
              <a:t>specific way</a:t>
            </a:r>
            <a:r>
              <a:rPr lang="en-GB" altLang="en-US" sz="2000" dirty="0">
                <a:cs typeface="Times" panose="02020603050405020304" pitchFamily="18" charset="0"/>
              </a:rPr>
              <a:t> in response to any events that occur. </a:t>
            </a:r>
          </a:p>
          <a:p>
            <a:pPr lvl="1" algn="just"/>
            <a:r>
              <a:rPr lang="en-GB" altLang="en-US" sz="2400" dirty="0">
                <a:cs typeface="Times" panose="02020603050405020304" pitchFamily="18" charset="0"/>
              </a:rPr>
              <a:t>Some events will cause the system to change state.</a:t>
            </a:r>
          </a:p>
          <a:p>
            <a:pPr lvl="2" algn="just"/>
            <a:r>
              <a:rPr lang="en-GB" altLang="en-US" sz="2000" dirty="0">
                <a:cs typeface="Times" panose="02020603050405020304" pitchFamily="18" charset="0"/>
              </a:rPr>
              <a:t>In the new state, the system will behave in a different way to events.</a:t>
            </a:r>
          </a:p>
          <a:p>
            <a:pPr lvl="1"/>
            <a:r>
              <a:rPr lang="en-GB" altLang="en-US" sz="2400" dirty="0">
                <a:cs typeface="Times" panose="02020603050405020304" pitchFamily="18" charset="0"/>
              </a:rPr>
              <a:t>A state diagram is a directed graph where the nodes are states and the arcs are transitions.</a:t>
            </a:r>
            <a:r>
              <a:rPr lang="en-US" altLang="en-US" sz="2400" dirty="0"/>
              <a:t> 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939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State Diagram for Ward Object</a:t>
            </a:r>
            <a:endParaRPr lang="en-IN" dirty="0"/>
          </a:p>
        </p:txBody>
      </p:sp>
      <p:pic>
        <p:nvPicPr>
          <p:cNvPr id="41986" name="Picture 2" descr="http://1.bp.blogspot.com/-F8vE-l9oNu8/T4fRScCvyUI/AAAAAAAAASU/LZCfEVNKFng/s1600/State+Transition+Hospital+Mgmt+W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7047681" cy="4286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848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5041-03AC-41D2-A2ED-59F2CBD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309C63-EB61-4A4D-8DB2-FC2B5BF05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"/>
            <a:ext cx="8458199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Practical implementation of State chart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the object states of a system.</a:t>
            </a:r>
          </a:p>
          <a:p>
            <a:r>
              <a:rPr lang="en-US" dirty="0"/>
              <a:t>To model the reactive system. Reactive system consists of reactive objects.</a:t>
            </a:r>
          </a:p>
          <a:p>
            <a:r>
              <a:rPr lang="en-US" dirty="0"/>
              <a:t>To identify the events responsible for state changes.</a:t>
            </a:r>
          </a:p>
          <a:p>
            <a:r>
              <a:rPr lang="en-US" dirty="0"/>
              <a:t>Forward and reverse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UML Activity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990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activity diagram visually presents a series of actions or flow of control in a system similar to a </a:t>
            </a:r>
            <a:r>
              <a:rPr lang="en-US" dirty="0">
                <a:hlinkClick r:id="rId2"/>
              </a:rPr>
              <a:t>flowchart</a:t>
            </a:r>
            <a:r>
              <a:rPr lang="en-US" dirty="0"/>
              <a:t> or a </a:t>
            </a:r>
            <a:r>
              <a:rPr lang="en-US" dirty="0">
                <a:hlinkClick r:id="rId3"/>
              </a:rPr>
              <a:t>data flow diagram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Activity diagrams are often used in business process modeling. </a:t>
            </a:r>
          </a:p>
          <a:p>
            <a:pPr algn="just"/>
            <a:r>
              <a:rPr lang="en-US" dirty="0"/>
              <a:t>They can also describe the steps in a </a:t>
            </a:r>
            <a:r>
              <a:rPr lang="en-US" dirty="0">
                <a:hlinkClick r:id="rId4"/>
              </a:rPr>
              <a:t>use case diagram</a:t>
            </a:r>
            <a:r>
              <a:rPr lang="en-US" dirty="0"/>
              <a:t>. Activities modeled can be sequential and concurrent. </a:t>
            </a:r>
          </a:p>
          <a:p>
            <a:pPr algn="just"/>
            <a:r>
              <a:rPr lang="en-US" dirty="0"/>
              <a:t>In both cases an activity diagram will have a beginning (an initial state) and an end (a final state).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12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Activity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Activity diagram is basically a flow chart to represent the flow form one activity to another activity. The activity can be described as an operation of the system.</a:t>
            </a:r>
          </a:p>
          <a:p>
            <a:pPr algn="just"/>
            <a:r>
              <a:rPr lang="en-IN" dirty="0"/>
              <a:t>It captures the dynamic behaviour of the system.</a:t>
            </a:r>
          </a:p>
          <a:p>
            <a:pPr algn="just"/>
            <a:r>
              <a:rPr lang="en-IN" dirty="0"/>
              <a:t>activity diagram is used to show message flow from one activity to another.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52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The purposes can be described as:</a:t>
            </a:r>
          </a:p>
          <a:p>
            <a:pPr lvl="1"/>
            <a:r>
              <a:rPr lang="en-IN" dirty="0"/>
              <a:t>Draw the activity flow of a system.</a:t>
            </a:r>
          </a:p>
          <a:p>
            <a:pPr lvl="1"/>
            <a:r>
              <a:rPr lang="en-IN" dirty="0"/>
              <a:t>Describe the sequence from one activity to another.</a:t>
            </a:r>
          </a:p>
          <a:p>
            <a:pPr lvl="1"/>
            <a:r>
              <a:rPr lang="en-IN" dirty="0"/>
              <a:t>Describe the parallel, branched and concurrent flow of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96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Basic Activity Diagram Notations and Symbols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12882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Initial State or Start Point</a:t>
            </a:r>
          </a:p>
          <a:p>
            <a:r>
              <a:rPr lang="en-US" sz="2400" dirty="0"/>
              <a:t>A small filled circle followed by an arrow represents the initial action state or the start point for any activity diagram.</a:t>
            </a:r>
          </a:p>
          <a:p>
            <a:r>
              <a:rPr lang="en-US" sz="2400" dirty="0"/>
              <a:t> For activity diagram using </a:t>
            </a:r>
            <a:r>
              <a:rPr lang="en-US" sz="2400" dirty="0" err="1"/>
              <a:t>swimlanes</a:t>
            </a:r>
            <a:r>
              <a:rPr lang="en-US" sz="2400" dirty="0"/>
              <a:t>, make sure the start point is placed in the top left corner of the first column.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2" name="Picture 4" descr="Start point symbol - 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886200"/>
            <a:ext cx="730769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Basic Activity Diagram Notations and Symbols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1288256"/>
            <a:ext cx="8229600" cy="4525963"/>
          </a:xfrm>
        </p:spPr>
        <p:txBody>
          <a:bodyPr/>
          <a:lstStyle/>
          <a:p>
            <a:r>
              <a:rPr lang="en-US" b="1" dirty="0"/>
              <a:t>Activity or Action State</a:t>
            </a:r>
          </a:p>
          <a:p>
            <a:r>
              <a:rPr lang="en-US" sz="2400" dirty="0"/>
              <a:t>An action state represents the non-interruptible action of objects. </a:t>
            </a:r>
          </a:p>
          <a:p>
            <a:r>
              <a:rPr lang="en-US" sz="2400" dirty="0"/>
              <a:t>action state can be represented  using a rectangle with rounded corners.</a:t>
            </a:r>
          </a:p>
          <a:p>
            <a:endParaRPr lang="en-US" sz="2400" dirty="0"/>
          </a:p>
        </p:txBody>
      </p:sp>
      <p:pic>
        <p:nvPicPr>
          <p:cNvPr id="3074" name="Picture 2" descr="Activity symbol - 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3810000"/>
            <a:ext cx="8350904" cy="20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7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Basic Activity Diagram Notations and Symbols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1288256"/>
            <a:ext cx="8229600" cy="4525963"/>
          </a:xfrm>
        </p:spPr>
        <p:txBody>
          <a:bodyPr/>
          <a:lstStyle/>
          <a:p>
            <a:r>
              <a:rPr lang="en-US" b="1" dirty="0"/>
              <a:t>Action Flow</a:t>
            </a:r>
          </a:p>
          <a:p>
            <a:r>
              <a:rPr lang="en-US" sz="2400" dirty="0"/>
              <a:t>Action flows, also called edges and paths, illustrate the transitions from one action state to another. They are usually drawn with an arrowed line.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 descr="Action flow - 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4" y="3551237"/>
            <a:ext cx="8608713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4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525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Basic Activity Diagram Notations and Symbols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12" y="914400"/>
            <a:ext cx="8229600" cy="4525963"/>
          </a:xfrm>
        </p:spPr>
        <p:txBody>
          <a:bodyPr/>
          <a:lstStyle/>
          <a:p>
            <a:r>
              <a:rPr lang="en-US" b="1" dirty="0"/>
              <a:t>Object Flow</a:t>
            </a:r>
          </a:p>
          <a:p>
            <a:r>
              <a:rPr lang="en-US" sz="2400" dirty="0"/>
              <a:t>Object flow refers to the creation and modification of objects by activities. </a:t>
            </a:r>
          </a:p>
          <a:p>
            <a:r>
              <a:rPr lang="en-US" sz="2400" dirty="0"/>
              <a:t>An object flow arrow from </a:t>
            </a:r>
            <a:r>
              <a:rPr lang="en-US" sz="2400" b="1" u="sng" dirty="0"/>
              <a:t>an action to an object </a:t>
            </a:r>
            <a:r>
              <a:rPr lang="en-US" sz="2400" dirty="0"/>
              <a:t>means that the </a:t>
            </a:r>
            <a:r>
              <a:rPr lang="en-US" sz="2400" b="1" u="sng" dirty="0"/>
              <a:t>action creates or influences the object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0070C0"/>
                </a:solidFill>
              </a:rPr>
              <a:t>An object flow arrow from an object to an action indicates that the action state uses the object.</a:t>
            </a:r>
          </a:p>
        </p:txBody>
      </p:sp>
      <p:pic>
        <p:nvPicPr>
          <p:cNvPr id="5122" name="Picture 2" descr="Object flow - 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5638800" cy="23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16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Statechart</a:t>
            </a:r>
            <a:r>
              <a:rPr lang="en-US" dirty="0"/>
              <a:t>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N" sz="2000" dirty="0" err="1"/>
              <a:t>Statechart</a:t>
            </a:r>
            <a:r>
              <a:rPr lang="en-IN" sz="2000" dirty="0"/>
              <a:t> diagram is one of the five UML diagrams used to model dynamic nature of a system. </a:t>
            </a:r>
          </a:p>
          <a:p>
            <a:pPr algn="just"/>
            <a:r>
              <a:rPr lang="en-IN" sz="2000" dirty="0"/>
              <a:t>They define different states of an object during its lifetime. And these states are changed by events. </a:t>
            </a:r>
          </a:p>
          <a:p>
            <a:pPr algn="just"/>
            <a:r>
              <a:rPr lang="en-IN" sz="2000" dirty="0"/>
              <a:t>So </a:t>
            </a:r>
            <a:r>
              <a:rPr lang="en-IN" sz="2000" dirty="0" err="1"/>
              <a:t>Statechart</a:t>
            </a:r>
            <a:r>
              <a:rPr lang="en-IN" sz="2000" dirty="0"/>
              <a:t> diagrams are </a:t>
            </a:r>
            <a:r>
              <a:rPr lang="en-IN" sz="2000" dirty="0">
                <a:solidFill>
                  <a:srgbClr val="0070C0"/>
                </a:solidFill>
              </a:rPr>
              <a:t>useful to model reactive systems</a:t>
            </a:r>
            <a:r>
              <a:rPr lang="en-IN" sz="2000" dirty="0"/>
              <a:t>. Reactive systems can be defined as a system that responds to external or internal events.</a:t>
            </a:r>
          </a:p>
          <a:p>
            <a:pPr algn="just"/>
            <a:r>
              <a:rPr lang="en-IN" sz="2000" dirty="0" err="1"/>
              <a:t>Statechart</a:t>
            </a:r>
            <a:r>
              <a:rPr lang="en-IN" sz="2000" dirty="0"/>
              <a:t> diagram </a:t>
            </a:r>
            <a:r>
              <a:rPr lang="en-IN" sz="2000" dirty="0">
                <a:solidFill>
                  <a:srgbClr val="0070C0"/>
                </a:solidFill>
              </a:rPr>
              <a:t>describes the flow of control from one state to another state. </a:t>
            </a:r>
          </a:p>
          <a:p>
            <a:pPr algn="just"/>
            <a:r>
              <a:rPr lang="en-IN" sz="2000" dirty="0"/>
              <a:t>States are defined as a condition in which an object exists and it changes when some event is triggered. </a:t>
            </a:r>
          </a:p>
          <a:p>
            <a:pPr algn="just"/>
            <a:r>
              <a:rPr lang="en-IN" sz="2000" dirty="0"/>
              <a:t>So the most important purpose of </a:t>
            </a:r>
            <a:r>
              <a:rPr lang="en-IN" sz="2000" dirty="0" err="1"/>
              <a:t>Statechart</a:t>
            </a:r>
            <a:r>
              <a:rPr lang="en-IN" sz="2000" dirty="0"/>
              <a:t> diagram is to model life time of an object from creation to termination.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645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Basic Activity Diagram Notations and Symbols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" y="685800"/>
            <a:ext cx="8229600" cy="4525963"/>
          </a:xfrm>
        </p:spPr>
        <p:txBody>
          <a:bodyPr/>
          <a:lstStyle/>
          <a:p>
            <a:r>
              <a:rPr lang="en-US" b="1" dirty="0"/>
              <a:t>Decisions and Branching</a:t>
            </a:r>
          </a:p>
          <a:p>
            <a:r>
              <a:rPr lang="en-US" sz="2400" dirty="0"/>
              <a:t>A diamond represents a decision with alternate paths.</a:t>
            </a:r>
          </a:p>
          <a:p>
            <a:r>
              <a:rPr lang="en-US" sz="2400" dirty="0"/>
              <a:t> When an activity requires a decision prior to moving on to the next activity, add a diamond between the two activities. The outgoing alternates should be labeled with a condition or guard expression. You can also label one of the paths "else."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6146" name="Picture 2" descr="Decision symbol - 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05225"/>
            <a:ext cx="6173761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434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Basic Activity Diagram Notations and Symbols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" y="685800"/>
            <a:ext cx="8229600" cy="4525963"/>
          </a:xfrm>
        </p:spPr>
        <p:txBody>
          <a:bodyPr/>
          <a:lstStyle/>
          <a:p>
            <a:r>
              <a:rPr lang="en-US" b="1" dirty="0"/>
              <a:t>Guards</a:t>
            </a:r>
          </a:p>
          <a:p>
            <a:r>
              <a:rPr lang="en-US" sz="2400" dirty="0"/>
              <a:t>In UML, guards are a statement written next to a decision diamond that must be true before moving next to the next activity. These are not essential, but are useful when a specific answer, such as "Yes, three labels are printed," is needed before moving forward.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7170" name="Picture 2" descr="Guard symbol - 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43732"/>
            <a:ext cx="6934200" cy="265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44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Basic Activity Diagram Notations and Symbols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" y="685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Synchronization</a:t>
            </a:r>
          </a:p>
          <a:p>
            <a:r>
              <a:rPr lang="en-US" sz="1800" dirty="0">
                <a:solidFill>
                  <a:srgbClr val="0070C0"/>
                </a:solidFill>
              </a:rPr>
              <a:t>A fork node </a:t>
            </a:r>
            <a:r>
              <a:rPr lang="en-US" sz="1800" dirty="0"/>
              <a:t>is used to split a single incoming flow into multiple concurrent flows. It is represented as a straight, slightly thicker line in an activity diagram.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A join node </a:t>
            </a:r>
            <a:r>
              <a:rPr lang="en-US" sz="1800" dirty="0"/>
              <a:t>joins multiple concurrent flows back into a single outgoing flow.</a:t>
            </a:r>
          </a:p>
          <a:p>
            <a:r>
              <a:rPr lang="en-US" sz="1800" dirty="0"/>
              <a:t>A fork and join mode used together are often referred to as synchronization.</a:t>
            </a: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8194" name="Picture 2" descr="Synchronization - 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6096000" cy="368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353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Basic Activity Diagram Notations and Symbols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" y="685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Time Event</a:t>
            </a:r>
          </a:p>
          <a:p>
            <a:r>
              <a:rPr lang="en-US" sz="2400" dirty="0"/>
              <a:t>This refers to an event that stops the flow for a time; an hourglass depicts it.</a:t>
            </a:r>
          </a:p>
          <a:p>
            <a:endParaRPr lang="en-US" sz="2400" b="1" dirty="0"/>
          </a:p>
        </p:txBody>
      </p:sp>
      <p:pic>
        <p:nvPicPr>
          <p:cNvPr id="9218" name="Picture 2" descr="Time event - 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2498328"/>
            <a:ext cx="7977189" cy="18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68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Basic Activity Diagram Notations and Symbols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" y="685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Merge Event</a:t>
            </a:r>
          </a:p>
          <a:p>
            <a:r>
              <a:rPr lang="en-US" sz="2400" dirty="0"/>
              <a:t>A merge event brings together multiple flows that are not concurrent.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10242" name="Picture 2" descr="Merging flows - 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210593"/>
            <a:ext cx="7298149" cy="251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377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Basic Activity Diagram Notations and Symbols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12" y="5715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Sent and Received Signals</a:t>
            </a:r>
          </a:p>
          <a:p>
            <a:r>
              <a:rPr lang="en-US" sz="2000" dirty="0"/>
              <a:t>Signals represent how activities can be modified from outside the system. </a:t>
            </a:r>
          </a:p>
          <a:p>
            <a:r>
              <a:rPr lang="en-US" sz="2000" u="sng" dirty="0"/>
              <a:t>They usually appear in pairs of sent and received signals</a:t>
            </a:r>
            <a:r>
              <a:rPr lang="en-US" sz="2000" dirty="0"/>
              <a:t>, because the state can't change until a response is received, much like synchronous messages in a </a:t>
            </a:r>
            <a:r>
              <a:rPr lang="en-US" sz="2000" dirty="0">
                <a:hlinkClick r:id="rId2"/>
              </a:rPr>
              <a:t>sequence diagram</a:t>
            </a:r>
            <a:r>
              <a:rPr lang="en-US" sz="2000" dirty="0"/>
              <a:t>.</a:t>
            </a:r>
          </a:p>
          <a:p>
            <a:r>
              <a:rPr lang="en-US" sz="2000" dirty="0"/>
              <a:t> For example, an authorization of payment is needed before an order can be completed.</a:t>
            </a:r>
            <a:endParaRPr lang="en-US" sz="2000" b="1" dirty="0"/>
          </a:p>
          <a:p>
            <a:endParaRPr lang="en-US" sz="2400" b="1" dirty="0"/>
          </a:p>
        </p:txBody>
      </p:sp>
      <p:pic>
        <p:nvPicPr>
          <p:cNvPr id="12290" name="Picture 2" descr="Sent and received symbols - Activit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679621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6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Basic Activity Diagram Notations and Symbols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11" y="127952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Final State or End Point</a:t>
            </a:r>
          </a:p>
          <a:p>
            <a:r>
              <a:rPr lang="en-US" sz="2400" dirty="0"/>
              <a:t>An arrow pointing to a filled circle nested inside another circle represents the final action state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11266" name="Picture 2" descr="End point symbol - 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1"/>
            <a:ext cx="793412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04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4.bp.blogspot.com/-yol3NSqyw2Y/T4fRCeeRdAI/AAAAAAAAAQs/8BEpxiSAqfE/s1600/Activity+Diagram+Hospital+Mgmt+Regist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7166"/>
            <a:ext cx="6929486" cy="586740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0"/>
            <a:ext cx="315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Activity Diagram Registration 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7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3.bp.blogspot.com/-cdhCB9xeLo4/T4fRGYpqdXI/AAAAAAAAARE/6Ge0akG3KMc/s1600/Activity+Diagram+Hospital+Mgmt+Ward+Alloc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71480"/>
            <a:ext cx="6929486" cy="607223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28596" y="214290"/>
            <a:ext cx="387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Activity Diagram for Ward Allocation:-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405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 descr="http://4.bp.blogspot.com/-UlVKE6xeo5E/T4fRDoxDxNI/AAAAAAAAAQ0/PQ2omom9qUM/s1600/Activity+Diagram+Hospital+Mgmt+Te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6868" name="Picture 4" descr="http://4.bp.blogspot.com/-UlVKE6xeo5E/T4fRDoxDxNI/AAAAAAAAAQ0/PQ2omom9qUM/s1600/Activity+Diagram+Hospital+Mgmt+Te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642918"/>
            <a:ext cx="7072362" cy="621508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28596" y="285728"/>
            <a:ext cx="383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Activity Diagram for Tests to Perform:-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19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FEBD-8627-4F90-B573-415F098A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BC7A-6EEF-49FF-9383-A2AFE68F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/>
            <a:r>
              <a:rPr lang="en-GB" altLang="en-US" dirty="0">
                <a:cs typeface="Times" panose="02020603050405020304" pitchFamily="18" charset="0"/>
              </a:rPr>
              <a:t>At any given point in time, the system is in one state.</a:t>
            </a:r>
          </a:p>
          <a:p>
            <a:pPr lvl="1" algn="just"/>
            <a:endParaRPr lang="en-GB" altLang="en-US" dirty="0">
              <a:cs typeface="Times" panose="02020603050405020304" pitchFamily="18" charset="0"/>
            </a:endParaRPr>
          </a:p>
          <a:p>
            <a:pPr lvl="1" algn="just"/>
            <a:r>
              <a:rPr lang="en-GB" altLang="en-US" dirty="0">
                <a:cs typeface="Times" panose="02020603050405020304" pitchFamily="18" charset="0"/>
              </a:rPr>
              <a:t>It will remain in this state until an event occurs that causes it to change state. </a:t>
            </a:r>
          </a:p>
          <a:p>
            <a:pPr lvl="1" algn="just"/>
            <a:endParaRPr lang="en-GB" altLang="en-US" dirty="0">
              <a:cs typeface="Times" panose="02020603050405020304" pitchFamily="18" charset="0"/>
            </a:endParaRPr>
          </a:p>
          <a:p>
            <a:pPr lvl="1" algn="just"/>
            <a:r>
              <a:rPr lang="en-GB" altLang="en-US" dirty="0">
                <a:cs typeface="Times" panose="02020603050405020304" pitchFamily="18" charset="0"/>
              </a:rPr>
              <a:t>A state is represented by a rounded rectangle containing the name of the state.</a:t>
            </a:r>
          </a:p>
          <a:p>
            <a:pPr lvl="1" algn="just"/>
            <a:endParaRPr lang="en-GB" altLang="en-US" dirty="0">
              <a:cs typeface="Times" panose="02020603050405020304" pitchFamily="18" charset="0"/>
            </a:endParaRPr>
          </a:p>
          <a:p>
            <a:pPr lvl="1" algn="just"/>
            <a:r>
              <a:rPr lang="en-GB" altLang="en-US" dirty="0">
                <a:cs typeface="Times" panose="02020603050405020304" pitchFamily="18" charset="0"/>
              </a:rPr>
              <a:t>Special states:</a:t>
            </a:r>
          </a:p>
          <a:p>
            <a:pPr lvl="2" algn="just"/>
            <a:r>
              <a:rPr lang="en-GB" altLang="en-US" dirty="0">
                <a:cs typeface="Times" panose="02020603050405020304" pitchFamily="18" charset="0"/>
              </a:rPr>
              <a:t>A black circle represents the </a:t>
            </a:r>
            <a:r>
              <a:rPr lang="en-GB" altLang="en-US" i="1" dirty="0">
                <a:cs typeface="Times" panose="02020603050405020304" pitchFamily="18" charset="0"/>
              </a:rPr>
              <a:t>start state</a:t>
            </a:r>
            <a:r>
              <a:rPr lang="en-US" altLang="en-US" dirty="0">
                <a:cs typeface="Times" panose="02020603050405020304" pitchFamily="18" charset="0"/>
              </a:rPr>
              <a:t> </a:t>
            </a:r>
          </a:p>
          <a:p>
            <a:pPr lvl="2" algn="just"/>
            <a:r>
              <a:rPr lang="en-GB" altLang="en-US" dirty="0">
                <a:cs typeface="Times" panose="02020603050405020304" pitchFamily="18" charset="0"/>
              </a:rPr>
              <a:t>A circle with a ring around it represents an </a:t>
            </a:r>
            <a:r>
              <a:rPr lang="en-GB" altLang="en-US" i="1" dirty="0">
                <a:cs typeface="Times" panose="02020603050405020304" pitchFamily="18" charset="0"/>
              </a:rPr>
              <a:t>end state</a:t>
            </a:r>
            <a:r>
              <a:rPr lang="en-US" altLang="en-US" dirty="0">
                <a:cs typeface="Times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313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4.bp.blogspot.com/-5UV3eJyDemw/T4fRVT5Lj5I/AAAAAAAAASk/JOai2ZQ4jJM/s1600/activity+Diagram+Hospital+Mgmt+Disch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00042"/>
            <a:ext cx="6858048" cy="585791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42910" y="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/>
              <a:t>Activity Diagram Discharge:-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859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8691-C72F-456E-B424-C26F88E7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Image result for atm withdrawal activity diagram">
            <a:extLst>
              <a:ext uri="{FF2B5EF4-FFF2-40B4-BE49-F238E27FC236}">
                <a16:creationId xmlns:a16="http://schemas.microsoft.com/office/drawing/2014/main" id="{37ABB460-04B9-4C51-BACC-0D8CE36E91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6" name="Picture 4" descr="Image result for atm withdrawal activity diagram">
            <a:extLst>
              <a:ext uri="{FF2B5EF4-FFF2-40B4-BE49-F238E27FC236}">
                <a16:creationId xmlns:a16="http://schemas.microsoft.com/office/drawing/2014/main" id="{6016389B-55D1-4F6B-9001-51B813F20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638"/>
            <a:ext cx="7772400" cy="68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50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8B54-D419-4B7E-9EF9-90D1BAEC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cs typeface="Times" panose="02020603050405020304" pitchFamily="18" charset="0"/>
              </a:rPr>
              <a:t>Transitions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FF2F-B30C-4315-9C8F-CD1F21A1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GB" altLang="en-US" dirty="0">
                <a:cs typeface="Times" panose="02020603050405020304" pitchFamily="18" charset="0"/>
              </a:rPr>
              <a:t>A transition represents a change of state in response to an event.</a:t>
            </a:r>
          </a:p>
          <a:p>
            <a:pPr lvl="2" algn="just"/>
            <a:r>
              <a:rPr lang="en-GB" altLang="en-US" dirty="0">
                <a:cs typeface="Times" panose="02020603050405020304" pitchFamily="18" charset="0"/>
              </a:rPr>
              <a:t>It is considered to occur instantaneously.</a:t>
            </a:r>
          </a:p>
          <a:p>
            <a:pPr lvl="1" algn="just"/>
            <a:endParaRPr lang="en-GB" altLang="en-US" dirty="0">
              <a:cs typeface="Times" panose="02020603050405020304" pitchFamily="18" charset="0"/>
            </a:endParaRPr>
          </a:p>
          <a:p>
            <a:pPr lvl="1" algn="just"/>
            <a:r>
              <a:rPr lang="en-GB" altLang="en-US" dirty="0">
                <a:cs typeface="Times" panose="02020603050405020304" pitchFamily="18" charset="0"/>
              </a:rPr>
              <a:t>The label on each transition is the event that causes the change of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04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Line 13">
            <a:extLst>
              <a:ext uri="{FF2B5EF4-FFF2-40B4-BE49-F238E27FC236}">
                <a16:creationId xmlns:a16="http://schemas.microsoft.com/office/drawing/2014/main" id="{18500141-AD12-456F-899A-BFCE965B4C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1150" y="2997200"/>
            <a:ext cx="11430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4" name="Line 14">
            <a:extLst>
              <a:ext uri="{FF2B5EF4-FFF2-40B4-BE49-F238E27FC236}">
                <a16:creationId xmlns:a16="http://schemas.microsoft.com/office/drawing/2014/main" id="{A0F6E69E-1561-461A-A02C-6E3FF4DAAF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1150" y="2997200"/>
            <a:ext cx="1588" cy="1143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5" name="Line 15">
            <a:extLst>
              <a:ext uri="{FF2B5EF4-FFF2-40B4-BE49-F238E27FC236}">
                <a16:creationId xmlns:a16="http://schemas.microsoft.com/office/drawing/2014/main" id="{EC9F2A44-6A37-48DB-83C0-D770E53E9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313" y="3432175"/>
            <a:ext cx="1587" cy="1193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6" name="Line 16">
            <a:extLst>
              <a:ext uri="{FF2B5EF4-FFF2-40B4-BE49-F238E27FC236}">
                <a16:creationId xmlns:a16="http://schemas.microsoft.com/office/drawing/2014/main" id="{F6647B92-AE09-4948-ADF3-25F61ACFD3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51150" y="2997200"/>
            <a:ext cx="412750" cy="412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7" name="Rectangle 17">
            <a:extLst>
              <a:ext uri="{FF2B5EF4-FFF2-40B4-BE49-F238E27FC236}">
                <a16:creationId xmlns:a16="http://schemas.microsoft.com/office/drawing/2014/main" id="{18BD1CD4-6B50-4121-ACB1-B9C5A0AF5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890963"/>
            <a:ext cx="871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0" i="1">
                <a:solidFill>
                  <a:srgbClr val="000000"/>
                </a:solidFill>
                <a:latin typeface="Arial" panose="020B0604020202020204" pitchFamily="34" charset="0"/>
              </a:rPr>
              <a:t>after(30s)</a:t>
            </a:r>
            <a:endParaRPr lang="en-US" altLang="en-US" b="0"/>
          </a:p>
        </p:txBody>
      </p:sp>
      <p:sp>
        <p:nvSpPr>
          <p:cNvPr id="27658" name="Rectangle 18">
            <a:extLst>
              <a:ext uri="{FF2B5EF4-FFF2-40B4-BE49-F238E27FC236}">
                <a16:creationId xmlns:a16="http://schemas.microsoft.com/office/drawing/2014/main" id="{A60937E1-11A5-4F58-A255-C4B4D9DD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4510088"/>
            <a:ext cx="758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0" i="1">
                <a:solidFill>
                  <a:srgbClr val="000000"/>
                </a:solidFill>
                <a:latin typeface="Arial" panose="020B0604020202020204" pitchFamily="34" charset="0"/>
              </a:rPr>
              <a:t>after(5s)</a:t>
            </a:r>
            <a:endParaRPr lang="en-US" altLang="en-US" b="0"/>
          </a:p>
        </p:txBody>
      </p:sp>
      <p:sp>
        <p:nvSpPr>
          <p:cNvPr id="27659" name="Line 19">
            <a:extLst>
              <a:ext uri="{FF2B5EF4-FFF2-40B4-BE49-F238E27FC236}">
                <a16:creationId xmlns:a16="http://schemas.microsoft.com/office/drawing/2014/main" id="{76B51B1B-AE53-4D6E-8EF3-EB65067D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3065463"/>
            <a:ext cx="1588" cy="7112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0" name="Rectangle 20">
            <a:extLst>
              <a:ext uri="{FF2B5EF4-FFF2-40B4-BE49-F238E27FC236}">
                <a16:creationId xmlns:a16="http://schemas.microsoft.com/office/drawing/2014/main" id="{83DD6079-E945-44DC-8D49-60589910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3271838"/>
            <a:ext cx="871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0" i="1">
                <a:solidFill>
                  <a:srgbClr val="000000"/>
                </a:solidFill>
                <a:latin typeface="Arial" panose="020B0604020202020204" pitchFamily="34" charset="0"/>
              </a:rPr>
              <a:t>after(25s)</a:t>
            </a:r>
            <a:endParaRPr lang="en-US" altLang="en-US" b="0"/>
          </a:p>
        </p:txBody>
      </p:sp>
      <p:sp>
        <p:nvSpPr>
          <p:cNvPr id="27661" name="AutoShape 21">
            <a:extLst>
              <a:ext uri="{FF2B5EF4-FFF2-40B4-BE49-F238E27FC236}">
                <a16:creationId xmlns:a16="http://schemas.microsoft.com/office/drawing/2014/main" id="{36551E5C-346E-4FFB-B974-62E09DCF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5003800"/>
            <a:ext cx="1355725" cy="482600"/>
          </a:xfrm>
          <a:prstGeom prst="roundRect">
            <a:avLst>
              <a:gd name="adj" fmla="val 34093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b="0"/>
          </a:p>
        </p:txBody>
      </p:sp>
      <p:sp>
        <p:nvSpPr>
          <p:cNvPr id="27662" name="Rectangle 22">
            <a:extLst>
              <a:ext uri="{FF2B5EF4-FFF2-40B4-BE49-F238E27FC236}">
                <a16:creationId xmlns:a16="http://schemas.microsoft.com/office/drawing/2014/main" id="{B6E4EAEE-B51F-441F-834E-F278559B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5083175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RedLight</a:t>
            </a:r>
            <a:endParaRPr lang="en-US" altLang="en-US" b="0"/>
          </a:p>
        </p:txBody>
      </p:sp>
      <p:sp>
        <p:nvSpPr>
          <p:cNvPr id="27663" name="AutoShape 23">
            <a:extLst>
              <a:ext uri="{FF2B5EF4-FFF2-40B4-BE49-F238E27FC236}">
                <a16:creationId xmlns:a16="http://schemas.microsoft.com/office/drawing/2014/main" id="{5FC9A1FA-C8FB-43A0-9D74-24108D86E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2571750"/>
            <a:ext cx="1377950" cy="482600"/>
          </a:xfrm>
          <a:prstGeom prst="roundRect">
            <a:avLst>
              <a:gd name="adj" fmla="val 34093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b="0"/>
          </a:p>
        </p:txBody>
      </p:sp>
      <p:sp>
        <p:nvSpPr>
          <p:cNvPr id="27664" name="Rectangle 24">
            <a:extLst>
              <a:ext uri="{FF2B5EF4-FFF2-40B4-BE49-F238E27FC236}">
                <a16:creationId xmlns:a16="http://schemas.microsoft.com/office/drawing/2014/main" id="{1F621472-42F2-4D4F-AAD4-7BE4EE40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2651125"/>
            <a:ext cx="1130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GreenLight</a:t>
            </a:r>
            <a:endParaRPr lang="en-US" altLang="en-US" b="0"/>
          </a:p>
        </p:txBody>
      </p:sp>
      <p:sp>
        <p:nvSpPr>
          <p:cNvPr id="27665" name="AutoShape 25">
            <a:extLst>
              <a:ext uri="{FF2B5EF4-FFF2-40B4-BE49-F238E27FC236}">
                <a16:creationId xmlns:a16="http://schemas.microsoft.com/office/drawing/2014/main" id="{34CAC7DB-09A6-44E3-A677-31E9E60B9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3787775"/>
            <a:ext cx="1400175" cy="482600"/>
          </a:xfrm>
          <a:prstGeom prst="roundRect">
            <a:avLst>
              <a:gd name="adj" fmla="val 34093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b="0"/>
          </a:p>
        </p:txBody>
      </p:sp>
      <p:sp>
        <p:nvSpPr>
          <p:cNvPr id="27666" name="Rectangle 26">
            <a:extLst>
              <a:ext uri="{FF2B5EF4-FFF2-40B4-BE49-F238E27FC236}">
                <a16:creationId xmlns:a16="http://schemas.microsoft.com/office/drawing/2014/main" id="{F7C0F0B3-3CD1-4F91-877D-1ED82C18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844925"/>
            <a:ext cx="1168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YellowLight</a:t>
            </a:r>
            <a:endParaRPr lang="en-US" altLang="en-US" b="0"/>
          </a:p>
        </p:txBody>
      </p:sp>
      <p:sp>
        <p:nvSpPr>
          <p:cNvPr id="27667" name="Line 27">
            <a:extLst>
              <a:ext uri="{FF2B5EF4-FFF2-40B4-BE49-F238E27FC236}">
                <a16:creationId xmlns:a16="http://schemas.microsoft.com/office/drawing/2014/main" id="{86FC9E12-AB49-474F-B3C5-8ACEF6EA7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3697288"/>
            <a:ext cx="90488" cy="682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8" name="Line 28">
            <a:extLst>
              <a:ext uri="{FF2B5EF4-FFF2-40B4-BE49-F238E27FC236}">
                <a16:creationId xmlns:a16="http://schemas.microsoft.com/office/drawing/2014/main" id="{E3911B41-C6AC-4786-BC8F-B4D3D9251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75" y="3697288"/>
            <a:ext cx="92075" cy="682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9" name="Line 29">
            <a:extLst>
              <a:ext uri="{FF2B5EF4-FFF2-40B4-BE49-F238E27FC236}">
                <a16:creationId xmlns:a16="http://schemas.microsoft.com/office/drawing/2014/main" id="{75E42B84-4176-4D24-BC0B-0B668E01F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4281488"/>
            <a:ext cx="1588" cy="6873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0" name="Line 30">
            <a:extLst>
              <a:ext uri="{FF2B5EF4-FFF2-40B4-BE49-F238E27FC236}">
                <a16:creationId xmlns:a16="http://schemas.microsoft.com/office/drawing/2014/main" id="{E0442C3C-52C2-496F-BEB4-E89428892C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4914900"/>
            <a:ext cx="90488" cy="682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1" name="Line 31">
            <a:extLst>
              <a:ext uri="{FF2B5EF4-FFF2-40B4-BE49-F238E27FC236}">
                <a16:creationId xmlns:a16="http://schemas.microsoft.com/office/drawing/2014/main" id="{DF10FC95-0D78-49CC-B53D-D0DCFB1B3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75" y="4914900"/>
            <a:ext cx="92075" cy="682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2" name="Line 32">
            <a:extLst>
              <a:ext uri="{FF2B5EF4-FFF2-40B4-BE49-F238E27FC236}">
                <a16:creationId xmlns:a16="http://schemas.microsoft.com/office/drawing/2014/main" id="{4E64F7D4-694C-46A6-9169-C3990C1348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9563" y="4635500"/>
            <a:ext cx="412750" cy="412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89" name="Oval 51">
            <a:extLst>
              <a:ext uri="{FF2B5EF4-FFF2-40B4-BE49-F238E27FC236}">
                <a16:creationId xmlns:a16="http://schemas.microsoft.com/office/drawing/2014/main" id="{D4700374-29DC-4FC9-827F-2EDE6788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106988"/>
            <a:ext cx="298450" cy="2984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b="0"/>
          </a:p>
        </p:txBody>
      </p:sp>
      <p:sp>
        <p:nvSpPr>
          <p:cNvPr id="27690" name="Line 52">
            <a:extLst>
              <a:ext uri="{FF2B5EF4-FFF2-40B4-BE49-F238E27FC236}">
                <a16:creationId xmlns:a16="http://schemas.microsoft.com/office/drawing/2014/main" id="{65802A65-3DFC-4B2B-800E-3E0D9E2EEA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9863" y="5245100"/>
            <a:ext cx="68262" cy="920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91" name="Line 53">
            <a:extLst>
              <a:ext uri="{FF2B5EF4-FFF2-40B4-BE49-F238E27FC236}">
                <a16:creationId xmlns:a16="http://schemas.microsoft.com/office/drawing/2014/main" id="{07E8233A-AC4A-45B6-9E53-53B832962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9863" y="5176838"/>
            <a:ext cx="68262" cy="682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92" name="Line 54">
            <a:extLst>
              <a:ext uri="{FF2B5EF4-FFF2-40B4-BE49-F238E27FC236}">
                <a16:creationId xmlns:a16="http://schemas.microsoft.com/office/drawing/2014/main" id="{781C8422-A63A-42C1-8062-97EFDE25F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975" y="5245100"/>
            <a:ext cx="2984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708" name="Rectangle 10">
            <a:extLst>
              <a:ext uri="{FF2B5EF4-FFF2-40B4-BE49-F238E27FC236}">
                <a16:creationId xmlns:a16="http://schemas.microsoft.com/office/drawing/2014/main" id="{0BE51F9C-3FC3-4951-904D-7B0C90C0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3200" b="0" dirty="0">
                <a:solidFill>
                  <a:schemeClr val="tx2"/>
                </a:solidFill>
                <a:latin typeface="Arial" panose="020B0604020202020204" pitchFamily="34" charset="0"/>
              </a:rPr>
              <a:t>State diagrams – an example of transitions</a:t>
            </a:r>
            <a:r>
              <a:rPr lang="en-GB" altLang="en-US" sz="3200" b="0" dirty="0">
                <a:solidFill>
                  <a:schemeClr val="tx2"/>
                </a:solidFill>
                <a:latin typeface="Arial" panose="020B0604020202020204" pitchFamily="34" charset="0"/>
              </a:rPr>
              <a:t> with time-outs and conditions</a:t>
            </a:r>
            <a:endParaRPr lang="en-US" altLang="en-US" sz="3200" b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DC08-A2DD-4C59-9BEB-8BE7FE57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42FAC-A1AA-4C70-B34D-1D54AA5C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163A0-3F30-47AA-B32A-0AF70F8D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83"/>
            <a:ext cx="9144000" cy="6581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A5DDF-3127-4ACB-9E18-205EB86D6DFB}"/>
              </a:ext>
            </a:extLst>
          </p:cNvPr>
          <p:cNvSpPr txBox="1"/>
          <p:nvPr/>
        </p:nvSpPr>
        <p:spPr>
          <a:xfrm>
            <a:off x="609600" y="1295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Chart of ATM Withdraw</a:t>
            </a:r>
          </a:p>
        </p:txBody>
      </p:sp>
    </p:spTree>
    <p:extLst>
      <p:ext uri="{BB962C8B-B14F-4D97-AF65-F5344CB8AC3E}">
        <p14:creationId xmlns:p14="http://schemas.microsoft.com/office/powerpoint/2010/main" val="111626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Statechar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620000" cy="57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49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State Chart Diagram for Patient</a:t>
            </a:r>
            <a:endParaRPr lang="en-IN" dirty="0"/>
          </a:p>
        </p:txBody>
      </p:sp>
      <p:pic>
        <p:nvPicPr>
          <p:cNvPr id="39938" name="Picture 2" descr="http://1.bp.blogspot.com/-eoo8TTE_FGI/T4fRP0yfzTI/AAAAAAAAASE/C53E099ud4o/s1600/State+Chart+Hospital+mgmt+Pati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858180" cy="4727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69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State Diagram for Doctor</a:t>
            </a:r>
            <a:endParaRPr lang="en-IN" dirty="0"/>
          </a:p>
        </p:txBody>
      </p:sp>
      <p:pic>
        <p:nvPicPr>
          <p:cNvPr id="40962" name="Picture 2" descr="http://1.bp.blogspot.com/-n0a3Uzga8kQ/T4fRRHJ6crI/AAAAAAAAASM/x5Mz0Oq75JM/s1600/State+Transition+Hospital+Mgmt+Doc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906324" cy="4391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704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1019</Words>
  <Application>Microsoft Office PowerPoint</Application>
  <PresentationFormat>On-screen Show (4:3)</PresentationFormat>
  <Paragraphs>104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</vt:lpstr>
      <vt:lpstr>Office Theme</vt:lpstr>
      <vt:lpstr>UML Statechart Diagram</vt:lpstr>
      <vt:lpstr>UML Statechart Diagram</vt:lpstr>
      <vt:lpstr>States</vt:lpstr>
      <vt:lpstr>Transitions</vt:lpstr>
      <vt:lpstr>PowerPoint Presentation</vt:lpstr>
      <vt:lpstr>PowerPoint Presentation</vt:lpstr>
      <vt:lpstr>PowerPoint Presentation</vt:lpstr>
      <vt:lpstr>State Chart Diagram for Patient</vt:lpstr>
      <vt:lpstr>State Diagram for Doctor</vt:lpstr>
      <vt:lpstr>State Diagram for Ward Object</vt:lpstr>
      <vt:lpstr>PowerPoint Presentation</vt:lpstr>
      <vt:lpstr>Practical implementation of State chart diagram</vt:lpstr>
      <vt:lpstr>UML Activity Diagram</vt:lpstr>
      <vt:lpstr>UML Activity Diagram</vt:lpstr>
      <vt:lpstr>PowerPoint Presentation</vt:lpstr>
      <vt:lpstr>Basic Activity Diagram Notations and Symbols </vt:lpstr>
      <vt:lpstr>Basic Activity Diagram Notations and Symbols </vt:lpstr>
      <vt:lpstr>Basic Activity Diagram Notations and Symbols </vt:lpstr>
      <vt:lpstr>Basic Activity Diagram Notations and Symbols </vt:lpstr>
      <vt:lpstr>Basic Activity Diagram Notations and Symbols </vt:lpstr>
      <vt:lpstr>Basic Activity Diagram Notations and Symbols </vt:lpstr>
      <vt:lpstr>Basic Activity Diagram Notations and Symbols </vt:lpstr>
      <vt:lpstr>Basic Activity Diagram Notations and Symbols </vt:lpstr>
      <vt:lpstr>Basic Activity Diagram Notations and Symbols </vt:lpstr>
      <vt:lpstr>Basic Activity Diagram Notations and Symbols </vt:lpstr>
      <vt:lpstr>Basic Activity Diagram Notations and Symbols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senthilraja</dc:creator>
  <cp:lastModifiedBy>Rama</cp:lastModifiedBy>
  <cp:revision>100</cp:revision>
  <dcterms:created xsi:type="dcterms:W3CDTF">2017-02-21T05:20:41Z</dcterms:created>
  <dcterms:modified xsi:type="dcterms:W3CDTF">2019-09-05T03:45:50Z</dcterms:modified>
</cp:coreProperties>
</file>