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9" r:id="rId3"/>
    <p:sldId id="258" r:id="rId4"/>
    <p:sldId id="259" r:id="rId5"/>
    <p:sldId id="279" r:id="rId6"/>
    <p:sldId id="260" r:id="rId7"/>
    <p:sldId id="312" r:id="rId8"/>
    <p:sldId id="314" r:id="rId9"/>
    <p:sldId id="310" r:id="rId10"/>
    <p:sldId id="315" r:id="rId11"/>
    <p:sldId id="316" r:id="rId12"/>
    <p:sldId id="318" r:id="rId13"/>
    <p:sldId id="355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42" r:id="rId30"/>
    <p:sldId id="343" r:id="rId31"/>
    <p:sldId id="344" r:id="rId32"/>
    <p:sldId id="345" r:id="rId33"/>
    <p:sldId id="336" r:id="rId34"/>
    <p:sldId id="337" r:id="rId35"/>
    <p:sldId id="346" r:id="rId36"/>
    <p:sldId id="349" r:id="rId37"/>
    <p:sldId id="348" r:id="rId38"/>
    <p:sldId id="339" r:id="rId39"/>
    <p:sldId id="340" r:id="rId40"/>
    <p:sldId id="350" r:id="rId41"/>
    <p:sldId id="352" r:id="rId42"/>
    <p:sldId id="353" r:id="rId43"/>
    <p:sldId id="354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CD09-F90E-4BF5-8893-24DA5E266E4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7EF9D-BC80-4C04-9076-844A0D99E9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2FEA-E297-4AB4-9BDC-B4259667CAB1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8F89-6791-4F87-BF0E-74EA30EA7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  <a:t>OBJECT ORIENTED DESIGN AND PROGRAMMING 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4290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UNIT IV</a:t>
            </a:r>
          </a:p>
          <a:p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Template &amp; Exception Handling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– Declaration &amp; Object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Declaration</a:t>
            </a:r>
          </a:p>
          <a:p>
            <a:pPr>
              <a:buNone/>
            </a:pPr>
            <a:r>
              <a:rPr lang="en-US" sz="2400" dirty="0"/>
              <a:t>	template &lt;class T&gt; </a:t>
            </a:r>
          </a:p>
          <a:p>
            <a:pPr>
              <a:buNone/>
            </a:pPr>
            <a:r>
              <a:rPr lang="en-US" sz="2400" dirty="0"/>
              <a:t>	class </a:t>
            </a:r>
            <a:r>
              <a:rPr lang="en-US" sz="2400" dirty="0" err="1"/>
              <a:t>mypair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{ T values [2];</a:t>
            </a:r>
          </a:p>
          <a:p>
            <a:pPr>
              <a:buNone/>
            </a:pPr>
            <a:r>
              <a:rPr lang="en-US" sz="2400" dirty="0"/>
              <a:t>	   public: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mypair</a:t>
            </a:r>
            <a:r>
              <a:rPr lang="en-US" sz="2400" dirty="0"/>
              <a:t> (T first, T second)</a:t>
            </a:r>
          </a:p>
          <a:p>
            <a:pPr>
              <a:buNone/>
            </a:pPr>
            <a:r>
              <a:rPr lang="en-US" sz="2400" dirty="0"/>
              <a:t>		 { </a:t>
            </a:r>
          </a:p>
          <a:p>
            <a:pPr>
              <a:buNone/>
            </a:pPr>
            <a:r>
              <a:rPr lang="en-US" sz="2400" dirty="0"/>
              <a:t>		values[0]=first; </a:t>
            </a:r>
          </a:p>
          <a:p>
            <a:pPr>
              <a:buNone/>
            </a:pPr>
            <a:r>
              <a:rPr lang="en-US" sz="2400" dirty="0"/>
              <a:t>		values[1]=second; </a:t>
            </a:r>
          </a:p>
          <a:p>
            <a:pPr>
              <a:buNone/>
            </a:pPr>
            <a:r>
              <a:rPr lang="en-US" sz="2400" dirty="0"/>
              <a:t>		}</a:t>
            </a:r>
          </a:p>
          <a:p>
            <a:pPr>
              <a:buNone/>
            </a:pPr>
            <a:r>
              <a:rPr lang="en-US" sz="2400" dirty="0"/>
              <a:t>	 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Object Creation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b="1" i="1" dirty="0"/>
              <a:t>to store two integer </a:t>
            </a:r>
            <a:endParaRPr lang="en-US" sz="1800" b="1" i="1" dirty="0"/>
          </a:p>
          <a:p>
            <a:pPr>
              <a:buNone/>
            </a:pPr>
            <a:r>
              <a:rPr lang="en-US" sz="1800" b="1" i="1" dirty="0"/>
              <a:t>	</a:t>
            </a:r>
            <a:r>
              <a:rPr lang="en-US" sz="1800" dirty="0" err="1"/>
              <a:t>mypair</a:t>
            </a:r>
            <a:r>
              <a:rPr lang="en-US" sz="1800" dirty="0"/>
              <a:t>&lt;</a:t>
            </a:r>
            <a:r>
              <a:rPr lang="en-US" sz="1800" dirty="0" err="1"/>
              <a:t>int</a:t>
            </a:r>
            <a:r>
              <a:rPr lang="en-US" sz="1800" dirty="0"/>
              <a:t>&gt; </a:t>
            </a:r>
            <a:r>
              <a:rPr lang="en-US" sz="1800" dirty="0" err="1"/>
              <a:t>myobject</a:t>
            </a:r>
            <a:r>
              <a:rPr lang="en-US" sz="1800" dirty="0"/>
              <a:t> (115, 36);</a:t>
            </a:r>
          </a:p>
          <a:p>
            <a:pPr>
              <a:buNone/>
            </a:pPr>
            <a:r>
              <a:rPr lang="en-US" sz="1800" dirty="0"/>
              <a:t>	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b="1" i="1" dirty="0"/>
              <a:t>to store two floats	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mypair</a:t>
            </a:r>
            <a:r>
              <a:rPr lang="en-US" sz="1800" dirty="0"/>
              <a:t>&lt;double&gt; </a:t>
            </a:r>
            <a:r>
              <a:rPr lang="en-US" sz="1800" dirty="0" err="1"/>
              <a:t>myfloats</a:t>
            </a:r>
            <a:r>
              <a:rPr lang="en-US" sz="1800" dirty="0"/>
              <a:t> (3.0, 2.18);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Program to find the biggest among  two elements using 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iostream</a:t>
            </a:r>
            <a:r>
              <a:rPr lang="en-US" sz="2000" dirty="0">
                <a:solidFill>
                  <a:srgbClr val="7030A0"/>
                </a:solidFill>
              </a:rPr>
              <a:t>&gt; using namespace std; template &lt;class T&gt;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class </a:t>
            </a:r>
            <a:r>
              <a:rPr lang="en-US" sz="2000" dirty="0" err="1">
                <a:solidFill>
                  <a:srgbClr val="7030A0"/>
                </a:solidFill>
              </a:rPr>
              <a:t>mypair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  T a, b;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public: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</a:t>
            </a:r>
            <a:r>
              <a:rPr lang="en-US" sz="2000" dirty="0" err="1">
                <a:solidFill>
                  <a:srgbClr val="7030A0"/>
                </a:solidFill>
              </a:rPr>
              <a:t>mypair</a:t>
            </a:r>
            <a:r>
              <a:rPr lang="en-US" sz="2000" dirty="0">
                <a:solidFill>
                  <a:srgbClr val="7030A0"/>
                </a:solidFill>
              </a:rPr>
              <a:t> (T first, T second) 	{a=first; b=second;}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T </a:t>
            </a:r>
            <a:r>
              <a:rPr lang="en-US" sz="2000" dirty="0" err="1">
                <a:solidFill>
                  <a:srgbClr val="7030A0"/>
                </a:solidFill>
              </a:rPr>
              <a:t>getmax</a:t>
            </a:r>
            <a:r>
              <a:rPr lang="en-US" sz="2000" dirty="0">
                <a:solidFill>
                  <a:srgbClr val="7030A0"/>
                </a:solidFill>
              </a:rPr>
              <a:t> ();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};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template &lt;class T&gt;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T </a:t>
            </a:r>
            <a:r>
              <a:rPr lang="en-US" sz="2000" dirty="0" err="1">
                <a:solidFill>
                  <a:srgbClr val="7030A0"/>
                </a:solidFill>
              </a:rPr>
              <a:t>mypair</a:t>
            </a:r>
            <a:r>
              <a:rPr lang="en-US" sz="2000" dirty="0">
                <a:solidFill>
                  <a:srgbClr val="7030A0"/>
                </a:solidFill>
              </a:rPr>
              <a:t>&lt;T&gt;::</a:t>
            </a:r>
            <a:r>
              <a:rPr lang="en-US" sz="2000" dirty="0" err="1">
                <a:solidFill>
                  <a:srgbClr val="7030A0"/>
                </a:solidFill>
              </a:rPr>
              <a:t>getmax</a:t>
            </a:r>
            <a:r>
              <a:rPr lang="en-US" sz="2000" dirty="0">
                <a:solidFill>
                  <a:srgbClr val="7030A0"/>
                </a:solidFill>
              </a:rPr>
              <a:t> ()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{ T </a:t>
            </a:r>
            <a:r>
              <a:rPr lang="en-US" sz="2000" dirty="0" err="1">
                <a:solidFill>
                  <a:srgbClr val="7030A0"/>
                </a:solidFill>
              </a:rPr>
              <a:t>retval</a:t>
            </a:r>
            <a:r>
              <a:rPr lang="en-US" sz="2000" dirty="0">
                <a:solidFill>
                  <a:srgbClr val="7030A0"/>
                </a:solidFill>
              </a:rPr>
              <a:t>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</a:t>
            </a:r>
            <a:r>
              <a:rPr lang="en-US" sz="2000" dirty="0" err="1">
                <a:solidFill>
                  <a:srgbClr val="7030A0"/>
                </a:solidFill>
              </a:rPr>
              <a:t>retval</a:t>
            </a:r>
            <a:r>
              <a:rPr lang="en-US" sz="2000" dirty="0">
                <a:solidFill>
                  <a:srgbClr val="7030A0"/>
                </a:solidFill>
              </a:rPr>
              <a:t> = a&gt;b? a : b; return </a:t>
            </a:r>
            <a:r>
              <a:rPr lang="en-US" sz="2000" dirty="0" err="1">
                <a:solidFill>
                  <a:srgbClr val="7030A0"/>
                </a:solidFill>
              </a:rPr>
              <a:t>retval</a:t>
            </a:r>
            <a:r>
              <a:rPr lang="en-US" dirty="0">
                <a:solidFill>
                  <a:srgbClr val="7030A0"/>
                </a:solidFill>
              </a:rPr>
              <a:t>;</a:t>
            </a:r>
            <a:r>
              <a:rPr lang="en-US" sz="2000" dirty="0">
                <a:solidFill>
                  <a:srgbClr val="7030A0"/>
                </a:solidFill>
              </a:rPr>
              <a:t>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main ()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 </a:t>
            </a:r>
            <a:r>
              <a:rPr lang="en-US" sz="2000" dirty="0" err="1">
                <a:solidFill>
                  <a:srgbClr val="7030A0"/>
                </a:solidFill>
              </a:rPr>
              <a:t>mypair</a:t>
            </a:r>
            <a:r>
              <a:rPr lang="en-US" sz="2000" dirty="0">
                <a:solidFill>
                  <a:srgbClr val="7030A0"/>
                </a:solidFill>
              </a:rPr>
              <a:t> &lt;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&gt; </a:t>
            </a:r>
            <a:r>
              <a:rPr lang="en-US" sz="2000" dirty="0" err="1">
                <a:solidFill>
                  <a:srgbClr val="7030A0"/>
                </a:solidFill>
              </a:rPr>
              <a:t>myobject</a:t>
            </a:r>
            <a:r>
              <a:rPr lang="en-US" sz="2000" dirty="0">
                <a:solidFill>
                  <a:srgbClr val="7030A0"/>
                </a:solidFill>
              </a:rPr>
              <a:t> (100, 75);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 </a:t>
            </a:r>
            <a:r>
              <a:rPr lang="en-US" sz="2000" dirty="0" err="1">
                <a:solidFill>
                  <a:srgbClr val="7030A0"/>
                </a:solidFill>
              </a:rPr>
              <a:t>myobject.getmax</a:t>
            </a:r>
            <a:r>
              <a:rPr lang="en-US" sz="2000" dirty="0">
                <a:solidFill>
                  <a:srgbClr val="7030A0"/>
                </a:solidFill>
              </a:rPr>
              <a:t>(); return 0;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Output :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7030A0"/>
                </a:solidFill>
              </a:rPr>
              <a:t>#include&lt;</a:t>
            </a:r>
            <a:r>
              <a:rPr lang="en-US" sz="1800" dirty="0" err="1">
                <a:solidFill>
                  <a:srgbClr val="7030A0"/>
                </a:solidFill>
              </a:rPr>
              <a:t>iostream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using namespace std;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template&lt;</a:t>
            </a:r>
            <a:r>
              <a:rPr lang="en-US" sz="1800" dirty="0" err="1">
                <a:solidFill>
                  <a:srgbClr val="7030A0"/>
                </a:solidFill>
              </a:rPr>
              <a:t>typename</a:t>
            </a:r>
            <a:r>
              <a:rPr lang="en-US" sz="1800" dirty="0">
                <a:solidFill>
                  <a:srgbClr val="7030A0"/>
                </a:solidFill>
              </a:rPr>
              <a:t> T,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size&gt;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class set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   T array[size];	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public :	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void </a:t>
            </a:r>
            <a:r>
              <a:rPr lang="en-US" sz="1800" dirty="0" err="1">
                <a:solidFill>
                  <a:srgbClr val="7030A0"/>
                </a:solidFill>
              </a:rPr>
              <a:t>getvalue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{ 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&lt;&lt;“Enter array elements”;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for(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=0;i&lt;</a:t>
            </a:r>
            <a:r>
              <a:rPr lang="en-US" sz="1800" dirty="0" err="1">
                <a:solidFill>
                  <a:srgbClr val="7030A0"/>
                </a:solidFill>
              </a:rPr>
              <a:t>size;i</a:t>
            </a:r>
            <a:r>
              <a:rPr lang="en-US" sz="1800" dirty="0">
                <a:solidFill>
                  <a:srgbClr val="7030A0"/>
                </a:solidFill>
              </a:rPr>
              <a:t>++)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  </a:t>
            </a:r>
            <a:r>
              <a:rPr lang="en-US" sz="1800" dirty="0" err="1">
                <a:solidFill>
                  <a:srgbClr val="7030A0"/>
                </a:solidFill>
              </a:rPr>
              <a:t>cin</a:t>
            </a:r>
            <a:r>
              <a:rPr lang="en-US" sz="1800" dirty="0">
                <a:solidFill>
                  <a:srgbClr val="7030A0"/>
                </a:solidFill>
              </a:rPr>
              <a:t>&gt;&gt;array[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];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 void </a:t>
            </a:r>
            <a:r>
              <a:rPr lang="en-US" sz="1800" dirty="0" err="1">
                <a:solidFill>
                  <a:srgbClr val="7030A0"/>
                </a:solidFill>
              </a:rPr>
              <a:t>disp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  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&lt;&lt;“Array elements are \n”;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 for(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=0;i&lt;</a:t>
            </a:r>
            <a:r>
              <a:rPr lang="en-US" sz="1800" dirty="0" err="1">
                <a:solidFill>
                  <a:srgbClr val="7030A0"/>
                </a:solidFill>
              </a:rPr>
              <a:t>size;i</a:t>
            </a:r>
            <a:r>
              <a:rPr lang="en-US" sz="1800" dirty="0">
                <a:solidFill>
                  <a:srgbClr val="7030A0"/>
                </a:solidFill>
              </a:rPr>
              <a:t>++)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 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&lt;&lt;array[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];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   }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 };</a:t>
            </a:r>
          </a:p>
          <a:p>
            <a:pPr>
              <a:buNone/>
            </a:pPr>
            <a:r>
              <a:rPr lang="en-US" sz="1800" dirty="0"/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main()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 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    	set&lt;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, 5&gt; array1;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array1.getvalue();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array1.disp();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Output :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Enter array elements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22   25   28   31   35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Array elements are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22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25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28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31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35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Guess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US" sz="1800" dirty="0"/>
              <a:t>	#include &lt;</a:t>
            </a:r>
            <a:r>
              <a:rPr lang="en-US" sz="1800" dirty="0" err="1"/>
              <a:t>iostream</a:t>
            </a:r>
            <a:r>
              <a:rPr lang="en-US" sz="1800" dirty="0"/>
              <a:t>&gt; </a:t>
            </a:r>
          </a:p>
          <a:p>
            <a:pPr fontAlgn="base">
              <a:buNone/>
            </a:pPr>
            <a:r>
              <a:rPr lang="en-US" sz="1800" dirty="0"/>
              <a:t>	using namespace std; </a:t>
            </a:r>
          </a:p>
          <a:p>
            <a:pPr fontAlgn="base">
              <a:buNone/>
            </a:pPr>
            <a:r>
              <a:rPr lang="en-US" sz="1800" dirty="0"/>
              <a:t>	template &lt;</a:t>
            </a:r>
            <a:r>
              <a:rPr lang="en-US" sz="1800" dirty="0" err="1"/>
              <a:t>typename</a:t>
            </a:r>
            <a:r>
              <a:rPr lang="en-US" sz="1800" dirty="0"/>
              <a:t> T&gt; </a:t>
            </a:r>
          </a:p>
          <a:p>
            <a:pPr fontAlgn="base">
              <a:buNone/>
            </a:pPr>
            <a:r>
              <a:rPr lang="en-US" sz="1800" dirty="0"/>
              <a:t>	T max(T x, T y) </a:t>
            </a:r>
          </a:p>
          <a:p>
            <a:pPr fontAlgn="base">
              <a:buNone/>
            </a:pPr>
            <a:r>
              <a:rPr lang="en-US" sz="1800" dirty="0"/>
              <a:t>	{ </a:t>
            </a:r>
          </a:p>
          <a:p>
            <a:pPr fontAlgn="base">
              <a:buNone/>
            </a:pPr>
            <a:r>
              <a:rPr lang="en-US" sz="1800" dirty="0"/>
              <a:t>	    return (x &gt; y)? x : y; </a:t>
            </a:r>
          </a:p>
          <a:p>
            <a:pPr fontAlgn="base">
              <a:buNone/>
            </a:pPr>
            <a:r>
              <a:rPr lang="en-US" sz="1800" dirty="0"/>
              <a:t>	} </a:t>
            </a:r>
          </a:p>
          <a:p>
            <a:pPr fontAlgn="base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</a:t>
            </a:r>
          </a:p>
          <a:p>
            <a:pPr fontAlgn="base">
              <a:buNone/>
            </a:pPr>
            <a:r>
              <a:rPr lang="en-US" sz="1800" dirty="0"/>
              <a:t>	{ </a:t>
            </a:r>
          </a:p>
          <a:p>
            <a:pPr fontAlgn="base">
              <a:buNone/>
            </a:pPr>
            <a:r>
              <a:rPr lang="en-US" sz="1800" dirty="0"/>
              <a:t>	    </a:t>
            </a:r>
            <a:r>
              <a:rPr lang="en-US" sz="1800" dirty="0" err="1"/>
              <a:t>cout</a:t>
            </a:r>
            <a:r>
              <a:rPr lang="en-US" sz="1800" dirty="0"/>
              <a:t> &lt;&lt; max(3, 7) &lt;&lt; std::</a:t>
            </a:r>
            <a:r>
              <a:rPr lang="en-US" sz="1800" dirty="0" err="1"/>
              <a:t>endl</a:t>
            </a:r>
            <a:r>
              <a:rPr lang="en-US" sz="1800" dirty="0"/>
              <a:t>; </a:t>
            </a:r>
          </a:p>
          <a:p>
            <a:pPr fontAlgn="base">
              <a:buNone/>
            </a:pPr>
            <a:r>
              <a:rPr lang="en-US" sz="1800" dirty="0"/>
              <a:t>	    </a:t>
            </a:r>
            <a:r>
              <a:rPr lang="en-US" sz="1800" dirty="0" err="1"/>
              <a:t>cout</a:t>
            </a:r>
            <a:r>
              <a:rPr lang="en-US" sz="1800" dirty="0"/>
              <a:t> &lt;&lt; max(3.0, 7.0) &lt;&lt; std::</a:t>
            </a:r>
            <a:r>
              <a:rPr lang="en-US" sz="1800" dirty="0" err="1"/>
              <a:t>endl</a:t>
            </a:r>
            <a:r>
              <a:rPr lang="en-US" sz="1800" dirty="0"/>
              <a:t>; </a:t>
            </a:r>
          </a:p>
          <a:p>
            <a:pPr fontAlgn="base">
              <a:buNone/>
            </a:pPr>
            <a:r>
              <a:rPr lang="en-US" sz="1800" dirty="0"/>
              <a:t>	    </a:t>
            </a:r>
            <a:r>
              <a:rPr lang="en-US" sz="1800" dirty="0" err="1"/>
              <a:t>cout</a:t>
            </a:r>
            <a:r>
              <a:rPr lang="en-US" sz="1800" dirty="0"/>
              <a:t> &lt;&lt; max(3, 7.0) &lt;&lt; std::</a:t>
            </a:r>
            <a:r>
              <a:rPr lang="en-US" sz="1800" dirty="0" err="1"/>
              <a:t>endl</a:t>
            </a:r>
            <a:r>
              <a:rPr lang="en-US" sz="1800" dirty="0"/>
              <a:t>; </a:t>
            </a:r>
          </a:p>
          <a:p>
            <a:pPr fontAlgn="base">
              <a:buNone/>
            </a:pPr>
            <a:r>
              <a:rPr lang="en-US" sz="1800" dirty="0"/>
              <a:t>	    return 0; </a:t>
            </a:r>
          </a:p>
          <a:p>
            <a:pPr fontAlgn="base">
              <a:buNone/>
            </a:pPr>
            <a:r>
              <a:rPr lang="en-US" sz="1800" dirty="0"/>
              <a:t>	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Exceptions are run-time anomalies or abnormal conditions that a program encounters during its execution.</a:t>
            </a:r>
          </a:p>
          <a:p>
            <a:pPr fontAlgn="base">
              <a:buNone/>
            </a:pPr>
            <a:r>
              <a:rPr lang="en-US" sz="2800" dirty="0">
                <a:solidFill>
                  <a:srgbClr val="7030A0"/>
                </a:solidFill>
              </a:rPr>
              <a:t>	Specialized keywords for this purpose are</a:t>
            </a:r>
          </a:p>
          <a:p>
            <a:pPr lvl="1" fontAlgn="base"/>
            <a:r>
              <a:rPr lang="en-US" sz="2400" b="1" i="1" dirty="0">
                <a:solidFill>
                  <a:srgbClr val="C00000"/>
                </a:solidFill>
              </a:rPr>
              <a:t>try</a:t>
            </a:r>
            <a:r>
              <a:rPr lang="en-US" sz="2400" dirty="0">
                <a:solidFill>
                  <a:srgbClr val="7030A0"/>
                </a:solidFill>
              </a:rPr>
              <a:t>: a block of code that can throw an exception.</a:t>
            </a:r>
          </a:p>
          <a:p>
            <a:pPr lvl="1" fontAlgn="base"/>
            <a:r>
              <a:rPr lang="en-US" sz="2400" b="1" i="1" dirty="0">
                <a:solidFill>
                  <a:srgbClr val="C00000"/>
                </a:solidFill>
              </a:rPr>
              <a:t>catch</a:t>
            </a:r>
            <a:r>
              <a:rPr lang="en-US" sz="2400" dirty="0">
                <a:solidFill>
                  <a:srgbClr val="7030A0"/>
                </a:solidFill>
              </a:rPr>
              <a:t>: a block of code that is executed when a particular exception is thrown.</a:t>
            </a:r>
          </a:p>
          <a:p>
            <a:pPr lvl="1" fontAlgn="base"/>
            <a:r>
              <a:rPr lang="en-US" sz="2400" b="1" i="1" dirty="0">
                <a:solidFill>
                  <a:srgbClr val="C00000"/>
                </a:solidFill>
              </a:rPr>
              <a:t>throw</a:t>
            </a:r>
            <a:r>
              <a:rPr lang="en-US" sz="2400" dirty="0">
                <a:solidFill>
                  <a:srgbClr val="7030A0"/>
                </a:solidFill>
              </a:rPr>
              <a:t>: Used to throw an exception. Also used to list the exceptions that a function throws, but doesn’t handle itself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 &amp;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try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 {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//code throw parameter;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}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catch(</a:t>
            </a:r>
            <a:r>
              <a:rPr lang="en-US" sz="2400" dirty="0" err="1">
                <a:solidFill>
                  <a:srgbClr val="7030A0"/>
                </a:solidFill>
              </a:rPr>
              <a:t>exceptionname</a:t>
            </a:r>
            <a:r>
              <a:rPr lang="en-US" sz="2400" dirty="0">
                <a:solidFill>
                  <a:srgbClr val="7030A0"/>
                </a:solidFill>
              </a:rPr>
              <a:t> ex)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 {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//code to handle exception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41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7030A0"/>
                </a:solidFill>
              </a:rPr>
              <a:t>#include &lt;</a:t>
            </a:r>
            <a:r>
              <a:rPr lang="en-US" sz="1800" dirty="0" err="1">
                <a:solidFill>
                  <a:srgbClr val="7030A0"/>
                </a:solidFill>
              </a:rPr>
              <a:t>iostream</a:t>
            </a:r>
            <a:r>
              <a:rPr lang="en-US" sz="1800" dirty="0">
                <a:solidFill>
                  <a:srgbClr val="7030A0"/>
                </a:solidFill>
              </a:rPr>
              <a:t>&gt;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using namespace std;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main ()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try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throw 20;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catch 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e)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"An exception occurred. Exception Nr. " &lt;&lt; e &lt;&lt; '\n';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return 0;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    </a:t>
            </a:r>
            <a:r>
              <a:rPr lang="en-US" sz="1800" b="1" i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An exception occurred. Exception Nr. 20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catch blocks – To handle different types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7030A0"/>
                </a:solidFill>
              </a:rPr>
              <a:t>#include &lt;</a:t>
            </a:r>
            <a:r>
              <a:rPr lang="en-US" sz="1800" dirty="0" err="1">
                <a:solidFill>
                  <a:srgbClr val="7030A0"/>
                </a:solidFill>
              </a:rPr>
              <a:t>iostream</a:t>
            </a:r>
            <a:r>
              <a:rPr lang="en-US" sz="1800" dirty="0">
                <a:solidFill>
                  <a:srgbClr val="7030A0"/>
                </a:solidFill>
              </a:rPr>
              <a:t>&gt; #include&lt;</a:t>
            </a:r>
            <a:r>
              <a:rPr lang="en-US" sz="1800" dirty="0" err="1">
                <a:solidFill>
                  <a:srgbClr val="7030A0"/>
                </a:solidFill>
              </a:rPr>
              <a:t>conio.h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using namespace std;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main()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x[3] = {-1,2};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for(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=0; 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&lt;2; 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++)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ex = x[</a:t>
            </a:r>
            <a:r>
              <a:rPr lang="en-US" sz="1800" dirty="0" err="1">
                <a:solidFill>
                  <a:srgbClr val="7030A0"/>
                </a:solidFill>
              </a:rPr>
              <a:t>i</a:t>
            </a:r>
            <a:r>
              <a:rPr lang="en-US" sz="1800" dirty="0">
                <a:solidFill>
                  <a:srgbClr val="7030A0"/>
                </a:solidFill>
              </a:rPr>
              <a:t>];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try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 if (ex &gt; 0) // throwing numeric value as exception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 throw ex;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else // throwing a character as exception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	throw 'ex';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7030A0"/>
                </a:solidFill>
              </a:rPr>
              <a:t>catch 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ex) // to catch numeric exceptions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"Integer exception\n";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catch (char ex) // to catch character/string exceptions 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"Character exception\n";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Integer  exception</a:t>
            </a: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	Character exception</a:t>
            </a:r>
          </a:p>
          <a:p>
            <a:pPr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Generalized catch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1500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iostream</a:t>
            </a:r>
            <a:r>
              <a:rPr lang="en-US" sz="2000" dirty="0">
                <a:solidFill>
                  <a:srgbClr val="7030A0"/>
                </a:solidFill>
              </a:rPr>
              <a:t>&gt; #include&lt;</a:t>
            </a:r>
            <a:r>
              <a:rPr lang="en-US" sz="2000" dirty="0" err="1">
                <a:solidFill>
                  <a:srgbClr val="7030A0"/>
                </a:solidFill>
              </a:rPr>
              <a:t>conio.h</a:t>
            </a:r>
            <a:r>
              <a:rPr lang="en-US" sz="20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using namespace std;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main()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{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x[3] = {-1,2};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   for(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=0;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&lt;2;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++)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{ 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ex=x[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];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try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{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  if (ex &gt; 0)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    throw ex;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else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     throw 'ex';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}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71500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 // </a:t>
            </a:r>
            <a:r>
              <a:rPr lang="en-US" sz="2000" dirty="0" err="1">
                <a:solidFill>
                  <a:srgbClr val="7030A0"/>
                </a:solidFill>
              </a:rPr>
              <a:t>generalised</a:t>
            </a:r>
            <a:r>
              <a:rPr lang="en-US" sz="2000" dirty="0">
                <a:solidFill>
                  <a:srgbClr val="7030A0"/>
                </a:solidFill>
              </a:rPr>
              <a:t> catch block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catch (...)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   {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 	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"Special exception\n";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    }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return 0;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}</a:t>
            </a:r>
            <a:br>
              <a:rPr lang="en-US" sz="2000" dirty="0">
                <a:solidFill>
                  <a:srgbClr val="7030A0"/>
                </a:solidFill>
              </a:rPr>
            </a:br>
            <a:endParaRPr lang="en-US" sz="20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Output :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Special exception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Special exception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Exceptions</a:t>
            </a:r>
            <a:b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cpp_excep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61722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Exceptions-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fontAlgn="t">
              <a:buNone/>
            </a:pPr>
            <a:r>
              <a:rPr lang="en-US" dirty="0"/>
              <a:t>	 </a:t>
            </a:r>
            <a:r>
              <a:rPr lang="en-US" sz="2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Sr.No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Exception &amp; Description</a:t>
            </a:r>
          </a:p>
          <a:p>
            <a:pPr fontAlgn="t">
              <a:buNone/>
            </a:pPr>
            <a:r>
              <a:rPr lang="en-US" sz="2400" dirty="0"/>
              <a:t>	1	</a:t>
            </a:r>
            <a:r>
              <a:rPr lang="en-US" sz="2400" b="1" dirty="0">
                <a:solidFill>
                  <a:srgbClr val="C00000"/>
                </a:solidFill>
              </a:rPr>
              <a:t>std::exception</a:t>
            </a:r>
            <a:endParaRPr lang="en-US" sz="2400" dirty="0">
              <a:solidFill>
                <a:srgbClr val="C00000"/>
              </a:solidFill>
            </a:endParaRPr>
          </a:p>
          <a:p>
            <a:pPr lvl="2" fontAlgn="t"/>
            <a:r>
              <a:rPr lang="en-US" dirty="0">
                <a:solidFill>
                  <a:srgbClr val="7030A0"/>
                </a:solidFill>
              </a:rPr>
              <a:t>An exception and parent class of all the standard C++ exceptions.</a:t>
            </a:r>
          </a:p>
          <a:p>
            <a:pPr fontAlgn="t">
              <a:buNone/>
            </a:pPr>
            <a:r>
              <a:rPr lang="en-US" sz="2400" dirty="0">
                <a:solidFill>
                  <a:srgbClr val="7030A0"/>
                </a:solidFill>
              </a:rPr>
              <a:t>	2	</a:t>
            </a:r>
            <a:r>
              <a:rPr lang="en-US" sz="2400" b="1" dirty="0">
                <a:solidFill>
                  <a:srgbClr val="C00000"/>
                </a:solidFill>
              </a:rPr>
              <a:t>std::</a:t>
            </a:r>
            <a:r>
              <a:rPr lang="en-US" sz="2400" b="1" dirty="0" err="1">
                <a:solidFill>
                  <a:srgbClr val="C00000"/>
                </a:solidFill>
              </a:rPr>
              <a:t>bad_alloc</a:t>
            </a:r>
            <a:endParaRPr lang="en-US" sz="2400" dirty="0">
              <a:solidFill>
                <a:srgbClr val="C00000"/>
              </a:solidFill>
            </a:endParaRPr>
          </a:p>
          <a:p>
            <a:pPr lvl="2" fontAlgn="t"/>
            <a:r>
              <a:rPr lang="en-US" dirty="0">
                <a:solidFill>
                  <a:srgbClr val="7030A0"/>
                </a:solidFill>
              </a:rPr>
              <a:t>This can be thrown by 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fontAlgn="t">
              <a:buNone/>
            </a:pPr>
            <a:r>
              <a:rPr lang="en-US" sz="2400" dirty="0">
                <a:solidFill>
                  <a:srgbClr val="7030A0"/>
                </a:solidFill>
              </a:rPr>
              <a:t>	3	</a:t>
            </a:r>
            <a:r>
              <a:rPr lang="en-US" sz="2400" b="1" dirty="0">
                <a:solidFill>
                  <a:srgbClr val="C00000"/>
                </a:solidFill>
              </a:rPr>
              <a:t>std::</a:t>
            </a:r>
            <a:r>
              <a:rPr lang="en-US" sz="2400" b="1" dirty="0" err="1">
                <a:solidFill>
                  <a:srgbClr val="C00000"/>
                </a:solidFill>
              </a:rPr>
              <a:t>bad_cast</a:t>
            </a:r>
            <a:endParaRPr lang="en-US" sz="2400" dirty="0">
              <a:solidFill>
                <a:srgbClr val="C00000"/>
              </a:solidFill>
            </a:endParaRPr>
          </a:p>
          <a:p>
            <a:pPr lvl="2" fontAlgn="t"/>
            <a:r>
              <a:rPr lang="en-US" dirty="0">
                <a:solidFill>
                  <a:srgbClr val="7030A0"/>
                </a:solidFill>
              </a:rPr>
              <a:t>This can be thrown by </a:t>
            </a:r>
            <a:r>
              <a:rPr lang="en-US" b="1" dirty="0" err="1">
                <a:solidFill>
                  <a:srgbClr val="7030A0"/>
                </a:solidFill>
              </a:rPr>
              <a:t>dynamic_cast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fontAlgn="t">
              <a:buNone/>
            </a:pPr>
            <a:r>
              <a:rPr lang="en-US" sz="2400" dirty="0">
                <a:solidFill>
                  <a:srgbClr val="7030A0"/>
                </a:solidFill>
              </a:rPr>
              <a:t>	4	</a:t>
            </a:r>
            <a:r>
              <a:rPr lang="en-US" sz="2400" b="1" dirty="0">
                <a:solidFill>
                  <a:srgbClr val="7030A0"/>
                </a:solidFill>
              </a:rPr>
              <a:t>std::</a:t>
            </a:r>
            <a:r>
              <a:rPr lang="en-US" sz="2400" b="1" dirty="0" err="1">
                <a:solidFill>
                  <a:srgbClr val="7030A0"/>
                </a:solidFill>
              </a:rPr>
              <a:t>bad_exception</a:t>
            </a:r>
            <a:endParaRPr lang="en-US" sz="2400" dirty="0">
              <a:solidFill>
                <a:srgbClr val="7030A0"/>
              </a:solidFill>
            </a:endParaRPr>
          </a:p>
          <a:p>
            <a:pPr lvl="2" fontAlgn="t"/>
            <a:r>
              <a:rPr lang="en-US" dirty="0">
                <a:solidFill>
                  <a:srgbClr val="7030A0"/>
                </a:solidFill>
              </a:rPr>
              <a:t>This is useful device to handle unexpected exceptions in a C++ program.</a:t>
            </a:r>
          </a:p>
          <a:p>
            <a:pPr fontAlgn="t">
              <a:buNone/>
            </a:pPr>
            <a:r>
              <a:rPr lang="en-US" sz="2400" dirty="0">
                <a:solidFill>
                  <a:srgbClr val="7030A0"/>
                </a:solidFill>
              </a:rPr>
              <a:t>	5	</a:t>
            </a:r>
            <a:r>
              <a:rPr lang="en-US" sz="2400" b="1" dirty="0">
                <a:solidFill>
                  <a:srgbClr val="C00000"/>
                </a:solidFill>
              </a:rPr>
              <a:t>std::</a:t>
            </a:r>
            <a:r>
              <a:rPr lang="en-US" sz="2400" b="1" dirty="0" err="1">
                <a:solidFill>
                  <a:srgbClr val="C00000"/>
                </a:solidFill>
              </a:rPr>
              <a:t>bad_typeid</a:t>
            </a:r>
            <a:endParaRPr lang="en-US" sz="2400" dirty="0">
              <a:solidFill>
                <a:srgbClr val="C00000"/>
              </a:solidFill>
            </a:endParaRPr>
          </a:p>
          <a:p>
            <a:pPr lvl="2" fontAlgn="t"/>
            <a:r>
              <a:rPr lang="en-US" dirty="0">
                <a:solidFill>
                  <a:srgbClr val="7030A0"/>
                </a:solidFill>
              </a:rPr>
              <a:t>This can be thrown by </a:t>
            </a:r>
            <a:r>
              <a:rPr lang="en-US" b="1" dirty="0" err="1">
                <a:solidFill>
                  <a:srgbClr val="7030A0"/>
                </a:solidFill>
              </a:rPr>
              <a:t>typeid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Topics covered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Template </a:t>
            </a:r>
          </a:p>
          <a:p>
            <a:pPr lvl="1"/>
            <a:r>
              <a:rPr lang="en-US" sz="2800" i="1" dirty="0">
                <a:solidFill>
                  <a:srgbClr val="7030A0"/>
                </a:solidFill>
                <a:cs typeface="Times New Roman" pitchFamily="18" charset="0"/>
              </a:rPr>
              <a:t>Introduction </a:t>
            </a:r>
          </a:p>
          <a:p>
            <a:pPr lvl="1"/>
            <a:r>
              <a:rPr lang="en-US" sz="2800" i="1" dirty="0">
                <a:solidFill>
                  <a:srgbClr val="7030A0"/>
                </a:solidFill>
                <a:cs typeface="Times New Roman" pitchFamily="18" charset="0"/>
              </a:rPr>
              <a:t>Types</a:t>
            </a:r>
          </a:p>
          <a:p>
            <a:pPr marL="1149350" lvl="2" indent="-284163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7030A0"/>
                </a:solidFill>
                <a:cs typeface="Times New Roman" pitchFamily="18" charset="0"/>
              </a:rPr>
              <a:t>F</a:t>
            </a:r>
            <a:r>
              <a:rPr lang="en-US" sz="2800" i="1" dirty="0">
                <a:solidFill>
                  <a:srgbClr val="7030A0"/>
                </a:solidFill>
              </a:rPr>
              <a:t>unction Template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i="1" dirty="0">
                <a:solidFill>
                  <a:srgbClr val="7030A0"/>
                </a:solidFill>
              </a:rPr>
              <a:t>Class Template 	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i="1" dirty="0">
                <a:solidFill>
                  <a:srgbClr val="7030A0"/>
                </a:solidFill>
              </a:rPr>
              <a:t>Example Program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Exception Handling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i="1" dirty="0">
                <a:solidFill>
                  <a:srgbClr val="7030A0"/>
                </a:solidFill>
              </a:rPr>
              <a:t>try  catch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- Multilevel exceptional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- throw and throws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- user defined exceptional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- Example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Exceptions-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fontAlgn="t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Sr.No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Exception &amp; Description </a:t>
            </a:r>
          </a:p>
          <a:p>
            <a:pPr fontAlgn="t">
              <a:buNone/>
            </a:pPr>
            <a:r>
              <a:rPr lang="en-US" sz="2000" dirty="0"/>
              <a:t>	6.</a:t>
            </a: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 std::</a:t>
            </a:r>
            <a:r>
              <a:rPr lang="en-US" sz="2000" b="1" dirty="0" err="1">
                <a:solidFill>
                  <a:srgbClr val="C00000"/>
                </a:solidFill>
              </a:rPr>
              <a:t>logic_error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An exception that theoretically can be detected by reading the code.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7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domain_error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is an exception thrown when a mathematically invalid domain is used.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8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invalid_argument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is thrown due to invalid arguments.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9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length_error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is thrown when a too big std::string is created.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10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out_of_range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can be thrown by the 'at' method, for example a std::vector and std::</a:t>
            </a:r>
            <a:r>
              <a:rPr lang="en-US" sz="2000" dirty="0" err="1">
                <a:solidFill>
                  <a:srgbClr val="7030A0"/>
                </a:solidFill>
              </a:rPr>
              <a:t>bitset</a:t>
            </a:r>
            <a:r>
              <a:rPr lang="en-US" sz="2000" dirty="0">
                <a:solidFill>
                  <a:srgbClr val="7030A0"/>
                </a:solidFill>
              </a:rPr>
              <a:t>&lt;&gt;::operator[]().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Exceptions-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fontAlgn="t">
              <a:buNone/>
            </a:pPr>
            <a:r>
              <a:rPr lang="en-US" sz="2000" b="1" dirty="0"/>
              <a:t>	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Sr. No	Exception &amp; Description </a:t>
            </a:r>
          </a:p>
          <a:p>
            <a:pPr fontAlgn="t">
              <a:buNone/>
            </a:pPr>
            <a:r>
              <a:rPr lang="en-US" sz="2000" b="1" dirty="0"/>
              <a:t>	11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runtime_error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An exception that theoretically cannot be detected by reading the code.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12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overflow_error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is thrown if a mathematical overflow occurs.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13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range_error</a:t>
            </a:r>
            <a:endParaRPr lang="en-US" sz="2000" dirty="0">
              <a:solidFill>
                <a:srgbClr val="C00000"/>
              </a:solidFill>
            </a:endParaRPr>
          </a:p>
          <a:p>
            <a:pPr lvl="1" fontAlgn="t"/>
            <a:r>
              <a:rPr lang="en-US" sz="2000" dirty="0">
                <a:solidFill>
                  <a:srgbClr val="7030A0"/>
                </a:solidFill>
              </a:rPr>
              <a:t>This is occurred when you try to store a value which is out of range.</a:t>
            </a: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14	</a:t>
            </a:r>
            <a:r>
              <a:rPr lang="en-US" sz="2000" b="1" dirty="0">
                <a:solidFill>
                  <a:srgbClr val="C00000"/>
                </a:solidFill>
              </a:rPr>
              <a:t>std::</a:t>
            </a:r>
            <a:r>
              <a:rPr lang="en-US" sz="2000" b="1" dirty="0" err="1">
                <a:solidFill>
                  <a:srgbClr val="C00000"/>
                </a:solidFill>
              </a:rPr>
              <a:t>underflow_error</a:t>
            </a:r>
            <a:endParaRPr lang="en-US" sz="2000" dirty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US" sz="2000" dirty="0">
                <a:solidFill>
                  <a:srgbClr val="7030A0"/>
                </a:solidFill>
              </a:rPr>
              <a:t>		This is thrown if a mathematical underflow occurs.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1</a:t>
            </a:r>
            <a:r>
              <a:rPr lang="en-US" dirty="0">
                <a:solidFill>
                  <a:srgbClr val="7030A0"/>
                </a:solidFill>
              </a:rPr>
              <a:t>). </a:t>
            </a:r>
            <a:r>
              <a:rPr lang="en-US" sz="2800" dirty="0">
                <a:solidFill>
                  <a:srgbClr val="7030A0"/>
                </a:solidFill>
              </a:rPr>
              <a:t>Remove error-handling code from the software's main line of code.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</a:rPr>
              <a:t>	 2) A method writer can chose to handle certain exceptions and delegate others to the caller.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</a:rPr>
              <a:t>	 3) An exception that occurs in a function can be handled anywhere in the function call stack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iostream</a:t>
            </a:r>
            <a:r>
              <a:rPr lang="en-US" sz="20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#include &lt;exception&gt;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using namespace std;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struct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MyException</a:t>
            </a:r>
            <a:r>
              <a:rPr lang="en-US" sz="2000" dirty="0">
                <a:solidFill>
                  <a:srgbClr val="7030A0"/>
                </a:solidFill>
              </a:rPr>
              <a:t> : public exception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 const char* what() const throw ()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 return "C++ Exception"; }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};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main()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try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throw </a:t>
            </a:r>
            <a:r>
              <a:rPr lang="en-US" sz="2000" dirty="0" err="1">
                <a:solidFill>
                  <a:srgbClr val="7030A0"/>
                </a:solidFill>
              </a:rPr>
              <a:t>MyException</a:t>
            </a:r>
            <a:r>
              <a:rPr lang="en-US" sz="2000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catch(</a:t>
            </a:r>
            <a:r>
              <a:rPr lang="en-US" sz="2000" dirty="0" err="1">
                <a:solidFill>
                  <a:srgbClr val="7030A0"/>
                </a:solidFill>
              </a:rPr>
              <a:t>MyException</a:t>
            </a:r>
            <a:r>
              <a:rPr lang="en-US" sz="2000" dirty="0">
                <a:solidFill>
                  <a:srgbClr val="7030A0"/>
                </a:solidFill>
              </a:rPr>
              <a:t>&amp; e)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{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</a:t>
            </a:r>
            <a:r>
              <a:rPr lang="en-US" sz="2000" dirty="0" err="1">
                <a:solidFill>
                  <a:srgbClr val="7030A0"/>
                </a:solidFill>
              </a:rPr>
              <a:t>MyException</a:t>
            </a:r>
            <a:r>
              <a:rPr lang="en-US" sz="2000" dirty="0">
                <a:solidFill>
                  <a:srgbClr val="7030A0"/>
                </a:solidFill>
              </a:rPr>
              <a:t> caught" &lt;&lt; </a:t>
            </a:r>
            <a:r>
              <a:rPr lang="en-US" sz="2000" dirty="0" err="1">
                <a:solidFill>
                  <a:srgbClr val="7030A0"/>
                </a:solidFill>
              </a:rPr>
              <a:t>endl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</a:t>
            </a:r>
            <a:r>
              <a:rPr lang="en-US" sz="2000" dirty="0" err="1">
                <a:solidFill>
                  <a:srgbClr val="7030A0"/>
                </a:solidFill>
              </a:rPr>
              <a:t>e.what</a:t>
            </a:r>
            <a:r>
              <a:rPr lang="en-US" sz="2000" dirty="0">
                <a:solidFill>
                  <a:srgbClr val="7030A0"/>
                </a:solidFill>
              </a:rPr>
              <a:t>() &lt;&lt;</a:t>
            </a:r>
            <a:r>
              <a:rPr lang="en-US" sz="2000" dirty="0" err="1">
                <a:solidFill>
                  <a:srgbClr val="7030A0"/>
                </a:solidFill>
              </a:rPr>
              <a:t>endl</a:t>
            </a:r>
            <a:r>
              <a:rPr lang="en-US" sz="2000" dirty="0">
                <a:solidFill>
                  <a:srgbClr val="7030A0"/>
                </a:solidFill>
              </a:rPr>
              <a:t>;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}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catch(std::exception&amp; e)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	{ 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//Other errors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	 }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 }</a:t>
            </a:r>
          </a:p>
          <a:p>
            <a:pPr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Output :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MyException</a:t>
            </a:r>
            <a:r>
              <a:rPr lang="en-US" sz="2000" dirty="0">
                <a:solidFill>
                  <a:srgbClr val="7030A0"/>
                </a:solidFill>
              </a:rPr>
              <a:t> caught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	C++ Exception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iostream</a:t>
            </a:r>
            <a:r>
              <a:rPr lang="en-US" sz="2000" dirty="0">
                <a:solidFill>
                  <a:srgbClr val="7030A0"/>
                </a:solidFill>
              </a:rPr>
              <a:t>&gt;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using namespace std;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main()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{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x = -1;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try {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"Inside try \n";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if (x &lt; 0)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{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   throw x;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   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"After throw \n";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   }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}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   catch 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x )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	{         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"Exception Caught \n";       }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   	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"After catch \n";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  	 return 0;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#include&lt;</a:t>
            </a:r>
            <a:r>
              <a:rPr lang="en-US" dirty="0" err="1">
                <a:solidFill>
                  <a:srgbClr val="7030A0"/>
                </a:solidFill>
              </a:rPr>
              <a:t>iostream</a:t>
            </a:r>
            <a:r>
              <a:rPr lang="en-US" dirty="0">
                <a:solidFill>
                  <a:srgbClr val="7030A0"/>
                </a:solidFill>
              </a:rPr>
              <a:t>&gt;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using namespace std;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class Base {};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class Derived: public Base {}; </a:t>
            </a:r>
          </a:p>
          <a:p>
            <a:pPr>
              <a:buNone/>
            </a:pP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main()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{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Derived d;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try {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throw d;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}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catch(Base b) {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&lt;&lt;"Caught Base Exception";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}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catch(Derived d) {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&lt;&lt;"Caught Derived Exception";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}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return 0;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output?</a:t>
            </a:r>
            <a:endParaRPr lang="en-US" sz="36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iostream</a:t>
            </a:r>
            <a:r>
              <a:rPr lang="en-US" sz="2000" dirty="0">
                <a:solidFill>
                  <a:srgbClr val="7030A0"/>
                </a:solidFill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using namespace std;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main()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try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   throw 'a';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catch 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param</a:t>
            </a:r>
            <a:r>
              <a:rPr lang="en-US" sz="2000" dirty="0">
                <a:solidFill>
                  <a:srgbClr val="7030A0"/>
                </a:solidFill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{            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exception\n";          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catch (...)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{            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"default exception\n";         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</a:rPr>
              <a:t>cout</a:t>
            </a:r>
            <a:r>
              <a:rPr lang="en-US" sz="2000" dirty="0">
                <a:solidFill>
                  <a:srgbClr val="7030A0"/>
                </a:solidFill>
              </a:rPr>
              <a:t> &lt;&lt; "After Exception";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    return 0;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lgerian" pitchFamily="82" charset="0"/>
              </a:rPr>
              <a:t>UML dynamic Modeling</a:t>
            </a:r>
            <a:br>
              <a:rPr lang="en-US" sz="3600" b="1" dirty="0">
                <a:solidFill>
                  <a:srgbClr val="C00000"/>
                </a:solidFill>
                <a:latin typeface="Algerian" pitchFamily="82" charset="0"/>
              </a:rPr>
            </a:br>
            <a:r>
              <a:rPr lang="en-US" sz="3600" b="1" dirty="0">
                <a:solidFill>
                  <a:srgbClr val="C00000"/>
                </a:solidFill>
                <a:latin typeface="Algerian" pitchFamily="82" charset="0"/>
              </a:rPr>
              <a:t>(Behavior Diagram)</a:t>
            </a:r>
            <a:endParaRPr lang="en-IN" sz="3600" b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954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</a:rPr>
              <a:t>Objects are created and destroyed, objects send messages to one another in an orderly fashion, and in some system, external events trigger operations on certain objects.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Objects have states.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The state of an object would be difficult to capture in a static model.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In OOD dynamic modeling can be represented by following diagrams</a:t>
            </a:r>
          </a:p>
          <a:p>
            <a:pPr lvl="1" algn="just"/>
            <a:r>
              <a:rPr lang="en-US" sz="2400" dirty="0">
                <a:solidFill>
                  <a:srgbClr val="7030A0"/>
                </a:solidFill>
              </a:rPr>
              <a:t>Behavior  Diagram</a:t>
            </a:r>
          </a:p>
          <a:p>
            <a:pPr lvl="2" algn="just"/>
            <a:r>
              <a:rPr lang="en-US" dirty="0">
                <a:solidFill>
                  <a:srgbClr val="7030A0"/>
                </a:solidFill>
              </a:rPr>
              <a:t>Sequence diagrams</a:t>
            </a:r>
          </a:p>
          <a:p>
            <a:pPr lvl="2" algn="just"/>
            <a:r>
              <a:rPr lang="en-US" dirty="0">
                <a:solidFill>
                  <a:srgbClr val="7030A0"/>
                </a:solidFill>
              </a:rPr>
              <a:t>Collaboration diagrams</a:t>
            </a:r>
          </a:p>
          <a:p>
            <a:pPr lvl="1" algn="just"/>
            <a:r>
              <a:rPr lang="en-US" sz="2400" dirty="0">
                <a:solidFill>
                  <a:srgbClr val="7030A0"/>
                </a:solidFill>
              </a:rPr>
              <a:t>State chart Diagram</a:t>
            </a:r>
          </a:p>
          <a:p>
            <a:pPr lvl="1" algn="just"/>
            <a:r>
              <a:rPr lang="en-US" sz="2400" dirty="0">
                <a:solidFill>
                  <a:srgbClr val="7030A0"/>
                </a:solidFill>
              </a:rPr>
              <a:t>Activity Diagram</a:t>
            </a:r>
          </a:p>
          <a:p>
            <a:pPr lvl="2" algn="just"/>
            <a:endParaRPr lang="en-US" dirty="0"/>
          </a:p>
          <a:p>
            <a:pPr lvl="2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Package Diagram</a:t>
            </a:r>
            <a:endParaRPr lang="en-IN" sz="3600" b="1" i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A package is a grouping of model elements.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Packages themselves may contain other packages.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Package may contain both subordinate packages and ordinary model elements.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 entire system can be thought of as a single high-level package with everything else in it.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All UML model elements and diagrams can be organized into packages.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A package is represented as a folder, shown as a large rectangle with a tab attached to its upper left corner.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If contents of the package are shown, then the name of the package may be placed on the tab.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 contents of the package are shown within large  rectangle.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93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Essentials – Package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400" b="1" i="1" dirty="0">
                <a:solidFill>
                  <a:srgbClr val="C00000"/>
                </a:solidFill>
              </a:rPr>
              <a:t>Package Notation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400" b="1" i="1" dirty="0">
                <a:solidFill>
                  <a:srgbClr val="C00000"/>
                </a:solidFill>
              </a:rPr>
              <a:t>Visibility of Elements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/>
              <a:t> 	</a:t>
            </a:r>
            <a:r>
              <a:rPr lang="en-US" sz="2400" dirty="0">
                <a:solidFill>
                  <a:srgbClr val="7030A0"/>
                </a:solidFill>
              </a:rPr>
              <a:t>Public (+) Visible to elements within its containing package, including nested packages, and to external elements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	Private (-) Visible only to elements within its containing package and to nested packages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C00000"/>
                </a:solidFill>
              </a:rPr>
              <a:t>Dependency  Relationship</a:t>
            </a:r>
          </a:p>
          <a:p>
            <a:pPr>
              <a:buNone/>
            </a:pPr>
            <a:r>
              <a:rPr lang="en-US" sz="2400" b="1" dirty="0"/>
              <a:t>		- - - - - - - - - - - - &gt;</a:t>
            </a:r>
          </a:p>
          <a:p>
            <a:pPr>
              <a:buNone/>
            </a:pPr>
            <a:r>
              <a:rPr lang="en-US" sz="2400" b="1" dirty="0"/>
              <a:t>		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pic>
        <p:nvPicPr>
          <p:cNvPr id="7" name="Picture 6" descr="pack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2104762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TEMPLATE</a:t>
            </a:r>
            <a:endParaRPr lang="en-US" sz="3600" i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Definition 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A template is a blueprint or formula for creating a generic class or a function.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Involves writing code in a way that is independent of any particular type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you can create a single function or a class to work with different data types using templates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 diagram Example - Order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34818" name="Picture 2" descr="C:\Users\Admin\Desktop\08-package-diagram-order-sub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1627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800" b="1" i="1" dirty="0">
                <a:solidFill>
                  <a:srgbClr val="C00000"/>
                </a:solidFill>
              </a:rPr>
              <a:t>import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import is a public package import where other elements that have visibility into the importing package can see the imported items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</a:rPr>
              <a:t>	</a:t>
            </a:r>
            <a:r>
              <a:rPr lang="en-US" sz="2800" b="1" i="1" dirty="0">
                <a:solidFill>
                  <a:srgbClr val="C00000"/>
                </a:solidFill>
              </a:rPr>
              <a:t>access</a:t>
            </a: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		</a:t>
            </a:r>
            <a:r>
              <a:rPr lang="en-US" sz="2800" i="1" dirty="0">
                <a:solidFill>
                  <a:srgbClr val="7030A0"/>
                </a:solidFill>
              </a:rPr>
              <a:t>access is a private package import </a:t>
            </a:r>
            <a:endParaRPr lang="en-US" sz="2800" b="1" i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		when a package performs an access, no other elements can see those elements that have been added to the importing package’s namespace.</a:t>
            </a: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		 These items are private; they are not visible outside the package that performed the access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sz="2800" dirty="0"/>
              <a:t>		</a:t>
            </a:r>
            <a:endParaRPr lang="en-US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</a:rPr>
              <a:t>Example – import &amp; access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162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diagram</a:t>
            </a:r>
            <a:endParaRPr lang="en-IN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dirty="0">
                <a:solidFill>
                  <a:srgbClr val="7030A0"/>
                </a:solidFill>
              </a:rPr>
              <a:t>It models the physical components(such as source code, executable program, user interface) in a design.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These high level physical components may or may not be equivalent to the many smaller components you use in the creation of your application.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Another way of looking at components is the concept of packages.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A package is used to show how you can group together classes, which in essence are smaller scale components.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package usually will be used to group logical components of the application, such as classes, and not necessarily physical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264627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I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Essentials elements  - 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Component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Classifier rectangle in bold lettering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 		Component has port(denoted by small squares) with public/private visibility.</a:t>
            </a:r>
          </a:p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interface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	shown in the ball-and-socket notation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	Provided interfaces use the ball notation to specify the functionality provided by the  component to its environment.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	Required interfaces use the socket notation to specify the services required by the component from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855255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Notation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1339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interface with dependency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5532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Diagram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629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IN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i="1" dirty="0">
                <a:solidFill>
                  <a:srgbClr val="7030A0"/>
                </a:solidFill>
              </a:rPr>
              <a:t>It show the configuration of run-time processing elements and the software components, processes, and objects that live in them.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Software component instances represent run-time manifestations of code units.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In most cases, component diagrams are used in conjunction with deployment diagrams to show how physical modules of code are distributed on various h/w platform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 In many cases, component and deployment can be combined.</a:t>
            </a:r>
            <a:endParaRPr lang="en-IN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16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dirty="0">
                <a:solidFill>
                  <a:srgbClr val="7030A0"/>
                </a:solidFill>
              </a:rPr>
              <a:t>A deployment diagram is a graph of nodes connected by communication association.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Nodes may contain component instances, which means that the component lives or runs at that node.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Components are connected to other components by dashed-arrow dependencies, usually through interfaces, which indicate one component uses the services of another.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Each node or processing element in the system is represented by a three-dimensional box.</a:t>
            </a:r>
          </a:p>
          <a:p>
            <a:pPr algn="just"/>
            <a:r>
              <a:rPr lang="en-US" i="1" dirty="0">
                <a:solidFill>
                  <a:srgbClr val="7030A0"/>
                </a:solidFill>
              </a:rPr>
              <a:t>Connections between the nodes themselves are shown by solid lines.</a:t>
            </a:r>
            <a:endParaRPr lang="en-IN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How templates work</a:t>
            </a:r>
            <a:r>
              <a:rPr lang="en-US" sz="3600" b="1" i="1" dirty="0">
                <a:solidFill>
                  <a:srgbClr val="C00000"/>
                </a:solidFill>
              </a:rPr>
              <a:t>?</a:t>
            </a:r>
            <a:endParaRPr lang="en-US" sz="36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Templates are expanded at compiler time. This is like macros. The difference is, compiler does type checking before template expansion.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The idea is simple, source code contains only function/class, but compiled code may contain multiple copies of same function/class.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Essential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i="1" dirty="0">
                <a:solidFill>
                  <a:srgbClr val="C00000"/>
                </a:solidFill>
              </a:rPr>
              <a:t>Artifacts</a:t>
            </a:r>
          </a:p>
          <a:p>
            <a:pPr lvl="1"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7030A0"/>
                </a:solidFill>
              </a:rPr>
              <a:t>An artifact is a physical item that implements a portion of the software design. It is typically software code (executable ), but could also be a source file, a document, or another item related to the software code.</a:t>
            </a:r>
          </a:p>
          <a:p>
            <a:pPr lvl="1">
              <a:buNone/>
            </a:pPr>
            <a:r>
              <a:rPr lang="en-US" dirty="0">
                <a:solidFill>
                  <a:srgbClr val="7030A0"/>
                </a:solidFill>
              </a:rPr>
              <a:t>	 Artifacts may have relationships with other artifacts, such as a dependency or a composition.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</a:rPr>
              <a:t>artifact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/>
          <a:p>
            <a:pPr lvl="1">
              <a:buNone/>
            </a:pPr>
            <a:r>
              <a:rPr lang="en-US" sz="2800" b="1" i="1" dirty="0">
                <a:solidFill>
                  <a:srgbClr val="C00000"/>
                </a:solidFill>
              </a:rPr>
              <a:t>Notation</a:t>
            </a:r>
          </a:p>
          <a:p>
            <a:pPr lvl="1">
              <a:buNone/>
            </a:pPr>
            <a:r>
              <a:rPr lang="en-US" dirty="0"/>
              <a:t>	 </a:t>
            </a:r>
            <a:r>
              <a:rPr lang="en-US" i="1" dirty="0">
                <a:solidFill>
                  <a:srgbClr val="7030A0"/>
                </a:solidFill>
              </a:rPr>
              <a:t>The artifact notation consists of a class  rectangle containing the name of the artifact, the keyword label «artifact», and an optional icon that looks like a sheet of paper with the top right-hand corner folded over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5001"/>
            <a:ext cx="2895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sz="2600" i="1" dirty="0">
                <a:solidFill>
                  <a:srgbClr val="7030A0"/>
                </a:solidFill>
              </a:rPr>
              <a:t>A node is a computational resource, typically containing memory and processing, on which artifacts are deployed for execution.</a:t>
            </a:r>
          </a:p>
          <a:p>
            <a:pPr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C00000"/>
                </a:solidFill>
              </a:rPr>
              <a:t>Types : 2 types</a:t>
            </a:r>
          </a:p>
          <a:p>
            <a:pPr>
              <a:spcBef>
                <a:spcPts val="0"/>
              </a:spcBef>
              <a:buNone/>
            </a:pPr>
            <a:r>
              <a:rPr lang="en-US" sz="2600" i="1" dirty="0">
                <a:solidFill>
                  <a:srgbClr val="C00000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devices</a:t>
            </a:r>
            <a:r>
              <a:rPr lang="en-US" sz="2600" i="1" dirty="0">
                <a:solidFill>
                  <a:srgbClr val="7030A0"/>
                </a:solidFill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600" i="1" dirty="0">
                <a:solidFill>
                  <a:srgbClr val="7030A0"/>
                </a:solidFill>
              </a:rPr>
              <a:t>	</a:t>
            </a:r>
            <a:r>
              <a:rPr lang="en-US" sz="2600" i="1" dirty="0">
                <a:solidFill>
                  <a:srgbClr val="7030A0"/>
                </a:solidFill>
                <a:cs typeface="Times New Roman" pitchFamily="18" charset="0"/>
              </a:rPr>
              <a:t>a piece of hardware that provides computational capabilities</a:t>
            </a:r>
            <a:r>
              <a:rPr lang="en-US" sz="2400" i="1" dirty="0">
                <a:solidFill>
                  <a:srgbClr val="7030A0"/>
                </a:solidFill>
                <a:cs typeface="Times New Roman" pitchFamily="18" charset="0"/>
              </a:rPr>
              <a:t>, such as a</a:t>
            </a:r>
          </a:p>
          <a:p>
            <a:pPr>
              <a:spcBef>
                <a:spcPts val="0"/>
              </a:spcBef>
              <a:buNone/>
            </a:pPr>
            <a:r>
              <a:rPr lang="pt-BR" sz="2400" i="1" dirty="0">
                <a:solidFill>
                  <a:srgbClr val="7030A0"/>
                </a:solidFill>
                <a:cs typeface="Times New Roman" pitchFamily="18" charset="0"/>
              </a:rPr>
              <a:t>	computer, a modem, or a sensor</a:t>
            </a:r>
            <a:r>
              <a:rPr lang="pt-BR" sz="2400" i="1" dirty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r>
              <a:rPr lang="en-US" sz="2600" b="1" i="1" dirty="0">
                <a:solidFill>
                  <a:srgbClr val="C00000"/>
                </a:solidFill>
              </a:rPr>
              <a:t>Execution environment:</a:t>
            </a:r>
          </a:p>
          <a:p>
            <a:pPr>
              <a:buNone/>
            </a:pPr>
            <a:r>
              <a:rPr lang="en-US" sz="2600" i="1" dirty="0">
                <a:solidFill>
                  <a:srgbClr val="7030A0"/>
                </a:solidFill>
              </a:rPr>
              <a:t>	software that provides</a:t>
            </a:r>
          </a:p>
          <a:p>
            <a:pPr>
              <a:buNone/>
            </a:pPr>
            <a:r>
              <a:rPr lang="en-US" sz="2600" i="1" dirty="0">
                <a:solidFill>
                  <a:srgbClr val="7030A0"/>
                </a:solidFill>
              </a:rPr>
              <a:t>	for the deployment of specific types of executing artifacts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6629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templates-c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934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Template - Types</a:t>
            </a:r>
            <a:endParaRPr lang="en-US" sz="3600" i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9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a. Function Template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A function template can work with different data types at once. </a:t>
            </a:r>
          </a:p>
          <a:p>
            <a:pPr fontAlgn="base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Declaration </a:t>
            </a:r>
          </a:p>
          <a:p>
            <a:pPr fontAlgn="base">
              <a:buNone/>
            </a:pPr>
            <a:r>
              <a:rPr lang="en-US" dirty="0">
                <a:solidFill>
                  <a:srgbClr val="7030A0"/>
                </a:solidFill>
              </a:rPr>
              <a:t>		 A function template starts with the keyword </a:t>
            </a:r>
            <a:r>
              <a:rPr lang="en-US" b="1" dirty="0">
                <a:solidFill>
                  <a:srgbClr val="7030A0"/>
                </a:solidFill>
              </a:rPr>
              <a:t>template</a:t>
            </a:r>
            <a:r>
              <a:rPr lang="en-US" dirty="0">
                <a:solidFill>
                  <a:srgbClr val="7030A0"/>
                </a:solidFill>
              </a:rPr>
              <a:t> followed by template parameter/s inside  </a:t>
            </a:r>
            <a:r>
              <a:rPr lang="en-US" b="1" dirty="0">
                <a:solidFill>
                  <a:srgbClr val="7030A0"/>
                </a:solidFill>
              </a:rPr>
              <a:t>&lt; &gt;</a:t>
            </a:r>
            <a:r>
              <a:rPr lang="en-US" dirty="0">
                <a:solidFill>
                  <a:srgbClr val="7030A0"/>
                </a:solidFill>
              </a:rPr>
              <a:t> which is followed by function declaration.</a:t>
            </a:r>
          </a:p>
          <a:p>
            <a:pPr fontAlgn="base">
              <a:buNone/>
            </a:pPr>
            <a:r>
              <a:rPr lang="en-US" dirty="0">
                <a:solidFill>
                  <a:srgbClr val="7030A0"/>
                </a:solidFill>
              </a:rPr>
              <a:t>		template &lt;class type&gt;</a:t>
            </a:r>
          </a:p>
          <a:p>
            <a:pPr fontAlgn="base">
              <a:buNone/>
            </a:pPr>
            <a:r>
              <a:rPr lang="en-US" dirty="0">
                <a:solidFill>
                  <a:srgbClr val="7030A0"/>
                </a:solidFill>
              </a:rPr>
              <a:t>		 ret-type </a:t>
            </a:r>
            <a:r>
              <a:rPr lang="en-US" dirty="0" err="1">
                <a:solidFill>
                  <a:srgbClr val="7030A0"/>
                </a:solidFill>
              </a:rPr>
              <a:t>func</a:t>
            </a:r>
            <a:r>
              <a:rPr lang="en-US" dirty="0">
                <a:solidFill>
                  <a:srgbClr val="7030A0"/>
                </a:solidFill>
              </a:rPr>
              <a:t>-name(parameter list)//</a:t>
            </a:r>
            <a:r>
              <a:rPr lang="en-US" sz="1900" dirty="0">
                <a:solidFill>
                  <a:srgbClr val="7030A0"/>
                </a:solidFill>
              </a:rPr>
              <a:t>fn declaration</a:t>
            </a:r>
          </a:p>
          <a:p>
            <a:pPr fontAlgn="base">
              <a:buNone/>
            </a:pPr>
            <a:r>
              <a:rPr lang="en-US" dirty="0">
                <a:solidFill>
                  <a:srgbClr val="7030A0"/>
                </a:solidFill>
              </a:rPr>
              <a:t>		 { // body of function }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Algerian" pitchFamily="82" charset="0"/>
              </a:rPr>
              <a:t>Example – 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000" dirty="0"/>
              <a:t>	</a:t>
            </a:r>
            <a:r>
              <a:rPr lang="en-US" sz="2200" dirty="0">
                <a:solidFill>
                  <a:srgbClr val="7030A0"/>
                </a:solidFill>
              </a:rPr>
              <a:t>#include &lt;</a:t>
            </a:r>
            <a:r>
              <a:rPr lang="en-US" sz="2200" dirty="0" err="1">
                <a:solidFill>
                  <a:srgbClr val="7030A0"/>
                </a:solidFill>
              </a:rPr>
              <a:t>iostream</a:t>
            </a:r>
            <a:r>
              <a:rPr lang="en-US" sz="2200" dirty="0">
                <a:solidFill>
                  <a:srgbClr val="7030A0"/>
                </a:solidFill>
              </a:rPr>
              <a:t>&gt;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using namespace std;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template &lt;</a:t>
            </a:r>
            <a:r>
              <a:rPr lang="en-US" sz="2200" dirty="0" err="1">
                <a:solidFill>
                  <a:srgbClr val="7030A0"/>
                </a:solidFill>
              </a:rPr>
              <a:t>typename</a:t>
            </a:r>
            <a:r>
              <a:rPr lang="en-US" sz="2200" dirty="0">
                <a:solidFill>
                  <a:srgbClr val="7030A0"/>
                </a:solidFill>
              </a:rPr>
              <a:t> T&gt;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T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(T x, T y)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{     return (x &gt; y)? x: y;  	}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  	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main()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{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  </a:t>
            </a:r>
            <a:r>
              <a:rPr lang="en-US" sz="2200" dirty="0" err="1">
                <a:solidFill>
                  <a:srgbClr val="7030A0"/>
                </a:solidFill>
              </a:rPr>
              <a:t>cout</a:t>
            </a:r>
            <a:r>
              <a:rPr lang="en-US" sz="2200" dirty="0">
                <a:solidFill>
                  <a:srgbClr val="7030A0"/>
                </a:solidFill>
              </a:rPr>
              <a:t> &lt;&lt;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&lt;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&gt;(3, 7) &lt;&lt; </a:t>
            </a:r>
            <a:r>
              <a:rPr lang="en-US" sz="2200" dirty="0" err="1">
                <a:solidFill>
                  <a:srgbClr val="7030A0"/>
                </a:solidFill>
              </a:rPr>
              <a:t>endl</a:t>
            </a:r>
            <a:r>
              <a:rPr lang="en-US" sz="2200" dirty="0">
                <a:solidFill>
                  <a:srgbClr val="7030A0"/>
                </a:solidFill>
              </a:rPr>
              <a:t>;  // Call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 for 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  </a:t>
            </a:r>
            <a:r>
              <a:rPr lang="en-US" sz="2200" dirty="0" err="1">
                <a:solidFill>
                  <a:srgbClr val="7030A0"/>
                </a:solidFill>
              </a:rPr>
              <a:t>cout</a:t>
            </a:r>
            <a:r>
              <a:rPr lang="en-US" sz="2200" dirty="0">
                <a:solidFill>
                  <a:srgbClr val="7030A0"/>
                </a:solidFill>
              </a:rPr>
              <a:t> &lt;&lt;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&lt;double&gt;(3.0, 7.0) &lt;&lt; </a:t>
            </a:r>
            <a:r>
              <a:rPr lang="en-US" sz="2200" dirty="0" err="1">
                <a:solidFill>
                  <a:srgbClr val="7030A0"/>
                </a:solidFill>
              </a:rPr>
              <a:t>endl</a:t>
            </a:r>
            <a:r>
              <a:rPr lang="en-US" sz="2200" dirty="0">
                <a:solidFill>
                  <a:srgbClr val="7030A0"/>
                </a:solidFill>
              </a:rPr>
              <a:t>; // call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 for double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  </a:t>
            </a:r>
            <a:r>
              <a:rPr lang="en-US" sz="2200" dirty="0" err="1">
                <a:solidFill>
                  <a:srgbClr val="7030A0"/>
                </a:solidFill>
              </a:rPr>
              <a:t>cout</a:t>
            </a:r>
            <a:r>
              <a:rPr lang="en-US" sz="2200" dirty="0">
                <a:solidFill>
                  <a:srgbClr val="7030A0"/>
                </a:solidFill>
              </a:rPr>
              <a:t> &lt;&lt;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&lt;char&gt;('g', 'e') &lt;&lt; </a:t>
            </a:r>
            <a:r>
              <a:rPr lang="en-US" sz="2200" dirty="0" err="1">
                <a:solidFill>
                  <a:srgbClr val="7030A0"/>
                </a:solidFill>
              </a:rPr>
              <a:t>endl</a:t>
            </a:r>
            <a:r>
              <a:rPr lang="en-US" sz="2200" dirty="0">
                <a:solidFill>
                  <a:srgbClr val="7030A0"/>
                </a:solidFill>
              </a:rPr>
              <a:t>;   // call </a:t>
            </a:r>
            <a:r>
              <a:rPr lang="en-US" sz="2200" dirty="0" err="1">
                <a:solidFill>
                  <a:srgbClr val="7030A0"/>
                </a:solidFill>
              </a:rPr>
              <a:t>myMax</a:t>
            </a:r>
            <a:r>
              <a:rPr lang="en-US" sz="2200" dirty="0">
                <a:solidFill>
                  <a:srgbClr val="7030A0"/>
                </a:solidFill>
              </a:rPr>
              <a:t> for char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  return 0; </a:t>
            </a:r>
          </a:p>
          <a:p>
            <a:pPr fontAlgn="base">
              <a:buNone/>
            </a:pPr>
            <a:r>
              <a:rPr lang="en-US" sz="2200" dirty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Output :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7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7.0</a:t>
            </a:r>
          </a:p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to swap data using function templates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9436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	</a:t>
            </a:r>
            <a:r>
              <a:rPr lang="en-US" sz="2600" dirty="0"/>
              <a:t>#include &lt;</a:t>
            </a:r>
            <a:r>
              <a:rPr lang="en-US" sz="2600" dirty="0" err="1"/>
              <a:t>iostream</a:t>
            </a:r>
            <a:r>
              <a:rPr lang="en-US" sz="2600" dirty="0"/>
              <a:t>&gt;</a:t>
            </a:r>
          </a:p>
          <a:p>
            <a:pPr fontAlgn="base">
              <a:buNone/>
            </a:pPr>
            <a:r>
              <a:rPr lang="en-US" sz="2600" dirty="0"/>
              <a:t>	using namespace std;</a:t>
            </a:r>
          </a:p>
          <a:p>
            <a:pPr fontAlgn="base">
              <a:buNone/>
            </a:pPr>
            <a:r>
              <a:rPr lang="en-US" sz="2600" dirty="0"/>
              <a:t>	template &lt;</a:t>
            </a:r>
            <a:r>
              <a:rPr lang="en-US" sz="2600" dirty="0" err="1"/>
              <a:t>typename</a:t>
            </a:r>
            <a:r>
              <a:rPr lang="en-US" sz="2600" dirty="0"/>
              <a:t> T&gt;</a:t>
            </a:r>
          </a:p>
          <a:p>
            <a:pPr fontAlgn="base">
              <a:buNone/>
            </a:pPr>
            <a:r>
              <a:rPr lang="en-US" sz="2600" dirty="0"/>
              <a:t>	void Swap(T &amp;n1, T &amp;n2)</a:t>
            </a:r>
          </a:p>
          <a:p>
            <a:pPr fontAlgn="base">
              <a:buNone/>
            </a:pPr>
            <a:r>
              <a:rPr lang="en-US" sz="2600" dirty="0"/>
              <a:t>	{</a:t>
            </a:r>
          </a:p>
          <a:p>
            <a:pPr fontAlgn="base">
              <a:buNone/>
            </a:pPr>
            <a:r>
              <a:rPr lang="en-US" sz="2600" dirty="0"/>
              <a:t>	T temp;</a:t>
            </a:r>
          </a:p>
          <a:p>
            <a:pPr fontAlgn="base">
              <a:buNone/>
            </a:pPr>
            <a:r>
              <a:rPr lang="en-US" sz="2600" dirty="0"/>
              <a:t>	temp = n1;</a:t>
            </a:r>
          </a:p>
          <a:p>
            <a:pPr fontAlgn="base">
              <a:buNone/>
            </a:pPr>
            <a:r>
              <a:rPr lang="en-US" sz="2600" dirty="0"/>
              <a:t>	n1 = n2;</a:t>
            </a:r>
          </a:p>
          <a:p>
            <a:pPr fontAlgn="base">
              <a:buNone/>
            </a:pPr>
            <a:r>
              <a:rPr lang="en-US" sz="2600" dirty="0"/>
              <a:t>	n2 = temp;</a:t>
            </a:r>
          </a:p>
          <a:p>
            <a:pPr fontAlgn="base">
              <a:buNone/>
            </a:pPr>
            <a:r>
              <a:rPr lang="en-US" sz="2600" dirty="0"/>
              <a:t>	}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main()</a:t>
            </a:r>
          </a:p>
          <a:p>
            <a:pPr fontAlgn="base">
              <a:buNone/>
            </a:pPr>
            <a:r>
              <a:rPr lang="en-US" sz="2600" dirty="0"/>
              <a:t>	{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i1 = 1, i2 = 2;</a:t>
            </a:r>
          </a:p>
          <a:p>
            <a:pPr fontAlgn="base">
              <a:buNone/>
            </a:pPr>
            <a:r>
              <a:rPr lang="en-US" sz="2600" dirty="0"/>
              <a:t>	float f1 = 1.1, f2 = 2.2;</a:t>
            </a:r>
          </a:p>
          <a:p>
            <a:pPr fontAlgn="base">
              <a:buNone/>
            </a:pPr>
            <a:r>
              <a:rPr lang="en-US" sz="2600" dirty="0"/>
              <a:t>	char c1 = 'a', c2 = 'b';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"Before passing data to function template.\n";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"i1 = " &lt;&lt; i1 &lt;&lt; "\ni2 = " &lt;&lt; i2;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"\nf1 = " &lt;&lt; f1 &lt;&lt; "\nf2 = " &lt;&lt; f2;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"\nc1 = " &lt;&lt; c1 &lt;&lt; "\nc2 = " &lt;&lt; c2;</a:t>
            </a:r>
          </a:p>
          <a:p>
            <a:pPr fontAlgn="base">
              <a:buNone/>
            </a:pPr>
            <a:endParaRPr lang="en-US" sz="26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9436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	</a:t>
            </a:r>
            <a:r>
              <a:rPr lang="en-US" sz="2600" dirty="0"/>
              <a:t>Swap(i1, i2);</a:t>
            </a:r>
          </a:p>
          <a:p>
            <a:pPr fontAlgn="base">
              <a:buNone/>
            </a:pPr>
            <a:r>
              <a:rPr lang="en-US" sz="2600" dirty="0"/>
              <a:t>	Swap(f1, f2);</a:t>
            </a:r>
          </a:p>
          <a:p>
            <a:pPr fontAlgn="base">
              <a:buNone/>
            </a:pPr>
            <a:r>
              <a:rPr lang="en-US" sz="2600" dirty="0"/>
              <a:t>	Swap(c1, c2);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"\n\</a:t>
            </a:r>
            <a:r>
              <a:rPr lang="en-US" sz="2600" dirty="0" err="1"/>
              <a:t>nAfter</a:t>
            </a:r>
            <a:r>
              <a:rPr lang="en-US" sz="2600" dirty="0"/>
              <a:t> passing data to function template.\n";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"i1 = " &lt;&lt; i1 &lt;&lt; "\ni2 = " &lt;&lt; i2;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"\nf1 = " &lt;&lt; f1 &lt;&lt; "\nf2 = " &lt;&lt; f2;</a:t>
            </a:r>
          </a:p>
          <a:p>
            <a:pPr fontAlgn="base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"\nc1 = " &lt;&lt; c1 &lt;&lt; "\nc2 = " &lt;&lt; c2;</a:t>
            </a:r>
          </a:p>
          <a:p>
            <a:pPr fontAlgn="base">
              <a:buNone/>
            </a:pPr>
            <a:r>
              <a:rPr lang="en-US" sz="2600" dirty="0"/>
              <a:t>	return 0;</a:t>
            </a:r>
          </a:p>
          <a:p>
            <a:pPr fontAlgn="base">
              <a:buNone/>
            </a:pPr>
            <a:r>
              <a:rPr lang="en-US" sz="2600" dirty="0"/>
              <a:t>	}</a:t>
            </a:r>
          </a:p>
          <a:p>
            <a:pPr>
              <a:buNone/>
            </a:pPr>
            <a:r>
              <a:rPr lang="en-US" dirty="0"/>
              <a:t>Output</a:t>
            </a:r>
          </a:p>
          <a:p>
            <a:pPr>
              <a:buNone/>
            </a:pPr>
            <a:r>
              <a:rPr lang="en-US" dirty="0"/>
              <a:t>Before passing data</a:t>
            </a:r>
          </a:p>
          <a:p>
            <a:pPr>
              <a:buNone/>
            </a:pPr>
            <a:r>
              <a:rPr lang="en-US" dirty="0"/>
              <a:t> i1 = 1	 	i2 = 2</a:t>
            </a:r>
          </a:p>
          <a:p>
            <a:pPr>
              <a:buNone/>
            </a:pPr>
            <a:r>
              <a:rPr lang="en-US" dirty="0"/>
              <a:t> f1 = 1.1	 	f2 = 2.2 </a:t>
            </a:r>
          </a:p>
          <a:p>
            <a:pPr>
              <a:buNone/>
            </a:pPr>
            <a:r>
              <a:rPr lang="en-US" dirty="0"/>
              <a:t>c1 = a 		c2 = b </a:t>
            </a:r>
          </a:p>
          <a:p>
            <a:pPr>
              <a:buNone/>
            </a:pPr>
            <a:r>
              <a:rPr lang="en-US" dirty="0"/>
              <a:t>After passing data </a:t>
            </a:r>
          </a:p>
          <a:p>
            <a:pPr>
              <a:buNone/>
            </a:pPr>
            <a:r>
              <a:rPr lang="en-US" dirty="0"/>
              <a:t>i1 = 2 		i2 = 1</a:t>
            </a:r>
          </a:p>
          <a:p>
            <a:pPr>
              <a:buNone/>
            </a:pPr>
            <a:r>
              <a:rPr lang="en-US" dirty="0"/>
              <a:t> f1 = 2.2		 f2 = 1.1</a:t>
            </a:r>
          </a:p>
          <a:p>
            <a:pPr>
              <a:buNone/>
            </a:pPr>
            <a:r>
              <a:rPr lang="en-US" dirty="0"/>
              <a:t> c1 = b 		c2 =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Template -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b. </a:t>
            </a:r>
            <a:r>
              <a:rPr lang="en-US" sz="2800" dirty="0"/>
              <a:t>Class Template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Class templates are useful when a class defines something that is independent of the data type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Declaration :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template &lt;class type&gt; 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class </a:t>
            </a:r>
            <a:r>
              <a:rPr lang="en-US" sz="2800" dirty="0" err="1"/>
              <a:t>class</a:t>
            </a:r>
            <a:r>
              <a:rPr lang="en-US" sz="2800" dirty="0"/>
              <a:t>-name 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{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	 . . .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 };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How to create object for Class?</a:t>
            </a:r>
          </a:p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		</a:t>
            </a:r>
            <a:r>
              <a:rPr lang="en-US" sz="2800" dirty="0" err="1"/>
              <a:t>className</a:t>
            </a:r>
            <a:r>
              <a:rPr lang="en-US" sz="2800" dirty="0"/>
              <a:t>&lt;</a:t>
            </a:r>
            <a:r>
              <a:rPr lang="en-US" sz="2800" dirty="0" err="1"/>
              <a:t>dataType</a:t>
            </a:r>
            <a:r>
              <a:rPr lang="en-US" sz="2800" dirty="0"/>
              <a:t>&gt; </a:t>
            </a:r>
            <a:r>
              <a:rPr lang="en-US" sz="2800" dirty="0" err="1"/>
              <a:t>classObject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768</Words>
  <Application>Microsoft Office PowerPoint</Application>
  <PresentationFormat>On-screen Show (4:3)</PresentationFormat>
  <Paragraphs>486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 OBJECT ORIENTED DESIGN AND PROGRAMMING  </vt:lpstr>
      <vt:lpstr> Topics covered  </vt:lpstr>
      <vt:lpstr>TEMPLATE</vt:lpstr>
      <vt:lpstr>How templates work?</vt:lpstr>
      <vt:lpstr>Example Program</vt:lpstr>
      <vt:lpstr>Template - Types</vt:lpstr>
      <vt:lpstr>Example – Function Template</vt:lpstr>
      <vt:lpstr>Program to swap data using function templates</vt:lpstr>
      <vt:lpstr>Template - Types</vt:lpstr>
      <vt:lpstr>Example – Declaration &amp; Object Creation</vt:lpstr>
      <vt:lpstr>Program to find the biggest among  two elements using Class Template</vt:lpstr>
      <vt:lpstr>Multiple Arguments </vt:lpstr>
      <vt:lpstr>Guess the output?</vt:lpstr>
      <vt:lpstr>Exception Handling</vt:lpstr>
      <vt:lpstr>Syntax &amp; Example</vt:lpstr>
      <vt:lpstr>Multiple catch blocks – To handle different types of exceptions</vt:lpstr>
      <vt:lpstr>Generalized catch block</vt:lpstr>
      <vt:lpstr> Standard Exceptions </vt:lpstr>
      <vt:lpstr>Standard Exceptions- meaning</vt:lpstr>
      <vt:lpstr>Standard Exceptions- meaning</vt:lpstr>
      <vt:lpstr>Standard Exceptions- meaning</vt:lpstr>
      <vt:lpstr>Advantages of Exception Handling</vt:lpstr>
      <vt:lpstr>User defined Exceptions</vt:lpstr>
      <vt:lpstr>What is the output?</vt:lpstr>
      <vt:lpstr>What is the output?</vt:lpstr>
      <vt:lpstr>What is the output?</vt:lpstr>
      <vt:lpstr>UML dynamic Modeling (Behavior Diagram)</vt:lpstr>
      <vt:lpstr>Package Diagram</vt:lpstr>
      <vt:lpstr>Essentials – Package diagram</vt:lpstr>
      <vt:lpstr>Package diagram Example - Order subsystem</vt:lpstr>
      <vt:lpstr>import &amp; access</vt:lpstr>
      <vt:lpstr>Example – import &amp; access</vt:lpstr>
      <vt:lpstr>Component diagram</vt:lpstr>
      <vt:lpstr>Essentials elements  -  Component Diagram</vt:lpstr>
      <vt:lpstr>Component Notation</vt:lpstr>
      <vt:lpstr>interface with dependency Notation</vt:lpstr>
      <vt:lpstr>Component Diagram</vt:lpstr>
      <vt:lpstr>Deployment Diagram</vt:lpstr>
      <vt:lpstr>Deployment Diagram</vt:lpstr>
      <vt:lpstr>Essential elements </vt:lpstr>
      <vt:lpstr>artifact Notation</vt:lpstr>
      <vt:lpstr>Node Notation</vt:lpstr>
      <vt:lpstr>Deployment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AND PROGRAMMING</dc:title>
  <dc:creator>user</dc:creator>
  <cp:lastModifiedBy>Mukesh Balutia</cp:lastModifiedBy>
  <cp:revision>179</cp:revision>
  <dcterms:created xsi:type="dcterms:W3CDTF">2019-08-19T07:26:49Z</dcterms:created>
  <dcterms:modified xsi:type="dcterms:W3CDTF">2019-10-19T09:33:25Z</dcterms:modified>
</cp:coreProperties>
</file>