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6" r:id="rId1"/>
  </p:sldMasterIdLst>
  <p:notesMasterIdLst>
    <p:notesMasterId r:id="rId8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85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8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3C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B92BF-677C-4AE1-96D2-7323BECC377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9699-9CEC-40F9-9B46-F655F4922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074C8-1C71-442C-9069-45BA52B03E4C}" type="slidenum">
              <a:rPr lang="en-US"/>
              <a:pPr/>
              <a:t>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E66C8-AD20-4E9C-841C-3529C11B8CEA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188D7-953F-4EC8-A65C-C84D3F5A03CB}" type="slidenum">
              <a:rPr lang="en-US"/>
              <a:pPr/>
              <a:t>38</a:t>
            </a:fld>
            <a:endParaRPr lang="en-US"/>
          </a:p>
        </p:txBody>
      </p:sp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DBFA57-9044-49DE-BEDA-504E4126D946}" type="slidenum">
              <a:rPr lang="ar-SA" sz="1200"/>
              <a:pPr algn="r"/>
              <a:t>38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A26FE-C2E6-4254-8AC3-D2B2A8DED420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413058-A8DB-47C6-AF34-AE47CCC0CE16}" type="slidenum">
              <a:rPr lang="ar-SA" sz="1200"/>
              <a:pPr algn="r"/>
              <a:t>40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0B5F-2B9D-4B05-A64F-BA759AAF6C39}" type="slidenum">
              <a:rPr lang="en-US"/>
              <a:pPr/>
              <a:t>56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9D8E1-D6AA-4110-9B0C-73CD4C38F682}" type="slidenum">
              <a:rPr lang="en-US"/>
              <a:pPr/>
              <a:t>64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25A6A-6312-439A-800B-9895C3FF928E}" type="slidenum">
              <a:rPr lang="en-US"/>
              <a:pPr/>
              <a:t>65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5360F-A3C5-4EF5-AA15-7DB8969E6910}" type="slidenum">
              <a:rPr lang="en-US"/>
              <a:pPr/>
              <a:t>69</a:t>
            </a:fld>
            <a:endParaRPr lang="en-US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9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EEBE2-CC25-4F1B-B2DE-10ED9323BF1B}" type="slidenum">
              <a:rPr lang="en-US"/>
              <a:pPr/>
              <a:t>70</a:t>
            </a:fld>
            <a:endParaRPr lang="en-US"/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1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7E322-2F59-4D19-A44E-384A97814A2A}" type="slidenum">
              <a:rPr lang="en-US"/>
              <a:pPr/>
              <a:t>71</a:t>
            </a:fld>
            <a:endParaRPr lang="en-US"/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34C1F-443A-49E4-9611-8B63407C602C}" type="slidenum">
              <a:rPr lang="en-US"/>
              <a:pPr/>
              <a:t>72</a:t>
            </a:fld>
            <a:endParaRPr lang="en-US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9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84F08-E4F4-4C47-9159-BC11D9A8E664}" type="slidenum">
              <a:rPr lang="en-US"/>
              <a:pPr/>
              <a:t>15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C8F5C-5886-401D-B31F-6EBA4EE2C4B0}" type="slidenum">
              <a:rPr lang="en-US"/>
              <a:pPr/>
              <a:t>73</a:t>
            </a:fld>
            <a:endParaRPr lang="en-US"/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2014-D6E0-49D0-9BD0-D9792B2344FB}" type="slidenum">
              <a:rPr lang="en-US"/>
              <a:pPr/>
              <a:t>74</a:t>
            </a:fld>
            <a:endParaRPr lang="en-US"/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11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A5AAD-9E31-404F-851C-DACD72A145B1}" type="slidenum">
              <a:rPr lang="en-US"/>
              <a:pPr/>
              <a:t>75</a:t>
            </a:fld>
            <a:endParaRPr lang="en-US"/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12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0A37E-9D2A-40D0-BB4E-64B59D3681B7}" type="slidenum">
              <a:rPr lang="en-US"/>
              <a:pPr/>
              <a:t>76</a:t>
            </a:fld>
            <a:endParaRPr lang="en-US"/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3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6E3B9-7E97-443B-AA4D-62160DC15F95}" type="slidenum">
              <a:rPr lang="en-US"/>
              <a:pPr/>
              <a:t>77</a:t>
            </a:fld>
            <a:endParaRPr lang="en-US"/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14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5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A0929-788A-4BCA-BCE3-D19FC3F65BB7}" type="slidenum">
              <a:rPr lang="en-US"/>
              <a:pPr/>
              <a:t>78</a:t>
            </a:fld>
            <a:endParaRPr lang="en-US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7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F2035-CFD6-42E9-A033-17260FA83245}" type="slidenum">
              <a:rPr lang="en-US"/>
              <a:pPr/>
              <a:t>79</a:t>
            </a:fld>
            <a:endParaRPr lang="en-US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9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AF209-610F-4F59-9FDB-39CA79D4BED2}" type="slidenum">
              <a:rPr lang="en-US"/>
              <a:pPr/>
              <a:t>80</a:t>
            </a:fld>
            <a:endParaRPr lang="en-US"/>
          </a:p>
        </p:txBody>
      </p:sp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17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81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DFCCD-349F-46A0-B4F8-343D04DC6634}" type="slidenum">
              <a:rPr lang="en-US"/>
              <a:pPr/>
              <a:t>20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2A476-FEB6-4175-8373-30450F198F0B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B30B3B-905C-4DE8-B38A-DC01E8547BBD}" type="slidenum">
              <a:rPr lang="ar-SA" sz="1200"/>
              <a:pPr algn="r"/>
              <a:t>27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C37D-23E4-4D72-B2C8-7C15D069E048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E0DE00-3263-4434-8DDF-107D0397ED2E}" type="slidenum">
              <a:rPr lang="ar-SA" sz="1200"/>
              <a:pPr algn="r"/>
              <a:t>28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1C545-8890-4749-991A-7AC1F296D9D0}" type="slidenum">
              <a:rPr lang="en-US"/>
              <a:pPr/>
              <a:t>29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E64C0-CAC0-416B-AA2A-605D45FD74E9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06419-4009-4C2E-BED7-C62E9E6A6C31}" type="slidenum">
              <a:rPr lang="en-US"/>
              <a:pPr/>
              <a:t>31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C92DC-3058-463F-9FC5-B8DADEDEED40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6A1C7C-12C9-46AA-9616-6448CA26F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36F87D-EE2D-4B5F-9917-2C523DE5CC5E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C0D7-950F-442A-A8B8-88581BA762F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CB25-280F-42B2-B28D-7B224A78B2AA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DBDB-6669-4587-83D6-26392F20769A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0994-FEE5-42AE-9193-2096411ABED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Units of a Computer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Operational Concepts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Basic Function of Computer </a:t>
            </a:r>
          </a:p>
          <a:p>
            <a:pPr lvl="2"/>
            <a:r>
              <a:rPr lang="en-US" dirty="0"/>
              <a:t>To Execute a given task as per the appropriate program</a:t>
            </a:r>
          </a:p>
          <a:p>
            <a:pPr lvl="2">
              <a:buFontTx/>
              <a:buNone/>
            </a:pPr>
            <a:endParaRPr lang="en-US" dirty="0"/>
          </a:p>
          <a:p>
            <a:pPr lvl="2"/>
            <a:r>
              <a:rPr lang="en-US" dirty="0"/>
              <a:t>Program consists of list of instructions stored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Activity in a computer is governed by instructions.</a:t>
            </a:r>
          </a:p>
          <a:p>
            <a:r>
              <a:rPr lang="en-US" sz="2600" dirty="0"/>
              <a:t>To perform a task, an appropriate program consisting of a list of instructions is stored in the memory.</a:t>
            </a:r>
          </a:p>
          <a:p>
            <a:r>
              <a:rPr lang="en-US" sz="2600" dirty="0"/>
              <a:t>Individual instructions are brought from the memory into the processor, which executes the specified operations.</a:t>
            </a:r>
          </a:p>
          <a:p>
            <a:r>
              <a:rPr lang="en-US" sz="2600" dirty="0"/>
              <a:t>Data to be used as operands are also stored in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Instruction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CC0000"/>
                </a:solidFill>
              </a:rPr>
              <a:t>Add LOCA, R0</a:t>
            </a:r>
          </a:p>
          <a:p>
            <a:pPr>
              <a:lnSpc>
                <a:spcPct val="90000"/>
              </a:lnSpc>
            </a:pPr>
            <a:r>
              <a:rPr lang="en-US" sz="2600"/>
              <a:t>Add the operand at memory location LOCA to the operand in a register R0 in the processor.</a:t>
            </a:r>
          </a:p>
          <a:p>
            <a:pPr>
              <a:lnSpc>
                <a:spcPct val="90000"/>
              </a:lnSpc>
            </a:pPr>
            <a:r>
              <a:rPr lang="en-US" sz="2600"/>
              <a:t>Place the sum into register R0.</a:t>
            </a:r>
          </a:p>
          <a:p>
            <a:pPr>
              <a:lnSpc>
                <a:spcPct val="90000"/>
              </a:lnSpc>
            </a:pPr>
            <a:r>
              <a:rPr lang="en-US" sz="2600"/>
              <a:t>The original contents of LOCA are preserved.</a:t>
            </a:r>
          </a:p>
          <a:p>
            <a:pPr>
              <a:lnSpc>
                <a:spcPct val="90000"/>
              </a:lnSpc>
            </a:pPr>
            <a:r>
              <a:rPr lang="en-US" sz="2600"/>
              <a:t>The original contents of R0 is overwritten.</a:t>
            </a:r>
          </a:p>
          <a:p>
            <a:pPr>
              <a:lnSpc>
                <a:spcPct val="90000"/>
              </a:lnSpc>
            </a:pPr>
            <a:r>
              <a:rPr lang="en-US" sz="2600"/>
              <a:t>Instruction is fetched from the memory into the processor – the operand at LOCA is fetched and added to the contents of R0 – the resulting sum is stored in register R0.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Separate Memory Access and ALU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Load LOCA, R1</a:t>
            </a:r>
          </a:p>
          <a:p>
            <a:r>
              <a:rPr lang="en-US"/>
              <a:t>Add R1, R0</a:t>
            </a:r>
          </a:p>
          <a:p>
            <a:r>
              <a:rPr lang="en-US"/>
              <a:t>Whose contents will be overwritten?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lum contrast="24000"/>
            <a:grayscl/>
          </a:blip>
          <a:srcRect/>
          <a:stretch>
            <a:fillRect/>
          </a:stretch>
        </p:blipFill>
        <p:spPr bwMode="auto">
          <a:xfrm>
            <a:off x="1676400" y="838200"/>
            <a:ext cx="51054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5" name="Rectangle 3"/>
          <p:cNvSpPr>
            <a:spLocks noChangeArrowheads="1"/>
          </p:cNvSpPr>
          <p:nvPr/>
        </p:nvSpPr>
        <p:spPr bwMode="auto">
          <a:xfrm rot="10800000" flipV="1">
            <a:off x="2022475" y="6110288"/>
            <a:ext cx="509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Interconnection between Processor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0"/>
            <a:ext cx="178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Registers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6200" y="685800"/>
            <a:ext cx="89154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800">
                <a:latin typeface="Times New Roman" pitchFamily="18" charset="0"/>
              </a:rPr>
              <a:t>Registers are fast stand-alone storage locations that hold data temporarily. Multiple registers are needed to facilitate the operation of the CPU. Some of these registers are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2590800"/>
            <a:ext cx="8991600" cy="39370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800" b="1">
                <a:solidFill>
                  <a:srgbClr val="660066"/>
                </a:solidFill>
                <a:latin typeface="Times New Roman" pitchFamily="18" charset="0"/>
              </a:rPr>
              <a:t> Two registers-MAR (Memory Address Register) and MDR (Memory Data Register) : To handle the data transfer between main memory and processor. MAR-Holds addresses, MDR-Holds  data</a:t>
            </a:r>
          </a:p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800" b="1">
                <a:solidFill>
                  <a:srgbClr val="660066"/>
                </a:solidFill>
                <a:latin typeface="Times New Roman" pitchFamily="18" charset="0"/>
              </a:rPr>
              <a:t> Instruction register (IR) : Hold the Instructions that is currently being executed</a:t>
            </a:r>
          </a:p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800" b="1">
                <a:solidFill>
                  <a:srgbClr val="660066"/>
                </a:solidFill>
                <a:latin typeface="Times New Roman" pitchFamily="18" charset="0"/>
              </a:rPr>
              <a:t> Program counter: Points to the next instructions that is to be fetched from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(PC)            </a:t>
            </a:r>
            <a:r>
              <a:rPr lang="en-US" sz="2800" dirty="0" smtClean="0"/>
              <a:t>(</a:t>
            </a:r>
            <a:r>
              <a:rPr lang="en-US" sz="2800" dirty="0"/>
              <a:t>MAR)( the contents of PC transferred to MAR)</a:t>
            </a:r>
          </a:p>
          <a:p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(MAR)          (Address bus) Select a particular memory </a:t>
            </a:r>
            <a:r>
              <a:rPr lang="en-US" sz="2800" dirty="0" smtClean="0"/>
              <a:t>   </a:t>
            </a:r>
          </a:p>
          <a:p>
            <a:r>
              <a:rPr lang="en-US" sz="2800" dirty="0" smtClean="0"/>
              <a:t>                        location</a:t>
            </a:r>
            <a:endParaRPr lang="en-US" sz="2800" dirty="0"/>
          </a:p>
          <a:p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Issues RD control signals</a:t>
            </a:r>
          </a:p>
          <a:p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Reads instruction present in memory  and loaded into MDR</a:t>
            </a:r>
          </a:p>
          <a:p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Will be placed in IR (Contents transferred from MDR to IR)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1066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3028" y="1901370"/>
            <a:ext cx="351972" cy="3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685800"/>
            <a:ext cx="8915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sz="2800" dirty="0"/>
              <a:t>Instruction present in IR will be decoded by which processor understand  what operation it has to perform</a:t>
            </a:r>
          </a:p>
          <a:p>
            <a:pPr algn="just"/>
            <a:endParaRPr lang="en-US" sz="2800" dirty="0"/>
          </a:p>
          <a:p>
            <a:pPr algn="just">
              <a:buFontTx/>
              <a:buChar char="•"/>
            </a:pPr>
            <a:r>
              <a:rPr lang="en-US" sz="2800" dirty="0"/>
              <a:t>Increments the contents of PC by 1, so that it points to the next instruction address</a:t>
            </a:r>
          </a:p>
          <a:p>
            <a:pPr algn="just"/>
            <a:endParaRPr lang="en-US" sz="2800" dirty="0"/>
          </a:p>
          <a:p>
            <a:pPr algn="just">
              <a:buFontTx/>
              <a:buChar char="•"/>
            </a:pPr>
            <a:r>
              <a:rPr lang="en-US" sz="2800" dirty="0"/>
              <a:t>If data required for operation is available in register, it performs the operation</a:t>
            </a:r>
          </a:p>
          <a:p>
            <a:pPr algn="just"/>
            <a:endParaRPr lang="en-US" sz="2800" dirty="0"/>
          </a:p>
          <a:p>
            <a:pPr algn="just">
              <a:buFontTx/>
              <a:buChar char="•"/>
            </a:pPr>
            <a:r>
              <a:rPr lang="en-US" sz="2800" dirty="0"/>
              <a:t>If data is present in memory following sequence is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Address of the data              </a:t>
            </a:r>
            <a:r>
              <a:rPr lang="en-US" sz="2800" dirty="0" smtClean="0"/>
              <a:t>      MAR</a:t>
            </a:r>
            <a:endParaRPr lang="en-US" sz="2800" dirty="0"/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MAR           </a:t>
            </a:r>
            <a:r>
              <a:rPr lang="en-US" sz="2800" dirty="0" smtClean="0"/>
              <a:t>      select </a:t>
            </a:r>
            <a:r>
              <a:rPr lang="en-US" sz="2800" dirty="0"/>
              <a:t>memory location where is issued RD signal</a:t>
            </a:r>
          </a:p>
          <a:p>
            <a:r>
              <a:rPr lang="en-US" sz="2800" dirty="0"/>
              <a:t> </a:t>
            </a:r>
          </a:p>
          <a:p>
            <a:pPr>
              <a:buFontTx/>
              <a:buChar char="•"/>
            </a:pPr>
            <a:r>
              <a:rPr lang="en-US" sz="2800" dirty="0"/>
              <a:t>Reads data via data bus                        MDR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From MDR data can be directly routed to ALU or it can be placed in register and then operation can be performed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Results of the operation can be directed towards output device, memory or register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Normal execution preempted (interrupt)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533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3000" y="1371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2667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interrupt is a request from I/O device for service by processor</a:t>
            </a:r>
          </a:p>
          <a:p>
            <a:pPr>
              <a:lnSpc>
                <a:spcPct val="90000"/>
              </a:lnSpc>
            </a:pPr>
            <a:r>
              <a:rPr lang="en-US"/>
              <a:t>Processor provides requested service by executing interrupt service routine (ISR)</a:t>
            </a:r>
          </a:p>
          <a:p>
            <a:pPr>
              <a:lnSpc>
                <a:spcPct val="90000"/>
              </a:lnSpc>
            </a:pPr>
            <a:r>
              <a:rPr lang="en-US"/>
              <a:t>Contents of PC, general registers, and some control information are stored in memory .</a:t>
            </a:r>
          </a:p>
          <a:p>
            <a:pPr>
              <a:lnSpc>
                <a:spcPct val="90000"/>
              </a:lnSpc>
            </a:pPr>
            <a:r>
              <a:rPr lang="en-US"/>
              <a:t>When ISR completed, processor restored, so that interrupted program may continue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FUNCTIONAL UNITS OF COMPUTER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60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Input Unit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Output Unit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Central processing Unit (ALU and Control Units)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Memory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Bus Structure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-1320800" y="0"/>
            <a:ext cx="80502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     BUS STRUCTURE</a:t>
            </a:r>
          </a:p>
          <a:p>
            <a:pPr algn="ctr"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         Connecting CPU and memory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1143000"/>
            <a:ext cx="89154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800">
                <a:latin typeface="Times New Roman" pitchFamily="18" charset="0"/>
              </a:rPr>
              <a:t>The CPU and memory are normally connected by three groups of connections, each called a </a:t>
            </a:r>
            <a:r>
              <a:rPr lang="en-US" sz="2800" b="1">
                <a:solidFill>
                  <a:schemeClr val="folHlink"/>
                </a:solidFill>
                <a:latin typeface="Times New Roman" pitchFamily="18" charset="0"/>
              </a:rPr>
              <a:t>bus</a:t>
            </a:r>
            <a:r>
              <a:rPr lang="en-US" sz="2800">
                <a:latin typeface="Times New Roman" pitchFamily="18" charset="0"/>
              </a:rPr>
              <a:t>: </a:t>
            </a:r>
            <a:r>
              <a:rPr lang="en-US" sz="2800" i="1">
                <a:latin typeface="Times New Roman" pitchFamily="18" charset="0"/>
              </a:rPr>
              <a:t>data bus</a:t>
            </a:r>
            <a:r>
              <a:rPr lang="en-US" sz="2800">
                <a:latin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</a:rPr>
              <a:t>address bus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control bus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66800" y="5943600"/>
            <a:ext cx="552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b="1">
                <a:latin typeface="Times New Roman" pitchFamily="18" charset="0"/>
              </a:rPr>
              <a:t>Connecting CPU and memory using three buses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3035300"/>
            <a:ext cx="82629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71600" y="990600"/>
            <a:ext cx="7162800" cy="59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/>
              <a:t>BUS STRUCTURE</a:t>
            </a:r>
          </a:p>
          <a:p>
            <a:endParaRPr lang="en-US" b="1" u="sng"/>
          </a:p>
          <a:p>
            <a:pPr>
              <a:buFontTx/>
              <a:buChar char="•"/>
            </a:pPr>
            <a:r>
              <a:rPr lang="en-US"/>
              <a:t>Group of wires which carries information form CPU to peripherals or vice – versa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b="1"/>
              <a:t>Single bus structure</a:t>
            </a:r>
            <a:r>
              <a:rPr lang="en-US"/>
              <a:t>: Common bus used to communicate between peripherals and microprocessor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      </a:t>
            </a:r>
          </a:p>
          <a:p>
            <a:r>
              <a:rPr lang="en-US"/>
              <a:t>                     </a:t>
            </a:r>
            <a:r>
              <a:rPr lang="en-US" sz="2000"/>
              <a:t>SINGLE BUS STRUCTURE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3657600"/>
            <a:ext cx="7315200" cy="2270125"/>
            <a:chOff x="1980" y="5676"/>
            <a:chExt cx="8460" cy="3060"/>
          </a:xfrm>
        </p:grpSpPr>
        <p:sp>
          <p:nvSpPr>
            <p:cNvPr id="74759" name="AutoShape 7"/>
            <p:cNvSpPr>
              <a:spLocks noChangeArrowheads="1"/>
            </p:cNvSpPr>
            <p:nvPr/>
          </p:nvSpPr>
          <p:spPr bwMode="auto">
            <a:xfrm>
              <a:off x="1980" y="7116"/>
              <a:ext cx="8460" cy="1620"/>
            </a:xfrm>
            <a:prstGeom prst="leftRightArrow">
              <a:avLst>
                <a:gd name="adj1" fmla="val 38889"/>
                <a:gd name="adj2" fmla="val 442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3060" y="567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4320" y="567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   MEMORY</a:t>
              </a: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6300" y="567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8280" y="5676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74764" name="AutoShape 12"/>
            <p:cNvSpPr>
              <a:spLocks noChangeArrowheads="1"/>
            </p:cNvSpPr>
            <p:nvPr/>
          </p:nvSpPr>
          <p:spPr bwMode="auto">
            <a:xfrm>
              <a:off x="3240" y="6216"/>
              <a:ext cx="540" cy="1440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AutoShape 13"/>
            <p:cNvSpPr>
              <a:spLocks noChangeArrowheads="1"/>
            </p:cNvSpPr>
            <p:nvPr/>
          </p:nvSpPr>
          <p:spPr bwMode="auto">
            <a:xfrm>
              <a:off x="5040" y="6216"/>
              <a:ext cx="360" cy="144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AutoShape 14"/>
            <p:cNvSpPr>
              <a:spLocks noChangeArrowheads="1"/>
            </p:cNvSpPr>
            <p:nvPr/>
          </p:nvSpPr>
          <p:spPr bwMode="auto">
            <a:xfrm>
              <a:off x="7020" y="6216"/>
              <a:ext cx="360" cy="144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auto">
            <a:xfrm rot="10800000">
              <a:off x="8820" y="6216"/>
              <a:ext cx="540" cy="1440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838200" y="1295400"/>
            <a:ext cx="754380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Continued:-</a:t>
            </a:r>
          </a:p>
          <a:p>
            <a:endParaRPr lang="en-US" sz="2800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400"/>
              <a:t>To improve performance </a:t>
            </a:r>
            <a:r>
              <a:rPr lang="en-US" sz="2400" b="1"/>
              <a:t>multibus</a:t>
            </a:r>
            <a:r>
              <a:rPr lang="en-US" sz="2400"/>
              <a:t> structure can be used</a:t>
            </a:r>
          </a:p>
          <a:p>
            <a:endParaRPr lang="en-US" sz="2400"/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In two – bus structure : One bus can be used to fetch instruction other can be used to fetch data, required for execution.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Thus improving the performance ,but cost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11" name="Group 211"/>
          <p:cNvGraphicFramePr>
            <a:graphicFrameLocks noGrp="1"/>
          </p:cNvGraphicFramePr>
          <p:nvPr/>
        </p:nvGraphicFramePr>
        <p:xfrm>
          <a:off x="5867400" y="1295400"/>
          <a:ext cx="2236788" cy="4227516"/>
        </p:xfrm>
        <a:graphic>
          <a:graphicData uri="http://schemas.openxmlformats.org/drawingml/2006/table">
            <a:tbl>
              <a:tblPr/>
              <a:tblGrid>
                <a:gridCol w="428625"/>
                <a:gridCol w="409575"/>
                <a:gridCol w="381000"/>
                <a:gridCol w="1017588"/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Selected location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014" name="Rectangle 214"/>
          <p:cNvSpPr>
            <a:spLocks noChangeArrowheads="1"/>
          </p:cNvSpPr>
          <p:nvPr/>
        </p:nvSpPr>
        <p:spPr bwMode="auto">
          <a:xfrm>
            <a:off x="990600" y="2667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15" name="Rectangle 215"/>
          <p:cNvSpPr>
            <a:spLocks noChangeArrowheads="1"/>
          </p:cNvSpPr>
          <p:nvPr/>
        </p:nvSpPr>
        <p:spPr bwMode="auto">
          <a:xfrm>
            <a:off x="3505200" y="2667000"/>
            <a:ext cx="1447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en-US"/>
          </a:p>
        </p:txBody>
      </p:sp>
      <p:sp>
        <p:nvSpPr>
          <p:cNvPr id="77016" name="Line 216"/>
          <p:cNvSpPr>
            <a:spLocks noChangeShapeType="1"/>
          </p:cNvSpPr>
          <p:nvPr/>
        </p:nvSpPr>
        <p:spPr bwMode="auto">
          <a:xfrm>
            <a:off x="1371600" y="4191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17" name="Line 217"/>
          <p:cNvSpPr>
            <a:spLocks noChangeShapeType="1"/>
          </p:cNvSpPr>
          <p:nvPr/>
        </p:nvSpPr>
        <p:spPr bwMode="auto">
          <a:xfrm>
            <a:off x="1371600" y="5410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18" name="Line 218"/>
          <p:cNvSpPr>
            <a:spLocks noChangeShapeType="1"/>
          </p:cNvSpPr>
          <p:nvPr/>
        </p:nvSpPr>
        <p:spPr bwMode="auto">
          <a:xfrm flipV="1">
            <a:off x="411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19" name="Line 219"/>
          <p:cNvSpPr>
            <a:spLocks noChangeShapeType="1"/>
          </p:cNvSpPr>
          <p:nvPr/>
        </p:nvSpPr>
        <p:spPr bwMode="auto">
          <a:xfrm>
            <a:off x="1828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22" name="Line 222"/>
          <p:cNvSpPr>
            <a:spLocks noChangeShapeType="1"/>
          </p:cNvSpPr>
          <p:nvPr/>
        </p:nvSpPr>
        <p:spPr bwMode="auto">
          <a:xfrm>
            <a:off x="1828800" y="5029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23" name="Line 223"/>
          <p:cNvSpPr>
            <a:spLocks noChangeShapeType="1"/>
          </p:cNvSpPr>
          <p:nvPr/>
        </p:nvSpPr>
        <p:spPr bwMode="auto">
          <a:xfrm flipV="1">
            <a:off x="3886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24" name="Text Box 224"/>
          <p:cNvSpPr txBox="1">
            <a:spLocks noChangeArrowheads="1"/>
          </p:cNvSpPr>
          <p:nvPr/>
        </p:nvSpPr>
        <p:spPr bwMode="auto">
          <a:xfrm>
            <a:off x="4038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D0</a:t>
            </a:r>
          </a:p>
        </p:txBody>
      </p:sp>
      <p:sp>
        <p:nvSpPr>
          <p:cNvPr id="77025" name="Text Box 225"/>
          <p:cNvSpPr txBox="1">
            <a:spLocks noChangeArrowheads="1"/>
          </p:cNvSpPr>
          <p:nvPr/>
        </p:nvSpPr>
        <p:spPr bwMode="auto">
          <a:xfrm>
            <a:off x="990600" y="4800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D0</a:t>
            </a:r>
          </a:p>
        </p:txBody>
      </p:sp>
      <p:sp>
        <p:nvSpPr>
          <p:cNvPr id="77026" name="Text Box 226"/>
          <p:cNvSpPr txBox="1">
            <a:spLocks noChangeArrowheads="1"/>
          </p:cNvSpPr>
          <p:nvPr/>
        </p:nvSpPr>
        <p:spPr bwMode="auto">
          <a:xfrm>
            <a:off x="1524000" y="4724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D7</a:t>
            </a:r>
          </a:p>
        </p:txBody>
      </p:sp>
      <p:sp>
        <p:nvSpPr>
          <p:cNvPr id="77027" name="Text Box 227"/>
          <p:cNvSpPr txBox="1">
            <a:spLocks noChangeArrowheads="1"/>
          </p:cNvSpPr>
          <p:nvPr/>
        </p:nvSpPr>
        <p:spPr bwMode="auto">
          <a:xfrm>
            <a:off x="3581400" y="4648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D7</a:t>
            </a:r>
          </a:p>
        </p:txBody>
      </p:sp>
      <p:sp>
        <p:nvSpPr>
          <p:cNvPr id="77029" name="Text Box 229"/>
          <p:cNvSpPr txBox="1">
            <a:spLocks noChangeArrowheads="1"/>
          </p:cNvSpPr>
          <p:nvPr/>
        </p:nvSpPr>
        <p:spPr bwMode="auto">
          <a:xfrm>
            <a:off x="3657600" y="3200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PROCESSOR</a:t>
            </a:r>
          </a:p>
        </p:txBody>
      </p:sp>
      <p:sp>
        <p:nvSpPr>
          <p:cNvPr id="77030" name="Text Box 230"/>
          <p:cNvSpPr txBox="1">
            <a:spLocks noChangeArrowheads="1"/>
          </p:cNvSpPr>
          <p:nvPr/>
        </p:nvSpPr>
        <p:spPr bwMode="auto">
          <a:xfrm>
            <a:off x="3581400" y="2895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RD</a:t>
            </a:r>
          </a:p>
        </p:txBody>
      </p:sp>
      <p:sp>
        <p:nvSpPr>
          <p:cNvPr id="77033" name="Line 233"/>
          <p:cNvSpPr>
            <a:spLocks noChangeShapeType="1"/>
          </p:cNvSpPr>
          <p:nvPr/>
        </p:nvSpPr>
        <p:spPr bwMode="auto">
          <a:xfrm>
            <a:off x="3733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990600" y="2971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CS</a:t>
            </a:r>
          </a:p>
        </p:txBody>
      </p:sp>
      <p:sp>
        <p:nvSpPr>
          <p:cNvPr id="77035" name="Line 235"/>
          <p:cNvSpPr>
            <a:spLocks noChangeShapeType="1"/>
          </p:cNvSpPr>
          <p:nvPr/>
        </p:nvSpPr>
        <p:spPr bwMode="auto">
          <a:xfrm>
            <a:off x="1066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36" name="Text Box 236"/>
          <p:cNvSpPr txBox="1">
            <a:spLocks noChangeArrowheads="1"/>
          </p:cNvSpPr>
          <p:nvPr/>
        </p:nvSpPr>
        <p:spPr bwMode="auto">
          <a:xfrm>
            <a:off x="1828800" y="2743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W/R</a:t>
            </a:r>
          </a:p>
        </p:txBody>
      </p:sp>
      <p:sp>
        <p:nvSpPr>
          <p:cNvPr id="77037" name="Text Box 237"/>
          <p:cNvSpPr txBox="1">
            <a:spLocks noChangeArrowheads="1"/>
          </p:cNvSpPr>
          <p:nvPr/>
        </p:nvSpPr>
        <p:spPr bwMode="auto">
          <a:xfrm>
            <a:off x="1828800" y="3048000"/>
            <a:ext cx="533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A0</a:t>
            </a:r>
          </a:p>
          <a:p>
            <a:r>
              <a:rPr lang="en-US"/>
              <a:t>A1</a:t>
            </a:r>
          </a:p>
          <a:p>
            <a:r>
              <a:rPr lang="en-US"/>
              <a:t>A2</a:t>
            </a:r>
          </a:p>
        </p:txBody>
      </p:sp>
      <p:sp>
        <p:nvSpPr>
          <p:cNvPr id="77039" name="Line 239"/>
          <p:cNvSpPr>
            <a:spLocks noChangeShapeType="1"/>
          </p:cNvSpPr>
          <p:nvPr/>
        </p:nvSpPr>
        <p:spPr bwMode="auto">
          <a:xfrm flipH="1">
            <a:off x="2438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40" name="Line 240"/>
          <p:cNvSpPr>
            <a:spLocks noChangeShapeType="1"/>
          </p:cNvSpPr>
          <p:nvPr/>
        </p:nvSpPr>
        <p:spPr bwMode="auto">
          <a:xfrm flipH="1">
            <a:off x="2438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41" name="Line 241"/>
          <p:cNvSpPr>
            <a:spLocks noChangeShapeType="1"/>
          </p:cNvSpPr>
          <p:nvPr/>
        </p:nvSpPr>
        <p:spPr bwMode="auto">
          <a:xfrm flipH="1">
            <a:off x="24384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42" name="Line 242"/>
          <p:cNvSpPr>
            <a:spLocks noChangeShapeType="1"/>
          </p:cNvSpPr>
          <p:nvPr/>
        </p:nvSpPr>
        <p:spPr bwMode="auto">
          <a:xfrm flipH="1">
            <a:off x="24384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47" name="Oval 247"/>
          <p:cNvSpPr>
            <a:spLocks noChangeArrowheads="1"/>
          </p:cNvSpPr>
          <p:nvPr/>
        </p:nvSpPr>
        <p:spPr bwMode="auto">
          <a:xfrm>
            <a:off x="2971800" y="2971800"/>
            <a:ext cx="381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48" name="Oval 248"/>
          <p:cNvSpPr>
            <a:spLocks noChangeArrowheads="1"/>
          </p:cNvSpPr>
          <p:nvPr/>
        </p:nvSpPr>
        <p:spPr bwMode="auto">
          <a:xfrm>
            <a:off x="2743200" y="4724400"/>
            <a:ext cx="381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49" name="Oval 249"/>
          <p:cNvSpPr>
            <a:spLocks noChangeArrowheads="1"/>
          </p:cNvSpPr>
          <p:nvPr/>
        </p:nvSpPr>
        <p:spPr bwMode="auto">
          <a:xfrm>
            <a:off x="2971800" y="16764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51" name="Text Box 251"/>
          <p:cNvSpPr txBox="1">
            <a:spLocks noChangeArrowheads="1"/>
          </p:cNvSpPr>
          <p:nvPr/>
        </p:nvSpPr>
        <p:spPr bwMode="auto">
          <a:xfrm>
            <a:off x="3352800" y="1371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CONTROL BUS</a:t>
            </a:r>
          </a:p>
        </p:txBody>
      </p:sp>
      <p:sp>
        <p:nvSpPr>
          <p:cNvPr id="77052" name="Text Box 252"/>
          <p:cNvSpPr txBox="1">
            <a:spLocks noChangeArrowheads="1"/>
          </p:cNvSpPr>
          <p:nvPr/>
        </p:nvSpPr>
        <p:spPr bwMode="auto">
          <a:xfrm>
            <a:off x="2819400" y="40386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 BUS</a:t>
            </a:r>
          </a:p>
        </p:txBody>
      </p:sp>
      <p:sp>
        <p:nvSpPr>
          <p:cNvPr id="77053" name="Text Box 253"/>
          <p:cNvSpPr txBox="1">
            <a:spLocks noChangeArrowheads="1"/>
          </p:cNvSpPr>
          <p:nvPr/>
        </p:nvSpPr>
        <p:spPr bwMode="auto">
          <a:xfrm>
            <a:off x="3200400" y="5638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BUS</a:t>
            </a:r>
          </a:p>
        </p:txBody>
      </p:sp>
      <p:sp>
        <p:nvSpPr>
          <p:cNvPr id="77054" name="Line 254"/>
          <p:cNvSpPr>
            <a:spLocks noChangeShapeType="1"/>
          </p:cNvSpPr>
          <p:nvPr/>
        </p:nvSpPr>
        <p:spPr bwMode="auto">
          <a:xfrm flipV="1">
            <a:off x="4267200" y="175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56" name="Line 256"/>
          <p:cNvSpPr>
            <a:spLocks noChangeShapeType="1"/>
          </p:cNvSpPr>
          <p:nvPr/>
        </p:nvSpPr>
        <p:spPr bwMode="auto">
          <a:xfrm flipH="1">
            <a:off x="1828800" y="1752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057" name="Line 257"/>
          <p:cNvSpPr>
            <a:spLocks noChangeShapeType="1"/>
          </p:cNvSpPr>
          <p:nvPr/>
        </p:nvSpPr>
        <p:spPr bwMode="auto">
          <a:xfrm>
            <a:off x="1828800" y="175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295400"/>
            <a:ext cx="708660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Cont:-</a:t>
            </a:r>
          </a:p>
          <a:p>
            <a:endParaRPr lang="en-US" sz="3200"/>
          </a:p>
          <a:p>
            <a:pPr>
              <a:buFontTx/>
              <a:buChar char="•"/>
            </a:pPr>
            <a:r>
              <a:rPr lang="en-US" sz="2400"/>
              <a:t>2</a:t>
            </a:r>
            <a:r>
              <a:rPr lang="en-US" sz="2400" baseline="30000"/>
              <a:t>3</a:t>
            </a:r>
            <a:r>
              <a:rPr lang="en-US" sz="2400"/>
              <a:t> = 8 i.e. 3 address line is required to select 8 location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In general 2</a:t>
            </a:r>
            <a:r>
              <a:rPr lang="en-US" sz="2400" baseline="30000"/>
              <a:t>x</a:t>
            </a:r>
            <a:r>
              <a:rPr lang="en-US" sz="2400"/>
              <a:t> = n where x number of address lines (address bit) and n is number of location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 b="1"/>
              <a:t>Address bus</a:t>
            </a:r>
            <a:r>
              <a:rPr lang="en-US" sz="2400"/>
              <a:t> : unidirectional : group of wires which carries address information bits form processor to peripherals (16,20,24 or more parallel signal lines)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90600" y="990600"/>
            <a:ext cx="6553200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Cont:-</a:t>
            </a:r>
          </a:p>
          <a:p>
            <a:endParaRPr lang="en-US" sz="3200"/>
          </a:p>
          <a:p>
            <a:pPr>
              <a:buFontTx/>
              <a:buChar char="•"/>
            </a:pPr>
            <a:r>
              <a:rPr lang="en-US" sz="2400" b="1"/>
              <a:t>Databus</a:t>
            </a:r>
            <a:r>
              <a:rPr lang="en-US" sz="2400"/>
              <a:t>: bidirectional : group of wires which carries data information bit form processor to peripherals and vice – versa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 b="1"/>
              <a:t>Controlbus</a:t>
            </a:r>
            <a:r>
              <a:rPr lang="en-US" sz="2400"/>
              <a:t>: bidirectional: group of wires which carries control signals form processor to peripherals and vice – versa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Figure below shows address, data and control bus and their connection with peripheral and microprocessor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lum bright="6000" contrast="24000"/>
            <a:grayscl/>
          </a:blip>
          <a:srcRect l="987" r="987" b="-122"/>
          <a:stretch>
            <a:fillRect/>
          </a:stretch>
        </p:blipFill>
        <p:spPr bwMode="auto">
          <a:xfrm rot="-21600000">
            <a:off x="304800" y="838200"/>
            <a:ext cx="7086600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 rot="10772443" flipV="1">
            <a:off x="1749425" y="5407025"/>
            <a:ext cx="5640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Single bus structure showing the details of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66725"/>
            <a:ext cx="6781800" cy="2133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500">
                <a:ea typeface="SimSun" pitchFamily="2" charset="-122"/>
              </a:rPr>
              <a:t>Memory Locations, Addresses, and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Memory Location, Addresses, and Operation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3276600" cy="4411662"/>
          </a:xfrm>
        </p:spPr>
        <p:txBody>
          <a:bodyPr/>
          <a:lstStyle/>
          <a:p>
            <a:r>
              <a:rPr lang="en-US" altLang="zh-CN" sz="2600">
                <a:ea typeface="SimSun" pitchFamily="2" charset="-122"/>
              </a:rPr>
              <a:t>Memory consists of many millions of storage cells, each of which can store 1 bit.</a:t>
            </a:r>
          </a:p>
          <a:p>
            <a:r>
              <a:rPr lang="en-US" altLang="zh-CN" sz="2600">
                <a:ea typeface="SimSun" pitchFamily="2" charset="-122"/>
              </a:rPr>
              <a:t>Data is usually accessed in </a:t>
            </a:r>
            <a:r>
              <a:rPr lang="en-US" altLang="zh-CN" sz="2600" i="1">
                <a:ea typeface="SimSun" pitchFamily="2" charset="-122"/>
              </a:rPr>
              <a:t>n</a:t>
            </a:r>
            <a:r>
              <a:rPr lang="en-US" altLang="zh-CN" sz="2600">
                <a:ea typeface="SimSun" pitchFamily="2" charset="-122"/>
              </a:rPr>
              <a:t>-bit groups. </a:t>
            </a:r>
            <a:r>
              <a:rPr lang="en-US" altLang="zh-CN" sz="2600" i="1">
                <a:ea typeface="SimSun" pitchFamily="2" charset="-122"/>
              </a:rPr>
              <a:t>n</a:t>
            </a:r>
            <a:r>
              <a:rPr lang="en-US" altLang="zh-CN" sz="2600">
                <a:ea typeface="SimSun" pitchFamily="2" charset="-122"/>
              </a:rPr>
              <a:t> is called word length.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733800" y="1339850"/>
            <a:ext cx="4814888" cy="5518150"/>
            <a:chOff x="697" y="816"/>
            <a:chExt cx="3033" cy="4018"/>
          </a:xfrm>
        </p:grpSpPr>
        <p:sp>
          <p:nvSpPr>
            <p:cNvPr id="86021" name="Rectangle 4"/>
            <p:cNvSpPr>
              <a:spLocks noChangeArrowheads="1"/>
            </p:cNvSpPr>
            <p:nvPr/>
          </p:nvSpPr>
          <p:spPr bwMode="auto">
            <a:xfrm>
              <a:off x="3048" y="1364"/>
              <a:ext cx="68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second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22" name="Line 5"/>
            <p:cNvSpPr>
              <a:spLocks noChangeShapeType="1"/>
            </p:cNvSpPr>
            <p:nvPr/>
          </p:nvSpPr>
          <p:spPr bwMode="auto">
            <a:xfrm flipH="1">
              <a:off x="697" y="3011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3" name="Line 6"/>
            <p:cNvSpPr>
              <a:spLocks noChangeShapeType="1"/>
            </p:cNvSpPr>
            <p:nvPr/>
          </p:nvSpPr>
          <p:spPr bwMode="auto">
            <a:xfrm flipH="1">
              <a:off x="697" y="1600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710" y="881"/>
              <a:ext cx="78" cy="4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1 h 3"/>
                <a:gd name="T4" fmla="*/ 6 w 6"/>
                <a:gd name="T5" fmla="*/ 3 h 3"/>
                <a:gd name="T6" fmla="*/ 6 w 6"/>
                <a:gd name="T7" fmla="*/ 1 h 3"/>
                <a:gd name="T8" fmla="*/ 6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5" name="Freeform 8"/>
            <p:cNvSpPr>
              <a:spLocks/>
            </p:cNvSpPr>
            <p:nvPr/>
          </p:nvSpPr>
          <p:spPr bwMode="auto">
            <a:xfrm>
              <a:off x="710" y="881"/>
              <a:ext cx="78" cy="40"/>
            </a:xfrm>
            <a:custGeom>
              <a:avLst/>
              <a:gdLst>
                <a:gd name="T0" fmla="*/ 78 w 78"/>
                <a:gd name="T1" fmla="*/ 0 h 40"/>
                <a:gd name="T2" fmla="*/ 0 w 78"/>
                <a:gd name="T3" fmla="*/ 13 h 40"/>
                <a:gd name="T4" fmla="*/ 78 w 78"/>
                <a:gd name="T5" fmla="*/ 40 h 40"/>
                <a:gd name="T6" fmla="*/ 78 w 78"/>
                <a:gd name="T7" fmla="*/ 13 h 40"/>
                <a:gd name="T8" fmla="*/ 78 w 7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40"/>
                <a:gd name="T17" fmla="*/ 78 w 7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40">
                  <a:moveTo>
                    <a:pt x="78" y="0"/>
                  </a:moveTo>
                  <a:lnTo>
                    <a:pt x="0" y="13"/>
                  </a:lnTo>
                  <a:lnTo>
                    <a:pt x="78" y="40"/>
                  </a:lnTo>
                  <a:lnTo>
                    <a:pt x="78" y="1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Line 9"/>
            <p:cNvSpPr>
              <a:spLocks noChangeShapeType="1"/>
            </p:cNvSpPr>
            <p:nvPr/>
          </p:nvSpPr>
          <p:spPr bwMode="auto">
            <a:xfrm>
              <a:off x="772" y="894"/>
              <a:ext cx="6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7" name="Freeform 10"/>
            <p:cNvSpPr>
              <a:spLocks/>
            </p:cNvSpPr>
            <p:nvPr/>
          </p:nvSpPr>
          <p:spPr bwMode="auto">
            <a:xfrm>
              <a:off x="2497" y="881"/>
              <a:ext cx="79" cy="40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Freeform 11"/>
            <p:cNvSpPr>
              <a:spLocks/>
            </p:cNvSpPr>
            <p:nvPr/>
          </p:nvSpPr>
          <p:spPr bwMode="auto">
            <a:xfrm>
              <a:off x="2497" y="881"/>
              <a:ext cx="79" cy="40"/>
            </a:xfrm>
            <a:custGeom>
              <a:avLst/>
              <a:gdLst>
                <a:gd name="T0" fmla="*/ 0 w 79"/>
                <a:gd name="T1" fmla="*/ 40 h 40"/>
                <a:gd name="T2" fmla="*/ 79 w 79"/>
                <a:gd name="T3" fmla="*/ 13 h 40"/>
                <a:gd name="T4" fmla="*/ 0 w 79"/>
                <a:gd name="T5" fmla="*/ 0 h 40"/>
                <a:gd name="T6" fmla="*/ 0 w 79"/>
                <a:gd name="T7" fmla="*/ 13 h 40"/>
                <a:gd name="T8" fmla="*/ 0 w 79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0" y="40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12"/>
            <p:cNvSpPr>
              <a:spLocks noChangeShapeType="1"/>
            </p:cNvSpPr>
            <p:nvPr/>
          </p:nvSpPr>
          <p:spPr bwMode="auto">
            <a:xfrm flipH="1">
              <a:off x="1873" y="894"/>
              <a:ext cx="66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3"/>
            <p:cNvSpPr>
              <a:spLocks noChangeShapeType="1"/>
            </p:cNvSpPr>
            <p:nvPr/>
          </p:nvSpPr>
          <p:spPr bwMode="auto">
            <a:xfrm flipV="1">
              <a:off x="697" y="855"/>
              <a:ext cx="1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Line 14"/>
            <p:cNvSpPr>
              <a:spLocks noChangeShapeType="1"/>
            </p:cNvSpPr>
            <p:nvPr/>
          </p:nvSpPr>
          <p:spPr bwMode="auto">
            <a:xfrm flipV="1">
              <a:off x="2578" y="855"/>
              <a:ext cx="1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5"/>
            <p:cNvSpPr>
              <a:spLocks noChangeShapeType="1"/>
            </p:cNvSpPr>
            <p:nvPr/>
          </p:nvSpPr>
          <p:spPr bwMode="auto">
            <a:xfrm flipH="1">
              <a:off x="697" y="1325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16"/>
            <p:cNvSpPr>
              <a:spLocks noChangeArrowheads="1"/>
            </p:cNvSpPr>
            <p:nvPr/>
          </p:nvSpPr>
          <p:spPr bwMode="auto">
            <a:xfrm>
              <a:off x="3048" y="1090"/>
              <a:ext cx="48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first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4" name="Line 17"/>
            <p:cNvSpPr>
              <a:spLocks noChangeShapeType="1"/>
            </p:cNvSpPr>
            <p:nvPr/>
          </p:nvSpPr>
          <p:spPr bwMode="auto">
            <a:xfrm flipH="1">
              <a:off x="697" y="2710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18"/>
            <p:cNvSpPr>
              <a:spLocks noChangeShapeType="1"/>
            </p:cNvSpPr>
            <p:nvPr/>
          </p:nvSpPr>
          <p:spPr bwMode="auto">
            <a:xfrm flipH="1">
              <a:off x="697" y="4147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Rectangle 19"/>
            <p:cNvSpPr>
              <a:spLocks noChangeArrowheads="1"/>
            </p:cNvSpPr>
            <p:nvPr/>
          </p:nvSpPr>
          <p:spPr bwMode="auto">
            <a:xfrm>
              <a:off x="697" y="1038"/>
              <a:ext cx="1881" cy="3383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Rectangle 20"/>
            <p:cNvSpPr>
              <a:spLocks noChangeArrowheads="1"/>
            </p:cNvSpPr>
            <p:nvPr/>
          </p:nvSpPr>
          <p:spPr bwMode="auto">
            <a:xfrm>
              <a:off x="1429" y="4656"/>
              <a:ext cx="159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Figure 2.5.   Memory words.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8" name="Rectangle 21"/>
            <p:cNvSpPr>
              <a:spLocks noChangeArrowheads="1"/>
            </p:cNvSpPr>
            <p:nvPr/>
          </p:nvSpPr>
          <p:spPr bwMode="auto">
            <a:xfrm>
              <a:off x="1494" y="816"/>
              <a:ext cx="6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 i="1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n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9" name="Rectangle 22"/>
            <p:cNvSpPr>
              <a:spLocks noChangeArrowheads="1"/>
            </p:cNvSpPr>
            <p:nvPr/>
          </p:nvSpPr>
          <p:spPr bwMode="auto">
            <a:xfrm>
              <a:off x="1546" y="816"/>
              <a:ext cx="22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CA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 </a:t>
              </a:r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bits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0" name="Rectangle 23"/>
            <p:cNvSpPr>
              <a:spLocks noChangeArrowheads="1"/>
            </p:cNvSpPr>
            <p:nvPr/>
          </p:nvSpPr>
          <p:spPr bwMode="auto">
            <a:xfrm>
              <a:off x="3035" y="4186"/>
              <a:ext cx="4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last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1" name="Rectangle 24"/>
            <p:cNvSpPr>
              <a:spLocks noChangeArrowheads="1"/>
            </p:cNvSpPr>
            <p:nvPr/>
          </p:nvSpPr>
          <p:spPr bwMode="auto">
            <a:xfrm>
              <a:off x="3035" y="2788"/>
              <a:ext cx="2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 i="1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i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2" name="Rectangle 25"/>
            <p:cNvSpPr>
              <a:spLocks noChangeArrowheads="1"/>
            </p:cNvSpPr>
            <p:nvPr/>
          </p:nvSpPr>
          <p:spPr bwMode="auto">
            <a:xfrm>
              <a:off x="3061" y="2788"/>
              <a:ext cx="42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CA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 </a:t>
              </a:r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th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3" name="Freeform 26"/>
            <p:cNvSpPr>
              <a:spLocks/>
            </p:cNvSpPr>
            <p:nvPr/>
          </p:nvSpPr>
          <p:spPr bwMode="auto">
            <a:xfrm>
              <a:off x="2852" y="2854"/>
              <a:ext cx="79" cy="26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Freeform 27"/>
            <p:cNvSpPr>
              <a:spLocks/>
            </p:cNvSpPr>
            <p:nvPr/>
          </p:nvSpPr>
          <p:spPr bwMode="auto">
            <a:xfrm>
              <a:off x="2852" y="2854"/>
              <a:ext cx="79" cy="26"/>
            </a:xfrm>
            <a:custGeom>
              <a:avLst/>
              <a:gdLst>
                <a:gd name="T0" fmla="*/ 0 w 79"/>
                <a:gd name="T1" fmla="*/ 26 h 26"/>
                <a:gd name="T2" fmla="*/ 79 w 79"/>
                <a:gd name="T3" fmla="*/ 13 h 26"/>
                <a:gd name="T4" fmla="*/ 0 w 79"/>
                <a:gd name="T5" fmla="*/ 0 h 26"/>
                <a:gd name="T6" fmla="*/ 0 w 79"/>
                <a:gd name="T7" fmla="*/ 13 h 26"/>
                <a:gd name="T8" fmla="*/ 0 w 79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26"/>
                <a:gd name="T17" fmla="*/ 79 w 79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26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8"/>
            <p:cNvSpPr>
              <a:spLocks noChangeShapeType="1"/>
            </p:cNvSpPr>
            <p:nvPr/>
          </p:nvSpPr>
          <p:spPr bwMode="auto">
            <a:xfrm flipH="1">
              <a:off x="2473" y="2867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Freeform 29"/>
            <p:cNvSpPr>
              <a:spLocks/>
            </p:cNvSpPr>
            <p:nvPr/>
          </p:nvSpPr>
          <p:spPr bwMode="auto">
            <a:xfrm>
              <a:off x="2852" y="1443"/>
              <a:ext cx="79" cy="39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Freeform 30"/>
            <p:cNvSpPr>
              <a:spLocks/>
            </p:cNvSpPr>
            <p:nvPr/>
          </p:nvSpPr>
          <p:spPr bwMode="auto">
            <a:xfrm>
              <a:off x="2852" y="1443"/>
              <a:ext cx="79" cy="39"/>
            </a:xfrm>
            <a:custGeom>
              <a:avLst/>
              <a:gdLst>
                <a:gd name="T0" fmla="*/ 0 w 79"/>
                <a:gd name="T1" fmla="*/ 39 h 39"/>
                <a:gd name="T2" fmla="*/ 79 w 79"/>
                <a:gd name="T3" fmla="*/ 13 h 39"/>
                <a:gd name="T4" fmla="*/ 0 w 79"/>
                <a:gd name="T5" fmla="*/ 0 h 39"/>
                <a:gd name="T6" fmla="*/ 0 w 79"/>
                <a:gd name="T7" fmla="*/ 13 h 39"/>
                <a:gd name="T8" fmla="*/ 0 w 79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9"/>
                <a:gd name="T17" fmla="*/ 79 w 7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9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31"/>
            <p:cNvSpPr>
              <a:spLocks noChangeShapeType="1"/>
            </p:cNvSpPr>
            <p:nvPr/>
          </p:nvSpPr>
          <p:spPr bwMode="auto">
            <a:xfrm flipH="1">
              <a:off x="2473" y="1456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Freeform 32"/>
            <p:cNvSpPr>
              <a:spLocks/>
            </p:cNvSpPr>
            <p:nvPr/>
          </p:nvSpPr>
          <p:spPr bwMode="auto">
            <a:xfrm>
              <a:off x="2852" y="1169"/>
              <a:ext cx="79" cy="26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Freeform 33"/>
            <p:cNvSpPr>
              <a:spLocks/>
            </p:cNvSpPr>
            <p:nvPr/>
          </p:nvSpPr>
          <p:spPr bwMode="auto">
            <a:xfrm>
              <a:off x="2852" y="1169"/>
              <a:ext cx="79" cy="26"/>
            </a:xfrm>
            <a:custGeom>
              <a:avLst/>
              <a:gdLst>
                <a:gd name="T0" fmla="*/ 0 w 79"/>
                <a:gd name="T1" fmla="*/ 26 h 26"/>
                <a:gd name="T2" fmla="*/ 79 w 79"/>
                <a:gd name="T3" fmla="*/ 13 h 26"/>
                <a:gd name="T4" fmla="*/ 0 w 79"/>
                <a:gd name="T5" fmla="*/ 0 h 26"/>
                <a:gd name="T6" fmla="*/ 0 w 79"/>
                <a:gd name="T7" fmla="*/ 13 h 26"/>
                <a:gd name="T8" fmla="*/ 0 w 79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26"/>
                <a:gd name="T17" fmla="*/ 79 w 79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26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Line 34"/>
            <p:cNvSpPr>
              <a:spLocks noChangeShapeType="1"/>
            </p:cNvSpPr>
            <p:nvPr/>
          </p:nvSpPr>
          <p:spPr bwMode="auto">
            <a:xfrm flipH="1">
              <a:off x="2473" y="1182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Freeform 35"/>
            <p:cNvSpPr>
              <a:spLocks/>
            </p:cNvSpPr>
            <p:nvPr/>
          </p:nvSpPr>
          <p:spPr bwMode="auto">
            <a:xfrm>
              <a:off x="2852" y="4265"/>
              <a:ext cx="79" cy="39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Freeform 36"/>
            <p:cNvSpPr>
              <a:spLocks/>
            </p:cNvSpPr>
            <p:nvPr/>
          </p:nvSpPr>
          <p:spPr bwMode="auto">
            <a:xfrm>
              <a:off x="2852" y="4265"/>
              <a:ext cx="79" cy="39"/>
            </a:xfrm>
            <a:custGeom>
              <a:avLst/>
              <a:gdLst>
                <a:gd name="T0" fmla="*/ 0 w 79"/>
                <a:gd name="T1" fmla="*/ 39 h 39"/>
                <a:gd name="T2" fmla="*/ 79 w 79"/>
                <a:gd name="T3" fmla="*/ 13 h 39"/>
                <a:gd name="T4" fmla="*/ 0 w 79"/>
                <a:gd name="T5" fmla="*/ 0 h 39"/>
                <a:gd name="T6" fmla="*/ 0 w 79"/>
                <a:gd name="T7" fmla="*/ 13 h 39"/>
                <a:gd name="T8" fmla="*/ 0 w 79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9"/>
                <a:gd name="T17" fmla="*/ 79 w 7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9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37"/>
            <p:cNvSpPr>
              <a:spLocks noChangeShapeType="1"/>
            </p:cNvSpPr>
            <p:nvPr/>
          </p:nvSpPr>
          <p:spPr bwMode="auto">
            <a:xfrm flipH="1">
              <a:off x="2473" y="4278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Text Box 38"/>
            <p:cNvSpPr txBox="1">
              <a:spLocks noChangeArrowheads="1"/>
            </p:cNvSpPr>
            <p:nvPr/>
          </p:nvSpPr>
          <p:spPr bwMode="auto">
            <a:xfrm>
              <a:off x="1536" y="1884"/>
              <a:ext cx="1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US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CA" sz="2000">
                <a:latin typeface="Nimbus Roman No9 L" charset="0"/>
                <a:ea typeface="SimSun" pitchFamily="2" charset="-122"/>
              </a:endParaRPr>
            </a:p>
          </p:txBody>
        </p:sp>
        <p:sp>
          <p:nvSpPr>
            <p:cNvPr id="86056" name="Text Box 39"/>
            <p:cNvSpPr txBox="1">
              <a:spLocks noChangeArrowheads="1"/>
            </p:cNvSpPr>
            <p:nvPr/>
          </p:nvSpPr>
          <p:spPr bwMode="auto">
            <a:xfrm>
              <a:off x="1548" y="3306"/>
              <a:ext cx="1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US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CA" sz="2000">
                <a:latin typeface="Nimbus Roman No9 L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32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350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MEMORY LOCATIONS AND ADDRESSES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GB" b="1">
              <a:latin typeface="Times New Roman" pitchFamily="18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" y="1022350"/>
            <a:ext cx="82296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Tx/>
              <a:buChar char="•"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Main memory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the second major subsystem in a computer. It consists of a collection of storage locations, each with a unique identifier, called an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/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is transferred to and from memory in groups of bits called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words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A word can be a group of 8 bits, 16 bits, 32 bits or 64 bits (and growing). </a:t>
            </a:r>
          </a:p>
          <a:p>
            <a:pPr algn="just"/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the word is 8 bits, it is referred to as a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byte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The term “byte” is so common in computer science that sometimes a 16-bit word is referred to as a 2-byte word, or a 32-bit word is referred to as a 4-byte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90129" name="Rectangle 17"/>
          <p:cNvSpPr>
            <a:spLocks noGrp="1" noChangeArrowheads="1"/>
          </p:cNvSpPr>
          <p:nvPr>
            <p:ph idx="1"/>
          </p:nvPr>
        </p:nvSpPr>
        <p:spPr>
          <a:xfrm>
            <a:off x="381000" y="5943600"/>
            <a:ext cx="8382000" cy="414338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spcBef>
                <a:spcPct val="10000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Since 1946 all computers have had 5 components!!!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00300" y="2722563"/>
            <a:ext cx="1490663" cy="1098550"/>
            <a:chOff x="1387" y="1496"/>
            <a:chExt cx="693" cy="464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1387" y="1496"/>
              <a:ext cx="693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1485" y="1639"/>
              <a:ext cx="478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  <a:cs typeface="Arial" charset="0"/>
                </a:rPr>
                <a:t>Control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00300" y="4086225"/>
            <a:ext cx="1490663" cy="1096963"/>
            <a:chOff x="1387" y="2072"/>
            <a:chExt cx="693" cy="464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1387" y="2072"/>
              <a:ext cx="693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1443" y="2189"/>
              <a:ext cx="423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  <a:cs typeface="Arial" charset="0"/>
                </a:rPr>
                <a:t>   ALU</a:t>
              </a:r>
            </a:p>
          </p:txBody>
        </p:sp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281488" y="2155825"/>
            <a:ext cx="1219200" cy="3254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4419600" y="3429000"/>
            <a:ext cx="1111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charset="0"/>
              </a:rPr>
              <a:t>Memory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2222500" y="2155825"/>
            <a:ext cx="1846263" cy="3254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520950" y="2127250"/>
            <a:ext cx="123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charset="0"/>
              </a:rPr>
              <a:t>Processor</a:t>
            </a: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715000" y="2155825"/>
            <a:ext cx="1219200" cy="1323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5924550" y="2581275"/>
            <a:ext cx="78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latin typeface="Times New Roman" pitchFamily="18" charset="0"/>
                <a:cs typeface="Arial" charset="0"/>
              </a:rPr>
              <a:t>Input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5715000" y="4086225"/>
            <a:ext cx="1219200" cy="1323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5832475" y="4511675"/>
            <a:ext cx="9699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latin typeface="Times New Roman" pitchFamily="18" charset="0"/>
                <a:cs typeface="Arial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744788" y="6172200"/>
            <a:ext cx="319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Figure 5.3  </a:t>
            </a:r>
            <a:r>
              <a:rPr lang="en-US" sz="2000" b="1">
                <a:latin typeface="Times New Roman" pitchFamily="18" charset="0"/>
              </a:rPr>
              <a:t>Main memory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11400"/>
            <a:ext cx="8720138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0" y="0"/>
            <a:ext cx="58086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3200" b="1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              Address space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1143000"/>
            <a:ext cx="8915400" cy="521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buFontTx/>
              <a:buChar char="•"/>
            </a:pPr>
            <a:endParaRPr lang="en-US" sz="280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>
                <a:latin typeface="Times New Roman" pitchFamily="18" charset="0"/>
              </a:rPr>
              <a:t>To access a word in memory requires an identifier. Although programmers use a name to identify a word (or a collection of words), at the hardware level each word is identified by an address. </a:t>
            </a:r>
          </a:p>
          <a:p>
            <a:pPr algn="just" eaLnBrk="0" hangingPunct="0">
              <a:buFontTx/>
              <a:buChar char="•"/>
            </a:pPr>
            <a:endParaRPr lang="en-US" sz="280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>
                <a:latin typeface="Times New Roman" pitchFamily="18" charset="0"/>
              </a:rPr>
              <a:t>The total number of uniquely identifiable locations in memory is called the </a:t>
            </a:r>
            <a:r>
              <a:rPr lang="en-US" sz="2800" b="1">
                <a:solidFill>
                  <a:schemeClr val="folHlink"/>
                </a:solidFill>
                <a:latin typeface="Times New Roman" pitchFamily="18" charset="0"/>
              </a:rPr>
              <a:t>address space</a:t>
            </a:r>
            <a:r>
              <a:rPr lang="en-US" sz="2800">
                <a:latin typeface="Times New Roman" pitchFamily="18" charset="0"/>
              </a:rPr>
              <a:t>. </a:t>
            </a:r>
          </a:p>
          <a:p>
            <a:pPr algn="just" eaLnBrk="0" hangingPunct="0">
              <a:buFontTx/>
              <a:buChar char="•"/>
            </a:pPr>
            <a:endParaRPr lang="en-US" sz="280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>
                <a:latin typeface="Times New Roman" pitchFamily="18" charset="0"/>
              </a:rPr>
              <a:t>For example, a memory with 64 kilobytes (16 address line required) and a word size of 1 byte has an address space that ranges from 0 to 65,535.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975" y="76200"/>
            <a:ext cx="77660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1000" y="5502275"/>
            <a:ext cx="8382000" cy="1022350"/>
          </a:xfrm>
          <a:prstGeom prst="rect">
            <a:avLst/>
          </a:prstGeom>
          <a:solidFill>
            <a:srgbClr val="99FF33"/>
          </a:solidFill>
          <a:ln w="76200" algn="ctr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Memory addresses are defined using unsigned</a:t>
            </a:r>
            <a:br>
              <a:rPr lang="en-US" sz="2800" b="1">
                <a:latin typeface="Times New Roman" pitchFamily="18" charset="0"/>
              </a:rPr>
            </a:br>
            <a:r>
              <a:rPr lang="en-US" sz="2800" b="1">
                <a:latin typeface="Times New Roman" pitchFamily="18" charset="0"/>
              </a:rPr>
              <a:t>binary integers.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876800"/>
            <a:ext cx="685800" cy="615950"/>
            <a:chOff x="1200" y="1217"/>
            <a:chExt cx="720" cy="388"/>
          </a:xfrm>
        </p:grpSpPr>
        <p:pic>
          <p:nvPicPr>
            <p:cNvPr id="11162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283" y="1217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hlink"/>
                  </a:solidFill>
                  <a:latin typeface="Franklin Gothic Demi" pitchFamily="34" charset="0"/>
                </a:rPr>
                <a:t> </a:t>
              </a:r>
              <a:r>
                <a:rPr lang="en-US" sz="3200" b="1">
                  <a:solidFill>
                    <a:schemeClr val="hlink"/>
                  </a:solidFill>
                  <a:latin typeface="Franklin Gothic Demi" pitchFamily="34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563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Example 1</a:t>
            </a:r>
            <a:endParaRPr lang="en-US" sz="2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52400" y="6858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computer has 32 MB (megabytes) of memory. How many bits are needed to address any single byte in memory?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" y="15240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memory address space is 32 MB, or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×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This means that we need log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or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 bits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to address each byte.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52400" y="3124200"/>
            <a:ext cx="1563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Example 2</a:t>
            </a:r>
            <a:endParaRPr lang="en-US" sz="2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52400" y="3567113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computer has 128 MB of memory. Each word in this computer is eight bytes. How many bits are needed to address any single word in memory?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52400" y="47117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memory address space is 128 MB, which means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27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However, each word is eight (2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bytes, which means that we have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words. This means that we need log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or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 bits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to address each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Today, </a:t>
            </a:r>
            <a:r>
              <a:rPr 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general-purpose computers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use a set of instructions called a </a:t>
            </a:r>
            <a:r>
              <a:rPr 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to process data.</a:t>
            </a:r>
          </a:p>
          <a:p>
            <a:pPr>
              <a:lnSpc>
                <a:spcPct val="90000"/>
              </a:lnSpc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computer executes the program to create output data from input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Both program instructions and data operands are stored in memory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Two basic operations requires in memory access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Load operation  (Read or Fetch)-Contents of specified memory location are read by processor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Store operation  (Write)- Data from the processor is stored in specified memory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Byte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</a:t>
            </a:r>
            <a:r>
              <a:rPr lang="en-US" dirty="0" smtClean="0"/>
              <a:t>-</a:t>
            </a:r>
            <a:r>
              <a:rPr lang="en-US" b="1" dirty="0" smtClean="0"/>
              <a:t>endian</a:t>
            </a:r>
            <a:r>
              <a:rPr lang="en-US" dirty="0" smtClean="0"/>
              <a:t> and </a:t>
            </a:r>
            <a:r>
              <a:rPr lang="en-US" b="1" dirty="0" smtClean="0"/>
              <a:t>little</a:t>
            </a:r>
            <a:r>
              <a:rPr lang="en-US" dirty="0" smtClean="0"/>
              <a:t>-</a:t>
            </a:r>
            <a:r>
              <a:rPr lang="en-US" b="1" dirty="0" smtClean="0"/>
              <a:t>endian</a:t>
            </a:r>
            <a:r>
              <a:rPr lang="en-US" dirty="0" smtClean="0"/>
              <a:t> are terms that describe the order in which a sequence of bytes are stored in computer </a:t>
            </a:r>
            <a:r>
              <a:rPr lang="en-US" b="1" dirty="0" smtClean="0"/>
              <a:t>memory</a:t>
            </a:r>
            <a:r>
              <a:rPr lang="en-US" dirty="0" smtClean="0"/>
              <a:t>. </a:t>
            </a:r>
            <a:r>
              <a:rPr lang="en-US" b="1" dirty="0" smtClean="0"/>
              <a:t>Big</a:t>
            </a:r>
            <a:r>
              <a:rPr lang="en-US" dirty="0" smtClean="0"/>
              <a:t>-</a:t>
            </a:r>
            <a:r>
              <a:rPr lang="en-US" b="1" dirty="0" smtClean="0"/>
              <a:t>endian</a:t>
            </a:r>
            <a:r>
              <a:rPr lang="en-US" dirty="0" smtClean="0"/>
              <a:t> is an order in which the "</a:t>
            </a:r>
            <a:r>
              <a:rPr lang="en-US" b="1" dirty="0" err="1" smtClean="0"/>
              <a:t>big</a:t>
            </a:r>
            <a:r>
              <a:rPr lang="en-US" dirty="0" err="1" smtClean="0"/>
              <a:t>end</a:t>
            </a:r>
            <a:r>
              <a:rPr lang="en-US" dirty="0" smtClean="0"/>
              <a:t>" (most significant value in the sequence) is stored first (at the lowest storage address).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of byte addresses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800" dirty="0"/>
              <a:t>Little </a:t>
            </a:r>
            <a:r>
              <a:rPr lang="en-US" sz="2800" dirty="0" err="1"/>
              <a:t>Endian</a:t>
            </a:r>
            <a:r>
              <a:rPr lang="en-US" sz="2800" dirty="0"/>
              <a:t> (e.g., in DEC, Intel)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» low order byte stored at lowest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» byte0 byte1 byte2 byte3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Eg</a:t>
            </a:r>
            <a:r>
              <a:rPr lang="en-US" sz="2800" dirty="0"/>
              <a:t>: 46,78,96,54 (32 bit data)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H BYTE		L BYTE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8000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8001	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8002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8003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8004</a:t>
            </a:r>
            <a:br>
              <a:rPr lang="en-US" altLang="ko-KR" sz="2000" dirty="0">
                <a:ea typeface="굴림" pitchFamily="50" charset="-127"/>
              </a:rPr>
            </a:b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graphicFrame>
        <p:nvGraphicFramePr>
          <p:cNvPr id="151602" name="Group 50"/>
          <p:cNvGraphicFramePr>
            <a:graphicFrameLocks noGrp="1"/>
          </p:cNvGraphicFramePr>
          <p:nvPr>
            <p:ph sz="half" idx="2"/>
          </p:nvPr>
        </p:nvGraphicFramePr>
        <p:xfrm>
          <a:off x="3124200" y="4267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603" name="Line 51"/>
          <p:cNvSpPr>
            <a:spLocks noChangeShapeType="1"/>
          </p:cNvSpPr>
          <p:nvPr/>
        </p:nvSpPr>
        <p:spPr bwMode="auto">
          <a:xfrm flipH="1">
            <a:off x="17526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Endian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 Endian (e.g., in IBM, Motorolla, Sun, HP)</a:t>
            </a:r>
          </a:p>
          <a:p>
            <a:pPr>
              <a:buFontTx/>
              <a:buNone/>
            </a:pPr>
            <a:r>
              <a:rPr lang="en-US"/>
              <a:t>	» high order byte stored at lowest address</a:t>
            </a:r>
          </a:p>
          <a:p>
            <a:pPr>
              <a:buFontTx/>
              <a:buNone/>
            </a:pPr>
            <a:r>
              <a:rPr lang="en-US"/>
              <a:t>	» byte3 byte2 byte1 byte0</a:t>
            </a:r>
          </a:p>
          <a:p>
            <a:endParaRPr lang="en-US"/>
          </a:p>
          <a:p>
            <a:r>
              <a:rPr lang="en-US"/>
              <a:t> Programmers/protocols should be careful when transferring binary data between Big Endian and Little Endian machines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Big-Endian and Little-Endian Assignments</a:t>
            </a: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1747838" y="2671763"/>
            <a:ext cx="2397125" cy="3116262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2" name="Line 5"/>
          <p:cNvSpPr>
            <a:spLocks noChangeShapeType="1"/>
          </p:cNvSpPr>
          <p:nvPr/>
        </p:nvSpPr>
        <p:spPr bwMode="auto">
          <a:xfrm flipH="1">
            <a:off x="1747838" y="3143250"/>
            <a:ext cx="2397125" cy="15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3" name="Line 6"/>
          <p:cNvSpPr>
            <a:spLocks noChangeShapeType="1"/>
          </p:cNvSpPr>
          <p:nvPr/>
        </p:nvSpPr>
        <p:spPr bwMode="auto">
          <a:xfrm flipH="1">
            <a:off x="1747838" y="3635375"/>
            <a:ext cx="2397125" cy="15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V="1">
            <a:off x="2351088" y="2671763"/>
            <a:ext cx="1587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5" name="Line 8"/>
          <p:cNvSpPr>
            <a:spLocks noChangeShapeType="1"/>
          </p:cNvSpPr>
          <p:nvPr/>
        </p:nvSpPr>
        <p:spPr bwMode="auto">
          <a:xfrm flipV="1">
            <a:off x="2936875" y="2671763"/>
            <a:ext cx="1588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6" name="Line 9"/>
          <p:cNvSpPr>
            <a:spLocks noChangeShapeType="1"/>
          </p:cNvSpPr>
          <p:nvPr/>
        </p:nvSpPr>
        <p:spPr bwMode="auto">
          <a:xfrm flipV="1">
            <a:off x="3541713" y="2671763"/>
            <a:ext cx="1587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7" name="Line 10"/>
          <p:cNvSpPr>
            <a:spLocks noChangeShapeType="1"/>
          </p:cNvSpPr>
          <p:nvPr/>
        </p:nvSpPr>
        <p:spPr bwMode="auto">
          <a:xfrm flipH="1">
            <a:off x="1747838" y="5316538"/>
            <a:ext cx="2397125" cy="15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8" name="Line 11"/>
          <p:cNvSpPr>
            <a:spLocks noChangeShapeType="1"/>
          </p:cNvSpPr>
          <p:nvPr/>
        </p:nvSpPr>
        <p:spPr bwMode="auto">
          <a:xfrm flipV="1">
            <a:off x="2351088" y="5316538"/>
            <a:ext cx="1587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9" name="Line 12"/>
          <p:cNvSpPr>
            <a:spLocks noChangeShapeType="1"/>
          </p:cNvSpPr>
          <p:nvPr/>
        </p:nvSpPr>
        <p:spPr bwMode="auto">
          <a:xfrm flipV="1">
            <a:off x="2936875" y="5316538"/>
            <a:ext cx="1588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0" name="Line 13"/>
          <p:cNvSpPr>
            <a:spLocks noChangeShapeType="1"/>
          </p:cNvSpPr>
          <p:nvPr/>
        </p:nvSpPr>
        <p:spPr bwMode="auto">
          <a:xfrm flipV="1">
            <a:off x="3541713" y="5316538"/>
            <a:ext cx="1587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Rectangle 14"/>
          <p:cNvSpPr>
            <a:spLocks noChangeArrowheads="1"/>
          </p:cNvSpPr>
          <p:nvPr/>
        </p:nvSpPr>
        <p:spPr bwMode="auto">
          <a:xfrm>
            <a:off x="1860550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2" name="Rectangle 15"/>
          <p:cNvSpPr>
            <a:spLocks noChangeArrowheads="1"/>
          </p:cNvSpPr>
          <p:nvPr/>
        </p:nvSpPr>
        <p:spPr bwMode="auto">
          <a:xfrm>
            <a:off x="1954213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3" name="Rectangle 16"/>
          <p:cNvSpPr>
            <a:spLocks noChangeArrowheads="1"/>
          </p:cNvSpPr>
          <p:nvPr/>
        </p:nvSpPr>
        <p:spPr bwMode="auto">
          <a:xfrm>
            <a:off x="2143125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4" name="Rectangle 17"/>
          <p:cNvSpPr>
            <a:spLocks noChangeArrowheads="1"/>
          </p:cNvSpPr>
          <p:nvPr/>
        </p:nvSpPr>
        <p:spPr bwMode="auto">
          <a:xfrm>
            <a:off x="2030413" y="54673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5" name="Rectangle 18"/>
          <p:cNvSpPr>
            <a:spLocks noChangeArrowheads="1"/>
          </p:cNvSpPr>
          <p:nvPr/>
        </p:nvSpPr>
        <p:spPr bwMode="auto">
          <a:xfrm>
            <a:off x="246538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6" name="Rectangle 19"/>
          <p:cNvSpPr>
            <a:spLocks noChangeArrowheads="1"/>
          </p:cNvSpPr>
          <p:nvPr/>
        </p:nvSpPr>
        <p:spPr bwMode="auto">
          <a:xfrm>
            <a:off x="2559050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7" name="Rectangle 20"/>
          <p:cNvSpPr>
            <a:spLocks noChangeArrowheads="1"/>
          </p:cNvSpPr>
          <p:nvPr/>
        </p:nvSpPr>
        <p:spPr bwMode="auto">
          <a:xfrm>
            <a:off x="2747963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8" name="Rectangle 21"/>
          <p:cNvSpPr>
            <a:spLocks noChangeArrowheads="1"/>
          </p:cNvSpPr>
          <p:nvPr/>
        </p:nvSpPr>
        <p:spPr bwMode="auto">
          <a:xfrm>
            <a:off x="2635250" y="546735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29" name="Rectangle 22"/>
          <p:cNvSpPr>
            <a:spLocks noChangeArrowheads="1"/>
          </p:cNvSpPr>
          <p:nvPr/>
        </p:nvSpPr>
        <p:spPr bwMode="auto">
          <a:xfrm>
            <a:off x="306863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0" name="Rectangle 23"/>
          <p:cNvSpPr>
            <a:spLocks noChangeArrowheads="1"/>
          </p:cNvSpPr>
          <p:nvPr/>
        </p:nvSpPr>
        <p:spPr bwMode="auto">
          <a:xfrm>
            <a:off x="3144838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1" name="Rectangle 24"/>
          <p:cNvSpPr>
            <a:spLocks noChangeArrowheads="1"/>
          </p:cNvSpPr>
          <p:nvPr/>
        </p:nvSpPr>
        <p:spPr bwMode="auto">
          <a:xfrm>
            <a:off x="3352800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2" name="Rectangle 25"/>
          <p:cNvSpPr>
            <a:spLocks noChangeArrowheads="1"/>
          </p:cNvSpPr>
          <p:nvPr/>
        </p:nvSpPr>
        <p:spPr bwMode="auto">
          <a:xfrm>
            <a:off x="3219450" y="546735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3" name="Rectangle 26"/>
          <p:cNvSpPr>
            <a:spLocks noChangeArrowheads="1"/>
          </p:cNvSpPr>
          <p:nvPr/>
        </p:nvSpPr>
        <p:spPr bwMode="auto">
          <a:xfrm>
            <a:off x="3654425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4" name="Rectangle 27"/>
          <p:cNvSpPr>
            <a:spLocks noChangeArrowheads="1"/>
          </p:cNvSpPr>
          <p:nvPr/>
        </p:nvSpPr>
        <p:spPr bwMode="auto">
          <a:xfrm>
            <a:off x="3748088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5" name="Rectangle 28"/>
          <p:cNvSpPr>
            <a:spLocks noChangeArrowheads="1"/>
          </p:cNvSpPr>
          <p:nvPr/>
        </p:nvSpPr>
        <p:spPr bwMode="auto">
          <a:xfrm>
            <a:off x="3956050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6" name="Rectangle 29"/>
          <p:cNvSpPr>
            <a:spLocks noChangeArrowheads="1"/>
          </p:cNvSpPr>
          <p:nvPr/>
        </p:nvSpPr>
        <p:spPr bwMode="auto">
          <a:xfrm>
            <a:off x="3824288" y="54673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7" name="Rectangle 30"/>
          <p:cNvSpPr>
            <a:spLocks noChangeArrowheads="1"/>
          </p:cNvSpPr>
          <p:nvPr/>
        </p:nvSpPr>
        <p:spPr bwMode="auto">
          <a:xfrm>
            <a:off x="456088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8" name="Rectangle 31"/>
          <p:cNvSpPr>
            <a:spLocks noChangeArrowheads="1"/>
          </p:cNvSpPr>
          <p:nvPr/>
        </p:nvSpPr>
        <p:spPr bwMode="auto">
          <a:xfrm>
            <a:off x="4654550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39" name="Rectangle 32"/>
          <p:cNvSpPr>
            <a:spLocks noChangeArrowheads="1"/>
          </p:cNvSpPr>
          <p:nvPr/>
        </p:nvSpPr>
        <p:spPr bwMode="auto">
          <a:xfrm>
            <a:off x="4862513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0" name="Rectangle 33"/>
          <p:cNvSpPr>
            <a:spLocks noChangeArrowheads="1"/>
          </p:cNvSpPr>
          <p:nvPr/>
        </p:nvSpPr>
        <p:spPr bwMode="auto">
          <a:xfrm>
            <a:off x="4730750" y="546735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1" name="Rectangle 34"/>
          <p:cNvSpPr>
            <a:spLocks noChangeArrowheads="1"/>
          </p:cNvSpPr>
          <p:nvPr/>
        </p:nvSpPr>
        <p:spPr bwMode="auto">
          <a:xfrm>
            <a:off x="1200150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2" name="Rectangle 35"/>
          <p:cNvSpPr>
            <a:spLocks noChangeArrowheads="1"/>
          </p:cNvSpPr>
          <p:nvPr/>
        </p:nvSpPr>
        <p:spPr bwMode="auto">
          <a:xfrm>
            <a:off x="1293813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3" name="Rectangle 36"/>
          <p:cNvSpPr>
            <a:spLocks noChangeArrowheads="1"/>
          </p:cNvSpPr>
          <p:nvPr/>
        </p:nvSpPr>
        <p:spPr bwMode="auto">
          <a:xfrm>
            <a:off x="1482725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4" name="Rectangle 37"/>
          <p:cNvSpPr>
            <a:spLocks noChangeArrowheads="1"/>
          </p:cNvSpPr>
          <p:nvPr/>
        </p:nvSpPr>
        <p:spPr bwMode="auto">
          <a:xfrm>
            <a:off x="1370013" y="54673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5" name="Rectangle 38"/>
          <p:cNvSpPr>
            <a:spLocks noChangeArrowheads="1"/>
          </p:cNvSpPr>
          <p:nvPr/>
        </p:nvSpPr>
        <p:spPr bwMode="auto">
          <a:xfrm>
            <a:off x="1992313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6" name="Rectangle 39"/>
          <p:cNvSpPr>
            <a:spLocks noChangeArrowheads="1"/>
          </p:cNvSpPr>
          <p:nvPr/>
        </p:nvSpPr>
        <p:spPr bwMode="auto">
          <a:xfrm>
            <a:off x="2597150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7" name="Rectangle 40"/>
          <p:cNvSpPr>
            <a:spLocks noChangeArrowheads="1"/>
          </p:cNvSpPr>
          <p:nvPr/>
        </p:nvSpPr>
        <p:spPr bwMode="auto">
          <a:xfrm>
            <a:off x="3200400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8" name="Rectangle 41"/>
          <p:cNvSpPr>
            <a:spLocks noChangeArrowheads="1"/>
          </p:cNvSpPr>
          <p:nvPr/>
        </p:nvSpPr>
        <p:spPr bwMode="auto">
          <a:xfrm>
            <a:off x="3805238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49" name="Rectangle 42"/>
          <p:cNvSpPr>
            <a:spLocks noChangeArrowheads="1"/>
          </p:cNvSpPr>
          <p:nvPr/>
        </p:nvSpPr>
        <p:spPr bwMode="auto">
          <a:xfrm>
            <a:off x="1992313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0" name="Rectangle 43"/>
          <p:cNvSpPr>
            <a:spLocks noChangeArrowheads="1"/>
          </p:cNvSpPr>
          <p:nvPr/>
        </p:nvSpPr>
        <p:spPr bwMode="auto">
          <a:xfrm>
            <a:off x="2597150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5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1" name="Rectangle 44"/>
          <p:cNvSpPr>
            <a:spLocks noChangeArrowheads="1"/>
          </p:cNvSpPr>
          <p:nvPr/>
        </p:nvSpPr>
        <p:spPr bwMode="auto">
          <a:xfrm>
            <a:off x="3200400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2" name="Rectangle 45"/>
          <p:cNvSpPr>
            <a:spLocks noChangeArrowheads="1"/>
          </p:cNvSpPr>
          <p:nvPr/>
        </p:nvSpPr>
        <p:spPr bwMode="auto">
          <a:xfrm>
            <a:off x="3805238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7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3" name="Rectangle 46"/>
          <p:cNvSpPr>
            <a:spLocks noChangeArrowheads="1"/>
          </p:cNvSpPr>
          <p:nvPr/>
        </p:nvSpPr>
        <p:spPr bwMode="auto">
          <a:xfrm>
            <a:off x="4824413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4" name="Rectangle 47"/>
          <p:cNvSpPr>
            <a:spLocks noChangeArrowheads="1"/>
          </p:cNvSpPr>
          <p:nvPr/>
        </p:nvSpPr>
        <p:spPr bwMode="auto">
          <a:xfrm>
            <a:off x="1331913" y="2786063"/>
            <a:ext cx="1381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CA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</a:t>
            </a:r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5" name="Rectangle 48"/>
          <p:cNvSpPr>
            <a:spLocks noChangeArrowheads="1"/>
          </p:cNvSpPr>
          <p:nvPr/>
        </p:nvSpPr>
        <p:spPr bwMode="auto">
          <a:xfrm>
            <a:off x="1370013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56" name="Rectangle 49"/>
          <p:cNvSpPr>
            <a:spLocks noChangeArrowheads="1"/>
          </p:cNvSpPr>
          <p:nvPr/>
        </p:nvSpPr>
        <p:spPr bwMode="auto">
          <a:xfrm>
            <a:off x="5108575" y="2671763"/>
            <a:ext cx="2416175" cy="3116262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7" name="Line 50"/>
          <p:cNvSpPr>
            <a:spLocks noChangeShapeType="1"/>
          </p:cNvSpPr>
          <p:nvPr/>
        </p:nvSpPr>
        <p:spPr bwMode="auto">
          <a:xfrm flipH="1">
            <a:off x="5108575" y="3143250"/>
            <a:ext cx="2416175" cy="15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8" name="Line 51"/>
          <p:cNvSpPr>
            <a:spLocks noChangeShapeType="1"/>
          </p:cNvSpPr>
          <p:nvPr/>
        </p:nvSpPr>
        <p:spPr bwMode="auto">
          <a:xfrm flipH="1">
            <a:off x="5108575" y="3635375"/>
            <a:ext cx="2416175" cy="15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9" name="Line 52"/>
          <p:cNvSpPr>
            <a:spLocks noChangeShapeType="1"/>
          </p:cNvSpPr>
          <p:nvPr/>
        </p:nvSpPr>
        <p:spPr bwMode="auto">
          <a:xfrm flipV="1">
            <a:off x="5711825" y="2671763"/>
            <a:ext cx="1588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0" name="Line 53"/>
          <p:cNvSpPr>
            <a:spLocks noChangeShapeType="1"/>
          </p:cNvSpPr>
          <p:nvPr/>
        </p:nvSpPr>
        <p:spPr bwMode="auto">
          <a:xfrm flipV="1">
            <a:off x="6316663" y="2671763"/>
            <a:ext cx="1587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1" name="Line 54"/>
          <p:cNvSpPr>
            <a:spLocks noChangeShapeType="1"/>
          </p:cNvSpPr>
          <p:nvPr/>
        </p:nvSpPr>
        <p:spPr bwMode="auto">
          <a:xfrm flipV="1">
            <a:off x="6921500" y="2671763"/>
            <a:ext cx="1588" cy="9636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2" name="Line 55"/>
          <p:cNvSpPr>
            <a:spLocks noChangeShapeType="1"/>
          </p:cNvSpPr>
          <p:nvPr/>
        </p:nvSpPr>
        <p:spPr bwMode="auto">
          <a:xfrm flipH="1">
            <a:off x="5108575" y="5316538"/>
            <a:ext cx="2416175" cy="15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3" name="Line 56"/>
          <p:cNvSpPr>
            <a:spLocks noChangeShapeType="1"/>
          </p:cNvSpPr>
          <p:nvPr/>
        </p:nvSpPr>
        <p:spPr bwMode="auto">
          <a:xfrm flipV="1">
            <a:off x="5711825" y="5316538"/>
            <a:ext cx="1588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4" name="Line 57"/>
          <p:cNvSpPr>
            <a:spLocks noChangeShapeType="1"/>
          </p:cNvSpPr>
          <p:nvPr/>
        </p:nvSpPr>
        <p:spPr bwMode="auto">
          <a:xfrm flipV="1">
            <a:off x="6316663" y="5316538"/>
            <a:ext cx="1587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5" name="Line 58"/>
          <p:cNvSpPr>
            <a:spLocks noChangeShapeType="1"/>
          </p:cNvSpPr>
          <p:nvPr/>
        </p:nvSpPr>
        <p:spPr bwMode="auto">
          <a:xfrm flipV="1">
            <a:off x="6921500" y="5316538"/>
            <a:ext cx="1588" cy="4714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6" name="Rectangle 59"/>
          <p:cNvSpPr>
            <a:spLocks noChangeArrowheads="1"/>
          </p:cNvSpPr>
          <p:nvPr/>
        </p:nvSpPr>
        <p:spPr bwMode="auto">
          <a:xfrm>
            <a:off x="524033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67" name="Rectangle 60"/>
          <p:cNvSpPr>
            <a:spLocks noChangeArrowheads="1"/>
          </p:cNvSpPr>
          <p:nvPr/>
        </p:nvSpPr>
        <p:spPr bwMode="auto">
          <a:xfrm>
            <a:off x="5316538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68" name="Rectangle 61"/>
          <p:cNvSpPr>
            <a:spLocks noChangeArrowheads="1"/>
          </p:cNvSpPr>
          <p:nvPr/>
        </p:nvSpPr>
        <p:spPr bwMode="auto">
          <a:xfrm>
            <a:off x="5522913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69" name="Rectangle 62"/>
          <p:cNvSpPr>
            <a:spLocks noChangeArrowheads="1"/>
          </p:cNvSpPr>
          <p:nvPr/>
        </p:nvSpPr>
        <p:spPr bwMode="auto">
          <a:xfrm>
            <a:off x="5391150" y="546735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0" name="Rectangle 63"/>
          <p:cNvSpPr>
            <a:spLocks noChangeArrowheads="1"/>
          </p:cNvSpPr>
          <p:nvPr/>
        </p:nvSpPr>
        <p:spPr bwMode="auto">
          <a:xfrm>
            <a:off x="5826125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1" name="Rectangle 64"/>
          <p:cNvSpPr>
            <a:spLocks noChangeArrowheads="1"/>
          </p:cNvSpPr>
          <p:nvPr/>
        </p:nvSpPr>
        <p:spPr bwMode="auto">
          <a:xfrm>
            <a:off x="5919788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2" name="Rectangle 65"/>
          <p:cNvSpPr>
            <a:spLocks noChangeArrowheads="1"/>
          </p:cNvSpPr>
          <p:nvPr/>
        </p:nvSpPr>
        <p:spPr bwMode="auto">
          <a:xfrm>
            <a:off x="6127750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3" name="Rectangle 66"/>
          <p:cNvSpPr>
            <a:spLocks noChangeArrowheads="1"/>
          </p:cNvSpPr>
          <p:nvPr/>
        </p:nvSpPr>
        <p:spPr bwMode="auto">
          <a:xfrm>
            <a:off x="5995988" y="54673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4" name="Rectangle 67"/>
          <p:cNvSpPr>
            <a:spLocks noChangeArrowheads="1"/>
          </p:cNvSpPr>
          <p:nvPr/>
        </p:nvSpPr>
        <p:spPr bwMode="auto">
          <a:xfrm>
            <a:off x="6429375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5" name="Rectangle 68"/>
          <p:cNvSpPr>
            <a:spLocks noChangeArrowheads="1"/>
          </p:cNvSpPr>
          <p:nvPr/>
        </p:nvSpPr>
        <p:spPr bwMode="auto">
          <a:xfrm>
            <a:off x="6524625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6" name="Rectangle 69"/>
          <p:cNvSpPr>
            <a:spLocks noChangeArrowheads="1"/>
          </p:cNvSpPr>
          <p:nvPr/>
        </p:nvSpPr>
        <p:spPr bwMode="auto">
          <a:xfrm>
            <a:off x="671353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7" name="Rectangle 70"/>
          <p:cNvSpPr>
            <a:spLocks noChangeArrowheads="1"/>
          </p:cNvSpPr>
          <p:nvPr/>
        </p:nvSpPr>
        <p:spPr bwMode="auto">
          <a:xfrm>
            <a:off x="6599238" y="54673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8" name="Rectangle 71"/>
          <p:cNvSpPr>
            <a:spLocks noChangeArrowheads="1"/>
          </p:cNvSpPr>
          <p:nvPr/>
        </p:nvSpPr>
        <p:spPr bwMode="auto">
          <a:xfrm>
            <a:off x="7034213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79" name="Rectangle 72"/>
          <p:cNvSpPr>
            <a:spLocks noChangeArrowheads="1"/>
          </p:cNvSpPr>
          <p:nvPr/>
        </p:nvSpPr>
        <p:spPr bwMode="auto">
          <a:xfrm>
            <a:off x="7127875" y="53911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0" name="Rectangle 73"/>
          <p:cNvSpPr>
            <a:spLocks noChangeArrowheads="1"/>
          </p:cNvSpPr>
          <p:nvPr/>
        </p:nvSpPr>
        <p:spPr bwMode="auto">
          <a:xfrm>
            <a:off x="7316788" y="54673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1" name="Rectangle 74"/>
          <p:cNvSpPr>
            <a:spLocks noChangeArrowheads="1"/>
          </p:cNvSpPr>
          <p:nvPr/>
        </p:nvSpPr>
        <p:spPr bwMode="auto">
          <a:xfrm>
            <a:off x="7204075" y="546735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2" name="Rectangle 75"/>
          <p:cNvSpPr>
            <a:spLocks noChangeArrowheads="1"/>
          </p:cNvSpPr>
          <p:nvPr/>
        </p:nvSpPr>
        <p:spPr bwMode="auto">
          <a:xfrm>
            <a:off x="5372100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3" name="Rectangle 76"/>
          <p:cNvSpPr>
            <a:spLocks noChangeArrowheads="1"/>
          </p:cNvSpPr>
          <p:nvPr/>
        </p:nvSpPr>
        <p:spPr bwMode="auto">
          <a:xfrm>
            <a:off x="5976938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4" name="Rectangle 77"/>
          <p:cNvSpPr>
            <a:spLocks noChangeArrowheads="1"/>
          </p:cNvSpPr>
          <p:nvPr/>
        </p:nvSpPr>
        <p:spPr bwMode="auto">
          <a:xfrm>
            <a:off x="6562725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5" name="Rectangle 78"/>
          <p:cNvSpPr>
            <a:spLocks noChangeArrowheads="1"/>
          </p:cNvSpPr>
          <p:nvPr/>
        </p:nvSpPr>
        <p:spPr bwMode="auto">
          <a:xfrm>
            <a:off x="7165975" y="27860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6" name="Rectangle 79"/>
          <p:cNvSpPr>
            <a:spLocks noChangeArrowheads="1"/>
          </p:cNvSpPr>
          <p:nvPr/>
        </p:nvSpPr>
        <p:spPr bwMode="auto">
          <a:xfrm>
            <a:off x="5372100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7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7" name="Rectangle 80"/>
          <p:cNvSpPr>
            <a:spLocks noChangeArrowheads="1"/>
          </p:cNvSpPr>
          <p:nvPr/>
        </p:nvSpPr>
        <p:spPr bwMode="auto">
          <a:xfrm>
            <a:off x="5976938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8" name="Rectangle 81"/>
          <p:cNvSpPr>
            <a:spLocks noChangeArrowheads="1"/>
          </p:cNvSpPr>
          <p:nvPr/>
        </p:nvSpPr>
        <p:spPr bwMode="auto">
          <a:xfrm>
            <a:off x="6562725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5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89" name="Rectangle 82"/>
          <p:cNvSpPr>
            <a:spLocks noChangeArrowheads="1"/>
          </p:cNvSpPr>
          <p:nvPr/>
        </p:nvSpPr>
        <p:spPr bwMode="auto">
          <a:xfrm>
            <a:off x="7165975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0" name="Rectangle 83"/>
          <p:cNvSpPr>
            <a:spLocks noChangeArrowheads="1"/>
          </p:cNvSpPr>
          <p:nvPr/>
        </p:nvSpPr>
        <p:spPr bwMode="auto">
          <a:xfrm>
            <a:off x="5881688" y="2370138"/>
            <a:ext cx="9652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Byte address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1" name="Rectangle 84"/>
          <p:cNvSpPr>
            <a:spLocks noChangeArrowheads="1"/>
          </p:cNvSpPr>
          <p:nvPr/>
        </p:nvSpPr>
        <p:spPr bwMode="auto">
          <a:xfrm>
            <a:off x="2501900" y="2370138"/>
            <a:ext cx="9652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Byte address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2" name="Rectangle 85"/>
          <p:cNvSpPr>
            <a:spLocks noChangeArrowheads="1"/>
          </p:cNvSpPr>
          <p:nvPr/>
        </p:nvSpPr>
        <p:spPr bwMode="auto">
          <a:xfrm>
            <a:off x="1954213" y="6165850"/>
            <a:ext cx="19319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Sans L" charset="0"/>
                <a:ea typeface="SimSun" pitchFamily="2" charset="-122"/>
              </a:rPr>
              <a:t>(a) Big-endian assignment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3" name="Rectangle 86"/>
          <p:cNvSpPr>
            <a:spLocks noChangeArrowheads="1"/>
          </p:cNvSpPr>
          <p:nvPr/>
        </p:nvSpPr>
        <p:spPr bwMode="auto">
          <a:xfrm>
            <a:off x="5259388" y="6165850"/>
            <a:ext cx="20431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Sans L" charset="0"/>
                <a:ea typeface="SimSun" pitchFamily="2" charset="-122"/>
              </a:rPr>
              <a:t>(b) Little-endian assignment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4" name="Rectangle 87"/>
          <p:cNvSpPr>
            <a:spLocks noChangeArrowheads="1"/>
          </p:cNvSpPr>
          <p:nvPr/>
        </p:nvSpPr>
        <p:spPr bwMode="auto">
          <a:xfrm>
            <a:off x="4824413" y="3276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5" name="Rectangle 88"/>
          <p:cNvSpPr>
            <a:spLocks noChangeArrowheads="1"/>
          </p:cNvSpPr>
          <p:nvPr/>
        </p:nvSpPr>
        <p:spPr bwMode="auto">
          <a:xfrm>
            <a:off x="1200150" y="2143125"/>
            <a:ext cx="1555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W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6" name="Rectangle 89"/>
          <p:cNvSpPr>
            <a:spLocks noChangeArrowheads="1"/>
          </p:cNvSpPr>
          <p:nvPr/>
        </p:nvSpPr>
        <p:spPr bwMode="auto">
          <a:xfrm>
            <a:off x="1350963" y="2143125"/>
            <a:ext cx="239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ord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7" name="Rectangle 90"/>
          <p:cNvSpPr>
            <a:spLocks noChangeArrowheads="1"/>
          </p:cNvSpPr>
          <p:nvPr/>
        </p:nvSpPr>
        <p:spPr bwMode="auto">
          <a:xfrm>
            <a:off x="1143000" y="2351088"/>
            <a:ext cx="5889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address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98" name="Text Box 91"/>
          <p:cNvSpPr txBox="1">
            <a:spLocks noChangeArrowheads="1"/>
          </p:cNvSpPr>
          <p:nvPr/>
        </p:nvSpPr>
        <p:spPr bwMode="auto">
          <a:xfrm>
            <a:off x="6216650" y="4035425"/>
            <a:ext cx="2667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zh-CN" altLang="en-US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  <a:endParaRPr lang="en-US" altLang="zh-CN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  <a:endParaRPr lang="en-US" altLang="zh-CN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zh-CN" altLang="en-CA" sz="2000">
              <a:latin typeface="Nimbus Roman No9 L" charset="0"/>
              <a:ea typeface="SimSun" pitchFamily="2" charset="-122"/>
            </a:endParaRPr>
          </a:p>
        </p:txBody>
      </p:sp>
      <p:sp>
        <p:nvSpPr>
          <p:cNvPr id="94299" name="Text Box 92"/>
          <p:cNvSpPr txBox="1">
            <a:spLocks noChangeArrowheads="1"/>
          </p:cNvSpPr>
          <p:nvPr/>
        </p:nvSpPr>
        <p:spPr bwMode="auto">
          <a:xfrm>
            <a:off x="2768600" y="4035425"/>
            <a:ext cx="2667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zh-CN" altLang="en-US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  <a:endParaRPr lang="en-US" altLang="zh-CN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  <a:endParaRPr lang="en-US" altLang="zh-CN" sz="2000">
              <a:latin typeface="Nimbus Roman No9 L" charset="0"/>
              <a:ea typeface="SimSun" pitchFamily="2" charset="-122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altLang="zh-CN" sz="2000">
                <a:latin typeface="Nimbus Roman No9 L" charset="0"/>
                <a:ea typeface="SimSun" pitchFamily="2" charset="-122"/>
              </a:rPr>
              <a:t>•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zh-CN" altLang="en-CA" sz="2000">
              <a:latin typeface="Nimbus Roman No9 L" charset="0"/>
              <a:ea typeface="SimSun" pitchFamily="2" charset="-122"/>
            </a:endParaRPr>
          </a:p>
        </p:txBody>
      </p:sp>
      <p:sp>
        <p:nvSpPr>
          <p:cNvPr id="94300" name="Rectangle 93"/>
          <p:cNvSpPr>
            <a:spLocks noChangeArrowheads="1"/>
          </p:cNvSpPr>
          <p:nvPr/>
        </p:nvSpPr>
        <p:spPr bwMode="auto">
          <a:xfrm>
            <a:off x="2895600" y="6477000"/>
            <a:ext cx="3275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Figure 2.7.</a:t>
            </a:r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 Byte and word addressing.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301" name="Text Box 95"/>
          <p:cNvSpPr txBox="1">
            <a:spLocks noChangeArrowheads="1"/>
          </p:cNvSpPr>
          <p:nvPr/>
        </p:nvSpPr>
        <p:spPr bwMode="auto">
          <a:xfrm>
            <a:off x="685800" y="1295400"/>
            <a:ext cx="73152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2"/>
                </a:solidFill>
                <a:ea typeface="SimSun" pitchFamily="2" charset="-122"/>
              </a:rPr>
              <a:t>Big-Endian: lower byte addresses are used for the most significant bytes of the word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2"/>
                </a:solidFill>
                <a:ea typeface="SimSun" pitchFamily="2" charset="-122"/>
              </a:rPr>
              <a:t>Little-Endian: opposite ordering. lower byte addresses are used for the less significant bytes of the word</a:t>
            </a:r>
            <a:endParaRPr 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229600" cy="5516563"/>
          </a:xfrm>
        </p:spPr>
        <p:txBody>
          <a:bodyPr/>
          <a:lstStyle/>
          <a:p>
            <a:r>
              <a:rPr lang="en-US"/>
              <a:t>In case of 16 bit data, aligned words begin at byte addresses of 0,2,4,………………………….</a:t>
            </a:r>
          </a:p>
          <a:p>
            <a:r>
              <a:rPr lang="en-US"/>
              <a:t>In case of 32 bit data, aligned words begin at byte address of 0,4,8,………………………….</a:t>
            </a:r>
          </a:p>
          <a:p>
            <a:r>
              <a:rPr lang="en-US"/>
              <a:t>In case of 64 bit data, aligned words begin at byte addresses of 0,8,16,………………………..</a:t>
            </a:r>
          </a:p>
          <a:p>
            <a:r>
              <a:rPr lang="en-US"/>
              <a:t>In some cases words can start at an arbitrary byte address also then, we say that word locations are </a:t>
            </a:r>
            <a:r>
              <a:rPr lang="en-US">
                <a:solidFill>
                  <a:srgbClr val="FF0000"/>
                </a:solidFill>
              </a:rPr>
              <a:t>unaligned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u="sng">
                <a:solidFill>
                  <a:srgbClr val="FF0000"/>
                </a:solidFill>
              </a:rPr>
              <a:t>ALL</a:t>
            </a:r>
            <a:r>
              <a:rPr lang="en-GB"/>
              <a:t> computer functions are:</a:t>
            </a:r>
          </a:p>
          <a:p>
            <a:pPr lvl="1"/>
            <a:r>
              <a:rPr lang="en-GB"/>
              <a:t>Data </a:t>
            </a:r>
            <a:r>
              <a:rPr lang="en-GB" u="sng">
                <a:solidFill>
                  <a:srgbClr val="FF0000"/>
                </a:solidFill>
              </a:rPr>
              <a:t>PROCESSING</a:t>
            </a:r>
          </a:p>
          <a:p>
            <a:pPr lvl="1"/>
            <a:r>
              <a:rPr lang="en-GB"/>
              <a:t>Data </a:t>
            </a:r>
            <a:r>
              <a:rPr lang="en-GB" u="sng">
                <a:solidFill>
                  <a:srgbClr val="FF0000"/>
                </a:solidFill>
              </a:rPr>
              <a:t>STORAGE</a:t>
            </a:r>
          </a:p>
          <a:p>
            <a:pPr lvl="1"/>
            <a:r>
              <a:rPr lang="en-GB"/>
              <a:t>Data </a:t>
            </a:r>
            <a:r>
              <a:rPr lang="en-GB" u="sng">
                <a:solidFill>
                  <a:srgbClr val="FF0000"/>
                </a:solidFill>
              </a:rPr>
              <a:t>MOVEMENT</a:t>
            </a:r>
          </a:p>
          <a:p>
            <a:pPr lvl="1"/>
            <a:r>
              <a:rPr lang="en-GB"/>
              <a:t> </a:t>
            </a:r>
            <a:r>
              <a:rPr lang="en-GB" u="sng">
                <a:solidFill>
                  <a:srgbClr val="FF0000"/>
                </a:solidFill>
              </a:rPr>
              <a:t>CONTROL</a:t>
            </a:r>
          </a:p>
          <a:p>
            <a:endParaRPr lang="en-GB"/>
          </a:p>
          <a:p>
            <a:r>
              <a:rPr lang="en-GB" u="sng">
                <a:solidFill>
                  <a:srgbClr val="FF0000"/>
                </a:solidFill>
              </a:rPr>
              <a:t>NOTHING ELSE!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800600" y="2690813"/>
            <a:ext cx="28194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Data  =  Information</a:t>
            </a:r>
          </a:p>
        </p:txBody>
      </p:sp>
      <p:sp>
        <p:nvSpPr>
          <p:cNvPr id="88069" name="AutoShape 5"/>
          <p:cNvSpPr>
            <a:spLocks/>
          </p:cNvSpPr>
          <p:nvPr/>
        </p:nvSpPr>
        <p:spPr bwMode="auto">
          <a:xfrm>
            <a:off x="4038600" y="2209800"/>
            <a:ext cx="609600" cy="1447800"/>
          </a:xfrm>
          <a:prstGeom prst="rightBrace">
            <a:avLst>
              <a:gd name="adj1" fmla="val 1979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3048000" y="40195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800600" y="3657600"/>
            <a:ext cx="28194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Coordinates How Information is Used</a:t>
            </a: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>
            <a:off x="5867400" y="152400"/>
            <a:ext cx="3048000" cy="1295400"/>
          </a:xfrm>
          <a:prstGeom prst="cloudCallout">
            <a:avLst>
              <a:gd name="adj1" fmla="val -58440"/>
              <a:gd name="adj2" fmla="val 99389"/>
            </a:avLst>
          </a:prstGeom>
          <a:solidFill>
            <a:srgbClr val="FF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IMPORTANT SLIDE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66725"/>
            <a:ext cx="6781800" cy="2133600"/>
          </a:xfrm>
        </p:spPr>
        <p:txBody>
          <a:bodyPr/>
          <a:lstStyle/>
          <a:p>
            <a:pPr algn="r"/>
            <a:r>
              <a:rPr lang="en-US" altLang="zh-CN" sz="5500">
                <a:ea typeface="SimSun" pitchFamily="2" charset="-122"/>
              </a:rPr>
              <a:t>Instruction and Instruction Sequencing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229600" cy="5287963"/>
          </a:xfrm>
        </p:spPr>
        <p:txBody>
          <a:bodyPr/>
          <a:lstStyle/>
          <a:p>
            <a:r>
              <a:rPr lang="en-US" dirty="0"/>
              <a:t>INSTRUCTION SET ARCHITECTURE:-Complete instruction set of the processor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BASIC 4 TYPES OF OPERATION:-</a:t>
            </a:r>
          </a:p>
          <a:p>
            <a:pPr lvl="2"/>
            <a:r>
              <a:rPr lang="en-US" sz="3200" dirty="0"/>
              <a:t>Data transfer between memory and processor register</a:t>
            </a:r>
          </a:p>
          <a:p>
            <a:pPr lvl="2"/>
            <a:r>
              <a:rPr lang="en-US" sz="3200" dirty="0"/>
              <a:t>Arithmetic and logic operation</a:t>
            </a:r>
          </a:p>
          <a:p>
            <a:pPr lvl="2"/>
            <a:r>
              <a:rPr lang="en-US" sz="3200" dirty="0"/>
              <a:t> Program sequencing and control</a:t>
            </a:r>
          </a:p>
          <a:p>
            <a:pPr lvl="2"/>
            <a:r>
              <a:rPr lang="en-US" sz="3200" dirty="0"/>
              <a:t>I/O transfer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229600" cy="944563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Register transfer notation (RTN)</a:t>
            </a:r>
            <a:r>
              <a:rPr lang="en-US" sz="4000">
                <a:solidFill>
                  <a:srgbClr val="00CCFF"/>
                </a:solidFill>
              </a:rPr>
              <a:t> </a:t>
            </a:r>
            <a:br>
              <a:rPr lang="en-US" sz="4000">
                <a:solidFill>
                  <a:srgbClr val="00CCFF"/>
                </a:solidFill>
              </a:rPr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839200" cy="53340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/>
              <a:t>Transfer between processor registers &amp; memory, between processor register &amp; I/O devices	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8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/>
              <a:t>Memory locations, registers and I/O register names are identified by a symbolic  name in uppercase alphabets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LOC,PLACE,MEM are the address of memory location</a:t>
            </a:r>
          </a:p>
          <a:p>
            <a:pPr>
              <a:lnSpc>
                <a:spcPct val="80000"/>
              </a:lnSpc>
            </a:pPr>
            <a:r>
              <a:rPr lang="en-US" sz="2800"/>
              <a:t>R1 , R2,… are processor registers</a:t>
            </a:r>
          </a:p>
          <a:p>
            <a:pPr>
              <a:lnSpc>
                <a:spcPct val="80000"/>
              </a:lnSpc>
            </a:pPr>
            <a:r>
              <a:rPr lang="en-US" sz="2800"/>
              <a:t>DATA_IN, DATA_OUT are I/O registers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Contents of location is indicated by using square brackets [ ]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RHS of RTN always denotes a values, and is called </a:t>
            </a:r>
            <a:r>
              <a:rPr lang="en-US" sz="2800">
                <a:solidFill>
                  <a:srgbClr val="FF0000"/>
                </a:solidFill>
              </a:rPr>
              <a:t>Source</a:t>
            </a:r>
          </a:p>
          <a:p>
            <a:endParaRPr lang="en-US" sz="2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2800"/>
              <a:t>LHS of RTN always denotes a symbolic name where </a:t>
            </a:r>
            <a:r>
              <a:rPr lang="en-US" sz="2800">
                <a:solidFill>
                  <a:srgbClr val="FF0000"/>
                </a:solidFill>
              </a:rPr>
              <a:t>value</a:t>
            </a:r>
            <a:r>
              <a:rPr lang="en-US" sz="2800"/>
              <a:t> is to </a:t>
            </a:r>
            <a:r>
              <a:rPr lang="en-US" sz="2800">
                <a:solidFill>
                  <a:srgbClr val="FF0000"/>
                </a:solidFill>
              </a:rPr>
              <a:t>be stored</a:t>
            </a:r>
            <a:r>
              <a:rPr lang="en-US" sz="2800"/>
              <a:t> and is called </a:t>
            </a:r>
            <a:r>
              <a:rPr lang="en-US" sz="2800">
                <a:solidFill>
                  <a:srgbClr val="FF0000"/>
                </a:solidFill>
              </a:rPr>
              <a:t>destination </a:t>
            </a:r>
          </a:p>
          <a:p>
            <a:endParaRPr lang="en-US" sz="2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2800"/>
              <a:t>Source contents are not modified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Destination contents are overwritten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Examples of RTN statements</a:t>
            </a:r>
            <a:r>
              <a:rPr lang="en-US" sz="4000">
                <a:solidFill>
                  <a:schemeClr val="tx1"/>
                </a:solidFill>
              </a:rPr>
              <a:t> 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dirty="0"/>
          </a:p>
          <a:p>
            <a:pPr marL="609600" indent="-609600"/>
            <a:endParaRPr lang="en-US" dirty="0"/>
          </a:p>
          <a:p>
            <a:pPr marL="609600" indent="-609600"/>
            <a:r>
              <a:rPr lang="en-US" dirty="0"/>
              <a:t>R2                             [LOCN]</a:t>
            </a:r>
          </a:p>
          <a:p>
            <a:pPr marL="609600" indent="-609600">
              <a:buFontTx/>
              <a:buNone/>
            </a:pPr>
            <a:endParaRPr lang="en-US" dirty="0"/>
          </a:p>
          <a:p>
            <a:pPr marL="609600" indent="-609600">
              <a:buFontTx/>
              <a:buNone/>
            </a:pPr>
            <a:endParaRPr lang="en-US" dirty="0"/>
          </a:p>
          <a:p>
            <a:pPr marL="609600" indent="-609600"/>
            <a:r>
              <a:rPr lang="en-US" dirty="0"/>
              <a:t>R4                             [R3] +[R2]</a:t>
            </a:r>
          </a:p>
          <a:p>
            <a:pPr marL="609600" indent="-6096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133600" y="3124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286000" y="4876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ASSEMBLY LANGUAGE NOTATION (ALN)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RTN is easy to understand and but cannot be used to represent machine instructions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Mnemonics can be converted to machine language, which processor understands using assembler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Eg: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MOVE  LOCN, R2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ADD    R3, R2, R4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TYPES </a:t>
            </a:r>
            <a:r>
              <a:rPr lang="en-US" dirty="0">
                <a:solidFill>
                  <a:schemeClr val="accent2"/>
                </a:solidFill>
              </a:rPr>
              <a:t>OF INSTRUCTION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Three address instruction</a:t>
            </a:r>
          </a:p>
          <a:p>
            <a:endParaRPr 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762000" y="2590800"/>
            <a:ext cx="8382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Syntax: </a:t>
            </a:r>
            <a:r>
              <a:rPr lang="en-US" sz="2800">
                <a:solidFill>
                  <a:srgbClr val="FF0000"/>
                </a:solidFill>
              </a:rPr>
              <a:t>Operation source 1, source 2, destination</a:t>
            </a:r>
          </a:p>
          <a:p>
            <a:pPr>
              <a:buFontTx/>
              <a:buChar char="•"/>
            </a:pPr>
            <a:r>
              <a:rPr lang="en-US" sz="2800"/>
              <a:t>Eg: ADD D,E,F      where D,E,F are memory location</a:t>
            </a:r>
          </a:p>
          <a:p>
            <a:pPr>
              <a:buFontTx/>
              <a:buChar char="•"/>
            </a:pPr>
            <a:r>
              <a:rPr lang="en-US" sz="2800"/>
              <a:t>Advantage: Single instruction can perform the complete operation</a:t>
            </a:r>
          </a:p>
          <a:p>
            <a:pPr>
              <a:buFontTx/>
              <a:buChar char="•"/>
            </a:pPr>
            <a:r>
              <a:rPr lang="en-US" sz="2800"/>
              <a:t>Disadvantage : Instruction code will be too large to fit in one word location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5334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TWO ADDRESS INSTRUCTION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457200" y="1447800"/>
            <a:ext cx="8001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Syntax : </a:t>
            </a:r>
            <a:r>
              <a:rPr lang="en-US" sz="2400">
                <a:solidFill>
                  <a:srgbClr val="FF0000"/>
                </a:solidFill>
              </a:rPr>
              <a:t>Operation  source, destination</a:t>
            </a:r>
            <a:r>
              <a:rPr lang="en-US" sz="2400"/>
              <a:t> 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Eg:     MOVE   E,F                                   MOVE  D,F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           ADD    D,F         OR                       ADD E,F</a:t>
            </a:r>
          </a:p>
          <a:p>
            <a:endParaRPr lang="en-US" sz="2400"/>
          </a:p>
          <a:p>
            <a:r>
              <a:rPr lang="en-US" sz="2400"/>
              <a:t>Perform ADD  A,B,C using 2 instructions</a:t>
            </a:r>
          </a:p>
          <a:p>
            <a:r>
              <a:rPr lang="en-US" sz="2400"/>
              <a:t>MOVE  B,C</a:t>
            </a:r>
          </a:p>
          <a:p>
            <a:r>
              <a:rPr lang="en-US" sz="2400"/>
              <a:t>ADD     A,C</a:t>
            </a:r>
          </a:p>
          <a:p>
            <a:endParaRPr lang="en-US" sz="2400"/>
          </a:p>
          <a:p>
            <a:endParaRPr lang="en-US" sz="2400"/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/>
              <a:t>Disadvantage: Single instruction is not sufficient to perform the entire operation.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ONE ADDRESS INSTRUCTION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Syntax- </a:t>
            </a:r>
            <a:r>
              <a:rPr lang="en-US">
                <a:solidFill>
                  <a:srgbClr val="FF0000"/>
                </a:solidFill>
              </a:rPr>
              <a:t>Operation source/destination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In this type either a source or destination operand is mentioned in the instruction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Other operand is implied to be a processor register called </a:t>
            </a:r>
            <a:r>
              <a:rPr lang="en-US">
                <a:solidFill>
                  <a:srgbClr val="FF0000"/>
                </a:solidFill>
              </a:rPr>
              <a:t>Accumulator 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Eg: ADD  B (general)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Load D;                ACC                      [memlocation _D]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ADD E;                ACC                      (ACC) +(E)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STORE F;        memlocation_ F          (ACC  )</a:t>
            </a:r>
          </a:p>
          <a:p>
            <a:pPr marL="609600" indent="-6096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endParaRPr lang="en-US" sz="2400"/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 flipH="1">
            <a:off x="42672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1" name="Line 5"/>
          <p:cNvSpPr>
            <a:spLocks noChangeShapeType="1"/>
          </p:cNvSpPr>
          <p:nvPr/>
        </p:nvSpPr>
        <p:spPr bwMode="auto">
          <a:xfrm flipH="1">
            <a:off x="4191000" y="5181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 flipH="1">
            <a:off x="5486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Zero address instruction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Location of all operands are defined implicitly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Operands are stored in a structure called pushdown stack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33400" y="685800"/>
            <a:ext cx="82296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INPUT UNIT:</a:t>
            </a:r>
          </a:p>
          <a:p>
            <a:endParaRPr lang="en-US" sz="3200" b="1"/>
          </a:p>
          <a:p>
            <a:pPr>
              <a:buFontTx/>
              <a:buChar char="•"/>
            </a:pPr>
            <a:r>
              <a:rPr lang="en-US" sz="2400"/>
              <a:t>Converts the external world data to a binary format, which can be understood by CPU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Eg: Keyboard, Mouse, Joystick etc</a:t>
            </a:r>
          </a:p>
          <a:p>
            <a:pPr>
              <a:buFontTx/>
              <a:buChar char="•"/>
            </a:pPr>
            <a:endParaRPr lang="en-US" sz="2400"/>
          </a:p>
          <a:p>
            <a:endParaRPr lang="en-US" sz="2400"/>
          </a:p>
          <a:p>
            <a:r>
              <a:rPr lang="en-US" sz="3200" b="1"/>
              <a:t>OUTPUT UNIT:</a:t>
            </a:r>
          </a:p>
          <a:p>
            <a:endParaRPr lang="en-US" sz="3200" b="1"/>
          </a:p>
          <a:p>
            <a:pPr>
              <a:buFontTx/>
              <a:buChar char="•"/>
            </a:pPr>
            <a:r>
              <a:rPr lang="en-US" sz="2400"/>
              <a:t>Converts the binary format data to a format that a common man can understand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Eg: Monitor, Printer, LCD, LED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Continued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/>
              <a:t>If processor supports ALU operations one data in memory and other in register then the instruction sequence is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MOVE      D,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ADD      E,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MOVE   </a:t>
            </a:r>
            <a:r>
              <a:rPr lang="en-US" sz="2400" dirty="0" err="1"/>
              <a:t>Ri</a:t>
            </a:r>
            <a:r>
              <a:rPr lang="en-US" sz="2400" dirty="0"/>
              <a:t>, F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/>
              <a:t>If processor supports ALU operations only with registers then one has to follow the instruction sequence given below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LOAD    D,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LOAD     E, </a:t>
            </a:r>
            <a:r>
              <a:rPr lang="en-US" sz="2400" dirty="0" err="1"/>
              <a:t>Rj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ADD       </a:t>
            </a:r>
            <a:r>
              <a:rPr lang="en-US" sz="2400" dirty="0" err="1"/>
              <a:t>Ri</a:t>
            </a:r>
            <a:r>
              <a:rPr lang="en-US" sz="2400" dirty="0"/>
              <a:t>, </a:t>
            </a:r>
            <a:r>
              <a:rPr lang="en-US" sz="2400" dirty="0" err="1"/>
              <a:t>Rj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MOVE    </a:t>
            </a:r>
            <a:r>
              <a:rPr lang="en-US" sz="2400" dirty="0" err="1"/>
              <a:t>Rj</a:t>
            </a:r>
            <a:r>
              <a:rPr lang="en-US" sz="2400" dirty="0"/>
              <a:t>, F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3894137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/>
              <a:t>Example:   Evaluate (A+B) </a:t>
            </a:r>
            <a:r>
              <a:rPr lang="en-US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Three-Address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ADD	R1, A, B	; </a:t>
            </a:r>
            <a:r>
              <a:rPr lang="en-US"/>
              <a:t>R1 ← M[A]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ADD	R2, C, D	; R2 ← M[C]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MUL	X, R1, R2	; M[X] ← R1 </a:t>
            </a:r>
            <a:r>
              <a:rPr lang="en-US">
                <a:sym typeface="Symbol" pitchFamily="18" charset="2"/>
              </a:rPr>
              <a:t></a:t>
            </a:r>
            <a:r>
              <a:rPr lang="en-US"/>
              <a:t> R2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80400" cy="4405313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/>
              <a:t>Example:   Evaluate (A+B) </a:t>
            </a:r>
            <a:r>
              <a:rPr lang="en-US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Two-Address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MOV	R1, A	; </a:t>
            </a:r>
            <a:r>
              <a:rPr lang="en-US"/>
              <a:t>R1 ← M[A]</a:t>
            </a:r>
            <a:endParaRPr lang="en-US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ADD	R1, B	; </a:t>
            </a:r>
            <a:r>
              <a:rPr lang="en-US"/>
              <a:t>R1 ← R1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MOV	R2, C	; </a:t>
            </a:r>
            <a:r>
              <a:rPr lang="en-US"/>
              <a:t>R2 ← M[C]</a:t>
            </a:r>
            <a:endParaRPr lang="en-US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ADD	R2, D	; R2 ← R2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MUL	R1, R2	; R1 ← R1 </a:t>
            </a:r>
            <a:r>
              <a:rPr lang="en-US">
                <a:sym typeface="Symbol" pitchFamily="18" charset="2"/>
              </a:rPr>
              <a:t></a:t>
            </a:r>
            <a:r>
              <a:rPr lang="en-US"/>
              <a:t> R2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MOV	X, R1	; M[X] ← R1</a:t>
            </a:r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80400" cy="49530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/>
              <a:t>Example:   Evaluate (A+B) </a:t>
            </a:r>
            <a:r>
              <a:rPr lang="en-US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One-Address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LOAD	A	; </a:t>
            </a:r>
            <a:r>
              <a:rPr lang="en-US"/>
              <a:t>AC ← M[A]</a:t>
            </a:r>
            <a:endParaRPr lang="en-US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ADD	B	; </a:t>
            </a:r>
            <a:r>
              <a:rPr lang="en-US"/>
              <a:t>AC ← AC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STORE	T	; M[T] ← AC 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>
                <a:sym typeface="Symbol" pitchFamily="18" charset="2"/>
              </a:rPr>
              <a:t>LOAD	C	; </a:t>
            </a:r>
            <a:r>
              <a:rPr lang="en-US"/>
              <a:t>AC ← M[C]</a:t>
            </a:r>
            <a:endParaRPr lang="en-US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ADD	D	; AC ← AC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MUL	T	; AC ← AC </a:t>
            </a:r>
            <a:r>
              <a:rPr lang="en-US">
                <a:sym typeface="Symbol" pitchFamily="18" charset="2"/>
              </a:rPr>
              <a:t></a:t>
            </a:r>
            <a:r>
              <a:rPr lang="en-US"/>
              <a:t> M[T]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/>
              <a:t>STORE	X	; M[X] ← AC</a:t>
            </a:r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7313"/>
            <a:ext cx="8280400" cy="5500687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 dirty="0"/>
              <a:t>Example:   Evaluate (A+B) </a:t>
            </a:r>
            <a:r>
              <a:rPr lang="en-US" dirty="0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Zero-Address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	A	; </a:t>
            </a:r>
            <a:r>
              <a:rPr lang="en-US" dirty="0"/>
              <a:t>TOS ← A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	B 	; </a:t>
            </a:r>
            <a:r>
              <a:rPr lang="en-US" dirty="0"/>
              <a:t>TOS ← B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	; TOS ← (A + B)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 	C	; </a:t>
            </a:r>
            <a:r>
              <a:rPr lang="en-US" dirty="0"/>
              <a:t>TOS ← C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PUSH	D	; TOS ← D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	; TOS ← (C + D)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MUL		; TOS ← (C+D)</a:t>
            </a:r>
            <a:r>
              <a:rPr lang="en-US" dirty="0">
                <a:sym typeface="Symbol" pitchFamily="18" charset="2"/>
              </a:rPr>
              <a:t></a:t>
            </a:r>
            <a:r>
              <a:rPr lang="en-US" dirty="0"/>
              <a:t>(A+B)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POP	X	; M[X] ← TOS</a:t>
            </a:r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 Cycle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Basic computer operation cycle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Fetch the instruction</a:t>
            </a:r>
            <a:r>
              <a:rPr lang="en-US" altLang="ko-KR" dirty="0">
                <a:ea typeface="굴림" pitchFamily="50" charset="-127"/>
              </a:rPr>
              <a:t> from memory into a control register (</a:t>
            </a:r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PC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Decode the instruction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Locate the operands</a:t>
            </a:r>
            <a:r>
              <a:rPr lang="en-US" altLang="ko-KR" dirty="0">
                <a:ea typeface="굴림" pitchFamily="50" charset="-127"/>
              </a:rPr>
              <a:t> used by the instruction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Fetch operands</a:t>
            </a:r>
            <a:r>
              <a:rPr lang="en-US" altLang="ko-KR" dirty="0">
                <a:ea typeface="굴림" pitchFamily="50" charset="-127"/>
              </a:rPr>
              <a:t> from memory (if necessary)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Execute the operation</a:t>
            </a:r>
            <a:r>
              <a:rPr lang="en-US" altLang="ko-KR" dirty="0">
                <a:ea typeface="굴림" pitchFamily="50" charset="-127"/>
              </a:rPr>
              <a:t> in processor registers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Store the results</a:t>
            </a:r>
            <a:r>
              <a:rPr lang="en-US" altLang="ko-KR" dirty="0">
                <a:ea typeface="굴림" pitchFamily="50" charset="-127"/>
              </a:rPr>
              <a:t> in the proper place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Go back to step 1 to fetch the next instruction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INSTRUCTION EXECUTION &amp; STRIAGHT LINE SEQUENCING</a:t>
            </a:r>
          </a:p>
        </p:txBody>
      </p:sp>
      <p:graphicFrame>
        <p:nvGraphicFramePr>
          <p:cNvPr id="247921" name="Group 113"/>
          <p:cNvGraphicFramePr>
            <a:graphicFrameLocks noGrp="1"/>
          </p:cNvGraphicFramePr>
          <p:nvPr>
            <p:ph type="tbl" idx="1"/>
          </p:nvPr>
        </p:nvGraphicFramePr>
        <p:xfrm>
          <a:off x="3581400" y="1600200"/>
          <a:ext cx="1828800" cy="525704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A,R0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B,R0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R0,C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863" name="Text Box 55"/>
          <p:cNvSpPr txBox="1">
            <a:spLocks noChangeArrowheads="1"/>
          </p:cNvSpPr>
          <p:nvPr/>
        </p:nvSpPr>
        <p:spPr bwMode="auto">
          <a:xfrm>
            <a:off x="3657600" y="1219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Contents</a:t>
            </a:r>
          </a:p>
        </p:txBody>
      </p:sp>
      <p:sp>
        <p:nvSpPr>
          <p:cNvPr id="247876" name="Text Box 68"/>
          <p:cNvSpPr txBox="1">
            <a:spLocks noChangeArrowheads="1"/>
          </p:cNvSpPr>
          <p:nvPr/>
        </p:nvSpPr>
        <p:spPr bwMode="auto">
          <a:xfrm>
            <a:off x="3200400" y="3886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47877" name="Text Box 69"/>
          <p:cNvSpPr txBox="1">
            <a:spLocks noChangeArrowheads="1"/>
          </p:cNvSpPr>
          <p:nvPr/>
        </p:nvSpPr>
        <p:spPr bwMode="auto">
          <a:xfrm>
            <a:off x="31242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3124200" y="64912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47910" name="Line 102"/>
          <p:cNvSpPr>
            <a:spLocks noChangeShapeType="1"/>
          </p:cNvSpPr>
          <p:nvPr/>
        </p:nvSpPr>
        <p:spPr bwMode="auto">
          <a:xfrm>
            <a:off x="6629400" y="4038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1" name="Line 103"/>
          <p:cNvSpPr>
            <a:spLocks noChangeShapeType="1"/>
          </p:cNvSpPr>
          <p:nvPr/>
        </p:nvSpPr>
        <p:spPr bwMode="auto">
          <a:xfrm>
            <a:off x="6629400" y="5562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2" name="Line 104"/>
          <p:cNvSpPr>
            <a:spLocks noChangeShapeType="1"/>
          </p:cNvSpPr>
          <p:nvPr/>
        </p:nvSpPr>
        <p:spPr bwMode="auto">
          <a:xfrm flipH="1">
            <a:off x="56388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3" name="Line 105"/>
          <p:cNvSpPr>
            <a:spLocks noChangeShapeType="1"/>
          </p:cNvSpPr>
          <p:nvPr/>
        </p:nvSpPr>
        <p:spPr bwMode="auto">
          <a:xfrm flipH="1">
            <a:off x="54864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5" name="Line 107"/>
          <p:cNvSpPr>
            <a:spLocks noChangeShapeType="1"/>
          </p:cNvSpPr>
          <p:nvPr/>
        </p:nvSpPr>
        <p:spPr bwMode="auto">
          <a:xfrm flipH="1">
            <a:off x="5486400" y="670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6" name="Text Box 108"/>
          <p:cNvSpPr txBox="1">
            <a:spLocks noChangeArrowheads="1"/>
          </p:cNvSpPr>
          <p:nvPr/>
        </p:nvSpPr>
        <p:spPr bwMode="auto">
          <a:xfrm>
            <a:off x="6934200" y="5334000"/>
            <a:ext cx="1981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for Program</a:t>
            </a:r>
          </a:p>
          <a:p>
            <a:pPr>
              <a:spcBef>
                <a:spcPct val="50000"/>
              </a:spcBef>
            </a:pPr>
            <a:r>
              <a:rPr lang="en-US"/>
              <a:t>C         [A]+[B]</a:t>
            </a:r>
          </a:p>
        </p:txBody>
      </p:sp>
      <p:sp>
        <p:nvSpPr>
          <p:cNvPr id="247917" name="Line 109"/>
          <p:cNvSpPr>
            <a:spLocks noChangeShapeType="1"/>
          </p:cNvSpPr>
          <p:nvPr/>
        </p:nvSpPr>
        <p:spPr bwMode="auto">
          <a:xfrm flipH="1"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8" name="Text Box 110"/>
          <p:cNvSpPr txBox="1">
            <a:spLocks noChangeArrowheads="1"/>
          </p:cNvSpPr>
          <p:nvPr/>
        </p:nvSpPr>
        <p:spPr bwMode="auto">
          <a:xfrm>
            <a:off x="5410200" y="1371600"/>
            <a:ext cx="37338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800">
                <a:cs typeface="Arial" charset="0"/>
              </a:rPr>
              <a:t>}</a:t>
            </a:r>
            <a:r>
              <a:rPr lang="en-US" sz="2000">
                <a:cs typeface="Arial" charset="0"/>
              </a:rPr>
              <a:t>3-instruction program segment</a:t>
            </a:r>
          </a:p>
        </p:txBody>
      </p:sp>
      <p:sp>
        <p:nvSpPr>
          <p:cNvPr id="247919" name="Text Box 111"/>
          <p:cNvSpPr txBox="1">
            <a:spLocks noChangeArrowheads="1"/>
          </p:cNvSpPr>
          <p:nvPr/>
        </p:nvSpPr>
        <p:spPr bwMode="auto">
          <a:xfrm>
            <a:off x="2057400" y="1219200"/>
            <a:ext cx="152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</a:t>
            </a:r>
          </a:p>
        </p:txBody>
      </p:sp>
      <p:sp>
        <p:nvSpPr>
          <p:cNvPr id="247920" name="Text Box 112"/>
          <p:cNvSpPr txBox="1">
            <a:spLocks noChangeArrowheads="1"/>
          </p:cNvSpPr>
          <p:nvPr/>
        </p:nvSpPr>
        <p:spPr bwMode="auto">
          <a:xfrm>
            <a:off x="0" y="1600200"/>
            <a:ext cx="3581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Begin execution here       i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                 i+4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                 i+8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8229600" cy="4906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PC – Program counter</a:t>
            </a:r>
            <a:r>
              <a:rPr lang="en-US" sz="2800"/>
              <a:t>: hold the address of the next instruction to be executed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Straight line sequencing</a:t>
            </a:r>
            <a:r>
              <a:rPr lang="en-US" sz="2800"/>
              <a:t>: If fetching and executing of instructions is carried out one by one from successive addresses of memory, it is called straight line sequencing.</a:t>
            </a:r>
          </a:p>
          <a:p>
            <a:pPr>
              <a:lnSpc>
                <a:spcPct val="90000"/>
              </a:lnSpc>
            </a:pPr>
            <a:r>
              <a:rPr lang="en-US" sz="2800"/>
              <a:t>Major two phase of instruction execution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Instruction fetch phase</a:t>
            </a:r>
            <a:r>
              <a:rPr lang="en-US" sz="2800"/>
              <a:t>: Instruction is fetched form memory and is placed in instruction register IR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Instruction execute phase: </a:t>
            </a:r>
            <a:r>
              <a:rPr lang="en-US" sz="2800"/>
              <a:t>Contents of IR is decoded and  processor carries out the operation either by reading data from memory or registers.</a:t>
            </a: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BRANCHING</a:t>
            </a:r>
          </a:p>
        </p:txBody>
      </p:sp>
      <p:pic>
        <p:nvPicPr>
          <p:cNvPr id="251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  <a:grayscl/>
          </a:blip>
          <a:srcRect/>
          <a:stretch>
            <a:fillRect/>
          </a:stretch>
        </p:blipFill>
        <p:spPr>
          <a:xfrm>
            <a:off x="1066800" y="1143000"/>
            <a:ext cx="3048000" cy="4687888"/>
          </a:xfrm>
          <a:noFill/>
          <a:ln/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</a:blip>
          <a:srcRect/>
          <a:stretch>
            <a:fillRect/>
          </a:stretch>
        </p:blipFill>
        <p:spPr bwMode="auto">
          <a:xfrm>
            <a:off x="4343400" y="838200"/>
            <a:ext cx="411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28600" y="57912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straight line program for adding n numbers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5105400" y="63246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Using a loop to add n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Branch instruction are those which changes the normal sequence of execution.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Sequence can be changed either conditionally or unconditionally.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Accordingly we have </a:t>
            </a:r>
            <a:r>
              <a:rPr lang="en-US" sz="2800">
                <a:solidFill>
                  <a:srgbClr val="FF0000"/>
                </a:solidFill>
              </a:rPr>
              <a:t>conditional</a:t>
            </a:r>
            <a:r>
              <a:rPr lang="en-US" sz="2800"/>
              <a:t> branch instructions and </a:t>
            </a:r>
            <a:r>
              <a:rPr lang="en-US" sz="2800">
                <a:solidFill>
                  <a:srgbClr val="FF0000"/>
                </a:solidFill>
              </a:rPr>
              <a:t>unconditional branch instruction.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Conditional branch instruction changes the sequence only when certain conditions are met.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Unconditional branch instruction changes the sequence of execution irrespective of condition of the results.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219200"/>
            <a:ext cx="762000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CPU</a:t>
            </a:r>
          </a:p>
          <a:p>
            <a:pPr>
              <a:buFontTx/>
              <a:buChar char="•"/>
            </a:pPr>
            <a:r>
              <a:rPr lang="en-US" sz="2400"/>
              <a:t>The “brain” of the machine</a:t>
            </a:r>
            <a:endParaRPr lang="en-US" sz="2400" b="1" u="sng"/>
          </a:p>
          <a:p>
            <a:endParaRPr lang="en-US" sz="2400" b="1" u="sng"/>
          </a:p>
          <a:p>
            <a:pPr>
              <a:buFontTx/>
              <a:buChar char="•"/>
            </a:pPr>
            <a:r>
              <a:rPr lang="en-US" sz="2400"/>
              <a:t>Responsible for carrying out computational task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Contains ALU, CU, Registers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ALU Performs Arithmetic and logical operations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CU  Provides control signals in accordance with some timings which in turn controls the execution process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Register Stores data and result and speeds up the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CONDITION CODES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CONDITIONAL CODE FLAGS: The processor keeps track of information about the results of various operations for use by subsequent conditional branch instructions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N – Negative     1 if results are Negative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0 if results are Positive</a:t>
            </a:r>
          </a:p>
          <a:p>
            <a:pPr>
              <a:lnSpc>
                <a:spcPct val="80000"/>
              </a:lnSpc>
            </a:pPr>
            <a:r>
              <a:rPr lang="en-US" sz="2800"/>
              <a:t>Z – Zero              1 if results are Zero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 0 if results are Non zero</a:t>
            </a:r>
          </a:p>
          <a:p>
            <a:pPr>
              <a:lnSpc>
                <a:spcPct val="80000"/>
              </a:lnSpc>
            </a:pPr>
            <a:r>
              <a:rPr lang="en-US" sz="2800"/>
              <a:t>V – Overflow      1 if arithmetic overflow occurs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 0 non overflow occurs</a:t>
            </a:r>
          </a:p>
          <a:p>
            <a:pPr>
              <a:lnSpc>
                <a:spcPct val="80000"/>
              </a:lnSpc>
            </a:pPr>
            <a:r>
              <a:rPr lang="en-US" sz="2800"/>
              <a:t>C – Carry             1 if carry and from MSB bit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0 if there is no carry from MSB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Conditional Branch Instructions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2217737"/>
          </a:xfrm>
        </p:spPr>
        <p:txBody>
          <a:bodyPr/>
          <a:lstStyle/>
          <a:p>
            <a:r>
              <a:rPr lang="en-US"/>
              <a:t>Example: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/>
              <a:t>:  1 1 1 1 0 0 0 0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B</a:t>
            </a:r>
            <a:r>
              <a:rPr lang="en-US"/>
              <a:t>:  0 0 0 1 0 1 0 0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572000" y="162877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A</a:t>
            </a:r>
            <a:r>
              <a:rPr lang="en-US" sz="2400" b="1">
                <a:cs typeface="Arial" pitchFamily="34" charset="0"/>
              </a:rPr>
              <a:t>:      </a:t>
            </a:r>
            <a:r>
              <a:rPr lang="en-US" sz="2000" b="1">
                <a:cs typeface="Arial" pitchFamily="34" charset="0"/>
              </a:rPr>
              <a:t>   </a:t>
            </a:r>
            <a:r>
              <a:rPr lang="en-US" sz="2400" b="1">
                <a:cs typeface="Arial" pitchFamily="34" charset="0"/>
              </a:rPr>
              <a:t>1 1 1 1 0 0 0 0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4572000" y="216852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+(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−B</a:t>
            </a:r>
            <a:r>
              <a:rPr lang="en-US" sz="2400" b="1">
                <a:cs typeface="Arial" pitchFamily="34" charset="0"/>
              </a:rPr>
              <a:t>):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  1 1 1 0 1 1 0 0</a:t>
            </a:r>
          </a:p>
        </p:txBody>
      </p:sp>
      <p:sp>
        <p:nvSpPr>
          <p:cNvPr id="356358" name="Line 6"/>
          <p:cNvSpPr>
            <a:spLocks noChangeShapeType="1"/>
          </p:cNvSpPr>
          <p:nvPr/>
        </p:nvSpPr>
        <p:spPr bwMode="auto">
          <a:xfrm>
            <a:off x="4572000" y="2708275"/>
            <a:ext cx="3060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4572000" y="270827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          </a:t>
            </a:r>
            <a:r>
              <a:rPr lang="en-US" sz="2000" b="1">
                <a:cs typeface="Arial" pitchFamily="34" charset="0"/>
              </a:rPr>
              <a:t>   </a:t>
            </a:r>
            <a:r>
              <a:rPr lang="en-US" sz="2400" b="1">
                <a:cs typeface="Arial" pitchFamily="34" charset="0"/>
              </a:rPr>
              <a:t>1 1 0 1 1 1 0 0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4751388" y="3608388"/>
            <a:ext cx="900112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C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1</a:t>
            </a:r>
            <a:endParaRPr lang="en-US" sz="2400" b="1">
              <a:cs typeface="Arial" pitchFamily="34" charset="0"/>
            </a:endParaRPr>
          </a:p>
        </p:txBody>
      </p:sp>
      <p:cxnSp>
        <p:nvCxnSpPr>
          <p:cNvPr id="356361" name="AutoShape 9"/>
          <p:cNvCxnSpPr>
            <a:cxnSpLocks noChangeShapeType="1"/>
            <a:endCxn id="356360" idx="0"/>
          </p:cNvCxnSpPr>
          <p:nvPr/>
        </p:nvCxnSpPr>
        <p:spPr bwMode="auto">
          <a:xfrm rot="10800000" flipV="1">
            <a:off x="5202238" y="2798763"/>
            <a:ext cx="449262" cy="809625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</p:cxn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5292725" y="4149725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5732463" y="3249613"/>
            <a:ext cx="0" cy="900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5292725" y="4689475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rgbClr val="CC00FF"/>
                </a:solidFill>
                <a:cs typeface="Arial" pitchFamily="34" charset="0"/>
              </a:rPr>
              <a:t>V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rgbClr val="CC00FF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6372225" y="3608388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rgbClr val="996600"/>
                </a:solidFill>
                <a:cs typeface="Arial" pitchFamily="34" charset="0"/>
              </a:rPr>
              <a:t>Z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rgbClr val="996600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56366" name="AutoShape 14"/>
          <p:cNvSpPr>
            <a:spLocks/>
          </p:cNvSpPr>
          <p:nvPr/>
        </p:nvSpPr>
        <p:spPr bwMode="auto">
          <a:xfrm rot="-5400000">
            <a:off x="6446044" y="2507456"/>
            <a:ext cx="401638" cy="1800225"/>
          </a:xfrm>
          <a:prstGeom prst="leftBrace">
            <a:avLst>
              <a:gd name="adj1" fmla="val 37352"/>
              <a:gd name="adj2" fmla="val 50000"/>
            </a:avLst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  <p:bldP spid="356357" grpId="0"/>
      <p:bldP spid="356358" grpId="0" animBg="1"/>
      <p:bldP spid="356359" grpId="0"/>
      <p:bldP spid="356360" grpId="0"/>
      <p:bldP spid="356362" grpId="0"/>
      <p:bldP spid="356363" grpId="0" animBg="1"/>
      <p:bldP spid="356364" grpId="0"/>
      <p:bldP spid="356365" grpId="0"/>
      <p:bldP spid="356366" grpId="0" animBg="1"/>
      <p:bldP spid="35636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Overflow</a:t>
            </a:r>
            <a:r>
              <a:rPr lang="en-US" sz="2800" dirty="0" smtClean="0"/>
              <a:t> occurs when the magnitude of a number exceeds the range allowed by the size of the bit field</a:t>
            </a:r>
            <a:endParaRPr lang="en-US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Status Bits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2363" y="2079625"/>
            <a:ext cx="3421062" cy="1530350"/>
            <a:chOff x="2880" y="2387"/>
            <a:chExt cx="2155" cy="1020"/>
          </a:xfrm>
        </p:grpSpPr>
        <p:sp>
          <p:nvSpPr>
            <p:cNvPr id="126980" name="Freeform 4"/>
            <p:cNvSpPr>
              <a:spLocks/>
            </p:cNvSpPr>
            <p:nvPr/>
          </p:nvSpPr>
          <p:spPr bwMode="auto">
            <a:xfrm>
              <a:off x="2880" y="2500"/>
              <a:ext cx="2041" cy="907"/>
            </a:xfrm>
            <a:custGeom>
              <a:avLst/>
              <a:gdLst>
                <a:gd name="T0" fmla="*/ 0 w 2041"/>
                <a:gd name="T1" fmla="*/ 0 h 907"/>
                <a:gd name="T2" fmla="*/ 794 w 2041"/>
                <a:gd name="T3" fmla="*/ 0 h 907"/>
                <a:gd name="T4" fmla="*/ 1021 w 2041"/>
                <a:gd name="T5" fmla="*/ 227 h 907"/>
                <a:gd name="T6" fmla="*/ 1247 w 2041"/>
                <a:gd name="T7" fmla="*/ 0 h 907"/>
                <a:gd name="T8" fmla="*/ 2041 w 2041"/>
                <a:gd name="T9" fmla="*/ 0 h 907"/>
                <a:gd name="T10" fmla="*/ 1361 w 2041"/>
                <a:gd name="T11" fmla="*/ 907 h 907"/>
                <a:gd name="T12" fmla="*/ 680 w 2041"/>
                <a:gd name="T13" fmla="*/ 907 h 907"/>
                <a:gd name="T14" fmla="*/ 0 w 2041"/>
                <a:gd name="T15" fmla="*/ 0 h 9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41"/>
                <a:gd name="T25" fmla="*/ 0 h 907"/>
                <a:gd name="T26" fmla="*/ 2041 w 2041"/>
                <a:gd name="T27" fmla="*/ 907 h 9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41" h="907">
                  <a:moveTo>
                    <a:pt x="0" y="0"/>
                  </a:moveTo>
                  <a:lnTo>
                    <a:pt x="794" y="0"/>
                  </a:lnTo>
                  <a:lnTo>
                    <a:pt x="1021" y="227"/>
                  </a:lnTo>
                  <a:lnTo>
                    <a:pt x="1247" y="0"/>
                  </a:lnTo>
                  <a:lnTo>
                    <a:pt x="2041" y="0"/>
                  </a:lnTo>
                  <a:lnTo>
                    <a:pt x="1361" y="907"/>
                  </a:lnTo>
                  <a:lnTo>
                    <a:pt x="680" y="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1" name="Freeform 5"/>
            <p:cNvSpPr>
              <a:spLocks/>
            </p:cNvSpPr>
            <p:nvPr/>
          </p:nvSpPr>
          <p:spPr bwMode="auto">
            <a:xfrm>
              <a:off x="2880" y="2387"/>
              <a:ext cx="907" cy="113"/>
            </a:xfrm>
            <a:custGeom>
              <a:avLst/>
              <a:gdLst>
                <a:gd name="T0" fmla="*/ 0 w 907"/>
                <a:gd name="T1" fmla="*/ 113 h 113"/>
                <a:gd name="T2" fmla="*/ 113 w 907"/>
                <a:gd name="T3" fmla="*/ 0 h 113"/>
                <a:gd name="T4" fmla="*/ 907 w 907"/>
                <a:gd name="T5" fmla="*/ 0 h 113"/>
                <a:gd name="T6" fmla="*/ 794 w 907"/>
                <a:gd name="T7" fmla="*/ 113 h 113"/>
                <a:gd name="T8" fmla="*/ 0 w 907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113"/>
                <a:gd name="T17" fmla="*/ 907 w 907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113">
                  <a:moveTo>
                    <a:pt x="0" y="113"/>
                  </a:moveTo>
                  <a:lnTo>
                    <a:pt x="113" y="0"/>
                  </a:lnTo>
                  <a:lnTo>
                    <a:pt x="907" y="0"/>
                  </a:lnTo>
                  <a:lnTo>
                    <a:pt x="794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2" name="Freeform 6"/>
            <p:cNvSpPr>
              <a:spLocks/>
            </p:cNvSpPr>
            <p:nvPr/>
          </p:nvSpPr>
          <p:spPr bwMode="auto">
            <a:xfrm>
              <a:off x="4127" y="2387"/>
              <a:ext cx="908" cy="113"/>
            </a:xfrm>
            <a:custGeom>
              <a:avLst/>
              <a:gdLst>
                <a:gd name="T0" fmla="*/ 0 w 908"/>
                <a:gd name="T1" fmla="*/ 113 h 113"/>
                <a:gd name="T2" fmla="*/ 114 w 908"/>
                <a:gd name="T3" fmla="*/ 0 h 113"/>
                <a:gd name="T4" fmla="*/ 908 w 908"/>
                <a:gd name="T5" fmla="*/ 0 h 113"/>
                <a:gd name="T6" fmla="*/ 794 w 908"/>
                <a:gd name="T7" fmla="*/ 113 h 113"/>
                <a:gd name="T8" fmla="*/ 0 w 908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8"/>
                <a:gd name="T16" fmla="*/ 0 h 113"/>
                <a:gd name="T17" fmla="*/ 908 w 908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8" h="113">
                  <a:moveTo>
                    <a:pt x="0" y="113"/>
                  </a:moveTo>
                  <a:lnTo>
                    <a:pt x="114" y="0"/>
                  </a:lnTo>
                  <a:lnTo>
                    <a:pt x="908" y="0"/>
                  </a:lnTo>
                  <a:lnTo>
                    <a:pt x="794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3" name="Freeform 7"/>
            <p:cNvSpPr>
              <a:spLocks/>
            </p:cNvSpPr>
            <p:nvPr/>
          </p:nvSpPr>
          <p:spPr bwMode="auto">
            <a:xfrm>
              <a:off x="3674" y="2387"/>
              <a:ext cx="340" cy="340"/>
            </a:xfrm>
            <a:custGeom>
              <a:avLst/>
              <a:gdLst>
                <a:gd name="T0" fmla="*/ 0 w 340"/>
                <a:gd name="T1" fmla="*/ 113 h 340"/>
                <a:gd name="T2" fmla="*/ 113 w 340"/>
                <a:gd name="T3" fmla="*/ 0 h 340"/>
                <a:gd name="T4" fmla="*/ 340 w 340"/>
                <a:gd name="T5" fmla="*/ 227 h 340"/>
                <a:gd name="T6" fmla="*/ 227 w 340"/>
                <a:gd name="T7" fmla="*/ 340 h 340"/>
                <a:gd name="T8" fmla="*/ 0 w 340"/>
                <a:gd name="T9" fmla="*/ 113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0"/>
                <a:gd name="T16" fmla="*/ 0 h 340"/>
                <a:gd name="T17" fmla="*/ 340 w 340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0" h="340">
                  <a:moveTo>
                    <a:pt x="0" y="113"/>
                  </a:moveTo>
                  <a:lnTo>
                    <a:pt x="113" y="0"/>
                  </a:lnTo>
                  <a:lnTo>
                    <a:pt x="340" y="227"/>
                  </a:lnTo>
                  <a:lnTo>
                    <a:pt x="227" y="34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3560" y="2840"/>
              <a:ext cx="681" cy="2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itchFamily="34" charset="0"/>
                <a:buNone/>
              </a:pPr>
              <a:r>
                <a:rPr lang="en-US" sz="3200" b="1">
                  <a:solidFill>
                    <a:schemeClr val="accent1"/>
                  </a:solidFill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5472113" y="1268413"/>
            <a:ext cx="360362" cy="900112"/>
          </a:xfrm>
          <a:prstGeom prst="downArrow">
            <a:avLst>
              <a:gd name="adj1" fmla="val 50000"/>
              <a:gd name="adj2" fmla="val 62445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2338" y="1268413"/>
            <a:ext cx="360362" cy="900112"/>
          </a:xfrm>
          <a:prstGeom prst="downArrow">
            <a:avLst>
              <a:gd name="adj1" fmla="val 50000"/>
              <a:gd name="adj2" fmla="val 62445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126987" name="Object 2"/>
          <p:cNvGraphicFramePr>
            <a:graphicFrameLocks noChangeAspect="1"/>
          </p:cNvGraphicFramePr>
          <p:nvPr/>
        </p:nvGraphicFramePr>
        <p:xfrm>
          <a:off x="2000250" y="2270125"/>
          <a:ext cx="1620838" cy="884238"/>
        </p:xfrm>
        <a:graphic>
          <a:graphicData uri="http://schemas.openxmlformats.org/presentationml/2006/ole">
            <p:oleObj spid="_x0000_s1026" name="Visio" r:id="rId3" imgW="475732" imgH="259933" progId="">
              <p:embed/>
            </p:oleObj>
          </a:graphicData>
        </a:graphic>
      </p:graphicFrame>
      <p:sp>
        <p:nvSpPr>
          <p:cNvPr id="126988" name="Line 12"/>
          <p:cNvSpPr>
            <a:spLocks noChangeShapeType="1"/>
          </p:cNvSpPr>
          <p:nvPr/>
        </p:nvSpPr>
        <p:spPr bwMode="auto">
          <a:xfrm flipH="1">
            <a:off x="3492500" y="2889250"/>
            <a:ext cx="18891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>
            <a:off x="3492500" y="2528888"/>
            <a:ext cx="16192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1692275" y="3429000"/>
            <a:ext cx="2339975" cy="720725"/>
          </a:xfrm>
          <a:prstGeom prst="cube">
            <a:avLst>
              <a:gd name="adj" fmla="val 22685"/>
            </a:avLst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endParaRPr 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692275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V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23361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Z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277336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S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31311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C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1050" y="2708275"/>
            <a:ext cx="0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3671888" y="2889250"/>
            <a:ext cx="0" cy="5397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 flipV="1">
            <a:off x="3055938" y="4149725"/>
            <a:ext cx="0" cy="3587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 flipH="1">
            <a:off x="3055938" y="4508500"/>
            <a:ext cx="34194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9" name="AutoShape 23"/>
          <p:cNvSpPr>
            <a:spLocks noChangeArrowheads="1"/>
          </p:cNvSpPr>
          <p:nvPr/>
        </p:nvSpPr>
        <p:spPr bwMode="auto">
          <a:xfrm>
            <a:off x="2951163" y="4868863"/>
            <a:ext cx="2160587" cy="720725"/>
          </a:xfrm>
          <a:prstGeom prst="cube">
            <a:avLst>
              <a:gd name="adj" fmla="val 22685"/>
            </a:avLst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cs typeface="Arial" pitchFamily="34" charset="0"/>
              </a:rPr>
              <a:t>Zero Check</a:t>
            </a:r>
          </a:p>
        </p:txBody>
      </p:sp>
      <p:sp>
        <p:nvSpPr>
          <p:cNvPr id="127000" name="AutoShape 24"/>
          <p:cNvSpPr>
            <a:spLocks noChangeArrowheads="1"/>
          </p:cNvSpPr>
          <p:nvPr/>
        </p:nvSpPr>
        <p:spPr bwMode="auto">
          <a:xfrm rot="5400000">
            <a:off x="5651501" y="4510087"/>
            <a:ext cx="360362" cy="1439863"/>
          </a:xfrm>
          <a:prstGeom prst="downArrow">
            <a:avLst>
              <a:gd name="adj1" fmla="val 50000"/>
              <a:gd name="adj2" fmla="val 99890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1" name="AutoShape 25"/>
          <p:cNvSpPr>
            <a:spLocks noChangeArrowheads="1"/>
          </p:cNvSpPr>
          <p:nvPr/>
        </p:nvSpPr>
        <p:spPr bwMode="auto">
          <a:xfrm>
            <a:off x="6372225" y="3609975"/>
            <a:ext cx="360363" cy="2339975"/>
          </a:xfrm>
          <a:prstGeom prst="downArrow">
            <a:avLst>
              <a:gd name="adj1" fmla="val 49778"/>
              <a:gd name="adj2" fmla="val 8591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 flipV="1">
            <a:off x="2528888" y="4149725"/>
            <a:ext cx="0" cy="1079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528888" y="5229225"/>
            <a:ext cx="422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4032250" y="2889250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C</a:t>
            </a:r>
            <a:r>
              <a:rPr lang="en-US" sz="2000" b="1" baseline="-25000">
                <a:cs typeface="Arial" pitchFamily="34" charset="0"/>
              </a:rPr>
              <a:t>n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032250" y="2168525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C</a:t>
            </a:r>
            <a:r>
              <a:rPr lang="en-US" sz="2000" b="1" baseline="-25000">
                <a:cs typeface="Arial" pitchFamily="34" charset="0"/>
              </a:rPr>
              <a:t>n-1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4572000" y="4149725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F</a:t>
            </a:r>
            <a:r>
              <a:rPr lang="en-US" sz="2000" b="1" baseline="-25000">
                <a:cs typeface="Arial" pitchFamily="34" charset="0"/>
              </a:rPr>
              <a:t>n-1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5472113" y="2349500"/>
            <a:ext cx="3603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A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7272338" y="2349500"/>
            <a:ext cx="3603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B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6372225" y="3290888"/>
            <a:ext cx="360363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F</a:t>
            </a:r>
          </a:p>
        </p:txBody>
      </p:sp>
      <p:sp>
        <p:nvSpPr>
          <p:cNvPr id="354338" name="Line 3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295400" y="6172200"/>
            <a:ext cx="544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Figure   </a:t>
            </a:r>
            <a:r>
              <a:rPr lang="en-US" sz="2000" b="1">
                <a:latin typeface="Times New Roman" pitchFamily="18" charset="0"/>
              </a:rPr>
              <a:t>Format and different instruction types</a:t>
            </a: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0708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0"/>
            <a:ext cx="6562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Processing the instructions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6361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400">
                <a:latin typeface="Times New Roman" pitchFamily="18" charset="0"/>
              </a:rPr>
              <a:t>Simple computer, like most computers, uses machine cycles.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A cycle is made of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three phases: fetch, decode and execute.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algn="just" eaLnBrk="0" hangingPunct="0"/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fetch phase</a:t>
            </a:r>
            <a:r>
              <a:rPr lang="en-US" sz="2400">
                <a:latin typeface="Times New Roman" pitchFamily="18" charset="0"/>
              </a:rPr>
              <a:t>, the instruction whose address is determined by the PC is obtained from the memory and loaded into the IR. The PC is then incremented to point to the next instruction.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decode phase</a:t>
            </a:r>
            <a:r>
              <a:rPr lang="en-US" sz="2400">
                <a:latin typeface="Times New Roman" pitchFamily="18" charset="0"/>
              </a:rPr>
              <a:t>, the instruction in IR is decoded and the required operands are fetched from the register or from memory.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execute phase</a:t>
            </a:r>
            <a:r>
              <a:rPr lang="en-US" sz="2400">
                <a:latin typeface="Times New Roman" pitchFamily="18" charset="0"/>
              </a:rPr>
              <a:t>, the instruction is executed and the results are placed in the appropriate memory location or the register. 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Once the third phase is completed, the control unit starts the cycle again, but now the PC is pointing to the next instruction.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The process continues until the CPU reaches a HALT instruction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Types of Addressing Modes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448800" cy="5059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 different ways in which the location of the operand is specified in an instruction are referred to as addressing modes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Immediate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Direct Addressing </a:t>
            </a:r>
          </a:p>
          <a:p>
            <a:pPr>
              <a:lnSpc>
                <a:spcPct val="90000"/>
              </a:lnSpc>
            </a:pPr>
            <a:r>
              <a:rPr lang="en-US" sz="2800"/>
              <a:t>Indirect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Register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Register Indirect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Relative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Indexed Addressing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Immediate Addressing</a:t>
            </a:r>
            <a:br>
              <a:rPr lang="en-US" sz="4000"/>
            </a:br>
            <a:endParaRPr lang="en-US" sz="400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72000"/>
          </a:xfrm>
        </p:spPr>
        <p:txBody>
          <a:bodyPr/>
          <a:lstStyle/>
          <a:p>
            <a:r>
              <a:rPr lang="en-US" sz="2800"/>
              <a:t>Operand is given explicitly in the instruction</a:t>
            </a:r>
          </a:p>
          <a:p>
            <a:r>
              <a:rPr lang="en-US" sz="2800"/>
              <a:t>Operand = Value</a:t>
            </a:r>
          </a:p>
          <a:p>
            <a:r>
              <a:rPr lang="en-US" sz="2800"/>
              <a:t>e.g. ADD 5</a:t>
            </a:r>
          </a:p>
          <a:p>
            <a:pPr lvl="1"/>
            <a:r>
              <a:rPr lang="en-US" sz="2400"/>
              <a:t>Add 5 to contents of accumulator</a:t>
            </a:r>
          </a:p>
          <a:p>
            <a:pPr lvl="1"/>
            <a:r>
              <a:rPr lang="en-US" sz="2400"/>
              <a:t>5 is operand</a:t>
            </a:r>
          </a:p>
          <a:p>
            <a:r>
              <a:rPr lang="en-US" sz="2800"/>
              <a:t>No memory reference to fetch data</a:t>
            </a:r>
          </a:p>
          <a:p>
            <a:r>
              <a:rPr lang="en-US" sz="2800"/>
              <a:t>Fast</a:t>
            </a:r>
          </a:p>
          <a:p>
            <a:r>
              <a:rPr lang="en-US" sz="2800"/>
              <a:t>Limited range</a:t>
            </a:r>
          </a:p>
          <a:p>
            <a:endParaRPr lang="en-US" sz="2800"/>
          </a:p>
          <a:p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5715000"/>
            <a:ext cx="4722813" cy="604838"/>
            <a:chOff x="1105" y="1441"/>
            <a:chExt cx="2975" cy="381"/>
          </a:xfrm>
        </p:grpSpPr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3352800" y="53340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Instruction</a:t>
            </a:r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752600" y="5715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opcode</a:t>
            </a: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3048000" y="5943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Direct Addressing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800"/>
              <a:t>Address field contains address of operand</a:t>
            </a:r>
          </a:p>
          <a:p>
            <a:r>
              <a:rPr lang="en-US" sz="2800"/>
              <a:t>Effective address (EA) = address field (A)</a:t>
            </a:r>
          </a:p>
          <a:p>
            <a:r>
              <a:rPr lang="en-US" sz="2800"/>
              <a:t>e.g.  ADD A</a:t>
            </a:r>
          </a:p>
          <a:p>
            <a:pPr lvl="1"/>
            <a:r>
              <a:rPr lang="en-US" sz="2400"/>
              <a:t>Add contents of cell A to accumulator</a:t>
            </a:r>
          </a:p>
          <a:p>
            <a:pPr lvl="1"/>
            <a:r>
              <a:rPr lang="en-US" sz="2400"/>
              <a:t>Look in memory at address A for operand</a:t>
            </a:r>
          </a:p>
          <a:p>
            <a:r>
              <a:rPr lang="en-US" sz="2800"/>
              <a:t>Single memory reference to access data</a:t>
            </a:r>
          </a:p>
          <a:p>
            <a:r>
              <a:rPr lang="en-US" sz="2800"/>
              <a:t>No additional calculations to work out effective address</a:t>
            </a:r>
          </a:p>
          <a:p>
            <a:r>
              <a:rPr lang="en-US" sz="2800"/>
              <a:t>Limited address space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Direct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287588"/>
            <a:ext cx="4722813" cy="604837"/>
            <a:chOff x="913" y="1441"/>
            <a:chExt cx="2975" cy="381"/>
          </a:xfrm>
        </p:grpSpPr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971800" y="2363788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Address A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762000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514600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5791200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791200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5791200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5791200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5791200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6324600" y="26685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6477000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200400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71600" y="1905000"/>
            <a:ext cx="624840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</a:t>
            </a:r>
          </a:p>
          <a:p>
            <a:r>
              <a:rPr lang="en-US"/>
              <a:t>Add R1, R2</a:t>
            </a:r>
          </a:p>
          <a:p>
            <a:endParaRPr lang="en-US"/>
          </a:p>
          <a:p>
            <a:r>
              <a:rPr lang="en-US"/>
              <a:t>T1</a:t>
            </a:r>
          </a:p>
          <a:p>
            <a:endParaRPr lang="en-US"/>
          </a:p>
          <a:p>
            <a:pPr eaLnBrk="0" hangingPunct="0">
              <a:spcBef>
                <a:spcPct val="50000"/>
              </a:spcBef>
            </a:pPr>
            <a:endParaRPr lang="en-US"/>
          </a:p>
          <a:p>
            <a:pPr eaLnBrk="0" hangingPunct="0">
              <a:spcBef>
                <a:spcPct val="50000"/>
              </a:spcBef>
            </a:pPr>
            <a:r>
              <a:rPr lang="en-US"/>
              <a:t>T2</a:t>
            </a:r>
          </a:p>
          <a:p>
            <a:pPr eaLnBrk="0" hangingPunct="0">
              <a:spcBef>
                <a:spcPct val="50000"/>
              </a:spcBef>
            </a:pPr>
            <a:endParaRPr lang="en-US"/>
          </a:p>
          <a:p>
            <a:pPr eaLnBrk="0" hangingPunct="0">
              <a:spcBef>
                <a:spcPct val="50000"/>
              </a:spcBef>
            </a:pPr>
            <a:endParaRPr lang="en-US"/>
          </a:p>
          <a:p>
            <a:pPr eaLnBrk="0" hangingPunct="0">
              <a:spcBef>
                <a:spcPct val="50000"/>
              </a:spcBef>
            </a:pPr>
            <a:r>
              <a:rPr lang="en-US"/>
              <a:t>T3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T4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828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743200" y="2667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Enable R1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18288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819400" y="3810000"/>
            <a:ext cx="31242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Enable R2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9050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4038600" y="4191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819400" y="5029200"/>
            <a:ext cx="449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Enable ALU for addition operation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1828800" y="632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 rot="-29628">
            <a:off x="2819400" y="5943600"/>
            <a:ext cx="4948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Enable out put of ALU to store result of the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(1)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/>
              <a:t>Memory cell pointed to by address field contains the address of (pointer to) the operand</a:t>
            </a:r>
          </a:p>
          <a:p>
            <a:r>
              <a:rPr lang="en-US"/>
              <a:t>EA = [A]</a:t>
            </a:r>
          </a:p>
          <a:p>
            <a:pPr lvl="1"/>
            <a:r>
              <a:rPr lang="en-US"/>
              <a:t>Look in A, find address (A) and look there for operand</a:t>
            </a:r>
          </a:p>
          <a:p>
            <a:r>
              <a:rPr lang="en-US" sz="2800"/>
              <a:t>e.g. ADD (A)</a:t>
            </a:r>
          </a:p>
          <a:p>
            <a:pPr lvl="1"/>
            <a:r>
              <a:rPr lang="en-US"/>
              <a:t>Add contents of cell pointed to by contents of A to accumulator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(2)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Large address space </a:t>
            </a:r>
          </a:p>
          <a:p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where n = word length</a:t>
            </a:r>
          </a:p>
          <a:p>
            <a:r>
              <a:rPr lang="en-US"/>
              <a:t>May be nested, multilevel, cascaded</a:t>
            </a:r>
          </a:p>
          <a:p>
            <a:pPr lvl="1"/>
            <a:r>
              <a:rPr lang="en-US"/>
              <a:t>e.g. EA = (((A)))</a:t>
            </a:r>
          </a:p>
          <a:p>
            <a:pPr lvl="2"/>
            <a:r>
              <a:rPr lang="en-US"/>
              <a:t>Draw the diagram yourself</a:t>
            </a:r>
          </a:p>
          <a:p>
            <a:r>
              <a:rPr lang="en-US"/>
              <a:t>Multiple memory accesses to find operand</a:t>
            </a:r>
          </a:p>
          <a:p>
            <a:r>
              <a:rPr lang="en-US"/>
              <a:t>Hence slower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264198" name="Rectangle 6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9" name="Line 7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2667000" y="1905000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Address A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57200" y="1905000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209800" y="13716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6019800" y="2209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6172200" y="42672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64210" name="Freeform 18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9"/>
              </a:cxn>
              <a:cxn ang="0">
                <a:pos x="1631" y="409"/>
              </a:cxn>
            </a:cxnLst>
            <a:rect l="0" t="0" r="r" b="b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5564188" y="2894013"/>
            <a:ext cx="2430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64212" name="Freeform 20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864"/>
              </a:cxn>
              <a:cxn ang="0">
                <a:pos x="1" y="864"/>
              </a:cxn>
            </a:cxnLst>
            <a:rect l="0" t="0" r="r" b="b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Register Addressing (1)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Operand is held in register named in address field</a:t>
            </a:r>
          </a:p>
          <a:p>
            <a:r>
              <a:rPr lang="en-US"/>
              <a:t>EA = R</a:t>
            </a:r>
          </a:p>
          <a:p>
            <a:r>
              <a:rPr lang="en-US"/>
              <a:t>Limited number of registers</a:t>
            </a:r>
          </a:p>
          <a:p>
            <a:r>
              <a:rPr lang="en-US"/>
              <a:t>Very small address field needed </a:t>
            </a:r>
          </a:p>
          <a:p>
            <a:pPr lvl="1"/>
            <a:r>
              <a:rPr lang="en-US"/>
              <a:t>Shorter instructions</a:t>
            </a:r>
          </a:p>
          <a:p>
            <a:pPr lvl="1"/>
            <a:r>
              <a:rPr lang="en-US"/>
              <a:t>Faster instruction fetch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Addressing (2)</a:t>
            </a:r>
          </a:p>
        </p:txBody>
      </p:sp>
      <p:sp>
        <p:nvSpPr>
          <p:cNvPr id="268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No memory access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Very fast execution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Very limited address space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Multiple registers helps performance</a:t>
            </a:r>
          </a:p>
          <a:p>
            <a:pPr lvl="1"/>
            <a:r>
              <a:rPr lang="en-US"/>
              <a:t>Requires good assembly programming or compiler writing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439988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Register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5175" y="2287588"/>
            <a:ext cx="4722813" cy="604837"/>
            <a:chOff x="913" y="1441"/>
            <a:chExt cx="2975" cy="381"/>
          </a:xfrm>
        </p:grpSpPr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060575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Address R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688975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441575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5718175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718175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5718175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718175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5718175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auto">
          <a:xfrm>
            <a:off x="6251575" y="2668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6403975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0354" name="Freeform 18"/>
          <p:cNvSpPr>
            <a:spLocks/>
          </p:cNvSpPr>
          <p:nvPr/>
        </p:nvSpPr>
        <p:spPr bwMode="auto">
          <a:xfrm>
            <a:off x="3127375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>
            <a:normAutofit/>
          </a:bodyPr>
          <a:lstStyle/>
          <a:p>
            <a:r>
              <a:rPr lang="en-US" sz="4300"/>
              <a:t>Register Indirect Addressing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C.f. indirect addressing</a:t>
            </a:r>
          </a:p>
          <a:p>
            <a:r>
              <a:rPr lang="en-US"/>
              <a:t>EA = [R]</a:t>
            </a:r>
          </a:p>
          <a:p>
            <a:r>
              <a:rPr lang="en-US"/>
              <a:t>Operand is in memory cell pointed to by contents of register R</a:t>
            </a:r>
          </a:p>
          <a:p>
            <a:r>
              <a:rPr lang="en-US"/>
              <a:t>Large address space 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r>
              <a:rPr lang="en-US"/>
              <a:t>One fewer memory access than 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>
            <a:normAutofit/>
          </a:bodyPr>
          <a:lstStyle/>
          <a:p>
            <a:r>
              <a:rPr lang="en-US" sz="3800"/>
              <a:t>Register Indirect Addressing Diagram</a:t>
            </a:r>
            <a:endParaRPr lang="en-US" sz="43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9388" y="2287588"/>
            <a:ext cx="4722812" cy="604837"/>
            <a:chOff x="913" y="1441"/>
            <a:chExt cx="2975" cy="381"/>
          </a:xfrm>
        </p:grpSpPr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9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3009900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Address R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3731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6402388" y="3124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6402388" y="3810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6402388" y="4495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6402388" y="5181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6402388" y="5867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6935788" y="25908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7088188" y="46482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14493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14493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14493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3" name="Rectangle 21"/>
          <p:cNvSpPr>
            <a:spLocks noChangeArrowheads="1"/>
          </p:cNvSpPr>
          <p:nvPr/>
        </p:nvSpPr>
        <p:spPr bwMode="auto">
          <a:xfrm>
            <a:off x="14493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15255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34290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H="1">
            <a:off x="6810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21351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4458" name="Freeform 26"/>
          <p:cNvSpPr>
            <a:spLocks/>
          </p:cNvSpPr>
          <p:nvPr/>
        </p:nvSpPr>
        <p:spPr bwMode="auto">
          <a:xfrm>
            <a:off x="685800" y="3429000"/>
            <a:ext cx="763588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9" name="Line 27"/>
          <p:cNvSpPr>
            <a:spLocks noChangeShapeType="1"/>
          </p:cNvSpPr>
          <p:nvPr/>
        </p:nvSpPr>
        <p:spPr bwMode="auto">
          <a:xfrm>
            <a:off x="4038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Indexed  Addressing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EA = X + [R]</a:t>
            </a:r>
          </a:p>
          <a:p>
            <a:pPr>
              <a:lnSpc>
                <a:spcPct val="90000"/>
              </a:lnSpc>
            </a:pPr>
            <a:r>
              <a:rPr lang="en-US"/>
              <a:t>Address field hold two values</a:t>
            </a:r>
          </a:p>
          <a:p>
            <a:pPr lvl="1">
              <a:lnSpc>
                <a:spcPct val="90000"/>
              </a:lnSpc>
            </a:pPr>
            <a:r>
              <a:rPr lang="en-US"/>
              <a:t>X = constant value (offset)</a:t>
            </a:r>
          </a:p>
          <a:p>
            <a:pPr lvl="1">
              <a:lnSpc>
                <a:spcPct val="90000"/>
              </a:lnSpc>
            </a:pPr>
            <a:r>
              <a:rPr lang="en-US"/>
              <a:t>R = register that holds address of memory locations</a:t>
            </a:r>
          </a:p>
          <a:p>
            <a:pPr lvl="1">
              <a:lnSpc>
                <a:spcPct val="90000"/>
              </a:lnSpc>
            </a:pPr>
            <a:r>
              <a:rPr lang="en-US"/>
              <a:t>or vice versa</a:t>
            </a:r>
          </a:p>
          <a:p>
            <a:pPr>
              <a:lnSpc>
                <a:spcPct val="90000"/>
              </a:lnSpc>
              <a:buFont typeface="Monotype Sorts" pitchFamily="2" charset="2"/>
              <a:buChar char="y"/>
            </a:pPr>
            <a:r>
              <a:rPr lang="en-US" sz="2800"/>
              <a:t>(Offset given as constant or in the index register)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Add 20(R1),R2  or Add  1000(R1),R2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28448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Indexed  Addressing Diagram</a:t>
            </a:r>
            <a:endParaRPr lang="en-US" sz="4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9988" y="2287588"/>
            <a:ext cx="4722812" cy="604837"/>
            <a:chOff x="913" y="1441"/>
            <a:chExt cx="2975" cy="381"/>
          </a:xfrm>
        </p:grpSpPr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4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084388" y="2363788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R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0937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28463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6122988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6122988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6122988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6122988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6122988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656388" y="26685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6808788" y="47259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11699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11699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19"/>
          <p:cNvSpPr>
            <a:spLocks noChangeArrowheads="1"/>
          </p:cNvSpPr>
          <p:nvPr/>
        </p:nvSpPr>
        <p:spPr bwMode="auto">
          <a:xfrm>
            <a:off x="11699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11699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12461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31496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 flipH="1">
            <a:off x="4016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18557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8553" name="Freeform 25"/>
          <p:cNvSpPr>
            <a:spLocks/>
          </p:cNvSpPr>
          <p:nvPr/>
        </p:nvSpPr>
        <p:spPr bwMode="auto">
          <a:xfrm>
            <a:off x="406400" y="3429000"/>
            <a:ext cx="763588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54" name="Line 26"/>
          <p:cNvSpPr>
            <a:spLocks noChangeShapeType="1"/>
          </p:cNvSpPr>
          <p:nvPr/>
        </p:nvSpPr>
        <p:spPr bwMode="auto">
          <a:xfrm>
            <a:off x="3530600" y="2293938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5" name="Rectangle 27"/>
          <p:cNvSpPr>
            <a:spLocks noChangeArrowheads="1"/>
          </p:cNvSpPr>
          <p:nvPr/>
        </p:nvSpPr>
        <p:spPr bwMode="auto">
          <a:xfrm>
            <a:off x="3592513" y="2328863"/>
            <a:ext cx="2066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Constant Value</a:t>
            </a:r>
          </a:p>
        </p:txBody>
      </p:sp>
      <p:sp>
        <p:nvSpPr>
          <p:cNvPr id="278556" name="Oval 28"/>
          <p:cNvSpPr>
            <a:spLocks noChangeArrowheads="1"/>
          </p:cNvSpPr>
          <p:nvPr/>
        </p:nvSpPr>
        <p:spPr bwMode="auto">
          <a:xfrm>
            <a:off x="4522788" y="4727575"/>
            <a:ext cx="530225" cy="454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4624388" y="4727575"/>
            <a:ext cx="352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278558" name="Line 30"/>
          <p:cNvSpPr>
            <a:spLocks noChangeShapeType="1"/>
          </p:cNvSpPr>
          <p:nvPr/>
        </p:nvSpPr>
        <p:spPr bwMode="auto">
          <a:xfrm>
            <a:off x="4749800" y="2903538"/>
            <a:ext cx="0" cy="166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9" name="Line 31"/>
          <p:cNvSpPr>
            <a:spLocks noChangeShapeType="1"/>
          </p:cNvSpPr>
          <p:nvPr/>
        </p:nvSpPr>
        <p:spPr bwMode="auto">
          <a:xfrm>
            <a:off x="50292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8560" name="Line 32"/>
          <p:cNvSpPr>
            <a:spLocks noChangeShapeType="1"/>
          </p:cNvSpPr>
          <p:nvPr/>
        </p:nvSpPr>
        <p:spPr bwMode="auto">
          <a:xfrm>
            <a:off x="38100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5029200" cy="5029200"/>
          </a:xfrm>
          <a:prstGeom prst="rect">
            <a:avLst/>
          </a:prstGeom>
          <a:noFill/>
        </p:spPr>
      </p:pic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638800" y="1295400"/>
            <a:ext cx="26670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Control unit works with a reference signal called processor clock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Processor divides the operations into basic steps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Each basic step is executed in one clock cycle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1000" y="1981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T1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28600" y="2286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81000" y="243840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81000" y="2362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T2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889125" y="41148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94125" y="41148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955925" y="5715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Relative Addressing</a:t>
            </a: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version of displacement addressing</a:t>
            </a:r>
          </a:p>
          <a:p>
            <a:r>
              <a:rPr lang="en-US"/>
              <a:t>R = Program counter, PC</a:t>
            </a:r>
          </a:p>
          <a:p>
            <a:r>
              <a:rPr lang="en-US"/>
              <a:t>EA = X + (PC)</a:t>
            </a:r>
          </a:p>
          <a:p>
            <a:r>
              <a:rPr lang="en-US"/>
              <a:t>i.e. get operand from X bytes away from current location pointed to by PC</a:t>
            </a:r>
          </a:p>
          <a:p>
            <a:r>
              <a:rPr lang="en-US"/>
              <a:t>c.f locality of reference &amp; cache usage</a:t>
            </a:r>
          </a:p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increment mode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86800" cy="4678363"/>
          </a:xfrm>
        </p:spPr>
        <p:txBody>
          <a:bodyPr/>
          <a:lstStyle/>
          <a:p>
            <a:r>
              <a:rPr lang="en-US"/>
              <a:t>The effective address of the operand is the contents of a register specified in the instruction.</a:t>
            </a:r>
          </a:p>
          <a:p>
            <a:r>
              <a:rPr lang="en-US"/>
              <a:t>After accessing the operand, the contents of this register are automatically incremented to point to the next item in the list</a:t>
            </a:r>
          </a:p>
          <a:p>
            <a:r>
              <a:rPr lang="en-US"/>
              <a:t>EA=[Ri]; Increment Ri        ----  (Ri)+</a:t>
            </a:r>
          </a:p>
          <a:p>
            <a:pPr lvl="4">
              <a:buFontTx/>
              <a:buNone/>
            </a:pPr>
            <a:r>
              <a:rPr lang="en-US" sz="2400"/>
              <a:t>Eg:        </a:t>
            </a:r>
            <a:r>
              <a:rPr lang="en-US" sz="2800"/>
              <a:t>Add (R2)+,R0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decrement mode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contents of a register specified in the instruction are first automatically decremented and are then used as the effective address of the operand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Decrement Ri; EA= [Ri] -----   -(Ri)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14400" y="1143000"/>
            <a:ext cx="70866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MEMORY</a:t>
            </a:r>
          </a:p>
          <a:p>
            <a:endParaRPr lang="en-US" sz="2400" b="1"/>
          </a:p>
          <a:p>
            <a:endParaRPr lang="en-US" sz="2400" b="1" u="sng"/>
          </a:p>
          <a:p>
            <a:pPr>
              <a:buFontTx/>
              <a:buChar char="•"/>
            </a:pPr>
            <a:r>
              <a:rPr lang="en-US"/>
              <a:t>Stores data, results, programs</a:t>
            </a:r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Two class of storage </a:t>
            </a:r>
          </a:p>
          <a:p>
            <a:r>
              <a:rPr lang="en-US"/>
              <a:t>(i) Primary  (ii) Secondary</a:t>
            </a:r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Two types are RAM or R/W memory and ROM read only memory</a:t>
            </a:r>
          </a:p>
          <a:p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ROM is used to store data and program which is not going to change.</a:t>
            </a:r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Secondary storage is used for bulk storage or mass storage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3540</Words>
  <Application>Microsoft Office PowerPoint</Application>
  <PresentationFormat>On-screen Show (4:3)</PresentationFormat>
  <Paragraphs>816</Paragraphs>
  <Slides>82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Visio</vt:lpstr>
      <vt:lpstr>Functional Units of a Computer</vt:lpstr>
      <vt:lpstr>FUNCTIONAL UNITS OF COMPUTER</vt:lpstr>
      <vt:lpstr>The Big Picture</vt:lpstr>
      <vt:lpstr>Function</vt:lpstr>
      <vt:lpstr>Slide 5</vt:lpstr>
      <vt:lpstr>Slide 6</vt:lpstr>
      <vt:lpstr>Slide 7</vt:lpstr>
      <vt:lpstr>Slide 8</vt:lpstr>
      <vt:lpstr>Slide 9</vt:lpstr>
      <vt:lpstr>Basic Operational Concepts</vt:lpstr>
      <vt:lpstr>Review</vt:lpstr>
      <vt:lpstr>A Typical Instruction</vt:lpstr>
      <vt:lpstr>Separate Memory Access and ALU Operation</vt:lpstr>
      <vt:lpstr>Slide 14</vt:lpstr>
      <vt:lpstr>Slide 15</vt:lpstr>
      <vt:lpstr>Slide 16</vt:lpstr>
      <vt:lpstr>Slide 17</vt:lpstr>
      <vt:lpstr>Slide 18</vt:lpstr>
      <vt:lpstr>Interrupt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Memory Locations, Addresses, and Operations</vt:lpstr>
      <vt:lpstr>Memory Location, Addresses, and Operation</vt:lpstr>
      <vt:lpstr>Slide 29</vt:lpstr>
      <vt:lpstr>Slide 30</vt:lpstr>
      <vt:lpstr>Slide 31</vt:lpstr>
      <vt:lpstr>Slide 32</vt:lpstr>
      <vt:lpstr>Slide 33</vt:lpstr>
      <vt:lpstr>MEMORY OPERATIONS</vt:lpstr>
      <vt:lpstr>Assignment of Byte Address</vt:lpstr>
      <vt:lpstr>Assignment of byte addresses</vt:lpstr>
      <vt:lpstr>Big Endian</vt:lpstr>
      <vt:lpstr>Big-Endian and Little-Endian Assignments</vt:lpstr>
      <vt:lpstr>Slide 39</vt:lpstr>
      <vt:lpstr>Instruction and Instruction Sequencing</vt:lpstr>
      <vt:lpstr>Slide 41</vt:lpstr>
      <vt:lpstr>   Register transfer notation (RTN)   </vt:lpstr>
      <vt:lpstr>Slide 43</vt:lpstr>
      <vt:lpstr>Examples of RTN statements  </vt:lpstr>
      <vt:lpstr>ASSEMBLY LANGUAGE NOTATION (ALN)</vt:lpstr>
      <vt:lpstr>TYPES OF INSTRUCTION</vt:lpstr>
      <vt:lpstr>Slide 47</vt:lpstr>
      <vt:lpstr>ONE ADDRESS INSTRUCTION </vt:lpstr>
      <vt:lpstr>Zero address instruction </vt:lpstr>
      <vt:lpstr>Continued</vt:lpstr>
      <vt:lpstr>Instruction Formats</vt:lpstr>
      <vt:lpstr>Instruction Formats</vt:lpstr>
      <vt:lpstr>Instruction Formats</vt:lpstr>
      <vt:lpstr>Instruction Formats</vt:lpstr>
      <vt:lpstr>Basic Instruction Cycle</vt:lpstr>
      <vt:lpstr>INSTRUCTION EXECUTION &amp; STRIAGHT LINE SEQUENCING</vt:lpstr>
      <vt:lpstr>Slide 57</vt:lpstr>
      <vt:lpstr>BRANCHING</vt:lpstr>
      <vt:lpstr>BRANCHING</vt:lpstr>
      <vt:lpstr>CONDITION CODES </vt:lpstr>
      <vt:lpstr>Conditional Branch Instructions</vt:lpstr>
      <vt:lpstr>Slide 62</vt:lpstr>
      <vt:lpstr>Status Bits</vt:lpstr>
      <vt:lpstr>Slide 64</vt:lpstr>
      <vt:lpstr>Slide 65</vt:lpstr>
      <vt:lpstr>Types of Addressing Modes</vt:lpstr>
      <vt:lpstr> Immediate Addressing </vt:lpstr>
      <vt:lpstr>Direct Addressing</vt:lpstr>
      <vt:lpstr>Direct Addressing Diagram</vt:lpstr>
      <vt:lpstr>Indirect Addressing (1)</vt:lpstr>
      <vt:lpstr>Indirect Addressing (2)</vt:lpstr>
      <vt:lpstr>Indirect Addressing Diagram</vt:lpstr>
      <vt:lpstr>Register Addressing (1)</vt:lpstr>
      <vt:lpstr>Register Addressing (2)</vt:lpstr>
      <vt:lpstr>Register Addressing Diagram</vt:lpstr>
      <vt:lpstr>Register Indirect Addressing</vt:lpstr>
      <vt:lpstr>Register Indirect Addressing Diagram</vt:lpstr>
      <vt:lpstr>Indexed  Addressing</vt:lpstr>
      <vt:lpstr>Indexed  Addressing Diagram</vt:lpstr>
      <vt:lpstr>Relative Addressing</vt:lpstr>
      <vt:lpstr>Auto increment mode</vt:lpstr>
      <vt:lpstr>Auto decrement mode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lab01</cp:lastModifiedBy>
  <cp:revision>40</cp:revision>
  <dcterms:created xsi:type="dcterms:W3CDTF">2012-10-12T06:46:18Z</dcterms:created>
  <dcterms:modified xsi:type="dcterms:W3CDTF">2019-07-01T07:25:40Z</dcterms:modified>
</cp:coreProperties>
</file>