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76800" y="6323075"/>
            <a:ext cx="4267200" cy="530860"/>
          </a:xfrm>
          <a:custGeom>
            <a:avLst/>
            <a:gdLst/>
            <a:ahLst/>
            <a:cxnLst/>
            <a:rect l="l" t="t" r="r" b="b"/>
            <a:pathLst>
              <a:path w="4267200" h="530859">
                <a:moveTo>
                  <a:pt x="4267200" y="0"/>
                </a:moveTo>
                <a:lnTo>
                  <a:pt x="89915" y="0"/>
                </a:lnTo>
                <a:lnTo>
                  <a:pt x="55292" y="7191"/>
                </a:lnTo>
                <a:lnTo>
                  <a:pt x="26670" y="26669"/>
                </a:lnTo>
                <a:lnTo>
                  <a:pt x="7191" y="55292"/>
                </a:lnTo>
                <a:lnTo>
                  <a:pt x="0" y="89915"/>
                </a:lnTo>
                <a:lnTo>
                  <a:pt x="0" y="530351"/>
                </a:lnTo>
                <a:lnTo>
                  <a:pt x="4267200" y="530351"/>
                </a:lnTo>
                <a:lnTo>
                  <a:pt x="4267200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4608" y="6310883"/>
            <a:ext cx="4279900" cy="542925"/>
          </a:xfrm>
          <a:custGeom>
            <a:avLst/>
            <a:gdLst/>
            <a:ahLst/>
            <a:cxnLst/>
            <a:rect l="l" t="t" r="r" b="b"/>
            <a:pathLst>
              <a:path w="4279900" h="542925">
                <a:moveTo>
                  <a:pt x="4279392" y="0"/>
                </a:moveTo>
                <a:lnTo>
                  <a:pt x="91439" y="0"/>
                </a:lnTo>
                <a:lnTo>
                  <a:pt x="80771" y="1524"/>
                </a:lnTo>
                <a:lnTo>
                  <a:pt x="45719" y="16764"/>
                </a:lnTo>
                <a:lnTo>
                  <a:pt x="30479" y="30480"/>
                </a:lnTo>
                <a:lnTo>
                  <a:pt x="22859" y="36576"/>
                </a:lnTo>
                <a:lnTo>
                  <a:pt x="1524" y="80772"/>
                </a:lnTo>
                <a:lnTo>
                  <a:pt x="0" y="91440"/>
                </a:lnTo>
                <a:lnTo>
                  <a:pt x="0" y="542544"/>
                </a:lnTo>
                <a:lnTo>
                  <a:pt x="22478" y="542544"/>
                </a:lnTo>
                <a:lnTo>
                  <a:pt x="12191" y="533400"/>
                </a:lnTo>
                <a:lnTo>
                  <a:pt x="25907" y="533400"/>
                </a:lnTo>
                <a:lnTo>
                  <a:pt x="25907" y="92964"/>
                </a:lnTo>
                <a:lnTo>
                  <a:pt x="26161" y="92964"/>
                </a:lnTo>
                <a:lnTo>
                  <a:pt x="27431" y="85344"/>
                </a:lnTo>
                <a:lnTo>
                  <a:pt x="27736" y="85344"/>
                </a:lnTo>
                <a:lnTo>
                  <a:pt x="28955" y="79248"/>
                </a:lnTo>
                <a:lnTo>
                  <a:pt x="32003" y="71628"/>
                </a:lnTo>
                <a:lnTo>
                  <a:pt x="32613" y="71628"/>
                </a:lnTo>
                <a:lnTo>
                  <a:pt x="35051" y="65532"/>
                </a:lnTo>
                <a:lnTo>
                  <a:pt x="38709" y="59436"/>
                </a:lnTo>
                <a:lnTo>
                  <a:pt x="38100" y="59436"/>
                </a:lnTo>
                <a:lnTo>
                  <a:pt x="42671" y="53340"/>
                </a:lnTo>
                <a:lnTo>
                  <a:pt x="53339" y="42672"/>
                </a:lnTo>
                <a:lnTo>
                  <a:pt x="59436" y="38100"/>
                </a:lnTo>
                <a:lnTo>
                  <a:pt x="60451" y="38100"/>
                </a:lnTo>
                <a:lnTo>
                  <a:pt x="65531" y="35052"/>
                </a:lnTo>
                <a:lnTo>
                  <a:pt x="73151" y="32004"/>
                </a:lnTo>
                <a:lnTo>
                  <a:pt x="71627" y="32004"/>
                </a:lnTo>
                <a:lnTo>
                  <a:pt x="79247" y="28956"/>
                </a:lnTo>
                <a:lnTo>
                  <a:pt x="86867" y="27432"/>
                </a:lnTo>
                <a:lnTo>
                  <a:pt x="85343" y="27432"/>
                </a:lnTo>
                <a:lnTo>
                  <a:pt x="94487" y="25908"/>
                </a:lnTo>
                <a:lnTo>
                  <a:pt x="4267199" y="25908"/>
                </a:lnTo>
                <a:lnTo>
                  <a:pt x="4267199" y="12192"/>
                </a:lnTo>
                <a:lnTo>
                  <a:pt x="4279392" y="12192"/>
                </a:lnTo>
                <a:lnTo>
                  <a:pt x="4279392" y="0"/>
                </a:lnTo>
                <a:close/>
              </a:path>
              <a:path w="4279900" h="542925">
                <a:moveTo>
                  <a:pt x="25907" y="533400"/>
                </a:moveTo>
                <a:lnTo>
                  <a:pt x="12191" y="533400"/>
                </a:lnTo>
                <a:lnTo>
                  <a:pt x="22478" y="542544"/>
                </a:lnTo>
                <a:lnTo>
                  <a:pt x="25907" y="542544"/>
                </a:lnTo>
                <a:lnTo>
                  <a:pt x="25907" y="533400"/>
                </a:lnTo>
                <a:close/>
              </a:path>
              <a:path w="4279900" h="542925">
                <a:moveTo>
                  <a:pt x="4267199" y="533400"/>
                </a:moveTo>
                <a:lnTo>
                  <a:pt x="25907" y="533400"/>
                </a:lnTo>
                <a:lnTo>
                  <a:pt x="25907" y="542544"/>
                </a:lnTo>
                <a:lnTo>
                  <a:pt x="4267199" y="542544"/>
                </a:lnTo>
                <a:lnTo>
                  <a:pt x="4267199" y="533400"/>
                </a:lnTo>
                <a:close/>
              </a:path>
              <a:path w="4279900" h="542925">
                <a:moveTo>
                  <a:pt x="4267199" y="12192"/>
                </a:moveTo>
                <a:lnTo>
                  <a:pt x="4267199" y="542544"/>
                </a:lnTo>
                <a:lnTo>
                  <a:pt x="4270247" y="542544"/>
                </a:lnTo>
                <a:lnTo>
                  <a:pt x="4279392" y="533400"/>
                </a:lnTo>
                <a:lnTo>
                  <a:pt x="4279392" y="25908"/>
                </a:lnTo>
                <a:lnTo>
                  <a:pt x="4267199" y="12192"/>
                </a:lnTo>
                <a:close/>
              </a:path>
              <a:path w="4279900" h="542925">
                <a:moveTo>
                  <a:pt x="4279392" y="533400"/>
                </a:moveTo>
                <a:lnTo>
                  <a:pt x="4270247" y="542544"/>
                </a:lnTo>
                <a:lnTo>
                  <a:pt x="4279392" y="542544"/>
                </a:lnTo>
                <a:lnTo>
                  <a:pt x="4279392" y="533400"/>
                </a:lnTo>
                <a:close/>
              </a:path>
              <a:path w="4279900" h="542925">
                <a:moveTo>
                  <a:pt x="26161" y="92964"/>
                </a:moveTo>
                <a:lnTo>
                  <a:pt x="25907" y="92964"/>
                </a:lnTo>
                <a:lnTo>
                  <a:pt x="25907" y="94488"/>
                </a:lnTo>
                <a:lnTo>
                  <a:pt x="26161" y="92964"/>
                </a:lnTo>
                <a:close/>
              </a:path>
              <a:path w="4279900" h="542925">
                <a:moveTo>
                  <a:pt x="27736" y="85344"/>
                </a:moveTo>
                <a:lnTo>
                  <a:pt x="27431" y="85344"/>
                </a:lnTo>
                <a:lnTo>
                  <a:pt x="27431" y="86868"/>
                </a:lnTo>
                <a:lnTo>
                  <a:pt x="27736" y="85344"/>
                </a:lnTo>
                <a:close/>
              </a:path>
              <a:path w="4279900" h="542925">
                <a:moveTo>
                  <a:pt x="32613" y="71628"/>
                </a:moveTo>
                <a:lnTo>
                  <a:pt x="32003" y="71628"/>
                </a:lnTo>
                <a:lnTo>
                  <a:pt x="32003" y="73152"/>
                </a:lnTo>
                <a:lnTo>
                  <a:pt x="32613" y="71628"/>
                </a:lnTo>
                <a:close/>
              </a:path>
              <a:path w="4279900" h="542925">
                <a:moveTo>
                  <a:pt x="39624" y="57912"/>
                </a:moveTo>
                <a:lnTo>
                  <a:pt x="38100" y="59436"/>
                </a:lnTo>
                <a:lnTo>
                  <a:pt x="38709" y="59436"/>
                </a:lnTo>
                <a:lnTo>
                  <a:pt x="39624" y="57912"/>
                </a:lnTo>
                <a:close/>
              </a:path>
              <a:path w="4279900" h="542925">
                <a:moveTo>
                  <a:pt x="60451" y="38100"/>
                </a:moveTo>
                <a:lnTo>
                  <a:pt x="59436" y="38100"/>
                </a:lnTo>
                <a:lnTo>
                  <a:pt x="57912" y="39624"/>
                </a:lnTo>
                <a:lnTo>
                  <a:pt x="60451" y="38100"/>
                </a:lnTo>
                <a:close/>
              </a:path>
              <a:path w="4279900" h="542925">
                <a:moveTo>
                  <a:pt x="4279392" y="12192"/>
                </a:moveTo>
                <a:lnTo>
                  <a:pt x="4267199" y="12192"/>
                </a:lnTo>
                <a:lnTo>
                  <a:pt x="4279392" y="25908"/>
                </a:lnTo>
                <a:lnTo>
                  <a:pt x="4279392" y="12192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10055"/>
            <a:ext cx="1758695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78752" y="2353055"/>
            <a:ext cx="2365248" cy="3136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99275"/>
            <a:ext cx="8305800" cy="454659"/>
          </a:xfrm>
          <a:custGeom>
            <a:avLst/>
            <a:gdLst/>
            <a:ahLst/>
            <a:cxnLst/>
            <a:rect l="l" t="t" r="r" b="b"/>
            <a:pathLst>
              <a:path w="8305800" h="454659">
                <a:moveTo>
                  <a:pt x="8229600" y="0"/>
                </a:moveTo>
                <a:lnTo>
                  <a:pt x="0" y="0"/>
                </a:lnTo>
                <a:lnTo>
                  <a:pt x="0" y="454151"/>
                </a:lnTo>
                <a:lnTo>
                  <a:pt x="8305800" y="454151"/>
                </a:lnTo>
                <a:lnTo>
                  <a:pt x="8305800" y="76199"/>
                </a:lnTo>
                <a:lnTo>
                  <a:pt x="8299894" y="46934"/>
                </a:lnTo>
                <a:lnTo>
                  <a:pt x="8283702" y="22669"/>
                </a:lnTo>
                <a:lnTo>
                  <a:pt x="8259508" y="6119"/>
                </a:lnTo>
                <a:lnTo>
                  <a:pt x="8229600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87083"/>
            <a:ext cx="8319770" cy="466725"/>
          </a:xfrm>
          <a:custGeom>
            <a:avLst/>
            <a:gdLst/>
            <a:ahLst/>
            <a:cxnLst/>
            <a:rect l="l" t="t" r="r" b="b"/>
            <a:pathLst>
              <a:path w="8319770" h="466725">
                <a:moveTo>
                  <a:pt x="0" y="457200"/>
                </a:moveTo>
                <a:lnTo>
                  <a:pt x="0" y="466344"/>
                </a:lnTo>
                <a:lnTo>
                  <a:pt x="10287" y="466344"/>
                </a:lnTo>
                <a:lnTo>
                  <a:pt x="0" y="457200"/>
                </a:lnTo>
                <a:close/>
              </a:path>
              <a:path w="8319770" h="466725">
                <a:moveTo>
                  <a:pt x="13716" y="12192"/>
                </a:moveTo>
                <a:lnTo>
                  <a:pt x="0" y="25908"/>
                </a:lnTo>
                <a:lnTo>
                  <a:pt x="0" y="457200"/>
                </a:lnTo>
                <a:lnTo>
                  <a:pt x="10287" y="466344"/>
                </a:lnTo>
                <a:lnTo>
                  <a:pt x="13716" y="466344"/>
                </a:lnTo>
                <a:lnTo>
                  <a:pt x="13716" y="12192"/>
                </a:lnTo>
                <a:close/>
              </a:path>
              <a:path w="8319770" h="466725">
                <a:moveTo>
                  <a:pt x="8293608" y="457200"/>
                </a:moveTo>
                <a:lnTo>
                  <a:pt x="13716" y="457200"/>
                </a:lnTo>
                <a:lnTo>
                  <a:pt x="13716" y="466344"/>
                </a:lnTo>
                <a:lnTo>
                  <a:pt x="8293608" y="466344"/>
                </a:lnTo>
                <a:lnTo>
                  <a:pt x="8293608" y="457200"/>
                </a:lnTo>
                <a:close/>
              </a:path>
              <a:path w="8319770" h="466725">
                <a:moveTo>
                  <a:pt x="8319516" y="82296"/>
                </a:moveTo>
                <a:lnTo>
                  <a:pt x="8293608" y="82296"/>
                </a:lnTo>
                <a:lnTo>
                  <a:pt x="8293608" y="466344"/>
                </a:lnTo>
                <a:lnTo>
                  <a:pt x="8296656" y="466344"/>
                </a:lnTo>
                <a:lnTo>
                  <a:pt x="8305800" y="457200"/>
                </a:lnTo>
                <a:lnTo>
                  <a:pt x="8319516" y="457200"/>
                </a:lnTo>
                <a:lnTo>
                  <a:pt x="8319516" y="82296"/>
                </a:lnTo>
                <a:close/>
              </a:path>
              <a:path w="8319770" h="466725">
                <a:moveTo>
                  <a:pt x="8319516" y="457200"/>
                </a:moveTo>
                <a:lnTo>
                  <a:pt x="8305800" y="457200"/>
                </a:lnTo>
                <a:lnTo>
                  <a:pt x="8296656" y="466344"/>
                </a:lnTo>
                <a:lnTo>
                  <a:pt x="8319516" y="466344"/>
                </a:lnTo>
                <a:lnTo>
                  <a:pt x="8319516" y="457200"/>
                </a:lnTo>
                <a:close/>
              </a:path>
              <a:path w="8319770" h="466725">
                <a:moveTo>
                  <a:pt x="8315452" y="64008"/>
                </a:moveTo>
                <a:lnTo>
                  <a:pt x="8289035" y="64008"/>
                </a:lnTo>
                <a:lnTo>
                  <a:pt x="8292083" y="76200"/>
                </a:lnTo>
                <a:lnTo>
                  <a:pt x="8293608" y="83820"/>
                </a:lnTo>
                <a:lnTo>
                  <a:pt x="8293608" y="82296"/>
                </a:lnTo>
                <a:lnTo>
                  <a:pt x="8319516" y="82296"/>
                </a:lnTo>
                <a:lnTo>
                  <a:pt x="8319516" y="80772"/>
                </a:lnTo>
                <a:lnTo>
                  <a:pt x="8317992" y="71628"/>
                </a:lnTo>
                <a:lnTo>
                  <a:pt x="8315452" y="64008"/>
                </a:lnTo>
                <a:close/>
              </a:path>
              <a:path w="8319770" h="466725">
                <a:moveTo>
                  <a:pt x="8313115" y="57912"/>
                </a:moveTo>
                <a:lnTo>
                  <a:pt x="8285988" y="57912"/>
                </a:lnTo>
                <a:lnTo>
                  <a:pt x="8289035" y="65532"/>
                </a:lnTo>
                <a:lnTo>
                  <a:pt x="8289035" y="64008"/>
                </a:lnTo>
                <a:lnTo>
                  <a:pt x="8315452" y="64008"/>
                </a:lnTo>
                <a:lnTo>
                  <a:pt x="8314944" y="62484"/>
                </a:lnTo>
                <a:lnTo>
                  <a:pt x="8313115" y="57912"/>
                </a:lnTo>
                <a:close/>
              </a:path>
              <a:path w="8319770" h="466725">
                <a:moveTo>
                  <a:pt x="8311286" y="53340"/>
                </a:moveTo>
                <a:lnTo>
                  <a:pt x="8282940" y="53340"/>
                </a:lnTo>
                <a:lnTo>
                  <a:pt x="8285988" y="59436"/>
                </a:lnTo>
                <a:lnTo>
                  <a:pt x="8285988" y="57912"/>
                </a:lnTo>
                <a:lnTo>
                  <a:pt x="8313115" y="57912"/>
                </a:lnTo>
                <a:lnTo>
                  <a:pt x="8311286" y="53340"/>
                </a:lnTo>
                <a:close/>
              </a:path>
              <a:path w="8319770" h="466725">
                <a:moveTo>
                  <a:pt x="8274627" y="43780"/>
                </a:moveTo>
                <a:lnTo>
                  <a:pt x="8282940" y="54864"/>
                </a:lnTo>
                <a:lnTo>
                  <a:pt x="8282940" y="53340"/>
                </a:lnTo>
                <a:lnTo>
                  <a:pt x="8311286" y="53340"/>
                </a:lnTo>
                <a:lnTo>
                  <a:pt x="8308848" y="47244"/>
                </a:lnTo>
                <a:lnTo>
                  <a:pt x="8307933" y="45720"/>
                </a:lnTo>
                <a:lnTo>
                  <a:pt x="8276844" y="45720"/>
                </a:lnTo>
                <a:lnTo>
                  <a:pt x="8274627" y="43780"/>
                </a:lnTo>
                <a:close/>
              </a:path>
              <a:path w="8319770" h="466725">
                <a:moveTo>
                  <a:pt x="8273796" y="42672"/>
                </a:moveTo>
                <a:lnTo>
                  <a:pt x="8274627" y="43780"/>
                </a:lnTo>
                <a:lnTo>
                  <a:pt x="8276844" y="45720"/>
                </a:lnTo>
                <a:lnTo>
                  <a:pt x="8273796" y="42672"/>
                </a:lnTo>
                <a:close/>
              </a:path>
              <a:path w="8319770" h="466725">
                <a:moveTo>
                  <a:pt x="8306104" y="42672"/>
                </a:moveTo>
                <a:lnTo>
                  <a:pt x="8273796" y="42672"/>
                </a:lnTo>
                <a:lnTo>
                  <a:pt x="8276844" y="45720"/>
                </a:lnTo>
                <a:lnTo>
                  <a:pt x="8307933" y="45720"/>
                </a:lnTo>
                <a:lnTo>
                  <a:pt x="8306104" y="42672"/>
                </a:lnTo>
                <a:close/>
              </a:path>
              <a:path w="8319770" h="466725">
                <a:moveTo>
                  <a:pt x="8300720" y="35052"/>
                </a:moveTo>
                <a:lnTo>
                  <a:pt x="8264652" y="35052"/>
                </a:lnTo>
                <a:lnTo>
                  <a:pt x="8274627" y="43780"/>
                </a:lnTo>
                <a:lnTo>
                  <a:pt x="8273796" y="42672"/>
                </a:lnTo>
                <a:lnTo>
                  <a:pt x="8306104" y="42672"/>
                </a:lnTo>
                <a:lnTo>
                  <a:pt x="8304276" y="39624"/>
                </a:lnTo>
                <a:lnTo>
                  <a:pt x="8300720" y="35052"/>
                </a:lnTo>
                <a:close/>
              </a:path>
              <a:path w="8319770" h="466725">
                <a:moveTo>
                  <a:pt x="8274812" y="12192"/>
                </a:moveTo>
                <a:lnTo>
                  <a:pt x="13716" y="12192"/>
                </a:lnTo>
                <a:lnTo>
                  <a:pt x="13716" y="25908"/>
                </a:lnTo>
                <a:lnTo>
                  <a:pt x="8235696" y="25908"/>
                </a:lnTo>
                <a:lnTo>
                  <a:pt x="8243316" y="27432"/>
                </a:lnTo>
                <a:lnTo>
                  <a:pt x="8241792" y="27432"/>
                </a:lnTo>
                <a:lnTo>
                  <a:pt x="8249411" y="28956"/>
                </a:lnTo>
                <a:lnTo>
                  <a:pt x="8247888" y="28956"/>
                </a:lnTo>
                <a:lnTo>
                  <a:pt x="8255508" y="30480"/>
                </a:lnTo>
                <a:lnTo>
                  <a:pt x="8253983" y="30480"/>
                </a:lnTo>
                <a:lnTo>
                  <a:pt x="8261604" y="33528"/>
                </a:lnTo>
                <a:lnTo>
                  <a:pt x="8260080" y="33528"/>
                </a:lnTo>
                <a:lnTo>
                  <a:pt x="8266176" y="36576"/>
                </a:lnTo>
                <a:lnTo>
                  <a:pt x="8264652" y="35052"/>
                </a:lnTo>
                <a:lnTo>
                  <a:pt x="8300720" y="35052"/>
                </a:lnTo>
                <a:lnTo>
                  <a:pt x="8293608" y="25908"/>
                </a:lnTo>
                <a:lnTo>
                  <a:pt x="8279892" y="15240"/>
                </a:lnTo>
                <a:lnTo>
                  <a:pt x="8274812" y="12192"/>
                </a:lnTo>
                <a:close/>
              </a:path>
              <a:path w="8319770" h="466725">
                <a:moveTo>
                  <a:pt x="8238744" y="0"/>
                </a:moveTo>
                <a:lnTo>
                  <a:pt x="0" y="0"/>
                </a:lnTo>
                <a:lnTo>
                  <a:pt x="0" y="25908"/>
                </a:lnTo>
                <a:lnTo>
                  <a:pt x="13716" y="12192"/>
                </a:lnTo>
                <a:lnTo>
                  <a:pt x="8274812" y="12192"/>
                </a:lnTo>
                <a:lnTo>
                  <a:pt x="8272272" y="10668"/>
                </a:lnTo>
                <a:lnTo>
                  <a:pt x="8257032" y="4572"/>
                </a:lnTo>
                <a:lnTo>
                  <a:pt x="8247888" y="1524"/>
                </a:lnTo>
                <a:lnTo>
                  <a:pt x="8238744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756904" y="2660903"/>
            <a:ext cx="387096" cy="313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99275"/>
            <a:ext cx="8305800" cy="454659"/>
          </a:xfrm>
          <a:custGeom>
            <a:avLst/>
            <a:gdLst/>
            <a:ahLst/>
            <a:cxnLst/>
            <a:rect l="l" t="t" r="r" b="b"/>
            <a:pathLst>
              <a:path w="8305800" h="454659">
                <a:moveTo>
                  <a:pt x="8229600" y="0"/>
                </a:moveTo>
                <a:lnTo>
                  <a:pt x="0" y="0"/>
                </a:lnTo>
                <a:lnTo>
                  <a:pt x="0" y="454151"/>
                </a:lnTo>
                <a:lnTo>
                  <a:pt x="8305800" y="454151"/>
                </a:lnTo>
                <a:lnTo>
                  <a:pt x="8305800" y="76199"/>
                </a:lnTo>
                <a:lnTo>
                  <a:pt x="8299894" y="46934"/>
                </a:lnTo>
                <a:lnTo>
                  <a:pt x="8283702" y="22669"/>
                </a:lnTo>
                <a:lnTo>
                  <a:pt x="8259508" y="6119"/>
                </a:lnTo>
                <a:lnTo>
                  <a:pt x="8229600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87083"/>
            <a:ext cx="8319770" cy="466725"/>
          </a:xfrm>
          <a:custGeom>
            <a:avLst/>
            <a:gdLst/>
            <a:ahLst/>
            <a:cxnLst/>
            <a:rect l="l" t="t" r="r" b="b"/>
            <a:pathLst>
              <a:path w="8319770" h="466725">
                <a:moveTo>
                  <a:pt x="0" y="457200"/>
                </a:moveTo>
                <a:lnTo>
                  <a:pt x="0" y="466344"/>
                </a:lnTo>
                <a:lnTo>
                  <a:pt x="10287" y="466344"/>
                </a:lnTo>
                <a:lnTo>
                  <a:pt x="0" y="457200"/>
                </a:lnTo>
                <a:close/>
              </a:path>
              <a:path w="8319770" h="466725">
                <a:moveTo>
                  <a:pt x="13716" y="12192"/>
                </a:moveTo>
                <a:lnTo>
                  <a:pt x="0" y="25908"/>
                </a:lnTo>
                <a:lnTo>
                  <a:pt x="0" y="457200"/>
                </a:lnTo>
                <a:lnTo>
                  <a:pt x="10287" y="466344"/>
                </a:lnTo>
                <a:lnTo>
                  <a:pt x="13716" y="466344"/>
                </a:lnTo>
                <a:lnTo>
                  <a:pt x="13716" y="12192"/>
                </a:lnTo>
                <a:close/>
              </a:path>
              <a:path w="8319770" h="466725">
                <a:moveTo>
                  <a:pt x="8293608" y="457200"/>
                </a:moveTo>
                <a:lnTo>
                  <a:pt x="13716" y="457200"/>
                </a:lnTo>
                <a:lnTo>
                  <a:pt x="13716" y="466344"/>
                </a:lnTo>
                <a:lnTo>
                  <a:pt x="8293608" y="466344"/>
                </a:lnTo>
                <a:lnTo>
                  <a:pt x="8293608" y="457200"/>
                </a:lnTo>
                <a:close/>
              </a:path>
              <a:path w="8319770" h="466725">
                <a:moveTo>
                  <a:pt x="8319516" y="82296"/>
                </a:moveTo>
                <a:lnTo>
                  <a:pt x="8293608" y="82296"/>
                </a:lnTo>
                <a:lnTo>
                  <a:pt x="8293608" y="466344"/>
                </a:lnTo>
                <a:lnTo>
                  <a:pt x="8296656" y="466344"/>
                </a:lnTo>
                <a:lnTo>
                  <a:pt x="8305800" y="457200"/>
                </a:lnTo>
                <a:lnTo>
                  <a:pt x="8319516" y="457200"/>
                </a:lnTo>
                <a:lnTo>
                  <a:pt x="8319516" y="82296"/>
                </a:lnTo>
                <a:close/>
              </a:path>
              <a:path w="8319770" h="466725">
                <a:moveTo>
                  <a:pt x="8319516" y="457200"/>
                </a:moveTo>
                <a:lnTo>
                  <a:pt x="8305800" y="457200"/>
                </a:lnTo>
                <a:lnTo>
                  <a:pt x="8296656" y="466344"/>
                </a:lnTo>
                <a:lnTo>
                  <a:pt x="8319516" y="466344"/>
                </a:lnTo>
                <a:lnTo>
                  <a:pt x="8319516" y="457200"/>
                </a:lnTo>
                <a:close/>
              </a:path>
              <a:path w="8319770" h="466725">
                <a:moveTo>
                  <a:pt x="8315452" y="64008"/>
                </a:moveTo>
                <a:lnTo>
                  <a:pt x="8289035" y="64008"/>
                </a:lnTo>
                <a:lnTo>
                  <a:pt x="8292083" y="76200"/>
                </a:lnTo>
                <a:lnTo>
                  <a:pt x="8293608" y="83820"/>
                </a:lnTo>
                <a:lnTo>
                  <a:pt x="8293608" y="82296"/>
                </a:lnTo>
                <a:lnTo>
                  <a:pt x="8319516" y="82296"/>
                </a:lnTo>
                <a:lnTo>
                  <a:pt x="8319516" y="80772"/>
                </a:lnTo>
                <a:lnTo>
                  <a:pt x="8317992" y="71628"/>
                </a:lnTo>
                <a:lnTo>
                  <a:pt x="8315452" y="64008"/>
                </a:lnTo>
                <a:close/>
              </a:path>
              <a:path w="8319770" h="466725">
                <a:moveTo>
                  <a:pt x="8313115" y="57912"/>
                </a:moveTo>
                <a:lnTo>
                  <a:pt x="8285988" y="57912"/>
                </a:lnTo>
                <a:lnTo>
                  <a:pt x="8289035" y="65532"/>
                </a:lnTo>
                <a:lnTo>
                  <a:pt x="8289035" y="64008"/>
                </a:lnTo>
                <a:lnTo>
                  <a:pt x="8315452" y="64008"/>
                </a:lnTo>
                <a:lnTo>
                  <a:pt x="8314944" y="62484"/>
                </a:lnTo>
                <a:lnTo>
                  <a:pt x="8313115" y="57912"/>
                </a:lnTo>
                <a:close/>
              </a:path>
              <a:path w="8319770" h="466725">
                <a:moveTo>
                  <a:pt x="8311286" y="53340"/>
                </a:moveTo>
                <a:lnTo>
                  <a:pt x="8282940" y="53340"/>
                </a:lnTo>
                <a:lnTo>
                  <a:pt x="8285988" y="59436"/>
                </a:lnTo>
                <a:lnTo>
                  <a:pt x="8285988" y="57912"/>
                </a:lnTo>
                <a:lnTo>
                  <a:pt x="8313115" y="57912"/>
                </a:lnTo>
                <a:lnTo>
                  <a:pt x="8311286" y="53340"/>
                </a:lnTo>
                <a:close/>
              </a:path>
              <a:path w="8319770" h="466725">
                <a:moveTo>
                  <a:pt x="8274627" y="43780"/>
                </a:moveTo>
                <a:lnTo>
                  <a:pt x="8282940" y="54864"/>
                </a:lnTo>
                <a:lnTo>
                  <a:pt x="8282940" y="53340"/>
                </a:lnTo>
                <a:lnTo>
                  <a:pt x="8311286" y="53340"/>
                </a:lnTo>
                <a:lnTo>
                  <a:pt x="8308848" y="47244"/>
                </a:lnTo>
                <a:lnTo>
                  <a:pt x="8307933" y="45720"/>
                </a:lnTo>
                <a:lnTo>
                  <a:pt x="8276844" y="45720"/>
                </a:lnTo>
                <a:lnTo>
                  <a:pt x="8274627" y="43780"/>
                </a:lnTo>
                <a:close/>
              </a:path>
              <a:path w="8319770" h="466725">
                <a:moveTo>
                  <a:pt x="8273796" y="42672"/>
                </a:moveTo>
                <a:lnTo>
                  <a:pt x="8274627" y="43780"/>
                </a:lnTo>
                <a:lnTo>
                  <a:pt x="8276844" y="45720"/>
                </a:lnTo>
                <a:lnTo>
                  <a:pt x="8273796" y="42672"/>
                </a:lnTo>
                <a:close/>
              </a:path>
              <a:path w="8319770" h="466725">
                <a:moveTo>
                  <a:pt x="8306104" y="42672"/>
                </a:moveTo>
                <a:lnTo>
                  <a:pt x="8273796" y="42672"/>
                </a:lnTo>
                <a:lnTo>
                  <a:pt x="8276844" y="45720"/>
                </a:lnTo>
                <a:lnTo>
                  <a:pt x="8307933" y="45720"/>
                </a:lnTo>
                <a:lnTo>
                  <a:pt x="8306104" y="42672"/>
                </a:lnTo>
                <a:close/>
              </a:path>
              <a:path w="8319770" h="466725">
                <a:moveTo>
                  <a:pt x="8300720" y="35052"/>
                </a:moveTo>
                <a:lnTo>
                  <a:pt x="8264652" y="35052"/>
                </a:lnTo>
                <a:lnTo>
                  <a:pt x="8274627" y="43780"/>
                </a:lnTo>
                <a:lnTo>
                  <a:pt x="8273796" y="42672"/>
                </a:lnTo>
                <a:lnTo>
                  <a:pt x="8306104" y="42672"/>
                </a:lnTo>
                <a:lnTo>
                  <a:pt x="8304276" y="39624"/>
                </a:lnTo>
                <a:lnTo>
                  <a:pt x="8300720" y="35052"/>
                </a:lnTo>
                <a:close/>
              </a:path>
              <a:path w="8319770" h="466725">
                <a:moveTo>
                  <a:pt x="8274812" y="12192"/>
                </a:moveTo>
                <a:lnTo>
                  <a:pt x="13716" y="12192"/>
                </a:lnTo>
                <a:lnTo>
                  <a:pt x="13716" y="25908"/>
                </a:lnTo>
                <a:lnTo>
                  <a:pt x="8235696" y="25908"/>
                </a:lnTo>
                <a:lnTo>
                  <a:pt x="8243316" y="27432"/>
                </a:lnTo>
                <a:lnTo>
                  <a:pt x="8241792" y="27432"/>
                </a:lnTo>
                <a:lnTo>
                  <a:pt x="8249411" y="28956"/>
                </a:lnTo>
                <a:lnTo>
                  <a:pt x="8247888" y="28956"/>
                </a:lnTo>
                <a:lnTo>
                  <a:pt x="8255508" y="30480"/>
                </a:lnTo>
                <a:lnTo>
                  <a:pt x="8253983" y="30480"/>
                </a:lnTo>
                <a:lnTo>
                  <a:pt x="8261604" y="33528"/>
                </a:lnTo>
                <a:lnTo>
                  <a:pt x="8260080" y="33528"/>
                </a:lnTo>
                <a:lnTo>
                  <a:pt x="8266176" y="36576"/>
                </a:lnTo>
                <a:lnTo>
                  <a:pt x="8264652" y="35052"/>
                </a:lnTo>
                <a:lnTo>
                  <a:pt x="8300720" y="35052"/>
                </a:lnTo>
                <a:lnTo>
                  <a:pt x="8293608" y="25908"/>
                </a:lnTo>
                <a:lnTo>
                  <a:pt x="8279892" y="15240"/>
                </a:lnTo>
                <a:lnTo>
                  <a:pt x="8274812" y="12192"/>
                </a:lnTo>
                <a:close/>
              </a:path>
              <a:path w="8319770" h="466725">
                <a:moveTo>
                  <a:pt x="8238744" y="0"/>
                </a:moveTo>
                <a:lnTo>
                  <a:pt x="0" y="0"/>
                </a:lnTo>
                <a:lnTo>
                  <a:pt x="0" y="25908"/>
                </a:lnTo>
                <a:lnTo>
                  <a:pt x="13716" y="12192"/>
                </a:lnTo>
                <a:lnTo>
                  <a:pt x="8274812" y="12192"/>
                </a:lnTo>
                <a:lnTo>
                  <a:pt x="8272272" y="10668"/>
                </a:lnTo>
                <a:lnTo>
                  <a:pt x="8257032" y="4572"/>
                </a:lnTo>
                <a:lnTo>
                  <a:pt x="8247888" y="1524"/>
                </a:lnTo>
                <a:lnTo>
                  <a:pt x="8238744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-61709"/>
            <a:ext cx="83312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863" y="1157795"/>
            <a:ext cx="8072755" cy="412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070" y="2814129"/>
            <a:ext cx="4822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Basic </a:t>
            </a:r>
            <a:r>
              <a:rPr sz="4400" spc="-275" dirty="0"/>
              <a:t>Processing</a:t>
            </a:r>
            <a:r>
              <a:rPr sz="4400" spc="-200" dirty="0"/>
              <a:t> </a:t>
            </a:r>
            <a:r>
              <a:rPr sz="4400" spc="-50" dirty="0"/>
              <a:t>Unit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507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Executing </a:t>
            </a:r>
            <a:r>
              <a:rPr sz="4400" spc="-240" dirty="0"/>
              <a:t>an</a:t>
            </a:r>
            <a:r>
              <a:rPr sz="4400" spc="-270" dirty="0"/>
              <a:t> </a:t>
            </a:r>
            <a:r>
              <a:rPr sz="4400" spc="-80" dirty="0"/>
              <a:t>Instruction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9013" y="1227695"/>
            <a:ext cx="7995920" cy="506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With </a:t>
            </a:r>
            <a:r>
              <a:rPr sz="2800" spc="-45" dirty="0">
                <a:latin typeface="Arial"/>
                <a:cs typeface="Arial"/>
              </a:rPr>
              <a:t>few </a:t>
            </a:r>
            <a:r>
              <a:rPr sz="2800" spc="-110" dirty="0">
                <a:latin typeface="Arial"/>
                <a:cs typeface="Arial"/>
              </a:rPr>
              <a:t>exceptions,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45" dirty="0">
                <a:latin typeface="Arial"/>
                <a:cs typeface="Arial"/>
              </a:rPr>
              <a:t>instruction </a:t>
            </a:r>
            <a:r>
              <a:rPr sz="2800" spc="-17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14" dirty="0">
                <a:latin typeface="Arial"/>
                <a:cs typeface="Arial"/>
              </a:rPr>
              <a:t>executed  by </a:t>
            </a:r>
            <a:r>
              <a:rPr sz="2800" spc="-65" dirty="0">
                <a:latin typeface="Arial"/>
                <a:cs typeface="Arial"/>
              </a:rPr>
              <a:t>performing </a:t>
            </a:r>
            <a:r>
              <a:rPr sz="2800" spc="-120" dirty="0">
                <a:latin typeface="Arial"/>
                <a:cs typeface="Arial"/>
              </a:rPr>
              <a:t>one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80" dirty="0">
                <a:latin typeface="Arial"/>
                <a:cs typeface="Arial"/>
              </a:rPr>
              <a:t>more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following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operations 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110" dirty="0">
                <a:latin typeface="Arial"/>
                <a:cs typeface="Arial"/>
              </a:rPr>
              <a:t>specified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sequence:</a:t>
            </a:r>
            <a:endParaRPr sz="2800">
              <a:latin typeface="Arial"/>
              <a:cs typeface="Arial"/>
            </a:endParaRPr>
          </a:p>
          <a:p>
            <a:pPr marL="544195" marR="6985" indent="-531495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1988820" algn="l"/>
                <a:tab pos="2401570" algn="l"/>
                <a:tab pos="3397250" algn="l"/>
                <a:tab pos="3935095" algn="l"/>
                <a:tab pos="4823460" algn="l"/>
                <a:tab pos="5769610" algn="l"/>
                <a:tab pos="6565265" algn="l"/>
              </a:tabLst>
            </a:pPr>
            <a:r>
              <a:rPr sz="2800" spc="-135" dirty="0">
                <a:latin typeface="Arial"/>
                <a:cs typeface="Arial"/>
              </a:rPr>
              <a:t>Transfe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word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dat</a:t>
            </a:r>
            <a:r>
              <a:rPr sz="2800" spc="-10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fro</a:t>
            </a:r>
            <a:r>
              <a:rPr sz="2800" spc="-3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5" dirty="0">
                <a:latin typeface="Arial"/>
                <a:cs typeface="Arial"/>
              </a:rPr>
              <a:t>o</a:t>
            </a:r>
            <a:r>
              <a:rPr sz="2800" spc="-135" dirty="0">
                <a:latin typeface="Arial"/>
                <a:cs typeface="Arial"/>
              </a:rPr>
              <a:t>n</a:t>
            </a:r>
            <a:r>
              <a:rPr sz="2800" spc="-13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pro</a:t>
            </a:r>
            <a:r>
              <a:rPr sz="2800" spc="-80" dirty="0">
                <a:latin typeface="Arial"/>
                <a:cs typeface="Arial"/>
              </a:rPr>
              <a:t>c</a:t>
            </a:r>
            <a:r>
              <a:rPr sz="2800" spc="-145" dirty="0">
                <a:latin typeface="Arial"/>
                <a:cs typeface="Arial"/>
              </a:rPr>
              <a:t>essor  </a:t>
            </a:r>
            <a:r>
              <a:rPr sz="2800" spc="-80" dirty="0">
                <a:latin typeface="Arial"/>
                <a:cs typeface="Arial"/>
              </a:rPr>
              <a:t>register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another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ALU.</a:t>
            </a:r>
            <a:endParaRPr sz="2800">
              <a:latin typeface="Arial"/>
              <a:cs typeface="Arial"/>
            </a:endParaRPr>
          </a:p>
          <a:p>
            <a:pPr marL="544195" marR="6985" indent="-531495">
              <a:lnSpc>
                <a:spcPct val="100000"/>
              </a:lnSpc>
              <a:spcBef>
                <a:spcPts val="67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1913889" algn="l"/>
                <a:tab pos="2454910" algn="l"/>
                <a:tab pos="4133215" algn="l"/>
                <a:tab pos="4628515" algn="l"/>
                <a:tab pos="4983480" algn="l"/>
                <a:tab pos="5833745" algn="l"/>
                <a:tab pos="7435215" algn="l"/>
              </a:tabLst>
            </a:pPr>
            <a:r>
              <a:rPr sz="2800" spc="-90" dirty="0">
                <a:latin typeface="Arial"/>
                <a:cs typeface="Arial"/>
              </a:rPr>
              <a:t>Perform	</a:t>
            </a:r>
            <a:r>
              <a:rPr sz="2800" spc="-155" dirty="0">
                <a:latin typeface="Arial"/>
                <a:cs typeface="Arial"/>
              </a:rPr>
              <a:t>an	</a:t>
            </a:r>
            <a:r>
              <a:rPr sz="2800" spc="-50" dirty="0">
                <a:latin typeface="Arial"/>
                <a:cs typeface="Arial"/>
              </a:rPr>
              <a:t>arithme</a:t>
            </a:r>
            <a:r>
              <a:rPr sz="2800" spc="-15" dirty="0">
                <a:latin typeface="Arial"/>
                <a:cs typeface="Arial"/>
              </a:rPr>
              <a:t>tic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35" dirty="0">
                <a:latin typeface="Arial"/>
                <a:cs typeface="Arial"/>
              </a:rPr>
              <a:t>ogi</a:t>
            </a:r>
            <a:r>
              <a:rPr sz="2800" spc="-14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operatio</a:t>
            </a:r>
            <a:r>
              <a:rPr sz="2800" spc="-7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5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n</a:t>
            </a:r>
            <a:r>
              <a:rPr sz="2800" spc="-60" dirty="0">
                <a:latin typeface="Arial"/>
                <a:cs typeface="Arial"/>
              </a:rPr>
              <a:t>d  </a:t>
            </a:r>
            <a:r>
              <a:rPr sz="2800" spc="-75" dirty="0">
                <a:latin typeface="Arial"/>
                <a:cs typeface="Arial"/>
              </a:rPr>
              <a:t>store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result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processor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register.</a:t>
            </a:r>
            <a:endParaRPr sz="2800">
              <a:latin typeface="Arial"/>
              <a:cs typeface="Arial"/>
            </a:endParaRPr>
          </a:p>
          <a:p>
            <a:pPr marL="544195" marR="6985" indent="-531495">
              <a:lnSpc>
                <a:spcPct val="100000"/>
              </a:lnSpc>
              <a:spcBef>
                <a:spcPts val="67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800" spc="-155" dirty="0">
                <a:latin typeface="Arial"/>
                <a:cs typeface="Arial"/>
              </a:rPr>
              <a:t>Fetch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contents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given </a:t>
            </a:r>
            <a:r>
              <a:rPr sz="2800" spc="-90" dirty="0">
                <a:latin typeface="Arial"/>
                <a:cs typeface="Arial"/>
              </a:rPr>
              <a:t>memory </a:t>
            </a:r>
            <a:r>
              <a:rPr sz="2800" spc="-65" dirty="0">
                <a:latin typeface="Arial"/>
                <a:cs typeface="Arial"/>
              </a:rPr>
              <a:t>location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100" dirty="0">
                <a:latin typeface="Arial"/>
                <a:cs typeface="Arial"/>
              </a:rPr>
              <a:t>load </a:t>
            </a:r>
            <a:r>
              <a:rPr sz="2800" spc="-50" dirty="0">
                <a:latin typeface="Arial"/>
                <a:cs typeface="Arial"/>
              </a:rPr>
              <a:t>them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processor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register.</a:t>
            </a:r>
            <a:endParaRPr sz="2800">
              <a:latin typeface="Arial"/>
              <a:cs typeface="Arial"/>
            </a:endParaRPr>
          </a:p>
          <a:p>
            <a:pPr marL="544195" marR="5715" indent="-531495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800" spc="-135" dirty="0">
                <a:latin typeface="Arial"/>
                <a:cs typeface="Arial"/>
              </a:rPr>
              <a:t>Store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word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data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processor </a:t>
            </a:r>
            <a:r>
              <a:rPr sz="2800" spc="-80" dirty="0">
                <a:latin typeface="Arial"/>
                <a:cs typeface="Arial"/>
              </a:rPr>
              <a:t>register </a:t>
            </a:r>
            <a:r>
              <a:rPr sz="2800" spc="-5" dirty="0">
                <a:latin typeface="Arial"/>
                <a:cs typeface="Arial"/>
              </a:rPr>
              <a:t>into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given </a:t>
            </a:r>
            <a:r>
              <a:rPr sz="2800" spc="-90" dirty="0">
                <a:latin typeface="Arial"/>
                <a:cs typeface="Arial"/>
              </a:rPr>
              <a:t>memory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location.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116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Register</a:t>
            </a:r>
            <a:r>
              <a:rPr sz="4400" spc="-285" dirty="0"/>
              <a:t> </a:t>
            </a:r>
            <a:r>
              <a:rPr sz="4400" spc="-225" dirty="0"/>
              <a:t>Transfers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79197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20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50" dirty="0">
                <a:latin typeface="Arial"/>
                <a:cs typeface="Arial"/>
              </a:rPr>
              <a:t>Instruction </a:t>
            </a:r>
            <a:r>
              <a:rPr sz="2400" spc="-90" dirty="0">
                <a:latin typeface="Arial"/>
                <a:cs typeface="Arial"/>
              </a:rPr>
              <a:t>execution </a:t>
            </a:r>
            <a:r>
              <a:rPr sz="2400" spc="-110" dirty="0">
                <a:latin typeface="Arial"/>
                <a:cs typeface="Arial"/>
              </a:rPr>
              <a:t>involves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0" dirty="0">
                <a:latin typeface="Arial"/>
                <a:cs typeface="Arial"/>
              </a:rPr>
              <a:t>sequence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5" dirty="0">
                <a:latin typeface="Arial"/>
                <a:cs typeface="Arial"/>
              </a:rPr>
              <a:t>steps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which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70" dirty="0">
                <a:latin typeface="Arial"/>
                <a:cs typeface="Arial"/>
              </a:rPr>
              <a:t>transferred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45" dirty="0">
                <a:latin typeface="Arial"/>
                <a:cs typeface="Arial"/>
              </a:rPr>
              <a:t>For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100" dirty="0">
                <a:latin typeface="Arial"/>
                <a:cs typeface="Arial"/>
              </a:rPr>
              <a:t>register,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4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that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load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1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register.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-210" dirty="0">
                <a:latin typeface="Arial"/>
                <a:cs typeface="Arial"/>
              </a:rPr>
              <a:t>Ri </a:t>
            </a:r>
            <a:r>
              <a:rPr sz="2400" spc="-114" dirty="0">
                <a:latin typeface="Arial"/>
                <a:cs typeface="Arial"/>
              </a:rPr>
              <a:t>are </a:t>
            </a:r>
            <a:r>
              <a:rPr sz="2400" spc="-100" dirty="0">
                <a:latin typeface="Arial"/>
                <a:cs typeface="Arial"/>
              </a:rPr>
              <a:t>connected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063" y="3571811"/>
            <a:ext cx="671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  <a:tab pos="1891664" algn="l"/>
                <a:tab pos="3382010" algn="l"/>
                <a:tab pos="3910965" algn="l"/>
                <a:tab pos="4555490" algn="l"/>
                <a:tab pos="5612765" algn="l"/>
                <a:tab pos="6231890" algn="l"/>
              </a:tabLst>
            </a:pPr>
            <a:r>
              <a:rPr sz="2400" spc="-95" dirty="0">
                <a:latin typeface="Arial"/>
                <a:cs typeface="Arial"/>
              </a:rPr>
              <a:t>via	</a:t>
            </a:r>
            <a:r>
              <a:rPr sz="2400" spc="-280" dirty="0">
                <a:latin typeface="Arial"/>
                <a:cs typeface="Arial"/>
              </a:rPr>
              <a:t>s</a:t>
            </a:r>
            <a:r>
              <a:rPr sz="2400" spc="50" dirty="0">
                <a:latin typeface="Arial"/>
                <a:cs typeface="Arial"/>
              </a:rPr>
              <a:t>wi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70" dirty="0">
                <a:latin typeface="Arial"/>
                <a:cs typeface="Arial"/>
              </a:rPr>
              <a:t>ches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10" dirty="0">
                <a:latin typeface="Arial"/>
                <a:cs typeface="Arial"/>
              </a:rPr>
              <a:t>c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105" dirty="0">
                <a:latin typeface="Arial"/>
                <a:cs typeface="Arial"/>
              </a:rPr>
              <a:t>n</a:t>
            </a:r>
            <a:r>
              <a:rPr sz="2400" spc="75" dirty="0">
                <a:latin typeface="Arial"/>
                <a:cs typeface="Arial"/>
              </a:rPr>
              <a:t>t</a:t>
            </a:r>
            <a:r>
              <a:rPr sz="2400" spc="60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olle</a:t>
            </a:r>
            <a:r>
              <a:rPr sz="2400" spc="-7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5" dirty="0">
                <a:latin typeface="Arial"/>
                <a:cs typeface="Arial"/>
              </a:rPr>
              <a:t>b</a:t>
            </a:r>
            <a:r>
              <a:rPr sz="2400" spc="-9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40" dirty="0">
                <a:latin typeface="Arial"/>
                <a:cs typeface="Arial"/>
              </a:rPr>
              <a:t>signal</a:t>
            </a:r>
            <a:r>
              <a:rPr sz="2400" spc="-15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20" dirty="0">
                <a:latin typeface="Arial"/>
                <a:cs typeface="Arial"/>
              </a:rPr>
              <a:t>R</a:t>
            </a:r>
            <a:r>
              <a:rPr sz="2400" spc="-110" dirty="0">
                <a:latin typeface="Arial"/>
                <a:cs typeface="Arial"/>
              </a:rPr>
              <a:t>i</a:t>
            </a:r>
            <a:r>
              <a:rPr sz="2400" spc="-30" baseline="-20833" dirty="0">
                <a:latin typeface="Arial"/>
                <a:cs typeface="Arial"/>
              </a:rPr>
              <a:t>i</a:t>
            </a:r>
            <a:r>
              <a:rPr sz="2400" spc="-44" baseline="-20833" dirty="0">
                <a:latin typeface="Arial"/>
                <a:cs typeface="Arial"/>
              </a:rPr>
              <a:t>n</a:t>
            </a:r>
            <a:r>
              <a:rPr sz="2400" baseline="-20833" dirty="0">
                <a:latin typeface="Arial"/>
                <a:cs typeface="Arial"/>
              </a:rPr>
              <a:t>	</a:t>
            </a:r>
            <a:r>
              <a:rPr sz="2400" spc="-114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3500" y="3646512"/>
            <a:ext cx="54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80" baseline="13888" dirty="0">
                <a:latin typeface="Arial"/>
                <a:cs typeface="Arial"/>
              </a:rPr>
              <a:t>R</a:t>
            </a:r>
            <a:r>
              <a:rPr sz="3600" spc="-142" baseline="13888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863" y="3864419"/>
            <a:ext cx="7919084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400" spc="-95" dirty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When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Ri</a:t>
            </a:r>
            <a:r>
              <a:rPr sz="2400" spc="-172" baseline="-20833" dirty="0">
                <a:latin typeface="Arial"/>
                <a:cs typeface="Arial"/>
              </a:rPr>
              <a:t>in</a:t>
            </a:r>
            <a:r>
              <a:rPr sz="2400" spc="-150" baseline="-20833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1,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bus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loaded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Ri.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Similarly, </a:t>
            </a:r>
            <a:r>
              <a:rPr sz="2400" spc="-85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Ri</a:t>
            </a:r>
            <a:r>
              <a:rPr sz="2400" spc="-135" baseline="-20833" dirty="0">
                <a:latin typeface="Arial"/>
                <a:cs typeface="Arial"/>
              </a:rPr>
              <a:t>out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1,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register </a:t>
            </a:r>
            <a:r>
              <a:rPr sz="2400" spc="-210" dirty="0">
                <a:latin typeface="Arial"/>
                <a:cs typeface="Arial"/>
              </a:rPr>
              <a:t>Ri  </a:t>
            </a:r>
            <a:r>
              <a:rPr sz="2400" spc="-110" dirty="0">
                <a:latin typeface="Arial"/>
                <a:cs typeface="Arial"/>
              </a:rPr>
              <a:t>are placed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bus.</a:t>
            </a:r>
            <a:endParaRPr sz="2400">
              <a:latin typeface="Arial"/>
              <a:cs typeface="Arial"/>
            </a:endParaRPr>
          </a:p>
          <a:p>
            <a:pPr marL="469900" marR="6350" indent="-45720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65" dirty="0">
                <a:latin typeface="Arial"/>
                <a:cs typeface="Arial"/>
              </a:rPr>
              <a:t>While </a:t>
            </a:r>
            <a:r>
              <a:rPr sz="2400" spc="-90" dirty="0">
                <a:latin typeface="Arial"/>
                <a:cs typeface="Arial"/>
              </a:rPr>
              <a:t>Ri</a:t>
            </a:r>
            <a:r>
              <a:rPr sz="2400" spc="-135" baseline="-20833" dirty="0">
                <a:latin typeface="Arial"/>
                <a:cs typeface="Arial"/>
              </a:rPr>
              <a:t>out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equal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0,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transferring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registers.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116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Register</a:t>
            </a:r>
            <a:r>
              <a:rPr sz="4400" spc="-285" dirty="0"/>
              <a:t> </a:t>
            </a:r>
            <a:r>
              <a:rPr sz="4400" spc="-225" dirty="0"/>
              <a:t>Transfers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940552" y="5753099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13715" y="19023"/>
                </a:moveTo>
                <a:lnTo>
                  <a:pt x="6096" y="19811"/>
                </a:lnTo>
                <a:lnTo>
                  <a:pt x="7620" y="35051"/>
                </a:lnTo>
                <a:lnTo>
                  <a:pt x="70757" y="27431"/>
                </a:lnTo>
                <a:lnTo>
                  <a:pt x="13715" y="27431"/>
                </a:lnTo>
                <a:lnTo>
                  <a:pt x="13715" y="19023"/>
                </a:lnTo>
                <a:close/>
              </a:path>
              <a:path w="104139" h="35560">
                <a:moveTo>
                  <a:pt x="7620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27431"/>
                </a:lnTo>
                <a:lnTo>
                  <a:pt x="6858" y="27431"/>
                </a:lnTo>
                <a:lnTo>
                  <a:pt x="6096" y="19811"/>
                </a:lnTo>
                <a:lnTo>
                  <a:pt x="13715" y="19023"/>
                </a:lnTo>
                <a:lnTo>
                  <a:pt x="13715" y="14635"/>
                </a:lnTo>
                <a:lnTo>
                  <a:pt x="6096" y="13715"/>
                </a:lnTo>
                <a:lnTo>
                  <a:pt x="13715" y="6095"/>
                </a:lnTo>
                <a:lnTo>
                  <a:pt x="58129" y="6095"/>
                </a:lnTo>
                <a:lnTo>
                  <a:pt x="7620" y="0"/>
                </a:lnTo>
                <a:close/>
              </a:path>
              <a:path w="104139" h="35560">
                <a:moveTo>
                  <a:pt x="33293" y="16998"/>
                </a:moveTo>
                <a:lnTo>
                  <a:pt x="13715" y="19023"/>
                </a:lnTo>
                <a:lnTo>
                  <a:pt x="13715" y="27431"/>
                </a:lnTo>
                <a:lnTo>
                  <a:pt x="70757" y="27431"/>
                </a:lnTo>
                <a:lnTo>
                  <a:pt x="96012" y="24383"/>
                </a:lnTo>
                <a:lnTo>
                  <a:pt x="94487" y="24383"/>
                </a:lnTo>
                <a:lnTo>
                  <a:pt x="33293" y="16998"/>
                </a:lnTo>
                <a:close/>
              </a:path>
              <a:path w="104139" h="35560">
                <a:moveTo>
                  <a:pt x="94487" y="10667"/>
                </a:moveTo>
                <a:lnTo>
                  <a:pt x="33293" y="16998"/>
                </a:lnTo>
                <a:lnTo>
                  <a:pt x="94487" y="24383"/>
                </a:lnTo>
                <a:lnTo>
                  <a:pt x="94487" y="10667"/>
                </a:lnTo>
                <a:close/>
              </a:path>
              <a:path w="104139" h="35560">
                <a:moveTo>
                  <a:pt x="100584" y="10667"/>
                </a:moveTo>
                <a:lnTo>
                  <a:pt x="94487" y="10667"/>
                </a:lnTo>
                <a:lnTo>
                  <a:pt x="94487" y="24383"/>
                </a:lnTo>
                <a:lnTo>
                  <a:pt x="100584" y="24383"/>
                </a:lnTo>
                <a:lnTo>
                  <a:pt x="103632" y="21335"/>
                </a:lnTo>
                <a:lnTo>
                  <a:pt x="103632" y="13715"/>
                </a:lnTo>
                <a:lnTo>
                  <a:pt x="100584" y="10667"/>
                </a:lnTo>
                <a:close/>
              </a:path>
              <a:path w="104139" h="35560">
                <a:moveTo>
                  <a:pt x="58129" y="6095"/>
                </a:moveTo>
                <a:lnTo>
                  <a:pt x="13715" y="6095"/>
                </a:lnTo>
                <a:lnTo>
                  <a:pt x="13715" y="14635"/>
                </a:lnTo>
                <a:lnTo>
                  <a:pt x="33293" y="16998"/>
                </a:lnTo>
                <a:lnTo>
                  <a:pt x="94487" y="10667"/>
                </a:lnTo>
                <a:lnTo>
                  <a:pt x="96012" y="10667"/>
                </a:lnTo>
                <a:lnTo>
                  <a:pt x="58129" y="6095"/>
                </a:lnTo>
                <a:close/>
              </a:path>
              <a:path w="104139" h="35560">
                <a:moveTo>
                  <a:pt x="13715" y="6095"/>
                </a:moveTo>
                <a:lnTo>
                  <a:pt x="6096" y="13715"/>
                </a:lnTo>
                <a:lnTo>
                  <a:pt x="13715" y="14635"/>
                </a:lnTo>
                <a:lnTo>
                  <a:pt x="1371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8171" y="5759195"/>
            <a:ext cx="88900" cy="21590"/>
          </a:xfrm>
          <a:custGeom>
            <a:avLst/>
            <a:gdLst/>
            <a:ahLst/>
            <a:cxnLst/>
            <a:rect l="l" t="t" r="r" b="b"/>
            <a:pathLst>
              <a:path w="88900" h="21589">
                <a:moveTo>
                  <a:pt x="0" y="0"/>
                </a:moveTo>
                <a:lnTo>
                  <a:pt x="0" y="21335"/>
                </a:lnTo>
                <a:lnTo>
                  <a:pt x="88391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6647" y="5759195"/>
            <a:ext cx="90170" cy="21590"/>
          </a:xfrm>
          <a:custGeom>
            <a:avLst/>
            <a:gdLst/>
            <a:ahLst/>
            <a:cxnLst/>
            <a:rect l="l" t="t" r="r" b="b"/>
            <a:pathLst>
              <a:path w="90170" h="21589">
                <a:moveTo>
                  <a:pt x="0" y="19811"/>
                </a:moveTo>
                <a:lnTo>
                  <a:pt x="0" y="21335"/>
                </a:lnTo>
                <a:lnTo>
                  <a:pt x="1524" y="21335"/>
                </a:lnTo>
                <a:lnTo>
                  <a:pt x="0" y="19811"/>
                </a:lnTo>
                <a:close/>
              </a:path>
              <a:path w="90170" h="21589">
                <a:moveTo>
                  <a:pt x="1524" y="19657"/>
                </a:moveTo>
                <a:lnTo>
                  <a:pt x="0" y="19811"/>
                </a:lnTo>
                <a:lnTo>
                  <a:pt x="1524" y="21335"/>
                </a:lnTo>
                <a:lnTo>
                  <a:pt x="1524" y="19657"/>
                </a:lnTo>
                <a:close/>
              </a:path>
              <a:path w="90170" h="21589">
                <a:moveTo>
                  <a:pt x="82999" y="11371"/>
                </a:moveTo>
                <a:lnTo>
                  <a:pt x="1524" y="19657"/>
                </a:lnTo>
                <a:lnTo>
                  <a:pt x="1524" y="21335"/>
                </a:lnTo>
                <a:lnTo>
                  <a:pt x="89915" y="12191"/>
                </a:lnTo>
                <a:lnTo>
                  <a:pt x="82999" y="11371"/>
                </a:lnTo>
                <a:close/>
              </a:path>
              <a:path w="90170" h="21589">
                <a:moveTo>
                  <a:pt x="0" y="1523"/>
                </a:moveTo>
                <a:lnTo>
                  <a:pt x="0" y="19811"/>
                </a:lnTo>
                <a:lnTo>
                  <a:pt x="1524" y="19657"/>
                </a:lnTo>
                <a:lnTo>
                  <a:pt x="1524" y="1704"/>
                </a:lnTo>
                <a:lnTo>
                  <a:pt x="0" y="1523"/>
                </a:lnTo>
                <a:close/>
              </a:path>
              <a:path w="90170" h="21589">
                <a:moveTo>
                  <a:pt x="89915" y="10667"/>
                </a:moveTo>
                <a:lnTo>
                  <a:pt x="82999" y="11371"/>
                </a:lnTo>
                <a:lnTo>
                  <a:pt x="89915" y="12191"/>
                </a:lnTo>
                <a:lnTo>
                  <a:pt x="89915" y="10667"/>
                </a:lnTo>
                <a:close/>
              </a:path>
              <a:path w="90170" h="21589">
                <a:moveTo>
                  <a:pt x="1524" y="0"/>
                </a:moveTo>
                <a:lnTo>
                  <a:pt x="1524" y="1704"/>
                </a:lnTo>
                <a:lnTo>
                  <a:pt x="82999" y="11371"/>
                </a:lnTo>
                <a:lnTo>
                  <a:pt x="89915" y="10667"/>
                </a:lnTo>
                <a:lnTo>
                  <a:pt x="1524" y="0"/>
                </a:lnTo>
                <a:close/>
              </a:path>
              <a:path w="90170" h="21589">
                <a:moveTo>
                  <a:pt x="1524" y="0"/>
                </a:moveTo>
                <a:lnTo>
                  <a:pt x="0" y="1523"/>
                </a:lnTo>
                <a:lnTo>
                  <a:pt x="1524" y="1704"/>
                </a:lnTo>
                <a:lnTo>
                  <a:pt x="1524" y="0"/>
                </a:lnTo>
                <a:close/>
              </a:path>
              <a:path w="90170" h="21589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7276" y="5770625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5235" y="5349239"/>
            <a:ext cx="43180" cy="78105"/>
          </a:xfrm>
          <a:custGeom>
            <a:avLst/>
            <a:gdLst/>
            <a:ahLst/>
            <a:cxnLst/>
            <a:rect l="l" t="t" r="r" b="b"/>
            <a:pathLst>
              <a:path w="43179" h="78104">
                <a:moveTo>
                  <a:pt x="6096" y="7789"/>
                </a:moveTo>
                <a:lnTo>
                  <a:pt x="0" y="9143"/>
                </a:lnTo>
                <a:lnTo>
                  <a:pt x="13715" y="71628"/>
                </a:lnTo>
                <a:lnTo>
                  <a:pt x="13715" y="76200"/>
                </a:lnTo>
                <a:lnTo>
                  <a:pt x="16763" y="77723"/>
                </a:lnTo>
                <a:lnTo>
                  <a:pt x="24384" y="77723"/>
                </a:lnTo>
                <a:lnTo>
                  <a:pt x="27431" y="76200"/>
                </a:lnTo>
                <a:lnTo>
                  <a:pt x="27431" y="71628"/>
                </a:lnTo>
                <a:lnTo>
                  <a:pt x="28101" y="68579"/>
                </a:lnTo>
                <a:lnTo>
                  <a:pt x="13715" y="68579"/>
                </a:lnTo>
                <a:lnTo>
                  <a:pt x="20573" y="37337"/>
                </a:lnTo>
                <a:lnTo>
                  <a:pt x="15723" y="15240"/>
                </a:lnTo>
                <a:lnTo>
                  <a:pt x="6096" y="15240"/>
                </a:lnTo>
                <a:lnTo>
                  <a:pt x="6096" y="7789"/>
                </a:lnTo>
                <a:close/>
              </a:path>
              <a:path w="43179" h="78104">
                <a:moveTo>
                  <a:pt x="20573" y="37337"/>
                </a:moveTo>
                <a:lnTo>
                  <a:pt x="13715" y="68579"/>
                </a:lnTo>
                <a:lnTo>
                  <a:pt x="27431" y="68579"/>
                </a:lnTo>
                <a:lnTo>
                  <a:pt x="20573" y="37337"/>
                </a:lnTo>
                <a:close/>
              </a:path>
              <a:path w="43179" h="78104">
                <a:moveTo>
                  <a:pt x="27431" y="6095"/>
                </a:moveTo>
                <a:lnTo>
                  <a:pt x="20573" y="37337"/>
                </a:lnTo>
                <a:lnTo>
                  <a:pt x="27431" y="68579"/>
                </a:lnTo>
                <a:lnTo>
                  <a:pt x="28101" y="68579"/>
                </a:lnTo>
                <a:lnTo>
                  <a:pt x="39809" y="15240"/>
                </a:lnTo>
                <a:lnTo>
                  <a:pt x="35051" y="15240"/>
                </a:lnTo>
                <a:lnTo>
                  <a:pt x="27431" y="6095"/>
                </a:lnTo>
                <a:close/>
              </a:path>
              <a:path w="43179" h="78104">
                <a:moveTo>
                  <a:pt x="13715" y="6095"/>
                </a:moveTo>
                <a:lnTo>
                  <a:pt x="6096" y="7789"/>
                </a:lnTo>
                <a:lnTo>
                  <a:pt x="6096" y="15240"/>
                </a:lnTo>
                <a:lnTo>
                  <a:pt x="15723" y="15240"/>
                </a:lnTo>
                <a:lnTo>
                  <a:pt x="13715" y="6095"/>
                </a:lnTo>
                <a:close/>
              </a:path>
              <a:path w="43179" h="78104">
                <a:moveTo>
                  <a:pt x="27431" y="6095"/>
                </a:moveTo>
                <a:lnTo>
                  <a:pt x="13715" y="6095"/>
                </a:lnTo>
                <a:lnTo>
                  <a:pt x="15723" y="15240"/>
                </a:lnTo>
                <a:lnTo>
                  <a:pt x="25424" y="15240"/>
                </a:lnTo>
                <a:lnTo>
                  <a:pt x="27431" y="6095"/>
                </a:lnTo>
                <a:close/>
              </a:path>
              <a:path w="43179" h="78104">
                <a:moveTo>
                  <a:pt x="41910" y="6095"/>
                </a:moveTo>
                <a:lnTo>
                  <a:pt x="27431" y="6095"/>
                </a:lnTo>
                <a:lnTo>
                  <a:pt x="35051" y="15240"/>
                </a:lnTo>
                <a:lnTo>
                  <a:pt x="39809" y="15240"/>
                </a:lnTo>
                <a:lnTo>
                  <a:pt x="41148" y="9143"/>
                </a:lnTo>
                <a:lnTo>
                  <a:pt x="42672" y="7619"/>
                </a:lnTo>
                <a:lnTo>
                  <a:pt x="41910" y="6095"/>
                </a:lnTo>
                <a:close/>
              </a:path>
              <a:path w="43179" h="78104">
                <a:moveTo>
                  <a:pt x="36575" y="0"/>
                </a:moveTo>
                <a:lnTo>
                  <a:pt x="6096" y="0"/>
                </a:lnTo>
                <a:lnTo>
                  <a:pt x="6096" y="7789"/>
                </a:lnTo>
                <a:lnTo>
                  <a:pt x="13715" y="6095"/>
                </a:lnTo>
                <a:lnTo>
                  <a:pt x="41910" y="6095"/>
                </a:lnTo>
                <a:lnTo>
                  <a:pt x="41148" y="4571"/>
                </a:lnTo>
                <a:lnTo>
                  <a:pt x="41148" y="3047"/>
                </a:lnTo>
                <a:lnTo>
                  <a:pt x="39624" y="1523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1332" y="5356859"/>
            <a:ext cx="29209" cy="62865"/>
          </a:xfrm>
          <a:custGeom>
            <a:avLst/>
            <a:gdLst/>
            <a:ahLst/>
            <a:cxnLst/>
            <a:rect l="l" t="t" r="r" b="b"/>
            <a:pathLst>
              <a:path w="29210" h="62864">
                <a:moveTo>
                  <a:pt x="28955" y="0"/>
                </a:moveTo>
                <a:lnTo>
                  <a:pt x="0" y="0"/>
                </a:lnTo>
                <a:lnTo>
                  <a:pt x="15239" y="6248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5356859"/>
            <a:ext cx="29209" cy="64135"/>
          </a:xfrm>
          <a:custGeom>
            <a:avLst/>
            <a:gdLst/>
            <a:ahLst/>
            <a:cxnLst/>
            <a:rect l="l" t="t" r="r" b="b"/>
            <a:pathLst>
              <a:path w="29210" h="64135">
                <a:moveTo>
                  <a:pt x="14477" y="59012"/>
                </a:moveTo>
                <a:lnTo>
                  <a:pt x="13715" y="62484"/>
                </a:lnTo>
                <a:lnTo>
                  <a:pt x="13715" y="64008"/>
                </a:lnTo>
                <a:lnTo>
                  <a:pt x="15239" y="64008"/>
                </a:lnTo>
                <a:lnTo>
                  <a:pt x="15239" y="62484"/>
                </a:lnTo>
                <a:lnTo>
                  <a:pt x="14477" y="59012"/>
                </a:lnTo>
                <a:close/>
              </a:path>
              <a:path w="29210" h="64135">
                <a:moveTo>
                  <a:pt x="1523" y="0"/>
                </a:moveTo>
                <a:lnTo>
                  <a:pt x="274" y="1249"/>
                </a:lnTo>
                <a:lnTo>
                  <a:pt x="13715" y="62484"/>
                </a:lnTo>
                <a:lnTo>
                  <a:pt x="14477" y="59012"/>
                </a:lnTo>
                <a:lnTo>
                  <a:pt x="1523" y="0"/>
                </a:lnTo>
                <a:close/>
              </a:path>
              <a:path w="29210" h="64135">
                <a:moveTo>
                  <a:pt x="27431" y="0"/>
                </a:moveTo>
                <a:lnTo>
                  <a:pt x="14477" y="59012"/>
                </a:lnTo>
                <a:lnTo>
                  <a:pt x="15239" y="62484"/>
                </a:lnTo>
                <a:lnTo>
                  <a:pt x="28681" y="1249"/>
                </a:lnTo>
                <a:lnTo>
                  <a:pt x="27431" y="0"/>
                </a:lnTo>
                <a:close/>
              </a:path>
              <a:path w="29210" h="64135">
                <a:moveTo>
                  <a:pt x="274" y="1249"/>
                </a:moveTo>
                <a:lnTo>
                  <a:pt x="0" y="1524"/>
                </a:lnTo>
                <a:lnTo>
                  <a:pt x="334" y="1524"/>
                </a:lnTo>
                <a:lnTo>
                  <a:pt x="274" y="1249"/>
                </a:lnTo>
                <a:close/>
              </a:path>
              <a:path w="29210" h="64135">
                <a:moveTo>
                  <a:pt x="27431" y="0"/>
                </a:moveTo>
                <a:lnTo>
                  <a:pt x="1523" y="0"/>
                </a:lnTo>
                <a:lnTo>
                  <a:pt x="1858" y="1524"/>
                </a:lnTo>
                <a:lnTo>
                  <a:pt x="27097" y="1524"/>
                </a:lnTo>
                <a:lnTo>
                  <a:pt x="27431" y="0"/>
                </a:lnTo>
                <a:close/>
              </a:path>
              <a:path w="29210" h="64135">
                <a:moveTo>
                  <a:pt x="28681" y="1249"/>
                </a:moveTo>
                <a:lnTo>
                  <a:pt x="28621" y="1524"/>
                </a:lnTo>
                <a:lnTo>
                  <a:pt x="28955" y="1524"/>
                </a:lnTo>
                <a:lnTo>
                  <a:pt x="28681" y="1249"/>
                </a:lnTo>
                <a:close/>
              </a:path>
              <a:path w="29210" h="64135">
                <a:moveTo>
                  <a:pt x="1523" y="0"/>
                </a:moveTo>
                <a:lnTo>
                  <a:pt x="0" y="0"/>
                </a:lnTo>
                <a:lnTo>
                  <a:pt x="274" y="1249"/>
                </a:lnTo>
                <a:lnTo>
                  <a:pt x="1523" y="0"/>
                </a:lnTo>
                <a:close/>
              </a:path>
              <a:path w="29210" h="64135">
                <a:moveTo>
                  <a:pt x="28955" y="0"/>
                </a:moveTo>
                <a:lnTo>
                  <a:pt x="27431" y="0"/>
                </a:lnTo>
                <a:lnTo>
                  <a:pt x="28681" y="1249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8952" y="5250179"/>
            <a:ext cx="15240" cy="96520"/>
          </a:xfrm>
          <a:custGeom>
            <a:avLst/>
            <a:gdLst/>
            <a:ahLst/>
            <a:cxnLst/>
            <a:rect l="l" t="t" r="r" b="b"/>
            <a:pathLst>
              <a:path w="15239" h="96520">
                <a:moveTo>
                  <a:pt x="1524" y="0"/>
                </a:moveTo>
                <a:lnTo>
                  <a:pt x="0" y="96012"/>
                </a:lnTo>
                <a:lnTo>
                  <a:pt x="13715" y="96012"/>
                </a:lnTo>
                <a:lnTo>
                  <a:pt x="15239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8803" y="4290059"/>
            <a:ext cx="43180" cy="88900"/>
          </a:xfrm>
          <a:custGeom>
            <a:avLst/>
            <a:gdLst/>
            <a:ahLst/>
            <a:cxnLst/>
            <a:rect l="l" t="t" r="r" b="b"/>
            <a:pathLst>
              <a:path w="43179" h="88900">
                <a:moveTo>
                  <a:pt x="6096" y="7789"/>
                </a:moveTo>
                <a:lnTo>
                  <a:pt x="0" y="9144"/>
                </a:lnTo>
                <a:lnTo>
                  <a:pt x="13716" y="82296"/>
                </a:lnTo>
                <a:lnTo>
                  <a:pt x="15240" y="85344"/>
                </a:lnTo>
                <a:lnTo>
                  <a:pt x="18287" y="88392"/>
                </a:lnTo>
                <a:lnTo>
                  <a:pt x="24384" y="88392"/>
                </a:lnTo>
                <a:lnTo>
                  <a:pt x="27432" y="85344"/>
                </a:lnTo>
                <a:lnTo>
                  <a:pt x="27432" y="82296"/>
                </a:lnTo>
                <a:lnTo>
                  <a:pt x="28067" y="79248"/>
                </a:lnTo>
                <a:lnTo>
                  <a:pt x="13716" y="79248"/>
                </a:lnTo>
                <a:lnTo>
                  <a:pt x="20934" y="44597"/>
                </a:lnTo>
                <a:lnTo>
                  <a:pt x="15144" y="13716"/>
                </a:lnTo>
                <a:lnTo>
                  <a:pt x="6096" y="13716"/>
                </a:lnTo>
                <a:lnTo>
                  <a:pt x="6096" y="7789"/>
                </a:lnTo>
                <a:close/>
              </a:path>
              <a:path w="43179" h="88900">
                <a:moveTo>
                  <a:pt x="20934" y="44597"/>
                </a:moveTo>
                <a:lnTo>
                  <a:pt x="13716" y="79248"/>
                </a:lnTo>
                <a:lnTo>
                  <a:pt x="27432" y="79248"/>
                </a:lnTo>
                <a:lnTo>
                  <a:pt x="20934" y="44597"/>
                </a:lnTo>
                <a:close/>
              </a:path>
              <a:path w="43179" h="88900">
                <a:moveTo>
                  <a:pt x="28956" y="6096"/>
                </a:moveTo>
                <a:lnTo>
                  <a:pt x="20934" y="44597"/>
                </a:lnTo>
                <a:lnTo>
                  <a:pt x="27432" y="79248"/>
                </a:lnTo>
                <a:lnTo>
                  <a:pt x="28067" y="79248"/>
                </a:lnTo>
                <a:lnTo>
                  <a:pt x="41719" y="13716"/>
                </a:lnTo>
                <a:lnTo>
                  <a:pt x="35051" y="13716"/>
                </a:lnTo>
                <a:lnTo>
                  <a:pt x="28956" y="6096"/>
                </a:lnTo>
                <a:close/>
              </a:path>
              <a:path w="43179" h="88900">
                <a:moveTo>
                  <a:pt x="13716" y="6096"/>
                </a:moveTo>
                <a:lnTo>
                  <a:pt x="6096" y="7789"/>
                </a:lnTo>
                <a:lnTo>
                  <a:pt x="6096" y="13716"/>
                </a:lnTo>
                <a:lnTo>
                  <a:pt x="15144" y="13716"/>
                </a:lnTo>
                <a:lnTo>
                  <a:pt x="13716" y="6096"/>
                </a:lnTo>
                <a:close/>
              </a:path>
              <a:path w="43179" h="88900">
                <a:moveTo>
                  <a:pt x="28956" y="6096"/>
                </a:moveTo>
                <a:lnTo>
                  <a:pt x="13716" y="6096"/>
                </a:lnTo>
                <a:lnTo>
                  <a:pt x="15144" y="13716"/>
                </a:lnTo>
                <a:lnTo>
                  <a:pt x="27368" y="13716"/>
                </a:lnTo>
                <a:lnTo>
                  <a:pt x="28956" y="6096"/>
                </a:lnTo>
                <a:close/>
              </a:path>
              <a:path w="43179" h="88900">
                <a:moveTo>
                  <a:pt x="42672" y="6096"/>
                </a:moveTo>
                <a:lnTo>
                  <a:pt x="28956" y="6096"/>
                </a:lnTo>
                <a:lnTo>
                  <a:pt x="35051" y="13716"/>
                </a:lnTo>
                <a:lnTo>
                  <a:pt x="41719" y="13716"/>
                </a:lnTo>
                <a:lnTo>
                  <a:pt x="42672" y="9144"/>
                </a:lnTo>
                <a:lnTo>
                  <a:pt x="42672" y="6096"/>
                </a:lnTo>
                <a:close/>
              </a:path>
              <a:path w="43179" h="88900">
                <a:moveTo>
                  <a:pt x="38100" y="0"/>
                </a:moveTo>
                <a:lnTo>
                  <a:pt x="6096" y="0"/>
                </a:lnTo>
                <a:lnTo>
                  <a:pt x="6096" y="7789"/>
                </a:lnTo>
                <a:lnTo>
                  <a:pt x="13716" y="6096"/>
                </a:lnTo>
                <a:lnTo>
                  <a:pt x="42672" y="6096"/>
                </a:lnTo>
                <a:lnTo>
                  <a:pt x="42672" y="457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4900" y="4297679"/>
            <a:ext cx="29209" cy="73660"/>
          </a:xfrm>
          <a:custGeom>
            <a:avLst/>
            <a:gdLst/>
            <a:ahLst/>
            <a:cxnLst/>
            <a:rect l="l" t="t" r="r" b="b"/>
            <a:pathLst>
              <a:path w="29210" h="73660">
                <a:moveTo>
                  <a:pt x="28955" y="0"/>
                </a:moveTo>
                <a:lnTo>
                  <a:pt x="0" y="0"/>
                </a:lnTo>
                <a:lnTo>
                  <a:pt x="15239" y="73152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4900" y="4296155"/>
            <a:ext cx="30480" cy="76200"/>
          </a:xfrm>
          <a:custGeom>
            <a:avLst/>
            <a:gdLst/>
            <a:ahLst/>
            <a:cxnLst/>
            <a:rect l="l" t="t" r="r" b="b"/>
            <a:pathLst>
              <a:path w="30479" h="76200">
                <a:moveTo>
                  <a:pt x="14518" y="70825"/>
                </a:moveTo>
                <a:lnTo>
                  <a:pt x="13715" y="74676"/>
                </a:lnTo>
                <a:lnTo>
                  <a:pt x="13715" y="76200"/>
                </a:lnTo>
                <a:lnTo>
                  <a:pt x="15239" y="76200"/>
                </a:lnTo>
                <a:lnTo>
                  <a:pt x="15239" y="74676"/>
                </a:lnTo>
                <a:lnTo>
                  <a:pt x="14518" y="70825"/>
                </a:lnTo>
                <a:close/>
              </a:path>
              <a:path w="30479" h="76200">
                <a:moveTo>
                  <a:pt x="30479" y="0"/>
                </a:moveTo>
                <a:lnTo>
                  <a:pt x="0" y="0"/>
                </a:lnTo>
                <a:lnTo>
                  <a:pt x="0" y="1524"/>
                </a:lnTo>
                <a:lnTo>
                  <a:pt x="13715" y="74676"/>
                </a:lnTo>
                <a:lnTo>
                  <a:pt x="14518" y="70825"/>
                </a:lnTo>
                <a:lnTo>
                  <a:pt x="1524" y="1524"/>
                </a:lnTo>
                <a:lnTo>
                  <a:pt x="30479" y="1524"/>
                </a:lnTo>
                <a:lnTo>
                  <a:pt x="30479" y="0"/>
                </a:lnTo>
                <a:close/>
              </a:path>
              <a:path w="30479" h="76200">
                <a:moveTo>
                  <a:pt x="30479" y="1524"/>
                </a:moveTo>
                <a:lnTo>
                  <a:pt x="28955" y="1524"/>
                </a:lnTo>
                <a:lnTo>
                  <a:pt x="14518" y="70825"/>
                </a:lnTo>
                <a:lnTo>
                  <a:pt x="15239" y="74676"/>
                </a:lnTo>
                <a:lnTo>
                  <a:pt x="3047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520" y="4204715"/>
            <a:ext cx="1144905" cy="93345"/>
          </a:xfrm>
          <a:custGeom>
            <a:avLst/>
            <a:gdLst/>
            <a:ahLst/>
            <a:cxnLst/>
            <a:rect l="l" t="t" r="r" b="b"/>
            <a:pathLst>
              <a:path w="1144904" h="93345">
                <a:moveTo>
                  <a:pt x="1144524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2963"/>
                </a:lnTo>
                <a:lnTo>
                  <a:pt x="15239" y="92963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19"/>
                </a:lnTo>
                <a:lnTo>
                  <a:pt x="1144524" y="7619"/>
                </a:lnTo>
                <a:lnTo>
                  <a:pt x="1144524" y="0"/>
                </a:lnTo>
                <a:close/>
              </a:path>
              <a:path w="1144904" h="93345">
                <a:moveTo>
                  <a:pt x="15239" y="7619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19"/>
                </a:lnTo>
                <a:close/>
              </a:path>
              <a:path w="1144904" h="93345">
                <a:moveTo>
                  <a:pt x="1144524" y="7619"/>
                </a:moveTo>
                <a:lnTo>
                  <a:pt x="15239" y="7619"/>
                </a:lnTo>
                <a:lnTo>
                  <a:pt x="15239" y="13716"/>
                </a:lnTo>
                <a:lnTo>
                  <a:pt x="1144524" y="13716"/>
                </a:lnTo>
                <a:lnTo>
                  <a:pt x="1144524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5235" y="3112007"/>
            <a:ext cx="43180" cy="79375"/>
          </a:xfrm>
          <a:custGeom>
            <a:avLst/>
            <a:gdLst/>
            <a:ahLst/>
            <a:cxnLst/>
            <a:rect l="l" t="t" r="r" b="b"/>
            <a:pathLst>
              <a:path w="43179" h="79375">
                <a:moveTo>
                  <a:pt x="6096" y="7789"/>
                </a:moveTo>
                <a:lnTo>
                  <a:pt x="0" y="9144"/>
                </a:lnTo>
                <a:lnTo>
                  <a:pt x="13715" y="73152"/>
                </a:lnTo>
                <a:lnTo>
                  <a:pt x="13715" y="76200"/>
                </a:lnTo>
                <a:lnTo>
                  <a:pt x="16763" y="79248"/>
                </a:lnTo>
                <a:lnTo>
                  <a:pt x="24384" y="79248"/>
                </a:lnTo>
                <a:lnTo>
                  <a:pt x="27431" y="76200"/>
                </a:lnTo>
                <a:lnTo>
                  <a:pt x="27431" y="73152"/>
                </a:lnTo>
                <a:lnTo>
                  <a:pt x="28157" y="70104"/>
                </a:lnTo>
                <a:lnTo>
                  <a:pt x="13715" y="70104"/>
                </a:lnTo>
                <a:lnTo>
                  <a:pt x="20573" y="38100"/>
                </a:lnTo>
                <a:lnTo>
                  <a:pt x="15675" y="15240"/>
                </a:lnTo>
                <a:lnTo>
                  <a:pt x="6096" y="15240"/>
                </a:lnTo>
                <a:lnTo>
                  <a:pt x="6096" y="7789"/>
                </a:lnTo>
                <a:close/>
              </a:path>
              <a:path w="43179" h="79375">
                <a:moveTo>
                  <a:pt x="20573" y="38100"/>
                </a:moveTo>
                <a:lnTo>
                  <a:pt x="13715" y="70104"/>
                </a:lnTo>
                <a:lnTo>
                  <a:pt x="27431" y="70104"/>
                </a:lnTo>
                <a:lnTo>
                  <a:pt x="20573" y="38100"/>
                </a:lnTo>
                <a:close/>
              </a:path>
              <a:path w="43179" h="79375">
                <a:moveTo>
                  <a:pt x="27431" y="6096"/>
                </a:moveTo>
                <a:lnTo>
                  <a:pt x="20573" y="38100"/>
                </a:lnTo>
                <a:lnTo>
                  <a:pt x="27431" y="70104"/>
                </a:lnTo>
                <a:lnTo>
                  <a:pt x="28157" y="70104"/>
                </a:lnTo>
                <a:lnTo>
                  <a:pt x="41220" y="15240"/>
                </a:lnTo>
                <a:lnTo>
                  <a:pt x="35051" y="15240"/>
                </a:lnTo>
                <a:lnTo>
                  <a:pt x="27431" y="6096"/>
                </a:lnTo>
                <a:close/>
              </a:path>
              <a:path w="43179" h="79375">
                <a:moveTo>
                  <a:pt x="13715" y="6096"/>
                </a:moveTo>
                <a:lnTo>
                  <a:pt x="6096" y="7789"/>
                </a:lnTo>
                <a:lnTo>
                  <a:pt x="6096" y="15240"/>
                </a:lnTo>
                <a:lnTo>
                  <a:pt x="15675" y="15240"/>
                </a:lnTo>
                <a:lnTo>
                  <a:pt x="13715" y="6096"/>
                </a:lnTo>
                <a:close/>
              </a:path>
              <a:path w="43179" h="79375">
                <a:moveTo>
                  <a:pt x="27431" y="6096"/>
                </a:moveTo>
                <a:lnTo>
                  <a:pt x="13715" y="6096"/>
                </a:lnTo>
                <a:lnTo>
                  <a:pt x="15675" y="15240"/>
                </a:lnTo>
                <a:lnTo>
                  <a:pt x="25472" y="15240"/>
                </a:lnTo>
                <a:lnTo>
                  <a:pt x="27431" y="6096"/>
                </a:lnTo>
                <a:close/>
              </a:path>
              <a:path w="43179" h="79375">
                <a:moveTo>
                  <a:pt x="41910" y="6096"/>
                </a:moveTo>
                <a:lnTo>
                  <a:pt x="27431" y="6096"/>
                </a:lnTo>
                <a:lnTo>
                  <a:pt x="35051" y="15240"/>
                </a:lnTo>
                <a:lnTo>
                  <a:pt x="41220" y="15240"/>
                </a:lnTo>
                <a:lnTo>
                  <a:pt x="42672" y="9144"/>
                </a:lnTo>
                <a:lnTo>
                  <a:pt x="42672" y="7620"/>
                </a:lnTo>
                <a:lnTo>
                  <a:pt x="41910" y="6096"/>
                </a:lnTo>
                <a:close/>
              </a:path>
              <a:path w="43179" h="79375">
                <a:moveTo>
                  <a:pt x="36575" y="0"/>
                </a:moveTo>
                <a:lnTo>
                  <a:pt x="6096" y="0"/>
                </a:lnTo>
                <a:lnTo>
                  <a:pt x="6096" y="7789"/>
                </a:lnTo>
                <a:lnTo>
                  <a:pt x="13715" y="6096"/>
                </a:lnTo>
                <a:lnTo>
                  <a:pt x="41910" y="6096"/>
                </a:lnTo>
                <a:lnTo>
                  <a:pt x="41148" y="4572"/>
                </a:lnTo>
                <a:lnTo>
                  <a:pt x="41148" y="3048"/>
                </a:lnTo>
                <a:lnTo>
                  <a:pt x="39624" y="1524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1332" y="3119627"/>
            <a:ext cx="29209" cy="64135"/>
          </a:xfrm>
          <a:custGeom>
            <a:avLst/>
            <a:gdLst/>
            <a:ahLst/>
            <a:cxnLst/>
            <a:rect l="l" t="t" r="r" b="b"/>
            <a:pathLst>
              <a:path w="29210" h="64135">
                <a:moveTo>
                  <a:pt x="28955" y="0"/>
                </a:moveTo>
                <a:lnTo>
                  <a:pt x="0" y="0"/>
                </a:lnTo>
                <a:lnTo>
                  <a:pt x="15239" y="64008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332" y="3119627"/>
            <a:ext cx="29209" cy="66040"/>
          </a:xfrm>
          <a:custGeom>
            <a:avLst/>
            <a:gdLst/>
            <a:ahLst/>
            <a:cxnLst/>
            <a:rect l="l" t="t" r="r" b="b"/>
            <a:pathLst>
              <a:path w="29210" h="66039">
                <a:moveTo>
                  <a:pt x="14477" y="60451"/>
                </a:moveTo>
                <a:lnTo>
                  <a:pt x="13715" y="64008"/>
                </a:lnTo>
                <a:lnTo>
                  <a:pt x="13715" y="65532"/>
                </a:lnTo>
                <a:lnTo>
                  <a:pt x="15239" y="65532"/>
                </a:lnTo>
                <a:lnTo>
                  <a:pt x="15239" y="64008"/>
                </a:lnTo>
                <a:lnTo>
                  <a:pt x="14477" y="60451"/>
                </a:lnTo>
                <a:close/>
              </a:path>
              <a:path w="29210" h="66039">
                <a:moveTo>
                  <a:pt x="1523" y="0"/>
                </a:moveTo>
                <a:lnTo>
                  <a:pt x="268" y="1255"/>
                </a:lnTo>
                <a:lnTo>
                  <a:pt x="13715" y="64008"/>
                </a:lnTo>
                <a:lnTo>
                  <a:pt x="14477" y="60451"/>
                </a:lnTo>
                <a:lnTo>
                  <a:pt x="1523" y="0"/>
                </a:lnTo>
                <a:close/>
              </a:path>
              <a:path w="29210" h="66039">
                <a:moveTo>
                  <a:pt x="27431" y="0"/>
                </a:moveTo>
                <a:lnTo>
                  <a:pt x="14477" y="60451"/>
                </a:lnTo>
                <a:lnTo>
                  <a:pt x="15239" y="64008"/>
                </a:lnTo>
                <a:lnTo>
                  <a:pt x="28687" y="1255"/>
                </a:lnTo>
                <a:lnTo>
                  <a:pt x="27431" y="0"/>
                </a:lnTo>
                <a:close/>
              </a:path>
              <a:path w="29210" h="66039">
                <a:moveTo>
                  <a:pt x="268" y="1255"/>
                </a:moveTo>
                <a:lnTo>
                  <a:pt x="0" y="1524"/>
                </a:lnTo>
                <a:lnTo>
                  <a:pt x="326" y="1524"/>
                </a:lnTo>
                <a:lnTo>
                  <a:pt x="268" y="1255"/>
                </a:lnTo>
                <a:close/>
              </a:path>
              <a:path w="29210" h="66039">
                <a:moveTo>
                  <a:pt x="27431" y="0"/>
                </a:moveTo>
                <a:lnTo>
                  <a:pt x="1523" y="0"/>
                </a:lnTo>
                <a:lnTo>
                  <a:pt x="1850" y="1524"/>
                </a:lnTo>
                <a:lnTo>
                  <a:pt x="27105" y="1524"/>
                </a:lnTo>
                <a:lnTo>
                  <a:pt x="27431" y="0"/>
                </a:lnTo>
                <a:close/>
              </a:path>
              <a:path w="29210" h="66039">
                <a:moveTo>
                  <a:pt x="28687" y="1255"/>
                </a:moveTo>
                <a:lnTo>
                  <a:pt x="28629" y="1524"/>
                </a:lnTo>
                <a:lnTo>
                  <a:pt x="28955" y="1524"/>
                </a:lnTo>
                <a:lnTo>
                  <a:pt x="28687" y="1255"/>
                </a:lnTo>
                <a:close/>
              </a:path>
              <a:path w="29210" h="66039">
                <a:moveTo>
                  <a:pt x="1523" y="0"/>
                </a:moveTo>
                <a:lnTo>
                  <a:pt x="0" y="0"/>
                </a:lnTo>
                <a:lnTo>
                  <a:pt x="268" y="1255"/>
                </a:lnTo>
                <a:lnTo>
                  <a:pt x="1523" y="0"/>
                </a:lnTo>
                <a:close/>
              </a:path>
              <a:path w="29210" h="66039">
                <a:moveTo>
                  <a:pt x="28955" y="0"/>
                </a:moveTo>
                <a:lnTo>
                  <a:pt x="27431" y="0"/>
                </a:lnTo>
                <a:lnTo>
                  <a:pt x="28687" y="1255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8952" y="2976371"/>
            <a:ext cx="818515" cy="143510"/>
          </a:xfrm>
          <a:custGeom>
            <a:avLst/>
            <a:gdLst/>
            <a:ahLst/>
            <a:cxnLst/>
            <a:rect l="l" t="t" r="r" b="b"/>
            <a:pathLst>
              <a:path w="818514" h="143510">
                <a:moveTo>
                  <a:pt x="81838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43256"/>
                </a:lnTo>
                <a:lnTo>
                  <a:pt x="13715" y="143256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818388" y="6096"/>
                </a:lnTo>
                <a:lnTo>
                  <a:pt x="818388" y="0"/>
                </a:lnTo>
                <a:close/>
              </a:path>
              <a:path w="818514" h="143510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818514" h="143510">
                <a:moveTo>
                  <a:pt x="818388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818388" y="13716"/>
                </a:lnTo>
                <a:lnTo>
                  <a:pt x="81838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0552" y="2200655"/>
            <a:ext cx="104139" cy="47625"/>
          </a:xfrm>
          <a:custGeom>
            <a:avLst/>
            <a:gdLst/>
            <a:ahLst/>
            <a:cxnLst/>
            <a:rect l="l" t="t" r="r" b="b"/>
            <a:pathLst>
              <a:path w="104139" h="47625">
                <a:moveTo>
                  <a:pt x="13715" y="29834"/>
                </a:moveTo>
                <a:lnTo>
                  <a:pt x="4572" y="32004"/>
                </a:lnTo>
                <a:lnTo>
                  <a:pt x="9144" y="47244"/>
                </a:lnTo>
                <a:lnTo>
                  <a:pt x="40712" y="39624"/>
                </a:lnTo>
                <a:lnTo>
                  <a:pt x="13715" y="39624"/>
                </a:lnTo>
                <a:lnTo>
                  <a:pt x="13715" y="29834"/>
                </a:lnTo>
                <a:close/>
              </a:path>
              <a:path w="104139" h="47625">
                <a:moveTo>
                  <a:pt x="7620" y="0"/>
                </a:moveTo>
                <a:lnTo>
                  <a:pt x="6096" y="0"/>
                </a:lnTo>
                <a:lnTo>
                  <a:pt x="3048" y="1524"/>
                </a:lnTo>
                <a:lnTo>
                  <a:pt x="1524" y="1524"/>
                </a:lnTo>
                <a:lnTo>
                  <a:pt x="0" y="3048"/>
                </a:lnTo>
                <a:lnTo>
                  <a:pt x="0" y="39624"/>
                </a:lnTo>
                <a:lnTo>
                  <a:pt x="6858" y="39624"/>
                </a:lnTo>
                <a:lnTo>
                  <a:pt x="4572" y="32004"/>
                </a:lnTo>
                <a:lnTo>
                  <a:pt x="13715" y="29834"/>
                </a:lnTo>
                <a:lnTo>
                  <a:pt x="13715" y="16159"/>
                </a:lnTo>
                <a:lnTo>
                  <a:pt x="6096" y="15239"/>
                </a:lnTo>
                <a:lnTo>
                  <a:pt x="13715" y="7620"/>
                </a:lnTo>
                <a:lnTo>
                  <a:pt x="70757" y="7620"/>
                </a:lnTo>
                <a:lnTo>
                  <a:pt x="7620" y="0"/>
                </a:lnTo>
                <a:close/>
              </a:path>
              <a:path w="104139" h="47625">
                <a:moveTo>
                  <a:pt x="51915" y="20769"/>
                </a:moveTo>
                <a:lnTo>
                  <a:pt x="13715" y="29834"/>
                </a:lnTo>
                <a:lnTo>
                  <a:pt x="13715" y="39624"/>
                </a:lnTo>
                <a:lnTo>
                  <a:pt x="40712" y="39624"/>
                </a:lnTo>
                <a:lnTo>
                  <a:pt x="97536" y="25908"/>
                </a:lnTo>
                <a:lnTo>
                  <a:pt x="94487" y="25908"/>
                </a:lnTo>
                <a:lnTo>
                  <a:pt x="51915" y="20769"/>
                </a:lnTo>
                <a:close/>
              </a:path>
              <a:path w="104139" h="47625">
                <a:moveTo>
                  <a:pt x="94487" y="10668"/>
                </a:moveTo>
                <a:lnTo>
                  <a:pt x="51915" y="20769"/>
                </a:lnTo>
                <a:lnTo>
                  <a:pt x="94487" y="25908"/>
                </a:lnTo>
                <a:lnTo>
                  <a:pt x="94487" y="10668"/>
                </a:lnTo>
                <a:close/>
              </a:path>
              <a:path w="104139" h="47625">
                <a:moveTo>
                  <a:pt x="96012" y="10668"/>
                </a:moveTo>
                <a:lnTo>
                  <a:pt x="94487" y="10668"/>
                </a:lnTo>
                <a:lnTo>
                  <a:pt x="94487" y="25908"/>
                </a:lnTo>
                <a:lnTo>
                  <a:pt x="97536" y="25908"/>
                </a:lnTo>
                <a:lnTo>
                  <a:pt x="100584" y="24384"/>
                </a:lnTo>
                <a:lnTo>
                  <a:pt x="103632" y="21336"/>
                </a:lnTo>
                <a:lnTo>
                  <a:pt x="103632" y="18287"/>
                </a:lnTo>
                <a:lnTo>
                  <a:pt x="102108" y="13715"/>
                </a:lnTo>
                <a:lnTo>
                  <a:pt x="100584" y="12192"/>
                </a:lnTo>
                <a:lnTo>
                  <a:pt x="96012" y="10668"/>
                </a:lnTo>
                <a:close/>
              </a:path>
              <a:path w="104139" h="47625">
                <a:moveTo>
                  <a:pt x="70757" y="7620"/>
                </a:moveTo>
                <a:lnTo>
                  <a:pt x="13715" y="7620"/>
                </a:lnTo>
                <a:lnTo>
                  <a:pt x="13715" y="16159"/>
                </a:lnTo>
                <a:lnTo>
                  <a:pt x="51915" y="20769"/>
                </a:lnTo>
                <a:lnTo>
                  <a:pt x="94487" y="10668"/>
                </a:lnTo>
                <a:lnTo>
                  <a:pt x="96012" y="10668"/>
                </a:lnTo>
                <a:lnTo>
                  <a:pt x="70757" y="7620"/>
                </a:lnTo>
                <a:close/>
              </a:path>
              <a:path w="104139" h="47625">
                <a:moveTo>
                  <a:pt x="13715" y="7620"/>
                </a:moveTo>
                <a:lnTo>
                  <a:pt x="6096" y="15239"/>
                </a:lnTo>
                <a:lnTo>
                  <a:pt x="13715" y="16159"/>
                </a:lnTo>
                <a:lnTo>
                  <a:pt x="137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8171" y="2208275"/>
            <a:ext cx="88900" cy="32384"/>
          </a:xfrm>
          <a:custGeom>
            <a:avLst/>
            <a:gdLst/>
            <a:ahLst/>
            <a:cxnLst/>
            <a:rect l="l" t="t" r="r" b="b"/>
            <a:pathLst>
              <a:path w="88900" h="32385">
                <a:moveTo>
                  <a:pt x="0" y="0"/>
                </a:moveTo>
                <a:lnTo>
                  <a:pt x="0" y="32003"/>
                </a:lnTo>
                <a:lnTo>
                  <a:pt x="88391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6647" y="2206751"/>
            <a:ext cx="90170" cy="33655"/>
          </a:xfrm>
          <a:custGeom>
            <a:avLst/>
            <a:gdLst/>
            <a:ahLst/>
            <a:cxnLst/>
            <a:rect l="l" t="t" r="r" b="b"/>
            <a:pathLst>
              <a:path w="90170" h="33655">
                <a:moveTo>
                  <a:pt x="0" y="32003"/>
                </a:moveTo>
                <a:lnTo>
                  <a:pt x="0" y="33527"/>
                </a:lnTo>
                <a:lnTo>
                  <a:pt x="1524" y="33527"/>
                </a:lnTo>
                <a:lnTo>
                  <a:pt x="0" y="32003"/>
                </a:lnTo>
                <a:close/>
              </a:path>
              <a:path w="90170" h="33655">
                <a:moveTo>
                  <a:pt x="1524" y="31668"/>
                </a:moveTo>
                <a:lnTo>
                  <a:pt x="0" y="32003"/>
                </a:lnTo>
                <a:lnTo>
                  <a:pt x="1524" y="33527"/>
                </a:lnTo>
                <a:lnTo>
                  <a:pt x="1524" y="31668"/>
                </a:lnTo>
                <a:close/>
              </a:path>
              <a:path w="90170" h="33655">
                <a:moveTo>
                  <a:pt x="85634" y="13135"/>
                </a:moveTo>
                <a:lnTo>
                  <a:pt x="1524" y="31668"/>
                </a:lnTo>
                <a:lnTo>
                  <a:pt x="1524" y="33527"/>
                </a:lnTo>
                <a:lnTo>
                  <a:pt x="89915" y="13715"/>
                </a:lnTo>
                <a:lnTo>
                  <a:pt x="85634" y="13135"/>
                </a:lnTo>
                <a:close/>
              </a:path>
              <a:path w="90170" h="33655">
                <a:moveTo>
                  <a:pt x="0" y="1524"/>
                </a:moveTo>
                <a:lnTo>
                  <a:pt x="0" y="32003"/>
                </a:lnTo>
                <a:lnTo>
                  <a:pt x="1524" y="31668"/>
                </a:lnTo>
                <a:lnTo>
                  <a:pt x="1524" y="1730"/>
                </a:lnTo>
                <a:lnTo>
                  <a:pt x="0" y="1524"/>
                </a:lnTo>
                <a:close/>
              </a:path>
              <a:path w="90170" h="33655">
                <a:moveTo>
                  <a:pt x="89915" y="12191"/>
                </a:moveTo>
                <a:lnTo>
                  <a:pt x="85634" y="13135"/>
                </a:lnTo>
                <a:lnTo>
                  <a:pt x="89915" y="13715"/>
                </a:lnTo>
                <a:lnTo>
                  <a:pt x="89915" y="12191"/>
                </a:lnTo>
                <a:close/>
              </a:path>
              <a:path w="90170" h="33655">
                <a:moveTo>
                  <a:pt x="12573" y="1524"/>
                </a:moveTo>
                <a:lnTo>
                  <a:pt x="1524" y="1524"/>
                </a:lnTo>
                <a:lnTo>
                  <a:pt x="1524" y="1730"/>
                </a:lnTo>
                <a:lnTo>
                  <a:pt x="85634" y="13135"/>
                </a:lnTo>
                <a:lnTo>
                  <a:pt x="89915" y="12191"/>
                </a:lnTo>
                <a:lnTo>
                  <a:pt x="12573" y="1524"/>
                </a:lnTo>
                <a:close/>
              </a:path>
              <a:path w="90170" h="3365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1730"/>
                </a:lnTo>
                <a:lnTo>
                  <a:pt x="1524" y="1524"/>
                </a:lnTo>
                <a:lnTo>
                  <a:pt x="12573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7276" y="2220467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5235" y="1766315"/>
            <a:ext cx="43180" cy="78105"/>
          </a:xfrm>
          <a:custGeom>
            <a:avLst/>
            <a:gdLst/>
            <a:ahLst/>
            <a:cxnLst/>
            <a:rect l="l" t="t" r="r" b="b"/>
            <a:pathLst>
              <a:path w="43179" h="78105">
                <a:moveTo>
                  <a:pt x="6096" y="7789"/>
                </a:moveTo>
                <a:lnTo>
                  <a:pt x="0" y="9144"/>
                </a:lnTo>
                <a:lnTo>
                  <a:pt x="13715" y="73151"/>
                </a:lnTo>
                <a:lnTo>
                  <a:pt x="13715" y="76200"/>
                </a:lnTo>
                <a:lnTo>
                  <a:pt x="16763" y="77724"/>
                </a:lnTo>
                <a:lnTo>
                  <a:pt x="24384" y="77724"/>
                </a:lnTo>
                <a:lnTo>
                  <a:pt x="27431" y="76200"/>
                </a:lnTo>
                <a:lnTo>
                  <a:pt x="27431" y="73151"/>
                </a:lnTo>
                <a:lnTo>
                  <a:pt x="28157" y="70103"/>
                </a:lnTo>
                <a:lnTo>
                  <a:pt x="13715" y="70103"/>
                </a:lnTo>
                <a:lnTo>
                  <a:pt x="20573" y="38100"/>
                </a:lnTo>
                <a:lnTo>
                  <a:pt x="15348" y="13715"/>
                </a:lnTo>
                <a:lnTo>
                  <a:pt x="6096" y="13715"/>
                </a:lnTo>
                <a:lnTo>
                  <a:pt x="6096" y="7789"/>
                </a:lnTo>
                <a:close/>
              </a:path>
              <a:path w="43179" h="78105">
                <a:moveTo>
                  <a:pt x="20573" y="38100"/>
                </a:moveTo>
                <a:lnTo>
                  <a:pt x="13715" y="70103"/>
                </a:lnTo>
                <a:lnTo>
                  <a:pt x="27431" y="70103"/>
                </a:lnTo>
                <a:lnTo>
                  <a:pt x="20573" y="38100"/>
                </a:lnTo>
                <a:close/>
              </a:path>
              <a:path w="43179" h="78105">
                <a:moveTo>
                  <a:pt x="27431" y="6096"/>
                </a:moveTo>
                <a:lnTo>
                  <a:pt x="20573" y="38100"/>
                </a:lnTo>
                <a:lnTo>
                  <a:pt x="27431" y="70103"/>
                </a:lnTo>
                <a:lnTo>
                  <a:pt x="28157" y="70103"/>
                </a:lnTo>
                <a:lnTo>
                  <a:pt x="41583" y="13715"/>
                </a:lnTo>
                <a:lnTo>
                  <a:pt x="35051" y="13715"/>
                </a:lnTo>
                <a:lnTo>
                  <a:pt x="27431" y="6096"/>
                </a:lnTo>
                <a:close/>
              </a:path>
              <a:path w="43179" h="78105">
                <a:moveTo>
                  <a:pt x="13715" y="6096"/>
                </a:moveTo>
                <a:lnTo>
                  <a:pt x="6096" y="7789"/>
                </a:lnTo>
                <a:lnTo>
                  <a:pt x="6096" y="13715"/>
                </a:lnTo>
                <a:lnTo>
                  <a:pt x="15348" y="13715"/>
                </a:lnTo>
                <a:lnTo>
                  <a:pt x="13715" y="6096"/>
                </a:lnTo>
                <a:close/>
              </a:path>
              <a:path w="43179" h="78105">
                <a:moveTo>
                  <a:pt x="27431" y="6096"/>
                </a:moveTo>
                <a:lnTo>
                  <a:pt x="13715" y="6096"/>
                </a:lnTo>
                <a:lnTo>
                  <a:pt x="15348" y="13715"/>
                </a:lnTo>
                <a:lnTo>
                  <a:pt x="25799" y="13715"/>
                </a:lnTo>
                <a:lnTo>
                  <a:pt x="27431" y="6096"/>
                </a:lnTo>
                <a:close/>
              </a:path>
              <a:path w="43179" h="78105">
                <a:moveTo>
                  <a:pt x="42672" y="6096"/>
                </a:moveTo>
                <a:lnTo>
                  <a:pt x="27431" y="6096"/>
                </a:lnTo>
                <a:lnTo>
                  <a:pt x="35051" y="13715"/>
                </a:lnTo>
                <a:lnTo>
                  <a:pt x="41583" y="13715"/>
                </a:lnTo>
                <a:lnTo>
                  <a:pt x="42672" y="9144"/>
                </a:lnTo>
                <a:lnTo>
                  <a:pt x="42672" y="6096"/>
                </a:lnTo>
                <a:close/>
              </a:path>
              <a:path w="43179" h="78105">
                <a:moveTo>
                  <a:pt x="36575" y="0"/>
                </a:moveTo>
                <a:lnTo>
                  <a:pt x="6096" y="0"/>
                </a:lnTo>
                <a:lnTo>
                  <a:pt x="6096" y="7789"/>
                </a:lnTo>
                <a:lnTo>
                  <a:pt x="13715" y="6096"/>
                </a:lnTo>
                <a:lnTo>
                  <a:pt x="42672" y="6096"/>
                </a:lnTo>
                <a:lnTo>
                  <a:pt x="41148" y="4572"/>
                </a:lnTo>
                <a:lnTo>
                  <a:pt x="41148" y="3048"/>
                </a:lnTo>
                <a:lnTo>
                  <a:pt x="39624" y="1524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1332" y="1773935"/>
            <a:ext cx="29209" cy="64135"/>
          </a:xfrm>
          <a:custGeom>
            <a:avLst/>
            <a:gdLst/>
            <a:ahLst/>
            <a:cxnLst/>
            <a:rect l="l" t="t" r="r" b="b"/>
            <a:pathLst>
              <a:path w="29210" h="64135">
                <a:moveTo>
                  <a:pt x="28955" y="0"/>
                </a:moveTo>
                <a:lnTo>
                  <a:pt x="0" y="0"/>
                </a:lnTo>
                <a:lnTo>
                  <a:pt x="15239" y="64007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1332" y="1772411"/>
            <a:ext cx="29209" cy="66040"/>
          </a:xfrm>
          <a:custGeom>
            <a:avLst/>
            <a:gdLst/>
            <a:ahLst/>
            <a:cxnLst/>
            <a:rect l="l" t="t" r="r" b="b"/>
            <a:pathLst>
              <a:path w="29210" h="66039">
                <a:moveTo>
                  <a:pt x="28955" y="0"/>
                </a:moveTo>
                <a:lnTo>
                  <a:pt x="0" y="0"/>
                </a:lnTo>
                <a:lnTo>
                  <a:pt x="0" y="1524"/>
                </a:lnTo>
                <a:lnTo>
                  <a:pt x="13715" y="65531"/>
                </a:lnTo>
                <a:lnTo>
                  <a:pt x="14477" y="61975"/>
                </a:lnTo>
                <a:lnTo>
                  <a:pt x="1523" y="1524"/>
                </a:lnTo>
                <a:lnTo>
                  <a:pt x="28955" y="1524"/>
                </a:lnTo>
                <a:lnTo>
                  <a:pt x="28955" y="0"/>
                </a:lnTo>
                <a:close/>
              </a:path>
              <a:path w="29210" h="66039">
                <a:moveTo>
                  <a:pt x="14477" y="61975"/>
                </a:moveTo>
                <a:lnTo>
                  <a:pt x="13715" y="65531"/>
                </a:lnTo>
                <a:lnTo>
                  <a:pt x="15239" y="65531"/>
                </a:lnTo>
                <a:lnTo>
                  <a:pt x="14477" y="61975"/>
                </a:lnTo>
                <a:close/>
              </a:path>
              <a:path w="29210" h="66039">
                <a:moveTo>
                  <a:pt x="28955" y="1524"/>
                </a:moveTo>
                <a:lnTo>
                  <a:pt x="27431" y="1524"/>
                </a:lnTo>
                <a:lnTo>
                  <a:pt x="14477" y="61975"/>
                </a:lnTo>
                <a:lnTo>
                  <a:pt x="15239" y="65531"/>
                </a:lnTo>
                <a:lnTo>
                  <a:pt x="2895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8952" y="1703831"/>
            <a:ext cx="818515" cy="70485"/>
          </a:xfrm>
          <a:custGeom>
            <a:avLst/>
            <a:gdLst/>
            <a:ahLst/>
            <a:cxnLst/>
            <a:rect l="l" t="t" r="r" b="b"/>
            <a:pathLst>
              <a:path w="818514" h="70485">
                <a:moveTo>
                  <a:pt x="81838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70104"/>
                </a:lnTo>
                <a:lnTo>
                  <a:pt x="13715" y="70104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818388" y="7620"/>
                </a:lnTo>
                <a:lnTo>
                  <a:pt x="818388" y="0"/>
                </a:lnTo>
                <a:close/>
              </a:path>
              <a:path w="818514" h="70485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818514" h="70485">
                <a:moveTo>
                  <a:pt x="818388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818388" y="13716"/>
                </a:lnTo>
                <a:lnTo>
                  <a:pt x="818388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2728" y="5865875"/>
            <a:ext cx="449580" cy="155575"/>
          </a:xfrm>
          <a:custGeom>
            <a:avLst/>
            <a:gdLst/>
            <a:ahLst/>
            <a:cxnLst/>
            <a:rect l="l" t="t" r="r" b="b"/>
            <a:pathLst>
              <a:path w="449579" h="155575">
                <a:moveTo>
                  <a:pt x="434339" y="141731"/>
                </a:moveTo>
                <a:lnTo>
                  <a:pt x="0" y="141731"/>
                </a:lnTo>
                <a:lnTo>
                  <a:pt x="0" y="155447"/>
                </a:lnTo>
                <a:lnTo>
                  <a:pt x="446532" y="155447"/>
                </a:lnTo>
                <a:lnTo>
                  <a:pt x="449580" y="152399"/>
                </a:lnTo>
                <a:lnTo>
                  <a:pt x="449580" y="147827"/>
                </a:lnTo>
                <a:lnTo>
                  <a:pt x="434339" y="147827"/>
                </a:lnTo>
                <a:lnTo>
                  <a:pt x="434339" y="141731"/>
                </a:lnTo>
                <a:close/>
              </a:path>
              <a:path w="449579" h="155575">
                <a:moveTo>
                  <a:pt x="449580" y="0"/>
                </a:moveTo>
                <a:lnTo>
                  <a:pt x="434339" y="0"/>
                </a:lnTo>
                <a:lnTo>
                  <a:pt x="434339" y="147827"/>
                </a:lnTo>
                <a:lnTo>
                  <a:pt x="441960" y="141731"/>
                </a:lnTo>
                <a:lnTo>
                  <a:pt x="449580" y="141731"/>
                </a:lnTo>
                <a:lnTo>
                  <a:pt x="449580" y="0"/>
                </a:lnTo>
                <a:close/>
              </a:path>
              <a:path w="449579" h="155575">
                <a:moveTo>
                  <a:pt x="449580" y="141731"/>
                </a:moveTo>
                <a:lnTo>
                  <a:pt x="441960" y="141731"/>
                </a:lnTo>
                <a:lnTo>
                  <a:pt x="434339" y="147827"/>
                </a:lnTo>
                <a:lnTo>
                  <a:pt x="449580" y="147827"/>
                </a:lnTo>
                <a:lnTo>
                  <a:pt x="449580" y="141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8952" y="5622035"/>
            <a:ext cx="818515" cy="155575"/>
          </a:xfrm>
          <a:custGeom>
            <a:avLst/>
            <a:gdLst/>
            <a:ahLst/>
            <a:cxnLst/>
            <a:rect l="l" t="t" r="r" b="b"/>
            <a:pathLst>
              <a:path w="818514" h="155575">
                <a:moveTo>
                  <a:pt x="13715" y="0"/>
                </a:moveTo>
                <a:lnTo>
                  <a:pt x="0" y="0"/>
                </a:lnTo>
                <a:lnTo>
                  <a:pt x="0" y="152400"/>
                </a:lnTo>
                <a:lnTo>
                  <a:pt x="3048" y="155448"/>
                </a:lnTo>
                <a:lnTo>
                  <a:pt x="818388" y="155448"/>
                </a:lnTo>
                <a:lnTo>
                  <a:pt x="818388" y="147828"/>
                </a:lnTo>
                <a:lnTo>
                  <a:pt x="13715" y="147828"/>
                </a:lnTo>
                <a:lnTo>
                  <a:pt x="7620" y="140208"/>
                </a:lnTo>
                <a:lnTo>
                  <a:pt x="13715" y="140208"/>
                </a:lnTo>
                <a:lnTo>
                  <a:pt x="13715" y="0"/>
                </a:lnTo>
                <a:close/>
              </a:path>
              <a:path w="818514" h="155575">
                <a:moveTo>
                  <a:pt x="13715" y="140208"/>
                </a:moveTo>
                <a:lnTo>
                  <a:pt x="7620" y="140208"/>
                </a:lnTo>
                <a:lnTo>
                  <a:pt x="13715" y="147828"/>
                </a:lnTo>
                <a:lnTo>
                  <a:pt x="13715" y="140208"/>
                </a:lnTo>
                <a:close/>
              </a:path>
              <a:path w="818514" h="155575">
                <a:moveTo>
                  <a:pt x="818388" y="140208"/>
                </a:moveTo>
                <a:lnTo>
                  <a:pt x="13715" y="140208"/>
                </a:lnTo>
                <a:lnTo>
                  <a:pt x="13715" y="147828"/>
                </a:lnTo>
                <a:lnTo>
                  <a:pt x="818388" y="147828"/>
                </a:lnTo>
                <a:lnTo>
                  <a:pt x="818388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000" y="5155691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571" y="4858511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6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5235" y="3813047"/>
            <a:ext cx="43180" cy="88900"/>
          </a:xfrm>
          <a:custGeom>
            <a:avLst/>
            <a:gdLst/>
            <a:ahLst/>
            <a:cxnLst/>
            <a:rect l="l" t="t" r="r" b="b"/>
            <a:pathLst>
              <a:path w="43179" h="88900">
                <a:moveTo>
                  <a:pt x="6096" y="7789"/>
                </a:moveTo>
                <a:lnTo>
                  <a:pt x="0" y="9143"/>
                </a:lnTo>
                <a:lnTo>
                  <a:pt x="13715" y="82295"/>
                </a:lnTo>
                <a:lnTo>
                  <a:pt x="13715" y="86867"/>
                </a:lnTo>
                <a:lnTo>
                  <a:pt x="16763" y="88391"/>
                </a:lnTo>
                <a:lnTo>
                  <a:pt x="24384" y="88391"/>
                </a:lnTo>
                <a:lnTo>
                  <a:pt x="27431" y="86867"/>
                </a:lnTo>
                <a:lnTo>
                  <a:pt x="27431" y="82295"/>
                </a:lnTo>
                <a:lnTo>
                  <a:pt x="27749" y="80771"/>
                </a:lnTo>
                <a:lnTo>
                  <a:pt x="13715" y="80771"/>
                </a:lnTo>
                <a:lnTo>
                  <a:pt x="20573" y="43433"/>
                </a:lnTo>
                <a:lnTo>
                  <a:pt x="15115" y="13715"/>
                </a:lnTo>
                <a:lnTo>
                  <a:pt x="6096" y="13715"/>
                </a:lnTo>
                <a:lnTo>
                  <a:pt x="6096" y="7789"/>
                </a:lnTo>
                <a:close/>
              </a:path>
              <a:path w="43179" h="88900">
                <a:moveTo>
                  <a:pt x="20573" y="43433"/>
                </a:moveTo>
                <a:lnTo>
                  <a:pt x="13715" y="80771"/>
                </a:lnTo>
                <a:lnTo>
                  <a:pt x="27431" y="80771"/>
                </a:lnTo>
                <a:lnTo>
                  <a:pt x="20573" y="43433"/>
                </a:lnTo>
                <a:close/>
              </a:path>
              <a:path w="43179" h="88900">
                <a:moveTo>
                  <a:pt x="27431" y="6095"/>
                </a:moveTo>
                <a:lnTo>
                  <a:pt x="20573" y="43433"/>
                </a:lnTo>
                <a:lnTo>
                  <a:pt x="27431" y="80771"/>
                </a:lnTo>
                <a:lnTo>
                  <a:pt x="27749" y="80771"/>
                </a:lnTo>
                <a:lnTo>
                  <a:pt x="41719" y="13715"/>
                </a:lnTo>
                <a:lnTo>
                  <a:pt x="35051" y="13715"/>
                </a:lnTo>
                <a:lnTo>
                  <a:pt x="27431" y="6095"/>
                </a:lnTo>
                <a:close/>
              </a:path>
              <a:path w="43179" h="88900">
                <a:moveTo>
                  <a:pt x="13715" y="6095"/>
                </a:moveTo>
                <a:lnTo>
                  <a:pt x="6096" y="7789"/>
                </a:lnTo>
                <a:lnTo>
                  <a:pt x="6096" y="13715"/>
                </a:lnTo>
                <a:lnTo>
                  <a:pt x="15115" y="13715"/>
                </a:lnTo>
                <a:lnTo>
                  <a:pt x="13715" y="6095"/>
                </a:lnTo>
                <a:close/>
              </a:path>
              <a:path w="43179" h="88900">
                <a:moveTo>
                  <a:pt x="27431" y="6095"/>
                </a:moveTo>
                <a:lnTo>
                  <a:pt x="13715" y="6095"/>
                </a:lnTo>
                <a:lnTo>
                  <a:pt x="15115" y="13715"/>
                </a:lnTo>
                <a:lnTo>
                  <a:pt x="26032" y="13715"/>
                </a:lnTo>
                <a:lnTo>
                  <a:pt x="27431" y="6095"/>
                </a:lnTo>
                <a:close/>
              </a:path>
              <a:path w="43179" h="88900">
                <a:moveTo>
                  <a:pt x="42672" y="6095"/>
                </a:moveTo>
                <a:lnTo>
                  <a:pt x="27431" y="6095"/>
                </a:lnTo>
                <a:lnTo>
                  <a:pt x="35051" y="13715"/>
                </a:lnTo>
                <a:lnTo>
                  <a:pt x="41719" y="13715"/>
                </a:lnTo>
                <a:lnTo>
                  <a:pt x="42672" y="9143"/>
                </a:lnTo>
                <a:lnTo>
                  <a:pt x="42672" y="6095"/>
                </a:lnTo>
                <a:close/>
              </a:path>
              <a:path w="43179" h="88900">
                <a:moveTo>
                  <a:pt x="36575" y="0"/>
                </a:moveTo>
                <a:lnTo>
                  <a:pt x="6096" y="0"/>
                </a:lnTo>
                <a:lnTo>
                  <a:pt x="6096" y="7789"/>
                </a:lnTo>
                <a:lnTo>
                  <a:pt x="13715" y="6095"/>
                </a:lnTo>
                <a:lnTo>
                  <a:pt x="42672" y="6095"/>
                </a:lnTo>
                <a:lnTo>
                  <a:pt x="41148" y="4571"/>
                </a:lnTo>
                <a:lnTo>
                  <a:pt x="41148" y="3047"/>
                </a:lnTo>
                <a:lnTo>
                  <a:pt x="39624" y="1523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1332" y="3820667"/>
            <a:ext cx="29209" cy="73660"/>
          </a:xfrm>
          <a:custGeom>
            <a:avLst/>
            <a:gdLst/>
            <a:ahLst/>
            <a:cxnLst/>
            <a:rect l="l" t="t" r="r" b="b"/>
            <a:pathLst>
              <a:path w="29210" h="73660">
                <a:moveTo>
                  <a:pt x="28955" y="0"/>
                </a:moveTo>
                <a:lnTo>
                  <a:pt x="0" y="0"/>
                </a:lnTo>
                <a:lnTo>
                  <a:pt x="15239" y="73152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1332" y="3819143"/>
            <a:ext cx="29209" cy="76200"/>
          </a:xfrm>
          <a:custGeom>
            <a:avLst/>
            <a:gdLst/>
            <a:ahLst/>
            <a:cxnLst/>
            <a:rect l="l" t="t" r="r" b="b"/>
            <a:pathLst>
              <a:path w="29210" h="76200">
                <a:moveTo>
                  <a:pt x="28955" y="0"/>
                </a:moveTo>
                <a:lnTo>
                  <a:pt x="0" y="0"/>
                </a:lnTo>
                <a:lnTo>
                  <a:pt x="0" y="1524"/>
                </a:lnTo>
                <a:lnTo>
                  <a:pt x="13715" y="76200"/>
                </a:lnTo>
                <a:lnTo>
                  <a:pt x="15239" y="76200"/>
                </a:lnTo>
                <a:lnTo>
                  <a:pt x="15519" y="74676"/>
                </a:lnTo>
                <a:lnTo>
                  <a:pt x="13715" y="74676"/>
                </a:lnTo>
                <a:lnTo>
                  <a:pt x="14477" y="70612"/>
                </a:lnTo>
                <a:lnTo>
                  <a:pt x="1523" y="1524"/>
                </a:lnTo>
                <a:lnTo>
                  <a:pt x="28955" y="1524"/>
                </a:lnTo>
                <a:lnTo>
                  <a:pt x="28955" y="0"/>
                </a:lnTo>
                <a:close/>
              </a:path>
              <a:path w="29210" h="76200">
                <a:moveTo>
                  <a:pt x="14477" y="70612"/>
                </a:moveTo>
                <a:lnTo>
                  <a:pt x="13715" y="74676"/>
                </a:lnTo>
                <a:lnTo>
                  <a:pt x="15239" y="74676"/>
                </a:lnTo>
                <a:lnTo>
                  <a:pt x="14477" y="70612"/>
                </a:lnTo>
                <a:close/>
              </a:path>
              <a:path w="29210" h="76200">
                <a:moveTo>
                  <a:pt x="28955" y="1524"/>
                </a:moveTo>
                <a:lnTo>
                  <a:pt x="27431" y="1524"/>
                </a:lnTo>
                <a:lnTo>
                  <a:pt x="14477" y="70612"/>
                </a:lnTo>
                <a:lnTo>
                  <a:pt x="15239" y="74676"/>
                </a:lnTo>
                <a:lnTo>
                  <a:pt x="15519" y="74676"/>
                </a:lnTo>
                <a:lnTo>
                  <a:pt x="2895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6571" y="338632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37276" y="2983991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62728" y="2731007"/>
            <a:ext cx="449580" cy="166370"/>
          </a:xfrm>
          <a:custGeom>
            <a:avLst/>
            <a:gdLst/>
            <a:ahLst/>
            <a:cxnLst/>
            <a:rect l="l" t="t" r="r" b="b"/>
            <a:pathLst>
              <a:path w="449579" h="166369">
                <a:moveTo>
                  <a:pt x="434339" y="7620"/>
                </a:moveTo>
                <a:lnTo>
                  <a:pt x="434339" y="166116"/>
                </a:lnTo>
                <a:lnTo>
                  <a:pt x="449580" y="166116"/>
                </a:lnTo>
                <a:lnTo>
                  <a:pt x="449580" y="15240"/>
                </a:lnTo>
                <a:lnTo>
                  <a:pt x="441960" y="15240"/>
                </a:lnTo>
                <a:lnTo>
                  <a:pt x="434339" y="7620"/>
                </a:lnTo>
                <a:close/>
              </a:path>
              <a:path w="449579" h="166369">
                <a:moveTo>
                  <a:pt x="446532" y="0"/>
                </a:moveTo>
                <a:lnTo>
                  <a:pt x="0" y="0"/>
                </a:lnTo>
                <a:lnTo>
                  <a:pt x="0" y="15240"/>
                </a:lnTo>
                <a:lnTo>
                  <a:pt x="434339" y="15240"/>
                </a:lnTo>
                <a:lnTo>
                  <a:pt x="434339" y="7620"/>
                </a:lnTo>
                <a:lnTo>
                  <a:pt x="449580" y="7620"/>
                </a:lnTo>
                <a:lnTo>
                  <a:pt x="449580" y="4572"/>
                </a:lnTo>
                <a:lnTo>
                  <a:pt x="446532" y="0"/>
                </a:lnTo>
                <a:close/>
              </a:path>
              <a:path w="449579" h="166369">
                <a:moveTo>
                  <a:pt x="449580" y="7620"/>
                </a:moveTo>
                <a:lnTo>
                  <a:pt x="434339" y="7620"/>
                </a:lnTo>
                <a:lnTo>
                  <a:pt x="441960" y="15240"/>
                </a:lnTo>
                <a:lnTo>
                  <a:pt x="449580" y="15240"/>
                </a:lnTo>
                <a:lnTo>
                  <a:pt x="4495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62728" y="2314955"/>
            <a:ext cx="449580" cy="155575"/>
          </a:xfrm>
          <a:custGeom>
            <a:avLst/>
            <a:gdLst/>
            <a:ahLst/>
            <a:cxnLst/>
            <a:rect l="l" t="t" r="r" b="b"/>
            <a:pathLst>
              <a:path w="449579" h="155575">
                <a:moveTo>
                  <a:pt x="434339" y="140208"/>
                </a:moveTo>
                <a:lnTo>
                  <a:pt x="0" y="140208"/>
                </a:lnTo>
                <a:lnTo>
                  <a:pt x="0" y="155448"/>
                </a:lnTo>
                <a:lnTo>
                  <a:pt x="446532" y="155448"/>
                </a:lnTo>
                <a:lnTo>
                  <a:pt x="449580" y="152400"/>
                </a:lnTo>
                <a:lnTo>
                  <a:pt x="449580" y="147827"/>
                </a:lnTo>
                <a:lnTo>
                  <a:pt x="434339" y="147827"/>
                </a:lnTo>
                <a:lnTo>
                  <a:pt x="434339" y="140208"/>
                </a:lnTo>
                <a:close/>
              </a:path>
              <a:path w="449579" h="155575">
                <a:moveTo>
                  <a:pt x="449580" y="0"/>
                </a:moveTo>
                <a:lnTo>
                  <a:pt x="434339" y="0"/>
                </a:lnTo>
                <a:lnTo>
                  <a:pt x="434339" y="147827"/>
                </a:lnTo>
                <a:lnTo>
                  <a:pt x="441960" y="140208"/>
                </a:lnTo>
                <a:lnTo>
                  <a:pt x="449580" y="140208"/>
                </a:lnTo>
                <a:lnTo>
                  <a:pt x="449580" y="0"/>
                </a:lnTo>
                <a:close/>
              </a:path>
              <a:path w="449579" h="155575">
                <a:moveTo>
                  <a:pt x="449580" y="140208"/>
                </a:moveTo>
                <a:lnTo>
                  <a:pt x="441960" y="140208"/>
                </a:lnTo>
                <a:lnTo>
                  <a:pt x="434339" y="147827"/>
                </a:lnTo>
                <a:lnTo>
                  <a:pt x="449580" y="147827"/>
                </a:lnTo>
                <a:lnTo>
                  <a:pt x="449580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8952" y="2039111"/>
            <a:ext cx="818515" cy="187960"/>
          </a:xfrm>
          <a:custGeom>
            <a:avLst/>
            <a:gdLst/>
            <a:ahLst/>
            <a:cxnLst/>
            <a:rect l="l" t="t" r="r" b="b"/>
            <a:pathLst>
              <a:path w="818514" h="187960">
                <a:moveTo>
                  <a:pt x="13715" y="0"/>
                </a:moveTo>
                <a:lnTo>
                  <a:pt x="0" y="0"/>
                </a:lnTo>
                <a:lnTo>
                  <a:pt x="0" y="184403"/>
                </a:lnTo>
                <a:lnTo>
                  <a:pt x="3048" y="187451"/>
                </a:lnTo>
                <a:lnTo>
                  <a:pt x="818388" y="187451"/>
                </a:lnTo>
                <a:lnTo>
                  <a:pt x="818388" y="179831"/>
                </a:lnTo>
                <a:lnTo>
                  <a:pt x="13715" y="179831"/>
                </a:lnTo>
                <a:lnTo>
                  <a:pt x="7620" y="173736"/>
                </a:lnTo>
                <a:lnTo>
                  <a:pt x="13715" y="173736"/>
                </a:lnTo>
                <a:lnTo>
                  <a:pt x="13715" y="0"/>
                </a:lnTo>
                <a:close/>
              </a:path>
              <a:path w="818514" h="187960">
                <a:moveTo>
                  <a:pt x="13715" y="173736"/>
                </a:moveTo>
                <a:lnTo>
                  <a:pt x="7620" y="173736"/>
                </a:lnTo>
                <a:lnTo>
                  <a:pt x="13715" y="179831"/>
                </a:lnTo>
                <a:lnTo>
                  <a:pt x="13715" y="173736"/>
                </a:lnTo>
                <a:close/>
              </a:path>
              <a:path w="818514" h="187960">
                <a:moveTo>
                  <a:pt x="818388" y="173736"/>
                </a:moveTo>
                <a:lnTo>
                  <a:pt x="13715" y="173736"/>
                </a:lnTo>
                <a:lnTo>
                  <a:pt x="13715" y="179831"/>
                </a:lnTo>
                <a:lnTo>
                  <a:pt x="818388" y="179831"/>
                </a:lnTo>
                <a:lnTo>
                  <a:pt x="818388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2728" y="1427987"/>
            <a:ext cx="449580" cy="187960"/>
          </a:xfrm>
          <a:custGeom>
            <a:avLst/>
            <a:gdLst/>
            <a:ahLst/>
            <a:cxnLst/>
            <a:rect l="l" t="t" r="r" b="b"/>
            <a:pathLst>
              <a:path w="449579" h="187959">
                <a:moveTo>
                  <a:pt x="434339" y="6095"/>
                </a:moveTo>
                <a:lnTo>
                  <a:pt x="434339" y="187451"/>
                </a:lnTo>
                <a:lnTo>
                  <a:pt x="449580" y="187451"/>
                </a:lnTo>
                <a:lnTo>
                  <a:pt x="449580" y="13715"/>
                </a:lnTo>
                <a:lnTo>
                  <a:pt x="441960" y="13715"/>
                </a:lnTo>
                <a:lnTo>
                  <a:pt x="434339" y="6095"/>
                </a:lnTo>
                <a:close/>
              </a:path>
              <a:path w="449579" h="187959">
                <a:moveTo>
                  <a:pt x="446532" y="0"/>
                </a:moveTo>
                <a:lnTo>
                  <a:pt x="0" y="0"/>
                </a:lnTo>
                <a:lnTo>
                  <a:pt x="0" y="13715"/>
                </a:lnTo>
                <a:lnTo>
                  <a:pt x="434339" y="13715"/>
                </a:lnTo>
                <a:lnTo>
                  <a:pt x="434339" y="6095"/>
                </a:lnTo>
                <a:lnTo>
                  <a:pt x="449580" y="6095"/>
                </a:lnTo>
                <a:lnTo>
                  <a:pt x="449580" y="3048"/>
                </a:lnTo>
                <a:lnTo>
                  <a:pt x="446532" y="0"/>
                </a:lnTo>
                <a:close/>
              </a:path>
              <a:path w="449579" h="187959">
                <a:moveTo>
                  <a:pt x="449580" y="6095"/>
                </a:moveTo>
                <a:lnTo>
                  <a:pt x="434339" y="6095"/>
                </a:lnTo>
                <a:lnTo>
                  <a:pt x="441960" y="13715"/>
                </a:lnTo>
                <a:lnTo>
                  <a:pt x="449580" y="13715"/>
                </a:lnTo>
                <a:lnTo>
                  <a:pt x="44958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7276" y="1711451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85815" y="5673305"/>
            <a:ext cx="252984" cy="194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9720" y="5667755"/>
            <a:ext cx="265430" cy="205740"/>
          </a:xfrm>
          <a:custGeom>
            <a:avLst/>
            <a:gdLst/>
            <a:ahLst/>
            <a:cxnLst/>
            <a:rect l="l" t="t" r="r" b="b"/>
            <a:pathLst>
              <a:path w="265429" h="205739">
                <a:moveTo>
                  <a:pt x="265175" y="0"/>
                </a:moveTo>
                <a:lnTo>
                  <a:pt x="0" y="0"/>
                </a:lnTo>
                <a:lnTo>
                  <a:pt x="0" y="205740"/>
                </a:lnTo>
                <a:lnTo>
                  <a:pt x="265175" y="205740"/>
                </a:lnTo>
                <a:lnTo>
                  <a:pt x="265175" y="198120"/>
                </a:lnTo>
                <a:lnTo>
                  <a:pt x="15239" y="198120"/>
                </a:lnTo>
                <a:lnTo>
                  <a:pt x="7619" y="190500"/>
                </a:lnTo>
                <a:lnTo>
                  <a:pt x="15239" y="190500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6096"/>
                </a:lnTo>
                <a:lnTo>
                  <a:pt x="265175" y="6096"/>
                </a:lnTo>
                <a:lnTo>
                  <a:pt x="265175" y="0"/>
                </a:lnTo>
                <a:close/>
              </a:path>
              <a:path w="265429" h="205739">
                <a:moveTo>
                  <a:pt x="15239" y="190500"/>
                </a:moveTo>
                <a:lnTo>
                  <a:pt x="7619" y="190500"/>
                </a:lnTo>
                <a:lnTo>
                  <a:pt x="15239" y="198120"/>
                </a:lnTo>
                <a:lnTo>
                  <a:pt x="15239" y="190500"/>
                </a:lnTo>
                <a:close/>
              </a:path>
              <a:path w="265429" h="205739">
                <a:moveTo>
                  <a:pt x="251459" y="190500"/>
                </a:moveTo>
                <a:lnTo>
                  <a:pt x="15239" y="190500"/>
                </a:lnTo>
                <a:lnTo>
                  <a:pt x="15239" y="198120"/>
                </a:lnTo>
                <a:lnTo>
                  <a:pt x="251459" y="198120"/>
                </a:lnTo>
                <a:lnTo>
                  <a:pt x="251459" y="190500"/>
                </a:lnTo>
                <a:close/>
              </a:path>
              <a:path w="265429" h="205739">
                <a:moveTo>
                  <a:pt x="251459" y="6096"/>
                </a:moveTo>
                <a:lnTo>
                  <a:pt x="251459" y="198120"/>
                </a:lnTo>
                <a:lnTo>
                  <a:pt x="257555" y="190500"/>
                </a:lnTo>
                <a:lnTo>
                  <a:pt x="265175" y="190500"/>
                </a:lnTo>
                <a:lnTo>
                  <a:pt x="265175" y="13716"/>
                </a:lnTo>
                <a:lnTo>
                  <a:pt x="257555" y="13716"/>
                </a:lnTo>
                <a:lnTo>
                  <a:pt x="251459" y="6096"/>
                </a:lnTo>
                <a:close/>
              </a:path>
              <a:path w="265429" h="205739">
                <a:moveTo>
                  <a:pt x="265175" y="190500"/>
                </a:moveTo>
                <a:lnTo>
                  <a:pt x="257555" y="190500"/>
                </a:lnTo>
                <a:lnTo>
                  <a:pt x="251459" y="198120"/>
                </a:lnTo>
                <a:lnTo>
                  <a:pt x="265175" y="198120"/>
                </a:lnTo>
                <a:lnTo>
                  <a:pt x="265175" y="190500"/>
                </a:lnTo>
                <a:close/>
              </a:path>
              <a:path w="265429" h="205739">
                <a:moveTo>
                  <a:pt x="15239" y="6096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265429" h="205739">
                <a:moveTo>
                  <a:pt x="251459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251459" y="13716"/>
                </a:lnTo>
                <a:lnTo>
                  <a:pt x="251459" y="6096"/>
                </a:lnTo>
                <a:close/>
              </a:path>
              <a:path w="265429" h="205739">
                <a:moveTo>
                  <a:pt x="265175" y="6096"/>
                </a:moveTo>
                <a:lnTo>
                  <a:pt x="251459" y="6096"/>
                </a:lnTo>
                <a:lnTo>
                  <a:pt x="257555" y="13716"/>
                </a:lnTo>
                <a:lnTo>
                  <a:pt x="265175" y="13716"/>
                </a:lnTo>
                <a:lnTo>
                  <a:pt x="26517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71159" y="5733287"/>
            <a:ext cx="8229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85815" y="2133599"/>
            <a:ext cx="252984" cy="181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79720" y="2127503"/>
            <a:ext cx="265430" cy="193675"/>
          </a:xfrm>
          <a:custGeom>
            <a:avLst/>
            <a:gdLst/>
            <a:ahLst/>
            <a:cxnLst/>
            <a:rect l="l" t="t" r="r" b="b"/>
            <a:pathLst>
              <a:path w="265429" h="193675">
                <a:moveTo>
                  <a:pt x="265175" y="0"/>
                </a:moveTo>
                <a:lnTo>
                  <a:pt x="0" y="0"/>
                </a:lnTo>
                <a:lnTo>
                  <a:pt x="0" y="193548"/>
                </a:lnTo>
                <a:lnTo>
                  <a:pt x="265175" y="193548"/>
                </a:lnTo>
                <a:lnTo>
                  <a:pt x="265175" y="187451"/>
                </a:lnTo>
                <a:lnTo>
                  <a:pt x="15239" y="187451"/>
                </a:lnTo>
                <a:lnTo>
                  <a:pt x="7619" y="179832"/>
                </a:lnTo>
                <a:lnTo>
                  <a:pt x="15239" y="179832"/>
                </a:lnTo>
                <a:lnTo>
                  <a:pt x="15239" y="13715"/>
                </a:lnTo>
                <a:lnTo>
                  <a:pt x="7619" y="13715"/>
                </a:lnTo>
                <a:lnTo>
                  <a:pt x="15239" y="6096"/>
                </a:lnTo>
                <a:lnTo>
                  <a:pt x="265175" y="6096"/>
                </a:lnTo>
                <a:lnTo>
                  <a:pt x="265175" y="0"/>
                </a:lnTo>
                <a:close/>
              </a:path>
              <a:path w="265429" h="193675">
                <a:moveTo>
                  <a:pt x="15239" y="179832"/>
                </a:moveTo>
                <a:lnTo>
                  <a:pt x="7619" y="179832"/>
                </a:lnTo>
                <a:lnTo>
                  <a:pt x="15239" y="187451"/>
                </a:lnTo>
                <a:lnTo>
                  <a:pt x="15239" y="179832"/>
                </a:lnTo>
                <a:close/>
              </a:path>
              <a:path w="265429" h="193675">
                <a:moveTo>
                  <a:pt x="251459" y="179832"/>
                </a:moveTo>
                <a:lnTo>
                  <a:pt x="15239" y="179832"/>
                </a:lnTo>
                <a:lnTo>
                  <a:pt x="15239" y="187451"/>
                </a:lnTo>
                <a:lnTo>
                  <a:pt x="251459" y="187451"/>
                </a:lnTo>
                <a:lnTo>
                  <a:pt x="251459" y="179832"/>
                </a:lnTo>
                <a:close/>
              </a:path>
              <a:path w="265429" h="193675">
                <a:moveTo>
                  <a:pt x="251459" y="6096"/>
                </a:moveTo>
                <a:lnTo>
                  <a:pt x="251459" y="187451"/>
                </a:lnTo>
                <a:lnTo>
                  <a:pt x="257555" y="179832"/>
                </a:lnTo>
                <a:lnTo>
                  <a:pt x="265175" y="179832"/>
                </a:lnTo>
                <a:lnTo>
                  <a:pt x="265175" y="13715"/>
                </a:lnTo>
                <a:lnTo>
                  <a:pt x="257555" y="13715"/>
                </a:lnTo>
                <a:lnTo>
                  <a:pt x="251459" y="6096"/>
                </a:lnTo>
                <a:close/>
              </a:path>
              <a:path w="265429" h="193675">
                <a:moveTo>
                  <a:pt x="265175" y="179832"/>
                </a:moveTo>
                <a:lnTo>
                  <a:pt x="257555" y="179832"/>
                </a:lnTo>
                <a:lnTo>
                  <a:pt x="251459" y="187451"/>
                </a:lnTo>
                <a:lnTo>
                  <a:pt x="265175" y="187451"/>
                </a:lnTo>
                <a:lnTo>
                  <a:pt x="265175" y="179832"/>
                </a:lnTo>
                <a:close/>
              </a:path>
              <a:path w="265429" h="193675">
                <a:moveTo>
                  <a:pt x="15239" y="6096"/>
                </a:moveTo>
                <a:lnTo>
                  <a:pt x="7619" y="13715"/>
                </a:lnTo>
                <a:lnTo>
                  <a:pt x="15239" y="13715"/>
                </a:lnTo>
                <a:lnTo>
                  <a:pt x="15239" y="6096"/>
                </a:lnTo>
                <a:close/>
              </a:path>
              <a:path w="265429" h="193675">
                <a:moveTo>
                  <a:pt x="251459" y="6096"/>
                </a:moveTo>
                <a:lnTo>
                  <a:pt x="15239" y="6096"/>
                </a:lnTo>
                <a:lnTo>
                  <a:pt x="15239" y="13715"/>
                </a:lnTo>
                <a:lnTo>
                  <a:pt x="251459" y="13715"/>
                </a:lnTo>
                <a:lnTo>
                  <a:pt x="251459" y="6096"/>
                </a:lnTo>
                <a:close/>
              </a:path>
              <a:path w="265429" h="193675">
                <a:moveTo>
                  <a:pt x="265175" y="6096"/>
                </a:moveTo>
                <a:lnTo>
                  <a:pt x="251459" y="6096"/>
                </a:lnTo>
                <a:lnTo>
                  <a:pt x="257555" y="13715"/>
                </a:lnTo>
                <a:lnTo>
                  <a:pt x="265175" y="13715"/>
                </a:lnTo>
                <a:lnTo>
                  <a:pt x="26517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1159" y="2191511"/>
            <a:ext cx="82295" cy="65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00115" y="585977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9144" y="0"/>
                </a:moveTo>
                <a:lnTo>
                  <a:pt x="0" y="12192"/>
                </a:lnTo>
                <a:lnTo>
                  <a:pt x="1524" y="13716"/>
                </a:lnTo>
                <a:lnTo>
                  <a:pt x="10668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0115" y="1577339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9144" y="0"/>
                </a:moveTo>
                <a:lnTo>
                  <a:pt x="0" y="12191"/>
                </a:lnTo>
                <a:lnTo>
                  <a:pt x="1524" y="12191"/>
                </a:lnTo>
                <a:lnTo>
                  <a:pt x="10668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88547" y="4385538"/>
            <a:ext cx="119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50918" y="4385538"/>
            <a:ext cx="119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96511" y="5423915"/>
            <a:ext cx="958850" cy="205740"/>
          </a:xfrm>
          <a:custGeom>
            <a:avLst/>
            <a:gdLst/>
            <a:ahLst/>
            <a:cxnLst/>
            <a:rect l="l" t="t" r="r" b="b"/>
            <a:pathLst>
              <a:path w="958850" h="205739">
                <a:moveTo>
                  <a:pt x="958596" y="0"/>
                </a:moveTo>
                <a:lnTo>
                  <a:pt x="0" y="0"/>
                </a:lnTo>
                <a:lnTo>
                  <a:pt x="0" y="205740"/>
                </a:lnTo>
                <a:lnTo>
                  <a:pt x="958596" y="205740"/>
                </a:lnTo>
                <a:lnTo>
                  <a:pt x="958596" y="198119"/>
                </a:lnTo>
                <a:lnTo>
                  <a:pt x="15239" y="198119"/>
                </a:lnTo>
                <a:lnTo>
                  <a:pt x="7620" y="190500"/>
                </a:lnTo>
                <a:lnTo>
                  <a:pt x="15239" y="190500"/>
                </a:lnTo>
                <a:lnTo>
                  <a:pt x="15239" y="15240"/>
                </a:lnTo>
                <a:lnTo>
                  <a:pt x="7620" y="15240"/>
                </a:lnTo>
                <a:lnTo>
                  <a:pt x="15239" y="7619"/>
                </a:lnTo>
                <a:lnTo>
                  <a:pt x="958596" y="7619"/>
                </a:lnTo>
                <a:lnTo>
                  <a:pt x="958596" y="0"/>
                </a:lnTo>
                <a:close/>
              </a:path>
              <a:path w="958850" h="205739">
                <a:moveTo>
                  <a:pt x="15239" y="190500"/>
                </a:moveTo>
                <a:lnTo>
                  <a:pt x="7620" y="190500"/>
                </a:lnTo>
                <a:lnTo>
                  <a:pt x="15239" y="198119"/>
                </a:lnTo>
                <a:lnTo>
                  <a:pt x="15239" y="190500"/>
                </a:lnTo>
                <a:close/>
              </a:path>
              <a:path w="958850" h="205739">
                <a:moveTo>
                  <a:pt x="943355" y="190500"/>
                </a:moveTo>
                <a:lnTo>
                  <a:pt x="15239" y="190500"/>
                </a:lnTo>
                <a:lnTo>
                  <a:pt x="15239" y="198119"/>
                </a:lnTo>
                <a:lnTo>
                  <a:pt x="943355" y="198119"/>
                </a:lnTo>
                <a:lnTo>
                  <a:pt x="943355" y="190500"/>
                </a:lnTo>
                <a:close/>
              </a:path>
              <a:path w="958850" h="205739">
                <a:moveTo>
                  <a:pt x="943355" y="7619"/>
                </a:moveTo>
                <a:lnTo>
                  <a:pt x="943355" y="198119"/>
                </a:lnTo>
                <a:lnTo>
                  <a:pt x="950976" y="190500"/>
                </a:lnTo>
                <a:lnTo>
                  <a:pt x="958596" y="190500"/>
                </a:lnTo>
                <a:lnTo>
                  <a:pt x="958596" y="15240"/>
                </a:lnTo>
                <a:lnTo>
                  <a:pt x="950976" y="15240"/>
                </a:lnTo>
                <a:lnTo>
                  <a:pt x="943355" y="7619"/>
                </a:lnTo>
                <a:close/>
              </a:path>
              <a:path w="958850" h="205739">
                <a:moveTo>
                  <a:pt x="958596" y="190500"/>
                </a:moveTo>
                <a:lnTo>
                  <a:pt x="950976" y="190500"/>
                </a:lnTo>
                <a:lnTo>
                  <a:pt x="943355" y="198119"/>
                </a:lnTo>
                <a:lnTo>
                  <a:pt x="958596" y="198119"/>
                </a:lnTo>
                <a:lnTo>
                  <a:pt x="958596" y="190500"/>
                </a:lnTo>
                <a:close/>
              </a:path>
              <a:path w="958850" h="205739">
                <a:moveTo>
                  <a:pt x="15239" y="7619"/>
                </a:moveTo>
                <a:lnTo>
                  <a:pt x="7620" y="15240"/>
                </a:lnTo>
                <a:lnTo>
                  <a:pt x="15239" y="15240"/>
                </a:lnTo>
                <a:lnTo>
                  <a:pt x="15239" y="7619"/>
                </a:lnTo>
                <a:close/>
              </a:path>
              <a:path w="958850" h="205739">
                <a:moveTo>
                  <a:pt x="943355" y="7619"/>
                </a:moveTo>
                <a:lnTo>
                  <a:pt x="15239" y="7619"/>
                </a:lnTo>
                <a:lnTo>
                  <a:pt x="15239" y="15240"/>
                </a:lnTo>
                <a:lnTo>
                  <a:pt x="943355" y="15240"/>
                </a:lnTo>
                <a:lnTo>
                  <a:pt x="943355" y="7619"/>
                </a:lnTo>
                <a:close/>
              </a:path>
              <a:path w="958850" h="205739">
                <a:moveTo>
                  <a:pt x="958596" y="7619"/>
                </a:moveTo>
                <a:lnTo>
                  <a:pt x="943355" y="7619"/>
                </a:lnTo>
                <a:lnTo>
                  <a:pt x="950976" y="15240"/>
                </a:lnTo>
                <a:lnTo>
                  <a:pt x="958596" y="15240"/>
                </a:lnTo>
                <a:lnTo>
                  <a:pt x="95859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0115" y="2933699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9144" y="0"/>
                </a:moveTo>
                <a:lnTo>
                  <a:pt x="0" y="12191"/>
                </a:lnTo>
                <a:lnTo>
                  <a:pt x="1524" y="12191"/>
                </a:lnTo>
                <a:lnTo>
                  <a:pt x="10668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96511" y="1851659"/>
            <a:ext cx="958850" cy="195580"/>
          </a:xfrm>
          <a:custGeom>
            <a:avLst/>
            <a:gdLst/>
            <a:ahLst/>
            <a:cxnLst/>
            <a:rect l="l" t="t" r="r" b="b"/>
            <a:pathLst>
              <a:path w="958850" h="195580">
                <a:moveTo>
                  <a:pt x="958596" y="0"/>
                </a:moveTo>
                <a:lnTo>
                  <a:pt x="0" y="0"/>
                </a:lnTo>
                <a:lnTo>
                  <a:pt x="0" y="195071"/>
                </a:lnTo>
                <a:lnTo>
                  <a:pt x="958596" y="195071"/>
                </a:lnTo>
                <a:lnTo>
                  <a:pt x="958596" y="187451"/>
                </a:lnTo>
                <a:lnTo>
                  <a:pt x="15239" y="187451"/>
                </a:lnTo>
                <a:lnTo>
                  <a:pt x="7620" y="181355"/>
                </a:lnTo>
                <a:lnTo>
                  <a:pt x="15239" y="181355"/>
                </a:lnTo>
                <a:lnTo>
                  <a:pt x="15239" y="15239"/>
                </a:lnTo>
                <a:lnTo>
                  <a:pt x="7620" y="15239"/>
                </a:lnTo>
                <a:lnTo>
                  <a:pt x="15239" y="7619"/>
                </a:lnTo>
                <a:lnTo>
                  <a:pt x="958596" y="7619"/>
                </a:lnTo>
                <a:lnTo>
                  <a:pt x="958596" y="0"/>
                </a:lnTo>
                <a:close/>
              </a:path>
              <a:path w="958850" h="195580">
                <a:moveTo>
                  <a:pt x="15239" y="181355"/>
                </a:moveTo>
                <a:lnTo>
                  <a:pt x="7620" y="181355"/>
                </a:lnTo>
                <a:lnTo>
                  <a:pt x="15239" y="187451"/>
                </a:lnTo>
                <a:lnTo>
                  <a:pt x="15239" y="181355"/>
                </a:lnTo>
                <a:close/>
              </a:path>
              <a:path w="958850" h="195580">
                <a:moveTo>
                  <a:pt x="943355" y="181355"/>
                </a:moveTo>
                <a:lnTo>
                  <a:pt x="15239" y="181355"/>
                </a:lnTo>
                <a:lnTo>
                  <a:pt x="15239" y="187451"/>
                </a:lnTo>
                <a:lnTo>
                  <a:pt x="943355" y="187451"/>
                </a:lnTo>
                <a:lnTo>
                  <a:pt x="943355" y="181355"/>
                </a:lnTo>
                <a:close/>
              </a:path>
              <a:path w="958850" h="195580">
                <a:moveTo>
                  <a:pt x="943355" y="7619"/>
                </a:moveTo>
                <a:lnTo>
                  <a:pt x="943355" y="187451"/>
                </a:lnTo>
                <a:lnTo>
                  <a:pt x="950976" y="181355"/>
                </a:lnTo>
                <a:lnTo>
                  <a:pt x="958596" y="181355"/>
                </a:lnTo>
                <a:lnTo>
                  <a:pt x="958596" y="15239"/>
                </a:lnTo>
                <a:lnTo>
                  <a:pt x="950976" y="15239"/>
                </a:lnTo>
                <a:lnTo>
                  <a:pt x="943355" y="7619"/>
                </a:lnTo>
                <a:close/>
              </a:path>
              <a:path w="958850" h="195580">
                <a:moveTo>
                  <a:pt x="958596" y="181355"/>
                </a:moveTo>
                <a:lnTo>
                  <a:pt x="950976" y="181355"/>
                </a:lnTo>
                <a:lnTo>
                  <a:pt x="943355" y="187451"/>
                </a:lnTo>
                <a:lnTo>
                  <a:pt x="958596" y="187451"/>
                </a:lnTo>
                <a:lnTo>
                  <a:pt x="958596" y="181355"/>
                </a:lnTo>
                <a:close/>
              </a:path>
              <a:path w="958850" h="195580">
                <a:moveTo>
                  <a:pt x="15239" y="7619"/>
                </a:moveTo>
                <a:lnTo>
                  <a:pt x="7620" y="15239"/>
                </a:lnTo>
                <a:lnTo>
                  <a:pt x="15239" y="15239"/>
                </a:lnTo>
                <a:lnTo>
                  <a:pt x="15239" y="7619"/>
                </a:lnTo>
                <a:close/>
              </a:path>
              <a:path w="958850" h="195580">
                <a:moveTo>
                  <a:pt x="943355" y="7619"/>
                </a:moveTo>
                <a:lnTo>
                  <a:pt x="15239" y="7619"/>
                </a:lnTo>
                <a:lnTo>
                  <a:pt x="15239" y="15239"/>
                </a:lnTo>
                <a:lnTo>
                  <a:pt x="943355" y="15239"/>
                </a:lnTo>
                <a:lnTo>
                  <a:pt x="943355" y="7619"/>
                </a:lnTo>
                <a:close/>
              </a:path>
              <a:path w="958850" h="195580">
                <a:moveTo>
                  <a:pt x="958596" y="7619"/>
                </a:moveTo>
                <a:lnTo>
                  <a:pt x="943355" y="7619"/>
                </a:lnTo>
                <a:lnTo>
                  <a:pt x="950976" y="15239"/>
                </a:lnTo>
                <a:lnTo>
                  <a:pt x="958596" y="15239"/>
                </a:lnTo>
                <a:lnTo>
                  <a:pt x="95859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6511" y="3198875"/>
            <a:ext cx="958850" cy="193675"/>
          </a:xfrm>
          <a:custGeom>
            <a:avLst/>
            <a:gdLst/>
            <a:ahLst/>
            <a:cxnLst/>
            <a:rect l="l" t="t" r="r" b="b"/>
            <a:pathLst>
              <a:path w="958850" h="193675">
                <a:moveTo>
                  <a:pt x="958596" y="0"/>
                </a:moveTo>
                <a:lnTo>
                  <a:pt x="0" y="0"/>
                </a:lnTo>
                <a:lnTo>
                  <a:pt x="0" y="193548"/>
                </a:lnTo>
                <a:lnTo>
                  <a:pt x="958596" y="193548"/>
                </a:lnTo>
                <a:lnTo>
                  <a:pt x="958596" y="187451"/>
                </a:lnTo>
                <a:lnTo>
                  <a:pt x="15239" y="187451"/>
                </a:lnTo>
                <a:lnTo>
                  <a:pt x="7620" y="179831"/>
                </a:lnTo>
                <a:lnTo>
                  <a:pt x="15239" y="179831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6095"/>
                </a:lnTo>
                <a:lnTo>
                  <a:pt x="958596" y="6095"/>
                </a:lnTo>
                <a:lnTo>
                  <a:pt x="958596" y="0"/>
                </a:lnTo>
                <a:close/>
              </a:path>
              <a:path w="958850" h="193675">
                <a:moveTo>
                  <a:pt x="15239" y="179831"/>
                </a:moveTo>
                <a:lnTo>
                  <a:pt x="7620" y="179831"/>
                </a:lnTo>
                <a:lnTo>
                  <a:pt x="15239" y="187451"/>
                </a:lnTo>
                <a:lnTo>
                  <a:pt x="15239" y="179831"/>
                </a:lnTo>
                <a:close/>
              </a:path>
              <a:path w="958850" h="193675">
                <a:moveTo>
                  <a:pt x="943355" y="179831"/>
                </a:moveTo>
                <a:lnTo>
                  <a:pt x="15239" y="179831"/>
                </a:lnTo>
                <a:lnTo>
                  <a:pt x="15239" y="187451"/>
                </a:lnTo>
                <a:lnTo>
                  <a:pt x="943355" y="187451"/>
                </a:lnTo>
                <a:lnTo>
                  <a:pt x="943355" y="179831"/>
                </a:lnTo>
                <a:close/>
              </a:path>
              <a:path w="958850" h="193675">
                <a:moveTo>
                  <a:pt x="943355" y="6095"/>
                </a:moveTo>
                <a:lnTo>
                  <a:pt x="943355" y="187451"/>
                </a:lnTo>
                <a:lnTo>
                  <a:pt x="950976" y="179831"/>
                </a:lnTo>
                <a:lnTo>
                  <a:pt x="958596" y="179831"/>
                </a:lnTo>
                <a:lnTo>
                  <a:pt x="958596" y="13715"/>
                </a:lnTo>
                <a:lnTo>
                  <a:pt x="950976" y="13715"/>
                </a:lnTo>
                <a:lnTo>
                  <a:pt x="943355" y="6095"/>
                </a:lnTo>
                <a:close/>
              </a:path>
              <a:path w="958850" h="193675">
                <a:moveTo>
                  <a:pt x="958596" y="179831"/>
                </a:moveTo>
                <a:lnTo>
                  <a:pt x="950976" y="179831"/>
                </a:lnTo>
                <a:lnTo>
                  <a:pt x="943355" y="187451"/>
                </a:lnTo>
                <a:lnTo>
                  <a:pt x="958596" y="187451"/>
                </a:lnTo>
                <a:lnTo>
                  <a:pt x="958596" y="179831"/>
                </a:lnTo>
                <a:close/>
              </a:path>
              <a:path w="958850" h="193675">
                <a:moveTo>
                  <a:pt x="15239" y="6095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958850" h="193675">
                <a:moveTo>
                  <a:pt x="943355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943355" y="13715"/>
                </a:lnTo>
                <a:lnTo>
                  <a:pt x="943355" y="6095"/>
                </a:lnTo>
                <a:close/>
              </a:path>
              <a:path w="958850" h="193675">
                <a:moveTo>
                  <a:pt x="958596" y="6095"/>
                </a:moveTo>
                <a:lnTo>
                  <a:pt x="943355" y="6095"/>
                </a:lnTo>
                <a:lnTo>
                  <a:pt x="950976" y="13715"/>
                </a:lnTo>
                <a:lnTo>
                  <a:pt x="958596" y="13715"/>
                </a:lnTo>
                <a:lnTo>
                  <a:pt x="95859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85815" y="1614385"/>
            <a:ext cx="252984" cy="191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9720" y="1607819"/>
            <a:ext cx="265430" cy="204470"/>
          </a:xfrm>
          <a:custGeom>
            <a:avLst/>
            <a:gdLst/>
            <a:ahLst/>
            <a:cxnLst/>
            <a:rect l="l" t="t" r="r" b="b"/>
            <a:pathLst>
              <a:path w="265429" h="204469">
                <a:moveTo>
                  <a:pt x="265175" y="0"/>
                </a:moveTo>
                <a:lnTo>
                  <a:pt x="0" y="0"/>
                </a:lnTo>
                <a:lnTo>
                  <a:pt x="0" y="204216"/>
                </a:lnTo>
                <a:lnTo>
                  <a:pt x="265175" y="204216"/>
                </a:lnTo>
                <a:lnTo>
                  <a:pt x="265175" y="198120"/>
                </a:lnTo>
                <a:lnTo>
                  <a:pt x="15239" y="198120"/>
                </a:lnTo>
                <a:lnTo>
                  <a:pt x="7619" y="190500"/>
                </a:lnTo>
                <a:lnTo>
                  <a:pt x="15239" y="190500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7620"/>
                </a:lnTo>
                <a:lnTo>
                  <a:pt x="265175" y="7620"/>
                </a:lnTo>
                <a:lnTo>
                  <a:pt x="265175" y="0"/>
                </a:lnTo>
                <a:close/>
              </a:path>
              <a:path w="265429" h="204469">
                <a:moveTo>
                  <a:pt x="15239" y="190500"/>
                </a:moveTo>
                <a:lnTo>
                  <a:pt x="7619" y="190500"/>
                </a:lnTo>
                <a:lnTo>
                  <a:pt x="15239" y="198120"/>
                </a:lnTo>
                <a:lnTo>
                  <a:pt x="15239" y="190500"/>
                </a:lnTo>
                <a:close/>
              </a:path>
              <a:path w="265429" h="204469">
                <a:moveTo>
                  <a:pt x="251459" y="190500"/>
                </a:moveTo>
                <a:lnTo>
                  <a:pt x="15239" y="190500"/>
                </a:lnTo>
                <a:lnTo>
                  <a:pt x="15239" y="198120"/>
                </a:lnTo>
                <a:lnTo>
                  <a:pt x="251459" y="198120"/>
                </a:lnTo>
                <a:lnTo>
                  <a:pt x="251459" y="190500"/>
                </a:lnTo>
                <a:close/>
              </a:path>
              <a:path w="265429" h="204469">
                <a:moveTo>
                  <a:pt x="251459" y="7620"/>
                </a:moveTo>
                <a:lnTo>
                  <a:pt x="251459" y="198120"/>
                </a:lnTo>
                <a:lnTo>
                  <a:pt x="257555" y="190500"/>
                </a:lnTo>
                <a:lnTo>
                  <a:pt x="265175" y="190500"/>
                </a:lnTo>
                <a:lnTo>
                  <a:pt x="265175" y="13716"/>
                </a:lnTo>
                <a:lnTo>
                  <a:pt x="257555" y="13716"/>
                </a:lnTo>
                <a:lnTo>
                  <a:pt x="251459" y="7620"/>
                </a:lnTo>
                <a:close/>
              </a:path>
              <a:path w="265429" h="204469">
                <a:moveTo>
                  <a:pt x="265175" y="190500"/>
                </a:moveTo>
                <a:lnTo>
                  <a:pt x="257555" y="190500"/>
                </a:lnTo>
                <a:lnTo>
                  <a:pt x="251459" y="198120"/>
                </a:lnTo>
                <a:lnTo>
                  <a:pt x="265175" y="198120"/>
                </a:lnTo>
                <a:lnTo>
                  <a:pt x="265175" y="190500"/>
                </a:lnTo>
                <a:close/>
              </a:path>
              <a:path w="265429" h="204469">
                <a:moveTo>
                  <a:pt x="15239" y="7620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7620"/>
                </a:lnTo>
                <a:close/>
              </a:path>
              <a:path w="265429" h="204469">
                <a:moveTo>
                  <a:pt x="251459" y="7620"/>
                </a:moveTo>
                <a:lnTo>
                  <a:pt x="15239" y="7620"/>
                </a:lnTo>
                <a:lnTo>
                  <a:pt x="15239" y="13716"/>
                </a:lnTo>
                <a:lnTo>
                  <a:pt x="251459" y="13716"/>
                </a:lnTo>
                <a:lnTo>
                  <a:pt x="251459" y="7620"/>
                </a:lnTo>
                <a:close/>
              </a:path>
              <a:path w="265429" h="204469">
                <a:moveTo>
                  <a:pt x="265175" y="7620"/>
                </a:moveTo>
                <a:lnTo>
                  <a:pt x="251459" y="7620"/>
                </a:lnTo>
                <a:lnTo>
                  <a:pt x="257555" y="13716"/>
                </a:lnTo>
                <a:lnTo>
                  <a:pt x="265175" y="13716"/>
                </a:lnTo>
                <a:lnTo>
                  <a:pt x="26517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71159" y="1673351"/>
            <a:ext cx="82295" cy="74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85815" y="2897085"/>
            <a:ext cx="252984" cy="181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79720" y="2889503"/>
            <a:ext cx="265430" cy="195580"/>
          </a:xfrm>
          <a:custGeom>
            <a:avLst/>
            <a:gdLst/>
            <a:ahLst/>
            <a:cxnLst/>
            <a:rect l="l" t="t" r="r" b="b"/>
            <a:pathLst>
              <a:path w="265429" h="195580">
                <a:moveTo>
                  <a:pt x="265175" y="0"/>
                </a:moveTo>
                <a:lnTo>
                  <a:pt x="0" y="0"/>
                </a:lnTo>
                <a:lnTo>
                  <a:pt x="0" y="195072"/>
                </a:lnTo>
                <a:lnTo>
                  <a:pt x="265175" y="195072"/>
                </a:lnTo>
                <a:lnTo>
                  <a:pt x="265175" y="187451"/>
                </a:lnTo>
                <a:lnTo>
                  <a:pt x="15239" y="187451"/>
                </a:lnTo>
                <a:lnTo>
                  <a:pt x="7619" y="181356"/>
                </a:lnTo>
                <a:lnTo>
                  <a:pt x="15239" y="181356"/>
                </a:lnTo>
                <a:lnTo>
                  <a:pt x="15239" y="15239"/>
                </a:lnTo>
                <a:lnTo>
                  <a:pt x="7619" y="15239"/>
                </a:lnTo>
                <a:lnTo>
                  <a:pt x="15239" y="7620"/>
                </a:lnTo>
                <a:lnTo>
                  <a:pt x="265175" y="7620"/>
                </a:lnTo>
                <a:lnTo>
                  <a:pt x="265175" y="0"/>
                </a:lnTo>
                <a:close/>
              </a:path>
              <a:path w="265429" h="195580">
                <a:moveTo>
                  <a:pt x="15239" y="181356"/>
                </a:moveTo>
                <a:lnTo>
                  <a:pt x="7619" y="181356"/>
                </a:lnTo>
                <a:lnTo>
                  <a:pt x="15239" y="187451"/>
                </a:lnTo>
                <a:lnTo>
                  <a:pt x="15239" y="181356"/>
                </a:lnTo>
                <a:close/>
              </a:path>
              <a:path w="265429" h="195580">
                <a:moveTo>
                  <a:pt x="251459" y="181356"/>
                </a:moveTo>
                <a:lnTo>
                  <a:pt x="15239" y="181356"/>
                </a:lnTo>
                <a:lnTo>
                  <a:pt x="15239" y="187451"/>
                </a:lnTo>
                <a:lnTo>
                  <a:pt x="251459" y="187451"/>
                </a:lnTo>
                <a:lnTo>
                  <a:pt x="251459" y="181356"/>
                </a:lnTo>
                <a:close/>
              </a:path>
              <a:path w="265429" h="195580">
                <a:moveTo>
                  <a:pt x="251459" y="7620"/>
                </a:moveTo>
                <a:lnTo>
                  <a:pt x="251459" y="187451"/>
                </a:lnTo>
                <a:lnTo>
                  <a:pt x="257555" y="181356"/>
                </a:lnTo>
                <a:lnTo>
                  <a:pt x="265175" y="181356"/>
                </a:lnTo>
                <a:lnTo>
                  <a:pt x="265175" y="15239"/>
                </a:lnTo>
                <a:lnTo>
                  <a:pt x="257555" y="15239"/>
                </a:lnTo>
                <a:lnTo>
                  <a:pt x="251459" y="7620"/>
                </a:lnTo>
                <a:close/>
              </a:path>
              <a:path w="265429" h="195580">
                <a:moveTo>
                  <a:pt x="265175" y="181356"/>
                </a:moveTo>
                <a:lnTo>
                  <a:pt x="257555" y="181356"/>
                </a:lnTo>
                <a:lnTo>
                  <a:pt x="251459" y="187451"/>
                </a:lnTo>
                <a:lnTo>
                  <a:pt x="265175" y="187451"/>
                </a:lnTo>
                <a:lnTo>
                  <a:pt x="265175" y="181356"/>
                </a:lnTo>
                <a:close/>
              </a:path>
              <a:path w="265429" h="195580">
                <a:moveTo>
                  <a:pt x="15239" y="7620"/>
                </a:moveTo>
                <a:lnTo>
                  <a:pt x="7619" y="15239"/>
                </a:lnTo>
                <a:lnTo>
                  <a:pt x="15239" y="15239"/>
                </a:lnTo>
                <a:lnTo>
                  <a:pt x="15239" y="7620"/>
                </a:lnTo>
                <a:close/>
              </a:path>
              <a:path w="265429" h="195580">
                <a:moveTo>
                  <a:pt x="251459" y="7620"/>
                </a:moveTo>
                <a:lnTo>
                  <a:pt x="15239" y="7620"/>
                </a:lnTo>
                <a:lnTo>
                  <a:pt x="15239" y="15239"/>
                </a:lnTo>
                <a:lnTo>
                  <a:pt x="251459" y="15239"/>
                </a:lnTo>
                <a:lnTo>
                  <a:pt x="251459" y="7620"/>
                </a:lnTo>
                <a:close/>
              </a:path>
              <a:path w="265429" h="195580">
                <a:moveTo>
                  <a:pt x="265175" y="7620"/>
                </a:moveTo>
                <a:lnTo>
                  <a:pt x="251459" y="7620"/>
                </a:lnTo>
                <a:lnTo>
                  <a:pt x="257555" y="15239"/>
                </a:lnTo>
                <a:lnTo>
                  <a:pt x="265175" y="15239"/>
                </a:lnTo>
                <a:lnTo>
                  <a:pt x="26517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1159" y="2955035"/>
            <a:ext cx="82295" cy="640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27803" y="5128259"/>
            <a:ext cx="96012" cy="65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2459" y="5070347"/>
            <a:ext cx="266700" cy="181610"/>
          </a:xfrm>
          <a:custGeom>
            <a:avLst/>
            <a:gdLst/>
            <a:ahLst/>
            <a:cxnLst/>
            <a:rect l="l" t="t" r="r" b="b"/>
            <a:pathLst>
              <a:path w="266700" h="181610">
                <a:moveTo>
                  <a:pt x="0" y="181355"/>
                </a:moveTo>
                <a:lnTo>
                  <a:pt x="266700" y="181355"/>
                </a:lnTo>
                <a:lnTo>
                  <a:pt x="266700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2459" y="5070347"/>
            <a:ext cx="268605" cy="181610"/>
          </a:xfrm>
          <a:custGeom>
            <a:avLst/>
            <a:gdLst/>
            <a:ahLst/>
            <a:cxnLst/>
            <a:rect l="l" t="t" r="r" b="b"/>
            <a:pathLst>
              <a:path w="268604" h="181610">
                <a:moveTo>
                  <a:pt x="0" y="179831"/>
                </a:moveTo>
                <a:lnTo>
                  <a:pt x="0" y="181355"/>
                </a:lnTo>
                <a:lnTo>
                  <a:pt x="1524" y="181355"/>
                </a:lnTo>
                <a:lnTo>
                  <a:pt x="0" y="179831"/>
                </a:lnTo>
                <a:close/>
              </a:path>
              <a:path w="268604" h="181610">
                <a:moveTo>
                  <a:pt x="1524" y="0"/>
                </a:moveTo>
                <a:lnTo>
                  <a:pt x="0" y="1523"/>
                </a:lnTo>
                <a:lnTo>
                  <a:pt x="0" y="179831"/>
                </a:lnTo>
                <a:lnTo>
                  <a:pt x="1524" y="181355"/>
                </a:lnTo>
                <a:lnTo>
                  <a:pt x="1524" y="0"/>
                </a:lnTo>
                <a:close/>
              </a:path>
              <a:path w="268604" h="181610">
                <a:moveTo>
                  <a:pt x="266700" y="179831"/>
                </a:moveTo>
                <a:lnTo>
                  <a:pt x="1524" y="179831"/>
                </a:lnTo>
                <a:lnTo>
                  <a:pt x="1524" y="181355"/>
                </a:lnTo>
                <a:lnTo>
                  <a:pt x="266700" y="181355"/>
                </a:lnTo>
                <a:lnTo>
                  <a:pt x="266700" y="179831"/>
                </a:lnTo>
                <a:close/>
              </a:path>
              <a:path w="268604" h="181610">
                <a:moveTo>
                  <a:pt x="268224" y="0"/>
                </a:moveTo>
                <a:lnTo>
                  <a:pt x="266700" y="0"/>
                </a:lnTo>
                <a:lnTo>
                  <a:pt x="266700" y="181355"/>
                </a:lnTo>
                <a:lnTo>
                  <a:pt x="268224" y="181355"/>
                </a:lnTo>
                <a:lnTo>
                  <a:pt x="268224" y="0"/>
                </a:lnTo>
                <a:close/>
              </a:path>
              <a:path w="268604" h="181610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  <a:path w="268604" h="181610">
                <a:moveTo>
                  <a:pt x="266700" y="0"/>
                </a:moveTo>
                <a:lnTo>
                  <a:pt x="1524" y="0"/>
                </a:lnTo>
                <a:lnTo>
                  <a:pt x="1524" y="1523"/>
                </a:lnTo>
                <a:lnTo>
                  <a:pt x="266700" y="1523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4840" y="5064251"/>
            <a:ext cx="281940" cy="193675"/>
          </a:xfrm>
          <a:custGeom>
            <a:avLst/>
            <a:gdLst/>
            <a:ahLst/>
            <a:cxnLst/>
            <a:rect l="l" t="t" r="r" b="b"/>
            <a:pathLst>
              <a:path w="281939" h="193675">
                <a:moveTo>
                  <a:pt x="281939" y="0"/>
                </a:moveTo>
                <a:lnTo>
                  <a:pt x="0" y="0"/>
                </a:lnTo>
                <a:lnTo>
                  <a:pt x="0" y="193547"/>
                </a:lnTo>
                <a:lnTo>
                  <a:pt x="281939" y="193547"/>
                </a:lnTo>
                <a:lnTo>
                  <a:pt x="281939" y="187451"/>
                </a:lnTo>
                <a:lnTo>
                  <a:pt x="15239" y="187451"/>
                </a:lnTo>
                <a:lnTo>
                  <a:pt x="7620" y="179831"/>
                </a:lnTo>
                <a:lnTo>
                  <a:pt x="15239" y="179831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6095"/>
                </a:lnTo>
                <a:lnTo>
                  <a:pt x="281939" y="6095"/>
                </a:lnTo>
                <a:lnTo>
                  <a:pt x="281939" y="0"/>
                </a:lnTo>
                <a:close/>
              </a:path>
              <a:path w="281939" h="193675">
                <a:moveTo>
                  <a:pt x="15239" y="179831"/>
                </a:moveTo>
                <a:lnTo>
                  <a:pt x="7620" y="179831"/>
                </a:lnTo>
                <a:lnTo>
                  <a:pt x="15239" y="187451"/>
                </a:lnTo>
                <a:lnTo>
                  <a:pt x="15239" y="179831"/>
                </a:lnTo>
                <a:close/>
              </a:path>
              <a:path w="281939" h="193675">
                <a:moveTo>
                  <a:pt x="266700" y="179831"/>
                </a:moveTo>
                <a:lnTo>
                  <a:pt x="15239" y="179831"/>
                </a:lnTo>
                <a:lnTo>
                  <a:pt x="15239" y="187451"/>
                </a:lnTo>
                <a:lnTo>
                  <a:pt x="266700" y="187451"/>
                </a:lnTo>
                <a:lnTo>
                  <a:pt x="266700" y="179831"/>
                </a:lnTo>
                <a:close/>
              </a:path>
              <a:path w="281939" h="193675">
                <a:moveTo>
                  <a:pt x="266700" y="6095"/>
                </a:moveTo>
                <a:lnTo>
                  <a:pt x="266700" y="187451"/>
                </a:lnTo>
                <a:lnTo>
                  <a:pt x="274320" y="179831"/>
                </a:lnTo>
                <a:lnTo>
                  <a:pt x="281939" y="179831"/>
                </a:lnTo>
                <a:lnTo>
                  <a:pt x="281939" y="13715"/>
                </a:lnTo>
                <a:lnTo>
                  <a:pt x="274320" y="13715"/>
                </a:lnTo>
                <a:lnTo>
                  <a:pt x="266700" y="6095"/>
                </a:lnTo>
                <a:close/>
              </a:path>
              <a:path w="281939" h="193675">
                <a:moveTo>
                  <a:pt x="281939" y="179831"/>
                </a:moveTo>
                <a:lnTo>
                  <a:pt x="274320" y="179831"/>
                </a:lnTo>
                <a:lnTo>
                  <a:pt x="266700" y="187451"/>
                </a:lnTo>
                <a:lnTo>
                  <a:pt x="281939" y="187451"/>
                </a:lnTo>
                <a:lnTo>
                  <a:pt x="281939" y="179831"/>
                </a:lnTo>
                <a:close/>
              </a:path>
              <a:path w="281939" h="193675">
                <a:moveTo>
                  <a:pt x="15239" y="6095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6095"/>
                </a:lnTo>
                <a:close/>
              </a:path>
              <a:path w="281939" h="193675">
                <a:moveTo>
                  <a:pt x="266700" y="6095"/>
                </a:moveTo>
                <a:lnTo>
                  <a:pt x="15239" y="6095"/>
                </a:lnTo>
                <a:lnTo>
                  <a:pt x="15239" y="13715"/>
                </a:lnTo>
                <a:lnTo>
                  <a:pt x="266700" y="13715"/>
                </a:lnTo>
                <a:lnTo>
                  <a:pt x="266700" y="6095"/>
                </a:lnTo>
                <a:close/>
              </a:path>
              <a:path w="281939" h="193675">
                <a:moveTo>
                  <a:pt x="281939" y="6095"/>
                </a:moveTo>
                <a:lnTo>
                  <a:pt x="266700" y="6095"/>
                </a:lnTo>
                <a:lnTo>
                  <a:pt x="274320" y="13715"/>
                </a:lnTo>
                <a:lnTo>
                  <a:pt x="281939" y="13715"/>
                </a:lnTo>
                <a:lnTo>
                  <a:pt x="2819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27803" y="5128259"/>
            <a:ext cx="96012" cy="655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3703" y="1301495"/>
            <a:ext cx="208787" cy="120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67044" y="1414271"/>
            <a:ext cx="0" cy="4567555"/>
          </a:xfrm>
          <a:custGeom>
            <a:avLst/>
            <a:gdLst/>
            <a:ahLst/>
            <a:cxnLst/>
            <a:rect l="l" t="t" r="r" b="b"/>
            <a:pathLst>
              <a:path h="4567555">
                <a:moveTo>
                  <a:pt x="0" y="0"/>
                </a:moveTo>
                <a:lnTo>
                  <a:pt x="0" y="4567428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0676" y="1414271"/>
            <a:ext cx="0" cy="4567555"/>
          </a:xfrm>
          <a:custGeom>
            <a:avLst/>
            <a:gdLst/>
            <a:ahLst/>
            <a:cxnLst/>
            <a:rect l="l" t="t" r="r" b="b"/>
            <a:pathLst>
              <a:path h="4567555">
                <a:moveTo>
                  <a:pt x="0" y="0"/>
                </a:moveTo>
                <a:lnTo>
                  <a:pt x="0" y="4567428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13703" y="5975603"/>
            <a:ext cx="208787" cy="109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04488" y="4373879"/>
            <a:ext cx="1343025" cy="492759"/>
          </a:xfrm>
          <a:custGeom>
            <a:avLst/>
            <a:gdLst/>
            <a:ahLst/>
            <a:cxnLst/>
            <a:rect l="l" t="t" r="r" b="b"/>
            <a:pathLst>
              <a:path w="1343025" h="492760">
                <a:moveTo>
                  <a:pt x="598932" y="0"/>
                </a:moveTo>
                <a:lnTo>
                  <a:pt x="6096" y="0"/>
                </a:lnTo>
                <a:lnTo>
                  <a:pt x="3048" y="1524"/>
                </a:lnTo>
                <a:lnTo>
                  <a:pt x="1524" y="4572"/>
                </a:lnTo>
                <a:lnTo>
                  <a:pt x="0" y="6096"/>
                </a:lnTo>
                <a:lnTo>
                  <a:pt x="0" y="9143"/>
                </a:lnTo>
                <a:lnTo>
                  <a:pt x="1524" y="10668"/>
                </a:lnTo>
                <a:lnTo>
                  <a:pt x="222503" y="487680"/>
                </a:lnTo>
                <a:lnTo>
                  <a:pt x="224027" y="490728"/>
                </a:lnTo>
                <a:lnTo>
                  <a:pt x="225551" y="492252"/>
                </a:lnTo>
                <a:lnTo>
                  <a:pt x="1117091" y="492252"/>
                </a:lnTo>
                <a:lnTo>
                  <a:pt x="1118615" y="490728"/>
                </a:lnTo>
                <a:lnTo>
                  <a:pt x="1120139" y="487680"/>
                </a:lnTo>
                <a:lnTo>
                  <a:pt x="1122964" y="481584"/>
                </a:lnTo>
                <a:lnTo>
                  <a:pt x="236220" y="481584"/>
                </a:lnTo>
                <a:lnTo>
                  <a:pt x="228600" y="477012"/>
                </a:lnTo>
                <a:lnTo>
                  <a:pt x="234087" y="477012"/>
                </a:lnTo>
                <a:lnTo>
                  <a:pt x="18692" y="15240"/>
                </a:lnTo>
                <a:lnTo>
                  <a:pt x="7620" y="15240"/>
                </a:lnTo>
                <a:lnTo>
                  <a:pt x="13715" y="4572"/>
                </a:lnTo>
                <a:lnTo>
                  <a:pt x="606160" y="4572"/>
                </a:lnTo>
                <a:lnTo>
                  <a:pt x="601979" y="1524"/>
                </a:lnTo>
                <a:lnTo>
                  <a:pt x="600456" y="1524"/>
                </a:lnTo>
                <a:lnTo>
                  <a:pt x="598932" y="0"/>
                </a:lnTo>
                <a:close/>
              </a:path>
              <a:path w="1343025" h="492760">
                <a:moveTo>
                  <a:pt x="234087" y="477012"/>
                </a:moveTo>
                <a:lnTo>
                  <a:pt x="228600" y="477012"/>
                </a:lnTo>
                <a:lnTo>
                  <a:pt x="236220" y="481584"/>
                </a:lnTo>
                <a:lnTo>
                  <a:pt x="234087" y="477012"/>
                </a:lnTo>
                <a:close/>
              </a:path>
              <a:path w="1343025" h="492760">
                <a:moveTo>
                  <a:pt x="1110066" y="477012"/>
                </a:moveTo>
                <a:lnTo>
                  <a:pt x="234087" y="477012"/>
                </a:lnTo>
                <a:lnTo>
                  <a:pt x="236220" y="481584"/>
                </a:lnTo>
                <a:lnTo>
                  <a:pt x="1107948" y="481584"/>
                </a:lnTo>
                <a:lnTo>
                  <a:pt x="1110066" y="477012"/>
                </a:lnTo>
                <a:close/>
              </a:path>
              <a:path w="1343025" h="492760">
                <a:moveTo>
                  <a:pt x="1328927" y="4572"/>
                </a:moveTo>
                <a:lnTo>
                  <a:pt x="1107948" y="481584"/>
                </a:lnTo>
                <a:lnTo>
                  <a:pt x="1114044" y="477012"/>
                </a:lnTo>
                <a:lnTo>
                  <a:pt x="1125082" y="477012"/>
                </a:lnTo>
                <a:lnTo>
                  <a:pt x="1339001" y="15240"/>
                </a:lnTo>
                <a:lnTo>
                  <a:pt x="1335024" y="15240"/>
                </a:lnTo>
                <a:lnTo>
                  <a:pt x="1328927" y="4572"/>
                </a:lnTo>
                <a:close/>
              </a:path>
              <a:path w="1343025" h="492760">
                <a:moveTo>
                  <a:pt x="1125082" y="477012"/>
                </a:moveTo>
                <a:lnTo>
                  <a:pt x="1114044" y="477012"/>
                </a:lnTo>
                <a:lnTo>
                  <a:pt x="1107948" y="481584"/>
                </a:lnTo>
                <a:lnTo>
                  <a:pt x="1122964" y="481584"/>
                </a:lnTo>
                <a:lnTo>
                  <a:pt x="1125082" y="477012"/>
                </a:lnTo>
                <a:close/>
              </a:path>
              <a:path w="1343025" h="492760">
                <a:moveTo>
                  <a:pt x="592836" y="13716"/>
                </a:moveTo>
                <a:lnTo>
                  <a:pt x="667512" y="67056"/>
                </a:lnTo>
                <a:lnTo>
                  <a:pt x="671322" y="60960"/>
                </a:lnTo>
                <a:lnTo>
                  <a:pt x="667512" y="54863"/>
                </a:lnTo>
                <a:lnTo>
                  <a:pt x="671322" y="52085"/>
                </a:lnTo>
                <a:lnTo>
                  <a:pt x="620790" y="15240"/>
                </a:lnTo>
                <a:lnTo>
                  <a:pt x="597408" y="15240"/>
                </a:lnTo>
                <a:lnTo>
                  <a:pt x="592836" y="13716"/>
                </a:lnTo>
                <a:close/>
              </a:path>
              <a:path w="1343025" h="492760">
                <a:moveTo>
                  <a:pt x="1338072" y="0"/>
                </a:moveTo>
                <a:lnTo>
                  <a:pt x="743712" y="0"/>
                </a:lnTo>
                <a:lnTo>
                  <a:pt x="742188" y="1524"/>
                </a:lnTo>
                <a:lnTo>
                  <a:pt x="740663" y="1524"/>
                </a:lnTo>
                <a:lnTo>
                  <a:pt x="671322" y="52085"/>
                </a:lnTo>
                <a:lnTo>
                  <a:pt x="675132" y="54863"/>
                </a:lnTo>
                <a:lnTo>
                  <a:pt x="671322" y="60960"/>
                </a:lnTo>
                <a:lnTo>
                  <a:pt x="675132" y="67056"/>
                </a:lnTo>
                <a:lnTo>
                  <a:pt x="747674" y="15240"/>
                </a:lnTo>
                <a:lnTo>
                  <a:pt x="745236" y="15240"/>
                </a:lnTo>
                <a:lnTo>
                  <a:pt x="749808" y="13716"/>
                </a:lnTo>
                <a:lnTo>
                  <a:pt x="1324691" y="13716"/>
                </a:lnTo>
                <a:lnTo>
                  <a:pt x="1328927" y="4572"/>
                </a:lnTo>
                <a:lnTo>
                  <a:pt x="1341120" y="4572"/>
                </a:lnTo>
                <a:lnTo>
                  <a:pt x="1339596" y="1524"/>
                </a:lnTo>
                <a:lnTo>
                  <a:pt x="1338072" y="0"/>
                </a:lnTo>
                <a:close/>
              </a:path>
              <a:path w="1343025" h="492760">
                <a:moveTo>
                  <a:pt x="671322" y="52085"/>
                </a:moveTo>
                <a:lnTo>
                  <a:pt x="667512" y="54863"/>
                </a:lnTo>
                <a:lnTo>
                  <a:pt x="671322" y="60960"/>
                </a:lnTo>
                <a:lnTo>
                  <a:pt x="675132" y="54863"/>
                </a:lnTo>
                <a:lnTo>
                  <a:pt x="671322" y="52085"/>
                </a:lnTo>
                <a:close/>
              </a:path>
              <a:path w="1343025" h="492760">
                <a:moveTo>
                  <a:pt x="13715" y="4572"/>
                </a:moveTo>
                <a:lnTo>
                  <a:pt x="7620" y="15240"/>
                </a:lnTo>
                <a:lnTo>
                  <a:pt x="18692" y="15240"/>
                </a:lnTo>
                <a:lnTo>
                  <a:pt x="13715" y="4572"/>
                </a:lnTo>
                <a:close/>
              </a:path>
              <a:path w="1343025" h="492760">
                <a:moveTo>
                  <a:pt x="606160" y="4572"/>
                </a:moveTo>
                <a:lnTo>
                  <a:pt x="13715" y="4572"/>
                </a:lnTo>
                <a:lnTo>
                  <a:pt x="18692" y="15240"/>
                </a:lnTo>
                <a:lnTo>
                  <a:pt x="594969" y="15240"/>
                </a:lnTo>
                <a:lnTo>
                  <a:pt x="592836" y="13716"/>
                </a:lnTo>
                <a:lnTo>
                  <a:pt x="618700" y="13716"/>
                </a:lnTo>
                <a:lnTo>
                  <a:pt x="606160" y="4572"/>
                </a:lnTo>
                <a:close/>
              </a:path>
              <a:path w="1343025" h="492760">
                <a:moveTo>
                  <a:pt x="618700" y="13716"/>
                </a:moveTo>
                <a:lnTo>
                  <a:pt x="592836" y="13716"/>
                </a:lnTo>
                <a:lnTo>
                  <a:pt x="597408" y="15240"/>
                </a:lnTo>
                <a:lnTo>
                  <a:pt x="620790" y="15240"/>
                </a:lnTo>
                <a:lnTo>
                  <a:pt x="618700" y="13716"/>
                </a:lnTo>
                <a:close/>
              </a:path>
              <a:path w="1343025" h="492760">
                <a:moveTo>
                  <a:pt x="749808" y="13716"/>
                </a:moveTo>
                <a:lnTo>
                  <a:pt x="745236" y="15240"/>
                </a:lnTo>
                <a:lnTo>
                  <a:pt x="747674" y="15240"/>
                </a:lnTo>
                <a:lnTo>
                  <a:pt x="749808" y="13716"/>
                </a:lnTo>
                <a:close/>
              </a:path>
              <a:path w="1343025" h="492760">
                <a:moveTo>
                  <a:pt x="1324691" y="13716"/>
                </a:moveTo>
                <a:lnTo>
                  <a:pt x="749808" y="13716"/>
                </a:lnTo>
                <a:lnTo>
                  <a:pt x="747674" y="15240"/>
                </a:lnTo>
                <a:lnTo>
                  <a:pt x="1323985" y="15240"/>
                </a:lnTo>
                <a:lnTo>
                  <a:pt x="1324691" y="13716"/>
                </a:lnTo>
                <a:close/>
              </a:path>
              <a:path w="1343025" h="492760">
                <a:moveTo>
                  <a:pt x="1341120" y="4572"/>
                </a:moveTo>
                <a:lnTo>
                  <a:pt x="1328927" y="4572"/>
                </a:lnTo>
                <a:lnTo>
                  <a:pt x="1335024" y="15240"/>
                </a:lnTo>
                <a:lnTo>
                  <a:pt x="1339001" y="15240"/>
                </a:lnTo>
                <a:lnTo>
                  <a:pt x="1341120" y="10668"/>
                </a:lnTo>
                <a:lnTo>
                  <a:pt x="1342644" y="9143"/>
                </a:lnTo>
                <a:lnTo>
                  <a:pt x="1342644" y="6096"/>
                </a:lnTo>
                <a:lnTo>
                  <a:pt x="134112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-12700" y="971752"/>
            <a:ext cx="8331200" cy="272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05"/>
              </a:spcBef>
              <a:tabLst>
                <a:tab pos="5650865" algn="l"/>
                <a:tab pos="831786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Internal</a:t>
            </a:r>
            <a:r>
              <a:rPr sz="11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processor	</a:t>
            </a:r>
            <a:endParaRPr sz="1100">
              <a:latin typeface="Arial"/>
              <a:cs typeface="Arial"/>
            </a:endParaRPr>
          </a:p>
          <a:p>
            <a:pPr marR="2066289" algn="r">
              <a:lnSpc>
                <a:spcPts val="1115"/>
              </a:lnSpc>
            </a:pPr>
            <a:r>
              <a:rPr sz="1100" spc="-150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us</a:t>
            </a:r>
            <a:endParaRPr sz="1100">
              <a:latin typeface="Arial"/>
              <a:cs typeface="Arial"/>
            </a:endParaRPr>
          </a:p>
          <a:p>
            <a:pPr marL="1428115" algn="ctr">
              <a:lnSpc>
                <a:spcPct val="100000"/>
              </a:lnSpc>
              <a:spcBef>
                <a:spcPts val="585"/>
              </a:spcBef>
            </a:pPr>
            <a:r>
              <a:rPr sz="1100" spc="-35" dirty="0">
                <a:latin typeface="Arial"/>
                <a:cs typeface="Arial"/>
              </a:rPr>
              <a:t>R</a:t>
            </a:r>
            <a:r>
              <a:rPr sz="1100" i="1" spc="-35" dirty="0">
                <a:latin typeface="Arial"/>
                <a:cs typeface="Arial"/>
              </a:rPr>
              <a:t>i</a:t>
            </a:r>
            <a:r>
              <a:rPr sz="1200" i="1" spc="-52" baseline="-10416" dirty="0">
                <a:latin typeface="Arial"/>
                <a:cs typeface="Arial"/>
              </a:rPr>
              <a:t>in</a:t>
            </a:r>
            <a:endParaRPr sz="1200" baseline="-1041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848994" algn="ctr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R</a:t>
            </a:r>
            <a:r>
              <a:rPr sz="1100" i="1" spc="-45" dirty="0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4723130" marR="3340735" algn="ctr">
              <a:lnSpc>
                <a:spcPct val="170900"/>
              </a:lnSpc>
            </a:pPr>
            <a:r>
              <a:rPr sz="1650" spc="-172" baseline="2525" dirty="0">
                <a:latin typeface="Arial"/>
                <a:cs typeface="Arial"/>
              </a:rPr>
              <a:t>R</a:t>
            </a:r>
            <a:r>
              <a:rPr sz="1650" i="1" spc="-7" baseline="2525" dirty="0">
                <a:latin typeface="Arial"/>
                <a:cs typeface="Arial"/>
              </a:rPr>
              <a:t>i</a:t>
            </a:r>
            <a:r>
              <a:rPr sz="800" i="1" spc="-5" dirty="0">
                <a:latin typeface="Arial"/>
                <a:cs typeface="Arial"/>
              </a:rPr>
              <a:t>out  </a:t>
            </a:r>
            <a:r>
              <a:rPr sz="1650" spc="-22" baseline="2525" dirty="0">
                <a:latin typeface="Arial"/>
                <a:cs typeface="Arial"/>
              </a:rPr>
              <a:t>Y</a:t>
            </a:r>
            <a:r>
              <a:rPr sz="800" i="1" spc="-15" dirty="0"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52169" algn="ctr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R="417195" algn="ctr">
              <a:lnSpc>
                <a:spcPct val="100000"/>
              </a:lnSpc>
              <a:spcBef>
                <a:spcPts val="994"/>
              </a:spcBef>
            </a:pPr>
            <a:r>
              <a:rPr sz="1100" spc="-5" dirty="0">
                <a:latin typeface="Arial"/>
                <a:cs typeface="Arial"/>
              </a:rPr>
              <a:t>Constant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62450" y="3919206"/>
            <a:ext cx="3346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08223" y="4595850"/>
            <a:ext cx="4424045" cy="193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1855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</a:pPr>
            <a:r>
              <a:rPr sz="1650" baseline="2525" dirty="0">
                <a:latin typeface="Arial"/>
                <a:cs typeface="Arial"/>
              </a:rPr>
              <a:t>Z</a:t>
            </a:r>
            <a:r>
              <a:rPr sz="800" i="1" dirty="0"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R="882015"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R="295275" algn="ctr">
              <a:lnSpc>
                <a:spcPct val="100000"/>
              </a:lnSpc>
            </a:pPr>
            <a:r>
              <a:rPr sz="1650" baseline="5050" dirty="0">
                <a:latin typeface="Arial"/>
                <a:cs typeface="Arial"/>
              </a:rPr>
              <a:t>Z</a:t>
            </a:r>
            <a:r>
              <a:rPr sz="800" i="1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Figure 7.2. Input </a:t>
            </a:r>
            <a:r>
              <a:rPr sz="1200" spc="-5" dirty="0">
                <a:latin typeface="Arial"/>
                <a:cs typeface="Arial"/>
              </a:rPr>
              <a:t>and output gating </a:t>
            </a:r>
            <a:r>
              <a:rPr sz="1200" dirty="0">
                <a:latin typeface="Arial"/>
                <a:cs typeface="Arial"/>
              </a:rPr>
              <a:t>for the </a:t>
            </a:r>
            <a:r>
              <a:rPr sz="1200" spc="-5" dirty="0">
                <a:latin typeface="Arial"/>
                <a:cs typeface="Arial"/>
              </a:rPr>
              <a:t>registers in </a:t>
            </a:r>
            <a:r>
              <a:rPr sz="1200" dirty="0">
                <a:latin typeface="Arial"/>
                <a:cs typeface="Arial"/>
              </a:rPr>
              <a:t>Figure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7.1.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424428" y="4000499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>
                <a:moveTo>
                  <a:pt x="0" y="0"/>
                </a:moveTo>
                <a:lnTo>
                  <a:pt x="3398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029254" y="3907015"/>
            <a:ext cx="414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Sel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00144" y="4290059"/>
            <a:ext cx="44450" cy="88900"/>
          </a:xfrm>
          <a:custGeom>
            <a:avLst/>
            <a:gdLst/>
            <a:ahLst/>
            <a:cxnLst/>
            <a:rect l="l" t="t" r="r" b="b"/>
            <a:pathLst>
              <a:path w="44450" h="88900">
                <a:moveTo>
                  <a:pt x="7619" y="7450"/>
                </a:moveTo>
                <a:lnTo>
                  <a:pt x="0" y="9144"/>
                </a:lnTo>
                <a:lnTo>
                  <a:pt x="15239" y="82296"/>
                </a:lnTo>
                <a:lnTo>
                  <a:pt x="15239" y="85344"/>
                </a:lnTo>
                <a:lnTo>
                  <a:pt x="18287" y="88392"/>
                </a:lnTo>
                <a:lnTo>
                  <a:pt x="25907" y="88392"/>
                </a:lnTo>
                <a:lnTo>
                  <a:pt x="28955" y="82296"/>
                </a:lnTo>
                <a:lnTo>
                  <a:pt x="29527" y="79248"/>
                </a:lnTo>
                <a:lnTo>
                  <a:pt x="15239" y="79248"/>
                </a:lnTo>
                <a:lnTo>
                  <a:pt x="21737" y="44597"/>
                </a:lnTo>
                <a:lnTo>
                  <a:pt x="15303" y="13716"/>
                </a:lnTo>
                <a:lnTo>
                  <a:pt x="7619" y="13716"/>
                </a:lnTo>
                <a:lnTo>
                  <a:pt x="7619" y="7450"/>
                </a:lnTo>
                <a:close/>
              </a:path>
              <a:path w="44450" h="88900">
                <a:moveTo>
                  <a:pt x="21737" y="44597"/>
                </a:moveTo>
                <a:lnTo>
                  <a:pt x="15239" y="79248"/>
                </a:lnTo>
                <a:lnTo>
                  <a:pt x="28955" y="79248"/>
                </a:lnTo>
                <a:lnTo>
                  <a:pt x="21737" y="44597"/>
                </a:lnTo>
                <a:close/>
              </a:path>
              <a:path w="44450" h="88900">
                <a:moveTo>
                  <a:pt x="28955" y="6096"/>
                </a:moveTo>
                <a:lnTo>
                  <a:pt x="21737" y="44597"/>
                </a:lnTo>
                <a:lnTo>
                  <a:pt x="28955" y="79248"/>
                </a:lnTo>
                <a:lnTo>
                  <a:pt x="29527" y="79248"/>
                </a:lnTo>
                <a:lnTo>
                  <a:pt x="41814" y="13716"/>
                </a:lnTo>
                <a:lnTo>
                  <a:pt x="36575" y="13716"/>
                </a:lnTo>
                <a:lnTo>
                  <a:pt x="28955" y="6096"/>
                </a:lnTo>
                <a:close/>
              </a:path>
              <a:path w="44450" h="88900">
                <a:moveTo>
                  <a:pt x="13715" y="6096"/>
                </a:moveTo>
                <a:lnTo>
                  <a:pt x="7619" y="7450"/>
                </a:lnTo>
                <a:lnTo>
                  <a:pt x="7619" y="13716"/>
                </a:lnTo>
                <a:lnTo>
                  <a:pt x="15303" y="13716"/>
                </a:lnTo>
                <a:lnTo>
                  <a:pt x="13715" y="6096"/>
                </a:lnTo>
                <a:close/>
              </a:path>
              <a:path w="44450" h="88900">
                <a:moveTo>
                  <a:pt x="28955" y="6096"/>
                </a:moveTo>
                <a:lnTo>
                  <a:pt x="13715" y="6096"/>
                </a:lnTo>
                <a:lnTo>
                  <a:pt x="15303" y="13716"/>
                </a:lnTo>
                <a:lnTo>
                  <a:pt x="27527" y="13716"/>
                </a:lnTo>
                <a:lnTo>
                  <a:pt x="28955" y="6096"/>
                </a:lnTo>
                <a:close/>
              </a:path>
              <a:path w="44450" h="88900">
                <a:moveTo>
                  <a:pt x="44195" y="6096"/>
                </a:moveTo>
                <a:lnTo>
                  <a:pt x="28955" y="6096"/>
                </a:lnTo>
                <a:lnTo>
                  <a:pt x="36575" y="13716"/>
                </a:lnTo>
                <a:lnTo>
                  <a:pt x="41814" y="13716"/>
                </a:lnTo>
                <a:lnTo>
                  <a:pt x="42671" y="9144"/>
                </a:lnTo>
                <a:lnTo>
                  <a:pt x="44195" y="6096"/>
                </a:lnTo>
                <a:close/>
              </a:path>
              <a:path w="44450" h="88900">
                <a:moveTo>
                  <a:pt x="38100" y="0"/>
                </a:moveTo>
                <a:lnTo>
                  <a:pt x="7619" y="0"/>
                </a:lnTo>
                <a:lnTo>
                  <a:pt x="7619" y="7450"/>
                </a:lnTo>
                <a:lnTo>
                  <a:pt x="13715" y="6096"/>
                </a:lnTo>
                <a:lnTo>
                  <a:pt x="44195" y="609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07764" y="4297679"/>
            <a:ext cx="29209" cy="73660"/>
          </a:xfrm>
          <a:custGeom>
            <a:avLst/>
            <a:gdLst/>
            <a:ahLst/>
            <a:cxnLst/>
            <a:rect l="l" t="t" r="r" b="b"/>
            <a:pathLst>
              <a:path w="29210" h="73660">
                <a:moveTo>
                  <a:pt x="28956" y="0"/>
                </a:moveTo>
                <a:lnTo>
                  <a:pt x="0" y="0"/>
                </a:lnTo>
                <a:lnTo>
                  <a:pt x="13715" y="73152"/>
                </a:lnTo>
                <a:lnTo>
                  <a:pt x="28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06240" y="4296155"/>
            <a:ext cx="30480" cy="76200"/>
          </a:xfrm>
          <a:custGeom>
            <a:avLst/>
            <a:gdLst/>
            <a:ahLst/>
            <a:cxnLst/>
            <a:rect l="l" t="t" r="r" b="b"/>
            <a:pathLst>
              <a:path w="30479" h="76200">
                <a:moveTo>
                  <a:pt x="15961" y="70825"/>
                </a:moveTo>
                <a:lnTo>
                  <a:pt x="15239" y="74676"/>
                </a:lnTo>
                <a:lnTo>
                  <a:pt x="15239" y="76200"/>
                </a:lnTo>
                <a:lnTo>
                  <a:pt x="16763" y="76200"/>
                </a:lnTo>
                <a:lnTo>
                  <a:pt x="16763" y="74676"/>
                </a:lnTo>
                <a:lnTo>
                  <a:pt x="15961" y="70825"/>
                </a:lnTo>
                <a:close/>
              </a:path>
              <a:path w="30479" h="76200">
                <a:moveTo>
                  <a:pt x="30480" y="0"/>
                </a:moveTo>
                <a:lnTo>
                  <a:pt x="0" y="0"/>
                </a:lnTo>
                <a:lnTo>
                  <a:pt x="0" y="1524"/>
                </a:lnTo>
                <a:lnTo>
                  <a:pt x="15239" y="74676"/>
                </a:lnTo>
                <a:lnTo>
                  <a:pt x="15961" y="70825"/>
                </a:lnTo>
                <a:lnTo>
                  <a:pt x="1524" y="1524"/>
                </a:lnTo>
                <a:lnTo>
                  <a:pt x="30480" y="1524"/>
                </a:lnTo>
                <a:lnTo>
                  <a:pt x="30480" y="0"/>
                </a:lnTo>
                <a:close/>
              </a:path>
              <a:path w="30479" h="76200">
                <a:moveTo>
                  <a:pt x="30480" y="1524"/>
                </a:moveTo>
                <a:lnTo>
                  <a:pt x="28956" y="1524"/>
                </a:lnTo>
                <a:lnTo>
                  <a:pt x="15961" y="70825"/>
                </a:lnTo>
                <a:lnTo>
                  <a:pt x="16763" y="74676"/>
                </a:lnTo>
                <a:lnTo>
                  <a:pt x="3048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3003" y="4094987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69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81984" y="3896867"/>
            <a:ext cx="1077595" cy="205740"/>
          </a:xfrm>
          <a:custGeom>
            <a:avLst/>
            <a:gdLst/>
            <a:ahLst/>
            <a:cxnLst/>
            <a:rect l="l" t="t" r="r" b="b"/>
            <a:pathLst>
              <a:path w="1077595" h="205739">
                <a:moveTo>
                  <a:pt x="933285" y="192024"/>
                </a:moveTo>
                <a:lnTo>
                  <a:pt x="144182" y="192024"/>
                </a:lnTo>
                <a:lnTo>
                  <a:pt x="146303" y="195072"/>
                </a:lnTo>
                <a:lnTo>
                  <a:pt x="140207" y="199426"/>
                </a:lnTo>
                <a:lnTo>
                  <a:pt x="140207" y="205740"/>
                </a:lnTo>
                <a:lnTo>
                  <a:pt x="940307" y="205740"/>
                </a:lnTo>
                <a:lnTo>
                  <a:pt x="943355" y="202692"/>
                </a:lnTo>
                <a:lnTo>
                  <a:pt x="948659" y="195072"/>
                </a:lnTo>
                <a:lnTo>
                  <a:pt x="931163" y="195072"/>
                </a:lnTo>
                <a:lnTo>
                  <a:pt x="933285" y="192024"/>
                </a:lnTo>
                <a:close/>
              </a:path>
              <a:path w="1077595" h="205739">
                <a:moveTo>
                  <a:pt x="1072895" y="0"/>
                </a:moveTo>
                <a:lnTo>
                  <a:pt x="6095" y="0"/>
                </a:lnTo>
                <a:lnTo>
                  <a:pt x="3048" y="1524"/>
                </a:lnTo>
                <a:lnTo>
                  <a:pt x="0" y="7620"/>
                </a:lnTo>
                <a:lnTo>
                  <a:pt x="0" y="9143"/>
                </a:lnTo>
                <a:lnTo>
                  <a:pt x="1524" y="12192"/>
                </a:lnTo>
                <a:lnTo>
                  <a:pt x="135636" y="202692"/>
                </a:lnTo>
                <a:lnTo>
                  <a:pt x="140207" y="199426"/>
                </a:lnTo>
                <a:lnTo>
                  <a:pt x="140207" y="192024"/>
                </a:lnTo>
                <a:lnTo>
                  <a:pt x="144182" y="192024"/>
                </a:lnTo>
                <a:lnTo>
                  <a:pt x="21140" y="15240"/>
                </a:lnTo>
                <a:lnTo>
                  <a:pt x="7619" y="15240"/>
                </a:lnTo>
                <a:lnTo>
                  <a:pt x="13715" y="4572"/>
                </a:lnTo>
                <a:lnTo>
                  <a:pt x="1075943" y="4572"/>
                </a:lnTo>
                <a:lnTo>
                  <a:pt x="1075943" y="1524"/>
                </a:lnTo>
                <a:lnTo>
                  <a:pt x="1072895" y="0"/>
                </a:lnTo>
                <a:close/>
              </a:path>
              <a:path w="1077595" h="205739">
                <a:moveTo>
                  <a:pt x="144182" y="192024"/>
                </a:moveTo>
                <a:lnTo>
                  <a:pt x="140207" y="192024"/>
                </a:lnTo>
                <a:lnTo>
                  <a:pt x="140207" y="199426"/>
                </a:lnTo>
                <a:lnTo>
                  <a:pt x="146303" y="195072"/>
                </a:lnTo>
                <a:lnTo>
                  <a:pt x="144182" y="192024"/>
                </a:lnTo>
                <a:close/>
              </a:path>
              <a:path w="1077595" h="205739">
                <a:moveTo>
                  <a:pt x="1063752" y="4572"/>
                </a:moveTo>
                <a:lnTo>
                  <a:pt x="931163" y="195072"/>
                </a:lnTo>
                <a:lnTo>
                  <a:pt x="937260" y="192024"/>
                </a:lnTo>
                <a:lnTo>
                  <a:pt x="950780" y="192024"/>
                </a:lnTo>
                <a:lnTo>
                  <a:pt x="1073822" y="15240"/>
                </a:lnTo>
                <a:lnTo>
                  <a:pt x="1069848" y="15240"/>
                </a:lnTo>
                <a:lnTo>
                  <a:pt x="1063752" y="4572"/>
                </a:lnTo>
                <a:close/>
              </a:path>
              <a:path w="1077595" h="205739">
                <a:moveTo>
                  <a:pt x="950780" y="192024"/>
                </a:moveTo>
                <a:lnTo>
                  <a:pt x="937260" y="192024"/>
                </a:lnTo>
                <a:lnTo>
                  <a:pt x="931163" y="195072"/>
                </a:lnTo>
                <a:lnTo>
                  <a:pt x="948659" y="195072"/>
                </a:lnTo>
                <a:lnTo>
                  <a:pt x="950780" y="192024"/>
                </a:lnTo>
                <a:close/>
              </a:path>
              <a:path w="1077595" h="205739">
                <a:moveTo>
                  <a:pt x="13715" y="4572"/>
                </a:moveTo>
                <a:lnTo>
                  <a:pt x="7619" y="15240"/>
                </a:lnTo>
                <a:lnTo>
                  <a:pt x="21140" y="15240"/>
                </a:lnTo>
                <a:lnTo>
                  <a:pt x="13715" y="4572"/>
                </a:lnTo>
                <a:close/>
              </a:path>
              <a:path w="1077595" h="205739">
                <a:moveTo>
                  <a:pt x="1063752" y="4572"/>
                </a:moveTo>
                <a:lnTo>
                  <a:pt x="13715" y="4572"/>
                </a:lnTo>
                <a:lnTo>
                  <a:pt x="21140" y="15240"/>
                </a:lnTo>
                <a:lnTo>
                  <a:pt x="1056327" y="15240"/>
                </a:lnTo>
                <a:lnTo>
                  <a:pt x="1063752" y="4572"/>
                </a:lnTo>
                <a:close/>
              </a:path>
              <a:path w="1077595" h="205739">
                <a:moveTo>
                  <a:pt x="1075943" y="4572"/>
                </a:moveTo>
                <a:lnTo>
                  <a:pt x="1063752" y="4572"/>
                </a:lnTo>
                <a:lnTo>
                  <a:pt x="1069848" y="15240"/>
                </a:lnTo>
                <a:lnTo>
                  <a:pt x="1073822" y="15240"/>
                </a:lnTo>
                <a:lnTo>
                  <a:pt x="1075943" y="12192"/>
                </a:lnTo>
                <a:lnTo>
                  <a:pt x="1077467" y="9143"/>
                </a:lnTo>
                <a:lnTo>
                  <a:pt x="1077467" y="7620"/>
                </a:lnTo>
                <a:lnTo>
                  <a:pt x="107594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60291" y="3813047"/>
            <a:ext cx="44450" cy="88900"/>
          </a:xfrm>
          <a:custGeom>
            <a:avLst/>
            <a:gdLst/>
            <a:ahLst/>
            <a:cxnLst/>
            <a:rect l="l" t="t" r="r" b="b"/>
            <a:pathLst>
              <a:path w="44450" h="88900">
                <a:moveTo>
                  <a:pt x="7620" y="7619"/>
                </a:moveTo>
                <a:lnTo>
                  <a:pt x="0" y="9143"/>
                </a:lnTo>
                <a:lnTo>
                  <a:pt x="15240" y="82295"/>
                </a:lnTo>
                <a:lnTo>
                  <a:pt x="15240" y="86867"/>
                </a:lnTo>
                <a:lnTo>
                  <a:pt x="18287" y="88391"/>
                </a:lnTo>
                <a:lnTo>
                  <a:pt x="25908" y="88391"/>
                </a:lnTo>
                <a:lnTo>
                  <a:pt x="28956" y="86867"/>
                </a:lnTo>
                <a:lnTo>
                  <a:pt x="28956" y="82295"/>
                </a:lnTo>
                <a:lnTo>
                  <a:pt x="29241" y="80771"/>
                </a:lnTo>
                <a:lnTo>
                  <a:pt x="15240" y="80771"/>
                </a:lnTo>
                <a:lnTo>
                  <a:pt x="22098" y="43433"/>
                </a:lnTo>
                <a:lnTo>
                  <a:pt x="16639" y="13715"/>
                </a:lnTo>
                <a:lnTo>
                  <a:pt x="7620" y="13715"/>
                </a:lnTo>
                <a:lnTo>
                  <a:pt x="7620" y="7619"/>
                </a:lnTo>
                <a:close/>
              </a:path>
              <a:path w="44450" h="88900">
                <a:moveTo>
                  <a:pt x="22098" y="43433"/>
                </a:moveTo>
                <a:lnTo>
                  <a:pt x="15240" y="80771"/>
                </a:lnTo>
                <a:lnTo>
                  <a:pt x="28956" y="80771"/>
                </a:lnTo>
                <a:lnTo>
                  <a:pt x="22098" y="43433"/>
                </a:lnTo>
                <a:close/>
              </a:path>
              <a:path w="44450" h="88900">
                <a:moveTo>
                  <a:pt x="28956" y="6095"/>
                </a:moveTo>
                <a:lnTo>
                  <a:pt x="22098" y="43433"/>
                </a:lnTo>
                <a:lnTo>
                  <a:pt x="28956" y="80771"/>
                </a:lnTo>
                <a:lnTo>
                  <a:pt x="29241" y="80771"/>
                </a:lnTo>
                <a:lnTo>
                  <a:pt x="41814" y="13715"/>
                </a:lnTo>
                <a:lnTo>
                  <a:pt x="36575" y="13715"/>
                </a:lnTo>
                <a:lnTo>
                  <a:pt x="28956" y="6095"/>
                </a:lnTo>
                <a:close/>
              </a:path>
              <a:path w="44450" h="88900">
                <a:moveTo>
                  <a:pt x="15240" y="6095"/>
                </a:moveTo>
                <a:lnTo>
                  <a:pt x="7620" y="7619"/>
                </a:lnTo>
                <a:lnTo>
                  <a:pt x="7620" y="13715"/>
                </a:lnTo>
                <a:lnTo>
                  <a:pt x="16639" y="13715"/>
                </a:lnTo>
                <a:lnTo>
                  <a:pt x="15240" y="6095"/>
                </a:lnTo>
                <a:close/>
              </a:path>
              <a:path w="44450" h="88900">
                <a:moveTo>
                  <a:pt x="28956" y="6095"/>
                </a:moveTo>
                <a:lnTo>
                  <a:pt x="15240" y="6095"/>
                </a:lnTo>
                <a:lnTo>
                  <a:pt x="16639" y="13715"/>
                </a:lnTo>
                <a:lnTo>
                  <a:pt x="27556" y="13715"/>
                </a:lnTo>
                <a:lnTo>
                  <a:pt x="28956" y="6095"/>
                </a:lnTo>
                <a:close/>
              </a:path>
              <a:path w="44450" h="88900">
                <a:moveTo>
                  <a:pt x="44196" y="6095"/>
                </a:moveTo>
                <a:lnTo>
                  <a:pt x="28956" y="6095"/>
                </a:lnTo>
                <a:lnTo>
                  <a:pt x="36575" y="13715"/>
                </a:lnTo>
                <a:lnTo>
                  <a:pt x="41814" y="13715"/>
                </a:lnTo>
                <a:lnTo>
                  <a:pt x="42672" y="9143"/>
                </a:lnTo>
                <a:lnTo>
                  <a:pt x="44196" y="6095"/>
                </a:lnTo>
                <a:close/>
              </a:path>
              <a:path w="44450" h="88900">
                <a:moveTo>
                  <a:pt x="38100" y="0"/>
                </a:moveTo>
                <a:lnTo>
                  <a:pt x="7620" y="0"/>
                </a:lnTo>
                <a:lnTo>
                  <a:pt x="7620" y="7619"/>
                </a:lnTo>
                <a:lnTo>
                  <a:pt x="15240" y="6095"/>
                </a:lnTo>
                <a:lnTo>
                  <a:pt x="44196" y="609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67911" y="3820667"/>
            <a:ext cx="29209" cy="73660"/>
          </a:xfrm>
          <a:custGeom>
            <a:avLst/>
            <a:gdLst/>
            <a:ahLst/>
            <a:cxnLst/>
            <a:rect l="l" t="t" r="r" b="b"/>
            <a:pathLst>
              <a:path w="29210" h="73660">
                <a:moveTo>
                  <a:pt x="28955" y="0"/>
                </a:moveTo>
                <a:lnTo>
                  <a:pt x="0" y="0"/>
                </a:lnTo>
                <a:lnTo>
                  <a:pt x="13715" y="73152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66388" y="3819143"/>
            <a:ext cx="30480" cy="76200"/>
          </a:xfrm>
          <a:custGeom>
            <a:avLst/>
            <a:gdLst/>
            <a:ahLst/>
            <a:cxnLst/>
            <a:rect l="l" t="t" r="r" b="b"/>
            <a:pathLst>
              <a:path w="30479" h="76200">
                <a:moveTo>
                  <a:pt x="30479" y="0"/>
                </a:moveTo>
                <a:lnTo>
                  <a:pt x="1524" y="0"/>
                </a:lnTo>
                <a:lnTo>
                  <a:pt x="0" y="1524"/>
                </a:lnTo>
                <a:lnTo>
                  <a:pt x="15239" y="76200"/>
                </a:lnTo>
                <a:lnTo>
                  <a:pt x="16763" y="76200"/>
                </a:lnTo>
                <a:lnTo>
                  <a:pt x="17043" y="74676"/>
                </a:lnTo>
                <a:lnTo>
                  <a:pt x="15239" y="74676"/>
                </a:lnTo>
                <a:lnTo>
                  <a:pt x="15961" y="70825"/>
                </a:lnTo>
                <a:lnTo>
                  <a:pt x="1524" y="1524"/>
                </a:lnTo>
                <a:lnTo>
                  <a:pt x="30479" y="1524"/>
                </a:lnTo>
                <a:lnTo>
                  <a:pt x="30479" y="0"/>
                </a:lnTo>
                <a:close/>
              </a:path>
              <a:path w="30479" h="76200">
                <a:moveTo>
                  <a:pt x="15961" y="70825"/>
                </a:moveTo>
                <a:lnTo>
                  <a:pt x="15239" y="74676"/>
                </a:lnTo>
                <a:lnTo>
                  <a:pt x="16763" y="74676"/>
                </a:lnTo>
                <a:lnTo>
                  <a:pt x="15961" y="70825"/>
                </a:lnTo>
                <a:close/>
              </a:path>
              <a:path w="30479" h="76200">
                <a:moveTo>
                  <a:pt x="30479" y="1524"/>
                </a:moveTo>
                <a:lnTo>
                  <a:pt x="28956" y="1524"/>
                </a:lnTo>
                <a:lnTo>
                  <a:pt x="15961" y="70825"/>
                </a:lnTo>
                <a:lnTo>
                  <a:pt x="16763" y="74676"/>
                </a:lnTo>
                <a:lnTo>
                  <a:pt x="17043" y="74676"/>
                </a:lnTo>
                <a:lnTo>
                  <a:pt x="3047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75532" y="3713987"/>
            <a:ext cx="15240" cy="106680"/>
          </a:xfrm>
          <a:custGeom>
            <a:avLst/>
            <a:gdLst/>
            <a:ahLst/>
            <a:cxnLst/>
            <a:rect l="l" t="t" r="r" b="b"/>
            <a:pathLst>
              <a:path w="15239" h="106679">
                <a:moveTo>
                  <a:pt x="15239" y="0"/>
                </a:moveTo>
                <a:lnTo>
                  <a:pt x="1523" y="0"/>
                </a:lnTo>
                <a:lnTo>
                  <a:pt x="0" y="106679"/>
                </a:lnTo>
                <a:lnTo>
                  <a:pt x="13715" y="10667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116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Register</a:t>
            </a:r>
            <a:r>
              <a:rPr sz="4400" spc="-285" dirty="0"/>
              <a:t> </a:t>
            </a:r>
            <a:r>
              <a:rPr sz="4400" spc="-225" dirty="0"/>
              <a:t>Transfers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792035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80" dirty="0">
                <a:latin typeface="Arial"/>
                <a:cs typeface="Arial"/>
              </a:rPr>
              <a:t>operations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data transfers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processor </a:t>
            </a:r>
            <a:r>
              <a:rPr sz="2400" spc="-105" dirty="0">
                <a:latin typeface="Arial"/>
                <a:cs typeface="Arial"/>
              </a:rPr>
              <a:t>take 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85" dirty="0">
                <a:latin typeface="Arial"/>
                <a:cs typeface="Arial"/>
              </a:rPr>
              <a:t>periods </a:t>
            </a:r>
            <a:r>
              <a:rPr sz="2400" spc="-70" dirty="0">
                <a:latin typeface="Arial"/>
                <a:cs typeface="Arial"/>
              </a:rPr>
              <a:t>defined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processor </a:t>
            </a:r>
            <a:r>
              <a:rPr sz="2400" spc="-100" dirty="0">
                <a:latin typeface="Arial"/>
                <a:cs typeface="Arial"/>
              </a:rPr>
              <a:t>clock.</a:t>
            </a:r>
            <a:endParaRPr sz="2400">
              <a:latin typeface="Arial"/>
              <a:cs typeface="Arial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10" dirty="0">
                <a:latin typeface="Arial"/>
                <a:cs typeface="Arial"/>
              </a:rPr>
              <a:t>govern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70" dirty="0">
                <a:latin typeface="Arial"/>
                <a:cs typeface="Arial"/>
              </a:rPr>
              <a:t>transfer </a:t>
            </a:r>
            <a:r>
              <a:rPr sz="2400" spc="-110" dirty="0">
                <a:latin typeface="Arial"/>
                <a:cs typeface="Arial"/>
              </a:rPr>
              <a:t>are  </a:t>
            </a:r>
            <a:r>
              <a:rPr sz="2400" spc="-114" dirty="0">
                <a:latin typeface="Arial"/>
                <a:cs typeface="Arial"/>
              </a:rPr>
              <a:t>asserted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start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clock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implementation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20" dirty="0">
                <a:latin typeface="Arial"/>
                <a:cs typeface="Arial"/>
              </a:rPr>
              <a:t>bit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register </a:t>
            </a:r>
            <a:r>
              <a:rPr sz="2400" spc="-210" dirty="0">
                <a:latin typeface="Arial"/>
                <a:cs typeface="Arial"/>
              </a:rPr>
              <a:t>Ri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35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7.3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70" dirty="0">
                <a:latin typeface="Arial"/>
                <a:cs typeface="Arial"/>
              </a:rPr>
              <a:t>next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two-input </a:t>
            </a:r>
            <a:r>
              <a:rPr sz="2400" spc="-50" dirty="0">
                <a:latin typeface="Arial"/>
                <a:cs typeface="Arial"/>
              </a:rPr>
              <a:t>multiplexer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select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applied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0" dirty="0">
                <a:latin typeface="Arial"/>
                <a:cs typeface="Arial"/>
              </a:rPr>
              <a:t>edge-triggered </a:t>
            </a:r>
            <a:r>
              <a:rPr sz="2400" spc="-260" dirty="0">
                <a:latin typeface="Arial"/>
                <a:cs typeface="Arial"/>
              </a:rPr>
              <a:t>D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flip-flop.</a:t>
            </a: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control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120" dirty="0">
                <a:latin typeface="Arial"/>
                <a:cs typeface="Arial"/>
              </a:rPr>
              <a:t>Ri</a:t>
            </a:r>
            <a:r>
              <a:rPr sz="2400" spc="-179" baseline="-20833" dirty="0">
                <a:latin typeface="Arial"/>
                <a:cs typeface="Arial"/>
              </a:rPr>
              <a:t>in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equal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1,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multiplexer  </a:t>
            </a:r>
            <a:r>
              <a:rPr sz="2400" spc="-125" dirty="0">
                <a:latin typeface="Arial"/>
                <a:cs typeface="Arial"/>
              </a:rPr>
              <a:t>selects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bus.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5" dirty="0">
                <a:latin typeface="Arial"/>
                <a:cs typeface="Arial"/>
              </a:rPr>
              <a:t>flip-flop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rising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edge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clock.</a:t>
            </a:r>
            <a:endParaRPr sz="2400">
              <a:latin typeface="Arial"/>
              <a:cs typeface="Arial"/>
            </a:endParaRPr>
          </a:p>
          <a:p>
            <a:pPr marL="469900" marR="7620" indent="-457200" algn="just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Ri</a:t>
            </a:r>
            <a:r>
              <a:rPr sz="2400" spc="-179" baseline="-20833" dirty="0">
                <a:latin typeface="Arial"/>
                <a:cs typeface="Arial"/>
              </a:rPr>
              <a:t>in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equal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0,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multiplexer </a:t>
            </a:r>
            <a:r>
              <a:rPr sz="2400" spc="-125" dirty="0">
                <a:latin typeface="Arial"/>
                <a:cs typeface="Arial"/>
              </a:rPr>
              <a:t>feeds </a:t>
            </a:r>
            <a:r>
              <a:rPr sz="2400" spc="-145" dirty="0">
                <a:latin typeface="Arial"/>
                <a:cs typeface="Arial"/>
              </a:rPr>
              <a:t>back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value  </a:t>
            </a:r>
            <a:r>
              <a:rPr sz="2400" spc="-50" dirty="0">
                <a:latin typeface="Arial"/>
                <a:cs typeface="Arial"/>
              </a:rPr>
              <a:t>currently </a:t>
            </a:r>
            <a:r>
              <a:rPr sz="2400" spc="-80" dirty="0">
                <a:latin typeface="Arial"/>
                <a:cs typeface="Arial"/>
              </a:rPr>
              <a:t>stored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fiip-flop.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116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Register</a:t>
            </a:r>
            <a:r>
              <a:rPr sz="4400" spc="-285" dirty="0"/>
              <a:t> </a:t>
            </a:r>
            <a:r>
              <a:rPr sz="4400" spc="-225" dirty="0"/>
              <a:t>Transfers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622112" y="3753687"/>
            <a:ext cx="85191" cy="8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1415" y="6050593"/>
            <a:ext cx="48431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9"/>
              </a:lnSpc>
              <a:tabLst>
                <a:tab pos="3209290" algn="l"/>
              </a:tabLst>
            </a:pPr>
            <a:r>
              <a:rPr sz="1650" spc="5" dirty="0">
                <a:latin typeface="Arial"/>
                <a:cs typeface="Arial"/>
              </a:rPr>
              <a:t>Figure </a:t>
            </a:r>
            <a:r>
              <a:rPr sz="1650" dirty="0">
                <a:latin typeface="Arial"/>
                <a:cs typeface="Arial"/>
              </a:rPr>
              <a:t>7.3.  </a:t>
            </a:r>
            <a:r>
              <a:rPr sz="1650" spc="5" dirty="0">
                <a:latin typeface="Arial"/>
                <a:cs typeface="Arial"/>
              </a:rPr>
              <a:t>Input and</a:t>
            </a:r>
            <a:r>
              <a:rPr sz="1650" spc="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output</a:t>
            </a:r>
            <a:r>
              <a:rPr sz="1650" spc="-145" dirty="0">
                <a:latin typeface="Arial"/>
                <a:cs typeface="Arial"/>
              </a:rPr>
              <a:t> </a:t>
            </a:r>
            <a:r>
              <a:rPr sz="1650" spc="-155" dirty="0">
                <a:latin typeface="Arial"/>
                <a:cs typeface="Arial"/>
              </a:rPr>
              <a:t>atingg	</a:t>
            </a:r>
            <a:r>
              <a:rPr sz="1650" spc="5" dirty="0">
                <a:latin typeface="Arial"/>
                <a:cs typeface="Arial"/>
              </a:rPr>
              <a:t>for one </a:t>
            </a:r>
            <a:r>
              <a:rPr sz="1650" spc="-114" dirty="0">
                <a:latin typeface="Arial"/>
                <a:cs typeface="Arial"/>
              </a:rPr>
              <a:t>register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-105" dirty="0">
                <a:latin typeface="Arial"/>
                <a:cs typeface="Arial"/>
              </a:rPr>
              <a:t>bit.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2376" y="357377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4376" y="357377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999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76" y="471677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1999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2376" y="357377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299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60785" y="3665981"/>
            <a:ext cx="1631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1214" y="3665981"/>
            <a:ext cx="1739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3876" y="4346523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4" h="21589">
                <a:moveTo>
                  <a:pt x="0" y="0"/>
                </a:moveTo>
                <a:lnTo>
                  <a:pt x="147827" y="0"/>
                </a:lnTo>
                <a:lnTo>
                  <a:pt x="147827" y="21183"/>
                </a:lnTo>
                <a:lnTo>
                  <a:pt x="0" y="211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3876" y="4346523"/>
            <a:ext cx="147955" cy="21590"/>
          </a:xfrm>
          <a:custGeom>
            <a:avLst/>
            <a:gdLst/>
            <a:ahLst/>
            <a:cxnLst/>
            <a:rect l="l" t="t" r="r" b="b"/>
            <a:pathLst>
              <a:path w="147954" h="21589">
                <a:moveTo>
                  <a:pt x="0" y="0"/>
                </a:moveTo>
                <a:lnTo>
                  <a:pt x="147827" y="0"/>
                </a:lnTo>
                <a:lnTo>
                  <a:pt x="147827" y="21183"/>
                </a:lnTo>
                <a:lnTo>
                  <a:pt x="0" y="211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5376" y="2852927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5851" y="2852927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3049523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5851" y="2852927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499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5851" y="342442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4376" y="3805427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952499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7851" y="3805427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1144523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2376" y="4440935"/>
            <a:ext cx="169545" cy="64135"/>
          </a:xfrm>
          <a:custGeom>
            <a:avLst/>
            <a:gdLst/>
            <a:ahLst/>
            <a:cxnLst/>
            <a:rect l="l" t="t" r="r" b="b"/>
            <a:pathLst>
              <a:path w="169545" h="64135">
                <a:moveTo>
                  <a:pt x="0" y="64007"/>
                </a:moveTo>
                <a:lnTo>
                  <a:pt x="169163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76" y="4357115"/>
            <a:ext cx="169545" cy="83820"/>
          </a:xfrm>
          <a:custGeom>
            <a:avLst/>
            <a:gdLst/>
            <a:ahLst/>
            <a:cxnLst/>
            <a:rect l="l" t="t" r="r" b="b"/>
            <a:pathLst>
              <a:path w="169545" h="83820">
                <a:moveTo>
                  <a:pt x="169163" y="8381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9851" y="4440935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573023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851" y="4440935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03941" y="5065090"/>
            <a:ext cx="50228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Clock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38900" y="3912107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592835"/>
                </a:moveTo>
                <a:lnTo>
                  <a:pt x="0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58147" y="4025772"/>
            <a:ext cx="1314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8147" y="3263683"/>
            <a:ext cx="1314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97351" y="437845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57149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91214" y="4322825"/>
            <a:ext cx="1567180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5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ts val="1735"/>
              </a:lnSpc>
            </a:pPr>
            <a:r>
              <a:rPr sz="2250" spc="-120" baseline="12962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2250" i="1" baseline="12962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150" i="1" dirty="0">
                <a:solidFill>
                  <a:srgbClr val="00FFFF"/>
                </a:solidFill>
                <a:latin typeface="Arial"/>
                <a:cs typeface="Arial"/>
              </a:rPr>
              <a:t>out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36798" y="4937150"/>
            <a:ext cx="3314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1500" i="1" spc="-45" dirty="0">
                <a:solidFill>
                  <a:srgbClr val="00FFFF"/>
                </a:solidFill>
                <a:latin typeface="Arial"/>
                <a:cs typeface="Arial"/>
              </a:rPr>
              <a:t>i</a:t>
            </a:r>
            <a:r>
              <a:rPr sz="1500" i="1" spc="-31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725" i="1" baseline="-16908" dirty="0">
                <a:solidFill>
                  <a:srgbClr val="00FFFF"/>
                </a:solidFill>
                <a:latin typeface="Arial"/>
                <a:cs typeface="Arial"/>
              </a:rPr>
              <a:t>in</a:t>
            </a:r>
            <a:endParaRPr sz="1725" baseline="-1690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06851" y="4293107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0" y="190499"/>
                </a:moveTo>
                <a:lnTo>
                  <a:pt x="380999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7851" y="3340607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95249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6851" y="3150107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380999" y="190499"/>
                </a:moveTo>
                <a:lnTo>
                  <a:pt x="0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06851" y="3150107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90827" y="2089403"/>
            <a:ext cx="6291580" cy="0"/>
          </a:xfrm>
          <a:custGeom>
            <a:avLst/>
            <a:gdLst/>
            <a:ahLst/>
            <a:cxnLst/>
            <a:rect l="l" t="t" r="r" b="b"/>
            <a:pathLst>
              <a:path w="6291580">
                <a:moveTo>
                  <a:pt x="6291071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0900" y="2089403"/>
            <a:ext cx="0" cy="1716405"/>
          </a:xfrm>
          <a:custGeom>
            <a:avLst/>
            <a:gdLst/>
            <a:ahLst/>
            <a:cxnLst/>
            <a:rect l="l" t="t" r="r" b="b"/>
            <a:pathLst>
              <a:path h="1716404">
                <a:moveTo>
                  <a:pt x="0" y="0"/>
                </a:moveTo>
                <a:lnTo>
                  <a:pt x="0" y="1716023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9400" y="3805427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499" y="0"/>
                </a:moveTo>
                <a:lnTo>
                  <a:pt x="0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827" y="2089403"/>
            <a:ext cx="0" cy="2098675"/>
          </a:xfrm>
          <a:custGeom>
            <a:avLst/>
            <a:gdLst/>
            <a:ahLst/>
            <a:cxnLst/>
            <a:rect l="l" t="t" r="r" b="b"/>
            <a:pathLst>
              <a:path h="2098675">
                <a:moveTo>
                  <a:pt x="0" y="0"/>
                </a:moveTo>
                <a:lnTo>
                  <a:pt x="0" y="2098547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2827" y="4187951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5">
                <a:moveTo>
                  <a:pt x="0" y="0"/>
                </a:moveTo>
                <a:lnTo>
                  <a:pt x="954023" y="0"/>
                </a:lnTo>
              </a:path>
            </a:pathLst>
          </a:custGeom>
          <a:ln w="21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1178" y="1259903"/>
            <a:ext cx="7305675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0" dirty="0">
                <a:latin typeface="Arial"/>
                <a:cs typeface="Arial"/>
              </a:rPr>
              <a:t>All </a:t>
            </a:r>
            <a:r>
              <a:rPr sz="1900" spc="-65" dirty="0">
                <a:latin typeface="Arial"/>
                <a:cs typeface="Arial"/>
              </a:rPr>
              <a:t>operations </a:t>
            </a:r>
            <a:r>
              <a:rPr sz="1900" spc="-90" dirty="0">
                <a:latin typeface="Arial"/>
                <a:cs typeface="Arial"/>
              </a:rPr>
              <a:t>and </a:t>
            </a:r>
            <a:r>
              <a:rPr sz="1900" spc="-65" dirty="0">
                <a:latin typeface="Arial"/>
                <a:cs typeface="Arial"/>
              </a:rPr>
              <a:t>data </a:t>
            </a:r>
            <a:r>
              <a:rPr sz="1900" spc="-60" dirty="0">
                <a:latin typeface="Arial"/>
                <a:cs typeface="Arial"/>
              </a:rPr>
              <a:t>transfers </a:t>
            </a:r>
            <a:r>
              <a:rPr sz="1900" spc="-80" dirty="0">
                <a:latin typeface="Arial"/>
                <a:cs typeface="Arial"/>
              </a:rPr>
              <a:t>are </a:t>
            </a:r>
            <a:r>
              <a:rPr sz="1900" spc="-35" dirty="0">
                <a:latin typeface="Arial"/>
                <a:cs typeface="Arial"/>
              </a:rPr>
              <a:t>controlled </a:t>
            </a:r>
            <a:r>
              <a:rPr sz="1900" spc="-80" dirty="0">
                <a:latin typeface="Arial"/>
                <a:cs typeface="Arial"/>
              </a:rPr>
              <a:t>by </a:t>
            </a:r>
            <a:r>
              <a:rPr sz="1900" spc="-25" dirty="0">
                <a:latin typeface="Arial"/>
                <a:cs typeface="Arial"/>
              </a:rPr>
              <a:t>the </a:t>
            </a:r>
            <a:r>
              <a:rPr sz="1900" spc="-95" dirty="0">
                <a:latin typeface="Arial"/>
                <a:cs typeface="Arial"/>
              </a:rPr>
              <a:t>processor</a:t>
            </a:r>
            <a:r>
              <a:rPr sz="1900" spc="-37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clock.</a:t>
            </a:r>
            <a:endParaRPr sz="1900">
              <a:latin typeface="Arial"/>
              <a:cs typeface="Arial"/>
            </a:endParaRPr>
          </a:p>
          <a:p>
            <a:pPr marL="698500" algn="ctr">
              <a:lnSpc>
                <a:spcPct val="100000"/>
              </a:lnSpc>
              <a:spcBef>
                <a:spcPts val="1490"/>
              </a:spcBef>
            </a:pPr>
            <a:r>
              <a:rPr sz="1500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46875" y="3805427"/>
            <a:ext cx="382905" cy="192405"/>
          </a:xfrm>
          <a:custGeom>
            <a:avLst/>
            <a:gdLst/>
            <a:ahLst/>
            <a:cxnLst/>
            <a:rect l="l" t="t" r="r" b="b"/>
            <a:pathLst>
              <a:path w="382904" h="192404">
                <a:moveTo>
                  <a:pt x="382523" y="0"/>
                </a:moveTo>
                <a:lnTo>
                  <a:pt x="0" y="192023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6875" y="3614927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382523"/>
                </a:moveTo>
                <a:lnTo>
                  <a:pt x="0" y="0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6875" y="3614927"/>
            <a:ext cx="382905" cy="190500"/>
          </a:xfrm>
          <a:custGeom>
            <a:avLst/>
            <a:gdLst/>
            <a:ahLst/>
            <a:cxnLst/>
            <a:rect l="l" t="t" r="r" b="b"/>
            <a:pathLst>
              <a:path w="382904" h="190500">
                <a:moveTo>
                  <a:pt x="0" y="0"/>
                </a:moveTo>
                <a:lnTo>
                  <a:pt x="382523" y="190499"/>
                </a:lnTo>
              </a:path>
            </a:pathLst>
          </a:custGeom>
          <a:ln w="2118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9844" y="6054851"/>
            <a:ext cx="5416550" cy="337185"/>
          </a:xfrm>
          <a:custGeom>
            <a:avLst/>
            <a:gdLst/>
            <a:ahLst/>
            <a:cxnLst/>
            <a:rect l="l" t="t" r="r" b="b"/>
            <a:pathLst>
              <a:path w="5416550" h="337185">
                <a:moveTo>
                  <a:pt x="0" y="336803"/>
                </a:moveTo>
                <a:lnTo>
                  <a:pt x="5416296" y="336803"/>
                </a:lnTo>
                <a:lnTo>
                  <a:pt x="5416296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241232" y="6081813"/>
            <a:ext cx="4533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Figure </a:t>
            </a:r>
            <a:r>
              <a:rPr sz="1600" dirty="0">
                <a:latin typeface="Times New Roman"/>
                <a:cs typeface="Times New Roman"/>
              </a:rPr>
              <a:t>7.3. Input and output </a:t>
            </a:r>
            <a:r>
              <a:rPr sz="1600" spc="-5" dirty="0">
                <a:latin typeface="Times New Roman"/>
                <a:cs typeface="Times New Roman"/>
              </a:rPr>
              <a:t>gating for </a:t>
            </a:r>
            <a:r>
              <a:rPr sz="1600" dirty="0">
                <a:latin typeface="Times New Roman"/>
                <a:cs typeface="Times New Roman"/>
              </a:rPr>
              <a:t>one </a:t>
            </a:r>
            <a:r>
              <a:rPr sz="1600" spc="-5" dirty="0">
                <a:latin typeface="Times New Roman"/>
                <a:cs typeface="Times New Roman"/>
              </a:rPr>
              <a:t>register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116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Register</a:t>
            </a:r>
            <a:r>
              <a:rPr sz="4400" spc="-285" dirty="0"/>
              <a:t> </a:t>
            </a:r>
            <a:r>
              <a:rPr sz="4400" spc="-225" dirty="0"/>
              <a:t>Transfers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79197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54" dirty="0">
                <a:latin typeface="Arial"/>
                <a:cs typeface="Arial"/>
              </a:rPr>
              <a:t>Q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flip-fiop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connected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95" dirty="0">
                <a:latin typeface="Arial"/>
                <a:cs typeface="Arial"/>
              </a:rPr>
              <a:t>via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35" dirty="0">
                <a:latin typeface="Arial"/>
                <a:cs typeface="Arial"/>
              </a:rPr>
              <a:t>tri-state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gate.</a:t>
            </a: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Ri</a:t>
            </a:r>
            <a:r>
              <a:rPr sz="2400" spc="-135" baseline="-20833" dirty="0">
                <a:latin typeface="Arial"/>
                <a:cs typeface="Arial"/>
              </a:rPr>
              <a:t>out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equal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0,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gate's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high-  </a:t>
            </a:r>
            <a:r>
              <a:rPr sz="2400" spc="-110" dirty="0">
                <a:latin typeface="Arial"/>
                <a:cs typeface="Arial"/>
              </a:rPr>
              <a:t>impedance </a:t>
            </a:r>
            <a:r>
              <a:rPr sz="2400" spc="-65" dirty="0">
                <a:latin typeface="Arial"/>
                <a:cs typeface="Arial"/>
              </a:rPr>
              <a:t>(electrically </a:t>
            </a:r>
            <a:r>
              <a:rPr sz="2400" spc="-100" dirty="0">
                <a:latin typeface="Arial"/>
                <a:cs typeface="Arial"/>
              </a:rPr>
              <a:t>disconnected) </a:t>
            </a:r>
            <a:r>
              <a:rPr sz="2400" spc="-80" dirty="0">
                <a:latin typeface="Arial"/>
                <a:cs typeface="Arial"/>
              </a:rPr>
              <a:t>state. </a:t>
            </a:r>
            <a:r>
              <a:rPr sz="2400" spc="-160" dirty="0">
                <a:latin typeface="Arial"/>
                <a:cs typeface="Arial"/>
              </a:rPr>
              <a:t>This  </a:t>
            </a:r>
            <a:r>
              <a:rPr sz="2400" spc="-110" dirty="0">
                <a:latin typeface="Arial"/>
                <a:cs typeface="Arial"/>
              </a:rPr>
              <a:t>corresponds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open-circuit </a:t>
            </a:r>
            <a:r>
              <a:rPr sz="2400" spc="-85" dirty="0">
                <a:latin typeface="Arial"/>
                <a:cs typeface="Arial"/>
              </a:rPr>
              <a:t>state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switch.</a:t>
            </a:r>
            <a:endParaRPr sz="2400">
              <a:latin typeface="Arial"/>
              <a:cs typeface="Arial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990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Ri</a:t>
            </a:r>
            <a:r>
              <a:rPr sz="2400" spc="-135" baseline="-20833" dirty="0">
                <a:latin typeface="Arial"/>
                <a:cs typeface="Arial"/>
              </a:rPr>
              <a:t>out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1,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gate </a:t>
            </a:r>
            <a:r>
              <a:rPr sz="2400" spc="-100" dirty="0">
                <a:latin typeface="Arial"/>
                <a:cs typeface="Arial"/>
              </a:rPr>
              <a:t>drives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0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00" dirty="0">
                <a:latin typeface="Arial"/>
                <a:cs typeface="Arial"/>
              </a:rPr>
              <a:t>1, depending 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Q.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" y="307403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Performing </a:t>
            </a:r>
            <a:r>
              <a:rPr sz="3600" spc="-195" dirty="0"/>
              <a:t>an </a:t>
            </a:r>
            <a:r>
              <a:rPr sz="3600" spc="-55" dirty="0"/>
              <a:t>Arithmetic </a:t>
            </a:r>
            <a:r>
              <a:rPr sz="3600" spc="-30" dirty="0"/>
              <a:t>or </a:t>
            </a:r>
            <a:r>
              <a:rPr sz="3600" spc="-240" dirty="0"/>
              <a:t>Logic</a:t>
            </a:r>
            <a:r>
              <a:rPr sz="3600" spc="-585" dirty="0"/>
              <a:t> </a:t>
            </a:r>
            <a:r>
              <a:rPr sz="3600" spc="-105" dirty="0"/>
              <a:t>Operation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2669" y="1227695"/>
            <a:ext cx="8300084" cy="318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8255" indent="-531495" algn="just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90" dirty="0">
                <a:latin typeface="Arial"/>
                <a:cs typeface="Arial"/>
              </a:rPr>
              <a:t>ALU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combinational </a:t>
            </a:r>
            <a:r>
              <a:rPr sz="2800" spc="-45" dirty="0">
                <a:latin typeface="Arial"/>
                <a:cs typeface="Arial"/>
              </a:rPr>
              <a:t>circuit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95" dirty="0">
                <a:latin typeface="Arial"/>
                <a:cs typeface="Arial"/>
              </a:rPr>
              <a:t>no  </a:t>
            </a:r>
            <a:r>
              <a:rPr sz="2800" spc="-50" dirty="0">
                <a:latin typeface="Arial"/>
                <a:cs typeface="Arial"/>
              </a:rPr>
              <a:t>internal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storage.</a:t>
            </a:r>
            <a:endParaRPr sz="28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67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800" spc="-290" dirty="0">
                <a:latin typeface="Arial"/>
                <a:cs typeface="Arial"/>
              </a:rPr>
              <a:t>ALU </a:t>
            </a:r>
            <a:r>
              <a:rPr sz="2800" spc="-140" dirty="0">
                <a:latin typeface="Arial"/>
                <a:cs typeface="Arial"/>
              </a:rPr>
              <a:t>gets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two </a:t>
            </a:r>
            <a:r>
              <a:rPr sz="2800" spc="-130" dirty="0">
                <a:latin typeface="Arial"/>
                <a:cs typeface="Arial"/>
              </a:rPr>
              <a:t>operands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200" dirty="0">
                <a:latin typeface="Arial"/>
                <a:cs typeface="Arial"/>
              </a:rPr>
              <a:t>MUX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bus. </a:t>
            </a:r>
            <a:r>
              <a:rPr sz="2800" spc="-200" dirty="0">
                <a:latin typeface="Arial"/>
                <a:cs typeface="Arial"/>
              </a:rPr>
              <a:t>The  </a:t>
            </a:r>
            <a:r>
              <a:rPr sz="2800" spc="-60" dirty="0">
                <a:latin typeface="Arial"/>
                <a:cs typeface="Arial"/>
              </a:rPr>
              <a:t>result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temporarily </a:t>
            </a:r>
            <a:r>
              <a:rPr sz="2800" spc="-80" dirty="0">
                <a:latin typeface="Arial"/>
                <a:cs typeface="Arial"/>
              </a:rPr>
              <a:t>stored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0" dirty="0">
                <a:latin typeface="Arial"/>
                <a:cs typeface="Arial"/>
              </a:rPr>
              <a:t>register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Z.</a:t>
            </a:r>
            <a:endParaRPr sz="28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5" dirty="0">
                <a:latin typeface="Arial"/>
                <a:cs typeface="Arial"/>
              </a:rPr>
              <a:t>sequence</a:t>
            </a:r>
            <a:r>
              <a:rPr sz="2800" spc="4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operations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add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contents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register </a:t>
            </a:r>
            <a:r>
              <a:rPr sz="2800" spc="-320" dirty="0">
                <a:latin typeface="Arial"/>
                <a:cs typeface="Arial"/>
              </a:rPr>
              <a:t>R1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00" dirty="0">
                <a:latin typeface="Arial"/>
                <a:cs typeface="Arial"/>
              </a:rPr>
              <a:t>those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20" dirty="0">
                <a:latin typeface="Arial"/>
                <a:cs typeface="Arial"/>
              </a:rPr>
              <a:t>R2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store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60" dirty="0">
                <a:latin typeface="Arial"/>
                <a:cs typeface="Arial"/>
              </a:rPr>
              <a:t>result </a:t>
            </a:r>
            <a:r>
              <a:rPr sz="2800" spc="-40" dirty="0">
                <a:latin typeface="Arial"/>
                <a:cs typeface="Arial"/>
              </a:rPr>
              <a:t>in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305" dirty="0">
                <a:latin typeface="Arial"/>
                <a:cs typeface="Arial"/>
              </a:rPr>
              <a:t>R3?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674" y="4413008"/>
            <a:ext cx="48895" cy="5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dirty="0">
                <a:solidFill>
                  <a:srgbClr val="DD7F46"/>
                </a:solidFill>
                <a:latin typeface="Wingdings"/>
                <a:cs typeface="Wingdings"/>
              </a:rPr>
              <a:t></a:t>
            </a:r>
            <a:endParaRPr sz="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26" y="4421047"/>
            <a:ext cx="371919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800" spc="-120" dirty="0">
                <a:latin typeface="Arial"/>
                <a:cs typeface="Arial"/>
              </a:rPr>
              <a:t>R1</a:t>
            </a:r>
            <a:r>
              <a:rPr sz="2775" spc="-179" baseline="-21021" dirty="0">
                <a:latin typeface="Arial"/>
                <a:cs typeface="Arial"/>
              </a:rPr>
              <a:t>out</a:t>
            </a:r>
            <a:r>
              <a:rPr sz="2800" spc="-120" dirty="0">
                <a:latin typeface="Arial"/>
                <a:cs typeface="Arial"/>
              </a:rPr>
              <a:t>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Y</a:t>
            </a:r>
            <a:r>
              <a:rPr sz="2775" spc="-277" baseline="-21021" dirty="0">
                <a:latin typeface="Arial"/>
                <a:cs typeface="Arial"/>
              </a:rPr>
              <a:t>in</a:t>
            </a:r>
            <a:endParaRPr sz="2775" baseline="-21021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800" spc="-120" dirty="0">
                <a:latin typeface="Arial"/>
                <a:cs typeface="Arial"/>
              </a:rPr>
              <a:t>R2</a:t>
            </a:r>
            <a:r>
              <a:rPr sz="2775" spc="-179" baseline="-21021" dirty="0">
                <a:latin typeface="Arial"/>
                <a:cs typeface="Arial"/>
              </a:rPr>
              <a:t>out</a:t>
            </a:r>
            <a:r>
              <a:rPr sz="2800" spc="-120" dirty="0">
                <a:latin typeface="Arial"/>
                <a:cs typeface="Arial"/>
              </a:rPr>
              <a:t>, </a:t>
            </a:r>
            <a:r>
              <a:rPr sz="2800" spc="-195" dirty="0">
                <a:latin typeface="Arial"/>
                <a:cs typeface="Arial"/>
              </a:rPr>
              <a:t>SelectY, </a:t>
            </a:r>
            <a:r>
              <a:rPr sz="2800" spc="-130" dirty="0">
                <a:latin typeface="Arial"/>
                <a:cs typeface="Arial"/>
              </a:rPr>
              <a:t>Add,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Z</a:t>
            </a:r>
            <a:r>
              <a:rPr sz="2775" spc="-225" baseline="-21021" dirty="0">
                <a:latin typeface="Arial"/>
                <a:cs typeface="Arial"/>
              </a:rPr>
              <a:t>in</a:t>
            </a:r>
            <a:endParaRPr sz="2775" baseline="-21021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800" spc="-95" dirty="0">
                <a:latin typeface="Arial"/>
                <a:cs typeface="Arial"/>
              </a:rPr>
              <a:t>Z</a:t>
            </a:r>
            <a:r>
              <a:rPr sz="2775" spc="-142" baseline="-21021" dirty="0">
                <a:latin typeface="Arial"/>
                <a:cs typeface="Arial"/>
              </a:rPr>
              <a:t>out</a:t>
            </a:r>
            <a:r>
              <a:rPr sz="2800" spc="-95" dirty="0">
                <a:latin typeface="Arial"/>
                <a:cs typeface="Arial"/>
              </a:rPr>
              <a:t>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R3</a:t>
            </a:r>
            <a:r>
              <a:rPr sz="2775" spc="-262" baseline="-21021" dirty="0">
                <a:latin typeface="Arial"/>
                <a:cs typeface="Arial"/>
              </a:rPr>
              <a:t>in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" y="307403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Performing </a:t>
            </a:r>
            <a:r>
              <a:rPr sz="3600" spc="-195" dirty="0"/>
              <a:t>an </a:t>
            </a:r>
            <a:r>
              <a:rPr sz="3600" spc="-55" dirty="0"/>
              <a:t>Arithmetic </a:t>
            </a:r>
            <a:r>
              <a:rPr sz="3600" spc="-30" dirty="0"/>
              <a:t>or </a:t>
            </a:r>
            <a:r>
              <a:rPr sz="3600" spc="-240" dirty="0"/>
              <a:t>Logic</a:t>
            </a:r>
            <a:r>
              <a:rPr sz="3600" spc="-585" dirty="0"/>
              <a:t> </a:t>
            </a:r>
            <a:r>
              <a:rPr sz="3600" spc="-105" dirty="0"/>
              <a:t>Operation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0228" y="1275231"/>
            <a:ext cx="8683625" cy="462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signals </a:t>
            </a:r>
            <a:r>
              <a:rPr sz="2600" spc="-120" dirty="0">
                <a:latin typeface="Arial"/>
                <a:cs typeface="Arial"/>
              </a:rPr>
              <a:t>whose </a:t>
            </a:r>
            <a:r>
              <a:rPr sz="2600" spc="-165" dirty="0">
                <a:latin typeface="Arial"/>
                <a:cs typeface="Arial"/>
              </a:rPr>
              <a:t>names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114" dirty="0">
                <a:latin typeface="Arial"/>
                <a:cs typeface="Arial"/>
              </a:rPr>
              <a:t>given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135" dirty="0">
                <a:latin typeface="Arial"/>
                <a:cs typeface="Arial"/>
              </a:rPr>
              <a:t>any </a:t>
            </a:r>
            <a:r>
              <a:rPr sz="2600" spc="-100" dirty="0">
                <a:latin typeface="Arial"/>
                <a:cs typeface="Arial"/>
              </a:rPr>
              <a:t>step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70" dirty="0">
                <a:latin typeface="Arial"/>
                <a:cs typeface="Arial"/>
              </a:rPr>
              <a:t>activated  </a:t>
            </a:r>
            <a:r>
              <a:rPr sz="2600" spc="10" dirty="0">
                <a:latin typeface="Arial"/>
                <a:cs typeface="Arial"/>
              </a:rPr>
              <a:t>for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45" dirty="0">
                <a:latin typeface="Arial"/>
                <a:cs typeface="Arial"/>
              </a:rPr>
              <a:t>duration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spc="-114" dirty="0">
                <a:latin typeface="Arial"/>
                <a:cs typeface="Arial"/>
              </a:rPr>
              <a:t>clock </a:t>
            </a:r>
            <a:r>
              <a:rPr sz="2600" spc="-135" dirty="0">
                <a:latin typeface="Arial"/>
                <a:cs typeface="Arial"/>
              </a:rPr>
              <a:t>cycle </a:t>
            </a:r>
            <a:r>
              <a:rPr sz="2600" spc="-100" dirty="0">
                <a:latin typeface="Arial"/>
                <a:cs typeface="Arial"/>
              </a:rPr>
              <a:t>corresponding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5" dirty="0">
                <a:latin typeface="Arial"/>
                <a:cs typeface="Arial"/>
              </a:rPr>
              <a:t>that  </a:t>
            </a:r>
            <a:r>
              <a:rPr sz="2600" spc="-90" dirty="0">
                <a:latin typeface="Arial"/>
                <a:cs typeface="Arial"/>
              </a:rPr>
              <a:t>step.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65" dirty="0">
                <a:latin typeface="Arial"/>
                <a:cs typeface="Arial"/>
              </a:rPr>
              <a:t>All </a:t>
            </a:r>
            <a:r>
              <a:rPr sz="2600" spc="-30" dirty="0">
                <a:latin typeface="Arial"/>
                <a:cs typeface="Arial"/>
              </a:rPr>
              <a:t>other </a:t>
            </a:r>
            <a:r>
              <a:rPr sz="2600" spc="-150" dirty="0">
                <a:latin typeface="Arial"/>
                <a:cs typeface="Arial"/>
              </a:rPr>
              <a:t>signals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75" dirty="0">
                <a:latin typeface="Arial"/>
                <a:cs typeface="Arial"/>
              </a:rPr>
              <a:t>inactive. </a:t>
            </a:r>
            <a:r>
              <a:rPr sz="2600" spc="-160" dirty="0">
                <a:latin typeface="Arial"/>
                <a:cs typeface="Arial"/>
              </a:rPr>
              <a:t>Hence,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95" dirty="0">
                <a:latin typeface="Arial"/>
                <a:cs typeface="Arial"/>
              </a:rPr>
              <a:t>step </a:t>
            </a:r>
            <a:r>
              <a:rPr sz="2600" spc="-100" dirty="0">
                <a:latin typeface="Arial"/>
                <a:cs typeface="Arial"/>
              </a:rPr>
              <a:t>1,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output of  </a:t>
            </a:r>
            <a:r>
              <a:rPr sz="2600" spc="-70" dirty="0">
                <a:latin typeface="Arial"/>
                <a:cs typeface="Arial"/>
              </a:rPr>
              <a:t>register </a:t>
            </a:r>
            <a:r>
              <a:rPr sz="2600" spc="-295" dirty="0">
                <a:latin typeface="Arial"/>
                <a:cs typeface="Arial"/>
              </a:rPr>
              <a:t>R1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5" dirty="0">
                <a:latin typeface="Arial"/>
                <a:cs typeface="Arial"/>
              </a:rPr>
              <a:t>input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70" dirty="0">
                <a:latin typeface="Arial"/>
                <a:cs typeface="Arial"/>
              </a:rPr>
              <a:t>register </a:t>
            </a:r>
            <a:r>
              <a:rPr sz="2600" spc="-470" dirty="0">
                <a:latin typeface="Arial"/>
                <a:cs typeface="Arial"/>
              </a:rPr>
              <a:t>Y </a:t>
            </a:r>
            <a:r>
              <a:rPr sz="2600" spc="-105" dirty="0">
                <a:latin typeface="Arial"/>
                <a:cs typeface="Arial"/>
              </a:rPr>
              <a:t>are enabled, </a:t>
            </a:r>
            <a:r>
              <a:rPr sz="2600" spc="-150" dirty="0">
                <a:latin typeface="Arial"/>
                <a:cs typeface="Arial"/>
              </a:rPr>
              <a:t>causing 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contents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95" dirty="0">
                <a:latin typeface="Arial"/>
                <a:cs typeface="Arial"/>
              </a:rPr>
              <a:t>R1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be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transferred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over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bus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70" dirty="0">
                <a:latin typeface="Arial"/>
                <a:cs typeface="Arial"/>
              </a:rPr>
              <a:t>Y.</a:t>
            </a:r>
            <a:endParaRPr sz="26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75" dirty="0">
                <a:latin typeface="Arial"/>
                <a:cs typeface="Arial"/>
              </a:rPr>
              <a:t>In </a:t>
            </a:r>
            <a:r>
              <a:rPr sz="2600" spc="-95" dirty="0">
                <a:latin typeface="Arial"/>
                <a:cs typeface="Arial"/>
              </a:rPr>
              <a:t>step </a:t>
            </a:r>
            <a:r>
              <a:rPr sz="2600" spc="-100" dirty="0">
                <a:latin typeface="Arial"/>
                <a:cs typeface="Arial"/>
              </a:rPr>
              <a:t>2,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multiplexer's </a:t>
            </a:r>
            <a:r>
              <a:rPr sz="2600" spc="-155" dirty="0">
                <a:latin typeface="Arial"/>
                <a:cs typeface="Arial"/>
              </a:rPr>
              <a:t>Select </a:t>
            </a:r>
            <a:r>
              <a:rPr sz="2600" spc="-130" dirty="0">
                <a:latin typeface="Arial"/>
                <a:cs typeface="Arial"/>
              </a:rPr>
              <a:t>signal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0" dirty="0">
                <a:latin typeface="Arial"/>
                <a:cs typeface="Arial"/>
              </a:rPr>
              <a:t>set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80" dirty="0">
                <a:latin typeface="Arial"/>
                <a:cs typeface="Arial"/>
              </a:rPr>
              <a:t>SelectY,  </a:t>
            </a:r>
            <a:r>
              <a:rPr sz="2600" spc="-150" dirty="0">
                <a:latin typeface="Arial"/>
                <a:cs typeface="Arial"/>
              </a:rPr>
              <a:t>causing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45" dirty="0">
                <a:latin typeface="Arial"/>
                <a:cs typeface="Arial"/>
              </a:rPr>
              <a:t>multiplexer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05" dirty="0">
                <a:latin typeface="Arial"/>
                <a:cs typeface="Arial"/>
              </a:rPr>
              <a:t>gate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contents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70" dirty="0">
                <a:latin typeface="Arial"/>
                <a:cs typeface="Arial"/>
              </a:rPr>
              <a:t>register </a:t>
            </a:r>
            <a:r>
              <a:rPr sz="2600" spc="-470" dirty="0">
                <a:latin typeface="Arial"/>
                <a:cs typeface="Arial"/>
              </a:rPr>
              <a:t>Y </a:t>
            </a:r>
            <a:r>
              <a:rPr sz="2600" spc="35" dirty="0">
                <a:latin typeface="Arial"/>
                <a:cs typeface="Arial"/>
              </a:rPr>
              <a:t>to  </a:t>
            </a:r>
            <a:r>
              <a:rPr sz="2600" spc="-20" dirty="0">
                <a:latin typeface="Arial"/>
                <a:cs typeface="Arial"/>
              </a:rPr>
              <a:t>input </a:t>
            </a: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330" dirty="0">
                <a:latin typeface="Arial"/>
                <a:cs typeface="Arial"/>
              </a:rPr>
              <a:t> </a:t>
            </a:r>
            <a:r>
              <a:rPr sz="2600" spc="-215" dirty="0">
                <a:latin typeface="Arial"/>
                <a:cs typeface="Arial"/>
              </a:rPr>
              <a:t>ALU.</a:t>
            </a:r>
            <a:endParaRPr sz="2600">
              <a:latin typeface="Arial"/>
              <a:cs typeface="Arial"/>
            </a:endParaRPr>
          </a:p>
          <a:p>
            <a:pPr marL="544195" marR="825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40" dirty="0">
                <a:latin typeface="Arial"/>
                <a:cs typeface="Arial"/>
              </a:rPr>
              <a:t>At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90" dirty="0">
                <a:latin typeface="Arial"/>
                <a:cs typeface="Arial"/>
              </a:rPr>
              <a:t>same </a:t>
            </a:r>
            <a:r>
              <a:rPr sz="2600" spc="-30" dirty="0">
                <a:latin typeface="Arial"/>
                <a:cs typeface="Arial"/>
              </a:rPr>
              <a:t>time, the </a:t>
            </a:r>
            <a:r>
              <a:rPr sz="2600" spc="-70" dirty="0">
                <a:latin typeface="Arial"/>
                <a:cs typeface="Arial"/>
              </a:rPr>
              <a:t>contents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70" dirty="0">
                <a:latin typeface="Arial"/>
                <a:cs typeface="Arial"/>
              </a:rPr>
              <a:t>register </a:t>
            </a:r>
            <a:r>
              <a:rPr sz="2600" spc="-305" dirty="0">
                <a:latin typeface="Arial"/>
                <a:cs typeface="Arial"/>
              </a:rPr>
              <a:t>R2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100" dirty="0">
                <a:latin typeface="Arial"/>
                <a:cs typeface="Arial"/>
              </a:rPr>
              <a:t>gated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onto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bus </a:t>
            </a:r>
            <a:r>
              <a:rPr sz="2600" spc="-110" dirty="0">
                <a:latin typeface="Arial"/>
                <a:cs typeface="Arial"/>
              </a:rPr>
              <a:t>and, </a:t>
            </a:r>
            <a:r>
              <a:rPr sz="2600" spc="-130" dirty="0">
                <a:latin typeface="Arial"/>
                <a:cs typeface="Arial"/>
              </a:rPr>
              <a:t>hence,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input</a:t>
            </a:r>
            <a:r>
              <a:rPr sz="2600" spc="-500" dirty="0">
                <a:latin typeface="Arial"/>
                <a:cs typeface="Arial"/>
              </a:rPr>
              <a:t> </a:t>
            </a:r>
            <a:r>
              <a:rPr sz="2600" spc="-195" dirty="0">
                <a:latin typeface="Arial"/>
                <a:cs typeface="Arial"/>
              </a:rPr>
              <a:t>B.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" y="307403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Performing </a:t>
            </a:r>
            <a:r>
              <a:rPr sz="3600" spc="-195" dirty="0"/>
              <a:t>an </a:t>
            </a:r>
            <a:r>
              <a:rPr sz="3600" spc="-55" dirty="0"/>
              <a:t>Arithmetic </a:t>
            </a:r>
            <a:r>
              <a:rPr sz="3600" spc="-30" dirty="0"/>
              <a:t>or </a:t>
            </a:r>
            <a:r>
              <a:rPr sz="3600" spc="-240" dirty="0"/>
              <a:t>Logic</a:t>
            </a:r>
            <a:r>
              <a:rPr sz="3600" spc="-585" dirty="0"/>
              <a:t> </a:t>
            </a:r>
            <a:r>
              <a:rPr sz="3600" spc="-105" dirty="0"/>
              <a:t>Operation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32685" y="1153197"/>
            <a:ext cx="8300720" cy="509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635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40" dirty="0">
                <a:latin typeface="Arial"/>
                <a:cs typeface="Arial"/>
              </a:rPr>
              <a:t>function </a:t>
            </a:r>
            <a:r>
              <a:rPr sz="2600" spc="-60" dirty="0">
                <a:latin typeface="Arial"/>
                <a:cs typeface="Arial"/>
              </a:rPr>
              <a:t>performed </a:t>
            </a:r>
            <a:r>
              <a:rPr sz="2600" spc="-105" dirty="0">
                <a:latin typeface="Arial"/>
                <a:cs typeface="Arial"/>
              </a:rPr>
              <a:t>by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65" dirty="0">
                <a:latin typeface="Arial"/>
                <a:cs typeface="Arial"/>
              </a:rPr>
              <a:t>ALU </a:t>
            </a:r>
            <a:r>
              <a:rPr sz="2600" spc="-135" dirty="0">
                <a:latin typeface="Arial"/>
                <a:cs typeface="Arial"/>
              </a:rPr>
              <a:t>depends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50" dirty="0">
                <a:latin typeface="Arial"/>
                <a:cs typeface="Arial"/>
              </a:rPr>
              <a:t>signals </a:t>
            </a:r>
            <a:r>
              <a:rPr sz="2600" spc="-80" dirty="0">
                <a:latin typeface="Arial"/>
                <a:cs typeface="Arial"/>
              </a:rPr>
              <a:t>applied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45" dirty="0">
                <a:latin typeface="Arial"/>
                <a:cs typeface="Arial"/>
              </a:rPr>
              <a:t>its </a:t>
            </a:r>
            <a:r>
              <a:rPr sz="2600" spc="-35" dirty="0">
                <a:latin typeface="Arial"/>
                <a:cs typeface="Arial"/>
              </a:rPr>
              <a:t>control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lines.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75" dirty="0">
                <a:latin typeface="Arial"/>
                <a:cs typeface="Arial"/>
              </a:rPr>
              <a:t>In </a:t>
            </a:r>
            <a:r>
              <a:rPr sz="2600" spc="-50" dirty="0">
                <a:latin typeface="Arial"/>
                <a:cs typeface="Arial"/>
              </a:rPr>
              <a:t>this </a:t>
            </a:r>
            <a:r>
              <a:rPr sz="2600" spc="-185" dirty="0">
                <a:latin typeface="Arial"/>
                <a:cs typeface="Arial"/>
              </a:rPr>
              <a:t>case,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30" dirty="0">
                <a:latin typeface="Arial"/>
                <a:cs typeface="Arial"/>
              </a:rPr>
              <a:t>Add </a:t>
            </a:r>
            <a:r>
              <a:rPr sz="2600" spc="-55" dirty="0">
                <a:latin typeface="Arial"/>
                <a:cs typeface="Arial"/>
              </a:rPr>
              <a:t>line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0" dirty="0">
                <a:latin typeface="Arial"/>
                <a:cs typeface="Arial"/>
              </a:rPr>
              <a:t>set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00" dirty="0">
                <a:latin typeface="Arial"/>
                <a:cs typeface="Arial"/>
              </a:rPr>
              <a:t>1, </a:t>
            </a:r>
            <a:r>
              <a:rPr sz="2600" spc="-150" dirty="0">
                <a:latin typeface="Arial"/>
                <a:cs typeface="Arial"/>
              </a:rPr>
              <a:t>causing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output of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65" dirty="0">
                <a:latin typeface="Arial"/>
                <a:cs typeface="Arial"/>
              </a:rPr>
              <a:t>ALU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35" dirty="0">
                <a:latin typeface="Arial"/>
                <a:cs typeface="Arial"/>
              </a:rPr>
              <a:t>the </a:t>
            </a:r>
            <a:r>
              <a:rPr sz="2600" spc="-160" dirty="0">
                <a:latin typeface="Arial"/>
                <a:cs typeface="Arial"/>
              </a:rPr>
              <a:t>sum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two </a:t>
            </a:r>
            <a:r>
              <a:rPr sz="2600" spc="-110" dirty="0">
                <a:latin typeface="Arial"/>
                <a:cs typeface="Arial"/>
              </a:rPr>
              <a:t>numbers </a:t>
            </a:r>
            <a:r>
              <a:rPr sz="2600" spc="-25" dirty="0">
                <a:latin typeface="Arial"/>
                <a:cs typeface="Arial"/>
              </a:rPr>
              <a:t>at </a:t>
            </a:r>
            <a:r>
              <a:rPr sz="2600" spc="-65" dirty="0">
                <a:latin typeface="Arial"/>
                <a:cs typeface="Arial"/>
              </a:rPr>
              <a:t>inputs </a:t>
            </a:r>
            <a:r>
              <a:rPr sz="2600" spc="-229" dirty="0">
                <a:latin typeface="Arial"/>
                <a:cs typeface="Arial"/>
              </a:rPr>
              <a:t>A 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95" dirty="0">
                <a:latin typeface="Arial"/>
                <a:cs typeface="Arial"/>
              </a:rPr>
              <a:t>B.</a:t>
            </a:r>
            <a:endParaRPr sz="26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70" dirty="0">
                <a:latin typeface="Arial"/>
                <a:cs typeface="Arial"/>
              </a:rPr>
              <a:t>This </a:t>
            </a:r>
            <a:r>
              <a:rPr sz="2600" spc="-155" dirty="0">
                <a:latin typeface="Arial"/>
                <a:cs typeface="Arial"/>
              </a:rPr>
              <a:t>sum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0" dirty="0">
                <a:latin typeface="Arial"/>
                <a:cs typeface="Arial"/>
              </a:rPr>
              <a:t>loaded </a:t>
            </a:r>
            <a:r>
              <a:rPr sz="2600" dirty="0">
                <a:latin typeface="Arial"/>
                <a:cs typeface="Arial"/>
              </a:rPr>
              <a:t>into </a:t>
            </a:r>
            <a:r>
              <a:rPr sz="2600" spc="-75" dirty="0">
                <a:latin typeface="Arial"/>
                <a:cs typeface="Arial"/>
              </a:rPr>
              <a:t>register </a:t>
            </a:r>
            <a:r>
              <a:rPr sz="2600" spc="-370" dirty="0">
                <a:latin typeface="Arial"/>
                <a:cs typeface="Arial"/>
              </a:rPr>
              <a:t>Z </a:t>
            </a:r>
            <a:r>
              <a:rPr sz="2600" spc="-170" dirty="0">
                <a:latin typeface="Arial"/>
                <a:cs typeface="Arial"/>
              </a:rPr>
              <a:t>because </a:t>
            </a:r>
            <a:r>
              <a:rPr sz="2600" spc="-45" dirty="0">
                <a:latin typeface="Arial"/>
                <a:cs typeface="Arial"/>
              </a:rPr>
              <a:t>its </a:t>
            </a:r>
            <a:r>
              <a:rPr sz="2600" spc="-25" dirty="0">
                <a:latin typeface="Arial"/>
                <a:cs typeface="Arial"/>
              </a:rPr>
              <a:t>input 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130" dirty="0">
                <a:latin typeface="Arial"/>
                <a:cs typeface="Arial"/>
              </a:rPr>
              <a:t>signal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2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activated.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75" dirty="0">
                <a:latin typeface="Arial"/>
                <a:cs typeface="Arial"/>
              </a:rPr>
              <a:t>In </a:t>
            </a:r>
            <a:r>
              <a:rPr sz="2600" spc="-95" dirty="0">
                <a:latin typeface="Arial"/>
                <a:cs typeface="Arial"/>
              </a:rPr>
              <a:t>step </a:t>
            </a:r>
            <a:r>
              <a:rPr sz="2600" spc="-100" dirty="0">
                <a:latin typeface="Arial"/>
                <a:cs typeface="Arial"/>
              </a:rPr>
              <a:t>3,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contents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75" dirty="0">
                <a:latin typeface="Arial"/>
                <a:cs typeface="Arial"/>
              </a:rPr>
              <a:t>register </a:t>
            </a:r>
            <a:r>
              <a:rPr sz="2600" spc="-370" dirty="0">
                <a:latin typeface="Arial"/>
                <a:cs typeface="Arial"/>
              </a:rPr>
              <a:t>Z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60" dirty="0">
                <a:latin typeface="Arial"/>
                <a:cs typeface="Arial"/>
              </a:rPr>
              <a:t>transferred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60" dirty="0">
                <a:latin typeface="Arial"/>
                <a:cs typeface="Arial"/>
              </a:rPr>
              <a:t>destination </a:t>
            </a:r>
            <a:r>
              <a:rPr sz="2600" spc="-70" dirty="0">
                <a:latin typeface="Arial"/>
                <a:cs typeface="Arial"/>
              </a:rPr>
              <a:t>register,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220" dirty="0">
                <a:latin typeface="Arial"/>
                <a:cs typeface="Arial"/>
              </a:rPr>
              <a:t>R3.</a:t>
            </a:r>
            <a:endParaRPr sz="26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70" dirty="0">
                <a:latin typeface="Arial"/>
                <a:cs typeface="Arial"/>
              </a:rPr>
              <a:t>This </a:t>
            </a:r>
            <a:r>
              <a:rPr sz="2600" spc="-85" dirty="0">
                <a:latin typeface="Arial"/>
                <a:cs typeface="Arial"/>
              </a:rPr>
              <a:t>last </a:t>
            </a:r>
            <a:r>
              <a:rPr sz="2600" spc="-55" dirty="0">
                <a:latin typeface="Arial"/>
                <a:cs typeface="Arial"/>
              </a:rPr>
              <a:t>transfer </a:t>
            </a:r>
            <a:r>
              <a:rPr sz="2600" spc="-85" dirty="0">
                <a:latin typeface="Arial"/>
                <a:cs typeface="Arial"/>
              </a:rPr>
              <a:t>cannot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75" dirty="0">
                <a:latin typeface="Arial"/>
                <a:cs typeface="Arial"/>
              </a:rPr>
              <a:t>carried </a:t>
            </a:r>
            <a:r>
              <a:rPr sz="2600" spc="-5" dirty="0">
                <a:latin typeface="Arial"/>
                <a:cs typeface="Arial"/>
              </a:rPr>
              <a:t>out </a:t>
            </a:r>
            <a:r>
              <a:rPr sz="2600" spc="-70" dirty="0">
                <a:latin typeface="Arial"/>
                <a:cs typeface="Arial"/>
              </a:rPr>
              <a:t>during </a:t>
            </a:r>
            <a:r>
              <a:rPr sz="2600" spc="-95" dirty="0">
                <a:latin typeface="Arial"/>
                <a:cs typeface="Arial"/>
              </a:rPr>
              <a:t>step </a:t>
            </a:r>
            <a:r>
              <a:rPr sz="2600" spc="-100" dirty="0">
                <a:latin typeface="Arial"/>
                <a:cs typeface="Arial"/>
              </a:rPr>
              <a:t>2,  </a:t>
            </a:r>
            <a:r>
              <a:rPr sz="2600" spc="-170" dirty="0">
                <a:latin typeface="Arial"/>
                <a:cs typeface="Arial"/>
              </a:rPr>
              <a:t>because </a:t>
            </a:r>
            <a:r>
              <a:rPr sz="2600" spc="-75" dirty="0">
                <a:latin typeface="Arial"/>
                <a:cs typeface="Arial"/>
              </a:rPr>
              <a:t>only </a:t>
            </a:r>
            <a:r>
              <a:rPr sz="2600" spc="-105" dirty="0">
                <a:latin typeface="Arial"/>
                <a:cs typeface="Arial"/>
              </a:rPr>
              <a:t>one </a:t>
            </a:r>
            <a:r>
              <a:rPr sz="2600" spc="-75" dirty="0">
                <a:latin typeface="Arial"/>
                <a:cs typeface="Arial"/>
              </a:rPr>
              <a:t>register </a:t>
            </a:r>
            <a:r>
              <a:rPr sz="2600" spc="-10" dirty="0">
                <a:latin typeface="Arial"/>
                <a:cs typeface="Arial"/>
              </a:rPr>
              <a:t>output </a:t>
            </a:r>
            <a:r>
              <a:rPr sz="2600" spc="-16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100" dirty="0">
                <a:latin typeface="Arial"/>
                <a:cs typeface="Arial"/>
              </a:rPr>
              <a:t>connected </a:t>
            </a:r>
            <a:r>
              <a:rPr sz="2600" spc="35" dirty="0">
                <a:latin typeface="Arial"/>
                <a:cs typeface="Arial"/>
              </a:rPr>
              <a:t>to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bus </a:t>
            </a:r>
            <a:r>
              <a:rPr sz="2600" spc="-70" dirty="0">
                <a:latin typeface="Arial"/>
                <a:cs typeface="Arial"/>
              </a:rPr>
              <a:t>during </a:t>
            </a:r>
            <a:r>
              <a:rPr sz="2600" spc="-135" dirty="0">
                <a:latin typeface="Arial"/>
                <a:cs typeface="Arial"/>
              </a:rPr>
              <a:t>any </a:t>
            </a:r>
            <a:r>
              <a:rPr sz="2600" spc="-114" dirty="0">
                <a:latin typeface="Arial"/>
                <a:cs typeface="Arial"/>
              </a:rPr>
              <a:t>clock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cycle.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85" y="1229258"/>
            <a:ext cx="7920990" cy="414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635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200" dirty="0">
                <a:latin typeface="Arial"/>
                <a:cs typeface="Arial"/>
              </a:rPr>
              <a:t>To </a:t>
            </a:r>
            <a:r>
              <a:rPr sz="2600" spc="-45" dirty="0">
                <a:latin typeface="Arial"/>
                <a:cs typeface="Arial"/>
              </a:rPr>
              <a:t>fetch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35" dirty="0">
                <a:latin typeface="Arial"/>
                <a:cs typeface="Arial"/>
              </a:rPr>
              <a:t>word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information </a:t>
            </a:r>
            <a:r>
              <a:rPr sz="2600" spc="-15" dirty="0">
                <a:latin typeface="Arial"/>
                <a:cs typeface="Arial"/>
              </a:rPr>
              <a:t>from </a:t>
            </a:r>
            <a:r>
              <a:rPr sz="2600" spc="-85" dirty="0">
                <a:latin typeface="Arial"/>
                <a:cs typeface="Arial"/>
              </a:rPr>
              <a:t>memory,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25" dirty="0">
                <a:latin typeface="Arial"/>
                <a:cs typeface="Arial"/>
              </a:rPr>
              <a:t>processor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specify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address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memory  </a:t>
            </a:r>
            <a:r>
              <a:rPr sz="2600" spc="-60" dirty="0">
                <a:latin typeface="Arial"/>
                <a:cs typeface="Arial"/>
              </a:rPr>
              <a:t>location </a:t>
            </a:r>
            <a:r>
              <a:rPr sz="2600" spc="-75" dirty="0">
                <a:latin typeface="Arial"/>
                <a:cs typeface="Arial"/>
              </a:rPr>
              <a:t>where </a:t>
            </a:r>
            <a:r>
              <a:rPr sz="2600" spc="-50" dirty="0">
                <a:latin typeface="Arial"/>
                <a:cs typeface="Arial"/>
              </a:rPr>
              <a:t>this </a:t>
            </a:r>
            <a:r>
              <a:rPr sz="2600" spc="-30" dirty="0">
                <a:latin typeface="Arial"/>
                <a:cs typeface="Arial"/>
              </a:rPr>
              <a:t>information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70" dirty="0">
                <a:latin typeface="Arial"/>
                <a:cs typeface="Arial"/>
              </a:rPr>
              <a:t>stored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85" dirty="0">
                <a:latin typeface="Arial"/>
                <a:cs typeface="Arial"/>
              </a:rPr>
              <a:t>request 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25" dirty="0">
                <a:latin typeface="Arial"/>
                <a:cs typeface="Arial"/>
              </a:rPr>
              <a:t>Read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operation.</a:t>
            </a:r>
            <a:endParaRPr sz="26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70" dirty="0">
                <a:latin typeface="Arial"/>
                <a:cs typeface="Arial"/>
              </a:rPr>
              <a:t>This </a:t>
            </a:r>
            <a:r>
              <a:rPr sz="2600" spc="-110" dirty="0">
                <a:latin typeface="Arial"/>
                <a:cs typeface="Arial"/>
              </a:rPr>
              <a:t>applies </a:t>
            </a:r>
            <a:r>
              <a:rPr sz="2600" spc="-45" dirty="0">
                <a:latin typeface="Arial"/>
                <a:cs typeface="Arial"/>
              </a:rPr>
              <a:t>whether </a:t>
            </a:r>
            <a:r>
              <a:rPr sz="2600" spc="-30" dirty="0">
                <a:latin typeface="Arial"/>
                <a:cs typeface="Arial"/>
              </a:rPr>
              <a:t>the information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75" dirty="0">
                <a:latin typeface="Arial"/>
                <a:cs typeface="Arial"/>
              </a:rPr>
              <a:t>fetched  </a:t>
            </a:r>
            <a:r>
              <a:rPr sz="2600" spc="-100" dirty="0">
                <a:latin typeface="Arial"/>
                <a:cs typeface="Arial"/>
              </a:rPr>
              <a:t>represents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45" dirty="0">
                <a:latin typeface="Arial"/>
                <a:cs typeface="Arial"/>
              </a:rPr>
              <a:t>instruction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85" dirty="0">
                <a:latin typeface="Arial"/>
                <a:cs typeface="Arial"/>
              </a:rPr>
              <a:t>program </a:t>
            </a:r>
            <a:r>
              <a:rPr sz="2600" spc="-20" dirty="0">
                <a:latin typeface="Arial"/>
                <a:cs typeface="Arial"/>
              </a:rPr>
              <a:t>or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95" dirty="0">
                <a:latin typeface="Arial"/>
                <a:cs typeface="Arial"/>
              </a:rPr>
              <a:t>operand  </a:t>
            </a:r>
            <a:r>
              <a:rPr sz="2600" spc="-100" dirty="0">
                <a:latin typeface="Arial"/>
                <a:cs typeface="Arial"/>
              </a:rPr>
              <a:t>specified </a:t>
            </a:r>
            <a:r>
              <a:rPr sz="2600" spc="-105" dirty="0">
                <a:latin typeface="Arial"/>
                <a:cs typeface="Arial"/>
              </a:rPr>
              <a:t>by </a:t>
            </a:r>
            <a:r>
              <a:rPr sz="2600" spc="-140" dirty="0">
                <a:latin typeface="Arial"/>
                <a:cs typeface="Arial"/>
              </a:rPr>
              <a:t>an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instruction.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25" dirty="0">
                <a:latin typeface="Arial"/>
                <a:cs typeface="Arial"/>
              </a:rPr>
              <a:t>processor </a:t>
            </a:r>
            <a:r>
              <a:rPr sz="2600" spc="-80" dirty="0">
                <a:latin typeface="Arial"/>
                <a:cs typeface="Arial"/>
              </a:rPr>
              <a:t>transfers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required </a:t>
            </a:r>
            <a:r>
              <a:rPr sz="2600" spc="-150" dirty="0">
                <a:latin typeface="Arial"/>
                <a:cs typeface="Arial"/>
              </a:rPr>
              <a:t>address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80" dirty="0">
                <a:latin typeface="Arial"/>
                <a:cs typeface="Arial"/>
              </a:rPr>
              <a:t>MAR, </a:t>
            </a:r>
            <a:r>
              <a:rPr sz="2600" spc="-125" dirty="0">
                <a:latin typeface="Arial"/>
                <a:cs typeface="Arial"/>
              </a:rPr>
              <a:t>whose </a:t>
            </a:r>
            <a:r>
              <a:rPr sz="2600" spc="-10" dirty="0">
                <a:latin typeface="Arial"/>
                <a:cs typeface="Arial"/>
              </a:rPr>
              <a:t>output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0" dirty="0">
                <a:latin typeface="Arial"/>
                <a:cs typeface="Arial"/>
              </a:rPr>
              <a:t>connected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address </a:t>
            </a:r>
            <a:r>
              <a:rPr sz="2600" spc="-105" dirty="0">
                <a:latin typeface="Arial"/>
                <a:cs typeface="Arial"/>
              </a:rPr>
              <a:t>lines 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memory</a:t>
            </a:r>
            <a:r>
              <a:rPr sz="2600" spc="-39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bus.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2180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/>
              <a:t>Overview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573" y="1127912"/>
            <a:ext cx="8528050" cy="38296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640080" indent="-627380">
              <a:lnSpc>
                <a:spcPct val="100000"/>
              </a:lnSpc>
              <a:spcBef>
                <a:spcPts val="865"/>
              </a:spcBef>
              <a:buClr>
                <a:srgbClr val="DD7F46"/>
              </a:buClr>
              <a:buFont typeface="Wingdings"/>
              <a:buChar char=""/>
              <a:tabLst>
                <a:tab pos="640080" algn="l"/>
                <a:tab pos="640715" algn="l"/>
              </a:tabLst>
            </a:pPr>
            <a:r>
              <a:rPr sz="3200" spc="-60" dirty="0">
                <a:latin typeface="Arial"/>
                <a:cs typeface="Arial"/>
              </a:rPr>
              <a:t>Instruction </a:t>
            </a:r>
            <a:r>
              <a:rPr sz="3200" spc="-225" dirty="0">
                <a:latin typeface="Arial"/>
                <a:cs typeface="Arial"/>
              </a:rPr>
              <a:t>Set </a:t>
            </a:r>
            <a:r>
              <a:rPr sz="3200" spc="-190" dirty="0">
                <a:latin typeface="Arial"/>
                <a:cs typeface="Arial"/>
              </a:rPr>
              <a:t>Processor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290" dirty="0">
                <a:latin typeface="Arial"/>
                <a:cs typeface="Arial"/>
              </a:rPr>
              <a:t>(ISP)</a:t>
            </a:r>
            <a:endParaRPr sz="3200">
              <a:latin typeface="Arial"/>
              <a:cs typeface="Arial"/>
            </a:endParaRPr>
          </a:p>
          <a:p>
            <a:pPr marL="640080" indent="-627380">
              <a:lnSpc>
                <a:spcPct val="100000"/>
              </a:lnSpc>
              <a:spcBef>
                <a:spcPts val="765"/>
              </a:spcBef>
              <a:buClr>
                <a:srgbClr val="DD7F46"/>
              </a:buClr>
              <a:buFont typeface="Wingdings"/>
              <a:buChar char=""/>
              <a:tabLst>
                <a:tab pos="640080" algn="l"/>
                <a:tab pos="640715" algn="l"/>
              </a:tabLst>
            </a:pPr>
            <a:r>
              <a:rPr sz="3200" spc="-130" dirty="0">
                <a:latin typeface="Arial"/>
                <a:cs typeface="Arial"/>
              </a:rPr>
              <a:t>Central </a:t>
            </a:r>
            <a:r>
              <a:rPr sz="3200" spc="-200" dirty="0">
                <a:latin typeface="Arial"/>
                <a:cs typeface="Arial"/>
              </a:rPr>
              <a:t>Processing </a:t>
            </a:r>
            <a:r>
              <a:rPr sz="3200" spc="-40" dirty="0">
                <a:latin typeface="Arial"/>
                <a:cs typeface="Arial"/>
              </a:rPr>
              <a:t>Unit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310" dirty="0">
                <a:latin typeface="Arial"/>
                <a:cs typeface="Arial"/>
              </a:rPr>
              <a:t>(CPU)</a:t>
            </a:r>
            <a:endParaRPr sz="3200">
              <a:latin typeface="Arial"/>
              <a:cs typeface="Arial"/>
            </a:endParaRPr>
          </a:p>
          <a:p>
            <a:pPr marL="640080" marR="5080" indent="-627380" algn="just">
              <a:lnSpc>
                <a:spcPct val="100000"/>
              </a:lnSpc>
              <a:spcBef>
                <a:spcPts val="775"/>
              </a:spcBef>
              <a:buClr>
                <a:srgbClr val="DD7F46"/>
              </a:buClr>
              <a:buFont typeface="Wingdings"/>
              <a:buChar char=""/>
              <a:tabLst>
                <a:tab pos="640715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75" dirty="0">
                <a:latin typeface="Arial"/>
                <a:cs typeface="Arial"/>
              </a:rPr>
              <a:t>typical </a:t>
            </a:r>
            <a:r>
              <a:rPr sz="3200" spc="-90" dirty="0">
                <a:latin typeface="Arial"/>
                <a:cs typeface="Arial"/>
              </a:rPr>
              <a:t>computing </a:t>
            </a:r>
            <a:r>
              <a:rPr sz="3200" spc="-140" dirty="0">
                <a:latin typeface="Arial"/>
                <a:cs typeface="Arial"/>
              </a:rPr>
              <a:t>task </a:t>
            </a:r>
            <a:r>
              <a:rPr sz="3200" spc="-160" dirty="0">
                <a:latin typeface="Arial"/>
                <a:cs typeface="Arial"/>
              </a:rPr>
              <a:t>consists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70" dirty="0">
                <a:latin typeface="Arial"/>
                <a:cs typeface="Arial"/>
              </a:rPr>
              <a:t>series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65" dirty="0">
                <a:latin typeface="Arial"/>
                <a:cs typeface="Arial"/>
              </a:rPr>
              <a:t>steps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specified </a:t>
            </a:r>
            <a:r>
              <a:rPr sz="3200" spc="-130" dirty="0">
                <a:latin typeface="Arial"/>
                <a:cs typeface="Arial"/>
              </a:rPr>
              <a:t>by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85" dirty="0">
                <a:latin typeface="Arial"/>
                <a:cs typeface="Arial"/>
              </a:rPr>
              <a:t>sequence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machine  </a:t>
            </a:r>
            <a:r>
              <a:rPr sz="3200" spc="-75" dirty="0">
                <a:latin typeface="Arial"/>
                <a:cs typeface="Arial"/>
              </a:rPr>
              <a:t>instructions </a:t>
            </a:r>
            <a:r>
              <a:rPr sz="3200" spc="5" dirty="0">
                <a:latin typeface="Arial"/>
                <a:cs typeface="Arial"/>
              </a:rPr>
              <a:t>that </a:t>
            </a:r>
            <a:r>
              <a:rPr sz="3200" spc="-55" dirty="0">
                <a:latin typeface="Arial"/>
                <a:cs typeface="Arial"/>
              </a:rPr>
              <a:t>constitute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program.</a:t>
            </a:r>
            <a:endParaRPr sz="3200">
              <a:latin typeface="Arial"/>
              <a:cs typeface="Arial"/>
            </a:endParaRPr>
          </a:p>
          <a:p>
            <a:pPr marL="640080" marR="5080" indent="-627380">
              <a:lnSpc>
                <a:spcPct val="100000"/>
              </a:lnSpc>
              <a:spcBef>
                <a:spcPts val="765"/>
              </a:spcBef>
              <a:buClr>
                <a:srgbClr val="DD7F46"/>
              </a:buClr>
              <a:buFont typeface="Wingdings"/>
              <a:buChar char=""/>
              <a:tabLst>
                <a:tab pos="640080" algn="l"/>
                <a:tab pos="640715" algn="l"/>
                <a:tab pos="1284605" algn="l"/>
                <a:tab pos="3270250" algn="l"/>
                <a:tab pos="3718560" algn="l"/>
                <a:tab pos="5433060" algn="l"/>
                <a:tab pos="6027420" algn="l"/>
                <a:tab pos="7555865" algn="l"/>
                <a:tab pos="8319134" algn="l"/>
              </a:tabLst>
            </a:pPr>
            <a:r>
              <a:rPr sz="3200" spc="-190" dirty="0">
                <a:latin typeface="Arial"/>
                <a:cs typeface="Arial"/>
              </a:rPr>
              <a:t>An	</a:t>
            </a:r>
            <a:r>
              <a:rPr sz="3200" spc="-50" dirty="0">
                <a:latin typeface="Arial"/>
                <a:cs typeface="Arial"/>
              </a:rPr>
              <a:t>instructio</a:t>
            </a:r>
            <a:r>
              <a:rPr sz="3200" spc="-6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5" dirty="0">
                <a:latin typeface="Arial"/>
                <a:cs typeface="Arial"/>
              </a:rPr>
              <a:t>i</a:t>
            </a:r>
            <a:r>
              <a:rPr sz="3200" spc="-2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0" dirty="0">
                <a:latin typeface="Arial"/>
                <a:cs typeface="Arial"/>
              </a:rPr>
              <a:t>execut</a:t>
            </a:r>
            <a:r>
              <a:rPr sz="3200" spc="-165" dirty="0">
                <a:latin typeface="Arial"/>
                <a:cs typeface="Arial"/>
              </a:rPr>
              <a:t>e</a:t>
            </a:r>
            <a:r>
              <a:rPr sz="3200" spc="-10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5" dirty="0">
                <a:latin typeface="Arial"/>
                <a:cs typeface="Arial"/>
              </a:rPr>
              <a:t>b</a:t>
            </a:r>
            <a:r>
              <a:rPr sz="3200" spc="-12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14" dirty="0">
                <a:latin typeface="Arial"/>
                <a:cs typeface="Arial"/>
              </a:rPr>
              <a:t>carrying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85" dirty="0">
                <a:latin typeface="Arial"/>
                <a:cs typeface="Arial"/>
              </a:rPr>
              <a:t>o</a:t>
            </a:r>
            <a:r>
              <a:rPr sz="3200" spc="50" dirty="0">
                <a:latin typeface="Arial"/>
                <a:cs typeface="Arial"/>
              </a:rPr>
              <a:t>u</a:t>
            </a:r>
            <a:r>
              <a:rPr sz="3200" spc="2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65" dirty="0">
                <a:latin typeface="Arial"/>
                <a:cs typeface="Arial"/>
              </a:rPr>
              <a:t>a  </a:t>
            </a:r>
            <a:r>
              <a:rPr sz="3200" spc="-185" dirty="0">
                <a:latin typeface="Arial"/>
                <a:cs typeface="Arial"/>
              </a:rPr>
              <a:t>sequence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85" dirty="0">
                <a:latin typeface="Arial"/>
                <a:cs typeface="Arial"/>
              </a:rPr>
              <a:t>more </a:t>
            </a:r>
            <a:r>
              <a:rPr sz="3200" spc="-65" dirty="0">
                <a:latin typeface="Arial"/>
                <a:cs typeface="Arial"/>
              </a:rPr>
              <a:t>rudimentary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operations.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85" y="1275231"/>
            <a:ext cx="792099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635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40" dirty="0">
                <a:latin typeface="Arial"/>
                <a:cs typeface="Arial"/>
              </a:rPr>
              <a:t>At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90" dirty="0">
                <a:latin typeface="Arial"/>
                <a:cs typeface="Arial"/>
              </a:rPr>
              <a:t>same </a:t>
            </a:r>
            <a:r>
              <a:rPr sz="2600" spc="-30" dirty="0">
                <a:latin typeface="Arial"/>
                <a:cs typeface="Arial"/>
              </a:rPr>
              <a:t>time, the </a:t>
            </a:r>
            <a:r>
              <a:rPr sz="2600" spc="-125" dirty="0">
                <a:latin typeface="Arial"/>
                <a:cs typeface="Arial"/>
              </a:rPr>
              <a:t>processor </a:t>
            </a:r>
            <a:r>
              <a:rPr sz="2600" spc="-204" dirty="0">
                <a:latin typeface="Arial"/>
                <a:cs typeface="Arial"/>
              </a:rPr>
              <a:t>uses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40" dirty="0">
                <a:latin typeface="Arial"/>
                <a:cs typeface="Arial"/>
              </a:rPr>
              <a:t>control </a:t>
            </a:r>
            <a:r>
              <a:rPr sz="2600" spc="-100" dirty="0">
                <a:latin typeface="Arial"/>
                <a:cs typeface="Arial"/>
              </a:rPr>
              <a:t>lines 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memory </a:t>
            </a:r>
            <a:r>
              <a:rPr sz="2600" spc="-150" dirty="0">
                <a:latin typeface="Arial"/>
                <a:cs typeface="Arial"/>
              </a:rPr>
              <a:t>bus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70" dirty="0">
                <a:latin typeface="Arial"/>
                <a:cs typeface="Arial"/>
              </a:rPr>
              <a:t>indicate </a:t>
            </a:r>
            <a:r>
              <a:rPr sz="2600" spc="5" dirty="0">
                <a:latin typeface="Arial"/>
                <a:cs typeface="Arial"/>
              </a:rPr>
              <a:t>that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25" dirty="0">
                <a:latin typeface="Arial"/>
                <a:cs typeface="Arial"/>
              </a:rPr>
              <a:t>Read </a:t>
            </a:r>
            <a:r>
              <a:rPr sz="2600" spc="-55" dirty="0">
                <a:latin typeface="Arial"/>
                <a:cs typeface="Arial"/>
              </a:rPr>
              <a:t>operation </a:t>
            </a:r>
            <a:r>
              <a:rPr sz="2600" spc="-140" dirty="0">
                <a:latin typeface="Arial"/>
                <a:cs typeface="Arial"/>
              </a:rPr>
              <a:t>is  </a:t>
            </a:r>
            <a:r>
              <a:rPr sz="2600" spc="-114" dirty="0">
                <a:latin typeface="Arial"/>
                <a:cs typeface="Arial"/>
              </a:rPr>
              <a:t>needed.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14" dirty="0">
                <a:latin typeface="Arial"/>
                <a:cs typeface="Arial"/>
              </a:rPr>
              <a:t>When</a:t>
            </a:r>
            <a:r>
              <a:rPr sz="2600" spc="49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requested </a:t>
            </a:r>
            <a:r>
              <a:rPr sz="2600" spc="-90" dirty="0">
                <a:latin typeface="Arial"/>
                <a:cs typeface="Arial"/>
              </a:rPr>
              <a:t>data </a:t>
            </a:r>
            <a:r>
              <a:rPr sz="2600" spc="-105" dirty="0">
                <a:latin typeface="Arial"/>
                <a:cs typeface="Arial"/>
              </a:rPr>
              <a:t>are received </a:t>
            </a:r>
            <a:r>
              <a:rPr sz="2600" spc="-15" dirty="0">
                <a:latin typeface="Arial"/>
                <a:cs typeface="Arial"/>
              </a:rPr>
              <a:t>from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85" dirty="0">
                <a:latin typeface="Arial"/>
                <a:cs typeface="Arial"/>
              </a:rPr>
              <a:t>memory </a:t>
            </a:r>
            <a:r>
              <a:rPr sz="2600" spc="-50" dirty="0">
                <a:latin typeface="Arial"/>
                <a:cs typeface="Arial"/>
              </a:rPr>
              <a:t>they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70" dirty="0">
                <a:latin typeface="Arial"/>
                <a:cs typeface="Arial"/>
              </a:rPr>
              <a:t>stored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75" dirty="0">
                <a:latin typeface="Arial"/>
                <a:cs typeface="Arial"/>
              </a:rPr>
              <a:t>register </a:t>
            </a:r>
            <a:r>
              <a:rPr sz="2600" spc="-190" dirty="0">
                <a:latin typeface="Arial"/>
                <a:cs typeface="Arial"/>
              </a:rPr>
              <a:t>MDR, </a:t>
            </a:r>
            <a:r>
              <a:rPr sz="2600" spc="-20" dirty="0">
                <a:latin typeface="Arial"/>
                <a:cs typeface="Arial"/>
              </a:rPr>
              <a:t>from </a:t>
            </a:r>
            <a:r>
              <a:rPr sz="2600" spc="-75" dirty="0">
                <a:latin typeface="Arial"/>
                <a:cs typeface="Arial"/>
              </a:rPr>
              <a:t>where  </a:t>
            </a:r>
            <a:r>
              <a:rPr sz="2600" spc="-50" dirty="0">
                <a:latin typeface="Arial"/>
                <a:cs typeface="Arial"/>
              </a:rPr>
              <a:t>they </a:t>
            </a:r>
            <a:r>
              <a:rPr sz="2600" spc="-16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60" dirty="0">
                <a:latin typeface="Arial"/>
                <a:cs typeface="Arial"/>
              </a:rPr>
              <a:t>transferred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other </a:t>
            </a:r>
            <a:r>
              <a:rPr sz="2600" spc="-100" dirty="0">
                <a:latin typeface="Arial"/>
                <a:cs typeface="Arial"/>
              </a:rPr>
              <a:t>registers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14" dirty="0">
                <a:latin typeface="Arial"/>
                <a:cs typeface="Arial"/>
              </a:rPr>
              <a:t>processor.</a:t>
            </a:r>
            <a:endParaRPr sz="26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connections </a:t>
            </a:r>
            <a:r>
              <a:rPr sz="2600" spc="10" dirty="0">
                <a:latin typeface="Arial"/>
                <a:cs typeface="Arial"/>
              </a:rPr>
              <a:t>for </a:t>
            </a:r>
            <a:r>
              <a:rPr sz="2600" spc="-70" dirty="0">
                <a:latin typeface="Arial"/>
                <a:cs typeface="Arial"/>
              </a:rPr>
              <a:t>register </a:t>
            </a:r>
            <a:r>
              <a:rPr sz="2600" spc="-229" dirty="0">
                <a:latin typeface="Arial"/>
                <a:cs typeface="Arial"/>
              </a:rPr>
              <a:t>MDR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40" dirty="0">
                <a:latin typeface="Arial"/>
                <a:cs typeface="Arial"/>
              </a:rPr>
              <a:t>illustrated </a:t>
            </a:r>
            <a:r>
              <a:rPr sz="2600" spc="-35" dirty="0">
                <a:latin typeface="Arial"/>
                <a:cs typeface="Arial"/>
              </a:rPr>
              <a:t>in  </a:t>
            </a:r>
            <a:r>
              <a:rPr sz="2600" spc="-135" dirty="0">
                <a:latin typeface="Arial"/>
                <a:cs typeface="Arial"/>
              </a:rPr>
              <a:t>Figure </a:t>
            </a:r>
            <a:r>
              <a:rPr sz="2600" spc="-110" dirty="0">
                <a:latin typeface="Arial"/>
                <a:cs typeface="Arial"/>
              </a:rPr>
              <a:t>7.4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70" dirty="0">
                <a:latin typeface="Arial"/>
                <a:cs typeface="Arial"/>
              </a:rPr>
              <a:t>next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slide.</a:t>
            </a:r>
            <a:endParaRPr sz="26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40" dirty="0">
                <a:latin typeface="Arial"/>
                <a:cs typeface="Arial"/>
              </a:rPr>
              <a:t>It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-15" dirty="0">
                <a:latin typeface="Arial"/>
                <a:cs typeface="Arial"/>
              </a:rPr>
              <a:t>four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140" dirty="0">
                <a:latin typeface="Arial"/>
                <a:cs typeface="Arial"/>
              </a:rPr>
              <a:t>signals: </a:t>
            </a:r>
            <a:r>
              <a:rPr sz="2600" spc="-145" dirty="0">
                <a:latin typeface="Arial"/>
                <a:cs typeface="Arial"/>
              </a:rPr>
              <a:t>MDR</a:t>
            </a:r>
            <a:r>
              <a:rPr sz="2550" spc="-217" baseline="-21241" dirty="0">
                <a:latin typeface="Arial"/>
                <a:cs typeface="Arial"/>
              </a:rPr>
              <a:t>in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14" dirty="0">
                <a:latin typeface="Arial"/>
                <a:cs typeface="Arial"/>
              </a:rPr>
              <a:t>MDR</a:t>
            </a:r>
            <a:r>
              <a:rPr sz="2550" spc="-172" baseline="-21241" dirty="0">
                <a:latin typeface="Arial"/>
                <a:cs typeface="Arial"/>
              </a:rPr>
              <a:t>out </a:t>
            </a:r>
            <a:r>
              <a:rPr sz="2600" spc="-35" dirty="0">
                <a:latin typeface="Arial"/>
                <a:cs typeface="Arial"/>
              </a:rPr>
              <a:t>control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connection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40" dirty="0">
                <a:latin typeface="Arial"/>
                <a:cs typeface="Arial"/>
              </a:rPr>
              <a:t>internal </a:t>
            </a:r>
            <a:r>
              <a:rPr sz="2600" spc="-135" dirty="0">
                <a:latin typeface="Arial"/>
                <a:cs typeface="Arial"/>
              </a:rPr>
              <a:t>bus,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45" dirty="0">
                <a:latin typeface="Arial"/>
                <a:cs typeface="Arial"/>
              </a:rPr>
              <a:t>MDR</a:t>
            </a:r>
            <a:r>
              <a:rPr sz="2550" i="1" spc="-217" baseline="-21241" dirty="0">
                <a:latin typeface="Arial"/>
                <a:cs typeface="Arial"/>
              </a:rPr>
              <a:t>in </a:t>
            </a:r>
            <a:r>
              <a:rPr sz="2550" i="1" spc="-442" baseline="-21241" dirty="0">
                <a:latin typeface="Arial"/>
                <a:cs typeface="Arial"/>
              </a:rPr>
              <a:t>E </a:t>
            </a:r>
            <a:r>
              <a:rPr sz="2600" spc="-120" dirty="0">
                <a:latin typeface="Arial"/>
                <a:cs typeface="Arial"/>
              </a:rPr>
              <a:t>and  </a:t>
            </a:r>
            <a:r>
              <a:rPr sz="2600" spc="-114" dirty="0">
                <a:latin typeface="Arial"/>
                <a:cs typeface="Arial"/>
              </a:rPr>
              <a:t>MDR</a:t>
            </a:r>
            <a:r>
              <a:rPr sz="2550" i="1" spc="-172" baseline="-21241" dirty="0">
                <a:latin typeface="Arial"/>
                <a:cs typeface="Arial"/>
              </a:rPr>
              <a:t>out</a:t>
            </a:r>
            <a:r>
              <a:rPr sz="2550" i="1" spc="-157" baseline="-21241" dirty="0">
                <a:latin typeface="Arial"/>
                <a:cs typeface="Arial"/>
              </a:rPr>
              <a:t> </a:t>
            </a:r>
            <a:r>
              <a:rPr sz="2550" i="1" spc="-442" baseline="-21241" dirty="0">
                <a:latin typeface="Arial"/>
                <a:cs typeface="Arial"/>
              </a:rPr>
              <a:t>E</a:t>
            </a:r>
            <a:r>
              <a:rPr sz="2550" i="1" spc="-397" baseline="-21241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control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connection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external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bus.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755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45" dirty="0">
                <a:latin typeface="Arial"/>
                <a:cs typeface="Arial"/>
              </a:rPr>
              <a:t>Address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55" dirty="0">
                <a:latin typeface="Arial"/>
                <a:cs typeface="Arial"/>
              </a:rPr>
              <a:t>MAR; </a:t>
            </a:r>
            <a:r>
              <a:rPr sz="2400" spc="-150" dirty="0">
                <a:latin typeface="Arial"/>
                <a:cs typeface="Arial"/>
              </a:rPr>
              <a:t>issue </a:t>
            </a:r>
            <a:r>
              <a:rPr sz="2400" spc="-204" dirty="0">
                <a:latin typeface="Arial"/>
                <a:cs typeface="Arial"/>
              </a:rPr>
              <a:t>Read </a:t>
            </a:r>
            <a:r>
              <a:rPr sz="2400" spc="-50" dirty="0">
                <a:latin typeface="Arial"/>
                <a:cs typeface="Arial"/>
              </a:rPr>
              <a:t>operation;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MDR.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8875" y="3425951"/>
            <a:ext cx="2109470" cy="576580"/>
          </a:xfrm>
          <a:prstGeom prst="rect">
            <a:avLst/>
          </a:prstGeom>
          <a:ln w="21317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850"/>
              </a:spcBef>
            </a:pPr>
            <a:r>
              <a:rPr sz="1500" spc="5" dirty="0">
                <a:latin typeface="Arial"/>
                <a:cs typeface="Arial"/>
              </a:rPr>
              <a:t>MDR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578" y="5962447"/>
            <a:ext cx="543242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  <a:tabLst>
                <a:tab pos="1149985" algn="l"/>
                <a:tab pos="4886960" algn="l"/>
              </a:tabLst>
            </a:pPr>
            <a:r>
              <a:rPr sz="1650" spc="15" dirty="0">
                <a:latin typeface="Arial"/>
                <a:cs typeface="Arial"/>
              </a:rPr>
              <a:t>Figure</a:t>
            </a:r>
            <a:r>
              <a:rPr sz="1650" spc="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7.4.	</a:t>
            </a:r>
            <a:r>
              <a:rPr sz="1650" spc="10" dirty="0">
                <a:latin typeface="Arial"/>
                <a:cs typeface="Arial"/>
              </a:rPr>
              <a:t>Connection and control signals</a:t>
            </a:r>
            <a:r>
              <a:rPr sz="1650" spc="95" dirty="0">
                <a:latin typeface="Arial"/>
                <a:cs typeface="Arial"/>
              </a:rPr>
              <a:t> </a:t>
            </a:r>
            <a:r>
              <a:rPr sz="1650" spc="-60" dirty="0">
                <a:latin typeface="Arial"/>
                <a:cs typeface="Arial"/>
              </a:rPr>
              <a:t>fogisterr</a:t>
            </a:r>
            <a:r>
              <a:rPr sz="1650" spc="2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re	</a:t>
            </a:r>
            <a:r>
              <a:rPr sz="1650" spc="-1060" dirty="0">
                <a:latin typeface="Arial"/>
                <a:cs typeface="Arial"/>
              </a:rPr>
              <a:t>MDR.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1549" y="4034036"/>
            <a:ext cx="63989" cy="352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9508" y="4386071"/>
            <a:ext cx="875030" cy="0"/>
          </a:xfrm>
          <a:custGeom>
            <a:avLst/>
            <a:gdLst/>
            <a:ahLst/>
            <a:cxnLst/>
            <a:rect l="l" t="t" r="r" b="b"/>
            <a:pathLst>
              <a:path w="875029">
                <a:moveTo>
                  <a:pt x="0" y="0"/>
                </a:moveTo>
                <a:lnTo>
                  <a:pt x="874775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3544" y="4386071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1428" y="4034036"/>
            <a:ext cx="63989" cy="149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3423" y="4172711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0172" y="4450079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1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4207" y="4450079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2936" y="3011432"/>
            <a:ext cx="170669" cy="83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3544" y="3041903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384047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9508" y="3041903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5">
                <a:moveTo>
                  <a:pt x="0" y="0"/>
                </a:moveTo>
                <a:lnTo>
                  <a:pt x="70408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3544" y="3041903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2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3549" y="3011432"/>
            <a:ext cx="170669" cy="83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3423" y="3041903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384047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0172" y="3041903"/>
            <a:ext cx="873760" cy="0"/>
          </a:xfrm>
          <a:custGeom>
            <a:avLst/>
            <a:gdLst/>
            <a:ahLst/>
            <a:cxnLst/>
            <a:rect l="l" t="t" r="r" b="b"/>
            <a:pathLst>
              <a:path w="873760">
                <a:moveTo>
                  <a:pt x="0" y="0"/>
                </a:moveTo>
                <a:lnTo>
                  <a:pt x="873251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3560" y="304190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54055" y="1814575"/>
            <a:ext cx="1060450" cy="4692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1925" marR="5080" indent="-149860">
              <a:lnSpc>
                <a:spcPts val="1680"/>
              </a:lnSpc>
              <a:spcBef>
                <a:spcPts val="265"/>
              </a:spcBef>
            </a:pPr>
            <a:r>
              <a:rPr sz="1500" spc="5" dirty="0">
                <a:latin typeface="Arial"/>
                <a:cs typeface="Arial"/>
              </a:rPr>
              <a:t>Memor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-</a:t>
            </a:r>
            <a:r>
              <a:rPr sz="1500" spc="-225" dirty="0">
                <a:latin typeface="Arial"/>
                <a:cs typeface="Arial"/>
              </a:rPr>
              <a:t>b</a:t>
            </a:r>
            <a:r>
              <a:rPr sz="1500" spc="-5" dirty="0">
                <a:latin typeface="Arial"/>
                <a:cs typeface="Arial"/>
              </a:rPr>
              <a:t>us  </a:t>
            </a:r>
            <a:r>
              <a:rPr sz="1500" dirty="0">
                <a:latin typeface="Arial"/>
                <a:cs typeface="Arial"/>
              </a:rPr>
              <a:t>data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lines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2827" y="1814575"/>
            <a:ext cx="1391285" cy="4692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67055" marR="5080" indent="-554990">
              <a:lnSpc>
                <a:spcPts val="1680"/>
              </a:lnSpc>
              <a:spcBef>
                <a:spcPts val="265"/>
              </a:spcBef>
            </a:pPr>
            <a:r>
              <a:rPr sz="1500" dirty="0">
                <a:latin typeface="Arial"/>
                <a:cs typeface="Arial"/>
              </a:rPr>
              <a:t>Internal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process  </a:t>
            </a:r>
            <a:r>
              <a:rPr sz="1500" spc="-60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8819" y="2574035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06796" y="2872739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4">
                <a:moveTo>
                  <a:pt x="0" y="0"/>
                </a:moveTo>
                <a:lnTo>
                  <a:pt x="362712" y="0"/>
                </a:lnTo>
                <a:lnTo>
                  <a:pt x="362712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6796" y="2862080"/>
            <a:ext cx="363220" cy="21590"/>
          </a:xfrm>
          <a:custGeom>
            <a:avLst/>
            <a:gdLst/>
            <a:ahLst/>
            <a:cxnLst/>
            <a:rect l="l" t="t" r="r" b="b"/>
            <a:pathLst>
              <a:path w="363220" h="21589">
                <a:moveTo>
                  <a:pt x="0" y="0"/>
                </a:moveTo>
                <a:lnTo>
                  <a:pt x="362711" y="0"/>
                </a:lnTo>
                <a:lnTo>
                  <a:pt x="362711" y="21317"/>
                </a:lnTo>
                <a:lnTo>
                  <a:pt x="0" y="2131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9507" y="287273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6795" y="323392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6795" y="287273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361187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4811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66156" y="2113368"/>
            <a:ext cx="6610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00FFFF"/>
                </a:solidFill>
                <a:latin typeface="Arial"/>
                <a:cs typeface="Arial"/>
              </a:rPr>
              <a:t>MD</a:t>
            </a:r>
            <a:r>
              <a:rPr sz="1500" spc="-80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1725" i="1" spc="7" baseline="-24154" dirty="0">
                <a:solidFill>
                  <a:srgbClr val="00FFFF"/>
                </a:solidFill>
                <a:latin typeface="Arial"/>
                <a:cs typeface="Arial"/>
              </a:rPr>
              <a:t>o</a:t>
            </a:r>
            <a:r>
              <a:rPr sz="1725" i="1" spc="30" baseline="-24154" dirty="0">
                <a:solidFill>
                  <a:srgbClr val="00FFFF"/>
                </a:solidFill>
                <a:latin typeface="Arial"/>
                <a:cs typeface="Arial"/>
              </a:rPr>
              <a:t>u</a:t>
            </a:r>
            <a:r>
              <a:rPr sz="1725" i="1" spc="7" baseline="-24154" dirty="0">
                <a:solidFill>
                  <a:srgbClr val="00FFFF"/>
                </a:solidFill>
                <a:latin typeface="Arial"/>
                <a:cs typeface="Arial"/>
              </a:rPr>
              <a:t>t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92111" y="257403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6767" y="2360675"/>
            <a:ext cx="149860" cy="213360"/>
          </a:xfrm>
          <a:custGeom>
            <a:avLst/>
            <a:gdLst/>
            <a:ahLst/>
            <a:cxnLst/>
            <a:rect l="l" t="t" r="r" b="b"/>
            <a:pathLst>
              <a:path w="149859" h="213360">
                <a:moveTo>
                  <a:pt x="149351" y="213359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80276" y="2360675"/>
            <a:ext cx="127000" cy="213360"/>
          </a:xfrm>
          <a:custGeom>
            <a:avLst/>
            <a:gdLst/>
            <a:ahLst/>
            <a:cxnLst/>
            <a:rect l="l" t="t" r="r" b="b"/>
            <a:pathLst>
              <a:path w="127000" h="213360">
                <a:moveTo>
                  <a:pt x="126491" y="0"/>
                </a:moveTo>
                <a:lnTo>
                  <a:pt x="0" y="213359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80276" y="257403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44283" y="2574035"/>
            <a:ext cx="0" cy="2303145"/>
          </a:xfrm>
          <a:custGeom>
            <a:avLst/>
            <a:gdLst/>
            <a:ahLst/>
            <a:cxnLst/>
            <a:rect l="l" t="t" r="r" b="b"/>
            <a:pathLst>
              <a:path h="2303145">
                <a:moveTo>
                  <a:pt x="0" y="230276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2111" y="2574035"/>
            <a:ext cx="0" cy="2303145"/>
          </a:xfrm>
          <a:custGeom>
            <a:avLst/>
            <a:gdLst/>
            <a:ahLst/>
            <a:cxnLst/>
            <a:rect l="l" t="t" r="r" b="b"/>
            <a:pathLst>
              <a:path h="2303145">
                <a:moveTo>
                  <a:pt x="0" y="230276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92111" y="487679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6767" y="4876799"/>
            <a:ext cx="128270" cy="213360"/>
          </a:xfrm>
          <a:custGeom>
            <a:avLst/>
            <a:gdLst/>
            <a:ahLst/>
            <a:cxnLst/>
            <a:rect l="l" t="t" r="r" b="b"/>
            <a:pathLst>
              <a:path w="128270" h="213360">
                <a:moveTo>
                  <a:pt x="128015" y="0"/>
                </a:moveTo>
                <a:lnTo>
                  <a:pt x="0" y="213359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0276" y="4876799"/>
            <a:ext cx="127000" cy="213360"/>
          </a:xfrm>
          <a:custGeom>
            <a:avLst/>
            <a:gdLst/>
            <a:ahLst/>
            <a:cxnLst/>
            <a:rect l="l" t="t" r="r" b="b"/>
            <a:pathLst>
              <a:path w="127000" h="213360">
                <a:moveTo>
                  <a:pt x="126491" y="213359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80276" y="4876799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42872" y="2531363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863" y="2339339"/>
            <a:ext cx="128270" cy="192405"/>
          </a:xfrm>
          <a:custGeom>
            <a:avLst/>
            <a:gdLst/>
            <a:ahLst/>
            <a:cxnLst/>
            <a:rect l="l" t="t" r="r" b="b"/>
            <a:pathLst>
              <a:path w="128269" h="192405">
                <a:moveTo>
                  <a:pt x="128015" y="19202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9511" y="2339339"/>
            <a:ext cx="149860" cy="192405"/>
          </a:xfrm>
          <a:custGeom>
            <a:avLst/>
            <a:gdLst/>
            <a:ahLst/>
            <a:cxnLst/>
            <a:rect l="l" t="t" r="r" b="b"/>
            <a:pathLst>
              <a:path w="149859" h="192405">
                <a:moveTo>
                  <a:pt x="149351" y="0"/>
                </a:moveTo>
                <a:lnTo>
                  <a:pt x="0" y="192023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29511" y="2531363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3519" y="2531363"/>
            <a:ext cx="0" cy="2303145"/>
          </a:xfrm>
          <a:custGeom>
            <a:avLst/>
            <a:gdLst/>
            <a:ahLst/>
            <a:cxnLst/>
            <a:rect l="l" t="t" r="r" b="b"/>
            <a:pathLst>
              <a:path h="2303145">
                <a:moveTo>
                  <a:pt x="0" y="230276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42872" y="2531363"/>
            <a:ext cx="0" cy="2303145"/>
          </a:xfrm>
          <a:custGeom>
            <a:avLst/>
            <a:gdLst/>
            <a:ahLst/>
            <a:cxnLst/>
            <a:rect l="l" t="t" r="r" b="b"/>
            <a:pathLst>
              <a:path h="2303145">
                <a:moveTo>
                  <a:pt x="0" y="230276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2872" y="4855463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57527" y="4855463"/>
            <a:ext cx="149860" cy="192405"/>
          </a:xfrm>
          <a:custGeom>
            <a:avLst/>
            <a:gdLst/>
            <a:ahLst/>
            <a:cxnLst/>
            <a:rect l="l" t="t" r="r" b="b"/>
            <a:pathLst>
              <a:path w="149860" h="192404">
                <a:moveTo>
                  <a:pt x="149351" y="0"/>
                </a:moveTo>
                <a:lnTo>
                  <a:pt x="0" y="192023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29511" y="4855463"/>
            <a:ext cx="128270" cy="192405"/>
          </a:xfrm>
          <a:custGeom>
            <a:avLst/>
            <a:gdLst/>
            <a:ahLst/>
            <a:cxnLst/>
            <a:rect l="l" t="t" r="r" b="b"/>
            <a:pathLst>
              <a:path w="128269" h="192404">
                <a:moveTo>
                  <a:pt x="128015" y="192023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29511" y="4855463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9483" y="2574035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37460" y="2872739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19" h="361314">
                <a:moveTo>
                  <a:pt x="0" y="0"/>
                </a:moveTo>
                <a:lnTo>
                  <a:pt x="362712" y="0"/>
                </a:lnTo>
                <a:lnTo>
                  <a:pt x="362712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37460" y="2862080"/>
            <a:ext cx="363220" cy="21590"/>
          </a:xfrm>
          <a:custGeom>
            <a:avLst/>
            <a:gdLst/>
            <a:ahLst/>
            <a:cxnLst/>
            <a:rect l="l" t="t" r="r" b="b"/>
            <a:pathLst>
              <a:path w="363219" h="21589">
                <a:moveTo>
                  <a:pt x="0" y="0"/>
                </a:moveTo>
                <a:lnTo>
                  <a:pt x="362711" y="0"/>
                </a:lnTo>
                <a:lnTo>
                  <a:pt x="362711" y="21317"/>
                </a:lnTo>
                <a:lnTo>
                  <a:pt x="0" y="2131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0172" y="287273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37460" y="323392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37460" y="287273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361187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12649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65475" y="3000755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80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354160" y="2177516"/>
            <a:ext cx="7613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" baseline="18518" dirty="0">
                <a:solidFill>
                  <a:srgbClr val="00FFFF"/>
                </a:solidFill>
                <a:latin typeface="Arial"/>
                <a:cs typeface="Arial"/>
              </a:rPr>
              <a:t>MDR</a:t>
            </a:r>
            <a:r>
              <a:rPr sz="1150" i="1" spc="-5" dirty="0">
                <a:solidFill>
                  <a:srgbClr val="00FFFF"/>
                </a:solidFill>
                <a:latin typeface="Arial"/>
                <a:cs typeface="Arial"/>
              </a:rPr>
              <a:t>outE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88161" y="4556759"/>
            <a:ext cx="21590" cy="299085"/>
          </a:xfrm>
          <a:custGeom>
            <a:avLst/>
            <a:gdLst/>
            <a:ahLst/>
            <a:cxnLst/>
            <a:rect l="l" t="t" r="r" b="b"/>
            <a:pathLst>
              <a:path w="21589" h="299085">
                <a:moveTo>
                  <a:pt x="0" y="0"/>
                </a:moveTo>
                <a:lnTo>
                  <a:pt x="21317" y="0"/>
                </a:lnTo>
                <a:lnTo>
                  <a:pt x="21317" y="298703"/>
                </a:lnTo>
                <a:lnTo>
                  <a:pt x="0" y="298703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88161" y="4556759"/>
            <a:ext cx="21590" cy="299085"/>
          </a:xfrm>
          <a:custGeom>
            <a:avLst/>
            <a:gdLst/>
            <a:ahLst/>
            <a:cxnLst/>
            <a:rect l="l" t="t" r="r" b="b"/>
            <a:pathLst>
              <a:path w="21589" h="299085">
                <a:moveTo>
                  <a:pt x="0" y="0"/>
                </a:moveTo>
                <a:lnTo>
                  <a:pt x="21317" y="0"/>
                </a:lnTo>
                <a:lnTo>
                  <a:pt x="21317" y="298703"/>
                </a:lnTo>
                <a:lnTo>
                  <a:pt x="0" y="298703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06796" y="419404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06796" y="4183388"/>
            <a:ext cx="363220" cy="21590"/>
          </a:xfrm>
          <a:custGeom>
            <a:avLst/>
            <a:gdLst/>
            <a:ahLst/>
            <a:cxnLst/>
            <a:rect l="l" t="t" r="r" b="b"/>
            <a:pathLst>
              <a:path w="363220" h="21589">
                <a:moveTo>
                  <a:pt x="0" y="0"/>
                </a:moveTo>
                <a:lnTo>
                  <a:pt x="362711" y="0"/>
                </a:lnTo>
                <a:lnTo>
                  <a:pt x="362711" y="21317"/>
                </a:lnTo>
                <a:lnTo>
                  <a:pt x="0" y="2131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69507" y="4194047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6795" y="455675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06795" y="4194047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36271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34811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508752" y="4949596"/>
            <a:ext cx="5683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solidFill>
                  <a:srgbClr val="00FFFF"/>
                </a:solidFill>
                <a:latin typeface="Arial"/>
                <a:cs typeface="Arial"/>
              </a:rPr>
              <a:t>MDR</a:t>
            </a:r>
            <a:r>
              <a:rPr sz="1725" i="1" spc="-22" baseline="-24154" dirty="0">
                <a:solidFill>
                  <a:srgbClr val="00FFFF"/>
                </a:solidFill>
                <a:latin typeface="Arial"/>
                <a:cs typeface="Arial"/>
              </a:rPr>
              <a:t>in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718825" y="4556759"/>
            <a:ext cx="21590" cy="299085"/>
          </a:xfrm>
          <a:custGeom>
            <a:avLst/>
            <a:gdLst/>
            <a:ahLst/>
            <a:cxnLst/>
            <a:rect l="l" t="t" r="r" b="b"/>
            <a:pathLst>
              <a:path w="21589" h="299085">
                <a:moveTo>
                  <a:pt x="0" y="0"/>
                </a:moveTo>
                <a:lnTo>
                  <a:pt x="21317" y="0"/>
                </a:lnTo>
                <a:lnTo>
                  <a:pt x="21317" y="298703"/>
                </a:lnTo>
                <a:lnTo>
                  <a:pt x="0" y="298703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8825" y="4556759"/>
            <a:ext cx="21590" cy="299085"/>
          </a:xfrm>
          <a:custGeom>
            <a:avLst/>
            <a:gdLst/>
            <a:ahLst/>
            <a:cxnLst/>
            <a:rect l="l" t="t" r="r" b="b"/>
            <a:pathLst>
              <a:path w="21589" h="299085">
                <a:moveTo>
                  <a:pt x="0" y="0"/>
                </a:moveTo>
                <a:lnTo>
                  <a:pt x="21317" y="0"/>
                </a:lnTo>
                <a:lnTo>
                  <a:pt x="21317" y="298703"/>
                </a:lnTo>
                <a:lnTo>
                  <a:pt x="0" y="298703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37460" y="419404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37460" y="4183388"/>
            <a:ext cx="363220" cy="21590"/>
          </a:xfrm>
          <a:custGeom>
            <a:avLst/>
            <a:gdLst/>
            <a:ahLst/>
            <a:cxnLst/>
            <a:rect l="l" t="t" r="r" b="b"/>
            <a:pathLst>
              <a:path w="363219" h="21589">
                <a:moveTo>
                  <a:pt x="0" y="0"/>
                </a:moveTo>
                <a:lnTo>
                  <a:pt x="362711" y="0"/>
                </a:lnTo>
                <a:lnTo>
                  <a:pt x="362711" y="21317"/>
                </a:lnTo>
                <a:lnTo>
                  <a:pt x="0" y="21317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00172" y="4194047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37460" y="455675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37460" y="4194047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362711"/>
                </a:moveTo>
                <a:lnTo>
                  <a:pt x="0" y="0"/>
                </a:lnTo>
              </a:path>
            </a:pathLst>
          </a:custGeom>
          <a:ln w="213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0"/>
                </a:moveTo>
                <a:lnTo>
                  <a:pt x="0" y="128015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65475" y="4300727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80" h="128270">
                <a:moveTo>
                  <a:pt x="106679" y="128015"/>
                </a:moveTo>
                <a:lnTo>
                  <a:pt x="0" y="0"/>
                </a:lnTo>
              </a:path>
            </a:pathLst>
          </a:custGeom>
          <a:ln w="2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375458" y="4949596"/>
            <a:ext cx="6896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00FFFF"/>
                </a:solidFill>
                <a:latin typeface="Arial"/>
                <a:cs typeface="Arial"/>
              </a:rPr>
              <a:t>MD</a:t>
            </a:r>
            <a:r>
              <a:rPr sz="1500" spc="90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1725" i="1" spc="7" baseline="-24154" dirty="0">
                <a:solidFill>
                  <a:srgbClr val="00FFFF"/>
                </a:solidFill>
                <a:latin typeface="Arial"/>
                <a:cs typeface="Arial"/>
              </a:rPr>
              <a:t>inE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04188" y="5911595"/>
            <a:ext cx="5514340" cy="335280"/>
          </a:xfrm>
          <a:custGeom>
            <a:avLst/>
            <a:gdLst/>
            <a:ahLst/>
            <a:cxnLst/>
            <a:rect l="l" t="t" r="r" b="b"/>
            <a:pathLst>
              <a:path w="5514340" h="335279">
                <a:moveTo>
                  <a:pt x="0" y="335279"/>
                </a:moveTo>
                <a:lnTo>
                  <a:pt x="5513832" y="335279"/>
                </a:lnTo>
                <a:lnTo>
                  <a:pt x="5513832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732279" y="5937091"/>
            <a:ext cx="5060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Figure </a:t>
            </a:r>
            <a:r>
              <a:rPr sz="1600" dirty="0">
                <a:latin typeface="Times New Roman"/>
                <a:cs typeface="Times New Roman"/>
              </a:rPr>
              <a:t>7.4. Connection and </a:t>
            </a:r>
            <a:r>
              <a:rPr sz="1600" spc="-5" dirty="0">
                <a:latin typeface="Times New Roman"/>
                <a:cs typeface="Times New Roman"/>
              </a:rPr>
              <a:t>control signals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register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MDR.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63" y="1230947"/>
            <a:ext cx="837692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762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processor </a:t>
            </a:r>
            <a:r>
              <a:rPr sz="2400" spc="-90" dirty="0">
                <a:latin typeface="Arial"/>
                <a:cs typeface="Arial"/>
              </a:rPr>
              <a:t>completes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35" dirty="0">
                <a:latin typeface="Arial"/>
                <a:cs typeface="Arial"/>
              </a:rPr>
              <a:t>internal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50" dirty="0">
                <a:latin typeface="Arial"/>
                <a:cs typeface="Arial"/>
              </a:rPr>
              <a:t>transfer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one  </a:t>
            </a:r>
            <a:r>
              <a:rPr sz="2400" spc="-110" dirty="0">
                <a:latin typeface="Arial"/>
                <a:cs typeface="Arial"/>
              </a:rPr>
              <a:t>clock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speed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addressed </a:t>
            </a:r>
            <a:r>
              <a:rPr sz="2400" spc="-105" dirty="0">
                <a:latin typeface="Arial"/>
                <a:cs typeface="Arial"/>
              </a:rPr>
              <a:t>device,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other  </a:t>
            </a:r>
            <a:r>
              <a:rPr sz="2400" spc="-100" dirty="0">
                <a:latin typeface="Arial"/>
                <a:cs typeface="Arial"/>
              </a:rPr>
              <a:t>hand, </a:t>
            </a:r>
            <a:r>
              <a:rPr sz="2400" spc="-110" dirty="0">
                <a:latin typeface="Arial"/>
                <a:cs typeface="Arial"/>
              </a:rPr>
              <a:t>varies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device.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5" dirty="0">
                <a:latin typeface="Arial"/>
                <a:cs typeface="Arial"/>
              </a:rPr>
              <a:t>Typically,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cache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00" dirty="0">
                <a:latin typeface="Arial"/>
                <a:cs typeface="Arial"/>
              </a:rPr>
              <a:t>respond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75" dirty="0">
                <a:latin typeface="Arial"/>
                <a:cs typeface="Arial"/>
              </a:rPr>
              <a:t>request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14" dirty="0">
                <a:latin typeface="Arial"/>
                <a:cs typeface="Arial"/>
              </a:rPr>
              <a:t>cycle. </a:t>
            </a:r>
            <a:r>
              <a:rPr sz="2400" spc="-100" dirty="0">
                <a:latin typeface="Arial"/>
                <a:cs typeface="Arial"/>
              </a:rPr>
              <a:t>However,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55" dirty="0">
                <a:latin typeface="Arial"/>
                <a:cs typeface="Arial"/>
              </a:rPr>
              <a:t>cache </a:t>
            </a:r>
            <a:r>
              <a:rPr sz="2400" spc="-150" dirty="0">
                <a:latin typeface="Arial"/>
                <a:cs typeface="Arial"/>
              </a:rPr>
              <a:t>miss </a:t>
            </a:r>
            <a:r>
              <a:rPr sz="2400" spc="-120" dirty="0">
                <a:latin typeface="Arial"/>
                <a:cs typeface="Arial"/>
              </a:rPr>
              <a:t>occurs,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request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forwarded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main </a:t>
            </a:r>
            <a:r>
              <a:rPr sz="2400" spc="-75" dirty="0">
                <a:latin typeface="Arial"/>
                <a:cs typeface="Arial"/>
              </a:rPr>
              <a:t>memory, which introduces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105" dirty="0">
                <a:latin typeface="Arial"/>
                <a:cs typeface="Arial"/>
              </a:rPr>
              <a:t>delay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several </a:t>
            </a:r>
            <a:r>
              <a:rPr sz="2400" spc="-110" dirty="0">
                <a:latin typeface="Arial"/>
                <a:cs typeface="Arial"/>
              </a:rPr>
              <a:t>clock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cycles.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20" dirty="0">
                <a:latin typeface="Arial"/>
                <a:cs typeface="Arial"/>
              </a:rPr>
              <a:t>So,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response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204" dirty="0">
                <a:latin typeface="Arial"/>
                <a:cs typeface="Arial"/>
              </a:rPr>
              <a:t>access </a:t>
            </a:r>
            <a:r>
              <a:rPr sz="2400" spc="-110" dirty="0">
                <a:latin typeface="Arial"/>
                <a:cs typeface="Arial"/>
              </a:rPr>
              <a:t>varies </a:t>
            </a:r>
            <a:r>
              <a:rPr sz="2400" spc="-150" dirty="0">
                <a:latin typeface="Arial"/>
                <a:cs typeface="Arial"/>
              </a:rPr>
              <a:t>(cache  </a:t>
            </a:r>
            <a:r>
              <a:rPr sz="2400" spc="-135" dirty="0">
                <a:latin typeface="Arial"/>
                <a:cs typeface="Arial"/>
              </a:rPr>
              <a:t>miss, </a:t>
            </a:r>
            <a:r>
              <a:rPr sz="2400" spc="-90" dirty="0">
                <a:latin typeface="Arial"/>
                <a:cs typeface="Arial"/>
              </a:rPr>
              <a:t>memory-mapped</a:t>
            </a:r>
            <a:r>
              <a:rPr sz="2400" spc="-150" dirty="0">
                <a:latin typeface="Arial"/>
                <a:cs typeface="Arial"/>
              </a:rPr>
              <a:t> I/O,…).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accommodate </a:t>
            </a:r>
            <a:r>
              <a:rPr sz="2400" spc="-50" dirty="0">
                <a:latin typeface="Arial"/>
                <a:cs typeface="Arial"/>
              </a:rPr>
              <a:t>this,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processor </a:t>
            </a:r>
            <a:r>
              <a:rPr sz="2400" spc="-65" dirty="0">
                <a:latin typeface="Arial"/>
                <a:cs typeface="Arial"/>
              </a:rPr>
              <a:t>waits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14" dirty="0">
                <a:latin typeface="Arial"/>
                <a:cs typeface="Arial"/>
              </a:rPr>
              <a:t>receives </a:t>
            </a:r>
            <a:r>
              <a:rPr sz="2400" spc="-130" dirty="0">
                <a:latin typeface="Arial"/>
                <a:cs typeface="Arial"/>
              </a:rPr>
              <a:t>an  </a:t>
            </a:r>
            <a:r>
              <a:rPr sz="2400" spc="-55" dirty="0">
                <a:latin typeface="Arial"/>
                <a:cs typeface="Arial"/>
              </a:rPr>
              <a:t>indication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requested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14" dirty="0">
                <a:latin typeface="Arial"/>
                <a:cs typeface="Arial"/>
              </a:rPr>
              <a:t>been </a:t>
            </a:r>
            <a:r>
              <a:rPr sz="2400" spc="-70" dirty="0">
                <a:latin typeface="Arial"/>
                <a:cs typeface="Arial"/>
              </a:rPr>
              <a:t>completed  </a:t>
            </a:r>
            <a:r>
              <a:rPr sz="2400" spc="-85" dirty="0">
                <a:latin typeface="Arial"/>
                <a:cs typeface="Arial"/>
              </a:rPr>
              <a:t>(Memory-Function-Completed,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MFC).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124267"/>
            <a:ext cx="860615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698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10" dirty="0">
                <a:latin typeface="Arial"/>
                <a:cs typeface="Arial"/>
              </a:rPr>
              <a:t>example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55" dirty="0">
                <a:latin typeface="Arial"/>
                <a:cs typeface="Arial"/>
              </a:rPr>
              <a:t>operation, </a:t>
            </a:r>
            <a:r>
              <a:rPr sz="2400" spc="-95" dirty="0">
                <a:latin typeface="Arial"/>
                <a:cs typeface="Arial"/>
              </a:rPr>
              <a:t>consider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instruction  </a:t>
            </a:r>
            <a:r>
              <a:rPr sz="2400" spc="-70" dirty="0">
                <a:latin typeface="Arial"/>
                <a:cs typeface="Arial"/>
              </a:rPr>
              <a:t>Move </a:t>
            </a:r>
            <a:r>
              <a:rPr sz="2400" spc="-155" dirty="0">
                <a:latin typeface="Arial"/>
                <a:cs typeface="Arial"/>
              </a:rPr>
              <a:t>(R1), </a:t>
            </a:r>
            <a:r>
              <a:rPr sz="2400" spc="-204" dirty="0">
                <a:latin typeface="Arial"/>
                <a:cs typeface="Arial"/>
              </a:rPr>
              <a:t>R2.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actions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execute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45" dirty="0">
                <a:latin typeface="Arial"/>
                <a:cs typeface="Arial"/>
              </a:rPr>
              <a:t>instruction  </a:t>
            </a:r>
            <a:r>
              <a:rPr sz="2400" spc="-80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995680" lvl="1" indent="-451484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"/>
              <a:tabLst>
                <a:tab pos="995044" algn="l"/>
                <a:tab pos="995680" algn="l"/>
              </a:tabLst>
            </a:pP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229" dirty="0">
                <a:latin typeface="Arial"/>
                <a:cs typeface="Arial"/>
              </a:rPr>
              <a:t>←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[R1]</a:t>
            </a:r>
            <a:endParaRPr sz="2400">
              <a:latin typeface="Arial"/>
              <a:cs typeface="Arial"/>
            </a:endParaRPr>
          </a:p>
          <a:p>
            <a:pPr marL="995680" lvl="1" indent="-451484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"/>
              <a:tabLst>
                <a:tab pos="995044" algn="l"/>
                <a:tab pos="995680" algn="l"/>
              </a:tabLst>
            </a:pPr>
            <a:r>
              <a:rPr sz="2400" spc="-80" dirty="0">
                <a:latin typeface="Arial"/>
                <a:cs typeface="Arial"/>
              </a:rPr>
              <a:t>Start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10" dirty="0">
                <a:latin typeface="Arial"/>
                <a:cs typeface="Arial"/>
              </a:rPr>
              <a:t>Read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995680" lvl="1" indent="-451484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"/>
              <a:tabLst>
                <a:tab pos="995044" algn="l"/>
                <a:tab pos="995680" algn="l"/>
              </a:tabLst>
            </a:pPr>
            <a:r>
              <a:rPr sz="2400" spc="-45" dirty="0">
                <a:latin typeface="Arial"/>
                <a:cs typeface="Arial"/>
              </a:rPr>
              <a:t>Wait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4" dirty="0">
                <a:latin typeface="Arial"/>
                <a:cs typeface="Arial"/>
              </a:rPr>
              <a:t>MFC </a:t>
            </a:r>
            <a:r>
              <a:rPr sz="2400" spc="-125" dirty="0">
                <a:latin typeface="Arial"/>
                <a:cs typeface="Arial"/>
              </a:rPr>
              <a:t>response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995680" lvl="1" indent="-451484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"/>
              <a:tabLst>
                <a:tab pos="995044" algn="l"/>
                <a:tab pos="995680" algn="l"/>
              </a:tabLst>
            </a:pPr>
            <a:r>
              <a:rPr sz="2400" spc="-170" dirty="0">
                <a:latin typeface="Arial"/>
                <a:cs typeface="Arial"/>
              </a:rPr>
              <a:t>Load </a:t>
            </a:r>
            <a:r>
              <a:rPr sz="2400" spc="-215" dirty="0">
                <a:latin typeface="Arial"/>
                <a:cs typeface="Arial"/>
              </a:rPr>
              <a:t>MDR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995680" lvl="1" indent="-451484">
              <a:lnSpc>
                <a:spcPct val="100000"/>
              </a:lnSpc>
              <a:spcBef>
                <a:spcPts val="580"/>
              </a:spcBef>
              <a:buClr>
                <a:srgbClr val="0070C0"/>
              </a:buClr>
              <a:buFont typeface="Wingdings"/>
              <a:buChar char=""/>
              <a:tabLst>
                <a:tab pos="995044" algn="l"/>
                <a:tab pos="995680" algn="l"/>
              </a:tabLst>
            </a:pPr>
            <a:r>
              <a:rPr sz="2400" spc="-275" dirty="0">
                <a:latin typeface="Arial"/>
                <a:cs typeface="Arial"/>
              </a:rPr>
              <a:t>R2 </a:t>
            </a:r>
            <a:r>
              <a:rPr sz="2400" spc="-229" dirty="0">
                <a:latin typeface="Arial"/>
                <a:cs typeface="Arial"/>
              </a:rPr>
              <a:t>←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[MDR]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90" dirty="0">
                <a:latin typeface="Arial"/>
                <a:cs typeface="Arial"/>
              </a:rPr>
              <a:t>These </a:t>
            </a:r>
            <a:r>
              <a:rPr sz="2400" spc="-90" dirty="0">
                <a:latin typeface="Arial"/>
                <a:cs typeface="Arial"/>
              </a:rPr>
              <a:t>actions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carried </a:t>
            </a:r>
            <a:r>
              <a:rPr sz="2400" spc="-10" dirty="0">
                <a:latin typeface="Arial"/>
                <a:cs typeface="Arial"/>
              </a:rPr>
              <a:t>out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10" dirty="0">
                <a:latin typeface="Arial"/>
                <a:cs typeface="Arial"/>
              </a:rPr>
              <a:t>separate </a:t>
            </a:r>
            <a:r>
              <a:rPr sz="2400" spc="-120" dirty="0">
                <a:latin typeface="Arial"/>
                <a:cs typeface="Arial"/>
              </a:rPr>
              <a:t>steps, </a:t>
            </a: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145" dirty="0">
                <a:latin typeface="Arial"/>
                <a:cs typeface="Arial"/>
              </a:rPr>
              <a:t>some 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0" dirty="0">
                <a:latin typeface="Arial"/>
                <a:cs typeface="Arial"/>
              </a:rPr>
              <a:t>combined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25" dirty="0">
                <a:latin typeface="Arial"/>
                <a:cs typeface="Arial"/>
              </a:rPr>
              <a:t>Each </a:t>
            </a:r>
            <a:r>
              <a:rPr sz="2400" spc="-60" dirty="0">
                <a:latin typeface="Arial"/>
                <a:cs typeface="Arial"/>
              </a:rPr>
              <a:t>action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completed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14" dirty="0">
                <a:latin typeface="Arial"/>
                <a:cs typeface="Arial"/>
              </a:rPr>
              <a:t>cycle, </a:t>
            </a:r>
            <a:r>
              <a:rPr sz="2400" spc="-95" dirty="0">
                <a:latin typeface="Arial"/>
                <a:cs typeface="Arial"/>
              </a:rPr>
              <a:t>except </a:t>
            </a:r>
            <a:r>
              <a:rPr sz="2400" spc="-65" dirty="0">
                <a:latin typeface="Arial"/>
                <a:cs typeface="Arial"/>
              </a:rPr>
              <a:t>action </a:t>
            </a:r>
            <a:r>
              <a:rPr sz="2400" spc="-120" dirty="0">
                <a:latin typeface="Arial"/>
                <a:cs typeface="Arial"/>
              </a:rPr>
              <a:t>3 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75" dirty="0">
                <a:latin typeface="Arial"/>
                <a:cs typeface="Arial"/>
              </a:rPr>
              <a:t>requires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65" dirty="0">
                <a:latin typeface="Arial"/>
                <a:cs typeface="Arial"/>
              </a:rPr>
              <a:t>more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35" dirty="0">
                <a:latin typeface="Arial"/>
                <a:cs typeface="Arial"/>
              </a:rPr>
              <a:t>cycles, </a:t>
            </a:r>
            <a:r>
              <a:rPr sz="2400" spc="-100" dirty="0">
                <a:latin typeface="Arial"/>
                <a:cs typeface="Arial"/>
              </a:rPr>
              <a:t>depending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speed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addressed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device.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124267"/>
            <a:ext cx="860679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dirty="0">
                <a:latin typeface="Arial"/>
                <a:cs typeface="Arial"/>
              </a:rPr>
              <a:t>let </a:t>
            </a:r>
            <a:r>
              <a:rPr sz="2400" spc="-175" dirty="0">
                <a:latin typeface="Arial"/>
                <a:cs typeface="Arial"/>
              </a:rPr>
              <a:t>us </a:t>
            </a:r>
            <a:r>
              <a:rPr sz="2400" spc="-170" dirty="0">
                <a:latin typeface="Arial"/>
                <a:cs typeface="Arial"/>
              </a:rPr>
              <a:t>assume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enabled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30" dirty="0">
                <a:latin typeface="Arial"/>
                <a:cs typeface="Arial"/>
              </a:rPr>
              <a:t>the time.  </a:t>
            </a:r>
            <a:r>
              <a:rPr sz="2400" spc="-160" dirty="0">
                <a:latin typeface="Arial"/>
                <a:cs typeface="Arial"/>
              </a:rPr>
              <a:t>Thus,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25" dirty="0">
                <a:latin typeface="Arial"/>
                <a:cs typeface="Arial"/>
              </a:rPr>
              <a:t>always </a:t>
            </a:r>
            <a:r>
              <a:rPr sz="2400" spc="-95" dirty="0">
                <a:latin typeface="Arial"/>
                <a:cs typeface="Arial"/>
              </a:rPr>
              <a:t>available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address  </a:t>
            </a:r>
            <a:r>
              <a:rPr sz="2400" spc="-95" dirty="0">
                <a:latin typeface="Arial"/>
                <a:cs typeface="Arial"/>
              </a:rPr>
              <a:t>lines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bus.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new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dirty="0">
                <a:latin typeface="Arial"/>
                <a:cs typeface="Arial"/>
              </a:rPr>
              <a:t>into </a:t>
            </a:r>
            <a:r>
              <a:rPr sz="2400" spc="-165" dirty="0">
                <a:latin typeface="Arial"/>
                <a:cs typeface="Arial"/>
              </a:rPr>
              <a:t>MAR,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105" dirty="0">
                <a:latin typeface="Arial"/>
                <a:cs typeface="Arial"/>
              </a:rPr>
              <a:t>appear </a:t>
            </a:r>
            <a:r>
              <a:rPr sz="2400" spc="-8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beginning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14" dirty="0">
                <a:latin typeface="Arial"/>
                <a:cs typeface="Arial"/>
              </a:rPr>
              <a:t>cycle,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05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7.5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210" dirty="0">
                <a:latin typeface="Arial"/>
                <a:cs typeface="Arial"/>
              </a:rPr>
              <a:t>Read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signal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activated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90" dirty="0">
                <a:latin typeface="Arial"/>
                <a:cs typeface="Arial"/>
              </a:rPr>
              <a:t>loaded.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signal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70" dirty="0">
                <a:latin typeface="Arial"/>
                <a:cs typeface="Arial"/>
              </a:rPr>
              <a:t>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55" dirty="0">
                <a:latin typeface="Arial"/>
                <a:cs typeface="Arial"/>
              </a:rPr>
              <a:t>interface </a:t>
            </a:r>
            <a:r>
              <a:rPr sz="2400" spc="-35" dirty="0">
                <a:latin typeface="Arial"/>
                <a:cs typeface="Arial"/>
              </a:rPr>
              <a:t>circuit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send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110" dirty="0">
                <a:latin typeface="Arial"/>
                <a:cs typeface="Arial"/>
              </a:rPr>
              <a:t>command, </a:t>
            </a:r>
            <a:r>
              <a:rPr sz="2400" spc="-150" dirty="0">
                <a:latin typeface="Arial"/>
                <a:cs typeface="Arial"/>
              </a:rPr>
              <a:t>MR,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bus. </a:t>
            </a:r>
            <a:r>
              <a:rPr sz="2400" spc="-15" dirty="0">
                <a:latin typeface="Arial"/>
                <a:cs typeface="Arial"/>
              </a:rPr>
              <a:t>With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80" dirty="0">
                <a:latin typeface="Arial"/>
                <a:cs typeface="Arial"/>
              </a:rPr>
              <a:t>arrangement, we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have  </a:t>
            </a:r>
            <a:r>
              <a:rPr sz="2400" spc="-90" dirty="0">
                <a:latin typeface="Arial"/>
                <a:cs typeface="Arial"/>
              </a:rPr>
              <a:t>combined actions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2 above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95" dirty="0">
                <a:latin typeface="Arial"/>
                <a:cs typeface="Arial"/>
              </a:rPr>
              <a:t>Actions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0" dirty="0">
                <a:latin typeface="Arial"/>
                <a:cs typeface="Arial"/>
              </a:rPr>
              <a:t>combined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70" dirty="0">
                <a:latin typeface="Arial"/>
                <a:cs typeface="Arial"/>
              </a:rPr>
              <a:t>activating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signal  </a:t>
            </a:r>
            <a:r>
              <a:rPr sz="2400" spc="-165" dirty="0">
                <a:latin typeface="Arial"/>
                <a:cs typeface="Arial"/>
              </a:rPr>
              <a:t>MDR</a:t>
            </a:r>
            <a:r>
              <a:rPr sz="2400" spc="-247" baseline="-20833" dirty="0">
                <a:latin typeface="Arial"/>
                <a:cs typeface="Arial"/>
              </a:rPr>
              <a:t>inE </a:t>
            </a:r>
            <a:r>
              <a:rPr sz="2400" spc="-40" dirty="0">
                <a:latin typeface="Arial"/>
                <a:cs typeface="Arial"/>
              </a:rPr>
              <a:t>while </a:t>
            </a:r>
            <a:r>
              <a:rPr sz="2400" spc="-45" dirty="0">
                <a:latin typeface="Arial"/>
                <a:cs typeface="Arial"/>
              </a:rPr>
              <a:t>waiting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response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Fetching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25" dirty="0"/>
              <a:t>from</a:t>
            </a:r>
            <a:r>
              <a:rPr sz="4400" spc="-34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124267"/>
            <a:ext cx="8606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71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Thus,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data </a:t>
            </a:r>
            <a:r>
              <a:rPr sz="2400" spc="-95" dirty="0">
                <a:latin typeface="Arial"/>
                <a:cs typeface="Arial"/>
              </a:rPr>
              <a:t>received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215" dirty="0">
                <a:latin typeface="Arial"/>
                <a:cs typeface="Arial"/>
              </a:rPr>
              <a:t>MDR 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clock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cycle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4" dirty="0">
                <a:latin typeface="Arial"/>
                <a:cs typeface="Arial"/>
              </a:rPr>
              <a:t>MFC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signal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received.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110" dirty="0">
                <a:latin typeface="Arial"/>
                <a:cs typeface="Arial"/>
              </a:rPr>
              <a:t> clock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cycle,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MDR</a:t>
            </a:r>
            <a:r>
              <a:rPr sz="2400" spc="-165" baseline="-20833" dirty="0">
                <a:latin typeface="Arial"/>
                <a:cs typeface="Arial"/>
              </a:rPr>
              <a:t>out</a:t>
            </a:r>
            <a:r>
              <a:rPr sz="2400" spc="-120" baseline="-20833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activated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transfer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data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65" dirty="0">
                <a:latin typeface="Arial"/>
                <a:cs typeface="Arial"/>
              </a:rPr>
              <a:t>register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R2.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50" dirty="0">
                <a:latin typeface="Arial"/>
                <a:cs typeface="Arial"/>
              </a:rPr>
              <a:t>means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75" dirty="0">
                <a:latin typeface="Arial"/>
                <a:cs typeface="Arial"/>
              </a:rPr>
              <a:t>requires </a:t>
            </a:r>
            <a:r>
              <a:rPr sz="2400" spc="-40" dirty="0">
                <a:latin typeface="Arial"/>
                <a:cs typeface="Arial"/>
              </a:rPr>
              <a:t>three  </a:t>
            </a:r>
            <a:r>
              <a:rPr sz="2400" spc="-120" dirty="0">
                <a:latin typeface="Arial"/>
                <a:cs typeface="Arial"/>
              </a:rPr>
              <a:t>steps,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described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being </a:t>
            </a:r>
            <a:r>
              <a:rPr sz="2400" spc="-70" dirty="0">
                <a:latin typeface="Arial"/>
                <a:cs typeface="Arial"/>
              </a:rPr>
              <a:t>activated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50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14" dirty="0">
                <a:latin typeface="Arial"/>
                <a:cs typeface="Arial"/>
              </a:rPr>
              <a:t>R1</a:t>
            </a:r>
            <a:r>
              <a:rPr sz="2400" spc="-172" baseline="-20833" dirty="0">
                <a:latin typeface="Arial"/>
                <a:cs typeface="Arial"/>
              </a:rPr>
              <a:t>out,</a:t>
            </a:r>
            <a:r>
              <a:rPr sz="2400" spc="-114" dirty="0">
                <a:latin typeface="Arial"/>
                <a:cs typeface="Arial"/>
              </a:rPr>
              <a:t>MAR</a:t>
            </a:r>
            <a:r>
              <a:rPr sz="2400" spc="-172" baseline="-20833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40" dirty="0">
                <a:latin typeface="Arial"/>
                <a:cs typeface="Arial"/>
              </a:rPr>
              <a:t>MDR</a:t>
            </a:r>
            <a:r>
              <a:rPr sz="2400" i="1" spc="-209" baseline="-20833" dirty="0">
                <a:latin typeface="Arial"/>
                <a:cs typeface="Arial"/>
              </a:rPr>
              <a:t>in </a:t>
            </a:r>
            <a:r>
              <a:rPr sz="2400" i="1" spc="-254" baseline="-20833" dirty="0">
                <a:latin typeface="Arial"/>
                <a:cs typeface="Arial"/>
              </a:rPr>
              <a:t>E,</a:t>
            </a:r>
            <a:r>
              <a:rPr sz="2400" i="1" spc="-240" baseline="-20833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WMFC</a:t>
            </a:r>
            <a:endParaRPr sz="2400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80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10" dirty="0">
                <a:latin typeface="Arial"/>
                <a:cs typeface="Arial"/>
              </a:rPr>
              <a:t>MDR</a:t>
            </a:r>
            <a:r>
              <a:rPr sz="2400" spc="-165" baseline="-20833" dirty="0">
                <a:latin typeface="Arial"/>
                <a:cs typeface="Arial"/>
              </a:rPr>
              <a:t>out</a:t>
            </a:r>
            <a:r>
              <a:rPr sz="2400" spc="217" baseline="-20833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R2</a:t>
            </a:r>
            <a:r>
              <a:rPr sz="2400" spc="-232" baseline="-20833" dirty="0">
                <a:latin typeface="Arial"/>
                <a:cs typeface="Arial"/>
              </a:rPr>
              <a:t>in</a:t>
            </a:r>
            <a:endParaRPr sz="2400" baseline="-2083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1557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5" dirty="0"/>
              <a:t>Timing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8633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39" y="114757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5347" y="142646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8891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15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2439" y="114757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24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39" y="14264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97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0639" y="114757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06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1539" y="14264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79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8839" y="114757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8839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9739" y="14264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2439" y="2621279"/>
            <a:ext cx="0" cy="3552825"/>
          </a:xfrm>
          <a:custGeom>
            <a:avLst/>
            <a:gdLst/>
            <a:ahLst/>
            <a:cxnLst/>
            <a:rect l="l" t="t" r="r" b="b"/>
            <a:pathLst>
              <a:path h="3552825">
                <a:moveTo>
                  <a:pt x="0" y="355244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0639" y="2651759"/>
            <a:ext cx="0" cy="3522345"/>
          </a:xfrm>
          <a:custGeom>
            <a:avLst/>
            <a:gdLst/>
            <a:ahLst/>
            <a:cxnLst/>
            <a:rect l="l" t="t" r="r" b="b"/>
            <a:pathLst>
              <a:path h="3522345">
                <a:moveTo>
                  <a:pt x="0" y="352196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7040" y="2636519"/>
            <a:ext cx="0" cy="1815464"/>
          </a:xfrm>
          <a:custGeom>
            <a:avLst/>
            <a:gdLst/>
            <a:ahLst/>
            <a:cxnLst/>
            <a:rect l="l" t="t" r="r" b="b"/>
            <a:pathLst>
              <a:path h="1815464">
                <a:moveTo>
                  <a:pt x="0" y="181508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20248" y="71612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5175" y="71612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83607" y="2264663"/>
            <a:ext cx="3430904" cy="0"/>
          </a:xfrm>
          <a:custGeom>
            <a:avLst/>
            <a:gdLst/>
            <a:ahLst/>
            <a:cxnLst/>
            <a:rect l="l" t="t" r="r" b="b"/>
            <a:pathLst>
              <a:path w="3430904">
                <a:moveTo>
                  <a:pt x="3430523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4923" y="2264663"/>
            <a:ext cx="139065" cy="279400"/>
          </a:xfrm>
          <a:custGeom>
            <a:avLst/>
            <a:gdLst/>
            <a:ahLst/>
            <a:cxnLst/>
            <a:rect l="l" t="t" r="r" b="b"/>
            <a:pathLst>
              <a:path w="139064" h="279400">
                <a:moveTo>
                  <a:pt x="138683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65347" y="2543555"/>
            <a:ext cx="1179830" cy="0"/>
          </a:xfrm>
          <a:custGeom>
            <a:avLst/>
            <a:gdLst/>
            <a:ahLst/>
            <a:cxnLst/>
            <a:rect l="l" t="t" r="r" b="b"/>
            <a:pathLst>
              <a:path w="1179829">
                <a:moveTo>
                  <a:pt x="1179575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3607" y="2543555"/>
            <a:ext cx="3430904" cy="0"/>
          </a:xfrm>
          <a:custGeom>
            <a:avLst/>
            <a:gdLst/>
            <a:ahLst/>
            <a:cxnLst/>
            <a:rect l="l" t="t" r="r" b="b"/>
            <a:pathLst>
              <a:path w="3430904">
                <a:moveTo>
                  <a:pt x="3430523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923" y="2264663"/>
            <a:ext cx="139065" cy="279400"/>
          </a:xfrm>
          <a:custGeom>
            <a:avLst/>
            <a:gdLst/>
            <a:ahLst/>
            <a:cxnLst/>
            <a:rect l="l" t="t" r="r" b="b"/>
            <a:pathLst>
              <a:path w="139064" h="279400">
                <a:moveTo>
                  <a:pt x="138683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5347" y="2264663"/>
            <a:ext cx="1179830" cy="0"/>
          </a:xfrm>
          <a:custGeom>
            <a:avLst/>
            <a:gdLst/>
            <a:ahLst/>
            <a:cxnLst/>
            <a:rect l="l" t="t" r="r" b="b"/>
            <a:pathLst>
              <a:path w="1179829">
                <a:moveTo>
                  <a:pt x="1179575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5347" y="4637531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>
                <a:moveTo>
                  <a:pt x="0" y="0"/>
                </a:moveTo>
                <a:lnTo>
                  <a:pt x="3212591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93864" y="4637531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>
                <a:moveTo>
                  <a:pt x="620267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6140" y="533552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697991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6140" y="505663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7939" y="505663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7939" y="505663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5347" y="5335523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>
                <a:moveTo>
                  <a:pt x="3212591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7939" y="4637531"/>
            <a:ext cx="78105" cy="140335"/>
          </a:xfrm>
          <a:custGeom>
            <a:avLst/>
            <a:gdLst/>
            <a:ahLst/>
            <a:cxnLst/>
            <a:rect l="l" t="t" r="r" b="b"/>
            <a:pathLst>
              <a:path w="78104" h="140335">
                <a:moveTo>
                  <a:pt x="77723" y="140207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939" y="4498847"/>
            <a:ext cx="78105" cy="139065"/>
          </a:xfrm>
          <a:custGeom>
            <a:avLst/>
            <a:gdLst/>
            <a:ahLst/>
            <a:cxnLst/>
            <a:rect l="l" t="t" r="r" b="b"/>
            <a:pathLst>
              <a:path w="78104" h="139064">
                <a:moveTo>
                  <a:pt x="0" y="138683"/>
                </a:moveTo>
                <a:lnTo>
                  <a:pt x="7772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6140" y="4637531"/>
            <a:ext cx="78105" cy="140335"/>
          </a:xfrm>
          <a:custGeom>
            <a:avLst/>
            <a:gdLst/>
            <a:ahLst/>
            <a:cxnLst/>
            <a:rect l="l" t="t" r="r" b="b"/>
            <a:pathLst>
              <a:path w="78104" h="140335">
                <a:moveTo>
                  <a:pt x="0" y="140207"/>
                </a:moveTo>
                <a:lnTo>
                  <a:pt x="7772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16140" y="4498847"/>
            <a:ext cx="78105" cy="139065"/>
          </a:xfrm>
          <a:custGeom>
            <a:avLst/>
            <a:gdLst/>
            <a:ahLst/>
            <a:cxnLst/>
            <a:rect l="l" t="t" r="r" b="b"/>
            <a:pathLst>
              <a:path w="78104" h="139064">
                <a:moveTo>
                  <a:pt x="77723" y="13868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8900" y="4498847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77723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38900" y="4777739"/>
            <a:ext cx="777240" cy="0"/>
          </a:xfrm>
          <a:custGeom>
            <a:avLst/>
            <a:gdLst/>
            <a:ahLst/>
            <a:cxnLst/>
            <a:rect l="l" t="t" r="r" b="b"/>
            <a:pathLst>
              <a:path w="777240">
                <a:moveTo>
                  <a:pt x="77723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78163" y="2298064"/>
            <a:ext cx="537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6550" y="3415195"/>
            <a:ext cx="240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48914" y="5090121"/>
            <a:ext cx="3263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FC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35240" y="114757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8891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5240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6140" y="14264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44239" y="7284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2439" y="7284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97040" y="7284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35723" y="3660647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4">
                <a:moveTo>
                  <a:pt x="978407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35723" y="3381755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22647" y="3381755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2513075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22647" y="3381755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5347" y="3660647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2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6140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97040" y="1147571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7040" y="11475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77939" y="14264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44239" y="2636519"/>
            <a:ext cx="0" cy="3537585"/>
          </a:xfrm>
          <a:custGeom>
            <a:avLst/>
            <a:gdLst/>
            <a:ahLst/>
            <a:cxnLst/>
            <a:rect l="l" t="t" r="r" b="b"/>
            <a:pathLst>
              <a:path h="3537585">
                <a:moveTo>
                  <a:pt x="0" y="353720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748914" y="2918421"/>
            <a:ext cx="359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35723" y="4219955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4">
                <a:moveTo>
                  <a:pt x="978407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35723" y="393953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280415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22647" y="3939539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2513075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22647" y="393953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65347" y="4219955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>
                <a:moveTo>
                  <a:pt x="12572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73923" y="5894831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140207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73923" y="5615939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35723" y="5615939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35723" y="5615939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65347" y="5894831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>
                <a:moveTo>
                  <a:pt x="3770375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78163" y="3972991"/>
            <a:ext cx="5238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"/>
                <a:cs typeface="Arial"/>
              </a:rPr>
              <a:t>MDR</a:t>
            </a:r>
            <a:r>
              <a:rPr sz="1275" i="1" spc="-22" baseline="-16339" dirty="0">
                <a:latin typeface="Arial"/>
                <a:cs typeface="Arial"/>
              </a:rPr>
              <a:t>inE</a:t>
            </a:r>
            <a:endParaRPr sz="1275" baseline="-1633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78163" y="5649457"/>
            <a:ext cx="5010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80" dirty="0">
                <a:latin typeface="Arial"/>
                <a:cs typeface="Arial"/>
              </a:rPr>
              <a:t>R</a:t>
            </a:r>
            <a:r>
              <a:rPr sz="1275" i="1" spc="-7" baseline="-16339" dirty="0">
                <a:latin typeface="Arial"/>
                <a:cs typeface="Arial"/>
              </a:rPr>
              <a:t>o</a:t>
            </a:r>
            <a:r>
              <a:rPr sz="1275" i="1" spc="-22" baseline="-16339" dirty="0">
                <a:latin typeface="Arial"/>
                <a:cs typeface="Arial"/>
              </a:rPr>
              <a:t>u</a:t>
            </a:r>
            <a:r>
              <a:rPr sz="1275" i="1" baseline="-16339" dirty="0">
                <a:latin typeface="Arial"/>
                <a:cs typeface="Arial"/>
              </a:rPr>
              <a:t>t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96108" y="716127"/>
            <a:ext cx="313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Step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635240" y="7284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171638" y="71612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297679" y="80619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5" h="15240">
                <a:moveTo>
                  <a:pt x="108203" y="0"/>
                </a:moveTo>
                <a:lnTo>
                  <a:pt x="0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7679" y="82143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5" h="15240">
                <a:moveTo>
                  <a:pt x="0" y="0"/>
                </a:moveTo>
                <a:lnTo>
                  <a:pt x="108203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98125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98125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97680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5" h="30480">
                <a:moveTo>
                  <a:pt x="108204" y="30480"/>
                </a:moveTo>
                <a:lnTo>
                  <a:pt x="0" y="15240"/>
                </a:lnTo>
                <a:lnTo>
                  <a:pt x="108204" y="0"/>
                </a:lnTo>
                <a:lnTo>
                  <a:pt x="1082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97679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5" h="30480">
                <a:moveTo>
                  <a:pt x="108203" y="0"/>
                </a:moveTo>
                <a:lnTo>
                  <a:pt x="0" y="15239"/>
                </a:lnTo>
                <a:lnTo>
                  <a:pt x="108203" y="30479"/>
                </a:lnTo>
                <a:lnTo>
                  <a:pt x="108203" y="15239"/>
                </a:lnTo>
                <a:lnTo>
                  <a:pt x="1082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05883" y="82143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>
                <a:moveTo>
                  <a:pt x="0" y="0"/>
                </a:moveTo>
                <a:lnTo>
                  <a:pt x="993647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72071" y="82143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0" y="15239"/>
                </a:moveTo>
                <a:lnTo>
                  <a:pt x="10820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72071" y="80619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108203" y="15239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64313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64313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72072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0" y="30480"/>
                </a:moveTo>
                <a:lnTo>
                  <a:pt x="0" y="0"/>
                </a:lnTo>
                <a:lnTo>
                  <a:pt x="108204" y="15240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72071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0" y="30479"/>
                </a:moveTo>
                <a:lnTo>
                  <a:pt x="108203" y="15239"/>
                </a:lnTo>
                <a:lnTo>
                  <a:pt x="0" y="0"/>
                </a:lnTo>
                <a:lnTo>
                  <a:pt x="0" y="15239"/>
                </a:lnTo>
                <a:lnTo>
                  <a:pt x="0" y="30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78423" y="82143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>
                <a:moveTo>
                  <a:pt x="0" y="0"/>
                </a:moveTo>
                <a:lnTo>
                  <a:pt x="993647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59479" y="806195"/>
            <a:ext cx="109855" cy="15240"/>
          </a:xfrm>
          <a:custGeom>
            <a:avLst/>
            <a:gdLst/>
            <a:ahLst/>
            <a:cxnLst/>
            <a:rect l="l" t="t" r="r" b="b"/>
            <a:pathLst>
              <a:path w="109854" h="15240">
                <a:moveTo>
                  <a:pt x="109727" y="0"/>
                </a:moveTo>
                <a:lnTo>
                  <a:pt x="0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59479" y="821435"/>
            <a:ext cx="109855" cy="15240"/>
          </a:xfrm>
          <a:custGeom>
            <a:avLst/>
            <a:gdLst/>
            <a:ahLst/>
            <a:cxnLst/>
            <a:rect l="l" t="t" r="r" b="b"/>
            <a:pathLst>
              <a:path w="109854" h="15240">
                <a:moveTo>
                  <a:pt x="0" y="0"/>
                </a:moveTo>
                <a:lnTo>
                  <a:pt x="109727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61449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61449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59479" y="806195"/>
            <a:ext cx="109855" cy="30480"/>
          </a:xfrm>
          <a:custGeom>
            <a:avLst/>
            <a:gdLst/>
            <a:ahLst/>
            <a:cxnLst/>
            <a:rect l="l" t="t" r="r" b="b"/>
            <a:pathLst>
              <a:path w="109854" h="30480">
                <a:moveTo>
                  <a:pt x="109728" y="30480"/>
                </a:moveTo>
                <a:lnTo>
                  <a:pt x="0" y="15240"/>
                </a:lnTo>
                <a:lnTo>
                  <a:pt x="109728" y="0"/>
                </a:lnTo>
                <a:lnTo>
                  <a:pt x="10972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59479" y="806195"/>
            <a:ext cx="109855" cy="30480"/>
          </a:xfrm>
          <a:custGeom>
            <a:avLst/>
            <a:gdLst/>
            <a:ahLst/>
            <a:cxnLst/>
            <a:rect l="l" t="t" r="r" b="b"/>
            <a:pathLst>
              <a:path w="109854" h="30480">
                <a:moveTo>
                  <a:pt x="109727" y="0"/>
                </a:moveTo>
                <a:lnTo>
                  <a:pt x="0" y="15239"/>
                </a:lnTo>
                <a:lnTo>
                  <a:pt x="109727" y="30479"/>
                </a:lnTo>
                <a:lnTo>
                  <a:pt x="109727" y="15239"/>
                </a:lnTo>
                <a:lnTo>
                  <a:pt x="10972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69208" y="82143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58995" y="82143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5" h="15240">
                <a:moveTo>
                  <a:pt x="0" y="15239"/>
                </a:moveTo>
                <a:lnTo>
                  <a:pt x="10820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58995" y="80619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5" h="15240">
                <a:moveTo>
                  <a:pt x="108203" y="15239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51237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51237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58996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5" h="30480">
                <a:moveTo>
                  <a:pt x="0" y="30480"/>
                </a:moveTo>
                <a:lnTo>
                  <a:pt x="0" y="0"/>
                </a:lnTo>
                <a:lnTo>
                  <a:pt x="108204" y="15240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58995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5" h="30480">
                <a:moveTo>
                  <a:pt x="0" y="30479"/>
                </a:moveTo>
                <a:lnTo>
                  <a:pt x="108203" y="15239"/>
                </a:lnTo>
                <a:lnTo>
                  <a:pt x="0" y="0"/>
                </a:lnTo>
                <a:lnTo>
                  <a:pt x="0" y="15239"/>
                </a:lnTo>
                <a:lnTo>
                  <a:pt x="0" y="30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3547" y="82143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10271" y="82143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0" y="15239"/>
                </a:moveTo>
                <a:lnTo>
                  <a:pt x="108203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10271" y="80619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108203" y="15239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02513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02513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10272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0" y="30480"/>
                </a:moveTo>
                <a:lnTo>
                  <a:pt x="0" y="0"/>
                </a:lnTo>
                <a:lnTo>
                  <a:pt x="108204" y="15240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10271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0" y="30479"/>
                </a:moveTo>
                <a:lnTo>
                  <a:pt x="108203" y="15239"/>
                </a:lnTo>
                <a:lnTo>
                  <a:pt x="0" y="0"/>
                </a:lnTo>
                <a:lnTo>
                  <a:pt x="0" y="15239"/>
                </a:lnTo>
                <a:lnTo>
                  <a:pt x="0" y="30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54823" y="82143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12279" y="80619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108203" y="0"/>
                </a:moveTo>
                <a:lnTo>
                  <a:pt x="0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2279" y="821435"/>
            <a:ext cx="108585" cy="15240"/>
          </a:xfrm>
          <a:custGeom>
            <a:avLst/>
            <a:gdLst/>
            <a:ahLst/>
            <a:cxnLst/>
            <a:rect l="l" t="t" r="r" b="b"/>
            <a:pathLst>
              <a:path w="108584" h="15240">
                <a:moveTo>
                  <a:pt x="0" y="0"/>
                </a:moveTo>
                <a:lnTo>
                  <a:pt x="108203" y="15239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12725" y="82143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12725" y="80619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0" y="15239"/>
                </a:moveTo>
                <a:lnTo>
                  <a:pt x="15517" y="15239"/>
                </a:lnTo>
                <a:lnTo>
                  <a:pt x="1551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12280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108204" y="30480"/>
                </a:moveTo>
                <a:lnTo>
                  <a:pt x="0" y="15240"/>
                </a:lnTo>
                <a:lnTo>
                  <a:pt x="108204" y="0"/>
                </a:lnTo>
                <a:lnTo>
                  <a:pt x="10820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12279" y="806195"/>
            <a:ext cx="108585" cy="30480"/>
          </a:xfrm>
          <a:custGeom>
            <a:avLst/>
            <a:gdLst/>
            <a:ahLst/>
            <a:cxnLst/>
            <a:rect l="l" t="t" r="r" b="b"/>
            <a:pathLst>
              <a:path w="108584" h="30480">
                <a:moveTo>
                  <a:pt x="108203" y="0"/>
                </a:moveTo>
                <a:lnTo>
                  <a:pt x="0" y="15239"/>
                </a:lnTo>
                <a:lnTo>
                  <a:pt x="108203" y="30479"/>
                </a:lnTo>
                <a:lnTo>
                  <a:pt x="108203" y="15239"/>
                </a:lnTo>
                <a:lnTo>
                  <a:pt x="1082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20483" y="82143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58839" y="2651759"/>
            <a:ext cx="0" cy="3522345"/>
          </a:xfrm>
          <a:custGeom>
            <a:avLst/>
            <a:gdLst/>
            <a:ahLst/>
            <a:cxnLst/>
            <a:rect l="l" t="t" r="r" b="b"/>
            <a:pathLst>
              <a:path h="3522345">
                <a:moveTo>
                  <a:pt x="0" y="352196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22647" y="3102863"/>
            <a:ext cx="3491865" cy="0"/>
          </a:xfrm>
          <a:custGeom>
            <a:avLst/>
            <a:gdLst/>
            <a:ahLst/>
            <a:cxnLst/>
            <a:rect l="l" t="t" r="r" b="b"/>
            <a:pathLst>
              <a:path w="3491865">
                <a:moveTo>
                  <a:pt x="3491483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22647" y="2822447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5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84447" y="282244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84447" y="2822447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65347" y="310286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419099" y="0"/>
                </a:moveTo>
                <a:lnTo>
                  <a:pt x="0" y="0"/>
                </a:lnTo>
              </a:path>
            </a:pathLst>
          </a:custGeom>
          <a:ln w="15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640710" y="1243494"/>
            <a:ext cx="435609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Clock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MAR</a:t>
            </a:r>
            <a:r>
              <a:rPr sz="1275" i="1" spc="-7" baseline="-16339" dirty="0">
                <a:latin typeface="Arial"/>
                <a:cs typeface="Arial"/>
              </a:rPr>
              <a:t>in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635240" y="2636519"/>
            <a:ext cx="0" cy="3537585"/>
          </a:xfrm>
          <a:custGeom>
            <a:avLst/>
            <a:gdLst/>
            <a:ahLst/>
            <a:cxnLst/>
            <a:rect l="l" t="t" r="r" b="b"/>
            <a:pathLst>
              <a:path h="3537585">
                <a:moveTo>
                  <a:pt x="0" y="3537203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97040" y="4855463"/>
            <a:ext cx="0" cy="1318260"/>
          </a:xfrm>
          <a:custGeom>
            <a:avLst/>
            <a:gdLst/>
            <a:ahLst/>
            <a:cxnLst/>
            <a:rect l="l" t="t" r="r" b="b"/>
            <a:pathLst>
              <a:path h="1318260">
                <a:moveTo>
                  <a:pt x="0" y="1318259"/>
                </a:moveTo>
                <a:lnTo>
                  <a:pt x="0" y="0"/>
                </a:lnTo>
              </a:path>
            </a:pathLst>
          </a:custGeom>
          <a:ln w="1551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446100" y="1890686"/>
            <a:ext cx="20681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10" dirty="0">
                <a:latin typeface="Arial"/>
                <a:cs typeface="Arial"/>
              </a:rPr>
              <a:t>available 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address lines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the memory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803357" y="6001067"/>
            <a:ext cx="478663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R2 </a:t>
            </a:r>
            <a:r>
              <a:rPr sz="1200" dirty="0">
                <a:latin typeface="Arial"/>
                <a:cs typeface="Arial"/>
              </a:rPr>
              <a:t>←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[MDR]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Figure </a:t>
            </a:r>
            <a:r>
              <a:rPr sz="1200" spc="5" dirty="0">
                <a:latin typeface="Arial"/>
                <a:cs typeface="Arial"/>
              </a:rPr>
              <a:t>7.5. Timing of </a:t>
            </a:r>
            <a:r>
              <a:rPr sz="1200" spc="10" dirty="0">
                <a:latin typeface="Arial"/>
                <a:cs typeface="Arial"/>
              </a:rPr>
              <a:t>a memory Read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operation.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33" name="object 133"/>
          <p:cNvGraphicFramePr>
            <a:graphicFrameLocks noGrp="1"/>
          </p:cNvGraphicFramePr>
          <p:nvPr/>
        </p:nvGraphicFramePr>
        <p:xfrm>
          <a:off x="3165347" y="1488947"/>
          <a:ext cx="4748527" cy="697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765"/>
                <a:gridCol w="140335"/>
                <a:gridCol w="697865"/>
                <a:gridCol w="140334"/>
                <a:gridCol w="697864"/>
                <a:gridCol w="838200"/>
                <a:gridCol w="838200"/>
                <a:gridCol w="838200"/>
                <a:gridCol w="278764"/>
              </a:tblGrid>
              <a:tr h="21780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←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[R1]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2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922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4" name="object 134"/>
          <p:cNvSpPr txBox="1"/>
          <p:nvPr/>
        </p:nvSpPr>
        <p:spPr>
          <a:xfrm>
            <a:off x="4423740" y="2692387"/>
            <a:ext cx="434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Start a </a:t>
            </a:r>
            <a:r>
              <a:rPr sz="1800" spc="-10" dirty="0">
                <a:latin typeface="Arial"/>
                <a:cs typeface="Arial"/>
              </a:rPr>
              <a:t>Read </a:t>
            </a:r>
            <a:r>
              <a:rPr sz="1800" spc="-5" dirty="0">
                <a:latin typeface="Arial"/>
                <a:cs typeface="Arial"/>
              </a:rPr>
              <a:t>operation on </a:t>
            </a:r>
            <a:r>
              <a:rPr sz="1800" dirty="0">
                <a:latin typeface="Arial"/>
                <a:cs typeface="Arial"/>
              </a:rPr>
              <a:t>the memory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604187" y="4825910"/>
            <a:ext cx="352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Wait </a:t>
            </a:r>
            <a:r>
              <a:rPr sz="1800" dirty="0">
                <a:latin typeface="Arial"/>
                <a:cs typeface="Arial"/>
              </a:rPr>
              <a:t>for the MFC </a:t>
            </a:r>
            <a:r>
              <a:rPr sz="1800" spc="-5" dirty="0">
                <a:latin typeface="Arial"/>
                <a:cs typeface="Arial"/>
              </a:rPr>
              <a:t>response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115024" y="4825910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445687" y="5511710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Load </a:t>
            </a:r>
            <a:r>
              <a:rPr sz="1800" dirty="0">
                <a:latin typeface="Arial"/>
                <a:cs typeface="Arial"/>
              </a:rPr>
              <a:t>MDR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122134" y="5511710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memory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073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0" dirty="0"/>
              <a:t>Storing </a:t>
            </a:r>
            <a:r>
              <a:rPr sz="4400" spc="-340" dirty="0"/>
              <a:t>a </a:t>
            </a:r>
            <a:r>
              <a:rPr sz="4400" spc="-105" dirty="0"/>
              <a:t>Word </a:t>
            </a:r>
            <a:r>
              <a:rPr sz="4400" spc="-55" dirty="0"/>
              <a:t>in</a:t>
            </a:r>
            <a:r>
              <a:rPr sz="4400" spc="-370" dirty="0"/>
              <a:t> </a:t>
            </a:r>
            <a:r>
              <a:rPr sz="4400" spc="-95" dirty="0"/>
              <a:t>Memory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051115"/>
            <a:ext cx="8605520" cy="4195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desired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MAR.</a:t>
            </a:r>
            <a:endParaRPr sz="2400">
              <a:latin typeface="Arial"/>
              <a:cs typeface="Arial"/>
            </a:endParaRPr>
          </a:p>
          <a:p>
            <a:pPr marL="544195" marR="698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35" dirty="0">
                <a:latin typeface="Arial"/>
                <a:cs typeface="Arial"/>
              </a:rPr>
              <a:t>Then,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data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10" dirty="0">
                <a:latin typeface="Arial"/>
                <a:cs typeface="Arial"/>
              </a:rPr>
              <a:t>written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80" dirty="0">
                <a:latin typeface="Arial"/>
                <a:cs typeface="Arial"/>
              </a:rPr>
              <a:t>MDR,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Write  </a:t>
            </a:r>
            <a:r>
              <a:rPr sz="2400" spc="-110" dirty="0">
                <a:latin typeface="Arial"/>
                <a:cs typeface="Arial"/>
              </a:rPr>
              <a:t>command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issued.</a:t>
            </a:r>
            <a:endParaRPr sz="2400">
              <a:latin typeface="Arial"/>
              <a:cs typeface="Arial"/>
            </a:endParaRPr>
          </a:p>
          <a:p>
            <a:pPr marL="544195" marR="698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1586865" algn="l"/>
                <a:tab pos="2967355" algn="l"/>
                <a:tab pos="3561715" algn="l"/>
                <a:tab pos="5081270" algn="l"/>
                <a:tab pos="5972810" algn="l"/>
                <a:tab pos="6969125" algn="l"/>
                <a:tab pos="8176259" algn="l"/>
              </a:tabLst>
            </a:pPr>
            <a:r>
              <a:rPr sz="2400" spc="-175" dirty="0">
                <a:latin typeface="Arial"/>
                <a:cs typeface="Arial"/>
              </a:rPr>
              <a:t>Hen</a:t>
            </a:r>
            <a:r>
              <a:rPr sz="2400" spc="-130" dirty="0">
                <a:latin typeface="Arial"/>
                <a:cs typeface="Arial"/>
              </a:rPr>
              <a:t>c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-7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5" dirty="0">
                <a:latin typeface="Arial"/>
                <a:cs typeface="Arial"/>
              </a:rPr>
              <a:t>executing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instructio</a:t>
            </a:r>
            <a:r>
              <a:rPr sz="2400" spc="-5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Move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34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2</a:t>
            </a:r>
            <a:r>
              <a:rPr sz="2400" spc="-65" dirty="0">
                <a:latin typeface="Arial"/>
                <a:cs typeface="Arial"/>
              </a:rPr>
              <a:t>,</a:t>
            </a:r>
            <a:r>
              <a:rPr sz="2400" spc="-90" dirty="0">
                <a:latin typeface="Arial"/>
                <a:cs typeface="Arial"/>
              </a:rPr>
              <a:t>(</a:t>
            </a:r>
            <a:r>
              <a:rPr sz="2400" spc="-320" dirty="0">
                <a:latin typeface="Arial"/>
                <a:cs typeface="Arial"/>
              </a:rPr>
              <a:t>R</a:t>
            </a:r>
            <a:r>
              <a:rPr sz="2400" spc="-110" dirty="0">
                <a:latin typeface="Arial"/>
                <a:cs typeface="Arial"/>
              </a:rPr>
              <a:t>l</a:t>
            </a:r>
            <a:r>
              <a:rPr sz="2400" spc="-7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require</a:t>
            </a:r>
            <a:r>
              <a:rPr sz="2400" spc="-26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following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sequence:</a:t>
            </a:r>
            <a:endParaRPr sz="2400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14" dirty="0">
                <a:latin typeface="Arial"/>
                <a:cs typeface="Arial"/>
              </a:rPr>
              <a:t>R1</a:t>
            </a:r>
            <a:r>
              <a:rPr sz="2400" spc="-172" baseline="-20833" dirty="0">
                <a:latin typeface="Arial"/>
                <a:cs typeface="Arial"/>
              </a:rPr>
              <a:t>out,</a:t>
            </a:r>
            <a:r>
              <a:rPr sz="2400" spc="-114" dirty="0">
                <a:latin typeface="Arial"/>
                <a:cs typeface="Arial"/>
              </a:rPr>
              <a:t>MAR</a:t>
            </a:r>
            <a:r>
              <a:rPr sz="2400" spc="-172" baseline="-20833" dirty="0">
                <a:latin typeface="Arial"/>
                <a:cs typeface="Arial"/>
              </a:rPr>
              <a:t>in</a:t>
            </a:r>
            <a:endParaRPr sz="2400" baseline="-20833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80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05" dirty="0">
                <a:latin typeface="Arial"/>
                <a:cs typeface="Arial"/>
              </a:rPr>
              <a:t>R2</a:t>
            </a:r>
            <a:r>
              <a:rPr sz="2400" spc="-157" baseline="-20833" dirty="0">
                <a:latin typeface="Arial"/>
                <a:cs typeface="Arial"/>
              </a:rPr>
              <a:t>out, </a:t>
            </a:r>
            <a:r>
              <a:rPr sz="2400" spc="-125" dirty="0">
                <a:latin typeface="Arial"/>
                <a:cs typeface="Arial"/>
              </a:rPr>
              <a:t>MDR</a:t>
            </a:r>
            <a:r>
              <a:rPr sz="2400" spc="-187" baseline="-20833" dirty="0">
                <a:latin typeface="Arial"/>
                <a:cs typeface="Arial"/>
              </a:rPr>
              <a:t>in</a:t>
            </a:r>
            <a:r>
              <a:rPr sz="2400" i="1" spc="-187" baseline="-20833" dirty="0">
                <a:latin typeface="Arial"/>
                <a:cs typeface="Arial"/>
              </a:rPr>
              <a:t>,</a:t>
            </a:r>
            <a:r>
              <a:rPr sz="2400" i="1" spc="-480" baseline="-20833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  <a:p>
            <a:pPr marL="1001394" lvl="1" indent="-4572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AutoNum type="arabicPeriod"/>
              <a:tabLst>
                <a:tab pos="1001394" algn="l"/>
                <a:tab pos="1002030" algn="l"/>
              </a:tabLst>
            </a:pPr>
            <a:r>
              <a:rPr sz="2400" spc="-110" dirty="0">
                <a:latin typeface="Arial"/>
                <a:cs typeface="Arial"/>
              </a:rPr>
              <a:t>MDR</a:t>
            </a:r>
            <a:r>
              <a:rPr sz="2400" spc="-165" baseline="-20833" dirty="0">
                <a:latin typeface="Arial"/>
                <a:cs typeface="Arial"/>
              </a:rPr>
              <a:t>out </a:t>
            </a:r>
            <a:r>
              <a:rPr sz="2400" i="1" spc="-254" baseline="-20833" dirty="0">
                <a:latin typeface="Arial"/>
                <a:cs typeface="Arial"/>
              </a:rPr>
              <a:t>E,</a:t>
            </a:r>
            <a:r>
              <a:rPr sz="2400" i="1" spc="-262" baseline="-20833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WMFC</a:t>
            </a:r>
            <a:endParaRPr sz="2400">
              <a:latin typeface="Arial"/>
              <a:cs typeface="Arial"/>
            </a:endParaRPr>
          </a:p>
          <a:p>
            <a:pPr marL="548640" marR="5080" indent="-53594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8640" algn="l"/>
                <a:tab pos="54927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processor </a:t>
            </a:r>
            <a:r>
              <a:rPr sz="2400" spc="-100" dirty="0">
                <a:latin typeface="Arial"/>
                <a:cs typeface="Arial"/>
              </a:rPr>
              <a:t>remains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70" dirty="0">
                <a:latin typeface="Arial"/>
                <a:cs typeface="Arial"/>
              </a:rPr>
              <a:t>completed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254" dirty="0">
                <a:latin typeface="Arial"/>
                <a:cs typeface="Arial"/>
              </a:rPr>
              <a:t>MFC </a:t>
            </a:r>
            <a:r>
              <a:rPr sz="2400" spc="-125" dirty="0">
                <a:latin typeface="Arial"/>
                <a:cs typeface="Arial"/>
              </a:rPr>
              <a:t>response is </a:t>
            </a:r>
            <a:r>
              <a:rPr sz="2400" spc="-90" dirty="0">
                <a:latin typeface="Arial"/>
                <a:cs typeface="Arial"/>
              </a:rPr>
              <a:t>received.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9013" y="1141755"/>
            <a:ext cx="8071484" cy="44634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77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800" spc="-160" dirty="0">
                <a:latin typeface="Arial"/>
                <a:cs typeface="Arial"/>
              </a:rPr>
              <a:t>Consider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2755265">
              <a:lnSpc>
                <a:spcPct val="100000"/>
              </a:lnSpc>
              <a:spcBef>
                <a:spcPts val="675"/>
              </a:spcBef>
            </a:pPr>
            <a:r>
              <a:rPr sz="2800" spc="-145" dirty="0">
                <a:latin typeface="Arial"/>
                <a:cs typeface="Arial"/>
              </a:rPr>
              <a:t>Add </a:t>
            </a:r>
            <a:r>
              <a:rPr sz="2800" spc="-180" dirty="0">
                <a:latin typeface="Arial"/>
                <a:cs typeface="Arial"/>
              </a:rPr>
              <a:t>(R3),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320" dirty="0">
                <a:latin typeface="Arial"/>
                <a:cs typeface="Arial"/>
              </a:rPr>
              <a:t>R1</a:t>
            </a:r>
            <a:endParaRPr sz="2800">
              <a:latin typeface="Arial"/>
              <a:cs typeface="Arial"/>
            </a:endParaRPr>
          </a:p>
          <a:p>
            <a:pPr marL="544195" marR="5080" indent="-531495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2143125" algn="l"/>
                <a:tab pos="2872740" algn="l"/>
                <a:tab pos="4639310" algn="l"/>
                <a:tab pos="6036310" algn="l"/>
                <a:tab pos="6724015" algn="l"/>
              </a:tabLst>
            </a:pPr>
            <a:r>
              <a:rPr sz="2800" spc="-150" dirty="0">
                <a:latin typeface="Arial"/>
                <a:cs typeface="Arial"/>
              </a:rPr>
              <a:t>Executin</a:t>
            </a:r>
            <a:r>
              <a:rPr sz="2800" spc="-17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5" dirty="0">
                <a:latin typeface="Arial"/>
                <a:cs typeface="Arial"/>
              </a:rPr>
              <a:t>this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5" dirty="0">
                <a:latin typeface="Arial"/>
                <a:cs typeface="Arial"/>
              </a:rPr>
              <a:t>ins</a:t>
            </a:r>
            <a:r>
              <a:rPr sz="2800" spc="-30" dirty="0">
                <a:latin typeface="Arial"/>
                <a:cs typeface="Arial"/>
              </a:rPr>
              <a:t>t</a:t>
            </a:r>
            <a:r>
              <a:rPr sz="2800" spc="-40" dirty="0">
                <a:latin typeface="Arial"/>
                <a:cs typeface="Arial"/>
              </a:rPr>
              <a:t>ruction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0" dirty="0">
                <a:latin typeface="Arial"/>
                <a:cs typeface="Arial"/>
              </a:rPr>
              <a:t>requires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0" dirty="0">
                <a:latin typeface="Arial"/>
                <a:cs typeface="Arial"/>
              </a:rPr>
              <a:t>t</a:t>
            </a:r>
            <a:r>
              <a:rPr sz="2800" spc="60" dirty="0">
                <a:latin typeface="Arial"/>
                <a:cs typeface="Arial"/>
              </a:rPr>
              <a:t>h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following  </a:t>
            </a:r>
            <a:r>
              <a:rPr sz="2800" spc="-100" dirty="0">
                <a:latin typeface="Arial"/>
                <a:cs typeface="Arial"/>
              </a:rPr>
              <a:t>actions:</a:t>
            </a:r>
            <a:endParaRPr sz="2800">
              <a:latin typeface="Arial"/>
              <a:cs typeface="Arial"/>
            </a:endParaRPr>
          </a:p>
          <a:p>
            <a:pPr marL="1005840" lvl="1" indent="-457200">
              <a:lnSpc>
                <a:spcPct val="100000"/>
              </a:lnSpc>
              <a:spcBef>
                <a:spcPts val="670"/>
              </a:spcBef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800" spc="-155" dirty="0">
                <a:latin typeface="Arial"/>
                <a:cs typeface="Arial"/>
              </a:rPr>
              <a:t>Fetch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1005840" marR="6350" lvl="1" indent="-457200">
              <a:lnSpc>
                <a:spcPct val="100000"/>
              </a:lnSpc>
              <a:spcBef>
                <a:spcPts val="670"/>
              </a:spcBef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  <a:tab pos="1993264" algn="l"/>
                <a:tab pos="2670175" algn="l"/>
                <a:tab pos="3432175" algn="l"/>
                <a:tab pos="4845050" algn="l"/>
                <a:tab pos="5628005" algn="l"/>
                <a:tab pos="7086600" algn="l"/>
                <a:tab pos="7574280" algn="l"/>
              </a:tabLst>
            </a:pPr>
            <a:r>
              <a:rPr sz="2800" spc="-150" dirty="0">
                <a:latin typeface="Arial"/>
                <a:cs typeface="Arial"/>
              </a:rPr>
              <a:t>Fetc</a:t>
            </a:r>
            <a:r>
              <a:rPr sz="2800" spc="-16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firs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5" dirty="0">
                <a:latin typeface="Arial"/>
                <a:cs typeface="Arial"/>
              </a:rPr>
              <a:t>o</a:t>
            </a:r>
            <a:r>
              <a:rPr sz="2800" spc="-110" dirty="0">
                <a:latin typeface="Arial"/>
                <a:cs typeface="Arial"/>
              </a:rPr>
              <a:t>pera</a:t>
            </a:r>
            <a:r>
              <a:rPr sz="2800" spc="-100" dirty="0">
                <a:latin typeface="Arial"/>
                <a:cs typeface="Arial"/>
              </a:rPr>
              <a:t>n</a:t>
            </a:r>
            <a:r>
              <a:rPr sz="2800" spc="-9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35" dirty="0">
                <a:latin typeface="Arial"/>
                <a:cs typeface="Arial"/>
              </a:rPr>
              <a:t>(</a:t>
            </a:r>
            <a:r>
              <a:rPr sz="2800" spc="45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h</a:t>
            </a:r>
            <a:r>
              <a:rPr sz="2800" spc="-13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0" dirty="0">
                <a:latin typeface="Arial"/>
                <a:cs typeface="Arial"/>
              </a:rPr>
              <a:t>content</a:t>
            </a:r>
            <a:r>
              <a:rPr sz="2800" spc="-9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the  </a:t>
            </a:r>
            <a:r>
              <a:rPr sz="2800" spc="-90" dirty="0">
                <a:latin typeface="Arial"/>
                <a:cs typeface="Arial"/>
              </a:rPr>
              <a:t>memory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-55" dirty="0">
                <a:latin typeface="Arial"/>
                <a:cs typeface="Arial"/>
              </a:rPr>
              <a:t>pointed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by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R3)</a:t>
            </a:r>
            <a:endParaRPr sz="2800">
              <a:latin typeface="Arial"/>
              <a:cs typeface="Arial"/>
            </a:endParaRPr>
          </a:p>
          <a:p>
            <a:pPr marL="1005840" lvl="1" indent="-457200">
              <a:lnSpc>
                <a:spcPct val="100000"/>
              </a:lnSpc>
              <a:spcBef>
                <a:spcPts val="670"/>
              </a:spcBef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800" spc="-90" dirty="0">
                <a:latin typeface="Arial"/>
                <a:cs typeface="Arial"/>
              </a:rPr>
              <a:t>Perform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addition</a:t>
            </a:r>
            <a:endParaRPr sz="2800">
              <a:latin typeface="Arial"/>
              <a:cs typeface="Arial"/>
            </a:endParaRPr>
          </a:p>
          <a:p>
            <a:pPr marL="1005840" lvl="1" indent="-457200">
              <a:lnSpc>
                <a:spcPct val="100000"/>
              </a:lnSpc>
              <a:spcBef>
                <a:spcPts val="675"/>
              </a:spcBef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800" spc="-200" dirty="0">
                <a:latin typeface="Arial"/>
                <a:cs typeface="Arial"/>
              </a:rPr>
              <a:t>Load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into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320" dirty="0">
                <a:latin typeface="Arial"/>
                <a:cs typeface="Arial"/>
              </a:rPr>
              <a:t>R1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33272" y="2208275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272" y="2208275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0540" y="2297785"/>
            <a:ext cx="3924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Step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107" y="2297785"/>
            <a:ext cx="5473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20" dirty="0">
                <a:latin typeface="Arial"/>
                <a:cs typeface="Arial"/>
              </a:rPr>
              <a:t>A</a:t>
            </a:r>
            <a:r>
              <a:rPr sz="1300" b="1" spc="10" dirty="0">
                <a:latin typeface="Arial"/>
                <a:cs typeface="Arial"/>
              </a:rPr>
              <a:t>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3272" y="2682239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3272" y="2682239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5107" y="2671360"/>
            <a:ext cx="2928620" cy="152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90"/>
              </a:spcBef>
            </a:pPr>
            <a:r>
              <a:rPr sz="1300" spc="20" dirty="0">
                <a:latin typeface="Arial"/>
                <a:cs typeface="Arial"/>
              </a:rPr>
              <a:t>PC</a:t>
            </a:r>
            <a:r>
              <a:rPr sz="1350" spc="30" baseline="-15432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MAR </a:t>
            </a:r>
            <a:r>
              <a:rPr sz="1350" spc="15" baseline="-15432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0" dirty="0">
                <a:latin typeface="Arial"/>
                <a:cs typeface="Arial"/>
              </a:rPr>
              <a:t>Read, Select4,Add, </a:t>
            </a:r>
            <a:r>
              <a:rPr sz="1300" spc="5" dirty="0">
                <a:latin typeface="Arial"/>
                <a:cs typeface="Arial"/>
              </a:rPr>
              <a:t>Z</a:t>
            </a:r>
            <a:r>
              <a:rPr sz="1350" spc="7" baseline="-15432" dirty="0">
                <a:latin typeface="Arial"/>
                <a:cs typeface="Arial"/>
              </a:rPr>
              <a:t>in  </a:t>
            </a:r>
            <a:r>
              <a:rPr sz="1300" spc="10" dirty="0">
                <a:latin typeface="Arial"/>
                <a:cs typeface="Arial"/>
              </a:rPr>
              <a:t>Z</a:t>
            </a:r>
            <a:r>
              <a:rPr sz="1350" spc="15" baseline="-9259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PC</a:t>
            </a:r>
            <a:r>
              <a:rPr sz="1350" spc="22" baseline="-9259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25" dirty="0">
                <a:latin typeface="Arial"/>
                <a:cs typeface="Arial"/>
              </a:rPr>
              <a:t>Y</a:t>
            </a:r>
            <a:r>
              <a:rPr sz="1350" spc="37" baseline="-9259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20" dirty="0">
                <a:latin typeface="Arial"/>
                <a:cs typeface="Arial"/>
              </a:rPr>
              <a:t>WMF</a:t>
            </a:r>
            <a:r>
              <a:rPr sz="1300" spc="75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spc="15" dirty="0">
                <a:latin typeface="Arial"/>
                <a:cs typeface="Arial"/>
              </a:rPr>
              <a:t>MDR</a:t>
            </a:r>
            <a:r>
              <a:rPr sz="1300" spc="-180" dirty="0">
                <a:latin typeface="Arial"/>
                <a:cs typeface="Arial"/>
              </a:rPr>
              <a:t> </a:t>
            </a:r>
            <a:r>
              <a:rPr sz="1350" spc="15" baseline="-15432" dirty="0">
                <a:latin typeface="Arial"/>
                <a:cs typeface="Arial"/>
              </a:rPr>
              <a:t>out</a:t>
            </a:r>
            <a:r>
              <a:rPr sz="1350" spc="-67" baseline="-15432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,</a:t>
            </a:r>
            <a:r>
              <a:rPr sz="1300" spc="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IR</a:t>
            </a:r>
            <a:r>
              <a:rPr sz="1300" spc="-229" dirty="0">
                <a:latin typeface="Arial"/>
                <a:cs typeface="Arial"/>
              </a:rPr>
              <a:t> </a:t>
            </a:r>
            <a:r>
              <a:rPr sz="1350" spc="7" baseline="-15432" dirty="0">
                <a:latin typeface="Arial"/>
                <a:cs typeface="Arial"/>
              </a:rPr>
              <a:t>in</a:t>
            </a:r>
            <a:endParaRPr sz="1350" baseline="-15432">
              <a:latin typeface="Arial"/>
              <a:cs typeface="Arial"/>
            </a:endParaRPr>
          </a:p>
          <a:p>
            <a:pPr marL="12700" marR="1335405">
              <a:lnSpc>
                <a:spcPts val="2400"/>
              </a:lnSpc>
              <a:spcBef>
                <a:spcPts val="220"/>
              </a:spcBef>
            </a:pPr>
            <a:r>
              <a:rPr sz="1300" spc="-10" dirty="0">
                <a:latin typeface="Arial"/>
                <a:cs typeface="Arial"/>
              </a:rPr>
              <a:t>R3</a:t>
            </a:r>
            <a:r>
              <a:rPr sz="1350" spc="-15" baseline="-9259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MAR </a:t>
            </a:r>
            <a:r>
              <a:rPr sz="1350" spc="15" baseline="-9259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0" dirty="0">
                <a:latin typeface="Arial"/>
                <a:cs typeface="Arial"/>
              </a:rPr>
              <a:t>Read  </a:t>
            </a:r>
            <a:r>
              <a:rPr sz="1300" spc="-10" dirty="0">
                <a:latin typeface="Arial"/>
                <a:cs typeface="Arial"/>
              </a:rPr>
              <a:t>R1</a:t>
            </a:r>
            <a:r>
              <a:rPr sz="1350" spc="-15" baseline="-9259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25" dirty="0">
                <a:latin typeface="Arial"/>
                <a:cs typeface="Arial"/>
              </a:rPr>
              <a:t>Y</a:t>
            </a:r>
            <a:r>
              <a:rPr sz="1350" spc="37" baseline="-9259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20" dirty="0">
                <a:latin typeface="Arial"/>
                <a:cs typeface="Arial"/>
              </a:rPr>
              <a:t>WMF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540" y="2671360"/>
            <a:ext cx="120014" cy="21215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00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1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spc="1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1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5107" y="4157185"/>
            <a:ext cx="2013585" cy="635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900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MDR </a:t>
            </a:r>
            <a:r>
              <a:rPr sz="1350" spc="15" baseline="-18518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15" dirty="0">
                <a:latin typeface="Arial"/>
                <a:cs typeface="Arial"/>
              </a:rPr>
              <a:t>SelectY, Add,</a:t>
            </a:r>
            <a:r>
              <a:rPr sz="1300" spc="-1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Z</a:t>
            </a:r>
            <a:r>
              <a:rPr sz="1350" spc="7" baseline="-18518" dirty="0">
                <a:latin typeface="Arial"/>
                <a:cs typeface="Arial"/>
              </a:rPr>
              <a:t>in  </a:t>
            </a:r>
            <a:r>
              <a:rPr sz="1300" spc="10" dirty="0">
                <a:latin typeface="Arial"/>
                <a:cs typeface="Arial"/>
              </a:rPr>
              <a:t>Z</a:t>
            </a:r>
            <a:r>
              <a:rPr sz="1350" spc="15" baseline="-9259" dirty="0">
                <a:latin typeface="Arial"/>
                <a:cs typeface="Arial"/>
              </a:rPr>
              <a:t>out </a:t>
            </a:r>
            <a:r>
              <a:rPr sz="1300" spc="5" dirty="0">
                <a:latin typeface="Arial"/>
                <a:cs typeface="Arial"/>
              </a:rPr>
              <a:t>, </a:t>
            </a:r>
            <a:r>
              <a:rPr sz="1300" spc="20" dirty="0">
                <a:latin typeface="Arial"/>
                <a:cs typeface="Arial"/>
              </a:rPr>
              <a:t>R1</a:t>
            </a:r>
            <a:r>
              <a:rPr sz="1350" spc="30" baseline="-9259" dirty="0">
                <a:latin typeface="Arial"/>
                <a:cs typeface="Arial"/>
              </a:rPr>
              <a:t>in </a:t>
            </a:r>
            <a:r>
              <a:rPr sz="1300" spc="5" dirty="0">
                <a:latin typeface="Arial"/>
                <a:cs typeface="Arial"/>
              </a:rPr>
              <a:t>,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End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3272" y="4931663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3272" y="4931663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5">
                <a:moveTo>
                  <a:pt x="0" y="0"/>
                </a:moveTo>
                <a:lnTo>
                  <a:pt x="353720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-12700" y="5511877"/>
            <a:ext cx="56070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Figure </a:t>
            </a:r>
            <a:r>
              <a:rPr sz="1300" spc="5" dirty="0">
                <a:latin typeface="Arial"/>
                <a:cs typeface="Arial"/>
              </a:rPr>
              <a:t>7.6. Control </a:t>
            </a:r>
            <a:r>
              <a:rPr sz="1300" spc="-15" dirty="0">
                <a:latin typeface="Arial"/>
                <a:cs typeface="Arial"/>
              </a:rPr>
              <a:t>sequencefor </a:t>
            </a:r>
            <a:r>
              <a:rPr sz="1300" spc="10" dirty="0">
                <a:latin typeface="Arial"/>
                <a:cs typeface="Arial"/>
              </a:rPr>
              <a:t>execution of the instruction </a:t>
            </a:r>
            <a:r>
              <a:rPr sz="1300" spc="15" dirty="0">
                <a:latin typeface="Arial"/>
                <a:cs typeface="Arial"/>
              </a:rPr>
              <a:t>Add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(R3),R1.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6055" y="2476499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82295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6055" y="2499359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0"/>
                </a:moveTo>
                <a:lnTo>
                  <a:pt x="82295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2512" y="24993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82512" y="247649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5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6056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22860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6055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22859"/>
                </a:lnTo>
                <a:lnTo>
                  <a:pt x="82295" y="35051"/>
                </a:lnTo>
                <a:lnTo>
                  <a:pt x="82295" y="22859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8352" y="249935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7944" y="504596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47944" y="503377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79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79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44539" y="5122419"/>
            <a:ext cx="164079" cy="14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3100" y="539648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53100" y="538429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531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31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0700" y="4882895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0" y="12191"/>
                </a:moveTo>
                <a:lnTo>
                  <a:pt x="59435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700" y="4870703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5943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4860" y="48707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4860" y="488289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07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4"/>
                </a:moveTo>
                <a:lnTo>
                  <a:pt x="0" y="0"/>
                </a:lnTo>
                <a:lnTo>
                  <a:pt x="59436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07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3"/>
                </a:moveTo>
                <a:lnTo>
                  <a:pt x="5943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7527" y="488289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22250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85631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74964" y="1880615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5" h="59689">
                <a:moveTo>
                  <a:pt x="10667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74964" y="19400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85631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4964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59" h="59689">
                <a:moveTo>
                  <a:pt x="22860" y="59436"/>
                </a:moveTo>
                <a:lnTo>
                  <a:pt x="0" y="59436"/>
                </a:lnTo>
                <a:lnTo>
                  <a:pt x="10668" y="0"/>
                </a:lnTo>
                <a:lnTo>
                  <a:pt x="22860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74964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59" h="59689">
                <a:moveTo>
                  <a:pt x="22859" y="59435"/>
                </a:moveTo>
                <a:lnTo>
                  <a:pt x="10667" y="0"/>
                </a:lnTo>
                <a:lnTo>
                  <a:pt x="0" y="59435"/>
                </a:lnTo>
                <a:lnTo>
                  <a:pt x="10667" y="59435"/>
                </a:lnTo>
                <a:lnTo>
                  <a:pt x="22859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85631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72043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59852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9852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72043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59852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5" h="59689">
                <a:moveTo>
                  <a:pt x="24384" y="59436"/>
                </a:moveTo>
                <a:lnTo>
                  <a:pt x="0" y="59436"/>
                </a:lnTo>
                <a:lnTo>
                  <a:pt x="12192" y="0"/>
                </a:lnTo>
                <a:lnTo>
                  <a:pt x="24384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9852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5" h="59689">
                <a:moveTo>
                  <a:pt x="24383" y="59435"/>
                </a:moveTo>
                <a:lnTo>
                  <a:pt x="12191" y="0"/>
                </a:lnTo>
                <a:lnTo>
                  <a:pt x="0" y="59435"/>
                </a:lnTo>
                <a:lnTo>
                  <a:pt x="12191" y="59435"/>
                </a:lnTo>
                <a:lnTo>
                  <a:pt x="24383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72043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07253" y="3257816"/>
            <a:ext cx="247650" cy="257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Data  lin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37136" y="2346439"/>
            <a:ext cx="409575" cy="269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82550" marR="5080" indent="-70485">
              <a:lnSpc>
                <a:spcPts val="919"/>
              </a:lnSpc>
              <a:spcBef>
                <a:spcPts val="190"/>
              </a:spcBef>
            </a:pPr>
            <a:r>
              <a:rPr sz="800" spc="10" dirty="0">
                <a:latin typeface="Arial"/>
                <a:cs typeface="Arial"/>
              </a:rPr>
              <a:t>Addr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ss  </a:t>
            </a:r>
            <a:r>
              <a:rPr sz="800" dirty="0">
                <a:latin typeface="Arial"/>
                <a:cs typeface="Arial"/>
              </a:rPr>
              <a:t>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495544" y="26288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5544" y="2639567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77839" y="262889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955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955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77839" y="263956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3100" y="3235451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0" y="24383"/>
                </a:moveTo>
                <a:lnTo>
                  <a:pt x="7010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3100" y="3224783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70103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53099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31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2"/>
                </a:moveTo>
                <a:lnTo>
                  <a:pt x="0" y="0"/>
                </a:lnTo>
                <a:lnTo>
                  <a:pt x="70104" y="10668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531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1"/>
                </a:moveTo>
                <a:lnTo>
                  <a:pt x="70103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95544" y="3224783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95544" y="3235451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7839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55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55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77839" y="323545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946446" y="2791510"/>
            <a:ext cx="403225" cy="267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910"/>
              </a:lnSpc>
              <a:spcBef>
                <a:spcPts val="200"/>
              </a:spcBef>
            </a:pPr>
            <a:r>
              <a:rPr sz="800" spc="15" dirty="0">
                <a:latin typeface="Arial"/>
                <a:cs typeface="Arial"/>
              </a:rPr>
              <a:t>Me</a:t>
            </a:r>
            <a:r>
              <a:rPr sz="800" dirty="0">
                <a:latin typeface="Arial"/>
                <a:cs typeface="Arial"/>
              </a:rPr>
              <a:t>m</a:t>
            </a:r>
            <a:r>
              <a:rPr sz="800" spc="5" dirty="0">
                <a:latin typeface="Arial"/>
                <a:cs typeface="Arial"/>
              </a:rPr>
              <a:t>ory  bus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02729" y="5278704"/>
            <a:ext cx="396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Carr</a:t>
            </a:r>
            <a:r>
              <a:rPr sz="800" spc="-10" dirty="0">
                <a:solidFill>
                  <a:srgbClr val="00FFFF"/>
                </a:solidFill>
                <a:latin typeface="Arial"/>
                <a:cs typeface="Arial"/>
              </a:rPr>
              <a:t>y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-in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629400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006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4006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29400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2940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59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29400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59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40067" y="4555235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1874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40067" y="4555235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9444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47944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0"/>
                </a:moveTo>
                <a:lnTo>
                  <a:pt x="210311" y="6416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858255" y="545439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4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22364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641603"/>
                </a:moveTo>
                <a:lnTo>
                  <a:pt x="2103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89547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35395" y="5711951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22364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35395" y="5934455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35395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35395" y="372617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22364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35395" y="3948683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35395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30795" y="58292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5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30795" y="5804915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82295" y="243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30795" y="580491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30796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2"/>
                </a:moveTo>
                <a:lnTo>
                  <a:pt x="0" y="0"/>
                </a:lnTo>
                <a:lnTo>
                  <a:pt x="82296" y="2438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30795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1"/>
                </a:moveTo>
                <a:lnTo>
                  <a:pt x="82295" y="24383"/>
                </a:lnTo>
                <a:lnTo>
                  <a:pt x="0" y="0"/>
                </a:lnTo>
                <a:lnTo>
                  <a:pt x="0" y="2438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22364" y="582929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40843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171704" y="5068366"/>
            <a:ext cx="23050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35395" y="1940051"/>
            <a:ext cx="887094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305"/>
              </a:spcBef>
            </a:pPr>
            <a:r>
              <a:rPr sz="800" spc="15" dirty="0">
                <a:latin typeface="Arial"/>
                <a:cs typeface="Arial"/>
              </a:rPr>
              <a:t>PC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35395" y="2534411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800" spc="20" dirty="0">
                <a:latin typeface="Arial"/>
                <a:cs typeface="Arial"/>
              </a:rPr>
              <a:t>MAR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35395" y="3130295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05"/>
              </a:spcBef>
            </a:pPr>
            <a:r>
              <a:rPr sz="800" spc="20" dirty="0">
                <a:latin typeface="Arial"/>
                <a:cs typeface="Arial"/>
              </a:rPr>
              <a:t>MDR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231204" y="3760698"/>
            <a:ext cx="958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19507" y="5746481"/>
            <a:ext cx="774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243827" y="5618987"/>
            <a:ext cx="22860" cy="81280"/>
          </a:xfrm>
          <a:custGeom>
            <a:avLst/>
            <a:gdLst/>
            <a:ahLst/>
            <a:cxnLst/>
            <a:rect l="l" t="t" r="r" b="b"/>
            <a:pathLst>
              <a:path w="22860" h="81279">
                <a:moveTo>
                  <a:pt x="0" y="0"/>
                </a:moveTo>
                <a:lnTo>
                  <a:pt x="22859" y="8077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66688" y="5618987"/>
            <a:ext cx="12700" cy="81280"/>
          </a:xfrm>
          <a:custGeom>
            <a:avLst/>
            <a:gdLst/>
            <a:ahLst/>
            <a:cxnLst/>
            <a:rect l="l" t="t" r="r" b="b"/>
            <a:pathLst>
              <a:path w="12700" h="81279">
                <a:moveTo>
                  <a:pt x="0" y="8077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66688" y="56189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43827" y="561898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43828" y="5618988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22860" y="80772"/>
                </a:moveTo>
                <a:lnTo>
                  <a:pt x="0" y="0"/>
                </a:lnTo>
                <a:lnTo>
                  <a:pt x="35052" y="0"/>
                </a:lnTo>
                <a:lnTo>
                  <a:pt x="2286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43827" y="5618987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0" y="0"/>
                </a:moveTo>
                <a:lnTo>
                  <a:pt x="22859" y="80771"/>
                </a:lnTo>
                <a:lnTo>
                  <a:pt x="35051" y="0"/>
                </a:lnTo>
                <a:lnTo>
                  <a:pt x="2285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66688" y="5454395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5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367020" y="4707178"/>
            <a:ext cx="15786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2169" algn="l"/>
                <a:tab pos="992505" algn="l"/>
                <a:tab pos="1565275" algn="l"/>
              </a:tabLst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Add  </a:t>
            </a:r>
            <a:r>
              <a:rPr sz="800" spc="-3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54827" y="5278704"/>
            <a:ext cx="417195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4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800" u="sng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40"/>
              </a:lnSpc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XOR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377751" y="4893131"/>
            <a:ext cx="2889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u="sng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Sub</a:t>
            </a:r>
            <a:r>
              <a:rPr sz="800" u="sng" spc="-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784591" y="3294887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85"/>
              </a:spcBef>
            </a:pPr>
            <a:r>
              <a:rPr sz="800" spc="10" dirty="0">
                <a:latin typeface="Arial"/>
                <a:cs typeface="Arial"/>
              </a:rPr>
              <a:t>IR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229600" y="2884931"/>
            <a:ext cx="22860" cy="70485"/>
          </a:xfrm>
          <a:custGeom>
            <a:avLst/>
            <a:gdLst/>
            <a:ahLst/>
            <a:cxnLst/>
            <a:rect l="l" t="t" r="r" b="b"/>
            <a:pathLst>
              <a:path w="22859" h="70485">
                <a:moveTo>
                  <a:pt x="22859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17407" y="2884931"/>
            <a:ext cx="12700" cy="70485"/>
          </a:xfrm>
          <a:custGeom>
            <a:avLst/>
            <a:gdLst/>
            <a:ahLst/>
            <a:cxnLst/>
            <a:rect l="l" t="t" r="r" b="b"/>
            <a:pathLst>
              <a:path w="12700" h="70485">
                <a:moveTo>
                  <a:pt x="12191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21740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29600" y="2955035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17408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5">
                <a:moveTo>
                  <a:pt x="35052" y="70104"/>
                </a:moveTo>
                <a:lnTo>
                  <a:pt x="0" y="70104"/>
                </a:lnTo>
                <a:lnTo>
                  <a:pt x="12192" y="0"/>
                </a:lnTo>
                <a:lnTo>
                  <a:pt x="3505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17407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5">
                <a:moveTo>
                  <a:pt x="35051" y="70103"/>
                </a:moveTo>
                <a:lnTo>
                  <a:pt x="12191" y="0"/>
                </a:lnTo>
                <a:lnTo>
                  <a:pt x="0" y="70103"/>
                </a:lnTo>
                <a:lnTo>
                  <a:pt x="12191" y="70103"/>
                </a:lnTo>
                <a:lnTo>
                  <a:pt x="35051" y="701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9600" y="2955035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16011" y="3410711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0" y="12191"/>
                </a:moveTo>
                <a:lnTo>
                  <a:pt x="6857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16011" y="3387851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228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10172" y="3387851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5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710172" y="34107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16011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2"/>
                </a:moveTo>
                <a:lnTo>
                  <a:pt x="0" y="0"/>
                </a:lnTo>
                <a:lnTo>
                  <a:pt x="68580" y="22860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16011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1"/>
                </a:moveTo>
                <a:lnTo>
                  <a:pt x="68579" y="22859"/>
                </a:lnTo>
                <a:lnTo>
                  <a:pt x="0" y="0"/>
                </a:lnTo>
                <a:lnTo>
                  <a:pt x="0" y="22859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06055" y="3410711"/>
            <a:ext cx="410209" cy="0"/>
          </a:xfrm>
          <a:custGeom>
            <a:avLst/>
            <a:gdLst/>
            <a:ahLst/>
            <a:cxnLst/>
            <a:rect l="l" t="t" r="r" b="b"/>
            <a:pathLst>
              <a:path w="410209">
                <a:moveTo>
                  <a:pt x="40995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076755" y="5418835"/>
            <a:ext cx="3175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TEMP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784591" y="487070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673083" y="487070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84591" y="50932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10172" y="4870703"/>
            <a:ext cx="80259" cy="222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18247" y="496519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4" h="10795">
                <a:moveTo>
                  <a:pt x="70103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18247" y="4975859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4" h="24764">
                <a:moveTo>
                  <a:pt x="0" y="0"/>
                </a:moveTo>
                <a:lnTo>
                  <a:pt x="70103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88351" y="496519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18247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4" y="35052"/>
                </a:moveTo>
                <a:lnTo>
                  <a:pt x="0" y="10668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18247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3" y="0"/>
                </a:moveTo>
                <a:lnTo>
                  <a:pt x="0" y="10667"/>
                </a:lnTo>
                <a:lnTo>
                  <a:pt x="70103" y="35051"/>
                </a:lnTo>
                <a:lnTo>
                  <a:pt x="70103" y="10667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88352" y="497585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4591" y="5384291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673083" y="53842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84591" y="560679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7979" y="5384291"/>
            <a:ext cx="92451" cy="222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18247" y="5478779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4" h="22860">
                <a:moveTo>
                  <a:pt x="70103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18247" y="5501639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4" h="12700">
                <a:moveTo>
                  <a:pt x="0" y="0"/>
                </a:moveTo>
                <a:lnTo>
                  <a:pt x="70103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82512" y="550163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82512" y="547877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5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18247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4" y="35052"/>
                </a:moveTo>
                <a:lnTo>
                  <a:pt x="0" y="22860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18247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3" y="0"/>
                </a:moveTo>
                <a:lnTo>
                  <a:pt x="0" y="22859"/>
                </a:lnTo>
                <a:lnTo>
                  <a:pt x="70103" y="35051"/>
                </a:lnTo>
                <a:lnTo>
                  <a:pt x="70103" y="22859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88352" y="550163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8157489" y="3936034"/>
            <a:ext cx="1600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84591" y="3901439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673083" y="390143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84591" y="412394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97979" y="3901439"/>
            <a:ext cx="92451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18247" y="400659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4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18247" y="401878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4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88352" y="40187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88352" y="40065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18247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4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18247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4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88352" y="4018787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4864137" y="4940337"/>
            <a:ext cx="34099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ts val="844"/>
              </a:lnSpc>
              <a:spcBef>
                <a:spcPts val="125"/>
              </a:spcBef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  <a:p>
            <a:pPr marL="70485" marR="5080" indent="-58419">
              <a:lnSpc>
                <a:spcPts val="830"/>
              </a:lnSpc>
              <a:spcBef>
                <a:spcPts val="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control  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901520" y="1669795"/>
            <a:ext cx="7175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800" spc="-4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029549" y="4905323"/>
            <a:ext cx="3987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80" dirty="0">
                <a:latin typeface="Arial"/>
                <a:cs typeface="Arial"/>
              </a:rPr>
              <a:t>R</a:t>
            </a:r>
            <a:r>
              <a:rPr sz="800" spc="-280" dirty="0">
                <a:latin typeface="Georgia"/>
                <a:cs typeface="Georgia"/>
              </a:rPr>
              <a:t>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i="1" spc="15" dirty="0">
                <a:latin typeface="Arial"/>
                <a:cs typeface="Arial"/>
              </a:rPr>
              <a:t>n </a:t>
            </a:r>
            <a:r>
              <a:rPr sz="800" spc="5" dirty="0">
                <a:latin typeface="Arial"/>
                <a:cs typeface="Arial"/>
              </a:rPr>
              <a:t>-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260" dirty="0">
                <a:latin typeface="Arial"/>
                <a:cs typeface="Arial"/>
              </a:rPr>
              <a:t>1</a:t>
            </a:r>
            <a:r>
              <a:rPr sz="800" spc="-260" dirty="0">
                <a:latin typeface="Georgia"/>
                <a:cs typeface="Georgia"/>
              </a:rPr>
              <a:t>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460492" y="51511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60491" y="515111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72683" y="51633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72683" y="516331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72683" y="516331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72683" y="5163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60492" y="52090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24764" h="24764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60491" y="520903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72684" y="52031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66843" y="52090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72683" y="52090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72684" y="52031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60492" y="52562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60491" y="525627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72683" y="5268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72683" y="526846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72683" y="526846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72683" y="52684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296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59" h="22860">
                <a:moveTo>
                  <a:pt x="22860" y="10668"/>
                </a:moveTo>
                <a:lnTo>
                  <a:pt x="10668" y="10668"/>
                </a:lnTo>
                <a:lnTo>
                  <a:pt x="10668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296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667" y="10667"/>
                </a:moveTo>
                <a:lnTo>
                  <a:pt x="10667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0667" y="0"/>
                </a:lnTo>
                <a:lnTo>
                  <a:pt x="10667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40267" y="4404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240267" y="440435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240267" y="440435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240267" y="44043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229600" y="4485132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59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229600" y="448513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240268" y="44792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234427" y="44851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240267" y="44851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240268" y="44792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296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59" h="22860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296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40268" y="456158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234427" y="456742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240267" y="45674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40268" y="456158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296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59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296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240268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34427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240267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240268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87511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59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287511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299704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293863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299703" y="199796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299704" y="199212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159496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59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159495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170164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164324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170164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170164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390388" y="262889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390388" y="263372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379719" y="263956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379720" y="264591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79719" y="265175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379719" y="29199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367527" y="29199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344667" y="293217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390388" y="32476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390388" y="324180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379719" y="323545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379720" y="322961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379719" y="295503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6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79719" y="2967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36752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44667" y="2944367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2859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74563" y="486003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62371" y="4870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62371" y="4882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62371" y="4870701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245365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62371" y="5116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50179" y="51160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27319" y="5128259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5">
                <a:moveTo>
                  <a:pt x="22859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74563" y="539648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262371" y="539064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56531" y="538429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262371" y="537845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262371" y="5151118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233173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262371" y="5151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250179" y="51389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227319" y="513892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6872731" y="1354340"/>
            <a:ext cx="863600" cy="257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0" marR="5080" indent="-305435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Internal processor  bus</a:t>
            </a:r>
            <a:endParaRPr sz="8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7796783" y="2115311"/>
            <a:ext cx="899160" cy="759460"/>
          </a:xfrm>
          <a:prstGeom prst="rect">
            <a:avLst/>
          </a:prstGeom>
          <a:solidFill>
            <a:srgbClr val="F7FFFF"/>
          </a:solidFill>
          <a:ln w="11679">
            <a:solidFill>
              <a:srgbClr val="00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87325" marR="110489" indent="34925">
              <a:lnSpc>
                <a:spcPct val="134400"/>
              </a:lnSpc>
              <a:spcBef>
                <a:spcPts val="790"/>
              </a:spcBef>
            </a:pPr>
            <a:r>
              <a:rPr sz="800" spc="10" dirty="0">
                <a:latin typeface="Arial"/>
                <a:cs typeface="Arial"/>
              </a:rPr>
              <a:t>Instruction  </a:t>
            </a:r>
            <a:r>
              <a:rPr sz="800" spc="5" dirty="0">
                <a:latin typeface="Arial"/>
                <a:cs typeface="Arial"/>
              </a:rPr>
              <a:t>decoder </a:t>
            </a:r>
            <a:r>
              <a:rPr sz="800" spc="10" dirty="0">
                <a:latin typeface="Arial"/>
                <a:cs typeface="Arial"/>
              </a:rPr>
              <a:t>and  control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7295388" y="176479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260335" y="1659635"/>
            <a:ext cx="81280" cy="105410"/>
          </a:xfrm>
          <a:custGeom>
            <a:avLst/>
            <a:gdLst/>
            <a:ahLst/>
            <a:cxnLst/>
            <a:rect l="l" t="t" r="r" b="b"/>
            <a:pathLst>
              <a:path w="81279" h="105410">
                <a:moveTo>
                  <a:pt x="80771" y="10515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190231" y="1659635"/>
            <a:ext cx="70485" cy="105410"/>
          </a:xfrm>
          <a:custGeom>
            <a:avLst/>
            <a:gdLst/>
            <a:ahLst/>
            <a:cxnLst/>
            <a:rect l="l" t="t" r="r" b="b"/>
            <a:pathLst>
              <a:path w="70484" h="105410">
                <a:moveTo>
                  <a:pt x="70103" y="0"/>
                </a:moveTo>
                <a:lnTo>
                  <a:pt x="0" y="10515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90231" y="17647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25283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06055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734555" y="203301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4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734555" y="204520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4" h="10794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804659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04659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34556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4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734555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4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30795" y="2045207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30795" y="2033015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29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130795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30795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30796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60"/>
                </a:moveTo>
                <a:lnTo>
                  <a:pt x="0" y="0"/>
                </a:lnTo>
                <a:lnTo>
                  <a:pt x="82296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130795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59"/>
                </a:moveTo>
                <a:lnTo>
                  <a:pt x="8229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04659" y="204520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32613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734555" y="2663951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4">
                <a:moveTo>
                  <a:pt x="5791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734555" y="2674619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0"/>
                </a:moveTo>
                <a:lnTo>
                  <a:pt x="57911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792467" y="2674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792467" y="266395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34556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0668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734555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0667"/>
                </a:lnTo>
                <a:lnTo>
                  <a:pt x="57911" y="22859"/>
                </a:lnTo>
                <a:lnTo>
                  <a:pt x="57911" y="10667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792467" y="2674619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43281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734555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734555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0"/>
                </a:moveTo>
                <a:lnTo>
                  <a:pt x="57911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792467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792467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734556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2192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734555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2191"/>
                </a:lnTo>
                <a:lnTo>
                  <a:pt x="57911" y="22859"/>
                </a:lnTo>
                <a:lnTo>
                  <a:pt x="57911" y="12191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155179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10667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155179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155179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155179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55180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60"/>
                </a:moveTo>
                <a:lnTo>
                  <a:pt x="0" y="0"/>
                </a:lnTo>
                <a:lnTo>
                  <a:pt x="5791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155179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59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792467" y="325983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734555" y="3819143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4" h="24764">
                <a:moveTo>
                  <a:pt x="70103" y="0"/>
                </a:moveTo>
                <a:lnTo>
                  <a:pt x="0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734555" y="384352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4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04659" y="381914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734556" y="3819144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4" y="35052"/>
                </a:moveTo>
                <a:lnTo>
                  <a:pt x="0" y="24384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734555" y="381914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4" h="35560">
                <a:moveTo>
                  <a:pt x="70103" y="0"/>
                </a:moveTo>
                <a:lnTo>
                  <a:pt x="0" y="24383"/>
                </a:lnTo>
                <a:lnTo>
                  <a:pt x="70103" y="35051"/>
                </a:lnTo>
                <a:lnTo>
                  <a:pt x="70103" y="24383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04659" y="3843527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4206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928359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93902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93902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28359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92836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928359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939027" y="4555235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295388" y="6132575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260335" y="6132575"/>
            <a:ext cx="81280" cy="117475"/>
          </a:xfrm>
          <a:custGeom>
            <a:avLst/>
            <a:gdLst/>
            <a:ahLst/>
            <a:cxnLst/>
            <a:rect l="l" t="t" r="r" b="b"/>
            <a:pathLst>
              <a:path w="81279" h="117475">
                <a:moveTo>
                  <a:pt x="80771" y="0"/>
                </a:moveTo>
                <a:lnTo>
                  <a:pt x="0" y="11734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190231" y="6132575"/>
            <a:ext cx="70485" cy="117475"/>
          </a:xfrm>
          <a:custGeom>
            <a:avLst/>
            <a:gdLst/>
            <a:ahLst/>
            <a:cxnLst/>
            <a:rect l="l" t="t" r="r" b="b"/>
            <a:pathLst>
              <a:path w="70484" h="117475">
                <a:moveTo>
                  <a:pt x="70103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190231" y="6132575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202935" y="3948683"/>
            <a:ext cx="81783" cy="391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5891352" y="4812296"/>
            <a:ext cx="8089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5805" algn="l"/>
              </a:tabLst>
            </a:pPr>
            <a:r>
              <a:rPr sz="800" spc="15" dirty="0">
                <a:latin typeface="Arial"/>
                <a:cs typeface="Arial"/>
              </a:rPr>
              <a:t>A	B</a:t>
            </a:r>
            <a:endParaRPr sz="800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5355044" y="6609620"/>
            <a:ext cx="339217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latin typeface="Arial"/>
                <a:cs typeface="Arial"/>
              </a:rPr>
              <a:t>Figure </a:t>
            </a:r>
            <a:r>
              <a:rPr sz="900" dirty="0">
                <a:latin typeface="Arial"/>
                <a:cs typeface="Arial"/>
              </a:rPr>
              <a:t>7.1. </a:t>
            </a:r>
            <a:r>
              <a:rPr sz="900" spc="5" dirty="0">
                <a:latin typeface="Arial"/>
                <a:cs typeface="Arial"/>
              </a:rPr>
              <a:t>Single-bus organization of the datapath inside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proc</a:t>
            </a:r>
            <a:endParaRPr sz="900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5798324" y="4367339"/>
            <a:ext cx="2590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Arial"/>
                <a:cs typeface="Arial"/>
              </a:rPr>
              <a:t>MUX</a:t>
            </a:r>
            <a:endParaRPr sz="800">
              <a:latin typeface="Arial"/>
              <a:cs typeface="Arial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5625083" y="4555235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254495" y="4344923"/>
            <a:ext cx="105410" cy="210820"/>
          </a:xfrm>
          <a:custGeom>
            <a:avLst/>
            <a:gdLst/>
            <a:ahLst/>
            <a:cxnLst/>
            <a:rect l="l" t="t" r="r" b="b"/>
            <a:pathLst>
              <a:path w="105410" h="210820">
                <a:moveTo>
                  <a:pt x="0" y="210311"/>
                </a:moveTo>
                <a:lnTo>
                  <a:pt x="10515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19927" y="4344923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8397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74563" y="4339083"/>
            <a:ext cx="356359" cy="221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4957064" y="4344415"/>
            <a:ext cx="3162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Sel</a:t>
            </a:r>
            <a:r>
              <a:rPr sz="80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5437136" y="3971035"/>
            <a:ext cx="5321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Constant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5660135" y="4251959"/>
            <a:ext cx="10795" cy="82550"/>
          </a:xfrm>
          <a:custGeom>
            <a:avLst/>
            <a:gdLst/>
            <a:ahLst/>
            <a:cxnLst/>
            <a:rect l="l" t="t" r="r" b="b"/>
            <a:pathLst>
              <a:path w="10795" h="82550">
                <a:moveTo>
                  <a:pt x="0" y="0"/>
                </a:moveTo>
                <a:lnTo>
                  <a:pt x="10667" y="8229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670803" y="4251959"/>
            <a:ext cx="24765" cy="82550"/>
          </a:xfrm>
          <a:custGeom>
            <a:avLst/>
            <a:gdLst/>
            <a:ahLst/>
            <a:cxnLst/>
            <a:rect l="l" t="t" r="r" b="b"/>
            <a:pathLst>
              <a:path w="24764" h="82550">
                <a:moveTo>
                  <a:pt x="0" y="82295"/>
                </a:moveTo>
                <a:lnTo>
                  <a:pt x="2438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670803" y="425195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38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660135" y="425195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660136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10668" y="82296"/>
                </a:moveTo>
                <a:lnTo>
                  <a:pt x="0" y="0"/>
                </a:lnTo>
                <a:lnTo>
                  <a:pt x="35052" y="0"/>
                </a:lnTo>
                <a:lnTo>
                  <a:pt x="1066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660135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0" y="0"/>
                </a:moveTo>
                <a:lnTo>
                  <a:pt x="10667" y="82295"/>
                </a:lnTo>
                <a:lnTo>
                  <a:pt x="35051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670803" y="4134611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842263" y="1625510"/>
            <a:ext cx="135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Add </a:t>
            </a:r>
            <a:r>
              <a:rPr sz="1800" spc="-5" dirty="0">
                <a:latin typeface="Arial"/>
                <a:cs typeface="Arial"/>
              </a:rPr>
              <a:t>(R3),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050"/>
            <a:ext cx="4779775" cy="615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07212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1,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45" dirty="0">
                <a:latin typeface="Arial"/>
                <a:cs typeface="Arial"/>
              </a:rPr>
              <a:t>fetch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initiated </a:t>
            </a:r>
            <a:r>
              <a:rPr sz="2400" spc="-100" dirty="0">
                <a:latin typeface="Arial"/>
                <a:cs typeface="Arial"/>
              </a:rPr>
              <a:t>by  </a:t>
            </a:r>
            <a:r>
              <a:rPr sz="2400" spc="-90" dirty="0">
                <a:latin typeface="Arial"/>
                <a:cs typeface="Arial"/>
              </a:rPr>
              <a:t>loading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sending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210" dirty="0">
                <a:latin typeface="Arial"/>
                <a:cs typeface="Arial"/>
              </a:rPr>
              <a:t>Read </a:t>
            </a:r>
            <a:r>
              <a:rPr sz="2400" spc="-75" dirty="0">
                <a:latin typeface="Arial"/>
                <a:cs typeface="Arial"/>
              </a:rPr>
              <a:t>request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Select </a:t>
            </a:r>
            <a:r>
              <a:rPr sz="2400" spc="-120" dirty="0">
                <a:latin typeface="Arial"/>
                <a:cs typeface="Arial"/>
              </a:rPr>
              <a:t>signal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Select4,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85" dirty="0">
                <a:latin typeface="Arial"/>
                <a:cs typeface="Arial"/>
              </a:rPr>
              <a:t>causes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45" dirty="0">
                <a:latin typeface="Arial"/>
                <a:cs typeface="Arial"/>
              </a:rPr>
              <a:t>multiplexer </a:t>
            </a:r>
            <a:r>
              <a:rPr sz="2400" spc="-170" dirty="0">
                <a:latin typeface="Arial"/>
                <a:cs typeface="Arial"/>
              </a:rPr>
              <a:t>MUX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select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constant </a:t>
            </a:r>
            <a:r>
              <a:rPr sz="2400" spc="-95" dirty="0">
                <a:latin typeface="Arial"/>
                <a:cs typeface="Arial"/>
              </a:rPr>
              <a:t>4.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10" dirty="0">
                <a:latin typeface="Arial"/>
                <a:cs typeface="Arial"/>
              </a:rPr>
              <a:t>added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operand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185" dirty="0">
                <a:latin typeface="Arial"/>
                <a:cs typeface="Arial"/>
              </a:rPr>
              <a:t>B,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95" dirty="0">
                <a:latin typeface="Arial"/>
                <a:cs typeface="Arial"/>
              </a:rPr>
              <a:t>PC,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result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stored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register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Z.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updated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moved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345" dirty="0">
                <a:latin typeface="Arial"/>
                <a:cs typeface="Arial"/>
              </a:rPr>
              <a:t>Z </a:t>
            </a:r>
            <a:r>
              <a:rPr sz="2400" spc="-145" dirty="0">
                <a:latin typeface="Arial"/>
                <a:cs typeface="Arial"/>
              </a:rPr>
              <a:t>back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20" dirty="0">
                <a:latin typeface="Arial"/>
                <a:cs typeface="Arial"/>
              </a:rPr>
              <a:t>PC  </a:t>
            </a:r>
            <a:r>
              <a:rPr sz="2400" spc="-70" dirty="0">
                <a:latin typeface="Arial"/>
                <a:cs typeface="Arial"/>
              </a:rPr>
              <a:t>during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2,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while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waiting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memory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respond.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3,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word </a:t>
            </a:r>
            <a:r>
              <a:rPr sz="2400" spc="-65" dirty="0">
                <a:latin typeface="Arial"/>
                <a:cs typeface="Arial"/>
              </a:rPr>
              <a:t>fetched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IR.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Steps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50" dirty="0">
                <a:latin typeface="Arial"/>
                <a:cs typeface="Arial"/>
              </a:rPr>
              <a:t>through </a:t>
            </a:r>
            <a:r>
              <a:rPr sz="2400" spc="-120" dirty="0">
                <a:latin typeface="Arial"/>
                <a:cs typeface="Arial"/>
              </a:rPr>
              <a:t>3 </a:t>
            </a:r>
            <a:r>
              <a:rPr sz="2400" spc="-40" dirty="0">
                <a:latin typeface="Arial"/>
                <a:cs typeface="Arial"/>
              </a:rPr>
              <a:t>constitute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45" dirty="0">
                <a:latin typeface="Arial"/>
                <a:cs typeface="Arial"/>
              </a:rPr>
              <a:t>fetch </a:t>
            </a:r>
            <a:r>
              <a:rPr sz="2400" spc="-140" dirty="0">
                <a:latin typeface="Arial"/>
                <a:cs typeface="Arial"/>
              </a:rPr>
              <a:t>phase, 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instructions.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072755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635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05" dirty="0">
                <a:latin typeface="Arial"/>
                <a:cs typeface="Arial"/>
              </a:rPr>
              <a:t>decoding </a:t>
            </a:r>
            <a:r>
              <a:rPr sz="2400" spc="-35" dirty="0">
                <a:latin typeface="Arial"/>
                <a:cs typeface="Arial"/>
              </a:rPr>
              <a:t>circuit </a:t>
            </a:r>
            <a:r>
              <a:rPr sz="2400" spc="-40" dirty="0">
                <a:latin typeface="Arial"/>
                <a:cs typeface="Arial"/>
              </a:rPr>
              <a:t>interprets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0" dirty="0">
                <a:latin typeface="Arial"/>
                <a:cs typeface="Arial"/>
              </a:rPr>
              <a:t>IR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beginning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enables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control circuitry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activate </a:t>
            </a:r>
            <a:r>
              <a:rPr sz="2400" spc="-30" dirty="0">
                <a:latin typeface="Arial"/>
                <a:cs typeface="Arial"/>
              </a:rPr>
              <a:t>the control 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25" dirty="0">
                <a:latin typeface="Arial"/>
                <a:cs typeface="Arial"/>
              </a:rPr>
              <a:t>steps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spc="-50" dirty="0">
                <a:latin typeface="Arial"/>
                <a:cs typeface="Arial"/>
              </a:rPr>
              <a:t>through </a:t>
            </a:r>
            <a:r>
              <a:rPr sz="2400" spc="-100" dirty="0">
                <a:latin typeface="Arial"/>
                <a:cs typeface="Arial"/>
              </a:rPr>
              <a:t>7,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40" dirty="0">
                <a:latin typeface="Arial"/>
                <a:cs typeface="Arial"/>
              </a:rPr>
              <a:t>constitute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execution  </a:t>
            </a:r>
            <a:r>
              <a:rPr sz="2400" spc="-140" dirty="0"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275" dirty="0">
                <a:latin typeface="Arial"/>
                <a:cs typeface="Arial"/>
              </a:rPr>
              <a:t>R3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55" dirty="0">
                <a:latin typeface="Arial"/>
                <a:cs typeface="Arial"/>
              </a:rPr>
              <a:t>transferred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4,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initiated.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75" dirty="0">
                <a:latin typeface="Arial"/>
                <a:cs typeface="Arial"/>
              </a:rPr>
              <a:t>R1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55" dirty="0">
                <a:latin typeface="Arial"/>
                <a:cs typeface="Arial"/>
              </a:rPr>
              <a:t>transferred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434" dirty="0">
                <a:latin typeface="Arial"/>
                <a:cs typeface="Arial"/>
              </a:rPr>
              <a:t>Y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 </a:t>
            </a:r>
            <a:r>
              <a:rPr sz="2400" spc="-100" dirty="0">
                <a:latin typeface="Arial"/>
                <a:cs typeface="Arial"/>
              </a:rPr>
              <a:t>5,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prepare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addition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5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4" dirty="0">
                <a:latin typeface="Arial"/>
                <a:cs typeface="Arial"/>
              </a:rPr>
              <a:t>Read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completed,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 </a:t>
            </a:r>
            <a:r>
              <a:rPr sz="2400" spc="-90" dirty="0">
                <a:latin typeface="Arial"/>
                <a:cs typeface="Arial"/>
              </a:rPr>
              <a:t>operand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available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180" dirty="0">
                <a:latin typeface="Arial"/>
                <a:cs typeface="Arial"/>
              </a:rPr>
              <a:t>MDR,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addition 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5" dirty="0">
                <a:latin typeface="Arial"/>
                <a:cs typeface="Arial"/>
              </a:rPr>
              <a:t>performed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07339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15" dirty="0">
                <a:latin typeface="Arial"/>
                <a:cs typeface="Arial"/>
              </a:rPr>
              <a:t>MDR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gated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bus,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thus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00" dirty="0">
                <a:latin typeface="Arial"/>
                <a:cs typeface="Arial"/>
              </a:rPr>
              <a:t>B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4" dirty="0">
                <a:latin typeface="Arial"/>
                <a:cs typeface="Arial"/>
              </a:rPr>
              <a:t>ALU,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434" dirty="0">
                <a:latin typeface="Arial"/>
                <a:cs typeface="Arial"/>
              </a:rPr>
              <a:t>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selected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40" dirty="0">
                <a:latin typeface="Arial"/>
                <a:cs typeface="Arial"/>
              </a:rPr>
              <a:t>second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ALU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14" dirty="0">
                <a:latin typeface="Arial"/>
                <a:cs typeface="Arial"/>
              </a:rPr>
              <a:t>choosing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SelectY.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sum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stored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210" dirty="0">
                <a:latin typeface="Arial"/>
                <a:cs typeface="Arial"/>
              </a:rPr>
              <a:t>Z,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55" dirty="0">
                <a:latin typeface="Arial"/>
                <a:cs typeface="Arial"/>
              </a:rPr>
              <a:t>transferred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75" dirty="0">
                <a:latin typeface="Arial"/>
                <a:cs typeface="Arial"/>
              </a:rPr>
              <a:t>R1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7.</a:t>
            </a:r>
            <a:endParaRPr sz="2400">
              <a:latin typeface="Arial"/>
              <a:cs typeface="Arial"/>
            </a:endParaRPr>
          </a:p>
          <a:p>
            <a:pPr marL="544195" marR="825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End </a:t>
            </a:r>
            <a:r>
              <a:rPr sz="2400" spc="-120" dirty="0">
                <a:latin typeface="Arial"/>
                <a:cs typeface="Arial"/>
              </a:rPr>
              <a:t>signal </a:t>
            </a:r>
            <a:r>
              <a:rPr sz="2400" spc="-185" dirty="0">
                <a:latin typeface="Arial"/>
                <a:cs typeface="Arial"/>
              </a:rPr>
              <a:t>causes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45" dirty="0">
                <a:latin typeface="Arial"/>
                <a:cs typeface="Arial"/>
              </a:rPr>
              <a:t>fetch </a:t>
            </a:r>
            <a:r>
              <a:rPr sz="2400" spc="-125" dirty="0">
                <a:latin typeface="Arial"/>
                <a:cs typeface="Arial"/>
              </a:rPr>
              <a:t>cycle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begin 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40" dirty="0">
                <a:latin typeface="Arial"/>
                <a:cs typeface="Arial"/>
              </a:rPr>
              <a:t>returning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30" dirty="0">
                <a:latin typeface="Arial"/>
                <a:cs typeface="Arial"/>
              </a:rPr>
              <a:t>discussion </a:t>
            </a:r>
            <a:r>
              <a:rPr sz="2400" spc="-114" dirty="0">
                <a:latin typeface="Arial"/>
                <a:cs typeface="Arial"/>
              </a:rPr>
              <a:t>accounts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95" dirty="0">
                <a:latin typeface="Arial"/>
                <a:cs typeface="Arial"/>
              </a:rPr>
              <a:t>except </a:t>
            </a:r>
            <a:r>
              <a:rPr sz="2400" spc="-165" dirty="0">
                <a:latin typeface="Arial"/>
                <a:cs typeface="Arial"/>
              </a:rPr>
              <a:t>Y</a:t>
            </a:r>
            <a:r>
              <a:rPr sz="2400" spc="-247" baseline="-20833" dirty="0">
                <a:latin typeface="Arial"/>
                <a:cs typeface="Arial"/>
              </a:rPr>
              <a:t>in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copy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updated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5" dirty="0">
                <a:latin typeface="Arial"/>
                <a:cs typeface="Arial"/>
              </a:rPr>
              <a:t>into 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434" dirty="0">
                <a:latin typeface="Arial"/>
                <a:cs typeface="Arial"/>
              </a:rPr>
              <a:t>Y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executing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Add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instruction.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5" dirty="0">
                <a:latin typeface="Arial"/>
                <a:cs typeface="Arial"/>
              </a:rPr>
              <a:t>But,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Branch </a:t>
            </a:r>
            <a:r>
              <a:rPr sz="2400" spc="-65" dirty="0">
                <a:latin typeface="Arial"/>
                <a:cs typeface="Arial"/>
              </a:rPr>
              <a:t>instructions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updated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compute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Branch </a:t>
            </a:r>
            <a:r>
              <a:rPr sz="2400" spc="-40" dirty="0">
                <a:latin typeface="Arial"/>
                <a:cs typeface="Arial"/>
              </a:rPr>
              <a:t>target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7417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315" dirty="0"/>
              <a:t>a </a:t>
            </a:r>
            <a:r>
              <a:rPr spc="-170" dirty="0"/>
              <a:t>Complete</a:t>
            </a:r>
            <a:r>
              <a:rPr spc="-355" dirty="0"/>
              <a:t> </a:t>
            </a:r>
            <a:r>
              <a:rPr spc="-75" dirty="0"/>
              <a:t>Instruction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07275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698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speed </a:t>
            </a:r>
            <a:r>
              <a:rPr sz="2400" spc="-80" dirty="0">
                <a:latin typeface="Arial"/>
                <a:cs typeface="Arial"/>
              </a:rPr>
              <a:t>up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execution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Branch </a:t>
            </a:r>
            <a:r>
              <a:rPr sz="2400" spc="-60" dirty="0">
                <a:latin typeface="Arial"/>
                <a:cs typeface="Arial"/>
              </a:rPr>
              <a:t>instructions,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00" dirty="0">
                <a:latin typeface="Arial"/>
                <a:cs typeface="Arial"/>
              </a:rPr>
              <a:t>value 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copied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434" dirty="0">
                <a:latin typeface="Arial"/>
                <a:cs typeface="Arial"/>
              </a:rPr>
              <a:t>Y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80" dirty="0">
                <a:latin typeface="Arial"/>
                <a:cs typeface="Arial"/>
              </a:rPr>
              <a:t>Since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20" dirty="0">
                <a:latin typeface="Arial"/>
                <a:cs typeface="Arial"/>
              </a:rPr>
              <a:t>2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25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fetch </a:t>
            </a:r>
            <a:r>
              <a:rPr sz="2400" spc="-140" dirty="0">
                <a:latin typeface="Arial"/>
                <a:cs typeface="Arial"/>
              </a:rPr>
              <a:t>phase,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60" dirty="0">
                <a:latin typeface="Arial"/>
                <a:cs typeface="Arial"/>
              </a:rPr>
              <a:t>action </a:t>
            </a:r>
            <a:r>
              <a:rPr sz="2400" spc="5" dirty="0">
                <a:latin typeface="Arial"/>
                <a:cs typeface="Arial"/>
              </a:rPr>
              <a:t>will 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55" dirty="0">
                <a:latin typeface="Arial"/>
                <a:cs typeface="Arial"/>
              </a:rPr>
              <a:t>performed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60" dirty="0">
                <a:latin typeface="Arial"/>
                <a:cs typeface="Arial"/>
              </a:rPr>
              <a:t>instructions.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40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70" dirty="0">
                <a:latin typeface="Arial"/>
                <a:cs typeface="Arial"/>
              </a:rPr>
              <a:t>cause </a:t>
            </a:r>
            <a:r>
              <a:rPr sz="2400" spc="-125" dirty="0">
                <a:latin typeface="Arial"/>
                <a:cs typeface="Arial"/>
              </a:rPr>
              <a:t>any  </a:t>
            </a:r>
            <a:r>
              <a:rPr sz="2400" spc="-80" dirty="0">
                <a:latin typeface="Arial"/>
                <a:cs typeface="Arial"/>
              </a:rPr>
              <a:t>harm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434" dirty="0">
                <a:latin typeface="Arial"/>
                <a:cs typeface="Arial"/>
              </a:rPr>
              <a:t>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100" dirty="0">
                <a:latin typeface="Arial"/>
                <a:cs typeface="Arial"/>
              </a:rPr>
              <a:t>purpose </a:t>
            </a:r>
            <a:r>
              <a:rPr sz="2400" spc="-25" dirty="0">
                <a:latin typeface="Arial"/>
                <a:cs typeface="Arial"/>
              </a:rPr>
              <a:t>at 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380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Execution </a:t>
            </a:r>
            <a:r>
              <a:rPr sz="4400" spc="-5" dirty="0"/>
              <a:t>of </a:t>
            </a:r>
            <a:r>
              <a:rPr sz="4400" spc="-240" dirty="0"/>
              <a:t>Branch</a:t>
            </a:r>
            <a:r>
              <a:rPr sz="4400" spc="-505" dirty="0"/>
              <a:t> </a:t>
            </a:r>
            <a:r>
              <a:rPr sz="4400" spc="-110" dirty="0"/>
              <a:t>Instructions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1752600" y="2631185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2628899"/>
            <a:ext cx="4956175" cy="3175"/>
          </a:xfrm>
          <a:custGeom>
            <a:avLst/>
            <a:gdLst/>
            <a:ahLst/>
            <a:cxnLst/>
            <a:rect l="l" t="t" r="r" b="b"/>
            <a:pathLst>
              <a:path w="4956175" h="3175">
                <a:moveTo>
                  <a:pt x="0" y="1524"/>
                </a:moveTo>
                <a:lnTo>
                  <a:pt x="0" y="3048"/>
                </a:lnTo>
                <a:lnTo>
                  <a:pt x="1524" y="3048"/>
                </a:lnTo>
                <a:lnTo>
                  <a:pt x="0" y="1524"/>
                </a:lnTo>
                <a:close/>
              </a:path>
              <a:path w="4956175" h="3175">
                <a:moveTo>
                  <a:pt x="4956048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3048"/>
                </a:lnTo>
                <a:lnTo>
                  <a:pt x="1524" y="1524"/>
                </a:lnTo>
                <a:lnTo>
                  <a:pt x="4956048" y="1524"/>
                </a:lnTo>
                <a:lnTo>
                  <a:pt x="4956048" y="0"/>
                </a:lnTo>
                <a:close/>
              </a:path>
              <a:path w="4956175" h="3175">
                <a:moveTo>
                  <a:pt x="4954524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4954524" y="3048"/>
                </a:lnTo>
                <a:lnTo>
                  <a:pt x="4954524" y="1524"/>
                </a:lnTo>
                <a:close/>
              </a:path>
              <a:path w="4956175" h="3175">
                <a:moveTo>
                  <a:pt x="4956048" y="1524"/>
                </a:moveTo>
                <a:lnTo>
                  <a:pt x="4954524" y="1524"/>
                </a:lnTo>
                <a:lnTo>
                  <a:pt x="4954524" y="3048"/>
                </a:lnTo>
                <a:lnTo>
                  <a:pt x="4956048" y="1524"/>
                </a:lnTo>
                <a:close/>
              </a:path>
              <a:path w="4956175" h="3175">
                <a:moveTo>
                  <a:pt x="4956048" y="1524"/>
                </a:moveTo>
                <a:lnTo>
                  <a:pt x="4954524" y="3048"/>
                </a:lnTo>
                <a:lnTo>
                  <a:pt x="4956048" y="3048"/>
                </a:lnTo>
                <a:lnTo>
                  <a:pt x="495604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863" y="1230947"/>
            <a:ext cx="8072755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branch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0" dirty="0">
                <a:latin typeface="Arial"/>
                <a:cs typeface="Arial"/>
              </a:rPr>
              <a:t>replaces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branch </a:t>
            </a:r>
            <a:r>
              <a:rPr sz="2400" spc="-4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address,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usually </a:t>
            </a:r>
            <a:r>
              <a:rPr sz="2400" spc="-65" dirty="0">
                <a:latin typeface="Arial"/>
                <a:cs typeface="Arial"/>
              </a:rPr>
              <a:t>obtained </a:t>
            </a:r>
            <a:r>
              <a:rPr sz="2400" spc="-100" dirty="0">
                <a:latin typeface="Arial"/>
                <a:cs typeface="Arial"/>
              </a:rPr>
              <a:t>by adding 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offset </a:t>
            </a:r>
            <a:r>
              <a:rPr sz="2400" spc="-360" dirty="0">
                <a:latin typeface="Arial"/>
                <a:cs typeface="Arial"/>
              </a:rPr>
              <a:t>X </a:t>
            </a:r>
            <a:r>
              <a:rPr sz="2400" spc="-105" dirty="0">
                <a:latin typeface="Arial"/>
                <a:cs typeface="Arial"/>
              </a:rPr>
              <a:t>given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branch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instruction.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1445260">
              <a:lnSpc>
                <a:spcPct val="100000"/>
              </a:lnSpc>
            </a:pPr>
            <a:r>
              <a:rPr sz="1900" b="1" spc="-5" dirty="0">
                <a:latin typeface="Arial"/>
                <a:cs typeface="Arial"/>
              </a:rPr>
              <a:t>Step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388613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387851"/>
            <a:ext cx="4956175" cy="3175"/>
          </a:xfrm>
          <a:custGeom>
            <a:avLst/>
            <a:gdLst/>
            <a:ahLst/>
            <a:cxnLst/>
            <a:rect l="l" t="t" r="r" b="b"/>
            <a:pathLst>
              <a:path w="4956175" h="3175">
                <a:moveTo>
                  <a:pt x="4954524" y="0"/>
                </a:moveTo>
                <a:lnTo>
                  <a:pt x="4954524" y="1524"/>
                </a:lnTo>
                <a:lnTo>
                  <a:pt x="0" y="1524"/>
                </a:lnTo>
                <a:lnTo>
                  <a:pt x="0" y="3048"/>
                </a:lnTo>
                <a:lnTo>
                  <a:pt x="4956048" y="3048"/>
                </a:lnTo>
                <a:lnTo>
                  <a:pt x="4956048" y="1524"/>
                </a:lnTo>
                <a:lnTo>
                  <a:pt x="1524" y="1524"/>
                </a:lnTo>
                <a:lnTo>
                  <a:pt x="1524" y="0"/>
                </a:lnTo>
                <a:lnTo>
                  <a:pt x="4954524" y="0"/>
                </a:lnTo>
                <a:close/>
              </a:path>
              <a:path w="4956175" h="317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956175" h="3175">
                <a:moveTo>
                  <a:pt x="4954524" y="0"/>
                </a:moveTo>
                <a:lnTo>
                  <a:pt x="1524" y="0"/>
                </a:lnTo>
                <a:lnTo>
                  <a:pt x="1524" y="1524"/>
                </a:lnTo>
                <a:lnTo>
                  <a:pt x="4954524" y="1524"/>
                </a:lnTo>
                <a:lnTo>
                  <a:pt x="4954524" y="0"/>
                </a:lnTo>
                <a:close/>
              </a:path>
              <a:path w="4956175" h="3175">
                <a:moveTo>
                  <a:pt x="4956048" y="0"/>
                </a:moveTo>
                <a:lnTo>
                  <a:pt x="4954524" y="0"/>
                </a:lnTo>
                <a:lnTo>
                  <a:pt x="4956048" y="1524"/>
                </a:lnTo>
                <a:lnTo>
                  <a:pt x="4956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1474" y="3325901"/>
            <a:ext cx="159385" cy="2134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900" spc="-5" dirty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900" spc="-5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900" spc="-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900" spc="-5" dirty="0"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7645" y="3325901"/>
            <a:ext cx="4108450" cy="213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4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1900" spc="-75" dirty="0">
                <a:latin typeface="Arial"/>
                <a:cs typeface="Arial"/>
              </a:rPr>
              <a:t>PC</a:t>
            </a:r>
            <a:r>
              <a:rPr sz="1950" spc="-112" baseline="-14957" dirty="0">
                <a:latin typeface="Arial"/>
                <a:cs typeface="Arial"/>
              </a:rPr>
              <a:t>out</a:t>
            </a:r>
            <a:r>
              <a:rPr sz="1950" spc="-225" baseline="-14957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,	MAR </a:t>
            </a:r>
            <a:r>
              <a:rPr sz="1950" spc="-7" baseline="-10683" dirty="0">
                <a:latin typeface="Arial"/>
                <a:cs typeface="Arial"/>
              </a:rPr>
              <a:t>in </a:t>
            </a:r>
            <a:r>
              <a:rPr sz="1900" spc="-5" dirty="0">
                <a:latin typeface="Arial"/>
                <a:cs typeface="Arial"/>
              </a:rPr>
              <a:t>, </a:t>
            </a:r>
            <a:r>
              <a:rPr sz="1900" spc="-10" dirty="0">
                <a:latin typeface="Arial"/>
                <a:cs typeface="Arial"/>
              </a:rPr>
              <a:t>Read, </a:t>
            </a:r>
            <a:r>
              <a:rPr sz="1900" spc="-15" dirty="0">
                <a:latin typeface="Arial"/>
                <a:cs typeface="Arial"/>
              </a:rPr>
              <a:t>Select4,Add, </a:t>
            </a:r>
            <a:r>
              <a:rPr sz="1900" spc="30" dirty="0">
                <a:latin typeface="Arial"/>
                <a:cs typeface="Arial"/>
              </a:rPr>
              <a:t>Z</a:t>
            </a:r>
            <a:r>
              <a:rPr sz="1950" spc="44" baseline="-8547" dirty="0">
                <a:latin typeface="Arial"/>
                <a:cs typeface="Arial"/>
              </a:rPr>
              <a:t>in  </a:t>
            </a:r>
            <a:r>
              <a:rPr sz="1900" dirty="0">
                <a:latin typeface="Arial"/>
                <a:cs typeface="Arial"/>
              </a:rPr>
              <a:t>Z</a:t>
            </a:r>
            <a:r>
              <a:rPr sz="1950" baseline="-12820" dirty="0">
                <a:latin typeface="Arial"/>
                <a:cs typeface="Arial"/>
              </a:rPr>
              <a:t>out</a:t>
            </a:r>
            <a:r>
              <a:rPr sz="1900" dirty="0">
                <a:latin typeface="Arial"/>
                <a:cs typeface="Arial"/>
              </a:rPr>
              <a:t>, </a:t>
            </a:r>
            <a:r>
              <a:rPr sz="1900" spc="-10" dirty="0">
                <a:latin typeface="Arial"/>
                <a:cs typeface="Arial"/>
              </a:rPr>
              <a:t>PC</a:t>
            </a:r>
            <a:r>
              <a:rPr sz="1950" spc="-15" baseline="-12820" dirty="0">
                <a:latin typeface="Arial"/>
                <a:cs typeface="Arial"/>
              </a:rPr>
              <a:t>in </a:t>
            </a:r>
            <a:r>
              <a:rPr sz="1900" spc="-5" dirty="0">
                <a:latin typeface="Arial"/>
                <a:cs typeface="Arial"/>
              </a:rPr>
              <a:t>, </a:t>
            </a:r>
            <a:r>
              <a:rPr sz="1900" spc="30" dirty="0">
                <a:latin typeface="Arial"/>
                <a:cs typeface="Arial"/>
              </a:rPr>
              <a:t>Y</a:t>
            </a:r>
            <a:r>
              <a:rPr sz="1950" spc="44" baseline="-12820" dirty="0">
                <a:latin typeface="Arial"/>
                <a:cs typeface="Arial"/>
              </a:rPr>
              <a:t>in</a:t>
            </a:r>
            <a:r>
              <a:rPr sz="1900" spc="30" dirty="0">
                <a:latin typeface="Arial"/>
                <a:cs typeface="Arial"/>
              </a:rPr>
              <a:t>, </a:t>
            </a:r>
            <a:r>
              <a:rPr sz="1900" spc="-5" dirty="0">
                <a:latin typeface="Arial"/>
                <a:cs typeface="Arial"/>
              </a:rPr>
              <a:t>WMF</a:t>
            </a:r>
            <a:r>
              <a:rPr sz="1900" spc="-2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900" spc="20" dirty="0">
                <a:latin typeface="Arial"/>
                <a:cs typeface="Arial"/>
              </a:rPr>
              <a:t>MDR</a:t>
            </a:r>
            <a:r>
              <a:rPr sz="1950" spc="30" baseline="-19230" dirty="0">
                <a:latin typeface="Arial"/>
                <a:cs typeface="Arial"/>
              </a:rPr>
              <a:t>out </a:t>
            </a:r>
            <a:r>
              <a:rPr sz="1900" spc="-5" dirty="0">
                <a:latin typeface="Arial"/>
                <a:cs typeface="Arial"/>
              </a:rPr>
              <a:t>,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IR</a:t>
            </a:r>
            <a:r>
              <a:rPr sz="1950" spc="44" baseline="-19230" dirty="0">
                <a:latin typeface="Arial"/>
                <a:cs typeface="Arial"/>
              </a:rPr>
              <a:t>in</a:t>
            </a:r>
            <a:endParaRPr sz="1950" baseline="-19230">
              <a:latin typeface="Arial"/>
              <a:cs typeface="Arial"/>
            </a:endParaRPr>
          </a:p>
          <a:p>
            <a:pPr marL="12700" marR="1047115">
              <a:lnSpc>
                <a:spcPct val="146900"/>
              </a:lnSpc>
              <a:spcBef>
                <a:spcPts val="25"/>
              </a:spcBef>
              <a:tabLst>
                <a:tab pos="1268095" algn="l"/>
                <a:tab pos="2170430" algn="l"/>
              </a:tabLst>
            </a:pPr>
            <a:r>
              <a:rPr sz="1900" spc="-25" dirty="0">
                <a:latin typeface="Arial"/>
                <a:cs typeface="Arial"/>
              </a:rPr>
              <a:t>Offset-field-of-IR</a:t>
            </a:r>
            <a:r>
              <a:rPr sz="1950" spc="-37" baseline="-8547" dirty="0">
                <a:latin typeface="Arial"/>
                <a:cs typeface="Arial"/>
              </a:rPr>
              <a:t>out</a:t>
            </a:r>
            <a:r>
              <a:rPr sz="1900" spc="-25" dirty="0">
                <a:latin typeface="Arial"/>
                <a:cs typeface="Arial"/>
              </a:rPr>
              <a:t>,	</a:t>
            </a:r>
            <a:r>
              <a:rPr sz="1900" spc="-5" dirty="0">
                <a:latin typeface="Arial"/>
                <a:cs typeface="Arial"/>
              </a:rPr>
              <a:t>Add, </a:t>
            </a:r>
            <a:r>
              <a:rPr sz="1900" spc="35" dirty="0">
                <a:latin typeface="Arial"/>
                <a:cs typeface="Arial"/>
              </a:rPr>
              <a:t>Z</a:t>
            </a:r>
            <a:r>
              <a:rPr sz="1950" spc="52" baseline="-8547" dirty="0">
                <a:latin typeface="Arial"/>
                <a:cs typeface="Arial"/>
              </a:rPr>
              <a:t>in  </a:t>
            </a:r>
            <a:r>
              <a:rPr sz="1900" spc="25" dirty="0">
                <a:latin typeface="Arial"/>
                <a:cs typeface="Arial"/>
              </a:rPr>
              <a:t>Z</a:t>
            </a:r>
            <a:r>
              <a:rPr sz="1950" spc="37" baseline="-17094" dirty="0">
                <a:latin typeface="Arial"/>
                <a:cs typeface="Arial"/>
              </a:rPr>
              <a:t>out</a:t>
            </a:r>
            <a:r>
              <a:rPr sz="1900" spc="25" dirty="0">
                <a:latin typeface="Arial"/>
                <a:cs typeface="Arial"/>
              </a:rPr>
              <a:t>,</a:t>
            </a:r>
            <a:r>
              <a:rPr sz="1900" spc="29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PC</a:t>
            </a:r>
            <a:r>
              <a:rPr sz="1950" spc="-75" baseline="-10683" dirty="0">
                <a:latin typeface="Arial"/>
                <a:cs typeface="Arial"/>
              </a:rPr>
              <a:t>in</a:t>
            </a:r>
            <a:r>
              <a:rPr sz="1950" spc="-270" baseline="-10683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,	End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5712713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5711951"/>
            <a:ext cx="4956175" cy="3175"/>
          </a:xfrm>
          <a:custGeom>
            <a:avLst/>
            <a:gdLst/>
            <a:ahLst/>
            <a:cxnLst/>
            <a:rect l="l" t="t" r="r" b="b"/>
            <a:pathLst>
              <a:path w="4956175" h="3175">
                <a:moveTo>
                  <a:pt x="4954524" y="0"/>
                </a:moveTo>
                <a:lnTo>
                  <a:pt x="4954524" y="1523"/>
                </a:lnTo>
                <a:lnTo>
                  <a:pt x="0" y="1523"/>
                </a:lnTo>
                <a:lnTo>
                  <a:pt x="0" y="3047"/>
                </a:lnTo>
                <a:lnTo>
                  <a:pt x="4956048" y="3047"/>
                </a:lnTo>
                <a:lnTo>
                  <a:pt x="4956048" y="1523"/>
                </a:lnTo>
                <a:lnTo>
                  <a:pt x="1524" y="1523"/>
                </a:lnTo>
                <a:lnTo>
                  <a:pt x="1524" y="0"/>
                </a:lnTo>
                <a:lnTo>
                  <a:pt x="4954524" y="0"/>
                </a:lnTo>
                <a:close/>
              </a:path>
              <a:path w="4956175" h="3175">
                <a:moveTo>
                  <a:pt x="152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0"/>
                </a:lnTo>
                <a:close/>
              </a:path>
              <a:path w="4956175" h="3175">
                <a:moveTo>
                  <a:pt x="4954524" y="0"/>
                </a:moveTo>
                <a:lnTo>
                  <a:pt x="1524" y="0"/>
                </a:lnTo>
                <a:lnTo>
                  <a:pt x="1524" y="1523"/>
                </a:lnTo>
                <a:lnTo>
                  <a:pt x="4954524" y="1523"/>
                </a:lnTo>
                <a:lnTo>
                  <a:pt x="4954524" y="0"/>
                </a:lnTo>
                <a:close/>
              </a:path>
              <a:path w="4956175" h="3175">
                <a:moveTo>
                  <a:pt x="4956048" y="0"/>
                </a:moveTo>
                <a:lnTo>
                  <a:pt x="4954524" y="0"/>
                </a:lnTo>
                <a:lnTo>
                  <a:pt x="4956048" y="1523"/>
                </a:lnTo>
                <a:lnTo>
                  <a:pt x="4956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9816" y="5921880"/>
            <a:ext cx="74345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900" spc="-5" dirty="0">
                <a:latin typeface="Arial"/>
                <a:cs typeface="Arial"/>
              </a:rPr>
              <a:t>Figure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7.7.	</a:t>
            </a:r>
            <a:r>
              <a:rPr sz="1900" spc="-5" dirty="0">
                <a:latin typeface="Arial"/>
                <a:cs typeface="Arial"/>
              </a:rPr>
              <a:t>Control sequence for an unconditional </a:t>
            </a:r>
            <a:r>
              <a:rPr sz="1900" spc="-10" dirty="0">
                <a:latin typeface="Arial"/>
                <a:cs typeface="Arial"/>
              </a:rPr>
              <a:t>branch</a:t>
            </a:r>
            <a:r>
              <a:rPr sz="1900" spc="2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instruction.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380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Execution </a:t>
            </a:r>
            <a:r>
              <a:rPr sz="4400" spc="-5" dirty="0"/>
              <a:t>of </a:t>
            </a:r>
            <a:r>
              <a:rPr sz="4400" spc="-240" dirty="0"/>
              <a:t>Branch</a:t>
            </a:r>
            <a:r>
              <a:rPr sz="4400" spc="-505" dirty="0"/>
              <a:t> </a:t>
            </a:r>
            <a:r>
              <a:rPr sz="4400" spc="-110" dirty="0"/>
              <a:t>Instructions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072120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825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55" dirty="0">
                <a:latin typeface="Arial"/>
                <a:cs typeface="Arial"/>
              </a:rPr>
              <a:t>Processing </a:t>
            </a:r>
            <a:r>
              <a:rPr sz="2400" spc="-70" dirty="0">
                <a:latin typeface="Arial"/>
                <a:cs typeface="Arial"/>
              </a:rPr>
              <a:t>starts,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14" dirty="0">
                <a:latin typeface="Arial"/>
                <a:cs typeface="Arial"/>
              </a:rPr>
              <a:t>usual,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fetch </a:t>
            </a:r>
            <a:r>
              <a:rPr sz="2400" spc="-140" dirty="0">
                <a:latin typeface="Arial"/>
                <a:cs typeface="Arial"/>
              </a:rPr>
              <a:t>phase.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50" dirty="0">
                <a:latin typeface="Arial"/>
                <a:cs typeface="Arial"/>
              </a:rPr>
              <a:t>phase  </a:t>
            </a:r>
            <a:r>
              <a:rPr sz="2400" spc="-140" dirty="0">
                <a:latin typeface="Arial"/>
                <a:cs typeface="Arial"/>
              </a:rPr>
              <a:t>ends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0" dirty="0">
                <a:latin typeface="Arial"/>
                <a:cs typeface="Arial"/>
              </a:rPr>
              <a:t>IR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95" dirty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offset </a:t>
            </a:r>
            <a:r>
              <a:rPr sz="2400" spc="-100" dirty="0">
                <a:latin typeface="Arial"/>
                <a:cs typeface="Arial"/>
              </a:rPr>
              <a:t>value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extracted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250" dirty="0">
                <a:latin typeface="Arial"/>
                <a:cs typeface="Arial"/>
              </a:rPr>
              <a:t>IR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instruction  </a:t>
            </a:r>
            <a:r>
              <a:rPr sz="2400" spc="-105" dirty="0">
                <a:latin typeface="Arial"/>
                <a:cs typeface="Arial"/>
              </a:rPr>
              <a:t>decoding </a:t>
            </a:r>
            <a:r>
              <a:rPr sz="2400" spc="-40" dirty="0">
                <a:latin typeface="Arial"/>
                <a:cs typeface="Arial"/>
              </a:rPr>
              <a:t>circuit,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40" dirty="0">
                <a:latin typeface="Arial"/>
                <a:cs typeface="Arial"/>
              </a:rPr>
              <a:t>perform </a:t>
            </a:r>
            <a:r>
              <a:rPr sz="2400" spc="-135" dirty="0">
                <a:latin typeface="Arial"/>
                <a:cs typeface="Arial"/>
              </a:rPr>
              <a:t>sign </a:t>
            </a:r>
            <a:r>
              <a:rPr sz="2400" spc="-85" dirty="0">
                <a:latin typeface="Arial"/>
                <a:cs typeface="Arial"/>
              </a:rPr>
              <a:t>extension </a:t>
            </a:r>
            <a:r>
              <a:rPr sz="2400" spc="35" dirty="0">
                <a:latin typeface="Arial"/>
                <a:cs typeface="Arial"/>
              </a:rPr>
              <a:t>if  </a:t>
            </a:r>
            <a:r>
              <a:rPr sz="2400" spc="-55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80" dirty="0">
                <a:latin typeface="Arial"/>
                <a:cs typeface="Arial"/>
              </a:rPr>
              <a:t>Since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updated </a:t>
            </a:r>
            <a:r>
              <a:rPr sz="2400" spc="-420" dirty="0">
                <a:latin typeface="Arial"/>
                <a:cs typeface="Arial"/>
              </a:rPr>
              <a:t>PC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already available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254" dirty="0">
                <a:latin typeface="Arial"/>
                <a:cs typeface="Arial"/>
              </a:rPr>
              <a:t>Y,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offset </a:t>
            </a:r>
            <a:r>
              <a:rPr sz="2400" spc="-360" dirty="0">
                <a:latin typeface="Arial"/>
                <a:cs typeface="Arial"/>
              </a:rPr>
              <a:t>X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gated </a:t>
            </a:r>
            <a:r>
              <a:rPr sz="2400" spc="-25" dirty="0">
                <a:latin typeface="Arial"/>
                <a:cs typeface="Arial"/>
              </a:rPr>
              <a:t>onto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4,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addition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performed.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result,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branch </a:t>
            </a:r>
            <a:r>
              <a:rPr sz="2400" spc="-45" dirty="0">
                <a:latin typeface="Arial"/>
                <a:cs typeface="Arial"/>
              </a:rPr>
              <a:t>target </a:t>
            </a:r>
            <a:r>
              <a:rPr sz="2400" spc="-130" dirty="0">
                <a:latin typeface="Arial"/>
                <a:cs typeface="Arial"/>
              </a:rPr>
              <a:t>address,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offset </a:t>
            </a:r>
            <a:r>
              <a:rPr sz="2400" spc="-360" dirty="0">
                <a:latin typeface="Arial"/>
                <a:cs typeface="Arial"/>
              </a:rPr>
              <a:t>X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usually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difference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branch  </a:t>
            </a:r>
            <a:r>
              <a:rPr sz="2400" spc="-40" dirty="0">
                <a:latin typeface="Arial"/>
                <a:cs typeface="Arial"/>
              </a:rPr>
              <a:t>target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65" dirty="0">
                <a:latin typeface="Arial"/>
                <a:cs typeface="Arial"/>
              </a:rPr>
              <a:t>immediately </a:t>
            </a:r>
            <a:r>
              <a:rPr sz="2400" spc="-45" dirty="0">
                <a:latin typeface="Arial"/>
                <a:cs typeface="Arial"/>
              </a:rPr>
              <a:t>following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branch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instruction.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6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pc="-80" dirty="0"/>
              <a:t>Conditional</a:t>
            </a:r>
            <a:r>
              <a:rPr spc="-145" dirty="0"/>
              <a:t> </a:t>
            </a:r>
            <a:r>
              <a:rPr spc="-100" dirty="0"/>
              <a:t>branch</a:t>
            </a:r>
          </a:p>
          <a:p>
            <a:pPr marL="544195" marR="5080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pc="-70" dirty="0"/>
              <a:t>In </a:t>
            </a:r>
            <a:r>
              <a:rPr spc="-50" dirty="0"/>
              <a:t>this </a:t>
            </a:r>
            <a:r>
              <a:rPr spc="-170" dirty="0"/>
              <a:t>case, </a:t>
            </a:r>
            <a:r>
              <a:rPr spc="-80" dirty="0"/>
              <a:t>we </a:t>
            </a:r>
            <a:r>
              <a:rPr spc="-114" dirty="0"/>
              <a:t>need </a:t>
            </a:r>
            <a:r>
              <a:rPr spc="25" dirty="0"/>
              <a:t>to </a:t>
            </a:r>
            <a:r>
              <a:rPr spc="-140" dirty="0"/>
              <a:t>check </a:t>
            </a:r>
            <a:r>
              <a:rPr spc="-30" dirty="0"/>
              <a:t>the </a:t>
            </a:r>
            <a:r>
              <a:rPr spc="-90" dirty="0"/>
              <a:t>status </a:t>
            </a:r>
            <a:r>
              <a:rPr spc="-5" dirty="0"/>
              <a:t>of </a:t>
            </a:r>
            <a:r>
              <a:rPr spc="-35" dirty="0"/>
              <a:t>the </a:t>
            </a:r>
            <a:r>
              <a:rPr spc="-45" dirty="0"/>
              <a:t>condition  </a:t>
            </a:r>
            <a:r>
              <a:rPr spc="-150" dirty="0"/>
              <a:t>codes </a:t>
            </a:r>
            <a:r>
              <a:rPr spc="-60" dirty="0"/>
              <a:t>before </a:t>
            </a:r>
            <a:r>
              <a:rPr spc="-90" dirty="0"/>
              <a:t>loading </a:t>
            </a:r>
            <a:r>
              <a:rPr spc="-190" dirty="0"/>
              <a:t>a </a:t>
            </a:r>
            <a:r>
              <a:rPr spc="-85" dirty="0"/>
              <a:t>new </a:t>
            </a:r>
            <a:r>
              <a:rPr spc="-100" dirty="0"/>
              <a:t>value </a:t>
            </a:r>
            <a:r>
              <a:rPr spc="-5" dirty="0"/>
              <a:t>into </a:t>
            </a:r>
            <a:r>
              <a:rPr spc="-30" dirty="0"/>
              <a:t>the</a:t>
            </a:r>
            <a:r>
              <a:rPr spc="-335" dirty="0"/>
              <a:t> </a:t>
            </a:r>
            <a:r>
              <a:rPr spc="-295" dirty="0"/>
              <a:t>PC.</a:t>
            </a:r>
          </a:p>
          <a:p>
            <a:pPr marL="544195" marR="6350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612775" algn="l"/>
                <a:tab pos="613410" algn="l"/>
                <a:tab pos="1295400" algn="l"/>
                <a:tab pos="2701925" algn="l"/>
                <a:tab pos="3337560" algn="l"/>
                <a:tab pos="3758565" algn="l"/>
                <a:tab pos="5314315" algn="l"/>
                <a:tab pos="6652259" algn="l"/>
              </a:tabLst>
            </a:pPr>
            <a:r>
              <a:rPr spc="-160" dirty="0"/>
              <a:t>Fo</a:t>
            </a:r>
            <a:r>
              <a:rPr spc="-90" dirty="0"/>
              <a:t>r</a:t>
            </a:r>
            <a:r>
              <a:rPr dirty="0"/>
              <a:t>	</a:t>
            </a:r>
            <a:r>
              <a:rPr spc="-105" dirty="0"/>
              <a:t>example,</a:t>
            </a:r>
            <a:r>
              <a:rPr dirty="0"/>
              <a:t>	</a:t>
            </a:r>
            <a:r>
              <a:rPr spc="5" dirty="0"/>
              <a:t>for</a:t>
            </a:r>
            <a:r>
              <a:rPr dirty="0"/>
              <a:t>	</a:t>
            </a:r>
            <a:r>
              <a:rPr spc="-190" dirty="0"/>
              <a:t>a</a:t>
            </a:r>
            <a:r>
              <a:rPr dirty="0"/>
              <a:t>	</a:t>
            </a:r>
            <a:r>
              <a:rPr spc="-130" dirty="0"/>
              <a:t>Branc</a:t>
            </a:r>
            <a:r>
              <a:rPr spc="-145" dirty="0"/>
              <a:t>h</a:t>
            </a:r>
            <a:r>
              <a:rPr spc="-70" dirty="0"/>
              <a:t>-</a:t>
            </a:r>
            <a:r>
              <a:rPr spc="-80" dirty="0"/>
              <a:t>o</a:t>
            </a:r>
            <a:r>
              <a:rPr spc="-75" dirty="0"/>
              <a:t>n</a:t>
            </a:r>
            <a:r>
              <a:rPr dirty="0"/>
              <a:t>	</a:t>
            </a:r>
            <a:r>
              <a:rPr spc="-95" dirty="0"/>
              <a:t>negativ</a:t>
            </a:r>
            <a:r>
              <a:rPr spc="-105" dirty="0"/>
              <a:t>e</a:t>
            </a:r>
            <a:r>
              <a:rPr dirty="0"/>
              <a:t>	</a:t>
            </a:r>
            <a:r>
              <a:rPr spc="-135" dirty="0"/>
              <a:t>(Branch&lt;O)  </a:t>
            </a:r>
            <a:r>
              <a:rPr spc="-45" dirty="0"/>
              <a:t>instruction, </a:t>
            </a:r>
            <a:r>
              <a:rPr spc="-90" dirty="0"/>
              <a:t>step </a:t>
            </a:r>
            <a:r>
              <a:rPr spc="-120" dirty="0"/>
              <a:t>4 </a:t>
            </a:r>
            <a:r>
              <a:rPr spc="-35" dirty="0"/>
              <a:t>in </a:t>
            </a:r>
            <a:r>
              <a:rPr spc="-130" dirty="0"/>
              <a:t>Figure </a:t>
            </a:r>
            <a:r>
              <a:rPr spc="-105" dirty="0"/>
              <a:t>7.7 </a:t>
            </a:r>
            <a:r>
              <a:rPr spc="-125" dirty="0"/>
              <a:t>is </a:t>
            </a:r>
            <a:r>
              <a:rPr spc="-95" dirty="0"/>
              <a:t>replaced</a:t>
            </a:r>
            <a:r>
              <a:rPr spc="-415" dirty="0"/>
              <a:t> </a:t>
            </a:r>
            <a:r>
              <a:rPr spc="15" dirty="0"/>
              <a:t>with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pc="-65" dirty="0"/>
              <a:t>Offset-field-of-IR</a:t>
            </a:r>
            <a:r>
              <a:rPr sz="2400" spc="-97" baseline="-20833" dirty="0"/>
              <a:t>out</a:t>
            </a:r>
            <a:r>
              <a:rPr sz="2400" spc="-65" dirty="0"/>
              <a:t>, </a:t>
            </a:r>
            <a:r>
              <a:rPr sz="2400" spc="-110" dirty="0"/>
              <a:t>Add, </a:t>
            </a:r>
            <a:r>
              <a:rPr sz="2400" spc="-114" dirty="0"/>
              <a:t>Z</a:t>
            </a:r>
            <a:r>
              <a:rPr sz="2400" spc="-172" baseline="-20833" dirty="0"/>
              <a:t>in</a:t>
            </a:r>
            <a:r>
              <a:rPr sz="2400" spc="-114" dirty="0"/>
              <a:t>, </a:t>
            </a:r>
            <a:r>
              <a:rPr sz="2400" dirty="0"/>
              <a:t>If </a:t>
            </a:r>
            <a:r>
              <a:rPr sz="2400" spc="-185" dirty="0"/>
              <a:t>N </a:t>
            </a:r>
            <a:r>
              <a:rPr sz="2400" spc="-210" dirty="0"/>
              <a:t>= </a:t>
            </a:r>
            <a:r>
              <a:rPr sz="2400" spc="-120" dirty="0"/>
              <a:t>0 </a:t>
            </a:r>
            <a:r>
              <a:rPr sz="2400" spc="-40" dirty="0"/>
              <a:t>then</a:t>
            </a:r>
            <a:r>
              <a:rPr sz="2400" spc="-215" dirty="0"/>
              <a:t> </a:t>
            </a:r>
            <a:r>
              <a:rPr sz="2400" spc="-200" dirty="0"/>
              <a:t>End</a:t>
            </a:r>
            <a:endParaRPr sz="2400"/>
          </a:p>
          <a:p>
            <a:pPr marL="544195" marR="5715" indent="-531495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pc="-160" dirty="0"/>
              <a:t>Thus, </a:t>
            </a:r>
            <a:r>
              <a:rPr spc="35" dirty="0"/>
              <a:t>if </a:t>
            </a:r>
            <a:r>
              <a:rPr spc="-185" dirty="0"/>
              <a:t>N </a:t>
            </a:r>
            <a:r>
              <a:rPr spc="-210" dirty="0"/>
              <a:t>= </a:t>
            </a:r>
            <a:r>
              <a:rPr spc="-120" dirty="0"/>
              <a:t>0 </a:t>
            </a:r>
            <a:r>
              <a:rPr spc="-30" dirty="0"/>
              <a:t>the </a:t>
            </a:r>
            <a:r>
              <a:rPr spc="-120" dirty="0"/>
              <a:t>processor </a:t>
            </a:r>
            <a:r>
              <a:rPr spc="-50" dirty="0"/>
              <a:t>returns </a:t>
            </a:r>
            <a:r>
              <a:rPr spc="30" dirty="0"/>
              <a:t>to </a:t>
            </a:r>
            <a:r>
              <a:rPr spc="-90" dirty="0"/>
              <a:t>step </a:t>
            </a:r>
            <a:r>
              <a:rPr spc="-120" dirty="0"/>
              <a:t>1 </a:t>
            </a:r>
            <a:r>
              <a:rPr spc="-65" dirty="0"/>
              <a:t>immediately  </a:t>
            </a:r>
            <a:r>
              <a:rPr spc="-20" dirty="0"/>
              <a:t>after </a:t>
            </a:r>
            <a:r>
              <a:rPr spc="-90" dirty="0"/>
              <a:t>step</a:t>
            </a:r>
            <a:r>
              <a:rPr spc="-245" dirty="0"/>
              <a:t> </a:t>
            </a:r>
            <a:r>
              <a:rPr spc="-95" dirty="0"/>
              <a:t>4.</a:t>
            </a:r>
          </a:p>
          <a:p>
            <a:pPr marL="544195" marR="5080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dirty="0"/>
              <a:t>If </a:t>
            </a:r>
            <a:r>
              <a:rPr spc="-185" dirty="0"/>
              <a:t>N </a:t>
            </a:r>
            <a:r>
              <a:rPr spc="-210" dirty="0"/>
              <a:t>= </a:t>
            </a:r>
            <a:r>
              <a:rPr spc="-100" dirty="0"/>
              <a:t>1, </a:t>
            </a:r>
            <a:r>
              <a:rPr spc="-90" dirty="0"/>
              <a:t>step </a:t>
            </a:r>
            <a:r>
              <a:rPr spc="-120" dirty="0"/>
              <a:t>5 </a:t>
            </a:r>
            <a:r>
              <a:rPr spc="-125" dirty="0"/>
              <a:t>is </a:t>
            </a:r>
            <a:r>
              <a:rPr spc="-55" dirty="0"/>
              <a:t>performed </a:t>
            </a:r>
            <a:r>
              <a:rPr spc="30" dirty="0"/>
              <a:t>to </a:t>
            </a:r>
            <a:r>
              <a:rPr spc="-85" dirty="0"/>
              <a:t>load </a:t>
            </a:r>
            <a:r>
              <a:rPr spc="-190" dirty="0"/>
              <a:t>a </a:t>
            </a:r>
            <a:r>
              <a:rPr spc="-85" dirty="0"/>
              <a:t>new </a:t>
            </a:r>
            <a:r>
              <a:rPr spc="-100" dirty="0"/>
              <a:t>value </a:t>
            </a:r>
            <a:r>
              <a:rPr spc="-5" dirty="0"/>
              <a:t>into </a:t>
            </a:r>
            <a:r>
              <a:rPr spc="-30" dirty="0"/>
              <a:t>the </a:t>
            </a:r>
            <a:r>
              <a:rPr spc="-295" dirty="0"/>
              <a:t>PC,  </a:t>
            </a:r>
            <a:r>
              <a:rPr spc="-70" dirty="0"/>
              <a:t>thus </a:t>
            </a:r>
            <a:r>
              <a:rPr spc="-55" dirty="0"/>
              <a:t>performing </a:t>
            </a:r>
            <a:r>
              <a:rPr spc="-30" dirty="0"/>
              <a:t>the </a:t>
            </a:r>
            <a:r>
              <a:rPr spc="-100" dirty="0"/>
              <a:t>branch</a:t>
            </a:r>
            <a:r>
              <a:rPr spc="-350" dirty="0"/>
              <a:t> </a:t>
            </a:r>
            <a:r>
              <a:rPr spc="-55" dirty="0"/>
              <a:t>operation.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130" dirty="0"/>
              <a:t>Conditional</a:t>
            </a:r>
            <a:r>
              <a:rPr spc="-445" dirty="0"/>
              <a:t> </a:t>
            </a:r>
            <a:r>
              <a:rPr spc="-220" dirty="0"/>
              <a:t>Branch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317865" algn="l"/>
              </a:tabLst>
            </a:pPr>
            <a:r>
              <a:rPr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-105" dirty="0">
                <a:uFill>
                  <a:solidFill>
                    <a:srgbClr val="000000"/>
                  </a:solidFill>
                </a:uFill>
              </a:rPr>
              <a:t>Instructions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40051" y="1812797"/>
            <a:ext cx="4954905" cy="0"/>
          </a:xfrm>
          <a:custGeom>
            <a:avLst/>
            <a:gdLst/>
            <a:ahLst/>
            <a:cxnLst/>
            <a:rect l="l" t="t" r="r" b="b"/>
            <a:pathLst>
              <a:path w="4954905">
                <a:moveTo>
                  <a:pt x="0" y="0"/>
                </a:moveTo>
                <a:lnTo>
                  <a:pt x="4954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8331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Execution </a:t>
            </a:r>
            <a:r>
              <a:rPr spc="-10" dirty="0"/>
              <a:t>of </a:t>
            </a:r>
            <a:r>
              <a:rPr spc="-130" dirty="0"/>
              <a:t>Conditional</a:t>
            </a:r>
            <a:r>
              <a:rPr spc="-445" dirty="0"/>
              <a:t> </a:t>
            </a:r>
            <a:r>
              <a:rPr spc="-220" dirty="0"/>
              <a:t>Branch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317865" algn="l"/>
              </a:tabLst>
            </a:pPr>
            <a:r>
              <a:rPr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-105" dirty="0">
                <a:uFill>
                  <a:solidFill>
                    <a:srgbClr val="000000"/>
                  </a:solidFill>
                </a:uFill>
              </a:rPr>
              <a:t>Instructions	</a:t>
            </a:r>
          </a:p>
        </p:txBody>
      </p:sp>
      <p:sp>
        <p:nvSpPr>
          <p:cNvPr id="5" name="object 5"/>
          <p:cNvSpPr/>
          <p:nvPr/>
        </p:nvSpPr>
        <p:spPr>
          <a:xfrm>
            <a:off x="1940051" y="1812035"/>
            <a:ext cx="4956175" cy="3175"/>
          </a:xfrm>
          <a:custGeom>
            <a:avLst/>
            <a:gdLst/>
            <a:ahLst/>
            <a:cxnLst/>
            <a:rect l="l" t="t" r="r" b="b"/>
            <a:pathLst>
              <a:path w="4956175" h="3175">
                <a:moveTo>
                  <a:pt x="4956048" y="0"/>
                </a:moveTo>
                <a:lnTo>
                  <a:pt x="4954524" y="0"/>
                </a:lnTo>
                <a:lnTo>
                  <a:pt x="4954524" y="1524"/>
                </a:lnTo>
                <a:lnTo>
                  <a:pt x="0" y="1524"/>
                </a:lnTo>
                <a:lnTo>
                  <a:pt x="0" y="3047"/>
                </a:lnTo>
                <a:lnTo>
                  <a:pt x="4956048" y="3047"/>
                </a:lnTo>
                <a:lnTo>
                  <a:pt x="4956048" y="1524"/>
                </a:lnTo>
                <a:lnTo>
                  <a:pt x="1524" y="1524"/>
                </a:lnTo>
                <a:lnTo>
                  <a:pt x="1524" y="0"/>
                </a:lnTo>
                <a:lnTo>
                  <a:pt x="4956048" y="0"/>
                </a:lnTo>
                <a:close/>
              </a:path>
              <a:path w="4956175" h="317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956175" h="3175">
                <a:moveTo>
                  <a:pt x="4954524" y="0"/>
                </a:moveTo>
                <a:lnTo>
                  <a:pt x="1524" y="0"/>
                </a:lnTo>
                <a:lnTo>
                  <a:pt x="1524" y="1524"/>
                </a:lnTo>
                <a:lnTo>
                  <a:pt x="4954524" y="1524"/>
                </a:lnTo>
                <a:lnTo>
                  <a:pt x="4954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8799" y="2005151"/>
            <a:ext cx="13519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Step</a:t>
            </a:r>
            <a:r>
              <a:rPr sz="1900" b="1" spc="-1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0051" y="2571749"/>
            <a:ext cx="4954905" cy="0"/>
          </a:xfrm>
          <a:custGeom>
            <a:avLst/>
            <a:gdLst/>
            <a:ahLst/>
            <a:cxnLst/>
            <a:rect l="l" t="t" r="r" b="b"/>
            <a:pathLst>
              <a:path w="4954905">
                <a:moveTo>
                  <a:pt x="0" y="0"/>
                </a:moveTo>
                <a:lnTo>
                  <a:pt x="4954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0051" y="2573235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0051" y="2570060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28799" y="2507449"/>
            <a:ext cx="159385" cy="2134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900" spc="-5" dirty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900" spc="-5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spc="-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900" spc="-5" dirty="0"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00" spc="-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0051" y="4895849"/>
            <a:ext cx="4954905" cy="0"/>
          </a:xfrm>
          <a:custGeom>
            <a:avLst/>
            <a:gdLst/>
            <a:ahLst/>
            <a:cxnLst/>
            <a:rect l="l" t="t" r="r" b="b"/>
            <a:pathLst>
              <a:path w="4954905">
                <a:moveTo>
                  <a:pt x="0" y="0"/>
                </a:moveTo>
                <a:lnTo>
                  <a:pt x="4954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0051" y="4897335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0051" y="4894160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9038" y="5633652"/>
            <a:ext cx="6760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9160" algn="l"/>
              </a:tabLst>
            </a:pPr>
            <a:r>
              <a:rPr sz="1900" spc="-5" dirty="0">
                <a:latin typeface="Arial"/>
                <a:cs typeface="Arial"/>
              </a:rPr>
              <a:t>Figure.	</a:t>
            </a:r>
            <a:r>
              <a:rPr sz="1900" spc="-10" dirty="0">
                <a:latin typeface="Arial"/>
                <a:cs typeface="Arial"/>
              </a:rPr>
              <a:t>Control </a:t>
            </a:r>
            <a:r>
              <a:rPr sz="1900" spc="-5" dirty="0">
                <a:latin typeface="Arial"/>
                <a:cs typeface="Arial"/>
              </a:rPr>
              <a:t>sequence for an conditional </a:t>
            </a:r>
            <a:r>
              <a:rPr sz="1900" spc="-10" dirty="0">
                <a:latin typeface="Arial"/>
                <a:cs typeface="Arial"/>
              </a:rPr>
              <a:t>branch</a:t>
            </a:r>
            <a:r>
              <a:rPr sz="1900" spc="27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instruction.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4983" y="2507449"/>
            <a:ext cx="5032375" cy="213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9005">
              <a:lnSpc>
                <a:spcPct val="1474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1900" spc="-75" dirty="0">
                <a:latin typeface="Arial"/>
                <a:cs typeface="Arial"/>
              </a:rPr>
              <a:t>PC</a:t>
            </a:r>
            <a:r>
              <a:rPr sz="1950" spc="-112" baseline="-14957" dirty="0">
                <a:latin typeface="Arial"/>
                <a:cs typeface="Arial"/>
              </a:rPr>
              <a:t>out</a:t>
            </a:r>
            <a:r>
              <a:rPr sz="1950" spc="-225" baseline="-14957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,	MAR </a:t>
            </a:r>
            <a:r>
              <a:rPr sz="1950" spc="-7" baseline="-12820" dirty="0">
                <a:latin typeface="Arial"/>
                <a:cs typeface="Arial"/>
              </a:rPr>
              <a:t>in </a:t>
            </a:r>
            <a:r>
              <a:rPr sz="1900" spc="-5" dirty="0">
                <a:latin typeface="Arial"/>
                <a:cs typeface="Arial"/>
              </a:rPr>
              <a:t>, </a:t>
            </a:r>
            <a:r>
              <a:rPr sz="1900" spc="-10" dirty="0">
                <a:latin typeface="Arial"/>
                <a:cs typeface="Arial"/>
              </a:rPr>
              <a:t>Read, </a:t>
            </a:r>
            <a:r>
              <a:rPr sz="1900" spc="-15" dirty="0">
                <a:latin typeface="Arial"/>
                <a:cs typeface="Arial"/>
              </a:rPr>
              <a:t>Select4,Add, </a:t>
            </a:r>
            <a:r>
              <a:rPr sz="1900" spc="30" dirty="0">
                <a:latin typeface="Arial"/>
                <a:cs typeface="Arial"/>
              </a:rPr>
              <a:t>Z</a:t>
            </a:r>
            <a:r>
              <a:rPr sz="1950" spc="44" baseline="-8547" dirty="0">
                <a:latin typeface="Arial"/>
                <a:cs typeface="Arial"/>
              </a:rPr>
              <a:t>in  </a:t>
            </a:r>
            <a:r>
              <a:rPr sz="1900" spc="-5" dirty="0">
                <a:latin typeface="Arial"/>
                <a:cs typeface="Arial"/>
              </a:rPr>
              <a:t>Z</a:t>
            </a:r>
            <a:r>
              <a:rPr sz="1950" spc="-7" baseline="-12820" dirty="0">
                <a:latin typeface="Arial"/>
                <a:cs typeface="Arial"/>
              </a:rPr>
              <a:t>out</a:t>
            </a:r>
            <a:r>
              <a:rPr sz="1900" spc="-5" dirty="0">
                <a:latin typeface="Arial"/>
                <a:cs typeface="Arial"/>
              </a:rPr>
              <a:t>, </a:t>
            </a:r>
            <a:r>
              <a:rPr sz="1900" spc="-10" dirty="0">
                <a:latin typeface="Arial"/>
                <a:cs typeface="Arial"/>
              </a:rPr>
              <a:t>PC</a:t>
            </a:r>
            <a:r>
              <a:rPr sz="1950" spc="-15" baseline="-12820" dirty="0">
                <a:latin typeface="Arial"/>
                <a:cs typeface="Arial"/>
              </a:rPr>
              <a:t>in </a:t>
            </a:r>
            <a:r>
              <a:rPr sz="1900" spc="-5" dirty="0">
                <a:latin typeface="Arial"/>
                <a:cs typeface="Arial"/>
              </a:rPr>
              <a:t>, </a:t>
            </a:r>
            <a:r>
              <a:rPr sz="1900" spc="30" dirty="0">
                <a:latin typeface="Arial"/>
                <a:cs typeface="Arial"/>
              </a:rPr>
              <a:t>Y</a:t>
            </a:r>
            <a:r>
              <a:rPr sz="1950" spc="44" baseline="-12820" dirty="0">
                <a:latin typeface="Arial"/>
                <a:cs typeface="Arial"/>
              </a:rPr>
              <a:t>in</a:t>
            </a:r>
            <a:r>
              <a:rPr sz="1900" spc="30" dirty="0">
                <a:latin typeface="Arial"/>
                <a:cs typeface="Arial"/>
              </a:rPr>
              <a:t>, </a:t>
            </a:r>
            <a:r>
              <a:rPr sz="1900" spc="-5" dirty="0">
                <a:latin typeface="Arial"/>
                <a:cs typeface="Arial"/>
              </a:rPr>
              <a:t>WMF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spc="20" dirty="0">
                <a:latin typeface="Arial"/>
                <a:cs typeface="Arial"/>
              </a:rPr>
              <a:t>MDR</a:t>
            </a:r>
            <a:r>
              <a:rPr sz="1950" spc="30" baseline="-17094" dirty="0">
                <a:latin typeface="Arial"/>
                <a:cs typeface="Arial"/>
              </a:rPr>
              <a:t>out </a:t>
            </a:r>
            <a:r>
              <a:rPr sz="1900" spc="-5" dirty="0">
                <a:latin typeface="Arial"/>
                <a:cs typeface="Arial"/>
              </a:rPr>
              <a:t>,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30" dirty="0">
                <a:latin typeface="Arial"/>
                <a:cs typeface="Arial"/>
              </a:rPr>
              <a:t>IR</a:t>
            </a:r>
            <a:r>
              <a:rPr sz="1950" spc="44" baseline="-17094" dirty="0">
                <a:latin typeface="Arial"/>
                <a:cs typeface="Arial"/>
              </a:rPr>
              <a:t>in</a:t>
            </a:r>
            <a:endParaRPr sz="1950" baseline="-17094">
              <a:latin typeface="Arial"/>
              <a:cs typeface="Arial"/>
            </a:endParaRPr>
          </a:p>
          <a:p>
            <a:pPr marL="12700" marR="5080">
              <a:lnSpc>
                <a:spcPct val="144200"/>
              </a:lnSpc>
              <a:spcBef>
                <a:spcPts val="130"/>
              </a:spcBef>
              <a:tabLst>
                <a:tab pos="1268095" algn="l"/>
                <a:tab pos="2170430" algn="l"/>
              </a:tabLst>
            </a:pPr>
            <a:r>
              <a:rPr sz="2850" spc="-37" baseline="1461" dirty="0">
                <a:latin typeface="Arial"/>
                <a:cs typeface="Arial"/>
              </a:rPr>
              <a:t>Offset-field-of-IR</a:t>
            </a:r>
            <a:r>
              <a:rPr sz="1950" spc="-37" baseline="-6410" dirty="0">
                <a:latin typeface="Arial"/>
                <a:cs typeface="Arial"/>
              </a:rPr>
              <a:t>out</a:t>
            </a:r>
            <a:r>
              <a:rPr sz="2850" spc="-37" baseline="1461" dirty="0">
                <a:latin typeface="Arial"/>
                <a:cs typeface="Arial"/>
              </a:rPr>
              <a:t>,	</a:t>
            </a:r>
            <a:r>
              <a:rPr sz="2850" spc="-7" baseline="1461" dirty="0">
                <a:latin typeface="Arial"/>
                <a:cs typeface="Arial"/>
              </a:rPr>
              <a:t>Add, </a:t>
            </a:r>
            <a:r>
              <a:rPr sz="2850" spc="44" baseline="1461" dirty="0">
                <a:latin typeface="Arial"/>
                <a:cs typeface="Arial"/>
              </a:rPr>
              <a:t>Z</a:t>
            </a:r>
            <a:r>
              <a:rPr sz="1950" spc="44" baseline="-6410" dirty="0">
                <a:latin typeface="Arial"/>
                <a:cs typeface="Arial"/>
              </a:rPr>
              <a:t>in </a:t>
            </a:r>
            <a:r>
              <a:rPr sz="1900" spc="-5" dirty="0">
                <a:solidFill>
                  <a:srgbClr val="66FFFF"/>
                </a:solidFill>
                <a:latin typeface="Arial"/>
                <a:cs typeface="Arial"/>
              </a:rPr>
              <a:t>If N = 0 then End  </a:t>
            </a:r>
            <a:r>
              <a:rPr sz="1900" spc="20" dirty="0">
                <a:latin typeface="Arial"/>
                <a:cs typeface="Arial"/>
              </a:rPr>
              <a:t>Z</a:t>
            </a:r>
            <a:r>
              <a:rPr sz="1950" spc="30" baseline="-17094" dirty="0">
                <a:latin typeface="Arial"/>
                <a:cs typeface="Arial"/>
              </a:rPr>
              <a:t>out</a:t>
            </a:r>
            <a:r>
              <a:rPr sz="1900" spc="20" dirty="0">
                <a:latin typeface="Arial"/>
                <a:cs typeface="Arial"/>
              </a:rPr>
              <a:t>,</a:t>
            </a:r>
            <a:r>
              <a:rPr sz="1900" spc="30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PC</a:t>
            </a:r>
            <a:r>
              <a:rPr sz="1950" spc="-75" baseline="-10683" dirty="0">
                <a:latin typeface="Arial"/>
                <a:cs typeface="Arial"/>
              </a:rPr>
              <a:t>in</a:t>
            </a:r>
            <a:r>
              <a:rPr sz="1950" spc="-270" baseline="-10683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,	End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701283" y="4245863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4" h="21589">
                <a:moveTo>
                  <a:pt x="62483" y="0"/>
                </a:moveTo>
                <a:lnTo>
                  <a:pt x="0" y="2133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1283" y="4267199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4" h="10795">
                <a:moveTo>
                  <a:pt x="0" y="0"/>
                </a:moveTo>
                <a:lnTo>
                  <a:pt x="62483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3767" y="4245863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1284" y="4245863"/>
            <a:ext cx="62865" cy="32384"/>
          </a:xfrm>
          <a:custGeom>
            <a:avLst/>
            <a:gdLst/>
            <a:ahLst/>
            <a:cxnLst/>
            <a:rect l="l" t="t" r="r" b="b"/>
            <a:pathLst>
              <a:path w="62864" h="32385">
                <a:moveTo>
                  <a:pt x="62484" y="32004"/>
                </a:moveTo>
                <a:lnTo>
                  <a:pt x="0" y="21336"/>
                </a:lnTo>
                <a:lnTo>
                  <a:pt x="62484" y="0"/>
                </a:lnTo>
                <a:lnTo>
                  <a:pt x="62484" y="320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1283" y="4245863"/>
            <a:ext cx="62865" cy="32384"/>
          </a:xfrm>
          <a:custGeom>
            <a:avLst/>
            <a:gdLst/>
            <a:ahLst/>
            <a:cxnLst/>
            <a:rect l="l" t="t" r="r" b="b"/>
            <a:pathLst>
              <a:path w="62864" h="32385">
                <a:moveTo>
                  <a:pt x="62483" y="0"/>
                </a:moveTo>
                <a:lnTo>
                  <a:pt x="0" y="21335"/>
                </a:lnTo>
                <a:lnTo>
                  <a:pt x="62483" y="32003"/>
                </a:lnTo>
                <a:lnTo>
                  <a:pt x="62483" y="21335"/>
                </a:lnTo>
                <a:lnTo>
                  <a:pt x="62483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6292" y="4267199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95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4035" y="3543299"/>
            <a:ext cx="71755" cy="10795"/>
          </a:xfrm>
          <a:custGeom>
            <a:avLst/>
            <a:gdLst/>
            <a:ahLst/>
            <a:cxnLst/>
            <a:rect l="l" t="t" r="r" b="b"/>
            <a:pathLst>
              <a:path w="71754" h="10795">
                <a:moveTo>
                  <a:pt x="0" y="10667"/>
                </a:moveTo>
                <a:lnTo>
                  <a:pt x="7162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4035" y="3532631"/>
            <a:ext cx="71755" cy="10795"/>
          </a:xfrm>
          <a:custGeom>
            <a:avLst/>
            <a:gdLst/>
            <a:ahLst/>
            <a:cxnLst/>
            <a:rect l="l" t="t" r="r" b="b"/>
            <a:pathLst>
              <a:path w="71754" h="10795">
                <a:moveTo>
                  <a:pt x="71627" y="1066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4035" y="353263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4035" y="354329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4036" y="3532632"/>
            <a:ext cx="71755" cy="21590"/>
          </a:xfrm>
          <a:custGeom>
            <a:avLst/>
            <a:gdLst/>
            <a:ahLst/>
            <a:cxnLst/>
            <a:rect l="l" t="t" r="r" b="b"/>
            <a:pathLst>
              <a:path w="71754" h="21589">
                <a:moveTo>
                  <a:pt x="0" y="21336"/>
                </a:moveTo>
                <a:lnTo>
                  <a:pt x="0" y="0"/>
                </a:lnTo>
                <a:lnTo>
                  <a:pt x="71628" y="10668"/>
                </a:lnTo>
                <a:lnTo>
                  <a:pt x="0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4035" y="3532631"/>
            <a:ext cx="71755" cy="21590"/>
          </a:xfrm>
          <a:custGeom>
            <a:avLst/>
            <a:gdLst/>
            <a:ahLst/>
            <a:cxnLst/>
            <a:rect l="l" t="t" r="r" b="b"/>
            <a:pathLst>
              <a:path w="71754" h="21589">
                <a:moveTo>
                  <a:pt x="0" y="21335"/>
                </a:moveTo>
                <a:lnTo>
                  <a:pt x="71627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213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6292" y="3543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01283" y="2385059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60" h="10794">
                <a:moveTo>
                  <a:pt x="73151" y="0"/>
                </a:moveTo>
                <a:lnTo>
                  <a:pt x="0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1283" y="2395727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60" h="21589">
                <a:moveTo>
                  <a:pt x="0" y="0"/>
                </a:moveTo>
                <a:lnTo>
                  <a:pt x="73151" y="2133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4435" y="238505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1284" y="2385059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60" h="32385">
                <a:moveTo>
                  <a:pt x="73152" y="32004"/>
                </a:moveTo>
                <a:lnTo>
                  <a:pt x="0" y="10668"/>
                </a:lnTo>
                <a:lnTo>
                  <a:pt x="73152" y="0"/>
                </a:lnTo>
                <a:lnTo>
                  <a:pt x="73152" y="320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1283" y="2385059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60" h="32385">
                <a:moveTo>
                  <a:pt x="73151" y="0"/>
                </a:moveTo>
                <a:lnTo>
                  <a:pt x="0" y="10667"/>
                </a:lnTo>
                <a:lnTo>
                  <a:pt x="73151" y="32003"/>
                </a:lnTo>
                <a:lnTo>
                  <a:pt x="73151" y="10667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46292" y="2395727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95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0603" y="579729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2003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0603" y="5797295"/>
            <a:ext cx="62865" cy="113030"/>
          </a:xfrm>
          <a:custGeom>
            <a:avLst/>
            <a:gdLst/>
            <a:ahLst/>
            <a:cxnLst/>
            <a:rect l="l" t="t" r="r" b="b"/>
            <a:pathLst>
              <a:path w="62865" h="113029">
                <a:moveTo>
                  <a:pt x="0" y="0"/>
                </a:moveTo>
                <a:lnTo>
                  <a:pt x="62483" y="11277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43088" y="5797295"/>
            <a:ext cx="52069" cy="113030"/>
          </a:xfrm>
          <a:custGeom>
            <a:avLst/>
            <a:gdLst/>
            <a:ahLst/>
            <a:cxnLst/>
            <a:rect l="l" t="t" r="r" b="b"/>
            <a:pathLst>
              <a:path w="52070" h="113029">
                <a:moveTo>
                  <a:pt x="0" y="112775"/>
                </a:moveTo>
                <a:lnTo>
                  <a:pt x="51815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4423" y="579729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479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64423" y="1517903"/>
            <a:ext cx="0" cy="4279900"/>
          </a:xfrm>
          <a:custGeom>
            <a:avLst/>
            <a:gdLst/>
            <a:ahLst/>
            <a:cxnLst/>
            <a:rect l="l" t="t" r="r" b="b"/>
            <a:pathLst>
              <a:path h="4279900">
                <a:moveTo>
                  <a:pt x="0" y="427939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64423" y="151790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43088" y="1403603"/>
            <a:ext cx="52069" cy="114300"/>
          </a:xfrm>
          <a:custGeom>
            <a:avLst/>
            <a:gdLst/>
            <a:ahLst/>
            <a:cxnLst/>
            <a:rect l="l" t="t" r="r" b="b"/>
            <a:pathLst>
              <a:path w="52070" h="114300">
                <a:moveTo>
                  <a:pt x="51815" y="114299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0603" y="1403603"/>
            <a:ext cx="62865" cy="114300"/>
          </a:xfrm>
          <a:custGeom>
            <a:avLst/>
            <a:gdLst/>
            <a:ahLst/>
            <a:cxnLst/>
            <a:rect l="l" t="t" r="r" b="b"/>
            <a:pathLst>
              <a:path w="62865" h="114300">
                <a:moveTo>
                  <a:pt x="62483" y="0"/>
                </a:moveTo>
                <a:lnTo>
                  <a:pt x="0" y="114299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0603" y="1517903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12607" y="1517903"/>
            <a:ext cx="0" cy="4279900"/>
          </a:xfrm>
          <a:custGeom>
            <a:avLst/>
            <a:gdLst/>
            <a:ahLst/>
            <a:cxnLst/>
            <a:rect l="l" t="t" r="r" b="b"/>
            <a:pathLst>
              <a:path h="4279900">
                <a:moveTo>
                  <a:pt x="0" y="0"/>
                </a:moveTo>
                <a:lnTo>
                  <a:pt x="0" y="4279391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53327" y="579729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19811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3327" y="5797295"/>
            <a:ext cx="52069" cy="113030"/>
          </a:xfrm>
          <a:custGeom>
            <a:avLst/>
            <a:gdLst/>
            <a:ahLst/>
            <a:cxnLst/>
            <a:rect l="l" t="t" r="r" b="b"/>
            <a:pathLst>
              <a:path w="52070" h="113029">
                <a:moveTo>
                  <a:pt x="0" y="0"/>
                </a:moveTo>
                <a:lnTo>
                  <a:pt x="51815" y="11277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5144" y="5797295"/>
            <a:ext cx="52069" cy="113030"/>
          </a:xfrm>
          <a:custGeom>
            <a:avLst/>
            <a:gdLst/>
            <a:ahLst/>
            <a:cxnLst/>
            <a:rect l="l" t="t" r="r" b="b"/>
            <a:pathLst>
              <a:path w="52070" h="113029">
                <a:moveTo>
                  <a:pt x="0" y="112775"/>
                </a:moveTo>
                <a:lnTo>
                  <a:pt x="51815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5623" y="5797295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21335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35623" y="1517903"/>
            <a:ext cx="0" cy="4279900"/>
          </a:xfrm>
          <a:custGeom>
            <a:avLst/>
            <a:gdLst/>
            <a:ahLst/>
            <a:cxnLst/>
            <a:rect l="l" t="t" r="r" b="b"/>
            <a:pathLst>
              <a:path h="4279900">
                <a:moveTo>
                  <a:pt x="0" y="427939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5623" y="151790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05144" y="1403603"/>
            <a:ext cx="52069" cy="114300"/>
          </a:xfrm>
          <a:custGeom>
            <a:avLst/>
            <a:gdLst/>
            <a:ahLst/>
            <a:cxnLst/>
            <a:rect l="l" t="t" r="r" b="b"/>
            <a:pathLst>
              <a:path w="52070" h="114300">
                <a:moveTo>
                  <a:pt x="51815" y="114299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53327" y="1403603"/>
            <a:ext cx="52069" cy="114300"/>
          </a:xfrm>
          <a:custGeom>
            <a:avLst/>
            <a:gdLst/>
            <a:ahLst/>
            <a:cxnLst/>
            <a:rect l="l" t="t" r="r" b="b"/>
            <a:pathLst>
              <a:path w="52070" h="114300">
                <a:moveTo>
                  <a:pt x="51815" y="0"/>
                </a:moveTo>
                <a:lnTo>
                  <a:pt x="0" y="114299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53327" y="151790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8319" y="579729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2003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8319" y="5797295"/>
            <a:ext cx="52069" cy="113030"/>
          </a:xfrm>
          <a:custGeom>
            <a:avLst/>
            <a:gdLst/>
            <a:ahLst/>
            <a:cxnLst/>
            <a:rect l="l" t="t" r="r" b="b"/>
            <a:pathLst>
              <a:path w="52070" h="113029">
                <a:moveTo>
                  <a:pt x="0" y="0"/>
                </a:moveTo>
                <a:lnTo>
                  <a:pt x="51815" y="11277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0135" y="5797295"/>
            <a:ext cx="62865" cy="113030"/>
          </a:xfrm>
          <a:custGeom>
            <a:avLst/>
            <a:gdLst/>
            <a:ahLst/>
            <a:cxnLst/>
            <a:rect l="l" t="t" r="r" b="b"/>
            <a:pathLst>
              <a:path w="62864" h="113029">
                <a:moveTo>
                  <a:pt x="0" y="112775"/>
                </a:moveTo>
                <a:lnTo>
                  <a:pt x="6248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92139" y="5797295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30479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92139" y="1517903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60135" y="1403603"/>
            <a:ext cx="62865" cy="114300"/>
          </a:xfrm>
          <a:custGeom>
            <a:avLst/>
            <a:gdLst/>
            <a:ahLst/>
            <a:cxnLst/>
            <a:rect l="l" t="t" r="r" b="b"/>
            <a:pathLst>
              <a:path w="62864" h="114300">
                <a:moveTo>
                  <a:pt x="62483" y="114299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08319" y="1403603"/>
            <a:ext cx="52069" cy="114300"/>
          </a:xfrm>
          <a:custGeom>
            <a:avLst/>
            <a:gdLst/>
            <a:ahLst/>
            <a:cxnLst/>
            <a:rect l="l" t="t" r="r" b="b"/>
            <a:pathLst>
              <a:path w="52070" h="114300">
                <a:moveTo>
                  <a:pt x="51815" y="0"/>
                </a:moveTo>
                <a:lnTo>
                  <a:pt x="0" y="114299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08319" y="151790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40323" y="1517903"/>
            <a:ext cx="0" cy="4279900"/>
          </a:xfrm>
          <a:custGeom>
            <a:avLst/>
            <a:gdLst/>
            <a:ahLst/>
            <a:cxnLst/>
            <a:rect l="l" t="t" r="r" b="b"/>
            <a:pathLst>
              <a:path h="4279900">
                <a:moveTo>
                  <a:pt x="0" y="0"/>
                </a:moveTo>
                <a:lnTo>
                  <a:pt x="0" y="4279391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46291" y="1952243"/>
            <a:ext cx="62865" cy="9525"/>
          </a:xfrm>
          <a:custGeom>
            <a:avLst/>
            <a:gdLst/>
            <a:ahLst/>
            <a:cxnLst/>
            <a:rect l="l" t="t" r="r" b="b"/>
            <a:pathLst>
              <a:path w="62864" h="9525">
                <a:moveTo>
                  <a:pt x="62483" y="0"/>
                </a:moveTo>
                <a:lnTo>
                  <a:pt x="0" y="9143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46291" y="1961387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4" h="10794">
                <a:moveTo>
                  <a:pt x="0" y="0"/>
                </a:moveTo>
                <a:lnTo>
                  <a:pt x="62483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08775" y="19613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8775" y="195224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-5166" y="4571"/>
                </a:moveTo>
                <a:lnTo>
                  <a:pt x="5166" y="4571"/>
                </a:lnTo>
              </a:path>
            </a:pathLst>
          </a:custGeom>
          <a:ln w="914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46292" y="1952243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4" h="20319">
                <a:moveTo>
                  <a:pt x="62484" y="19812"/>
                </a:moveTo>
                <a:lnTo>
                  <a:pt x="0" y="9144"/>
                </a:lnTo>
                <a:lnTo>
                  <a:pt x="62484" y="0"/>
                </a:lnTo>
                <a:lnTo>
                  <a:pt x="62484" y="1981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6291" y="1952243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4" h="20319">
                <a:moveTo>
                  <a:pt x="62483" y="0"/>
                </a:moveTo>
                <a:lnTo>
                  <a:pt x="0" y="9143"/>
                </a:lnTo>
                <a:lnTo>
                  <a:pt x="62483" y="19811"/>
                </a:lnTo>
                <a:lnTo>
                  <a:pt x="62483" y="9143"/>
                </a:lnTo>
                <a:lnTo>
                  <a:pt x="62483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08775" y="1961387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46291" y="2602991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4" h="20319">
                <a:moveTo>
                  <a:pt x="62483" y="0"/>
                </a:moveTo>
                <a:lnTo>
                  <a:pt x="0" y="19811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46291" y="2622803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4" h="10794">
                <a:moveTo>
                  <a:pt x="0" y="0"/>
                </a:moveTo>
                <a:lnTo>
                  <a:pt x="62483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8775" y="26228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08775" y="2602991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-5166" y="9905"/>
                </a:moveTo>
                <a:lnTo>
                  <a:pt x="5166" y="9905"/>
                </a:lnTo>
              </a:path>
            </a:pathLst>
          </a:custGeom>
          <a:ln w="1981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6292" y="2602991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4" h="30480">
                <a:moveTo>
                  <a:pt x="62484" y="30480"/>
                </a:moveTo>
                <a:lnTo>
                  <a:pt x="0" y="19812"/>
                </a:lnTo>
                <a:lnTo>
                  <a:pt x="62484" y="0"/>
                </a:lnTo>
                <a:lnTo>
                  <a:pt x="62484" y="3048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46291" y="2602991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4" h="30480">
                <a:moveTo>
                  <a:pt x="62483" y="0"/>
                </a:moveTo>
                <a:lnTo>
                  <a:pt x="0" y="19811"/>
                </a:lnTo>
                <a:lnTo>
                  <a:pt x="62483" y="30479"/>
                </a:lnTo>
                <a:lnTo>
                  <a:pt x="62483" y="19811"/>
                </a:lnTo>
                <a:lnTo>
                  <a:pt x="62483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08775" y="2622803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08747" y="1961387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59" h="21589">
                <a:moveTo>
                  <a:pt x="73151" y="0"/>
                </a:moveTo>
                <a:lnTo>
                  <a:pt x="0" y="2133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8747" y="1982723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4">
                <a:moveTo>
                  <a:pt x="0" y="0"/>
                </a:moveTo>
                <a:lnTo>
                  <a:pt x="73151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81900" y="196138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08747" y="1961387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59" h="32385">
                <a:moveTo>
                  <a:pt x="73152" y="32004"/>
                </a:moveTo>
                <a:lnTo>
                  <a:pt x="0" y="21336"/>
                </a:lnTo>
                <a:lnTo>
                  <a:pt x="73152" y="0"/>
                </a:lnTo>
                <a:lnTo>
                  <a:pt x="73152" y="320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08747" y="1961387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59" h="32385">
                <a:moveTo>
                  <a:pt x="73151" y="0"/>
                </a:moveTo>
                <a:lnTo>
                  <a:pt x="0" y="21335"/>
                </a:lnTo>
                <a:lnTo>
                  <a:pt x="73151" y="32003"/>
                </a:lnTo>
                <a:lnTo>
                  <a:pt x="73151" y="21335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1900" y="1982723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08747" y="2499359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4">
                <a:moveTo>
                  <a:pt x="73151" y="0"/>
                </a:moveTo>
                <a:lnTo>
                  <a:pt x="0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8747" y="2510027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4">
                <a:moveTo>
                  <a:pt x="0" y="0"/>
                </a:moveTo>
                <a:lnTo>
                  <a:pt x="73151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81900" y="251002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81900" y="249935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08747" y="2499359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59" h="21589">
                <a:moveTo>
                  <a:pt x="73152" y="21336"/>
                </a:moveTo>
                <a:lnTo>
                  <a:pt x="0" y="10668"/>
                </a:lnTo>
                <a:lnTo>
                  <a:pt x="73152" y="0"/>
                </a:lnTo>
                <a:lnTo>
                  <a:pt x="73152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08747" y="2499359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59" h="21589">
                <a:moveTo>
                  <a:pt x="73151" y="0"/>
                </a:moveTo>
                <a:lnTo>
                  <a:pt x="0" y="10667"/>
                </a:lnTo>
                <a:lnTo>
                  <a:pt x="73151" y="21335"/>
                </a:lnTo>
                <a:lnTo>
                  <a:pt x="73151" y="10667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81900" y="2510027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39455" y="3575303"/>
            <a:ext cx="62865" cy="9525"/>
          </a:xfrm>
          <a:custGeom>
            <a:avLst/>
            <a:gdLst/>
            <a:ahLst/>
            <a:cxnLst/>
            <a:rect l="l" t="t" r="r" b="b"/>
            <a:pathLst>
              <a:path w="62865" h="9525">
                <a:moveTo>
                  <a:pt x="0" y="9143"/>
                </a:moveTo>
                <a:lnTo>
                  <a:pt x="6248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39455" y="3553967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5" h="21589">
                <a:moveTo>
                  <a:pt x="62483" y="21335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39455" y="3553967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39456" y="3553967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5" h="30479">
                <a:moveTo>
                  <a:pt x="0" y="30480"/>
                </a:moveTo>
                <a:lnTo>
                  <a:pt x="0" y="0"/>
                </a:lnTo>
                <a:lnTo>
                  <a:pt x="62484" y="21336"/>
                </a:lnTo>
                <a:lnTo>
                  <a:pt x="0" y="3048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39455" y="3553967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5" h="30479">
                <a:moveTo>
                  <a:pt x="0" y="30479"/>
                </a:moveTo>
                <a:lnTo>
                  <a:pt x="62483" y="21335"/>
                </a:lnTo>
                <a:lnTo>
                  <a:pt x="0" y="0"/>
                </a:lnTo>
                <a:lnTo>
                  <a:pt x="0" y="21335"/>
                </a:lnTo>
                <a:lnTo>
                  <a:pt x="0" y="30479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47788" y="3575303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391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08747" y="5062727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5">
                <a:moveTo>
                  <a:pt x="73151" y="0"/>
                </a:moveTo>
                <a:lnTo>
                  <a:pt x="0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08747" y="5073395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5">
                <a:moveTo>
                  <a:pt x="0" y="0"/>
                </a:moveTo>
                <a:lnTo>
                  <a:pt x="73151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81900" y="507339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81900" y="506272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08747" y="5062727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59" h="21589">
                <a:moveTo>
                  <a:pt x="73152" y="21336"/>
                </a:moveTo>
                <a:lnTo>
                  <a:pt x="0" y="10668"/>
                </a:lnTo>
                <a:lnTo>
                  <a:pt x="73152" y="0"/>
                </a:lnTo>
                <a:lnTo>
                  <a:pt x="73152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08747" y="5062727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59" h="21589">
                <a:moveTo>
                  <a:pt x="73151" y="0"/>
                </a:moveTo>
                <a:lnTo>
                  <a:pt x="0" y="10667"/>
                </a:lnTo>
                <a:lnTo>
                  <a:pt x="73151" y="21335"/>
                </a:lnTo>
                <a:lnTo>
                  <a:pt x="73151" y="10667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81900" y="5073395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46291" y="5103875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4" h="21589">
                <a:moveTo>
                  <a:pt x="62483" y="0"/>
                </a:moveTo>
                <a:lnTo>
                  <a:pt x="0" y="2133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46291" y="5125211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4" h="10795">
                <a:moveTo>
                  <a:pt x="0" y="0"/>
                </a:moveTo>
                <a:lnTo>
                  <a:pt x="62483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08775" y="5103875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46292" y="5103876"/>
            <a:ext cx="62865" cy="32384"/>
          </a:xfrm>
          <a:custGeom>
            <a:avLst/>
            <a:gdLst/>
            <a:ahLst/>
            <a:cxnLst/>
            <a:rect l="l" t="t" r="r" b="b"/>
            <a:pathLst>
              <a:path w="62864" h="32385">
                <a:moveTo>
                  <a:pt x="62484" y="32004"/>
                </a:moveTo>
                <a:lnTo>
                  <a:pt x="0" y="21336"/>
                </a:lnTo>
                <a:lnTo>
                  <a:pt x="62484" y="0"/>
                </a:lnTo>
                <a:lnTo>
                  <a:pt x="62484" y="320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46291" y="5103875"/>
            <a:ext cx="62865" cy="32384"/>
          </a:xfrm>
          <a:custGeom>
            <a:avLst/>
            <a:gdLst/>
            <a:ahLst/>
            <a:cxnLst/>
            <a:rect l="l" t="t" r="r" b="b"/>
            <a:pathLst>
              <a:path w="62864" h="32385">
                <a:moveTo>
                  <a:pt x="62483" y="0"/>
                </a:moveTo>
                <a:lnTo>
                  <a:pt x="0" y="21335"/>
                </a:lnTo>
                <a:lnTo>
                  <a:pt x="62483" y="32003"/>
                </a:lnTo>
                <a:lnTo>
                  <a:pt x="62483" y="21335"/>
                </a:lnTo>
                <a:lnTo>
                  <a:pt x="62483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08775" y="5125211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6852" y="3791711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0" y="10667"/>
                </a:moveTo>
                <a:lnTo>
                  <a:pt x="6248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16852" y="3781043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62483" y="1066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16852" y="378104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16852" y="379171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16852" y="3781044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5" h="21589">
                <a:moveTo>
                  <a:pt x="0" y="21336"/>
                </a:moveTo>
                <a:lnTo>
                  <a:pt x="0" y="0"/>
                </a:lnTo>
                <a:lnTo>
                  <a:pt x="62484" y="10668"/>
                </a:lnTo>
                <a:lnTo>
                  <a:pt x="0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16852" y="3781043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5" h="21589">
                <a:moveTo>
                  <a:pt x="0" y="21335"/>
                </a:moveTo>
                <a:lnTo>
                  <a:pt x="62483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213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24955" y="3791711"/>
            <a:ext cx="69215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691895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16852" y="3346703"/>
            <a:ext cx="62865" cy="21590"/>
          </a:xfrm>
          <a:custGeom>
            <a:avLst/>
            <a:gdLst/>
            <a:ahLst/>
            <a:cxnLst/>
            <a:rect l="l" t="t" r="r" b="b"/>
            <a:pathLst>
              <a:path w="62865" h="21589">
                <a:moveTo>
                  <a:pt x="0" y="21335"/>
                </a:moveTo>
                <a:lnTo>
                  <a:pt x="62483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16852" y="3337559"/>
            <a:ext cx="62865" cy="9525"/>
          </a:xfrm>
          <a:custGeom>
            <a:avLst/>
            <a:gdLst/>
            <a:ahLst/>
            <a:cxnLst/>
            <a:rect l="l" t="t" r="r" b="b"/>
            <a:pathLst>
              <a:path w="62865" h="9525">
                <a:moveTo>
                  <a:pt x="62483" y="914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16851" y="3337559"/>
            <a:ext cx="0" cy="30480"/>
          </a:xfrm>
          <a:custGeom>
            <a:avLst/>
            <a:gdLst/>
            <a:ahLst/>
            <a:cxnLst/>
            <a:rect l="l" t="t" r="r" b="b"/>
            <a:pathLst>
              <a:path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16852" y="3337559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5" h="30479">
                <a:moveTo>
                  <a:pt x="0" y="30480"/>
                </a:moveTo>
                <a:lnTo>
                  <a:pt x="0" y="0"/>
                </a:lnTo>
                <a:lnTo>
                  <a:pt x="62484" y="9144"/>
                </a:lnTo>
                <a:lnTo>
                  <a:pt x="0" y="3048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16852" y="3337559"/>
            <a:ext cx="62865" cy="30480"/>
          </a:xfrm>
          <a:custGeom>
            <a:avLst/>
            <a:gdLst/>
            <a:ahLst/>
            <a:cxnLst/>
            <a:rect l="l" t="t" r="r" b="b"/>
            <a:pathLst>
              <a:path w="62865" h="30479">
                <a:moveTo>
                  <a:pt x="0" y="30479"/>
                </a:moveTo>
                <a:lnTo>
                  <a:pt x="62483" y="9143"/>
                </a:lnTo>
                <a:lnTo>
                  <a:pt x="0" y="0"/>
                </a:lnTo>
                <a:lnTo>
                  <a:pt x="0" y="9143"/>
                </a:lnTo>
                <a:lnTo>
                  <a:pt x="0" y="30479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52259" y="334670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4591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01283" y="5010911"/>
            <a:ext cx="73660" cy="21590"/>
          </a:xfrm>
          <a:custGeom>
            <a:avLst/>
            <a:gdLst/>
            <a:ahLst/>
            <a:cxnLst/>
            <a:rect l="l" t="t" r="r" b="b"/>
            <a:pathLst>
              <a:path w="73660" h="21589">
                <a:moveTo>
                  <a:pt x="73151" y="0"/>
                </a:moveTo>
                <a:lnTo>
                  <a:pt x="0" y="21335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01283" y="5032247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60" h="10795">
                <a:moveTo>
                  <a:pt x="0" y="0"/>
                </a:moveTo>
                <a:lnTo>
                  <a:pt x="73151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74435" y="5010911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01284" y="5010911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60" h="32385">
                <a:moveTo>
                  <a:pt x="73152" y="32004"/>
                </a:moveTo>
                <a:lnTo>
                  <a:pt x="0" y="21336"/>
                </a:lnTo>
                <a:lnTo>
                  <a:pt x="73152" y="0"/>
                </a:lnTo>
                <a:lnTo>
                  <a:pt x="73152" y="3200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01283" y="5010911"/>
            <a:ext cx="73660" cy="32384"/>
          </a:xfrm>
          <a:custGeom>
            <a:avLst/>
            <a:gdLst/>
            <a:ahLst/>
            <a:cxnLst/>
            <a:rect l="l" t="t" r="r" b="b"/>
            <a:pathLst>
              <a:path w="73660" h="32385">
                <a:moveTo>
                  <a:pt x="73151" y="0"/>
                </a:moveTo>
                <a:lnTo>
                  <a:pt x="0" y="21335"/>
                </a:lnTo>
                <a:lnTo>
                  <a:pt x="73151" y="32003"/>
                </a:lnTo>
                <a:lnTo>
                  <a:pt x="73151" y="21335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5686973" y="1517903"/>
          <a:ext cx="381000" cy="427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87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B w="1270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1147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723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  <a:lnB w="1270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FFFF"/>
                      </a:solidFill>
                      <a:prstDash val="solid"/>
                    </a:lnL>
                    <a:lnR w="12700">
                      <a:solidFill>
                        <a:srgbClr val="00FFFF"/>
                      </a:solidFill>
                      <a:prstDash val="solid"/>
                    </a:lnR>
                    <a:lnT w="1270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7" name="object 117"/>
          <p:cNvSpPr/>
          <p:nvPr/>
        </p:nvSpPr>
        <p:spPr>
          <a:xfrm>
            <a:off x="6156959" y="5032247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68122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68895" y="5166359"/>
            <a:ext cx="20320" cy="73660"/>
          </a:xfrm>
          <a:custGeom>
            <a:avLst/>
            <a:gdLst/>
            <a:ahLst/>
            <a:cxnLst/>
            <a:rect l="l" t="t" r="r" b="b"/>
            <a:pathLst>
              <a:path w="20320" h="73660">
                <a:moveTo>
                  <a:pt x="19811" y="7315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58228" y="5166359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10667" y="0"/>
                </a:moveTo>
                <a:lnTo>
                  <a:pt x="0" y="7315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58228" y="523951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68895" y="5239511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58228" y="5166359"/>
            <a:ext cx="30480" cy="73660"/>
          </a:xfrm>
          <a:custGeom>
            <a:avLst/>
            <a:gdLst/>
            <a:ahLst/>
            <a:cxnLst/>
            <a:rect l="l" t="t" r="r" b="b"/>
            <a:pathLst>
              <a:path w="30479" h="73660">
                <a:moveTo>
                  <a:pt x="30480" y="73152"/>
                </a:moveTo>
                <a:lnTo>
                  <a:pt x="0" y="73152"/>
                </a:lnTo>
                <a:lnTo>
                  <a:pt x="10668" y="0"/>
                </a:lnTo>
                <a:lnTo>
                  <a:pt x="30480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58228" y="5166359"/>
            <a:ext cx="30480" cy="73660"/>
          </a:xfrm>
          <a:custGeom>
            <a:avLst/>
            <a:gdLst/>
            <a:ahLst/>
            <a:cxnLst/>
            <a:rect l="l" t="t" r="r" b="b"/>
            <a:pathLst>
              <a:path w="30479" h="73660">
                <a:moveTo>
                  <a:pt x="30479" y="73151"/>
                </a:moveTo>
                <a:lnTo>
                  <a:pt x="10667" y="0"/>
                </a:lnTo>
                <a:lnTo>
                  <a:pt x="0" y="73151"/>
                </a:lnTo>
                <a:lnTo>
                  <a:pt x="10667" y="73151"/>
                </a:lnTo>
                <a:lnTo>
                  <a:pt x="30479" y="731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55663" y="5827775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0" y="0"/>
                </a:moveTo>
                <a:lnTo>
                  <a:pt x="10667" y="7315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66332" y="5827775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0" y="73151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66332" y="58277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55663" y="58277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55664" y="5827776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89" h="73660">
                <a:moveTo>
                  <a:pt x="10668" y="73152"/>
                </a:moveTo>
                <a:lnTo>
                  <a:pt x="0" y="0"/>
                </a:lnTo>
                <a:lnTo>
                  <a:pt x="21336" y="0"/>
                </a:lnTo>
                <a:lnTo>
                  <a:pt x="1066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55663" y="5827775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89" h="73660">
                <a:moveTo>
                  <a:pt x="0" y="0"/>
                </a:moveTo>
                <a:lnTo>
                  <a:pt x="10667" y="73151"/>
                </a:lnTo>
                <a:lnTo>
                  <a:pt x="21335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66332" y="5311139"/>
            <a:ext cx="0" cy="516890"/>
          </a:xfrm>
          <a:custGeom>
            <a:avLst/>
            <a:gdLst/>
            <a:ahLst/>
            <a:cxnLst/>
            <a:rect l="l" t="t" r="r" b="b"/>
            <a:pathLst>
              <a:path h="516889">
                <a:moveTo>
                  <a:pt x="0" y="516635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66332" y="5311139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68895" y="5239511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62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6216154" y="5888136"/>
            <a:ext cx="516890" cy="241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4930" marR="5080" indent="-62865">
              <a:lnSpc>
                <a:spcPts val="819"/>
              </a:lnSpc>
              <a:spcBef>
                <a:spcPts val="175"/>
              </a:spcBef>
            </a:pPr>
            <a:r>
              <a:rPr sz="700" spc="15" dirty="0">
                <a:latin typeface="Arial"/>
                <a:cs typeface="Arial"/>
              </a:rPr>
              <a:t>Memory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bus  </a:t>
            </a:r>
            <a:r>
              <a:rPr sz="700" spc="10" dirty="0">
                <a:latin typeface="Arial"/>
                <a:cs typeface="Arial"/>
              </a:rPr>
              <a:t>data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lines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688800" y="6476781"/>
            <a:ext cx="232092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5" dirty="0">
                <a:latin typeface="Arial"/>
                <a:cs typeface="Arial"/>
              </a:rPr>
              <a:t>Figure 7.8. </a:t>
            </a:r>
            <a:r>
              <a:rPr sz="800" spc="-25" dirty="0">
                <a:latin typeface="Arial"/>
                <a:cs typeface="Arial"/>
              </a:rPr>
              <a:t>Three-bus organization </a:t>
            </a:r>
            <a:r>
              <a:rPr sz="800" dirty="0">
                <a:latin typeface="Arial"/>
                <a:cs typeface="Arial"/>
              </a:rPr>
              <a:t>of </a:t>
            </a:r>
            <a:r>
              <a:rPr sz="800" spc="5" dirty="0">
                <a:latin typeface="Arial"/>
                <a:cs typeface="Arial"/>
              </a:rPr>
              <a:t>the datapath.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24220" y="1205026"/>
            <a:ext cx="301625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"/>
                <a:cs typeface="Arial"/>
              </a:rPr>
              <a:t>Bus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67717" y="1205026"/>
            <a:ext cx="301625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"/>
                <a:cs typeface="Arial"/>
              </a:rPr>
              <a:t>Bus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07325" y="1205026"/>
            <a:ext cx="307340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"/>
                <a:cs typeface="Arial"/>
              </a:rPr>
              <a:t>Bus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00671" y="357530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291"/>
                </a:moveTo>
                <a:lnTo>
                  <a:pt x="50291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00671" y="3512819"/>
            <a:ext cx="50800" cy="62865"/>
          </a:xfrm>
          <a:custGeom>
            <a:avLst/>
            <a:gdLst/>
            <a:ahLst/>
            <a:cxnLst/>
            <a:rect l="l" t="t" r="r" b="b"/>
            <a:pathLst>
              <a:path w="50800" h="62864">
                <a:moveTo>
                  <a:pt x="50291" y="6248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00671" y="3182111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33070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00671" y="3182111"/>
            <a:ext cx="547370" cy="113030"/>
          </a:xfrm>
          <a:custGeom>
            <a:avLst/>
            <a:gdLst/>
            <a:ahLst/>
            <a:cxnLst/>
            <a:rect l="l" t="t" r="r" b="b"/>
            <a:pathLst>
              <a:path w="547370" h="113029">
                <a:moveTo>
                  <a:pt x="0" y="0"/>
                </a:moveTo>
                <a:lnTo>
                  <a:pt x="547115" y="112775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47788" y="3294887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639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00671" y="3843527"/>
            <a:ext cx="547370" cy="114300"/>
          </a:xfrm>
          <a:custGeom>
            <a:avLst/>
            <a:gdLst/>
            <a:ahLst/>
            <a:cxnLst/>
            <a:rect l="l" t="t" r="r" b="b"/>
            <a:pathLst>
              <a:path w="547370" h="114300">
                <a:moveTo>
                  <a:pt x="547115" y="0"/>
                </a:moveTo>
                <a:lnTo>
                  <a:pt x="0" y="114299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00671" y="3625595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33223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38188" y="4980431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18592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6838188" y="4101083"/>
            <a:ext cx="661670" cy="332740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86055" marR="89535" indent="-52069">
              <a:lnSpc>
                <a:spcPts val="800"/>
              </a:lnSpc>
              <a:spcBef>
                <a:spcPts val="425"/>
              </a:spcBef>
            </a:pPr>
            <a:r>
              <a:rPr sz="700" spc="10" dirty="0">
                <a:latin typeface="Arial"/>
                <a:cs typeface="Arial"/>
              </a:rPr>
              <a:t>Instruction  decoder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838188" y="1868423"/>
            <a:ext cx="661670" cy="186055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195"/>
              </a:spcBef>
            </a:pPr>
            <a:r>
              <a:rPr sz="700" spc="20" dirty="0">
                <a:latin typeface="Arial"/>
                <a:cs typeface="Arial"/>
              </a:rPr>
              <a:t>PC</a:t>
            </a:r>
            <a:endParaRPr sz="7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838188" y="2241803"/>
            <a:ext cx="661670" cy="547370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267970" marR="145415" indent="-93345">
              <a:lnSpc>
                <a:spcPct val="115700"/>
              </a:lnSpc>
              <a:spcBef>
                <a:spcPts val="5"/>
              </a:spcBef>
            </a:pPr>
            <a:r>
              <a:rPr sz="700" spc="15" dirty="0">
                <a:latin typeface="Arial"/>
                <a:cs typeface="Arial"/>
              </a:rPr>
              <a:t>R</a:t>
            </a:r>
            <a:r>
              <a:rPr sz="700" spc="-11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gis</a:t>
            </a:r>
            <a:r>
              <a:rPr sz="700" spc="1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er  </a:t>
            </a:r>
            <a:r>
              <a:rPr sz="700" spc="10" dirty="0">
                <a:latin typeface="Arial"/>
                <a:cs typeface="Arial"/>
              </a:rPr>
              <a:t>file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226860" y="2817164"/>
            <a:ext cx="47561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0" dirty="0">
                <a:latin typeface="Arial"/>
                <a:cs typeface="Arial"/>
              </a:rPr>
              <a:t>Constant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15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052868" y="3489185"/>
            <a:ext cx="2070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latin typeface="Arial"/>
                <a:cs typeface="Arial"/>
              </a:rPr>
              <a:t>ALU</a:t>
            </a:r>
            <a:endParaRPr sz="7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838188" y="4980431"/>
            <a:ext cx="661670" cy="165735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Arial"/>
                <a:cs typeface="Arial"/>
              </a:rPr>
              <a:t>MDR</a:t>
            </a:r>
            <a:endParaRPr sz="7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168895" y="4433315"/>
            <a:ext cx="20320" cy="71755"/>
          </a:xfrm>
          <a:custGeom>
            <a:avLst/>
            <a:gdLst/>
            <a:ahLst/>
            <a:cxnLst/>
            <a:rect l="l" t="t" r="r" b="b"/>
            <a:pathLst>
              <a:path w="20320" h="71754">
                <a:moveTo>
                  <a:pt x="19811" y="71627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58228" y="4433315"/>
            <a:ext cx="10795" cy="71755"/>
          </a:xfrm>
          <a:custGeom>
            <a:avLst/>
            <a:gdLst/>
            <a:ahLst/>
            <a:cxnLst/>
            <a:rect l="l" t="t" r="r" b="b"/>
            <a:pathLst>
              <a:path w="10795" h="71754">
                <a:moveTo>
                  <a:pt x="10667" y="0"/>
                </a:moveTo>
                <a:lnTo>
                  <a:pt x="0" y="71627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58228" y="450494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68895" y="450494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58228" y="4433315"/>
            <a:ext cx="30480" cy="71755"/>
          </a:xfrm>
          <a:custGeom>
            <a:avLst/>
            <a:gdLst/>
            <a:ahLst/>
            <a:cxnLst/>
            <a:rect l="l" t="t" r="r" b="b"/>
            <a:pathLst>
              <a:path w="30479" h="71754">
                <a:moveTo>
                  <a:pt x="30480" y="71628"/>
                </a:moveTo>
                <a:lnTo>
                  <a:pt x="0" y="71628"/>
                </a:lnTo>
                <a:lnTo>
                  <a:pt x="10668" y="0"/>
                </a:lnTo>
                <a:lnTo>
                  <a:pt x="30480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158228" y="4433315"/>
            <a:ext cx="30480" cy="71755"/>
          </a:xfrm>
          <a:custGeom>
            <a:avLst/>
            <a:gdLst/>
            <a:ahLst/>
            <a:cxnLst/>
            <a:rect l="l" t="t" r="r" b="b"/>
            <a:pathLst>
              <a:path w="30479" h="71754">
                <a:moveTo>
                  <a:pt x="30479" y="71627"/>
                </a:moveTo>
                <a:lnTo>
                  <a:pt x="10667" y="0"/>
                </a:lnTo>
                <a:lnTo>
                  <a:pt x="0" y="71627"/>
                </a:lnTo>
                <a:lnTo>
                  <a:pt x="10667" y="71627"/>
                </a:lnTo>
                <a:lnTo>
                  <a:pt x="30479" y="716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68895" y="450494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6929399" y="3272777"/>
            <a:ext cx="876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929399" y="3716299"/>
            <a:ext cx="876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331798" y="3499891"/>
            <a:ext cx="927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20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275237" y="2985515"/>
            <a:ext cx="185592" cy="20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6482498" y="3241402"/>
            <a:ext cx="129539" cy="23241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Arial"/>
                <a:cs typeface="Arial"/>
              </a:rPr>
              <a:t>MUX</a:t>
            </a:r>
            <a:endParaRPr sz="7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024116" y="1693163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10667" y="7315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13447" y="1693163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10667" y="0"/>
                </a:moveTo>
                <a:lnTo>
                  <a:pt x="0" y="7315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013447" y="176631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24116" y="176631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13447" y="1693163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90" h="73660">
                <a:moveTo>
                  <a:pt x="21336" y="73152"/>
                </a:moveTo>
                <a:lnTo>
                  <a:pt x="0" y="73152"/>
                </a:lnTo>
                <a:lnTo>
                  <a:pt x="10668" y="0"/>
                </a:lnTo>
                <a:lnTo>
                  <a:pt x="2133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13447" y="1693163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90" h="73660">
                <a:moveTo>
                  <a:pt x="21335" y="73151"/>
                </a:moveTo>
                <a:lnTo>
                  <a:pt x="10667" y="0"/>
                </a:lnTo>
                <a:lnTo>
                  <a:pt x="0" y="73151"/>
                </a:lnTo>
                <a:lnTo>
                  <a:pt x="10667" y="73151"/>
                </a:lnTo>
                <a:lnTo>
                  <a:pt x="21335" y="731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24116" y="176631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92340" y="1786127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0" y="0"/>
                </a:moveTo>
                <a:lnTo>
                  <a:pt x="10667" y="7315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303007" y="1786127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0" y="73151"/>
                </a:moveTo>
                <a:lnTo>
                  <a:pt x="1066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303007" y="17861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92340" y="17861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292340" y="1786127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90" h="73660">
                <a:moveTo>
                  <a:pt x="10668" y="73152"/>
                </a:moveTo>
                <a:lnTo>
                  <a:pt x="0" y="0"/>
                </a:lnTo>
                <a:lnTo>
                  <a:pt x="21336" y="0"/>
                </a:lnTo>
                <a:lnTo>
                  <a:pt x="1066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92340" y="1786127"/>
            <a:ext cx="21590" cy="73660"/>
          </a:xfrm>
          <a:custGeom>
            <a:avLst/>
            <a:gdLst/>
            <a:ahLst/>
            <a:cxnLst/>
            <a:rect l="l" t="t" r="r" b="b"/>
            <a:pathLst>
              <a:path w="21590" h="73660">
                <a:moveTo>
                  <a:pt x="0" y="0"/>
                </a:moveTo>
                <a:lnTo>
                  <a:pt x="10667" y="73151"/>
                </a:lnTo>
                <a:lnTo>
                  <a:pt x="21335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303007" y="168249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103631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6838188" y="1496567"/>
            <a:ext cx="661670" cy="186055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15"/>
              </a:spcBef>
            </a:pPr>
            <a:r>
              <a:rPr sz="700" spc="15" dirty="0">
                <a:latin typeface="Arial"/>
                <a:cs typeface="Arial"/>
              </a:rPr>
              <a:t>Incrementer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6466332" y="3543299"/>
            <a:ext cx="186055" cy="93345"/>
          </a:xfrm>
          <a:custGeom>
            <a:avLst/>
            <a:gdLst/>
            <a:ahLst/>
            <a:cxnLst/>
            <a:rect l="l" t="t" r="r" b="b"/>
            <a:pathLst>
              <a:path w="186054" h="93345">
                <a:moveTo>
                  <a:pt x="0" y="92963"/>
                </a:moveTo>
                <a:lnTo>
                  <a:pt x="185927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52259" y="317144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371855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66332" y="3078479"/>
            <a:ext cx="186055" cy="93345"/>
          </a:xfrm>
          <a:custGeom>
            <a:avLst/>
            <a:gdLst/>
            <a:ahLst/>
            <a:cxnLst/>
            <a:rect l="l" t="t" r="r" b="b"/>
            <a:pathLst>
              <a:path w="186054" h="93344">
                <a:moveTo>
                  <a:pt x="185927" y="92963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66332" y="3078479"/>
            <a:ext cx="0" cy="558165"/>
          </a:xfrm>
          <a:custGeom>
            <a:avLst/>
            <a:gdLst/>
            <a:ahLst/>
            <a:cxnLst/>
            <a:rect l="l" t="t" r="r" b="b"/>
            <a:pathLst>
              <a:path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58228" y="5827775"/>
            <a:ext cx="10795" cy="73660"/>
          </a:xfrm>
          <a:custGeom>
            <a:avLst/>
            <a:gdLst/>
            <a:ahLst/>
            <a:cxnLst/>
            <a:rect l="l" t="t" r="r" b="b"/>
            <a:pathLst>
              <a:path w="10795" h="73660">
                <a:moveTo>
                  <a:pt x="0" y="0"/>
                </a:moveTo>
                <a:lnTo>
                  <a:pt x="10667" y="73151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68895" y="5827775"/>
            <a:ext cx="20320" cy="73660"/>
          </a:xfrm>
          <a:custGeom>
            <a:avLst/>
            <a:gdLst/>
            <a:ahLst/>
            <a:cxnLst/>
            <a:rect l="l" t="t" r="r" b="b"/>
            <a:pathLst>
              <a:path w="20320" h="73660">
                <a:moveTo>
                  <a:pt x="0" y="73151"/>
                </a:moveTo>
                <a:lnTo>
                  <a:pt x="19811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68895" y="582777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19811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58228" y="58277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58228" y="5827776"/>
            <a:ext cx="30480" cy="73660"/>
          </a:xfrm>
          <a:custGeom>
            <a:avLst/>
            <a:gdLst/>
            <a:ahLst/>
            <a:cxnLst/>
            <a:rect l="l" t="t" r="r" b="b"/>
            <a:pathLst>
              <a:path w="30479" h="73660">
                <a:moveTo>
                  <a:pt x="10668" y="73152"/>
                </a:moveTo>
                <a:lnTo>
                  <a:pt x="0" y="0"/>
                </a:lnTo>
                <a:lnTo>
                  <a:pt x="30480" y="0"/>
                </a:lnTo>
                <a:lnTo>
                  <a:pt x="1066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58228" y="5827775"/>
            <a:ext cx="30480" cy="73660"/>
          </a:xfrm>
          <a:custGeom>
            <a:avLst/>
            <a:gdLst/>
            <a:ahLst/>
            <a:cxnLst/>
            <a:rect l="l" t="t" r="r" b="b"/>
            <a:pathLst>
              <a:path w="30479" h="73660">
                <a:moveTo>
                  <a:pt x="0" y="0"/>
                </a:moveTo>
                <a:lnTo>
                  <a:pt x="10667" y="73151"/>
                </a:lnTo>
                <a:lnTo>
                  <a:pt x="3047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68895" y="5631179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508747" y="5529071"/>
            <a:ext cx="62865" cy="9525"/>
          </a:xfrm>
          <a:custGeom>
            <a:avLst/>
            <a:gdLst/>
            <a:ahLst/>
            <a:cxnLst/>
            <a:rect l="l" t="t" r="r" b="b"/>
            <a:pathLst>
              <a:path w="62865" h="9525">
                <a:moveTo>
                  <a:pt x="62483" y="0"/>
                </a:moveTo>
                <a:lnTo>
                  <a:pt x="0" y="9143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08747" y="5538215"/>
            <a:ext cx="62865" cy="10795"/>
          </a:xfrm>
          <a:custGeom>
            <a:avLst/>
            <a:gdLst/>
            <a:ahLst/>
            <a:cxnLst/>
            <a:rect l="l" t="t" r="r" b="b"/>
            <a:pathLst>
              <a:path w="62865" h="10795">
                <a:moveTo>
                  <a:pt x="0" y="0"/>
                </a:moveTo>
                <a:lnTo>
                  <a:pt x="62483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571231" y="553821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571231" y="552907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-5166" y="4571"/>
                </a:moveTo>
                <a:lnTo>
                  <a:pt x="5166" y="4571"/>
                </a:lnTo>
              </a:path>
            </a:pathLst>
          </a:custGeom>
          <a:ln w="9143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508747" y="5529071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62484" y="19812"/>
                </a:moveTo>
                <a:lnTo>
                  <a:pt x="0" y="9144"/>
                </a:lnTo>
                <a:lnTo>
                  <a:pt x="62484" y="0"/>
                </a:lnTo>
                <a:lnTo>
                  <a:pt x="62484" y="1981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508747" y="5529071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62483" y="0"/>
                </a:moveTo>
                <a:lnTo>
                  <a:pt x="0" y="9143"/>
                </a:lnTo>
                <a:lnTo>
                  <a:pt x="62483" y="19811"/>
                </a:lnTo>
                <a:lnTo>
                  <a:pt x="62483" y="9143"/>
                </a:lnTo>
                <a:lnTo>
                  <a:pt x="62483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581900" y="5538215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7011746" y="5888136"/>
            <a:ext cx="367030" cy="241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4930" marR="5080" indent="-62865">
              <a:lnSpc>
                <a:spcPts val="819"/>
              </a:lnSpc>
              <a:spcBef>
                <a:spcPts val="175"/>
              </a:spcBef>
            </a:pPr>
            <a:r>
              <a:rPr sz="700" spc="15" dirty="0">
                <a:latin typeface="Arial"/>
                <a:cs typeface="Arial"/>
              </a:rPr>
              <a:t>Address  </a:t>
            </a:r>
            <a:r>
              <a:rPr sz="700" spc="10" dirty="0">
                <a:latin typeface="Arial"/>
                <a:cs typeface="Arial"/>
              </a:rPr>
              <a:t>lines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838188" y="5445251"/>
            <a:ext cx="661670" cy="186055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Arial"/>
                <a:cs typeface="Arial"/>
              </a:rPr>
              <a:t>MAR</a:t>
            </a:r>
            <a:endParaRPr sz="70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508747" y="4690871"/>
            <a:ext cx="73660" cy="10795"/>
          </a:xfrm>
          <a:custGeom>
            <a:avLst/>
            <a:gdLst/>
            <a:ahLst/>
            <a:cxnLst/>
            <a:rect l="l" t="t" r="r" b="b"/>
            <a:pathLst>
              <a:path w="73659" h="10795">
                <a:moveTo>
                  <a:pt x="73151" y="0"/>
                </a:moveTo>
                <a:lnTo>
                  <a:pt x="0" y="10667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508747" y="4701539"/>
            <a:ext cx="73660" cy="20320"/>
          </a:xfrm>
          <a:custGeom>
            <a:avLst/>
            <a:gdLst/>
            <a:ahLst/>
            <a:cxnLst/>
            <a:rect l="l" t="t" r="r" b="b"/>
            <a:pathLst>
              <a:path w="73659" h="20320">
                <a:moveTo>
                  <a:pt x="0" y="0"/>
                </a:moveTo>
                <a:lnTo>
                  <a:pt x="73151" y="19811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581900" y="4701539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-5166" y="9905"/>
                </a:moveTo>
                <a:lnTo>
                  <a:pt x="5166" y="9905"/>
                </a:lnTo>
              </a:path>
            </a:pathLst>
          </a:custGeom>
          <a:ln w="1981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81900" y="469087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166" y="5333"/>
                </a:moveTo>
                <a:lnTo>
                  <a:pt x="5166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508747" y="4690871"/>
            <a:ext cx="73660" cy="30480"/>
          </a:xfrm>
          <a:custGeom>
            <a:avLst/>
            <a:gdLst/>
            <a:ahLst/>
            <a:cxnLst/>
            <a:rect l="l" t="t" r="r" b="b"/>
            <a:pathLst>
              <a:path w="73659" h="30479">
                <a:moveTo>
                  <a:pt x="73152" y="30480"/>
                </a:moveTo>
                <a:lnTo>
                  <a:pt x="0" y="10668"/>
                </a:lnTo>
                <a:lnTo>
                  <a:pt x="73152" y="0"/>
                </a:lnTo>
                <a:lnTo>
                  <a:pt x="73152" y="3048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508747" y="4690871"/>
            <a:ext cx="73660" cy="30480"/>
          </a:xfrm>
          <a:custGeom>
            <a:avLst/>
            <a:gdLst/>
            <a:ahLst/>
            <a:cxnLst/>
            <a:rect l="l" t="t" r="r" b="b"/>
            <a:pathLst>
              <a:path w="73659" h="30479">
                <a:moveTo>
                  <a:pt x="73151" y="0"/>
                </a:moveTo>
                <a:lnTo>
                  <a:pt x="0" y="10667"/>
                </a:lnTo>
                <a:lnTo>
                  <a:pt x="73151" y="30479"/>
                </a:lnTo>
                <a:lnTo>
                  <a:pt x="73151" y="10667"/>
                </a:lnTo>
                <a:lnTo>
                  <a:pt x="73151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581900" y="4701539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707" y="0"/>
                </a:lnTo>
              </a:path>
            </a:pathLst>
          </a:custGeom>
          <a:ln w="103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6838188" y="4608575"/>
            <a:ext cx="661670" cy="186055"/>
          </a:xfrm>
          <a:prstGeom prst="rect">
            <a:avLst/>
          </a:prstGeom>
          <a:ln w="10332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85"/>
              </a:spcBef>
            </a:pPr>
            <a:r>
              <a:rPr sz="700" spc="15" dirty="0">
                <a:latin typeface="Arial"/>
                <a:cs typeface="Arial"/>
              </a:rPr>
              <a:t>IR</a:t>
            </a:r>
            <a:endParaRPr sz="7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0264" y="1078547"/>
            <a:ext cx="51758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65" dirty="0">
                <a:latin typeface="Arial"/>
                <a:cs typeface="Arial"/>
              </a:rPr>
              <a:t>Till now,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00" dirty="0">
                <a:latin typeface="Arial"/>
                <a:cs typeface="Arial"/>
              </a:rPr>
              <a:t>considered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95" dirty="0">
                <a:latin typeface="Arial"/>
                <a:cs typeface="Arial"/>
              </a:rPr>
              <a:t>simple </a:t>
            </a:r>
            <a:r>
              <a:rPr sz="2400" spc="-120" dirty="0">
                <a:latin typeface="Arial"/>
                <a:cs typeface="Arial"/>
              </a:rPr>
              <a:t>single-bus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processing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illustrate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basic  </a:t>
            </a:r>
            <a:r>
              <a:rPr sz="2400" spc="-120" dirty="0">
                <a:latin typeface="Arial"/>
                <a:cs typeface="Arial"/>
              </a:rPr>
              <a:t>ideas.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0264" y="2614739"/>
            <a:ext cx="51777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resulting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40" dirty="0">
                <a:latin typeface="Arial"/>
                <a:cs typeface="Arial"/>
              </a:rPr>
              <a:t>sequence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00" dirty="0">
                <a:latin typeface="Arial"/>
                <a:cs typeface="Arial"/>
              </a:rPr>
              <a:t>execute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quite </a:t>
            </a:r>
            <a:r>
              <a:rPr sz="2400" spc="-90" dirty="0">
                <a:latin typeface="Arial"/>
                <a:cs typeface="Arial"/>
              </a:rPr>
              <a:t>long 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25" dirty="0">
                <a:latin typeface="Arial"/>
                <a:cs typeface="Arial"/>
              </a:rPr>
              <a:t>item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50" dirty="0">
                <a:latin typeface="Arial"/>
                <a:cs typeface="Arial"/>
              </a:rPr>
              <a:t>transferred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clock  cycle.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0264" y="4516690"/>
            <a:ext cx="51777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reduce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5" dirty="0">
                <a:latin typeface="Arial"/>
                <a:cs typeface="Arial"/>
              </a:rPr>
              <a:t>steps  </a:t>
            </a:r>
            <a:r>
              <a:rPr sz="2400" spc="-105" dirty="0">
                <a:latin typeface="Arial"/>
                <a:cs typeface="Arial"/>
              </a:rPr>
              <a:t>needed, </a:t>
            </a:r>
            <a:r>
              <a:rPr sz="2400" spc="-70" dirty="0">
                <a:latin typeface="Arial"/>
                <a:cs typeface="Arial"/>
              </a:rPr>
              <a:t>most </a:t>
            </a:r>
            <a:r>
              <a:rPr sz="2400" spc="-90" dirty="0">
                <a:latin typeface="Arial"/>
                <a:cs typeface="Arial"/>
              </a:rPr>
              <a:t>commercial  </a:t>
            </a:r>
            <a:r>
              <a:rPr sz="2400" spc="-130" dirty="0">
                <a:latin typeface="Arial"/>
                <a:cs typeface="Arial"/>
              </a:rPr>
              <a:t>processors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25" dirty="0">
                <a:latin typeface="Arial"/>
                <a:cs typeface="Arial"/>
              </a:rPr>
              <a:t>multiple </a:t>
            </a:r>
            <a:r>
              <a:rPr sz="2400" spc="-40" dirty="0">
                <a:latin typeface="Arial"/>
                <a:cs typeface="Arial"/>
              </a:rPr>
              <a:t>internal  </a:t>
            </a:r>
            <a:r>
              <a:rPr sz="2400" spc="-100" dirty="0">
                <a:latin typeface="Arial"/>
                <a:cs typeface="Arial"/>
              </a:rPr>
              <a:t>paths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0" dirty="0">
                <a:latin typeface="Arial"/>
                <a:cs typeface="Arial"/>
              </a:rPr>
              <a:t>enable </a:t>
            </a:r>
            <a:r>
              <a:rPr sz="2400" spc="-114" dirty="0">
                <a:latin typeface="Arial"/>
                <a:cs typeface="Arial"/>
              </a:rPr>
              <a:t>several </a:t>
            </a:r>
            <a:r>
              <a:rPr sz="2400" spc="-75" dirty="0">
                <a:latin typeface="Arial"/>
                <a:cs typeface="Arial"/>
              </a:rPr>
              <a:t>transfers 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take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parallel.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463" y="1230947"/>
            <a:ext cx="837692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100" dirty="0">
                <a:latin typeface="Arial"/>
                <a:cs typeface="Arial"/>
              </a:rPr>
              <a:t>general-purpose </a:t>
            </a:r>
            <a:r>
              <a:rPr sz="2400" spc="-90" dirty="0">
                <a:latin typeface="Arial"/>
                <a:cs typeface="Arial"/>
              </a:rPr>
              <a:t>registers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0" dirty="0">
                <a:latin typeface="Arial"/>
                <a:cs typeface="Arial"/>
              </a:rPr>
              <a:t>combined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90" dirty="0">
                <a:latin typeface="Arial"/>
                <a:cs typeface="Arial"/>
              </a:rPr>
              <a:t>block  called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register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7.8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said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40" dirty="0">
                <a:latin typeface="Arial"/>
                <a:cs typeface="Arial"/>
              </a:rPr>
              <a:t>three </a:t>
            </a:r>
            <a:r>
              <a:rPr sz="2400" spc="-55" dirty="0">
                <a:latin typeface="Arial"/>
                <a:cs typeface="Arial"/>
              </a:rPr>
              <a:t>ports.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50" dirty="0">
                <a:latin typeface="Arial"/>
                <a:cs typeface="Arial"/>
              </a:rPr>
              <a:t>outputs, </a:t>
            </a:r>
            <a:r>
              <a:rPr sz="2400" spc="-65" dirty="0">
                <a:latin typeface="Arial"/>
                <a:cs typeface="Arial"/>
              </a:rPr>
              <a:t>allowing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20" dirty="0">
                <a:latin typeface="Arial"/>
                <a:cs typeface="Arial"/>
              </a:rPr>
              <a:t>different  </a:t>
            </a:r>
            <a:r>
              <a:rPr sz="2400" spc="-90" dirty="0">
                <a:latin typeface="Arial"/>
                <a:cs typeface="Arial"/>
              </a:rPr>
              <a:t>registers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80" dirty="0">
                <a:latin typeface="Arial"/>
                <a:cs typeface="Arial"/>
              </a:rPr>
              <a:t>accessed </a:t>
            </a:r>
            <a:r>
              <a:rPr sz="2400" spc="-90" dirty="0">
                <a:latin typeface="Arial"/>
                <a:cs typeface="Arial"/>
              </a:rPr>
              <a:t>simultaneously 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5" dirty="0">
                <a:latin typeface="Arial"/>
                <a:cs typeface="Arial"/>
              </a:rPr>
              <a:t>their 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110" dirty="0">
                <a:latin typeface="Arial"/>
                <a:cs typeface="Arial"/>
              </a:rPr>
              <a:t>placed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70" dirty="0">
                <a:latin typeface="Arial"/>
                <a:cs typeface="Arial"/>
              </a:rPr>
              <a:t>buses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third </a:t>
            </a:r>
            <a:r>
              <a:rPr sz="2400" dirty="0">
                <a:latin typeface="Arial"/>
                <a:cs typeface="Arial"/>
              </a:rPr>
              <a:t>port </a:t>
            </a:r>
            <a:r>
              <a:rPr sz="2400" spc="-85" dirty="0">
                <a:latin typeface="Arial"/>
                <a:cs typeface="Arial"/>
              </a:rPr>
              <a:t>allows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455" dirty="0">
                <a:latin typeface="Arial"/>
                <a:cs typeface="Arial"/>
              </a:rPr>
              <a:t>C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5" dirty="0">
                <a:latin typeface="Arial"/>
                <a:cs typeface="Arial"/>
              </a:rPr>
              <a:t>third </a:t>
            </a:r>
            <a:r>
              <a:rPr sz="2400" spc="-65" dirty="0">
                <a:latin typeface="Arial"/>
                <a:cs typeface="Arial"/>
              </a:rPr>
              <a:t>register </a:t>
            </a:r>
            <a:r>
              <a:rPr sz="2400" spc="-70" dirty="0">
                <a:latin typeface="Arial"/>
                <a:cs typeface="Arial"/>
              </a:rPr>
              <a:t>during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110" dirty="0">
                <a:latin typeface="Arial"/>
                <a:cs typeface="Arial"/>
              </a:rPr>
              <a:t>clock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0" dirty="0">
                <a:latin typeface="Arial"/>
                <a:cs typeface="Arial"/>
              </a:rPr>
              <a:t>Buses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0" dirty="0">
                <a:latin typeface="Arial"/>
                <a:cs typeface="Arial"/>
              </a:rPr>
              <a:t>B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transfer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source </a:t>
            </a:r>
            <a:r>
              <a:rPr sz="2400" spc="-110" dirty="0">
                <a:latin typeface="Arial"/>
                <a:cs typeface="Arial"/>
              </a:rPr>
              <a:t>operands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0" dirty="0">
                <a:latin typeface="Arial"/>
                <a:cs typeface="Arial"/>
              </a:rPr>
              <a:t>B </a:t>
            </a:r>
            <a:r>
              <a:rPr sz="2400" spc="-60" dirty="0">
                <a:latin typeface="Arial"/>
                <a:cs typeface="Arial"/>
              </a:rPr>
              <a:t>inputs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ALU, </a:t>
            </a:r>
            <a:r>
              <a:rPr sz="2400" spc="-70" dirty="0">
                <a:latin typeface="Arial"/>
                <a:cs typeface="Arial"/>
              </a:rPr>
              <a:t>where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35" dirty="0">
                <a:latin typeface="Arial"/>
                <a:cs typeface="Arial"/>
              </a:rPr>
              <a:t>arithmetic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90" dirty="0">
                <a:latin typeface="Arial"/>
                <a:cs typeface="Arial"/>
              </a:rPr>
              <a:t>logic 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performed.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result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transferred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destination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26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725" y="2479103"/>
            <a:ext cx="4439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7130" marR="5080" indent="-1155065">
              <a:lnSpc>
                <a:spcPct val="100000"/>
              </a:lnSpc>
              <a:spcBef>
                <a:spcPts val="105"/>
              </a:spcBef>
            </a:pPr>
            <a:r>
              <a:rPr sz="4400" spc="-360" dirty="0"/>
              <a:t>Some </a:t>
            </a:r>
            <a:r>
              <a:rPr sz="4400" spc="-185" dirty="0"/>
              <a:t>Fundamental  </a:t>
            </a:r>
            <a:r>
              <a:rPr sz="4400" spc="-254" dirty="0"/>
              <a:t>Concepts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230947"/>
            <a:ext cx="84531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875030" algn="l"/>
                <a:tab pos="2051685" algn="l"/>
                <a:tab pos="2627630" algn="l"/>
                <a:tab pos="3288665" algn="l"/>
                <a:tab pos="3977640" algn="l"/>
                <a:tab pos="4937760" algn="l"/>
                <a:tab pos="5643245" algn="l"/>
                <a:tab pos="6277610" algn="l"/>
                <a:tab pos="6693534" algn="l"/>
                <a:tab pos="7146290" algn="l"/>
                <a:tab pos="7787640" algn="l"/>
              </a:tabLst>
            </a:pPr>
            <a:r>
              <a:rPr sz="2400" dirty="0">
                <a:latin typeface="Arial"/>
                <a:cs typeface="Arial"/>
              </a:rPr>
              <a:t>If	</a:t>
            </a:r>
            <a:r>
              <a:rPr sz="2400" spc="-120" dirty="0">
                <a:latin typeface="Arial"/>
                <a:cs typeface="Arial"/>
              </a:rPr>
              <a:t>need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spc="-1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45" dirty="0">
                <a:latin typeface="Arial"/>
                <a:cs typeface="Arial"/>
              </a:rPr>
              <a:t>ALU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0" dirty="0">
                <a:latin typeface="Arial"/>
                <a:cs typeface="Arial"/>
              </a:rPr>
              <a:t>may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simply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4" dirty="0">
                <a:latin typeface="Arial"/>
                <a:cs typeface="Arial"/>
              </a:rPr>
              <a:t>pas</a:t>
            </a:r>
            <a:r>
              <a:rPr sz="2400" spc="-18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on</a:t>
            </a:r>
            <a:r>
              <a:rPr sz="2400" spc="-9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it</a:t>
            </a:r>
            <a:r>
              <a:rPr sz="2400" spc="-5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two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input  </a:t>
            </a:r>
            <a:r>
              <a:rPr sz="2400" spc="-110" dirty="0">
                <a:latin typeface="Arial"/>
                <a:cs typeface="Arial"/>
              </a:rPr>
              <a:t>operands </a:t>
            </a:r>
            <a:r>
              <a:rPr sz="2400" spc="-55" dirty="0">
                <a:latin typeface="Arial"/>
                <a:cs typeface="Arial"/>
              </a:rPr>
              <a:t>unmodified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bus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26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544195" marR="571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85" dirty="0">
                <a:latin typeface="Arial"/>
                <a:cs typeface="Arial"/>
              </a:rPr>
              <a:t>call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ALU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operation </a:t>
            </a:r>
            <a:r>
              <a:rPr sz="2400" spc="-285" dirty="0">
                <a:latin typeface="Arial"/>
                <a:cs typeface="Arial"/>
              </a:rPr>
              <a:t>R=A 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R=B.</a:t>
            </a:r>
            <a:endParaRPr sz="2400">
              <a:latin typeface="Arial"/>
              <a:cs typeface="Arial"/>
            </a:endParaRPr>
          </a:p>
          <a:p>
            <a:pPr marL="544195" marR="5080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three-bus </a:t>
            </a:r>
            <a:r>
              <a:rPr sz="2400" spc="-80" dirty="0">
                <a:latin typeface="Arial"/>
                <a:cs typeface="Arial"/>
              </a:rPr>
              <a:t>arrangement </a:t>
            </a:r>
            <a:r>
              <a:rPr sz="2400" spc="-95" dirty="0">
                <a:latin typeface="Arial"/>
                <a:cs typeface="Arial"/>
              </a:rPr>
              <a:t>obviates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registers </a:t>
            </a:r>
            <a:r>
              <a:rPr sz="2400" spc="-434" dirty="0">
                <a:latin typeface="Arial"/>
                <a:cs typeface="Arial"/>
              </a:rPr>
              <a:t>Y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45" dirty="0">
                <a:latin typeface="Arial"/>
                <a:cs typeface="Arial"/>
              </a:rPr>
              <a:t>Z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single-bus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130" dirty="0">
                <a:latin typeface="Arial"/>
                <a:cs typeface="Arial"/>
              </a:rPr>
              <a:t>processing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" y="3644963"/>
            <a:ext cx="358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995044" algn="l"/>
                <a:tab pos="2150745" algn="l"/>
                <a:tab pos="3337560" algn="l"/>
              </a:tabLst>
            </a:pPr>
            <a:r>
              <a:rPr sz="2400" spc="-215" dirty="0">
                <a:latin typeface="Arial"/>
                <a:cs typeface="Arial"/>
              </a:rPr>
              <a:t>A	</a:t>
            </a:r>
            <a:r>
              <a:rPr sz="2400" spc="-140" dirty="0">
                <a:latin typeface="Arial"/>
                <a:cs typeface="Arial"/>
              </a:rPr>
              <a:t>second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featur</a:t>
            </a:r>
            <a:r>
              <a:rPr sz="2400" spc="-5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0076" y="3644963"/>
            <a:ext cx="160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Multiple-Bus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7832" y="3644963"/>
            <a:ext cx="276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3250" algn="l"/>
                <a:tab pos="2336165" algn="l"/>
              </a:tabLst>
            </a:pPr>
            <a:r>
              <a:rPr sz="2400" spc="-100" dirty="0">
                <a:latin typeface="Arial"/>
                <a:cs typeface="Arial"/>
              </a:rPr>
              <a:t>Organizatio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i</a:t>
            </a:r>
            <a:r>
              <a:rPr sz="2400" spc="-17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64" y="4010723"/>
            <a:ext cx="845248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>
              <a:lnSpc>
                <a:spcPct val="100000"/>
              </a:lnSpc>
              <a:spcBef>
                <a:spcPts val="100"/>
              </a:spcBef>
              <a:tabLst>
                <a:tab pos="2308860" algn="l"/>
                <a:tab pos="2787650" algn="l"/>
                <a:tab pos="3427729" algn="l"/>
                <a:tab pos="5191125" algn="l"/>
                <a:tab pos="5984875" algn="l"/>
                <a:tab pos="6946265" algn="l"/>
                <a:tab pos="7360920" algn="l"/>
                <a:tab pos="8176259" algn="l"/>
              </a:tabLst>
            </a:pPr>
            <a:r>
              <a:rPr sz="2400" spc="-30" dirty="0">
                <a:latin typeface="Arial"/>
                <a:cs typeface="Arial"/>
              </a:rPr>
              <a:t>introduction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5" dirty="0">
                <a:latin typeface="Arial"/>
                <a:cs typeface="Arial"/>
              </a:rPr>
              <a:t>Incre</a:t>
            </a:r>
            <a:r>
              <a:rPr sz="2400" spc="-125" dirty="0">
                <a:latin typeface="Arial"/>
                <a:cs typeface="Arial"/>
              </a:rPr>
              <a:t>m</a:t>
            </a:r>
            <a:r>
              <a:rPr sz="2400" spc="-40" dirty="0">
                <a:latin typeface="Arial"/>
                <a:cs typeface="Arial"/>
              </a:rPr>
              <a:t>enter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unit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i</a:t>
            </a:r>
            <a:r>
              <a:rPr sz="2400" spc="-17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45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-60" dirty="0">
                <a:latin typeface="Arial"/>
                <a:cs typeface="Arial"/>
              </a:rPr>
              <a:t>increment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544195" marR="5080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45" dirty="0">
                <a:latin typeface="Arial"/>
                <a:cs typeface="Arial"/>
              </a:rPr>
              <a:t>Using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Incrementer </a:t>
            </a:r>
            <a:r>
              <a:rPr sz="2400" spc="-70" dirty="0">
                <a:latin typeface="Arial"/>
                <a:cs typeface="Arial"/>
              </a:rPr>
              <a:t>eliminates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add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main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ALU.</a:t>
            </a:r>
            <a:endParaRPr sz="2400">
              <a:latin typeface="Arial"/>
              <a:cs typeface="Arial"/>
            </a:endParaRPr>
          </a:p>
          <a:p>
            <a:pPr marL="544195" marR="571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source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constant </a:t>
            </a:r>
            <a:r>
              <a:rPr sz="2400" spc="-120" dirty="0">
                <a:latin typeface="Arial"/>
                <a:cs typeface="Arial"/>
              </a:rPr>
              <a:t>4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ALU </a:t>
            </a:r>
            <a:r>
              <a:rPr sz="2400" spc="-20" dirty="0">
                <a:latin typeface="Arial"/>
                <a:cs typeface="Arial"/>
              </a:rPr>
              <a:t>input </a:t>
            </a:r>
            <a:r>
              <a:rPr sz="2400" spc="-45" dirty="0">
                <a:latin typeface="Arial"/>
                <a:cs typeface="Arial"/>
              </a:rPr>
              <a:t>multiplexer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20" dirty="0">
                <a:latin typeface="Arial"/>
                <a:cs typeface="Arial"/>
              </a:rPr>
              <a:t>still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useful.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230947"/>
            <a:ext cx="845248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71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increment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145" dirty="0">
                <a:latin typeface="Arial"/>
                <a:cs typeface="Arial"/>
              </a:rPr>
              <a:t>addresses,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155" dirty="0">
                <a:latin typeface="Arial"/>
                <a:cs typeface="Arial"/>
              </a:rPr>
              <a:t>addresses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LoadMultiple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StoreMultiple  </a:t>
            </a:r>
            <a:r>
              <a:rPr sz="2400" spc="-60" dirty="0">
                <a:latin typeface="Arial"/>
                <a:cs typeface="Arial"/>
              </a:rPr>
              <a:t>instructions.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35" dirty="0">
                <a:latin typeface="Arial"/>
                <a:cs typeface="Arial"/>
              </a:rPr>
              <a:t>Consider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three-operand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instruction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75"/>
              </a:spcBef>
              <a:tabLst>
                <a:tab pos="3524885" algn="l"/>
              </a:tabLst>
            </a:pPr>
            <a:r>
              <a:rPr sz="2400" spc="-120" dirty="0">
                <a:latin typeface="Arial"/>
                <a:cs typeface="Arial"/>
              </a:rPr>
              <a:t>Add	</a:t>
            </a:r>
            <a:r>
              <a:rPr sz="2400" spc="-225" dirty="0">
                <a:latin typeface="Arial"/>
                <a:cs typeface="Arial"/>
              </a:rPr>
              <a:t>R4,R5,R6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40" dirty="0">
                <a:latin typeface="Arial"/>
                <a:cs typeface="Arial"/>
              </a:rPr>
              <a:t>sequence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executing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given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1665732" y="1986533"/>
            <a:ext cx="5008245" cy="0"/>
          </a:xfrm>
          <a:custGeom>
            <a:avLst/>
            <a:gdLst/>
            <a:ahLst/>
            <a:cxnLst/>
            <a:rect l="l" t="t" r="r" b="b"/>
            <a:pathLst>
              <a:path w="5008245">
                <a:moveTo>
                  <a:pt x="0" y="0"/>
                </a:moveTo>
                <a:lnTo>
                  <a:pt x="5007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732" y="1984247"/>
            <a:ext cx="5008245" cy="3175"/>
          </a:xfrm>
          <a:custGeom>
            <a:avLst/>
            <a:gdLst/>
            <a:ahLst/>
            <a:cxnLst/>
            <a:rect l="l" t="t" r="r" b="b"/>
            <a:pathLst>
              <a:path w="5008245" h="3175">
                <a:moveTo>
                  <a:pt x="0" y="1523"/>
                </a:moveTo>
                <a:lnTo>
                  <a:pt x="0" y="3047"/>
                </a:lnTo>
                <a:lnTo>
                  <a:pt x="1524" y="3047"/>
                </a:lnTo>
                <a:lnTo>
                  <a:pt x="0" y="1523"/>
                </a:lnTo>
                <a:close/>
              </a:path>
              <a:path w="5008245" h="3175">
                <a:moveTo>
                  <a:pt x="5007864" y="0"/>
                </a:moveTo>
                <a:lnTo>
                  <a:pt x="0" y="0"/>
                </a:lnTo>
                <a:lnTo>
                  <a:pt x="0" y="1523"/>
                </a:lnTo>
                <a:lnTo>
                  <a:pt x="1524" y="3047"/>
                </a:lnTo>
                <a:lnTo>
                  <a:pt x="1524" y="1523"/>
                </a:lnTo>
                <a:lnTo>
                  <a:pt x="5007864" y="1523"/>
                </a:lnTo>
                <a:lnTo>
                  <a:pt x="5007864" y="0"/>
                </a:lnTo>
                <a:close/>
              </a:path>
              <a:path w="5008245" h="3175">
                <a:moveTo>
                  <a:pt x="5006340" y="1523"/>
                </a:moveTo>
                <a:lnTo>
                  <a:pt x="1524" y="1523"/>
                </a:lnTo>
                <a:lnTo>
                  <a:pt x="1524" y="3047"/>
                </a:lnTo>
                <a:lnTo>
                  <a:pt x="5006340" y="3047"/>
                </a:lnTo>
                <a:lnTo>
                  <a:pt x="5006340" y="1523"/>
                </a:lnTo>
                <a:close/>
              </a:path>
              <a:path w="5008245" h="3175">
                <a:moveTo>
                  <a:pt x="5007864" y="1523"/>
                </a:moveTo>
                <a:lnTo>
                  <a:pt x="5006340" y="1523"/>
                </a:lnTo>
                <a:lnTo>
                  <a:pt x="5006340" y="3047"/>
                </a:lnTo>
                <a:lnTo>
                  <a:pt x="5007864" y="1523"/>
                </a:lnTo>
                <a:close/>
              </a:path>
              <a:path w="5008245" h="3175">
                <a:moveTo>
                  <a:pt x="5007864" y="1523"/>
                </a:moveTo>
                <a:lnTo>
                  <a:pt x="5006340" y="3047"/>
                </a:lnTo>
                <a:lnTo>
                  <a:pt x="5007864" y="3047"/>
                </a:lnTo>
                <a:lnTo>
                  <a:pt x="500786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915" y="1307147"/>
            <a:ext cx="25927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20" dirty="0">
                <a:latin typeface="Arial"/>
                <a:cs typeface="Arial"/>
              </a:rPr>
              <a:t>Add </a:t>
            </a:r>
            <a:r>
              <a:rPr sz="2400" spc="-210" dirty="0">
                <a:latin typeface="Arial"/>
                <a:cs typeface="Arial"/>
              </a:rPr>
              <a:t>R4, R5,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75" dirty="0">
                <a:latin typeface="Arial"/>
                <a:cs typeface="Arial"/>
              </a:rPr>
              <a:t>R6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322705">
              <a:lnSpc>
                <a:spcPct val="100000"/>
              </a:lnSpc>
              <a:spcBef>
                <a:spcPts val="170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5732" y="2768345"/>
            <a:ext cx="5008245" cy="0"/>
          </a:xfrm>
          <a:custGeom>
            <a:avLst/>
            <a:gdLst/>
            <a:ahLst/>
            <a:cxnLst/>
            <a:rect l="l" t="t" r="r" b="b"/>
            <a:pathLst>
              <a:path w="5008245">
                <a:moveTo>
                  <a:pt x="0" y="0"/>
                </a:moveTo>
                <a:lnTo>
                  <a:pt x="5007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5732" y="2767583"/>
            <a:ext cx="5008245" cy="3175"/>
          </a:xfrm>
          <a:custGeom>
            <a:avLst/>
            <a:gdLst/>
            <a:ahLst/>
            <a:cxnLst/>
            <a:rect l="l" t="t" r="r" b="b"/>
            <a:pathLst>
              <a:path w="5008245" h="3175">
                <a:moveTo>
                  <a:pt x="5006340" y="0"/>
                </a:moveTo>
                <a:lnTo>
                  <a:pt x="5006340" y="1524"/>
                </a:lnTo>
                <a:lnTo>
                  <a:pt x="0" y="1524"/>
                </a:lnTo>
                <a:lnTo>
                  <a:pt x="0" y="3048"/>
                </a:lnTo>
                <a:lnTo>
                  <a:pt x="5007864" y="3048"/>
                </a:lnTo>
                <a:lnTo>
                  <a:pt x="5007864" y="1524"/>
                </a:lnTo>
                <a:lnTo>
                  <a:pt x="1524" y="1524"/>
                </a:lnTo>
                <a:lnTo>
                  <a:pt x="1524" y="0"/>
                </a:lnTo>
                <a:lnTo>
                  <a:pt x="5006340" y="0"/>
                </a:lnTo>
                <a:close/>
              </a:path>
              <a:path w="5008245" h="317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5008245" h="3175">
                <a:moveTo>
                  <a:pt x="5006340" y="0"/>
                </a:moveTo>
                <a:lnTo>
                  <a:pt x="1524" y="0"/>
                </a:lnTo>
                <a:lnTo>
                  <a:pt x="1524" y="1524"/>
                </a:lnTo>
                <a:lnTo>
                  <a:pt x="5006340" y="1524"/>
                </a:lnTo>
                <a:lnTo>
                  <a:pt x="5006340" y="0"/>
                </a:lnTo>
                <a:close/>
              </a:path>
              <a:path w="5008245" h="3175">
                <a:moveTo>
                  <a:pt x="5007864" y="0"/>
                </a:moveTo>
                <a:lnTo>
                  <a:pt x="5006340" y="0"/>
                </a:lnTo>
                <a:lnTo>
                  <a:pt x="5007864" y="1524"/>
                </a:lnTo>
                <a:lnTo>
                  <a:pt x="5007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22675" y="2913443"/>
            <a:ext cx="284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sz="1800" spc="-5" dirty="0">
                <a:latin typeface="Arial"/>
                <a:cs typeface="Arial"/>
              </a:rPr>
              <a:t>R=B,	</a:t>
            </a:r>
            <a:r>
              <a:rPr sz="1800" dirty="0">
                <a:latin typeface="Arial"/>
                <a:cs typeface="Arial"/>
              </a:rPr>
              <a:t>MAR </a:t>
            </a:r>
            <a:r>
              <a:rPr sz="1950" spc="-7" baseline="-27777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Read,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2867" y="2767138"/>
            <a:ext cx="73342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PC</a:t>
            </a:r>
            <a:r>
              <a:rPr sz="1950" spc="-60" baseline="-27777" dirty="0">
                <a:latin typeface="Arial"/>
                <a:cs typeface="Arial"/>
              </a:rPr>
              <a:t>out</a:t>
            </a:r>
            <a:r>
              <a:rPr sz="1800" spc="-40" dirty="0">
                <a:latin typeface="Arial"/>
                <a:cs typeface="Arial"/>
              </a:rPr>
              <a:t>,  </a:t>
            </a:r>
            <a:r>
              <a:rPr sz="1800" dirty="0">
                <a:latin typeface="Arial"/>
                <a:cs typeface="Arial"/>
              </a:rPr>
              <a:t>WM</a:t>
            </a:r>
            <a:r>
              <a:rPr sz="1800" spc="-3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2867" y="3733202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MDR</a:t>
            </a:r>
            <a:r>
              <a:rPr sz="1950" spc="22" baseline="-23504" dirty="0">
                <a:latin typeface="Arial"/>
                <a:cs typeface="Arial"/>
              </a:rPr>
              <a:t>outB</a:t>
            </a:r>
            <a:r>
              <a:rPr sz="1800" spc="15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R=B, </a:t>
            </a:r>
            <a:r>
              <a:rPr sz="1800" dirty="0">
                <a:latin typeface="Arial"/>
                <a:cs typeface="Arial"/>
              </a:rPr>
              <a:t>IR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950" spc="-15" baseline="-8547" dirty="0">
                <a:latin typeface="Arial"/>
                <a:cs typeface="Arial"/>
              </a:rPr>
              <a:t>in</a:t>
            </a:r>
            <a:endParaRPr sz="1950" baseline="-854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4479" y="2767138"/>
            <a:ext cx="153035" cy="16865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2867" y="4184382"/>
            <a:ext cx="154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2700" spc="-37" baseline="7716" dirty="0">
                <a:latin typeface="Arial"/>
                <a:cs typeface="Arial"/>
              </a:rPr>
              <a:t>R4</a:t>
            </a:r>
            <a:r>
              <a:rPr sz="1300" spc="-25" dirty="0">
                <a:latin typeface="Arial"/>
                <a:cs typeface="Arial"/>
              </a:rPr>
              <a:t>outA</a:t>
            </a:r>
            <a:r>
              <a:rPr sz="2700" spc="-37" baseline="7716" dirty="0">
                <a:latin typeface="Arial"/>
                <a:cs typeface="Arial"/>
              </a:rPr>
              <a:t>,	</a:t>
            </a:r>
            <a:r>
              <a:rPr sz="2700" spc="-44" baseline="7716" dirty="0">
                <a:latin typeface="Arial"/>
                <a:cs typeface="Arial"/>
              </a:rPr>
              <a:t>R5</a:t>
            </a:r>
            <a:r>
              <a:rPr sz="1300" spc="-30" dirty="0">
                <a:latin typeface="Arial"/>
                <a:cs typeface="Arial"/>
              </a:rPr>
              <a:t>outB</a:t>
            </a:r>
            <a:r>
              <a:rPr sz="2700" spc="-44" baseline="7716" dirty="0">
                <a:latin typeface="Arial"/>
                <a:cs typeface="Arial"/>
              </a:rPr>
              <a:t>,</a:t>
            </a:r>
            <a:endParaRPr sz="2700" baseline="771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6964" y="4153827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SelectA, </a:t>
            </a:r>
            <a:r>
              <a:rPr sz="1800" dirty="0">
                <a:latin typeface="Arial"/>
                <a:cs typeface="Arial"/>
              </a:rPr>
              <a:t>Add, </a:t>
            </a:r>
            <a:r>
              <a:rPr sz="1800" spc="-10" dirty="0">
                <a:latin typeface="Arial"/>
                <a:cs typeface="Arial"/>
              </a:rPr>
              <a:t>R6</a:t>
            </a:r>
            <a:r>
              <a:rPr sz="1950" spc="-15" baseline="-10683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65732" y="4664201"/>
            <a:ext cx="5008245" cy="0"/>
          </a:xfrm>
          <a:custGeom>
            <a:avLst/>
            <a:gdLst/>
            <a:ahLst/>
            <a:cxnLst/>
            <a:rect l="l" t="t" r="r" b="b"/>
            <a:pathLst>
              <a:path w="5008245">
                <a:moveTo>
                  <a:pt x="0" y="0"/>
                </a:moveTo>
                <a:lnTo>
                  <a:pt x="5007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5732" y="4661915"/>
            <a:ext cx="5008245" cy="3175"/>
          </a:xfrm>
          <a:custGeom>
            <a:avLst/>
            <a:gdLst/>
            <a:ahLst/>
            <a:cxnLst/>
            <a:rect l="l" t="t" r="r" b="b"/>
            <a:pathLst>
              <a:path w="5008245" h="3175">
                <a:moveTo>
                  <a:pt x="0" y="1524"/>
                </a:moveTo>
                <a:lnTo>
                  <a:pt x="0" y="3048"/>
                </a:lnTo>
                <a:lnTo>
                  <a:pt x="1524" y="3048"/>
                </a:lnTo>
                <a:lnTo>
                  <a:pt x="0" y="1524"/>
                </a:lnTo>
                <a:close/>
              </a:path>
              <a:path w="5008245" h="3175">
                <a:moveTo>
                  <a:pt x="500786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3048"/>
                </a:lnTo>
                <a:lnTo>
                  <a:pt x="1524" y="1524"/>
                </a:lnTo>
                <a:lnTo>
                  <a:pt x="5007864" y="1524"/>
                </a:lnTo>
                <a:lnTo>
                  <a:pt x="5007864" y="0"/>
                </a:lnTo>
                <a:close/>
              </a:path>
              <a:path w="5008245" h="3175">
                <a:moveTo>
                  <a:pt x="5006340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5006340" y="3048"/>
                </a:lnTo>
                <a:lnTo>
                  <a:pt x="5006340" y="1524"/>
                </a:lnTo>
                <a:close/>
              </a:path>
              <a:path w="5008245" h="3175">
                <a:moveTo>
                  <a:pt x="5007864" y="1524"/>
                </a:moveTo>
                <a:lnTo>
                  <a:pt x="5006340" y="1524"/>
                </a:lnTo>
                <a:lnTo>
                  <a:pt x="5006340" y="3048"/>
                </a:lnTo>
                <a:lnTo>
                  <a:pt x="5007864" y="1524"/>
                </a:lnTo>
                <a:close/>
              </a:path>
              <a:path w="5008245" h="3175">
                <a:moveTo>
                  <a:pt x="5007864" y="1524"/>
                </a:moveTo>
                <a:lnTo>
                  <a:pt x="5006340" y="3048"/>
                </a:lnTo>
                <a:lnTo>
                  <a:pt x="5007864" y="3048"/>
                </a:lnTo>
                <a:lnTo>
                  <a:pt x="5007864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4147" y="5379351"/>
            <a:ext cx="648589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26099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Figure </a:t>
            </a:r>
            <a:r>
              <a:rPr sz="1800" spc="-5" dirty="0">
                <a:latin typeface="Arial"/>
                <a:cs typeface="Arial"/>
              </a:rPr>
              <a:t>7.9. Control sequence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10" dirty="0">
                <a:latin typeface="Arial"/>
                <a:cs typeface="Arial"/>
              </a:rPr>
              <a:t>instruction. </a:t>
            </a:r>
            <a:r>
              <a:rPr sz="1800" dirty="0">
                <a:latin typeface="Arial"/>
                <a:cs typeface="Arial"/>
              </a:rPr>
              <a:t>Add </a:t>
            </a:r>
            <a:r>
              <a:rPr sz="1800" spc="-10" dirty="0">
                <a:latin typeface="Arial"/>
                <a:cs typeface="Arial"/>
              </a:rPr>
              <a:t>R4,R5,R6, 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three-bus </a:t>
            </a:r>
            <a:r>
              <a:rPr sz="1800" spc="-10" dirty="0">
                <a:latin typeface="Arial"/>
                <a:cs typeface="Arial"/>
              </a:rPr>
              <a:t>organization </a:t>
            </a:r>
            <a:r>
              <a:rPr sz="1800" spc="-5" dirty="0">
                <a:latin typeface="Arial"/>
                <a:cs typeface="Arial"/>
              </a:rPr>
              <a:t>in Figure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7.8.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Multiple-Bus</a:t>
            </a:r>
            <a:r>
              <a:rPr sz="4400" spc="-254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230947"/>
            <a:ext cx="8453755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635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1,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105" dirty="0">
                <a:latin typeface="Arial"/>
                <a:cs typeface="Arial"/>
              </a:rPr>
              <a:t>are </a:t>
            </a:r>
            <a:r>
              <a:rPr sz="2400" spc="-175" dirty="0">
                <a:latin typeface="Arial"/>
                <a:cs typeface="Arial"/>
              </a:rPr>
              <a:t>passed </a:t>
            </a:r>
            <a:r>
              <a:rPr sz="2400" spc="-50" dirty="0">
                <a:latin typeface="Arial"/>
                <a:cs typeface="Arial"/>
              </a:rPr>
              <a:t>through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4" dirty="0">
                <a:latin typeface="Arial"/>
                <a:cs typeface="Arial"/>
              </a:rPr>
              <a:t>ALU, 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15" dirty="0">
                <a:latin typeface="Arial"/>
                <a:cs typeface="Arial"/>
              </a:rPr>
              <a:t>R=B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signal, and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MAR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start 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95" dirty="0">
                <a:latin typeface="Arial"/>
                <a:cs typeface="Arial"/>
              </a:rPr>
              <a:t>read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40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PC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incremented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9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100" dirty="0">
                <a:latin typeface="Arial"/>
                <a:cs typeface="Arial"/>
              </a:rPr>
              <a:t>2,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processor </a:t>
            </a:r>
            <a:r>
              <a:rPr sz="2400" spc="-65" dirty="0">
                <a:latin typeface="Arial"/>
                <a:cs typeface="Arial"/>
              </a:rPr>
              <a:t>waits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254" dirty="0">
                <a:latin typeface="Arial"/>
                <a:cs typeface="Arial"/>
              </a:rPr>
              <a:t>MFC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loads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data  </a:t>
            </a:r>
            <a:r>
              <a:rPr sz="2400" spc="-95" dirty="0">
                <a:latin typeface="Arial"/>
                <a:cs typeface="Arial"/>
              </a:rPr>
              <a:t>received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MDR,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transfers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them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IR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step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544195" marR="889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0" dirty="0">
                <a:latin typeface="Arial"/>
                <a:cs typeface="Arial"/>
              </a:rPr>
              <a:t>Finally,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execution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phase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instruction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requires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 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complete,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step </a:t>
            </a:r>
            <a:r>
              <a:rPr sz="2400" spc="-9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04" dirty="0">
                <a:latin typeface="Arial"/>
                <a:cs typeface="Arial"/>
              </a:rPr>
              <a:t>By </a:t>
            </a:r>
            <a:r>
              <a:rPr sz="2400" spc="-65" dirty="0">
                <a:latin typeface="Arial"/>
                <a:cs typeface="Arial"/>
              </a:rPr>
              <a:t>providing  more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paths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50" dirty="0">
                <a:latin typeface="Arial"/>
                <a:cs typeface="Arial"/>
              </a:rPr>
              <a:t>transfer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significant  </a:t>
            </a:r>
            <a:r>
              <a:rPr sz="2400" spc="-50" dirty="0">
                <a:latin typeface="Arial"/>
                <a:cs typeface="Arial"/>
              </a:rPr>
              <a:t>reduction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clock </a:t>
            </a:r>
            <a:r>
              <a:rPr sz="2400" spc="-145" dirty="0">
                <a:latin typeface="Arial"/>
                <a:cs typeface="Arial"/>
              </a:rPr>
              <a:t>cycles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execute </a:t>
            </a:r>
            <a:r>
              <a:rPr sz="2400" spc="-130" dirty="0">
                <a:latin typeface="Arial"/>
                <a:cs typeface="Arial"/>
              </a:rPr>
              <a:t>an 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achieved.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369" y="2814129"/>
            <a:ext cx="424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/>
              <a:t>Hardwired</a:t>
            </a:r>
            <a:r>
              <a:rPr sz="4400" spc="-28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2180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/>
              <a:t>Overview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075" y="1224749"/>
            <a:ext cx="8529320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830" marR="5080" indent="-532130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5465" algn="l"/>
              </a:tabLst>
            </a:pPr>
            <a:r>
              <a:rPr sz="3200" spc="-245" dirty="0">
                <a:latin typeface="Arial"/>
                <a:cs typeface="Arial"/>
              </a:rPr>
              <a:t>To </a:t>
            </a:r>
            <a:r>
              <a:rPr sz="3200" spc="-140" dirty="0">
                <a:latin typeface="Arial"/>
                <a:cs typeface="Arial"/>
              </a:rPr>
              <a:t>execute </a:t>
            </a:r>
            <a:r>
              <a:rPr sz="3200" spc="-80" dirty="0">
                <a:latin typeface="Arial"/>
                <a:cs typeface="Arial"/>
              </a:rPr>
              <a:t>instructions,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processor </a:t>
            </a:r>
            <a:r>
              <a:rPr sz="3200" spc="-95" dirty="0">
                <a:latin typeface="Arial"/>
                <a:cs typeface="Arial"/>
              </a:rPr>
              <a:t>must  </a:t>
            </a:r>
            <a:r>
              <a:rPr sz="3200" spc="-175" dirty="0">
                <a:latin typeface="Arial"/>
                <a:cs typeface="Arial"/>
              </a:rPr>
              <a:t>have </a:t>
            </a:r>
            <a:r>
              <a:rPr sz="3200" spc="-190" dirty="0">
                <a:latin typeface="Arial"/>
                <a:cs typeface="Arial"/>
              </a:rPr>
              <a:t>some </a:t>
            </a:r>
            <a:r>
              <a:rPr sz="3200" spc="-200" dirty="0">
                <a:latin typeface="Arial"/>
                <a:cs typeface="Arial"/>
              </a:rPr>
              <a:t>means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10" dirty="0">
                <a:latin typeface="Arial"/>
                <a:cs typeface="Arial"/>
              </a:rPr>
              <a:t>generating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40" dirty="0">
                <a:latin typeface="Arial"/>
                <a:cs typeface="Arial"/>
              </a:rPr>
              <a:t>control  </a:t>
            </a:r>
            <a:r>
              <a:rPr sz="3200" spc="-185" dirty="0">
                <a:latin typeface="Arial"/>
                <a:cs typeface="Arial"/>
              </a:rPr>
              <a:t>signals </a:t>
            </a:r>
            <a:r>
              <a:rPr sz="3200" spc="-150" dirty="0">
                <a:latin typeface="Arial"/>
                <a:cs typeface="Arial"/>
              </a:rPr>
              <a:t>needed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70" dirty="0">
                <a:latin typeface="Arial"/>
                <a:cs typeface="Arial"/>
              </a:rPr>
              <a:t>proper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sequence.</a:t>
            </a:r>
            <a:endParaRPr sz="3200">
              <a:latin typeface="Arial"/>
              <a:cs typeface="Arial"/>
            </a:endParaRPr>
          </a:p>
          <a:p>
            <a:pPr marL="544830" marR="8255" indent="-532130" algn="just">
              <a:lnSpc>
                <a:spcPct val="100000"/>
              </a:lnSpc>
              <a:spcBef>
                <a:spcPts val="765"/>
              </a:spcBef>
              <a:buClr>
                <a:srgbClr val="DD7F46"/>
              </a:buClr>
              <a:buFont typeface="Wingdings"/>
              <a:buChar char=""/>
              <a:tabLst>
                <a:tab pos="545465" algn="l"/>
              </a:tabLst>
            </a:pPr>
            <a:r>
              <a:rPr sz="3200" spc="-175" dirty="0">
                <a:latin typeface="Arial"/>
                <a:cs typeface="Arial"/>
              </a:rPr>
              <a:t>Two </a:t>
            </a:r>
            <a:r>
              <a:rPr sz="3200" spc="-125" dirty="0">
                <a:latin typeface="Arial"/>
                <a:cs typeface="Arial"/>
              </a:rPr>
              <a:t>categories: </a:t>
            </a:r>
            <a:r>
              <a:rPr sz="3200" spc="-75" dirty="0">
                <a:latin typeface="Arial"/>
                <a:cs typeface="Arial"/>
              </a:rPr>
              <a:t>hardwired </a:t>
            </a:r>
            <a:r>
              <a:rPr sz="3200" spc="-40" dirty="0">
                <a:latin typeface="Arial"/>
                <a:cs typeface="Arial"/>
              </a:rPr>
              <a:t>control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00" dirty="0">
                <a:latin typeface="Arial"/>
                <a:cs typeface="Arial"/>
              </a:rPr>
              <a:t>microprogrammed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control</a:t>
            </a:r>
            <a:endParaRPr sz="3200">
              <a:latin typeface="Arial"/>
              <a:cs typeface="Arial"/>
            </a:endParaRPr>
          </a:p>
          <a:p>
            <a:pPr marL="544830" marR="6350" indent="-532130" algn="just">
              <a:lnSpc>
                <a:spcPct val="100000"/>
              </a:lnSpc>
              <a:spcBef>
                <a:spcPts val="770"/>
              </a:spcBef>
              <a:buClr>
                <a:srgbClr val="DD7F46"/>
              </a:buClr>
              <a:buFont typeface="Wingdings"/>
              <a:buChar char=""/>
              <a:tabLst>
                <a:tab pos="545465" algn="l"/>
              </a:tabLst>
            </a:pPr>
            <a:r>
              <a:rPr sz="3200" spc="-100" dirty="0">
                <a:latin typeface="Arial"/>
                <a:cs typeface="Arial"/>
              </a:rPr>
              <a:t>Hardwired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90" dirty="0">
                <a:latin typeface="Arial"/>
                <a:cs typeface="Arial"/>
              </a:rPr>
              <a:t>operate </a:t>
            </a:r>
            <a:r>
              <a:rPr sz="3200" spc="-35" dirty="0">
                <a:latin typeface="Arial"/>
                <a:cs typeface="Arial"/>
              </a:rPr>
              <a:t>at </a:t>
            </a:r>
            <a:r>
              <a:rPr sz="3200" spc="-114" dirty="0">
                <a:latin typeface="Arial"/>
                <a:cs typeface="Arial"/>
              </a:rPr>
              <a:t>high </a:t>
            </a:r>
            <a:r>
              <a:rPr sz="3200" spc="-160" dirty="0">
                <a:latin typeface="Arial"/>
                <a:cs typeface="Arial"/>
              </a:rPr>
              <a:t>speed; 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20" dirty="0">
                <a:latin typeface="Arial"/>
                <a:cs typeface="Arial"/>
              </a:rPr>
              <a:t>with </a:t>
            </a:r>
            <a:r>
              <a:rPr sz="3200" spc="35" dirty="0">
                <a:latin typeface="Arial"/>
                <a:cs typeface="Arial"/>
              </a:rPr>
              <a:t>little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flexibility.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859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5" dirty="0"/>
              <a:t>Control </a:t>
            </a:r>
            <a:r>
              <a:rPr sz="4400" spc="-50" dirty="0"/>
              <a:t>Unit</a:t>
            </a:r>
            <a:r>
              <a:rPr sz="4400" spc="-350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4596384" y="5102351"/>
            <a:ext cx="59690" cy="142240"/>
          </a:xfrm>
          <a:custGeom>
            <a:avLst/>
            <a:gdLst/>
            <a:ahLst/>
            <a:cxnLst/>
            <a:rect l="l" t="t" r="r" b="b"/>
            <a:pathLst>
              <a:path w="59689" h="142239">
                <a:moveTo>
                  <a:pt x="9143" y="10785"/>
                </a:moveTo>
                <a:lnTo>
                  <a:pt x="0" y="12191"/>
                </a:lnTo>
                <a:lnTo>
                  <a:pt x="19812" y="132587"/>
                </a:lnTo>
                <a:lnTo>
                  <a:pt x="19812" y="137159"/>
                </a:lnTo>
                <a:lnTo>
                  <a:pt x="24383" y="141731"/>
                </a:lnTo>
                <a:lnTo>
                  <a:pt x="35051" y="141731"/>
                </a:lnTo>
                <a:lnTo>
                  <a:pt x="39624" y="137159"/>
                </a:lnTo>
                <a:lnTo>
                  <a:pt x="39624" y="132587"/>
                </a:lnTo>
                <a:lnTo>
                  <a:pt x="40125" y="129539"/>
                </a:lnTo>
                <a:lnTo>
                  <a:pt x="19812" y="129539"/>
                </a:lnTo>
                <a:lnTo>
                  <a:pt x="29717" y="69341"/>
                </a:lnTo>
                <a:lnTo>
                  <a:pt x="21567" y="19812"/>
                </a:lnTo>
                <a:lnTo>
                  <a:pt x="9143" y="19812"/>
                </a:lnTo>
                <a:lnTo>
                  <a:pt x="9143" y="10785"/>
                </a:lnTo>
                <a:close/>
              </a:path>
              <a:path w="59689" h="142239">
                <a:moveTo>
                  <a:pt x="29717" y="69341"/>
                </a:moveTo>
                <a:lnTo>
                  <a:pt x="19812" y="129539"/>
                </a:lnTo>
                <a:lnTo>
                  <a:pt x="39624" y="129539"/>
                </a:lnTo>
                <a:lnTo>
                  <a:pt x="29717" y="69341"/>
                </a:lnTo>
                <a:close/>
              </a:path>
              <a:path w="59689" h="142239">
                <a:moveTo>
                  <a:pt x="39624" y="9143"/>
                </a:moveTo>
                <a:lnTo>
                  <a:pt x="29717" y="69341"/>
                </a:lnTo>
                <a:lnTo>
                  <a:pt x="39624" y="129539"/>
                </a:lnTo>
                <a:lnTo>
                  <a:pt x="40125" y="129539"/>
                </a:lnTo>
                <a:lnTo>
                  <a:pt x="58182" y="19812"/>
                </a:lnTo>
                <a:lnTo>
                  <a:pt x="48767" y="19812"/>
                </a:lnTo>
                <a:lnTo>
                  <a:pt x="39624" y="9143"/>
                </a:lnTo>
                <a:close/>
              </a:path>
              <a:path w="59689" h="142239">
                <a:moveTo>
                  <a:pt x="19812" y="9143"/>
                </a:moveTo>
                <a:lnTo>
                  <a:pt x="9143" y="10785"/>
                </a:lnTo>
                <a:lnTo>
                  <a:pt x="9143" y="19812"/>
                </a:lnTo>
                <a:lnTo>
                  <a:pt x="21567" y="19812"/>
                </a:lnTo>
                <a:lnTo>
                  <a:pt x="19812" y="9143"/>
                </a:lnTo>
                <a:close/>
              </a:path>
              <a:path w="59689" h="142239">
                <a:moveTo>
                  <a:pt x="39624" y="9143"/>
                </a:moveTo>
                <a:lnTo>
                  <a:pt x="19812" y="9143"/>
                </a:lnTo>
                <a:lnTo>
                  <a:pt x="21567" y="19812"/>
                </a:lnTo>
                <a:lnTo>
                  <a:pt x="37868" y="19812"/>
                </a:lnTo>
                <a:lnTo>
                  <a:pt x="39624" y="9143"/>
                </a:lnTo>
                <a:close/>
              </a:path>
              <a:path w="59689" h="142239">
                <a:moveTo>
                  <a:pt x="59436" y="9143"/>
                </a:moveTo>
                <a:lnTo>
                  <a:pt x="39624" y="9143"/>
                </a:lnTo>
                <a:lnTo>
                  <a:pt x="48767" y="19812"/>
                </a:lnTo>
                <a:lnTo>
                  <a:pt x="58182" y="19812"/>
                </a:lnTo>
                <a:lnTo>
                  <a:pt x="59436" y="12191"/>
                </a:lnTo>
                <a:lnTo>
                  <a:pt x="59436" y="9143"/>
                </a:lnTo>
                <a:close/>
              </a:path>
              <a:path w="59689" h="142239">
                <a:moveTo>
                  <a:pt x="51815" y="0"/>
                </a:moveTo>
                <a:lnTo>
                  <a:pt x="9143" y="0"/>
                </a:lnTo>
                <a:lnTo>
                  <a:pt x="9143" y="10785"/>
                </a:lnTo>
                <a:lnTo>
                  <a:pt x="19812" y="9143"/>
                </a:lnTo>
                <a:lnTo>
                  <a:pt x="59436" y="9143"/>
                </a:lnTo>
                <a:lnTo>
                  <a:pt x="59436" y="6095"/>
                </a:lnTo>
                <a:lnTo>
                  <a:pt x="57912" y="3047"/>
                </a:lnTo>
                <a:lnTo>
                  <a:pt x="5181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5528" y="5113019"/>
            <a:ext cx="40005" cy="120650"/>
          </a:xfrm>
          <a:custGeom>
            <a:avLst/>
            <a:gdLst/>
            <a:ahLst/>
            <a:cxnLst/>
            <a:rect l="l" t="t" r="r" b="b"/>
            <a:pathLst>
              <a:path w="40004" h="120650">
                <a:moveTo>
                  <a:pt x="39624" y="0"/>
                </a:moveTo>
                <a:lnTo>
                  <a:pt x="0" y="0"/>
                </a:lnTo>
                <a:lnTo>
                  <a:pt x="21336" y="120395"/>
                </a:lnTo>
                <a:lnTo>
                  <a:pt x="3962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528" y="5111495"/>
            <a:ext cx="41275" cy="121920"/>
          </a:xfrm>
          <a:custGeom>
            <a:avLst/>
            <a:gdLst/>
            <a:ahLst/>
            <a:cxnLst/>
            <a:rect l="l" t="t" r="r" b="b"/>
            <a:pathLst>
              <a:path w="41275" h="121920">
                <a:moveTo>
                  <a:pt x="41148" y="0"/>
                </a:moveTo>
                <a:lnTo>
                  <a:pt x="0" y="0"/>
                </a:lnTo>
                <a:lnTo>
                  <a:pt x="0" y="1523"/>
                </a:lnTo>
                <a:lnTo>
                  <a:pt x="19812" y="121919"/>
                </a:lnTo>
                <a:lnTo>
                  <a:pt x="20574" y="117289"/>
                </a:lnTo>
                <a:lnTo>
                  <a:pt x="1524" y="1523"/>
                </a:lnTo>
                <a:lnTo>
                  <a:pt x="41148" y="1523"/>
                </a:lnTo>
                <a:lnTo>
                  <a:pt x="41148" y="0"/>
                </a:lnTo>
                <a:close/>
              </a:path>
              <a:path w="41275" h="121920">
                <a:moveTo>
                  <a:pt x="20574" y="117289"/>
                </a:moveTo>
                <a:lnTo>
                  <a:pt x="19812" y="121919"/>
                </a:lnTo>
                <a:lnTo>
                  <a:pt x="21336" y="121919"/>
                </a:lnTo>
                <a:lnTo>
                  <a:pt x="20574" y="117289"/>
                </a:lnTo>
                <a:close/>
              </a:path>
              <a:path w="41275" h="121920">
                <a:moveTo>
                  <a:pt x="41148" y="1523"/>
                </a:moveTo>
                <a:lnTo>
                  <a:pt x="39624" y="1523"/>
                </a:lnTo>
                <a:lnTo>
                  <a:pt x="20574" y="117289"/>
                </a:lnTo>
                <a:lnTo>
                  <a:pt x="21336" y="121919"/>
                </a:lnTo>
                <a:lnTo>
                  <a:pt x="41148" y="152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7626" y="4608575"/>
            <a:ext cx="0" cy="483234"/>
          </a:xfrm>
          <a:custGeom>
            <a:avLst/>
            <a:gdLst/>
            <a:ahLst/>
            <a:cxnLst/>
            <a:rect l="l" t="t" r="r" b="b"/>
            <a:pathLst>
              <a:path h="483235">
                <a:moveTo>
                  <a:pt x="0" y="0"/>
                </a:moveTo>
                <a:lnTo>
                  <a:pt x="0" y="483107"/>
                </a:lnTo>
              </a:path>
            </a:pathLst>
          </a:custGeom>
          <a:ln w="2285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9396" y="5102351"/>
            <a:ext cx="82295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0" y="4608575"/>
            <a:ext cx="0" cy="483234"/>
          </a:xfrm>
          <a:custGeom>
            <a:avLst/>
            <a:gdLst/>
            <a:ahLst/>
            <a:cxnLst/>
            <a:rect l="l" t="t" r="r" b="b"/>
            <a:pathLst>
              <a:path h="483235">
                <a:moveTo>
                  <a:pt x="0" y="0"/>
                </a:moveTo>
                <a:lnTo>
                  <a:pt x="0" y="483107"/>
                </a:lnTo>
              </a:path>
            </a:pathLst>
          </a:custGeom>
          <a:ln w="2133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491032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21336"/>
                </a:lnTo>
                <a:lnTo>
                  <a:pt x="42672" y="21336"/>
                </a:lnTo>
                <a:lnTo>
                  <a:pt x="42672" y="0"/>
                </a:lnTo>
                <a:close/>
              </a:path>
              <a:path w="43179" h="41275">
                <a:moveTo>
                  <a:pt x="42672" y="21336"/>
                </a:moveTo>
                <a:lnTo>
                  <a:pt x="21336" y="21336"/>
                </a:lnTo>
                <a:lnTo>
                  <a:pt x="21336" y="41148"/>
                </a:lnTo>
                <a:lnTo>
                  <a:pt x="42672" y="41148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3400" y="491032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524" y="0"/>
                </a:moveTo>
                <a:lnTo>
                  <a:pt x="0" y="1524"/>
                </a:lnTo>
                <a:lnTo>
                  <a:pt x="0" y="42671"/>
                </a:lnTo>
                <a:lnTo>
                  <a:pt x="21336" y="42671"/>
                </a:lnTo>
                <a:lnTo>
                  <a:pt x="21336" y="41148"/>
                </a:lnTo>
                <a:lnTo>
                  <a:pt x="1524" y="41148"/>
                </a:lnTo>
                <a:lnTo>
                  <a:pt x="1524" y="0"/>
                </a:lnTo>
                <a:close/>
              </a:path>
              <a:path w="43179" h="43179">
                <a:moveTo>
                  <a:pt x="22860" y="19812"/>
                </a:moveTo>
                <a:lnTo>
                  <a:pt x="21336" y="19812"/>
                </a:lnTo>
                <a:lnTo>
                  <a:pt x="21336" y="42671"/>
                </a:lnTo>
                <a:lnTo>
                  <a:pt x="22860" y="42671"/>
                </a:lnTo>
                <a:lnTo>
                  <a:pt x="22860" y="19812"/>
                </a:lnTo>
                <a:close/>
              </a:path>
              <a:path w="43179" h="43179">
                <a:moveTo>
                  <a:pt x="41148" y="0"/>
                </a:moveTo>
                <a:lnTo>
                  <a:pt x="41148" y="41148"/>
                </a:lnTo>
                <a:lnTo>
                  <a:pt x="22860" y="41148"/>
                </a:lnTo>
                <a:lnTo>
                  <a:pt x="22860" y="42671"/>
                </a:lnTo>
                <a:lnTo>
                  <a:pt x="42672" y="42671"/>
                </a:lnTo>
                <a:lnTo>
                  <a:pt x="42672" y="1524"/>
                </a:lnTo>
                <a:lnTo>
                  <a:pt x="41148" y="0"/>
                </a:lnTo>
                <a:close/>
              </a:path>
              <a:path w="43179" h="4317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3179" h="43179">
                <a:moveTo>
                  <a:pt x="41148" y="0"/>
                </a:moveTo>
                <a:lnTo>
                  <a:pt x="1524" y="0"/>
                </a:lnTo>
                <a:lnTo>
                  <a:pt x="1524" y="1524"/>
                </a:lnTo>
                <a:lnTo>
                  <a:pt x="41148" y="1524"/>
                </a:lnTo>
                <a:lnTo>
                  <a:pt x="41148" y="0"/>
                </a:lnTo>
                <a:close/>
              </a:path>
              <a:path w="43179" h="43179">
                <a:moveTo>
                  <a:pt x="42672" y="0"/>
                </a:moveTo>
                <a:lnTo>
                  <a:pt x="41148" y="0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4255" y="492099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2860" y="3047"/>
                </a:moveTo>
                <a:lnTo>
                  <a:pt x="3048" y="24383"/>
                </a:lnTo>
                <a:lnTo>
                  <a:pt x="16764" y="38099"/>
                </a:lnTo>
                <a:lnTo>
                  <a:pt x="24970" y="30479"/>
                </a:lnTo>
                <a:lnTo>
                  <a:pt x="19812" y="30479"/>
                </a:lnTo>
                <a:lnTo>
                  <a:pt x="19812" y="21335"/>
                </a:lnTo>
                <a:lnTo>
                  <a:pt x="9144" y="21335"/>
                </a:lnTo>
                <a:lnTo>
                  <a:pt x="19812" y="10667"/>
                </a:lnTo>
                <a:lnTo>
                  <a:pt x="26035" y="10667"/>
                </a:lnTo>
                <a:lnTo>
                  <a:pt x="22860" y="3047"/>
                </a:lnTo>
                <a:close/>
              </a:path>
              <a:path w="41275" h="38100">
                <a:moveTo>
                  <a:pt x="35052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9144" y="30479"/>
                </a:lnTo>
                <a:lnTo>
                  <a:pt x="3048" y="24383"/>
                </a:lnTo>
                <a:lnTo>
                  <a:pt x="22860" y="3047"/>
                </a:lnTo>
                <a:lnTo>
                  <a:pt x="38100" y="3047"/>
                </a:lnTo>
                <a:lnTo>
                  <a:pt x="35052" y="0"/>
                </a:lnTo>
                <a:close/>
              </a:path>
              <a:path w="41275" h="38100">
                <a:moveTo>
                  <a:pt x="26035" y="10667"/>
                </a:moveTo>
                <a:lnTo>
                  <a:pt x="19812" y="10667"/>
                </a:lnTo>
                <a:lnTo>
                  <a:pt x="19812" y="30479"/>
                </a:lnTo>
                <a:lnTo>
                  <a:pt x="24970" y="30479"/>
                </a:lnTo>
                <a:lnTo>
                  <a:pt x="34817" y="21335"/>
                </a:lnTo>
                <a:lnTo>
                  <a:pt x="30480" y="21335"/>
                </a:lnTo>
                <a:lnTo>
                  <a:pt x="26035" y="10667"/>
                </a:lnTo>
                <a:close/>
              </a:path>
              <a:path w="41275" h="38100">
                <a:moveTo>
                  <a:pt x="19812" y="10667"/>
                </a:moveTo>
                <a:lnTo>
                  <a:pt x="9144" y="21335"/>
                </a:lnTo>
                <a:lnTo>
                  <a:pt x="19812" y="21335"/>
                </a:lnTo>
                <a:lnTo>
                  <a:pt x="19812" y="10667"/>
                </a:lnTo>
                <a:close/>
              </a:path>
              <a:path w="41275" h="38100">
                <a:moveTo>
                  <a:pt x="38100" y="3047"/>
                </a:moveTo>
                <a:lnTo>
                  <a:pt x="22860" y="3047"/>
                </a:lnTo>
                <a:lnTo>
                  <a:pt x="30480" y="21335"/>
                </a:lnTo>
                <a:lnTo>
                  <a:pt x="34817" y="21335"/>
                </a:lnTo>
                <a:lnTo>
                  <a:pt x="38100" y="18287"/>
                </a:lnTo>
                <a:lnTo>
                  <a:pt x="41148" y="15239"/>
                </a:lnTo>
                <a:lnTo>
                  <a:pt x="41148" y="10667"/>
                </a:lnTo>
                <a:lnTo>
                  <a:pt x="39624" y="6095"/>
                </a:lnTo>
                <a:lnTo>
                  <a:pt x="38100" y="304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3003" y="491032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148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21336"/>
                </a:lnTo>
                <a:lnTo>
                  <a:pt x="41148" y="21336"/>
                </a:lnTo>
                <a:lnTo>
                  <a:pt x="41148" y="0"/>
                </a:lnTo>
                <a:close/>
              </a:path>
              <a:path w="41275" h="41275">
                <a:moveTo>
                  <a:pt x="41148" y="21336"/>
                </a:moveTo>
                <a:lnTo>
                  <a:pt x="21336" y="21336"/>
                </a:lnTo>
                <a:lnTo>
                  <a:pt x="21336" y="41148"/>
                </a:lnTo>
                <a:lnTo>
                  <a:pt x="41148" y="41148"/>
                </a:lnTo>
                <a:lnTo>
                  <a:pt x="41148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3003" y="491032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524" y="0"/>
                </a:moveTo>
                <a:lnTo>
                  <a:pt x="0" y="1524"/>
                </a:lnTo>
                <a:lnTo>
                  <a:pt x="0" y="42671"/>
                </a:lnTo>
                <a:lnTo>
                  <a:pt x="19812" y="42671"/>
                </a:lnTo>
                <a:lnTo>
                  <a:pt x="19812" y="41148"/>
                </a:lnTo>
                <a:lnTo>
                  <a:pt x="1524" y="41148"/>
                </a:lnTo>
                <a:lnTo>
                  <a:pt x="1524" y="0"/>
                </a:lnTo>
                <a:close/>
              </a:path>
              <a:path w="43179" h="43179">
                <a:moveTo>
                  <a:pt x="21336" y="19812"/>
                </a:moveTo>
                <a:lnTo>
                  <a:pt x="19812" y="19812"/>
                </a:lnTo>
                <a:lnTo>
                  <a:pt x="19812" y="42671"/>
                </a:lnTo>
                <a:lnTo>
                  <a:pt x="21336" y="42671"/>
                </a:lnTo>
                <a:lnTo>
                  <a:pt x="21336" y="19812"/>
                </a:lnTo>
                <a:close/>
              </a:path>
              <a:path w="43179" h="43179">
                <a:moveTo>
                  <a:pt x="42672" y="0"/>
                </a:moveTo>
                <a:lnTo>
                  <a:pt x="41148" y="0"/>
                </a:lnTo>
                <a:lnTo>
                  <a:pt x="41148" y="41148"/>
                </a:lnTo>
                <a:lnTo>
                  <a:pt x="21336" y="41148"/>
                </a:lnTo>
                <a:lnTo>
                  <a:pt x="21336" y="42671"/>
                </a:lnTo>
                <a:lnTo>
                  <a:pt x="42672" y="42671"/>
                </a:lnTo>
                <a:lnTo>
                  <a:pt x="42672" y="0"/>
                </a:lnTo>
                <a:close/>
              </a:path>
              <a:path w="43179" h="4317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3179" h="43179">
                <a:moveTo>
                  <a:pt x="41148" y="0"/>
                </a:moveTo>
                <a:lnTo>
                  <a:pt x="1524" y="0"/>
                </a:lnTo>
                <a:lnTo>
                  <a:pt x="1524" y="1524"/>
                </a:lnTo>
                <a:lnTo>
                  <a:pt x="41148" y="1524"/>
                </a:lnTo>
                <a:lnTo>
                  <a:pt x="4114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59" y="4920995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2860" y="3047"/>
                </a:moveTo>
                <a:lnTo>
                  <a:pt x="3048" y="24383"/>
                </a:lnTo>
                <a:lnTo>
                  <a:pt x="16763" y="38099"/>
                </a:lnTo>
                <a:lnTo>
                  <a:pt x="24970" y="30479"/>
                </a:lnTo>
                <a:lnTo>
                  <a:pt x="19812" y="30479"/>
                </a:lnTo>
                <a:lnTo>
                  <a:pt x="19812" y="21335"/>
                </a:lnTo>
                <a:lnTo>
                  <a:pt x="9143" y="21335"/>
                </a:lnTo>
                <a:lnTo>
                  <a:pt x="19812" y="10667"/>
                </a:lnTo>
                <a:lnTo>
                  <a:pt x="26035" y="10667"/>
                </a:lnTo>
                <a:lnTo>
                  <a:pt x="22860" y="3047"/>
                </a:lnTo>
                <a:close/>
              </a:path>
              <a:path w="41275" h="38100">
                <a:moveTo>
                  <a:pt x="35051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9144" y="30479"/>
                </a:lnTo>
                <a:lnTo>
                  <a:pt x="3048" y="24383"/>
                </a:lnTo>
                <a:lnTo>
                  <a:pt x="22860" y="3047"/>
                </a:lnTo>
                <a:lnTo>
                  <a:pt x="38100" y="3047"/>
                </a:lnTo>
                <a:lnTo>
                  <a:pt x="35051" y="0"/>
                </a:lnTo>
                <a:close/>
              </a:path>
              <a:path w="41275" h="38100">
                <a:moveTo>
                  <a:pt x="26035" y="10667"/>
                </a:moveTo>
                <a:lnTo>
                  <a:pt x="19812" y="10667"/>
                </a:lnTo>
                <a:lnTo>
                  <a:pt x="19812" y="30479"/>
                </a:lnTo>
                <a:lnTo>
                  <a:pt x="24970" y="30479"/>
                </a:lnTo>
                <a:lnTo>
                  <a:pt x="34817" y="21335"/>
                </a:lnTo>
                <a:lnTo>
                  <a:pt x="30479" y="21335"/>
                </a:lnTo>
                <a:lnTo>
                  <a:pt x="26035" y="10667"/>
                </a:lnTo>
                <a:close/>
              </a:path>
              <a:path w="41275" h="38100">
                <a:moveTo>
                  <a:pt x="19812" y="10667"/>
                </a:moveTo>
                <a:lnTo>
                  <a:pt x="9143" y="21335"/>
                </a:lnTo>
                <a:lnTo>
                  <a:pt x="19812" y="21335"/>
                </a:lnTo>
                <a:lnTo>
                  <a:pt x="19812" y="10667"/>
                </a:lnTo>
                <a:close/>
              </a:path>
              <a:path w="41275" h="38100">
                <a:moveTo>
                  <a:pt x="38100" y="3047"/>
                </a:moveTo>
                <a:lnTo>
                  <a:pt x="22860" y="3047"/>
                </a:lnTo>
                <a:lnTo>
                  <a:pt x="30479" y="21335"/>
                </a:lnTo>
                <a:lnTo>
                  <a:pt x="34817" y="21335"/>
                </a:lnTo>
                <a:lnTo>
                  <a:pt x="38100" y="18287"/>
                </a:lnTo>
                <a:lnTo>
                  <a:pt x="41148" y="15239"/>
                </a:lnTo>
                <a:lnTo>
                  <a:pt x="41148" y="10667"/>
                </a:lnTo>
                <a:lnTo>
                  <a:pt x="39624" y="6095"/>
                </a:lnTo>
                <a:lnTo>
                  <a:pt x="38100" y="304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2608" y="491032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147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21336"/>
                </a:lnTo>
                <a:lnTo>
                  <a:pt x="41147" y="21336"/>
                </a:lnTo>
                <a:lnTo>
                  <a:pt x="41147" y="0"/>
                </a:lnTo>
                <a:close/>
              </a:path>
              <a:path w="41275" h="41275">
                <a:moveTo>
                  <a:pt x="41147" y="21336"/>
                </a:moveTo>
                <a:lnTo>
                  <a:pt x="21336" y="21336"/>
                </a:lnTo>
                <a:lnTo>
                  <a:pt x="21336" y="41148"/>
                </a:lnTo>
                <a:lnTo>
                  <a:pt x="41147" y="41148"/>
                </a:lnTo>
                <a:lnTo>
                  <a:pt x="41147" y="213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2608" y="491032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524" y="0"/>
                </a:moveTo>
                <a:lnTo>
                  <a:pt x="0" y="1524"/>
                </a:lnTo>
                <a:lnTo>
                  <a:pt x="0" y="42671"/>
                </a:lnTo>
                <a:lnTo>
                  <a:pt x="19812" y="42671"/>
                </a:lnTo>
                <a:lnTo>
                  <a:pt x="19812" y="41148"/>
                </a:lnTo>
                <a:lnTo>
                  <a:pt x="1524" y="41148"/>
                </a:lnTo>
                <a:lnTo>
                  <a:pt x="1524" y="0"/>
                </a:lnTo>
                <a:close/>
              </a:path>
              <a:path w="43179" h="43179">
                <a:moveTo>
                  <a:pt x="21336" y="19812"/>
                </a:moveTo>
                <a:lnTo>
                  <a:pt x="19812" y="19812"/>
                </a:lnTo>
                <a:lnTo>
                  <a:pt x="19812" y="42671"/>
                </a:lnTo>
                <a:lnTo>
                  <a:pt x="21336" y="42671"/>
                </a:lnTo>
                <a:lnTo>
                  <a:pt x="21336" y="19812"/>
                </a:lnTo>
                <a:close/>
              </a:path>
              <a:path w="43179" h="43179">
                <a:moveTo>
                  <a:pt x="42671" y="0"/>
                </a:moveTo>
                <a:lnTo>
                  <a:pt x="41147" y="0"/>
                </a:lnTo>
                <a:lnTo>
                  <a:pt x="41147" y="41148"/>
                </a:lnTo>
                <a:lnTo>
                  <a:pt x="21336" y="41148"/>
                </a:lnTo>
                <a:lnTo>
                  <a:pt x="21336" y="42671"/>
                </a:lnTo>
                <a:lnTo>
                  <a:pt x="42671" y="42671"/>
                </a:lnTo>
                <a:lnTo>
                  <a:pt x="42671" y="0"/>
                </a:lnTo>
                <a:close/>
              </a:path>
              <a:path w="43179" h="4317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3179" h="43179">
                <a:moveTo>
                  <a:pt x="41147" y="0"/>
                </a:moveTo>
                <a:lnTo>
                  <a:pt x="1524" y="0"/>
                </a:lnTo>
                <a:lnTo>
                  <a:pt x="1524" y="1524"/>
                </a:lnTo>
                <a:lnTo>
                  <a:pt x="41147" y="1524"/>
                </a:lnTo>
                <a:lnTo>
                  <a:pt x="4114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1940" y="4920995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24384" y="3047"/>
                </a:moveTo>
                <a:lnTo>
                  <a:pt x="3048" y="24383"/>
                </a:lnTo>
                <a:lnTo>
                  <a:pt x="18287" y="38099"/>
                </a:lnTo>
                <a:lnTo>
                  <a:pt x="25908" y="30479"/>
                </a:lnTo>
                <a:lnTo>
                  <a:pt x="21336" y="30479"/>
                </a:lnTo>
                <a:lnTo>
                  <a:pt x="21336" y="21335"/>
                </a:lnTo>
                <a:lnTo>
                  <a:pt x="10668" y="21335"/>
                </a:lnTo>
                <a:lnTo>
                  <a:pt x="21336" y="10667"/>
                </a:lnTo>
                <a:lnTo>
                  <a:pt x="27559" y="10667"/>
                </a:lnTo>
                <a:lnTo>
                  <a:pt x="24384" y="3047"/>
                </a:lnTo>
                <a:close/>
              </a:path>
              <a:path w="43179" h="38100">
                <a:moveTo>
                  <a:pt x="35051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9821" y="30479"/>
                </a:lnTo>
                <a:lnTo>
                  <a:pt x="3048" y="24383"/>
                </a:lnTo>
                <a:lnTo>
                  <a:pt x="24384" y="3047"/>
                </a:lnTo>
                <a:lnTo>
                  <a:pt x="39624" y="3047"/>
                </a:lnTo>
                <a:lnTo>
                  <a:pt x="35051" y="0"/>
                </a:lnTo>
                <a:close/>
              </a:path>
              <a:path w="43179" h="38100">
                <a:moveTo>
                  <a:pt x="27559" y="10667"/>
                </a:moveTo>
                <a:lnTo>
                  <a:pt x="21336" y="10667"/>
                </a:lnTo>
                <a:lnTo>
                  <a:pt x="21336" y="30479"/>
                </a:lnTo>
                <a:lnTo>
                  <a:pt x="25908" y="30479"/>
                </a:lnTo>
                <a:lnTo>
                  <a:pt x="35051" y="21335"/>
                </a:lnTo>
                <a:lnTo>
                  <a:pt x="32004" y="21335"/>
                </a:lnTo>
                <a:lnTo>
                  <a:pt x="27559" y="10667"/>
                </a:lnTo>
                <a:close/>
              </a:path>
              <a:path w="43179" h="38100">
                <a:moveTo>
                  <a:pt x="21336" y="10667"/>
                </a:moveTo>
                <a:lnTo>
                  <a:pt x="10668" y="21335"/>
                </a:lnTo>
                <a:lnTo>
                  <a:pt x="21336" y="21335"/>
                </a:lnTo>
                <a:lnTo>
                  <a:pt x="21336" y="10667"/>
                </a:lnTo>
                <a:close/>
              </a:path>
              <a:path w="43179" h="38100">
                <a:moveTo>
                  <a:pt x="39624" y="3047"/>
                </a:moveTo>
                <a:lnTo>
                  <a:pt x="24384" y="3047"/>
                </a:lnTo>
                <a:lnTo>
                  <a:pt x="32004" y="21335"/>
                </a:lnTo>
                <a:lnTo>
                  <a:pt x="35051" y="21335"/>
                </a:lnTo>
                <a:lnTo>
                  <a:pt x="41148" y="15239"/>
                </a:lnTo>
                <a:lnTo>
                  <a:pt x="42672" y="10667"/>
                </a:lnTo>
                <a:lnTo>
                  <a:pt x="41148" y="6095"/>
                </a:lnTo>
                <a:lnTo>
                  <a:pt x="39624" y="304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86342" y="6109177"/>
            <a:ext cx="34817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Figure </a:t>
            </a:r>
            <a:r>
              <a:rPr sz="1600" spc="-10" dirty="0">
                <a:latin typeface="Arial"/>
                <a:cs typeface="Arial"/>
              </a:rPr>
              <a:t>7.10. Control unit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organization.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3049" y="1511363"/>
            <a:ext cx="372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CLK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80616" y="1580387"/>
            <a:ext cx="805180" cy="403860"/>
          </a:xfrm>
          <a:custGeom>
            <a:avLst/>
            <a:gdLst/>
            <a:ahLst/>
            <a:cxnLst/>
            <a:rect l="l" t="t" r="r" b="b"/>
            <a:pathLst>
              <a:path w="805180" h="403860">
                <a:moveTo>
                  <a:pt x="804671" y="0"/>
                </a:moveTo>
                <a:lnTo>
                  <a:pt x="0" y="0"/>
                </a:lnTo>
                <a:lnTo>
                  <a:pt x="0" y="403860"/>
                </a:lnTo>
                <a:lnTo>
                  <a:pt x="804671" y="403860"/>
                </a:lnTo>
                <a:lnTo>
                  <a:pt x="804671" y="393191"/>
                </a:lnTo>
                <a:lnTo>
                  <a:pt x="21335" y="393191"/>
                </a:lnTo>
                <a:lnTo>
                  <a:pt x="10667" y="384048"/>
                </a:lnTo>
                <a:lnTo>
                  <a:pt x="21335" y="384048"/>
                </a:lnTo>
                <a:lnTo>
                  <a:pt x="21335" y="21336"/>
                </a:lnTo>
                <a:lnTo>
                  <a:pt x="10667" y="21336"/>
                </a:lnTo>
                <a:lnTo>
                  <a:pt x="21335" y="10667"/>
                </a:lnTo>
                <a:lnTo>
                  <a:pt x="804671" y="10667"/>
                </a:lnTo>
                <a:lnTo>
                  <a:pt x="804671" y="0"/>
                </a:lnTo>
                <a:close/>
              </a:path>
              <a:path w="805180" h="403860">
                <a:moveTo>
                  <a:pt x="21335" y="384048"/>
                </a:moveTo>
                <a:lnTo>
                  <a:pt x="10667" y="384048"/>
                </a:lnTo>
                <a:lnTo>
                  <a:pt x="21335" y="393191"/>
                </a:lnTo>
                <a:lnTo>
                  <a:pt x="21335" y="384048"/>
                </a:lnTo>
                <a:close/>
              </a:path>
              <a:path w="805180" h="403860">
                <a:moveTo>
                  <a:pt x="784859" y="384048"/>
                </a:moveTo>
                <a:lnTo>
                  <a:pt x="21335" y="384048"/>
                </a:lnTo>
                <a:lnTo>
                  <a:pt x="21335" y="393191"/>
                </a:lnTo>
                <a:lnTo>
                  <a:pt x="784859" y="393191"/>
                </a:lnTo>
                <a:lnTo>
                  <a:pt x="784859" y="384048"/>
                </a:lnTo>
                <a:close/>
              </a:path>
              <a:path w="805180" h="403860">
                <a:moveTo>
                  <a:pt x="784859" y="10667"/>
                </a:moveTo>
                <a:lnTo>
                  <a:pt x="784859" y="393191"/>
                </a:lnTo>
                <a:lnTo>
                  <a:pt x="795527" y="384048"/>
                </a:lnTo>
                <a:lnTo>
                  <a:pt x="804671" y="384048"/>
                </a:lnTo>
                <a:lnTo>
                  <a:pt x="804671" y="21336"/>
                </a:lnTo>
                <a:lnTo>
                  <a:pt x="795527" y="21336"/>
                </a:lnTo>
                <a:lnTo>
                  <a:pt x="784859" y="10667"/>
                </a:lnTo>
                <a:close/>
              </a:path>
              <a:path w="805180" h="403860">
                <a:moveTo>
                  <a:pt x="804671" y="384048"/>
                </a:moveTo>
                <a:lnTo>
                  <a:pt x="795527" y="384048"/>
                </a:lnTo>
                <a:lnTo>
                  <a:pt x="784859" y="393191"/>
                </a:lnTo>
                <a:lnTo>
                  <a:pt x="804671" y="393191"/>
                </a:lnTo>
                <a:lnTo>
                  <a:pt x="804671" y="384048"/>
                </a:lnTo>
                <a:close/>
              </a:path>
              <a:path w="805180" h="403860">
                <a:moveTo>
                  <a:pt x="21335" y="10667"/>
                </a:moveTo>
                <a:lnTo>
                  <a:pt x="10667" y="21336"/>
                </a:lnTo>
                <a:lnTo>
                  <a:pt x="21335" y="21336"/>
                </a:lnTo>
                <a:lnTo>
                  <a:pt x="21335" y="10667"/>
                </a:lnTo>
                <a:close/>
              </a:path>
              <a:path w="805180" h="403860">
                <a:moveTo>
                  <a:pt x="784859" y="10667"/>
                </a:moveTo>
                <a:lnTo>
                  <a:pt x="21335" y="10667"/>
                </a:lnTo>
                <a:lnTo>
                  <a:pt x="21335" y="21336"/>
                </a:lnTo>
                <a:lnTo>
                  <a:pt x="784859" y="21336"/>
                </a:lnTo>
                <a:lnTo>
                  <a:pt x="784859" y="10667"/>
                </a:lnTo>
                <a:close/>
              </a:path>
              <a:path w="805180" h="403860">
                <a:moveTo>
                  <a:pt x="804671" y="10667"/>
                </a:moveTo>
                <a:lnTo>
                  <a:pt x="784859" y="10667"/>
                </a:lnTo>
                <a:lnTo>
                  <a:pt x="795527" y="21336"/>
                </a:lnTo>
                <a:lnTo>
                  <a:pt x="804671" y="21336"/>
                </a:lnTo>
                <a:lnTo>
                  <a:pt x="804671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8791" y="1743455"/>
            <a:ext cx="14173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76144" y="1773173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52" y="1633156"/>
            <a:ext cx="471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Clock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88791" y="4197095"/>
            <a:ext cx="141732" cy="80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6539" y="424814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8791" y="3290315"/>
            <a:ext cx="141732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6539" y="332231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2951" y="2868167"/>
            <a:ext cx="524510" cy="1569720"/>
          </a:xfrm>
          <a:custGeom>
            <a:avLst/>
            <a:gdLst/>
            <a:ahLst/>
            <a:cxnLst/>
            <a:rect l="l" t="t" r="r" b="b"/>
            <a:pathLst>
              <a:path w="524510" h="1569720">
                <a:moveTo>
                  <a:pt x="524256" y="0"/>
                </a:moveTo>
                <a:lnTo>
                  <a:pt x="0" y="0"/>
                </a:lnTo>
                <a:lnTo>
                  <a:pt x="0" y="1569720"/>
                </a:lnTo>
                <a:lnTo>
                  <a:pt x="524256" y="1569720"/>
                </a:lnTo>
                <a:lnTo>
                  <a:pt x="524256" y="1560576"/>
                </a:lnTo>
                <a:lnTo>
                  <a:pt x="19812" y="1560576"/>
                </a:lnTo>
                <a:lnTo>
                  <a:pt x="10668" y="1549908"/>
                </a:lnTo>
                <a:lnTo>
                  <a:pt x="19812" y="1549908"/>
                </a:lnTo>
                <a:lnTo>
                  <a:pt x="19812" y="21336"/>
                </a:lnTo>
                <a:lnTo>
                  <a:pt x="10668" y="21336"/>
                </a:lnTo>
                <a:lnTo>
                  <a:pt x="19812" y="10668"/>
                </a:lnTo>
                <a:lnTo>
                  <a:pt x="524256" y="10668"/>
                </a:lnTo>
                <a:lnTo>
                  <a:pt x="524256" y="0"/>
                </a:lnTo>
                <a:close/>
              </a:path>
              <a:path w="524510" h="1569720">
                <a:moveTo>
                  <a:pt x="19812" y="1549908"/>
                </a:moveTo>
                <a:lnTo>
                  <a:pt x="10668" y="1549908"/>
                </a:lnTo>
                <a:lnTo>
                  <a:pt x="19812" y="1560576"/>
                </a:lnTo>
                <a:lnTo>
                  <a:pt x="19812" y="1549908"/>
                </a:lnTo>
                <a:close/>
              </a:path>
              <a:path w="524510" h="1569720">
                <a:moveTo>
                  <a:pt x="502920" y="1549908"/>
                </a:moveTo>
                <a:lnTo>
                  <a:pt x="19812" y="1549908"/>
                </a:lnTo>
                <a:lnTo>
                  <a:pt x="19812" y="1560576"/>
                </a:lnTo>
                <a:lnTo>
                  <a:pt x="502920" y="1560576"/>
                </a:lnTo>
                <a:lnTo>
                  <a:pt x="502920" y="1549908"/>
                </a:lnTo>
                <a:close/>
              </a:path>
              <a:path w="524510" h="1569720">
                <a:moveTo>
                  <a:pt x="502920" y="10668"/>
                </a:moveTo>
                <a:lnTo>
                  <a:pt x="502920" y="1560576"/>
                </a:lnTo>
                <a:lnTo>
                  <a:pt x="513588" y="1549908"/>
                </a:lnTo>
                <a:lnTo>
                  <a:pt x="524256" y="1549908"/>
                </a:lnTo>
                <a:lnTo>
                  <a:pt x="524256" y="21336"/>
                </a:lnTo>
                <a:lnTo>
                  <a:pt x="513588" y="21336"/>
                </a:lnTo>
                <a:lnTo>
                  <a:pt x="502920" y="10668"/>
                </a:lnTo>
                <a:close/>
              </a:path>
              <a:path w="524510" h="1569720">
                <a:moveTo>
                  <a:pt x="524256" y="1549908"/>
                </a:moveTo>
                <a:lnTo>
                  <a:pt x="513588" y="1549908"/>
                </a:lnTo>
                <a:lnTo>
                  <a:pt x="502920" y="1560576"/>
                </a:lnTo>
                <a:lnTo>
                  <a:pt x="524256" y="1560576"/>
                </a:lnTo>
                <a:lnTo>
                  <a:pt x="524256" y="1549908"/>
                </a:lnTo>
                <a:close/>
              </a:path>
              <a:path w="524510" h="1569720">
                <a:moveTo>
                  <a:pt x="19812" y="10668"/>
                </a:moveTo>
                <a:lnTo>
                  <a:pt x="10668" y="21336"/>
                </a:lnTo>
                <a:lnTo>
                  <a:pt x="19812" y="21336"/>
                </a:lnTo>
                <a:lnTo>
                  <a:pt x="19812" y="10668"/>
                </a:lnTo>
                <a:close/>
              </a:path>
              <a:path w="524510" h="1569720">
                <a:moveTo>
                  <a:pt x="502920" y="10668"/>
                </a:moveTo>
                <a:lnTo>
                  <a:pt x="19812" y="10668"/>
                </a:lnTo>
                <a:lnTo>
                  <a:pt x="19812" y="21336"/>
                </a:lnTo>
                <a:lnTo>
                  <a:pt x="502920" y="21336"/>
                </a:lnTo>
                <a:lnTo>
                  <a:pt x="502920" y="10668"/>
                </a:lnTo>
                <a:close/>
              </a:path>
              <a:path w="524510" h="1569720">
                <a:moveTo>
                  <a:pt x="524256" y="10668"/>
                </a:moveTo>
                <a:lnTo>
                  <a:pt x="502920" y="10668"/>
                </a:lnTo>
                <a:lnTo>
                  <a:pt x="513588" y="21336"/>
                </a:lnTo>
                <a:lnTo>
                  <a:pt x="524256" y="21336"/>
                </a:lnTo>
                <a:lnTo>
                  <a:pt x="52425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8791" y="3029711"/>
            <a:ext cx="141732" cy="80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96539" y="3060953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6215" y="2990087"/>
            <a:ext cx="142240" cy="60960"/>
          </a:xfrm>
          <a:custGeom>
            <a:avLst/>
            <a:gdLst/>
            <a:ahLst/>
            <a:cxnLst/>
            <a:rect l="l" t="t" r="r" b="b"/>
            <a:pathLst>
              <a:path w="142239" h="60960">
                <a:moveTo>
                  <a:pt x="70160" y="30084"/>
                </a:moveTo>
                <a:lnTo>
                  <a:pt x="12192" y="39624"/>
                </a:lnTo>
                <a:lnTo>
                  <a:pt x="9144" y="39624"/>
                </a:lnTo>
                <a:lnTo>
                  <a:pt x="129539" y="60960"/>
                </a:lnTo>
                <a:lnTo>
                  <a:pt x="135636" y="60960"/>
                </a:lnTo>
                <a:lnTo>
                  <a:pt x="140208" y="56387"/>
                </a:lnTo>
                <a:lnTo>
                  <a:pt x="141732" y="53339"/>
                </a:lnTo>
                <a:lnTo>
                  <a:pt x="141732" y="50291"/>
                </a:lnTo>
                <a:lnTo>
                  <a:pt x="120396" y="50291"/>
                </a:lnTo>
                <a:lnTo>
                  <a:pt x="120396" y="38987"/>
                </a:lnTo>
                <a:lnTo>
                  <a:pt x="70160" y="30084"/>
                </a:lnTo>
                <a:close/>
              </a:path>
              <a:path w="142239" h="60960">
                <a:moveTo>
                  <a:pt x="120396" y="38987"/>
                </a:moveTo>
                <a:lnTo>
                  <a:pt x="120396" y="50291"/>
                </a:lnTo>
                <a:lnTo>
                  <a:pt x="132587" y="41148"/>
                </a:lnTo>
                <a:lnTo>
                  <a:pt x="120396" y="38987"/>
                </a:lnTo>
                <a:close/>
              </a:path>
              <a:path w="142239" h="60960">
                <a:moveTo>
                  <a:pt x="141732" y="9143"/>
                </a:moveTo>
                <a:lnTo>
                  <a:pt x="130946" y="9143"/>
                </a:lnTo>
                <a:lnTo>
                  <a:pt x="132587" y="19812"/>
                </a:lnTo>
                <a:lnTo>
                  <a:pt x="120396" y="21818"/>
                </a:lnTo>
                <a:lnTo>
                  <a:pt x="120396" y="38987"/>
                </a:lnTo>
                <a:lnTo>
                  <a:pt x="132587" y="41148"/>
                </a:lnTo>
                <a:lnTo>
                  <a:pt x="120396" y="50291"/>
                </a:lnTo>
                <a:lnTo>
                  <a:pt x="141732" y="50291"/>
                </a:lnTo>
                <a:lnTo>
                  <a:pt x="141732" y="9143"/>
                </a:lnTo>
                <a:close/>
              </a:path>
              <a:path w="142239" h="60960">
                <a:moveTo>
                  <a:pt x="129539" y="0"/>
                </a:moveTo>
                <a:lnTo>
                  <a:pt x="9144" y="19812"/>
                </a:lnTo>
                <a:lnTo>
                  <a:pt x="4572" y="21336"/>
                </a:lnTo>
                <a:lnTo>
                  <a:pt x="0" y="24383"/>
                </a:lnTo>
                <a:lnTo>
                  <a:pt x="0" y="35051"/>
                </a:lnTo>
                <a:lnTo>
                  <a:pt x="4572" y="39624"/>
                </a:lnTo>
                <a:lnTo>
                  <a:pt x="12192" y="39624"/>
                </a:lnTo>
                <a:lnTo>
                  <a:pt x="12192" y="19812"/>
                </a:lnTo>
                <a:lnTo>
                  <a:pt x="120396" y="19812"/>
                </a:lnTo>
                <a:lnTo>
                  <a:pt x="120396" y="9143"/>
                </a:lnTo>
                <a:lnTo>
                  <a:pt x="130946" y="9143"/>
                </a:lnTo>
                <a:lnTo>
                  <a:pt x="129539" y="0"/>
                </a:lnTo>
                <a:close/>
              </a:path>
              <a:path w="142239" h="60960">
                <a:moveTo>
                  <a:pt x="12192" y="19812"/>
                </a:moveTo>
                <a:lnTo>
                  <a:pt x="12192" y="39624"/>
                </a:lnTo>
                <a:lnTo>
                  <a:pt x="70160" y="30084"/>
                </a:lnTo>
                <a:lnTo>
                  <a:pt x="12192" y="19812"/>
                </a:lnTo>
                <a:close/>
              </a:path>
              <a:path w="142239" h="60960">
                <a:moveTo>
                  <a:pt x="120396" y="19812"/>
                </a:moveTo>
                <a:lnTo>
                  <a:pt x="12192" y="19812"/>
                </a:lnTo>
                <a:lnTo>
                  <a:pt x="70160" y="30084"/>
                </a:lnTo>
                <a:lnTo>
                  <a:pt x="120396" y="21818"/>
                </a:lnTo>
                <a:lnTo>
                  <a:pt x="120396" y="19812"/>
                </a:lnTo>
                <a:close/>
              </a:path>
              <a:path w="142239" h="60960">
                <a:moveTo>
                  <a:pt x="130946" y="9143"/>
                </a:moveTo>
                <a:lnTo>
                  <a:pt x="120396" y="9143"/>
                </a:lnTo>
                <a:lnTo>
                  <a:pt x="120396" y="21818"/>
                </a:lnTo>
                <a:lnTo>
                  <a:pt x="132587" y="19812"/>
                </a:lnTo>
                <a:lnTo>
                  <a:pt x="130946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86884" y="2999231"/>
            <a:ext cx="120650" cy="41275"/>
          </a:xfrm>
          <a:custGeom>
            <a:avLst/>
            <a:gdLst/>
            <a:ahLst/>
            <a:cxnLst/>
            <a:rect l="l" t="t" r="r" b="b"/>
            <a:pathLst>
              <a:path w="120650" h="41275">
                <a:moveTo>
                  <a:pt x="120395" y="0"/>
                </a:moveTo>
                <a:lnTo>
                  <a:pt x="0" y="21336"/>
                </a:lnTo>
                <a:lnTo>
                  <a:pt x="120395" y="41148"/>
                </a:lnTo>
                <a:lnTo>
                  <a:pt x="120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6884" y="2999231"/>
            <a:ext cx="121920" cy="43180"/>
          </a:xfrm>
          <a:custGeom>
            <a:avLst/>
            <a:gdLst/>
            <a:ahLst/>
            <a:cxnLst/>
            <a:rect l="l" t="t" r="r" b="b"/>
            <a:pathLst>
              <a:path w="121920" h="43180">
                <a:moveTo>
                  <a:pt x="4459" y="20602"/>
                </a:moveTo>
                <a:lnTo>
                  <a:pt x="0" y="21336"/>
                </a:lnTo>
                <a:lnTo>
                  <a:pt x="120395" y="42672"/>
                </a:lnTo>
                <a:lnTo>
                  <a:pt x="121919" y="42672"/>
                </a:lnTo>
                <a:lnTo>
                  <a:pt x="121919" y="41148"/>
                </a:lnTo>
                <a:lnTo>
                  <a:pt x="120395" y="41148"/>
                </a:lnTo>
                <a:lnTo>
                  <a:pt x="4459" y="20602"/>
                </a:lnTo>
                <a:close/>
              </a:path>
              <a:path w="121920" h="43180">
                <a:moveTo>
                  <a:pt x="121919" y="0"/>
                </a:moveTo>
                <a:lnTo>
                  <a:pt x="120395" y="0"/>
                </a:lnTo>
                <a:lnTo>
                  <a:pt x="120395" y="41148"/>
                </a:lnTo>
                <a:lnTo>
                  <a:pt x="121919" y="41148"/>
                </a:lnTo>
                <a:lnTo>
                  <a:pt x="121919" y="0"/>
                </a:lnTo>
                <a:close/>
              </a:path>
              <a:path w="121920" h="43180">
                <a:moveTo>
                  <a:pt x="0" y="19812"/>
                </a:moveTo>
                <a:lnTo>
                  <a:pt x="0" y="21336"/>
                </a:lnTo>
                <a:lnTo>
                  <a:pt x="4459" y="20602"/>
                </a:lnTo>
                <a:lnTo>
                  <a:pt x="0" y="19812"/>
                </a:lnTo>
                <a:close/>
              </a:path>
              <a:path w="121920" h="43180">
                <a:moveTo>
                  <a:pt x="120395" y="0"/>
                </a:moveTo>
                <a:lnTo>
                  <a:pt x="0" y="19812"/>
                </a:lnTo>
                <a:lnTo>
                  <a:pt x="4459" y="20602"/>
                </a:lnTo>
                <a:lnTo>
                  <a:pt x="120395" y="1524"/>
                </a:lnTo>
                <a:lnTo>
                  <a:pt x="120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8615" y="3021329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76215" y="2849879"/>
            <a:ext cx="141732" cy="80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8615" y="287959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01055" y="2808731"/>
            <a:ext cx="1327785" cy="685800"/>
          </a:xfrm>
          <a:custGeom>
            <a:avLst/>
            <a:gdLst/>
            <a:ahLst/>
            <a:cxnLst/>
            <a:rect l="l" t="t" r="r" b="b"/>
            <a:pathLst>
              <a:path w="1327784" h="685800">
                <a:moveTo>
                  <a:pt x="1327403" y="0"/>
                </a:moveTo>
                <a:lnTo>
                  <a:pt x="0" y="0"/>
                </a:lnTo>
                <a:lnTo>
                  <a:pt x="0" y="685800"/>
                </a:lnTo>
                <a:lnTo>
                  <a:pt x="1327403" y="685800"/>
                </a:lnTo>
                <a:lnTo>
                  <a:pt x="1327403" y="675132"/>
                </a:lnTo>
                <a:lnTo>
                  <a:pt x="19812" y="675132"/>
                </a:lnTo>
                <a:lnTo>
                  <a:pt x="9144" y="664463"/>
                </a:lnTo>
                <a:lnTo>
                  <a:pt x="19812" y="664463"/>
                </a:lnTo>
                <a:lnTo>
                  <a:pt x="19812" y="19812"/>
                </a:lnTo>
                <a:lnTo>
                  <a:pt x="9144" y="19812"/>
                </a:lnTo>
                <a:lnTo>
                  <a:pt x="19812" y="9144"/>
                </a:lnTo>
                <a:lnTo>
                  <a:pt x="1327403" y="9144"/>
                </a:lnTo>
                <a:lnTo>
                  <a:pt x="1327403" y="0"/>
                </a:lnTo>
                <a:close/>
              </a:path>
              <a:path w="1327784" h="685800">
                <a:moveTo>
                  <a:pt x="19812" y="664463"/>
                </a:moveTo>
                <a:lnTo>
                  <a:pt x="9144" y="664463"/>
                </a:lnTo>
                <a:lnTo>
                  <a:pt x="19812" y="675132"/>
                </a:lnTo>
                <a:lnTo>
                  <a:pt x="19812" y="664463"/>
                </a:lnTo>
                <a:close/>
              </a:path>
              <a:path w="1327784" h="685800">
                <a:moveTo>
                  <a:pt x="1306068" y="664463"/>
                </a:moveTo>
                <a:lnTo>
                  <a:pt x="19812" y="664463"/>
                </a:lnTo>
                <a:lnTo>
                  <a:pt x="19812" y="675132"/>
                </a:lnTo>
                <a:lnTo>
                  <a:pt x="1306068" y="675132"/>
                </a:lnTo>
                <a:lnTo>
                  <a:pt x="1306068" y="664463"/>
                </a:lnTo>
                <a:close/>
              </a:path>
              <a:path w="1327784" h="685800">
                <a:moveTo>
                  <a:pt x="1306068" y="9144"/>
                </a:moveTo>
                <a:lnTo>
                  <a:pt x="1306068" y="675132"/>
                </a:lnTo>
                <a:lnTo>
                  <a:pt x="1316736" y="664463"/>
                </a:lnTo>
                <a:lnTo>
                  <a:pt x="1327403" y="664463"/>
                </a:lnTo>
                <a:lnTo>
                  <a:pt x="1327403" y="19812"/>
                </a:lnTo>
                <a:lnTo>
                  <a:pt x="1316736" y="19812"/>
                </a:lnTo>
                <a:lnTo>
                  <a:pt x="1306068" y="9144"/>
                </a:lnTo>
                <a:close/>
              </a:path>
              <a:path w="1327784" h="685800">
                <a:moveTo>
                  <a:pt x="1327403" y="664463"/>
                </a:moveTo>
                <a:lnTo>
                  <a:pt x="1316736" y="664463"/>
                </a:lnTo>
                <a:lnTo>
                  <a:pt x="1306068" y="675132"/>
                </a:lnTo>
                <a:lnTo>
                  <a:pt x="1327403" y="675132"/>
                </a:lnTo>
                <a:lnTo>
                  <a:pt x="1327403" y="664463"/>
                </a:lnTo>
                <a:close/>
              </a:path>
              <a:path w="1327784" h="685800">
                <a:moveTo>
                  <a:pt x="19812" y="9144"/>
                </a:moveTo>
                <a:lnTo>
                  <a:pt x="9144" y="19812"/>
                </a:lnTo>
                <a:lnTo>
                  <a:pt x="19812" y="19812"/>
                </a:lnTo>
                <a:lnTo>
                  <a:pt x="19812" y="9144"/>
                </a:lnTo>
                <a:close/>
              </a:path>
              <a:path w="1327784" h="685800">
                <a:moveTo>
                  <a:pt x="1306068" y="9144"/>
                </a:moveTo>
                <a:lnTo>
                  <a:pt x="19812" y="9144"/>
                </a:lnTo>
                <a:lnTo>
                  <a:pt x="19812" y="19812"/>
                </a:lnTo>
                <a:lnTo>
                  <a:pt x="1306068" y="19812"/>
                </a:lnTo>
                <a:lnTo>
                  <a:pt x="1306068" y="9144"/>
                </a:lnTo>
                <a:close/>
              </a:path>
              <a:path w="1327784" h="685800">
                <a:moveTo>
                  <a:pt x="1327403" y="9144"/>
                </a:moveTo>
                <a:lnTo>
                  <a:pt x="1306068" y="9144"/>
                </a:lnTo>
                <a:lnTo>
                  <a:pt x="1316736" y="19812"/>
                </a:lnTo>
                <a:lnTo>
                  <a:pt x="1327403" y="19812"/>
                </a:lnTo>
                <a:lnTo>
                  <a:pt x="1327403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6215" y="4378451"/>
            <a:ext cx="141732" cy="807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8615" y="4429505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01055" y="3814571"/>
            <a:ext cx="1327785" cy="684530"/>
          </a:xfrm>
          <a:custGeom>
            <a:avLst/>
            <a:gdLst/>
            <a:ahLst/>
            <a:cxnLst/>
            <a:rect l="l" t="t" r="r" b="b"/>
            <a:pathLst>
              <a:path w="1327784" h="684529">
                <a:moveTo>
                  <a:pt x="1327403" y="0"/>
                </a:moveTo>
                <a:lnTo>
                  <a:pt x="0" y="0"/>
                </a:lnTo>
                <a:lnTo>
                  <a:pt x="0" y="684275"/>
                </a:lnTo>
                <a:lnTo>
                  <a:pt x="1327403" y="684275"/>
                </a:lnTo>
                <a:lnTo>
                  <a:pt x="1327403" y="673607"/>
                </a:lnTo>
                <a:lnTo>
                  <a:pt x="19812" y="673607"/>
                </a:lnTo>
                <a:lnTo>
                  <a:pt x="9144" y="664463"/>
                </a:lnTo>
                <a:lnTo>
                  <a:pt x="19812" y="664463"/>
                </a:lnTo>
                <a:lnTo>
                  <a:pt x="19812" y="21335"/>
                </a:lnTo>
                <a:lnTo>
                  <a:pt x="9144" y="21335"/>
                </a:lnTo>
                <a:lnTo>
                  <a:pt x="19812" y="10667"/>
                </a:lnTo>
                <a:lnTo>
                  <a:pt x="1327403" y="10667"/>
                </a:lnTo>
                <a:lnTo>
                  <a:pt x="1327403" y="0"/>
                </a:lnTo>
                <a:close/>
              </a:path>
              <a:path w="1327784" h="684529">
                <a:moveTo>
                  <a:pt x="19812" y="664463"/>
                </a:moveTo>
                <a:lnTo>
                  <a:pt x="9144" y="664463"/>
                </a:lnTo>
                <a:lnTo>
                  <a:pt x="19812" y="673607"/>
                </a:lnTo>
                <a:lnTo>
                  <a:pt x="19812" y="664463"/>
                </a:lnTo>
                <a:close/>
              </a:path>
              <a:path w="1327784" h="684529">
                <a:moveTo>
                  <a:pt x="1306068" y="664463"/>
                </a:moveTo>
                <a:lnTo>
                  <a:pt x="19812" y="664463"/>
                </a:lnTo>
                <a:lnTo>
                  <a:pt x="19812" y="673607"/>
                </a:lnTo>
                <a:lnTo>
                  <a:pt x="1306068" y="673607"/>
                </a:lnTo>
                <a:lnTo>
                  <a:pt x="1306068" y="664463"/>
                </a:lnTo>
                <a:close/>
              </a:path>
              <a:path w="1327784" h="684529">
                <a:moveTo>
                  <a:pt x="1306068" y="10667"/>
                </a:moveTo>
                <a:lnTo>
                  <a:pt x="1306068" y="673607"/>
                </a:lnTo>
                <a:lnTo>
                  <a:pt x="1316736" y="664463"/>
                </a:lnTo>
                <a:lnTo>
                  <a:pt x="1327403" y="664463"/>
                </a:lnTo>
                <a:lnTo>
                  <a:pt x="1327403" y="21335"/>
                </a:lnTo>
                <a:lnTo>
                  <a:pt x="1316736" y="21335"/>
                </a:lnTo>
                <a:lnTo>
                  <a:pt x="1306068" y="10667"/>
                </a:lnTo>
                <a:close/>
              </a:path>
              <a:path w="1327784" h="684529">
                <a:moveTo>
                  <a:pt x="1327403" y="664463"/>
                </a:moveTo>
                <a:lnTo>
                  <a:pt x="1316736" y="664463"/>
                </a:lnTo>
                <a:lnTo>
                  <a:pt x="1306068" y="673607"/>
                </a:lnTo>
                <a:lnTo>
                  <a:pt x="1327403" y="673607"/>
                </a:lnTo>
                <a:lnTo>
                  <a:pt x="1327403" y="664463"/>
                </a:lnTo>
                <a:close/>
              </a:path>
              <a:path w="1327784" h="684529">
                <a:moveTo>
                  <a:pt x="19812" y="10667"/>
                </a:moveTo>
                <a:lnTo>
                  <a:pt x="9144" y="21335"/>
                </a:lnTo>
                <a:lnTo>
                  <a:pt x="19812" y="21335"/>
                </a:lnTo>
                <a:lnTo>
                  <a:pt x="19812" y="10667"/>
                </a:lnTo>
                <a:close/>
              </a:path>
              <a:path w="1327784" h="684529">
                <a:moveTo>
                  <a:pt x="1306068" y="10667"/>
                </a:moveTo>
                <a:lnTo>
                  <a:pt x="19812" y="10667"/>
                </a:lnTo>
                <a:lnTo>
                  <a:pt x="19812" y="21335"/>
                </a:lnTo>
                <a:lnTo>
                  <a:pt x="1306068" y="21335"/>
                </a:lnTo>
                <a:lnTo>
                  <a:pt x="1306068" y="10667"/>
                </a:lnTo>
                <a:close/>
              </a:path>
              <a:path w="1327784" h="684529">
                <a:moveTo>
                  <a:pt x="1327403" y="10667"/>
                </a:moveTo>
                <a:lnTo>
                  <a:pt x="1306068" y="10667"/>
                </a:lnTo>
                <a:lnTo>
                  <a:pt x="1316736" y="21335"/>
                </a:lnTo>
                <a:lnTo>
                  <a:pt x="1327403" y="21335"/>
                </a:lnTo>
                <a:lnTo>
                  <a:pt x="13274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40990" y="3524465"/>
            <a:ext cx="2038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76215" y="3372611"/>
            <a:ext cx="141732" cy="807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28615" y="340385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76215" y="3995927"/>
            <a:ext cx="142240" cy="60960"/>
          </a:xfrm>
          <a:custGeom>
            <a:avLst/>
            <a:gdLst/>
            <a:ahLst/>
            <a:cxnLst/>
            <a:rect l="l" t="t" r="r" b="b"/>
            <a:pathLst>
              <a:path w="142239" h="60960">
                <a:moveTo>
                  <a:pt x="72389" y="29718"/>
                </a:moveTo>
                <a:lnTo>
                  <a:pt x="12192" y="39624"/>
                </a:lnTo>
                <a:lnTo>
                  <a:pt x="9144" y="39624"/>
                </a:lnTo>
                <a:lnTo>
                  <a:pt x="129539" y="59436"/>
                </a:lnTo>
                <a:lnTo>
                  <a:pt x="132587" y="60960"/>
                </a:lnTo>
                <a:lnTo>
                  <a:pt x="138684" y="57912"/>
                </a:lnTo>
                <a:lnTo>
                  <a:pt x="140208" y="56387"/>
                </a:lnTo>
                <a:lnTo>
                  <a:pt x="141732" y="53339"/>
                </a:lnTo>
                <a:lnTo>
                  <a:pt x="141732" y="50292"/>
                </a:lnTo>
                <a:lnTo>
                  <a:pt x="120396" y="50292"/>
                </a:lnTo>
                <a:lnTo>
                  <a:pt x="120396" y="37617"/>
                </a:lnTo>
                <a:lnTo>
                  <a:pt x="72389" y="29718"/>
                </a:lnTo>
                <a:close/>
              </a:path>
              <a:path w="142239" h="60960">
                <a:moveTo>
                  <a:pt x="120396" y="37617"/>
                </a:moveTo>
                <a:lnTo>
                  <a:pt x="120396" y="50292"/>
                </a:lnTo>
                <a:lnTo>
                  <a:pt x="132587" y="39624"/>
                </a:lnTo>
                <a:lnTo>
                  <a:pt x="120396" y="37617"/>
                </a:lnTo>
                <a:close/>
              </a:path>
              <a:path w="142239" h="60960">
                <a:moveTo>
                  <a:pt x="141732" y="10668"/>
                </a:moveTo>
                <a:lnTo>
                  <a:pt x="131181" y="10668"/>
                </a:lnTo>
                <a:lnTo>
                  <a:pt x="132587" y="19812"/>
                </a:lnTo>
                <a:lnTo>
                  <a:pt x="120396" y="21818"/>
                </a:lnTo>
                <a:lnTo>
                  <a:pt x="120396" y="37617"/>
                </a:lnTo>
                <a:lnTo>
                  <a:pt x="132587" y="39624"/>
                </a:lnTo>
                <a:lnTo>
                  <a:pt x="120396" y="50292"/>
                </a:lnTo>
                <a:lnTo>
                  <a:pt x="141732" y="50292"/>
                </a:lnTo>
                <a:lnTo>
                  <a:pt x="141732" y="10668"/>
                </a:lnTo>
                <a:close/>
              </a:path>
              <a:path w="142239" h="60960">
                <a:moveTo>
                  <a:pt x="129539" y="0"/>
                </a:moveTo>
                <a:lnTo>
                  <a:pt x="9144" y="19812"/>
                </a:lnTo>
                <a:lnTo>
                  <a:pt x="4572" y="21336"/>
                </a:lnTo>
                <a:lnTo>
                  <a:pt x="0" y="24383"/>
                </a:lnTo>
                <a:lnTo>
                  <a:pt x="0" y="35051"/>
                </a:lnTo>
                <a:lnTo>
                  <a:pt x="4572" y="39624"/>
                </a:lnTo>
                <a:lnTo>
                  <a:pt x="12192" y="39624"/>
                </a:lnTo>
                <a:lnTo>
                  <a:pt x="12192" y="19812"/>
                </a:lnTo>
                <a:lnTo>
                  <a:pt x="120396" y="19812"/>
                </a:lnTo>
                <a:lnTo>
                  <a:pt x="120396" y="10668"/>
                </a:lnTo>
                <a:lnTo>
                  <a:pt x="131181" y="10668"/>
                </a:lnTo>
                <a:lnTo>
                  <a:pt x="129539" y="0"/>
                </a:lnTo>
                <a:close/>
              </a:path>
              <a:path w="142239" h="60960">
                <a:moveTo>
                  <a:pt x="12192" y="19812"/>
                </a:moveTo>
                <a:lnTo>
                  <a:pt x="12192" y="39624"/>
                </a:lnTo>
                <a:lnTo>
                  <a:pt x="72389" y="29718"/>
                </a:lnTo>
                <a:lnTo>
                  <a:pt x="12192" y="19812"/>
                </a:lnTo>
                <a:close/>
              </a:path>
              <a:path w="142239" h="60960">
                <a:moveTo>
                  <a:pt x="120396" y="19812"/>
                </a:moveTo>
                <a:lnTo>
                  <a:pt x="12192" y="19812"/>
                </a:lnTo>
                <a:lnTo>
                  <a:pt x="72389" y="29718"/>
                </a:lnTo>
                <a:lnTo>
                  <a:pt x="120396" y="21818"/>
                </a:lnTo>
                <a:lnTo>
                  <a:pt x="120396" y="19812"/>
                </a:lnTo>
                <a:close/>
              </a:path>
              <a:path w="142239" h="60960">
                <a:moveTo>
                  <a:pt x="131181" y="10668"/>
                </a:moveTo>
                <a:lnTo>
                  <a:pt x="120396" y="10668"/>
                </a:lnTo>
                <a:lnTo>
                  <a:pt x="120396" y="21818"/>
                </a:lnTo>
                <a:lnTo>
                  <a:pt x="132587" y="19812"/>
                </a:lnTo>
                <a:lnTo>
                  <a:pt x="131181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86884" y="4006595"/>
            <a:ext cx="120650" cy="40005"/>
          </a:xfrm>
          <a:custGeom>
            <a:avLst/>
            <a:gdLst/>
            <a:ahLst/>
            <a:cxnLst/>
            <a:rect l="l" t="t" r="r" b="b"/>
            <a:pathLst>
              <a:path w="120650" h="40004">
                <a:moveTo>
                  <a:pt x="120395" y="0"/>
                </a:moveTo>
                <a:lnTo>
                  <a:pt x="0" y="19811"/>
                </a:lnTo>
                <a:lnTo>
                  <a:pt x="120395" y="39623"/>
                </a:lnTo>
                <a:lnTo>
                  <a:pt x="120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6884" y="4005071"/>
            <a:ext cx="121920" cy="41275"/>
          </a:xfrm>
          <a:custGeom>
            <a:avLst/>
            <a:gdLst/>
            <a:ahLst/>
            <a:cxnLst/>
            <a:rect l="l" t="t" r="r" b="b"/>
            <a:pathLst>
              <a:path w="121920" h="41275">
                <a:moveTo>
                  <a:pt x="4630" y="22039"/>
                </a:moveTo>
                <a:lnTo>
                  <a:pt x="0" y="22859"/>
                </a:lnTo>
                <a:lnTo>
                  <a:pt x="120395" y="41147"/>
                </a:lnTo>
                <a:lnTo>
                  <a:pt x="120395" y="39623"/>
                </a:lnTo>
                <a:lnTo>
                  <a:pt x="4630" y="22039"/>
                </a:lnTo>
                <a:close/>
              </a:path>
              <a:path w="121920" h="41275">
                <a:moveTo>
                  <a:pt x="121919" y="1523"/>
                </a:moveTo>
                <a:lnTo>
                  <a:pt x="120395" y="1523"/>
                </a:lnTo>
                <a:lnTo>
                  <a:pt x="120395" y="41147"/>
                </a:lnTo>
                <a:lnTo>
                  <a:pt x="121919" y="41147"/>
                </a:lnTo>
                <a:lnTo>
                  <a:pt x="121919" y="1523"/>
                </a:lnTo>
                <a:close/>
              </a:path>
              <a:path w="121920" h="41275">
                <a:moveTo>
                  <a:pt x="0" y="21335"/>
                </a:moveTo>
                <a:lnTo>
                  <a:pt x="0" y="22859"/>
                </a:lnTo>
                <a:lnTo>
                  <a:pt x="4630" y="22039"/>
                </a:lnTo>
                <a:lnTo>
                  <a:pt x="0" y="21335"/>
                </a:lnTo>
                <a:close/>
              </a:path>
              <a:path w="121920" h="41275">
                <a:moveTo>
                  <a:pt x="121919" y="0"/>
                </a:moveTo>
                <a:lnTo>
                  <a:pt x="120395" y="0"/>
                </a:lnTo>
                <a:lnTo>
                  <a:pt x="0" y="21335"/>
                </a:lnTo>
                <a:lnTo>
                  <a:pt x="4630" y="22039"/>
                </a:lnTo>
                <a:lnTo>
                  <a:pt x="120395" y="1523"/>
                </a:lnTo>
                <a:lnTo>
                  <a:pt x="121919" y="1523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8615" y="4027169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76215" y="3855719"/>
            <a:ext cx="141732" cy="807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28615" y="3906773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69931" y="3314788"/>
            <a:ext cx="74866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228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Decoder/  encoder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1523" y="2526791"/>
            <a:ext cx="80772" cy="1417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3528" y="203453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96384" y="2526791"/>
            <a:ext cx="59690" cy="142240"/>
          </a:xfrm>
          <a:custGeom>
            <a:avLst/>
            <a:gdLst/>
            <a:ahLst/>
            <a:cxnLst/>
            <a:rect l="l" t="t" r="r" b="b"/>
            <a:pathLst>
              <a:path w="59689" h="142239">
                <a:moveTo>
                  <a:pt x="9143" y="10785"/>
                </a:moveTo>
                <a:lnTo>
                  <a:pt x="0" y="12191"/>
                </a:lnTo>
                <a:lnTo>
                  <a:pt x="19812" y="132587"/>
                </a:lnTo>
                <a:lnTo>
                  <a:pt x="19812" y="138684"/>
                </a:lnTo>
                <a:lnTo>
                  <a:pt x="24383" y="141732"/>
                </a:lnTo>
                <a:lnTo>
                  <a:pt x="35051" y="141732"/>
                </a:lnTo>
                <a:lnTo>
                  <a:pt x="39624" y="138684"/>
                </a:lnTo>
                <a:lnTo>
                  <a:pt x="39624" y="132587"/>
                </a:lnTo>
                <a:lnTo>
                  <a:pt x="40125" y="129539"/>
                </a:lnTo>
                <a:lnTo>
                  <a:pt x="19812" y="129539"/>
                </a:lnTo>
                <a:lnTo>
                  <a:pt x="29717" y="69341"/>
                </a:lnTo>
                <a:lnTo>
                  <a:pt x="21818" y="21336"/>
                </a:lnTo>
                <a:lnTo>
                  <a:pt x="9143" y="21336"/>
                </a:lnTo>
                <a:lnTo>
                  <a:pt x="9143" y="10785"/>
                </a:lnTo>
                <a:close/>
              </a:path>
              <a:path w="59689" h="142239">
                <a:moveTo>
                  <a:pt x="29717" y="69341"/>
                </a:moveTo>
                <a:lnTo>
                  <a:pt x="19812" y="129539"/>
                </a:lnTo>
                <a:lnTo>
                  <a:pt x="39624" y="129539"/>
                </a:lnTo>
                <a:lnTo>
                  <a:pt x="29717" y="69341"/>
                </a:lnTo>
                <a:close/>
              </a:path>
              <a:path w="59689" h="142239">
                <a:moveTo>
                  <a:pt x="39624" y="9144"/>
                </a:moveTo>
                <a:lnTo>
                  <a:pt x="29717" y="69341"/>
                </a:lnTo>
                <a:lnTo>
                  <a:pt x="39624" y="129539"/>
                </a:lnTo>
                <a:lnTo>
                  <a:pt x="40125" y="129539"/>
                </a:lnTo>
                <a:lnTo>
                  <a:pt x="57931" y="21336"/>
                </a:lnTo>
                <a:lnTo>
                  <a:pt x="48767" y="21336"/>
                </a:lnTo>
                <a:lnTo>
                  <a:pt x="39624" y="9144"/>
                </a:lnTo>
                <a:close/>
              </a:path>
              <a:path w="59689" h="142239">
                <a:moveTo>
                  <a:pt x="19812" y="9144"/>
                </a:moveTo>
                <a:lnTo>
                  <a:pt x="9143" y="10785"/>
                </a:lnTo>
                <a:lnTo>
                  <a:pt x="9143" y="21336"/>
                </a:lnTo>
                <a:lnTo>
                  <a:pt x="21818" y="21336"/>
                </a:lnTo>
                <a:lnTo>
                  <a:pt x="19812" y="9144"/>
                </a:lnTo>
                <a:close/>
              </a:path>
              <a:path w="59689" h="142239">
                <a:moveTo>
                  <a:pt x="39624" y="9144"/>
                </a:moveTo>
                <a:lnTo>
                  <a:pt x="19812" y="9144"/>
                </a:lnTo>
                <a:lnTo>
                  <a:pt x="21818" y="21336"/>
                </a:lnTo>
                <a:lnTo>
                  <a:pt x="37617" y="21336"/>
                </a:lnTo>
                <a:lnTo>
                  <a:pt x="39624" y="9144"/>
                </a:lnTo>
                <a:close/>
              </a:path>
              <a:path w="59689" h="142239">
                <a:moveTo>
                  <a:pt x="59436" y="9144"/>
                </a:moveTo>
                <a:lnTo>
                  <a:pt x="39624" y="9144"/>
                </a:lnTo>
                <a:lnTo>
                  <a:pt x="48767" y="21336"/>
                </a:lnTo>
                <a:lnTo>
                  <a:pt x="57931" y="21336"/>
                </a:lnTo>
                <a:lnTo>
                  <a:pt x="59436" y="12191"/>
                </a:lnTo>
                <a:lnTo>
                  <a:pt x="59436" y="9144"/>
                </a:lnTo>
                <a:close/>
              </a:path>
              <a:path w="59689" h="142239">
                <a:moveTo>
                  <a:pt x="51815" y="0"/>
                </a:moveTo>
                <a:lnTo>
                  <a:pt x="9143" y="0"/>
                </a:lnTo>
                <a:lnTo>
                  <a:pt x="9143" y="10785"/>
                </a:lnTo>
                <a:lnTo>
                  <a:pt x="19812" y="9144"/>
                </a:lnTo>
                <a:lnTo>
                  <a:pt x="59436" y="9144"/>
                </a:lnTo>
                <a:lnTo>
                  <a:pt x="59436" y="6096"/>
                </a:lnTo>
                <a:lnTo>
                  <a:pt x="54863" y="1524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05528" y="2537459"/>
            <a:ext cx="40005" cy="120650"/>
          </a:xfrm>
          <a:custGeom>
            <a:avLst/>
            <a:gdLst/>
            <a:ahLst/>
            <a:cxnLst/>
            <a:rect l="l" t="t" r="r" b="b"/>
            <a:pathLst>
              <a:path w="40004" h="120650">
                <a:moveTo>
                  <a:pt x="39624" y="0"/>
                </a:moveTo>
                <a:lnTo>
                  <a:pt x="0" y="0"/>
                </a:lnTo>
                <a:lnTo>
                  <a:pt x="21336" y="120395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05528" y="2537459"/>
            <a:ext cx="41275" cy="121920"/>
          </a:xfrm>
          <a:custGeom>
            <a:avLst/>
            <a:gdLst/>
            <a:ahLst/>
            <a:cxnLst/>
            <a:rect l="l" t="t" r="r" b="b"/>
            <a:pathLst>
              <a:path w="41275" h="121919">
                <a:moveTo>
                  <a:pt x="20574" y="115765"/>
                </a:moveTo>
                <a:lnTo>
                  <a:pt x="19812" y="120395"/>
                </a:lnTo>
                <a:lnTo>
                  <a:pt x="19812" y="121919"/>
                </a:lnTo>
                <a:lnTo>
                  <a:pt x="21336" y="121919"/>
                </a:lnTo>
                <a:lnTo>
                  <a:pt x="21336" y="120395"/>
                </a:lnTo>
                <a:lnTo>
                  <a:pt x="20574" y="115765"/>
                </a:lnTo>
                <a:close/>
              </a:path>
              <a:path w="41275" h="121919">
                <a:moveTo>
                  <a:pt x="1524" y="0"/>
                </a:moveTo>
                <a:lnTo>
                  <a:pt x="215" y="1308"/>
                </a:lnTo>
                <a:lnTo>
                  <a:pt x="19812" y="120395"/>
                </a:lnTo>
                <a:lnTo>
                  <a:pt x="20574" y="115765"/>
                </a:lnTo>
                <a:lnTo>
                  <a:pt x="1524" y="0"/>
                </a:lnTo>
                <a:close/>
              </a:path>
              <a:path w="41275" h="121919">
                <a:moveTo>
                  <a:pt x="39624" y="0"/>
                </a:moveTo>
                <a:lnTo>
                  <a:pt x="20574" y="115765"/>
                </a:lnTo>
                <a:lnTo>
                  <a:pt x="21336" y="120395"/>
                </a:lnTo>
                <a:lnTo>
                  <a:pt x="40897" y="1523"/>
                </a:lnTo>
                <a:lnTo>
                  <a:pt x="39624" y="1523"/>
                </a:lnTo>
                <a:lnTo>
                  <a:pt x="39624" y="0"/>
                </a:lnTo>
                <a:close/>
              </a:path>
              <a:path w="41275" h="121919">
                <a:moveTo>
                  <a:pt x="215" y="1308"/>
                </a:moveTo>
                <a:lnTo>
                  <a:pt x="0" y="1523"/>
                </a:lnTo>
                <a:lnTo>
                  <a:pt x="250" y="1523"/>
                </a:lnTo>
                <a:lnTo>
                  <a:pt x="215" y="1308"/>
                </a:lnTo>
                <a:close/>
              </a:path>
              <a:path w="41275" h="121919">
                <a:moveTo>
                  <a:pt x="39624" y="0"/>
                </a:moveTo>
                <a:lnTo>
                  <a:pt x="1524" y="0"/>
                </a:lnTo>
                <a:lnTo>
                  <a:pt x="1774" y="1523"/>
                </a:lnTo>
                <a:lnTo>
                  <a:pt x="39373" y="1523"/>
                </a:lnTo>
                <a:lnTo>
                  <a:pt x="39624" y="0"/>
                </a:lnTo>
                <a:close/>
              </a:path>
              <a:path w="41275" h="121919">
                <a:moveTo>
                  <a:pt x="41148" y="0"/>
                </a:moveTo>
                <a:lnTo>
                  <a:pt x="39624" y="0"/>
                </a:lnTo>
                <a:lnTo>
                  <a:pt x="39624" y="1523"/>
                </a:lnTo>
                <a:lnTo>
                  <a:pt x="40897" y="1523"/>
                </a:lnTo>
                <a:lnTo>
                  <a:pt x="41148" y="0"/>
                </a:lnTo>
                <a:close/>
              </a:path>
              <a:path w="41275" h="121919">
                <a:moveTo>
                  <a:pt x="1524" y="0"/>
                </a:moveTo>
                <a:lnTo>
                  <a:pt x="0" y="0"/>
                </a:lnTo>
                <a:lnTo>
                  <a:pt x="215" y="1308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7626" y="203453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9396" y="2526791"/>
            <a:ext cx="82295" cy="1417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81400" y="203453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48811" y="1501139"/>
            <a:ext cx="1327785" cy="544195"/>
          </a:xfrm>
          <a:custGeom>
            <a:avLst/>
            <a:gdLst/>
            <a:ahLst/>
            <a:cxnLst/>
            <a:rect l="l" t="t" r="r" b="b"/>
            <a:pathLst>
              <a:path w="1327785" h="544194">
                <a:moveTo>
                  <a:pt x="1327403" y="0"/>
                </a:moveTo>
                <a:lnTo>
                  <a:pt x="0" y="0"/>
                </a:lnTo>
                <a:lnTo>
                  <a:pt x="0" y="544067"/>
                </a:lnTo>
                <a:lnTo>
                  <a:pt x="1327403" y="544067"/>
                </a:lnTo>
                <a:lnTo>
                  <a:pt x="1327403" y="533400"/>
                </a:lnTo>
                <a:lnTo>
                  <a:pt x="21336" y="533400"/>
                </a:lnTo>
                <a:lnTo>
                  <a:pt x="10667" y="522731"/>
                </a:lnTo>
                <a:lnTo>
                  <a:pt x="21336" y="522731"/>
                </a:lnTo>
                <a:lnTo>
                  <a:pt x="21336" y="21336"/>
                </a:lnTo>
                <a:lnTo>
                  <a:pt x="10667" y="21336"/>
                </a:lnTo>
                <a:lnTo>
                  <a:pt x="21336" y="10667"/>
                </a:lnTo>
                <a:lnTo>
                  <a:pt x="1327403" y="10667"/>
                </a:lnTo>
                <a:lnTo>
                  <a:pt x="1327403" y="0"/>
                </a:lnTo>
                <a:close/>
              </a:path>
              <a:path w="1327785" h="544194">
                <a:moveTo>
                  <a:pt x="21336" y="522731"/>
                </a:moveTo>
                <a:lnTo>
                  <a:pt x="10667" y="522731"/>
                </a:lnTo>
                <a:lnTo>
                  <a:pt x="21336" y="533400"/>
                </a:lnTo>
                <a:lnTo>
                  <a:pt x="21336" y="522731"/>
                </a:lnTo>
                <a:close/>
              </a:path>
              <a:path w="1327785" h="544194">
                <a:moveTo>
                  <a:pt x="1307591" y="522731"/>
                </a:moveTo>
                <a:lnTo>
                  <a:pt x="21336" y="522731"/>
                </a:lnTo>
                <a:lnTo>
                  <a:pt x="21336" y="533400"/>
                </a:lnTo>
                <a:lnTo>
                  <a:pt x="1307591" y="533400"/>
                </a:lnTo>
                <a:lnTo>
                  <a:pt x="1307591" y="522731"/>
                </a:lnTo>
                <a:close/>
              </a:path>
              <a:path w="1327785" h="544194">
                <a:moveTo>
                  <a:pt x="1307591" y="10667"/>
                </a:moveTo>
                <a:lnTo>
                  <a:pt x="1307591" y="533400"/>
                </a:lnTo>
                <a:lnTo>
                  <a:pt x="1318260" y="522731"/>
                </a:lnTo>
                <a:lnTo>
                  <a:pt x="1327403" y="522731"/>
                </a:lnTo>
                <a:lnTo>
                  <a:pt x="1327403" y="21336"/>
                </a:lnTo>
                <a:lnTo>
                  <a:pt x="1318260" y="21336"/>
                </a:lnTo>
                <a:lnTo>
                  <a:pt x="1307591" y="10667"/>
                </a:lnTo>
                <a:close/>
              </a:path>
              <a:path w="1327785" h="544194">
                <a:moveTo>
                  <a:pt x="1327403" y="522731"/>
                </a:moveTo>
                <a:lnTo>
                  <a:pt x="1318260" y="522731"/>
                </a:lnTo>
                <a:lnTo>
                  <a:pt x="1307591" y="533400"/>
                </a:lnTo>
                <a:lnTo>
                  <a:pt x="1327403" y="533400"/>
                </a:lnTo>
                <a:lnTo>
                  <a:pt x="1327403" y="522731"/>
                </a:lnTo>
                <a:close/>
              </a:path>
              <a:path w="1327785" h="544194">
                <a:moveTo>
                  <a:pt x="21336" y="10667"/>
                </a:moveTo>
                <a:lnTo>
                  <a:pt x="10667" y="21336"/>
                </a:lnTo>
                <a:lnTo>
                  <a:pt x="21336" y="21336"/>
                </a:lnTo>
                <a:lnTo>
                  <a:pt x="21336" y="10667"/>
                </a:lnTo>
                <a:close/>
              </a:path>
              <a:path w="1327785" h="544194">
                <a:moveTo>
                  <a:pt x="1307591" y="10667"/>
                </a:moveTo>
                <a:lnTo>
                  <a:pt x="21336" y="10667"/>
                </a:lnTo>
                <a:lnTo>
                  <a:pt x="21336" y="21336"/>
                </a:lnTo>
                <a:lnTo>
                  <a:pt x="1307591" y="21336"/>
                </a:lnTo>
                <a:lnTo>
                  <a:pt x="1307591" y="10667"/>
                </a:lnTo>
                <a:close/>
              </a:path>
              <a:path w="1327785" h="544194">
                <a:moveTo>
                  <a:pt x="1327403" y="10667"/>
                </a:moveTo>
                <a:lnTo>
                  <a:pt x="1307591" y="10667"/>
                </a:lnTo>
                <a:lnTo>
                  <a:pt x="1318260" y="21336"/>
                </a:lnTo>
                <a:lnTo>
                  <a:pt x="1327403" y="21336"/>
                </a:lnTo>
                <a:lnTo>
                  <a:pt x="13274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47402" y="5554499"/>
            <a:ext cx="1200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1400" spc="-9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9395" y="1532584"/>
            <a:ext cx="982980" cy="42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3675" marR="5080" indent="-181610">
              <a:lnSpc>
                <a:spcPts val="1430"/>
              </a:lnSpc>
              <a:spcBef>
                <a:spcPts val="360"/>
              </a:spcBef>
            </a:pPr>
            <a:r>
              <a:rPr sz="1400" spc="-5" dirty="0">
                <a:latin typeface="Arial"/>
                <a:cs typeface="Arial"/>
              </a:rPr>
              <a:t>Control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  counter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79427" y="3905503"/>
            <a:ext cx="778510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75260" marR="5080" indent="-163195">
              <a:lnSpc>
                <a:spcPts val="1430"/>
              </a:lnSpc>
              <a:spcBef>
                <a:spcPts val="359"/>
              </a:spcBef>
            </a:pPr>
            <a:r>
              <a:rPr sz="1400" spc="-5" dirty="0">
                <a:latin typeface="Arial"/>
                <a:cs typeface="Arial"/>
              </a:rPr>
              <a:t>Condition  </a:t>
            </a:r>
            <a:r>
              <a:rPr sz="1400" dirty="0">
                <a:latin typeface="Arial"/>
                <a:cs typeface="Arial"/>
              </a:rPr>
              <a:t>codes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40412" y="2901276"/>
            <a:ext cx="677545" cy="42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3345" marR="5080" indent="-81280">
              <a:lnSpc>
                <a:spcPts val="1430"/>
              </a:lnSpc>
              <a:spcBef>
                <a:spcPts val="360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ternal  </a:t>
            </a:r>
            <a:r>
              <a:rPr sz="1400" spc="-5" dirty="0"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43400" y="233629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19812"/>
                </a:lnTo>
                <a:lnTo>
                  <a:pt x="42672" y="19812"/>
                </a:lnTo>
                <a:lnTo>
                  <a:pt x="42672" y="0"/>
                </a:lnTo>
                <a:close/>
              </a:path>
              <a:path w="43179" h="41275">
                <a:moveTo>
                  <a:pt x="42672" y="19812"/>
                </a:moveTo>
                <a:lnTo>
                  <a:pt x="21336" y="19812"/>
                </a:lnTo>
                <a:lnTo>
                  <a:pt x="21336" y="41148"/>
                </a:lnTo>
                <a:lnTo>
                  <a:pt x="42672" y="41148"/>
                </a:lnTo>
                <a:lnTo>
                  <a:pt x="42672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43400" y="233476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41148"/>
                </a:moveTo>
                <a:lnTo>
                  <a:pt x="0" y="42672"/>
                </a:lnTo>
                <a:lnTo>
                  <a:pt x="1524" y="42672"/>
                </a:lnTo>
                <a:lnTo>
                  <a:pt x="0" y="41148"/>
                </a:lnTo>
                <a:close/>
              </a:path>
              <a:path w="43179" h="43180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1524" y="42672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3180">
                <a:moveTo>
                  <a:pt x="21336" y="41148"/>
                </a:moveTo>
                <a:lnTo>
                  <a:pt x="1524" y="41148"/>
                </a:lnTo>
                <a:lnTo>
                  <a:pt x="1524" y="42672"/>
                </a:lnTo>
                <a:lnTo>
                  <a:pt x="21336" y="42672"/>
                </a:lnTo>
                <a:lnTo>
                  <a:pt x="21336" y="41148"/>
                </a:lnTo>
                <a:close/>
              </a:path>
              <a:path w="43179" h="43180">
                <a:moveTo>
                  <a:pt x="21336" y="41148"/>
                </a:moveTo>
                <a:lnTo>
                  <a:pt x="21336" y="42672"/>
                </a:lnTo>
                <a:lnTo>
                  <a:pt x="22860" y="42672"/>
                </a:lnTo>
                <a:lnTo>
                  <a:pt x="21336" y="41148"/>
                </a:lnTo>
                <a:close/>
              </a:path>
              <a:path w="43179" h="43180">
                <a:moveTo>
                  <a:pt x="22860" y="21336"/>
                </a:moveTo>
                <a:lnTo>
                  <a:pt x="21336" y="21336"/>
                </a:lnTo>
                <a:lnTo>
                  <a:pt x="21336" y="41148"/>
                </a:lnTo>
                <a:lnTo>
                  <a:pt x="22860" y="42672"/>
                </a:lnTo>
                <a:lnTo>
                  <a:pt x="22860" y="21336"/>
                </a:lnTo>
                <a:close/>
              </a:path>
              <a:path w="43179" h="43180">
                <a:moveTo>
                  <a:pt x="41148" y="41148"/>
                </a:moveTo>
                <a:lnTo>
                  <a:pt x="22860" y="41148"/>
                </a:lnTo>
                <a:lnTo>
                  <a:pt x="22860" y="42672"/>
                </a:lnTo>
                <a:lnTo>
                  <a:pt x="41148" y="42672"/>
                </a:lnTo>
                <a:lnTo>
                  <a:pt x="41148" y="41148"/>
                </a:lnTo>
                <a:close/>
              </a:path>
              <a:path w="43179" h="43180">
                <a:moveTo>
                  <a:pt x="42672" y="1524"/>
                </a:moveTo>
                <a:lnTo>
                  <a:pt x="41148" y="1524"/>
                </a:lnTo>
                <a:lnTo>
                  <a:pt x="41148" y="42672"/>
                </a:lnTo>
                <a:lnTo>
                  <a:pt x="42672" y="41148"/>
                </a:lnTo>
                <a:lnTo>
                  <a:pt x="42672" y="1524"/>
                </a:lnTo>
                <a:close/>
              </a:path>
              <a:path w="43179" h="43180">
                <a:moveTo>
                  <a:pt x="42672" y="41148"/>
                </a:moveTo>
                <a:lnTo>
                  <a:pt x="41148" y="42672"/>
                </a:lnTo>
                <a:lnTo>
                  <a:pt x="42672" y="42672"/>
                </a:lnTo>
                <a:lnTo>
                  <a:pt x="4267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4255" y="2346959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2860" y="3047"/>
                </a:moveTo>
                <a:lnTo>
                  <a:pt x="3048" y="22859"/>
                </a:lnTo>
                <a:lnTo>
                  <a:pt x="16764" y="38100"/>
                </a:lnTo>
                <a:lnTo>
                  <a:pt x="24384" y="30479"/>
                </a:lnTo>
                <a:lnTo>
                  <a:pt x="19812" y="30479"/>
                </a:lnTo>
                <a:lnTo>
                  <a:pt x="19812" y="19811"/>
                </a:lnTo>
                <a:lnTo>
                  <a:pt x="9144" y="19811"/>
                </a:lnTo>
                <a:lnTo>
                  <a:pt x="19812" y="9143"/>
                </a:lnTo>
                <a:lnTo>
                  <a:pt x="25630" y="9143"/>
                </a:lnTo>
                <a:lnTo>
                  <a:pt x="22860" y="3047"/>
                </a:lnTo>
                <a:close/>
              </a:path>
              <a:path w="41275" h="38100">
                <a:moveTo>
                  <a:pt x="35052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9906" y="30479"/>
                </a:lnTo>
                <a:lnTo>
                  <a:pt x="3048" y="22859"/>
                </a:lnTo>
                <a:lnTo>
                  <a:pt x="22860" y="3047"/>
                </a:lnTo>
                <a:lnTo>
                  <a:pt x="38608" y="3047"/>
                </a:lnTo>
                <a:lnTo>
                  <a:pt x="38100" y="1523"/>
                </a:lnTo>
                <a:lnTo>
                  <a:pt x="35052" y="0"/>
                </a:lnTo>
                <a:close/>
              </a:path>
              <a:path w="41275" h="38100">
                <a:moveTo>
                  <a:pt x="25630" y="9143"/>
                </a:moveTo>
                <a:lnTo>
                  <a:pt x="19812" y="9143"/>
                </a:lnTo>
                <a:lnTo>
                  <a:pt x="19812" y="30479"/>
                </a:lnTo>
                <a:lnTo>
                  <a:pt x="24384" y="30479"/>
                </a:lnTo>
                <a:lnTo>
                  <a:pt x="35052" y="19811"/>
                </a:lnTo>
                <a:lnTo>
                  <a:pt x="30480" y="19811"/>
                </a:lnTo>
                <a:lnTo>
                  <a:pt x="25630" y="9143"/>
                </a:lnTo>
                <a:close/>
              </a:path>
              <a:path w="41275" h="38100">
                <a:moveTo>
                  <a:pt x="19812" y="9143"/>
                </a:moveTo>
                <a:lnTo>
                  <a:pt x="9144" y="19811"/>
                </a:lnTo>
                <a:lnTo>
                  <a:pt x="19812" y="19811"/>
                </a:lnTo>
                <a:lnTo>
                  <a:pt x="19812" y="9143"/>
                </a:lnTo>
                <a:close/>
              </a:path>
              <a:path w="41275" h="38100">
                <a:moveTo>
                  <a:pt x="38608" y="3047"/>
                </a:moveTo>
                <a:lnTo>
                  <a:pt x="22860" y="3047"/>
                </a:lnTo>
                <a:lnTo>
                  <a:pt x="30480" y="19811"/>
                </a:lnTo>
                <a:lnTo>
                  <a:pt x="35052" y="19811"/>
                </a:lnTo>
                <a:lnTo>
                  <a:pt x="41148" y="13715"/>
                </a:lnTo>
                <a:lnTo>
                  <a:pt x="41148" y="9143"/>
                </a:lnTo>
                <a:lnTo>
                  <a:pt x="39624" y="6095"/>
                </a:lnTo>
                <a:lnTo>
                  <a:pt x="38608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23003" y="23362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148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19812"/>
                </a:lnTo>
                <a:lnTo>
                  <a:pt x="41148" y="19812"/>
                </a:lnTo>
                <a:lnTo>
                  <a:pt x="41148" y="0"/>
                </a:lnTo>
                <a:close/>
              </a:path>
              <a:path w="41275" h="41275">
                <a:moveTo>
                  <a:pt x="41148" y="19812"/>
                </a:moveTo>
                <a:lnTo>
                  <a:pt x="21336" y="19812"/>
                </a:lnTo>
                <a:lnTo>
                  <a:pt x="21336" y="41148"/>
                </a:lnTo>
                <a:lnTo>
                  <a:pt x="41148" y="41148"/>
                </a:lnTo>
                <a:lnTo>
                  <a:pt x="41148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23003" y="233476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41148"/>
                </a:moveTo>
                <a:lnTo>
                  <a:pt x="0" y="42672"/>
                </a:lnTo>
                <a:lnTo>
                  <a:pt x="1524" y="42672"/>
                </a:lnTo>
                <a:lnTo>
                  <a:pt x="0" y="41148"/>
                </a:lnTo>
                <a:close/>
              </a:path>
              <a:path w="43179" h="43180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1524" y="42672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3180">
                <a:moveTo>
                  <a:pt x="19812" y="41148"/>
                </a:moveTo>
                <a:lnTo>
                  <a:pt x="1524" y="41148"/>
                </a:lnTo>
                <a:lnTo>
                  <a:pt x="1524" y="42672"/>
                </a:lnTo>
                <a:lnTo>
                  <a:pt x="19812" y="42672"/>
                </a:lnTo>
                <a:lnTo>
                  <a:pt x="19812" y="41148"/>
                </a:lnTo>
                <a:close/>
              </a:path>
              <a:path w="43179" h="43180">
                <a:moveTo>
                  <a:pt x="21336" y="21336"/>
                </a:moveTo>
                <a:lnTo>
                  <a:pt x="19812" y="21336"/>
                </a:lnTo>
                <a:lnTo>
                  <a:pt x="19812" y="42672"/>
                </a:lnTo>
                <a:lnTo>
                  <a:pt x="21336" y="41148"/>
                </a:lnTo>
                <a:lnTo>
                  <a:pt x="21336" y="21336"/>
                </a:lnTo>
                <a:close/>
              </a:path>
              <a:path w="43179" h="43180">
                <a:moveTo>
                  <a:pt x="21336" y="41148"/>
                </a:moveTo>
                <a:lnTo>
                  <a:pt x="19812" y="42672"/>
                </a:lnTo>
                <a:lnTo>
                  <a:pt x="21336" y="42672"/>
                </a:lnTo>
                <a:lnTo>
                  <a:pt x="21336" y="41148"/>
                </a:lnTo>
                <a:close/>
              </a:path>
              <a:path w="43179" h="43180">
                <a:moveTo>
                  <a:pt x="41148" y="41148"/>
                </a:moveTo>
                <a:lnTo>
                  <a:pt x="21336" y="41148"/>
                </a:lnTo>
                <a:lnTo>
                  <a:pt x="21336" y="42672"/>
                </a:lnTo>
                <a:lnTo>
                  <a:pt x="41148" y="42672"/>
                </a:lnTo>
                <a:lnTo>
                  <a:pt x="41148" y="41148"/>
                </a:lnTo>
                <a:close/>
              </a:path>
              <a:path w="43179" h="43180">
                <a:moveTo>
                  <a:pt x="42672" y="1524"/>
                </a:moveTo>
                <a:lnTo>
                  <a:pt x="41148" y="1524"/>
                </a:lnTo>
                <a:lnTo>
                  <a:pt x="41148" y="42672"/>
                </a:lnTo>
                <a:lnTo>
                  <a:pt x="42672" y="42672"/>
                </a:lnTo>
                <a:lnTo>
                  <a:pt x="4267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3859" y="2346959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2860" y="3047"/>
                </a:moveTo>
                <a:lnTo>
                  <a:pt x="3048" y="22859"/>
                </a:lnTo>
                <a:lnTo>
                  <a:pt x="16763" y="38100"/>
                </a:lnTo>
                <a:lnTo>
                  <a:pt x="24384" y="30479"/>
                </a:lnTo>
                <a:lnTo>
                  <a:pt x="19812" y="30479"/>
                </a:lnTo>
                <a:lnTo>
                  <a:pt x="19812" y="19811"/>
                </a:lnTo>
                <a:lnTo>
                  <a:pt x="9143" y="19811"/>
                </a:lnTo>
                <a:lnTo>
                  <a:pt x="19812" y="9143"/>
                </a:lnTo>
                <a:lnTo>
                  <a:pt x="25630" y="9143"/>
                </a:lnTo>
                <a:lnTo>
                  <a:pt x="22860" y="3047"/>
                </a:lnTo>
                <a:close/>
              </a:path>
              <a:path w="41275" h="38100">
                <a:moveTo>
                  <a:pt x="35051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9906" y="30479"/>
                </a:lnTo>
                <a:lnTo>
                  <a:pt x="3048" y="22859"/>
                </a:lnTo>
                <a:lnTo>
                  <a:pt x="22860" y="3047"/>
                </a:lnTo>
                <a:lnTo>
                  <a:pt x="38608" y="3047"/>
                </a:lnTo>
                <a:lnTo>
                  <a:pt x="38100" y="1523"/>
                </a:lnTo>
                <a:lnTo>
                  <a:pt x="35051" y="0"/>
                </a:lnTo>
                <a:close/>
              </a:path>
              <a:path w="41275" h="38100">
                <a:moveTo>
                  <a:pt x="25630" y="9143"/>
                </a:moveTo>
                <a:lnTo>
                  <a:pt x="19812" y="9143"/>
                </a:lnTo>
                <a:lnTo>
                  <a:pt x="19812" y="30479"/>
                </a:lnTo>
                <a:lnTo>
                  <a:pt x="24384" y="30479"/>
                </a:lnTo>
                <a:lnTo>
                  <a:pt x="35052" y="19811"/>
                </a:lnTo>
                <a:lnTo>
                  <a:pt x="30479" y="19811"/>
                </a:lnTo>
                <a:lnTo>
                  <a:pt x="25630" y="9143"/>
                </a:lnTo>
                <a:close/>
              </a:path>
              <a:path w="41275" h="38100">
                <a:moveTo>
                  <a:pt x="19812" y="9143"/>
                </a:moveTo>
                <a:lnTo>
                  <a:pt x="9143" y="19811"/>
                </a:lnTo>
                <a:lnTo>
                  <a:pt x="19812" y="19811"/>
                </a:lnTo>
                <a:lnTo>
                  <a:pt x="19812" y="9143"/>
                </a:lnTo>
                <a:close/>
              </a:path>
              <a:path w="41275" h="38100">
                <a:moveTo>
                  <a:pt x="38608" y="3047"/>
                </a:moveTo>
                <a:lnTo>
                  <a:pt x="22860" y="3047"/>
                </a:lnTo>
                <a:lnTo>
                  <a:pt x="30479" y="19811"/>
                </a:lnTo>
                <a:lnTo>
                  <a:pt x="35052" y="19811"/>
                </a:lnTo>
                <a:lnTo>
                  <a:pt x="41148" y="13715"/>
                </a:lnTo>
                <a:lnTo>
                  <a:pt x="41148" y="9143"/>
                </a:lnTo>
                <a:lnTo>
                  <a:pt x="39624" y="6095"/>
                </a:lnTo>
                <a:lnTo>
                  <a:pt x="38608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2608" y="23362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147" y="0"/>
                </a:moveTo>
                <a:lnTo>
                  <a:pt x="0" y="0"/>
                </a:lnTo>
                <a:lnTo>
                  <a:pt x="0" y="41148"/>
                </a:lnTo>
                <a:lnTo>
                  <a:pt x="21336" y="41148"/>
                </a:lnTo>
                <a:lnTo>
                  <a:pt x="21336" y="19812"/>
                </a:lnTo>
                <a:lnTo>
                  <a:pt x="41147" y="19812"/>
                </a:lnTo>
                <a:lnTo>
                  <a:pt x="41147" y="0"/>
                </a:lnTo>
                <a:close/>
              </a:path>
              <a:path w="41275" h="41275">
                <a:moveTo>
                  <a:pt x="41147" y="19812"/>
                </a:moveTo>
                <a:lnTo>
                  <a:pt x="21336" y="19812"/>
                </a:lnTo>
                <a:lnTo>
                  <a:pt x="21336" y="41148"/>
                </a:lnTo>
                <a:lnTo>
                  <a:pt x="41147" y="41148"/>
                </a:lnTo>
                <a:lnTo>
                  <a:pt x="41147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02608" y="233476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41148"/>
                </a:moveTo>
                <a:lnTo>
                  <a:pt x="0" y="42672"/>
                </a:lnTo>
                <a:lnTo>
                  <a:pt x="1524" y="42672"/>
                </a:lnTo>
                <a:lnTo>
                  <a:pt x="0" y="41148"/>
                </a:lnTo>
                <a:close/>
              </a:path>
              <a:path w="43179" h="43180">
                <a:moveTo>
                  <a:pt x="41147" y="0"/>
                </a:moveTo>
                <a:lnTo>
                  <a:pt x="0" y="0"/>
                </a:lnTo>
                <a:lnTo>
                  <a:pt x="0" y="41148"/>
                </a:lnTo>
                <a:lnTo>
                  <a:pt x="1524" y="42672"/>
                </a:lnTo>
                <a:lnTo>
                  <a:pt x="1524" y="1524"/>
                </a:lnTo>
                <a:lnTo>
                  <a:pt x="42671" y="1524"/>
                </a:lnTo>
                <a:lnTo>
                  <a:pt x="41147" y="0"/>
                </a:lnTo>
                <a:close/>
              </a:path>
              <a:path w="43179" h="43180">
                <a:moveTo>
                  <a:pt x="19812" y="41148"/>
                </a:moveTo>
                <a:lnTo>
                  <a:pt x="1524" y="41148"/>
                </a:lnTo>
                <a:lnTo>
                  <a:pt x="1524" y="42672"/>
                </a:lnTo>
                <a:lnTo>
                  <a:pt x="19812" y="42672"/>
                </a:lnTo>
                <a:lnTo>
                  <a:pt x="19812" y="41148"/>
                </a:lnTo>
                <a:close/>
              </a:path>
              <a:path w="43179" h="43180">
                <a:moveTo>
                  <a:pt x="21336" y="21336"/>
                </a:moveTo>
                <a:lnTo>
                  <a:pt x="19812" y="21336"/>
                </a:lnTo>
                <a:lnTo>
                  <a:pt x="19812" y="42672"/>
                </a:lnTo>
                <a:lnTo>
                  <a:pt x="21336" y="41148"/>
                </a:lnTo>
                <a:lnTo>
                  <a:pt x="21336" y="21336"/>
                </a:lnTo>
                <a:close/>
              </a:path>
              <a:path w="43179" h="43180">
                <a:moveTo>
                  <a:pt x="21336" y="41148"/>
                </a:moveTo>
                <a:lnTo>
                  <a:pt x="19812" y="42672"/>
                </a:lnTo>
                <a:lnTo>
                  <a:pt x="21336" y="42672"/>
                </a:lnTo>
                <a:lnTo>
                  <a:pt x="21336" y="41148"/>
                </a:lnTo>
                <a:close/>
              </a:path>
              <a:path w="43179" h="43180">
                <a:moveTo>
                  <a:pt x="41147" y="41148"/>
                </a:moveTo>
                <a:lnTo>
                  <a:pt x="21336" y="41148"/>
                </a:lnTo>
                <a:lnTo>
                  <a:pt x="21336" y="42672"/>
                </a:lnTo>
                <a:lnTo>
                  <a:pt x="41147" y="42672"/>
                </a:lnTo>
                <a:lnTo>
                  <a:pt x="41147" y="41148"/>
                </a:lnTo>
                <a:close/>
              </a:path>
              <a:path w="43179" h="43180">
                <a:moveTo>
                  <a:pt x="42671" y="1524"/>
                </a:moveTo>
                <a:lnTo>
                  <a:pt x="41147" y="1524"/>
                </a:lnTo>
                <a:lnTo>
                  <a:pt x="41147" y="42672"/>
                </a:lnTo>
                <a:lnTo>
                  <a:pt x="42671" y="42672"/>
                </a:lnTo>
                <a:lnTo>
                  <a:pt x="42671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91940" y="2346959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24384" y="3047"/>
                </a:moveTo>
                <a:lnTo>
                  <a:pt x="3048" y="22859"/>
                </a:lnTo>
                <a:lnTo>
                  <a:pt x="18287" y="38100"/>
                </a:lnTo>
                <a:lnTo>
                  <a:pt x="25363" y="30479"/>
                </a:lnTo>
                <a:lnTo>
                  <a:pt x="21336" y="30479"/>
                </a:lnTo>
                <a:lnTo>
                  <a:pt x="21336" y="19811"/>
                </a:lnTo>
                <a:lnTo>
                  <a:pt x="10668" y="19811"/>
                </a:lnTo>
                <a:lnTo>
                  <a:pt x="21336" y="9143"/>
                </a:lnTo>
                <a:lnTo>
                  <a:pt x="27154" y="9143"/>
                </a:lnTo>
                <a:lnTo>
                  <a:pt x="24384" y="3047"/>
                </a:lnTo>
                <a:close/>
              </a:path>
              <a:path w="43179" h="38100">
                <a:moveTo>
                  <a:pt x="35051" y="0"/>
                </a:moveTo>
                <a:lnTo>
                  <a:pt x="4572" y="0"/>
                </a:lnTo>
                <a:lnTo>
                  <a:pt x="0" y="4571"/>
                </a:lnTo>
                <a:lnTo>
                  <a:pt x="0" y="30479"/>
                </a:lnTo>
                <a:lnTo>
                  <a:pt x="10667" y="30479"/>
                </a:lnTo>
                <a:lnTo>
                  <a:pt x="3048" y="22859"/>
                </a:lnTo>
                <a:lnTo>
                  <a:pt x="24384" y="3047"/>
                </a:lnTo>
                <a:lnTo>
                  <a:pt x="40132" y="3047"/>
                </a:lnTo>
                <a:lnTo>
                  <a:pt x="39624" y="1523"/>
                </a:lnTo>
                <a:lnTo>
                  <a:pt x="35051" y="0"/>
                </a:lnTo>
                <a:close/>
              </a:path>
              <a:path w="43179" h="38100">
                <a:moveTo>
                  <a:pt x="27154" y="9143"/>
                </a:moveTo>
                <a:lnTo>
                  <a:pt x="21336" y="9143"/>
                </a:lnTo>
                <a:lnTo>
                  <a:pt x="21336" y="30479"/>
                </a:lnTo>
                <a:lnTo>
                  <a:pt x="25363" y="30479"/>
                </a:lnTo>
                <a:lnTo>
                  <a:pt x="35269" y="19811"/>
                </a:lnTo>
                <a:lnTo>
                  <a:pt x="32004" y="19811"/>
                </a:lnTo>
                <a:lnTo>
                  <a:pt x="27154" y="9143"/>
                </a:lnTo>
                <a:close/>
              </a:path>
              <a:path w="43179" h="38100">
                <a:moveTo>
                  <a:pt x="21336" y="9143"/>
                </a:moveTo>
                <a:lnTo>
                  <a:pt x="10668" y="19811"/>
                </a:lnTo>
                <a:lnTo>
                  <a:pt x="21336" y="19811"/>
                </a:lnTo>
                <a:lnTo>
                  <a:pt x="21336" y="9143"/>
                </a:lnTo>
                <a:close/>
              </a:path>
              <a:path w="43179" h="38100">
                <a:moveTo>
                  <a:pt x="40132" y="3047"/>
                </a:moveTo>
                <a:lnTo>
                  <a:pt x="24384" y="3047"/>
                </a:lnTo>
                <a:lnTo>
                  <a:pt x="32004" y="19811"/>
                </a:lnTo>
                <a:lnTo>
                  <a:pt x="35269" y="19811"/>
                </a:lnTo>
                <a:lnTo>
                  <a:pt x="38100" y="16763"/>
                </a:lnTo>
                <a:lnTo>
                  <a:pt x="41148" y="13715"/>
                </a:lnTo>
                <a:lnTo>
                  <a:pt x="42672" y="9143"/>
                </a:lnTo>
                <a:lnTo>
                  <a:pt x="41148" y="6095"/>
                </a:lnTo>
                <a:lnTo>
                  <a:pt x="4013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18104" y="3884675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39623" y="0"/>
                </a:moveTo>
                <a:lnTo>
                  <a:pt x="0" y="0"/>
                </a:lnTo>
                <a:lnTo>
                  <a:pt x="0" y="41147"/>
                </a:lnTo>
                <a:lnTo>
                  <a:pt x="39623" y="41147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18104" y="388467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39623"/>
                </a:moveTo>
                <a:lnTo>
                  <a:pt x="0" y="41147"/>
                </a:lnTo>
                <a:lnTo>
                  <a:pt x="1523" y="41147"/>
                </a:lnTo>
                <a:lnTo>
                  <a:pt x="0" y="39623"/>
                </a:lnTo>
                <a:close/>
              </a:path>
              <a:path w="41275" h="41275">
                <a:moveTo>
                  <a:pt x="1523" y="21335"/>
                </a:moveTo>
                <a:lnTo>
                  <a:pt x="0" y="22859"/>
                </a:lnTo>
                <a:lnTo>
                  <a:pt x="0" y="39623"/>
                </a:lnTo>
                <a:lnTo>
                  <a:pt x="1523" y="41147"/>
                </a:lnTo>
                <a:lnTo>
                  <a:pt x="1523" y="21335"/>
                </a:lnTo>
                <a:close/>
              </a:path>
              <a:path w="41275" h="41275">
                <a:moveTo>
                  <a:pt x="39623" y="39623"/>
                </a:moveTo>
                <a:lnTo>
                  <a:pt x="1523" y="39623"/>
                </a:lnTo>
                <a:lnTo>
                  <a:pt x="1523" y="41147"/>
                </a:lnTo>
                <a:lnTo>
                  <a:pt x="39623" y="41147"/>
                </a:lnTo>
                <a:lnTo>
                  <a:pt x="39623" y="39623"/>
                </a:lnTo>
                <a:close/>
              </a:path>
              <a:path w="41275" h="41275">
                <a:moveTo>
                  <a:pt x="41147" y="0"/>
                </a:moveTo>
                <a:lnTo>
                  <a:pt x="39623" y="0"/>
                </a:lnTo>
                <a:lnTo>
                  <a:pt x="39623" y="41147"/>
                </a:lnTo>
                <a:lnTo>
                  <a:pt x="41147" y="41147"/>
                </a:lnTo>
                <a:lnTo>
                  <a:pt x="41147" y="0"/>
                </a:lnTo>
                <a:close/>
              </a:path>
              <a:path w="41275" h="41275">
                <a:moveTo>
                  <a:pt x="1523" y="0"/>
                </a:moveTo>
                <a:lnTo>
                  <a:pt x="0" y="1523"/>
                </a:lnTo>
                <a:lnTo>
                  <a:pt x="0" y="22859"/>
                </a:lnTo>
                <a:lnTo>
                  <a:pt x="1523" y="21335"/>
                </a:lnTo>
                <a:lnTo>
                  <a:pt x="1523" y="0"/>
                </a:lnTo>
                <a:close/>
              </a:path>
              <a:path w="41275" h="41275">
                <a:moveTo>
                  <a:pt x="19812" y="21335"/>
                </a:moveTo>
                <a:lnTo>
                  <a:pt x="1523" y="21335"/>
                </a:lnTo>
                <a:lnTo>
                  <a:pt x="1523" y="22859"/>
                </a:lnTo>
                <a:lnTo>
                  <a:pt x="19812" y="22859"/>
                </a:lnTo>
                <a:lnTo>
                  <a:pt x="19812" y="21335"/>
                </a:lnTo>
                <a:close/>
              </a:path>
              <a:path w="41275" h="41275">
                <a:moveTo>
                  <a:pt x="1523" y="0"/>
                </a:moveTo>
                <a:lnTo>
                  <a:pt x="0" y="0"/>
                </a:lnTo>
                <a:lnTo>
                  <a:pt x="0" y="1523"/>
                </a:lnTo>
                <a:lnTo>
                  <a:pt x="1523" y="0"/>
                </a:lnTo>
                <a:close/>
              </a:path>
              <a:path w="41275" h="41275">
                <a:moveTo>
                  <a:pt x="39623" y="0"/>
                </a:moveTo>
                <a:lnTo>
                  <a:pt x="1523" y="0"/>
                </a:lnTo>
                <a:lnTo>
                  <a:pt x="1523" y="1523"/>
                </a:lnTo>
                <a:lnTo>
                  <a:pt x="39623" y="1523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08960" y="3895343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9143" y="10668"/>
                </a:moveTo>
                <a:lnTo>
                  <a:pt x="0" y="10668"/>
                </a:lnTo>
                <a:lnTo>
                  <a:pt x="0" y="33528"/>
                </a:lnTo>
                <a:lnTo>
                  <a:pt x="1523" y="38100"/>
                </a:lnTo>
                <a:lnTo>
                  <a:pt x="6095" y="39624"/>
                </a:lnTo>
                <a:lnTo>
                  <a:pt x="9143" y="41148"/>
                </a:lnTo>
                <a:lnTo>
                  <a:pt x="13715" y="39624"/>
                </a:lnTo>
                <a:lnTo>
                  <a:pt x="16763" y="36576"/>
                </a:lnTo>
                <a:lnTo>
                  <a:pt x="23368" y="30480"/>
                </a:lnTo>
                <a:lnTo>
                  <a:pt x="19812" y="30480"/>
                </a:lnTo>
                <a:lnTo>
                  <a:pt x="3047" y="22860"/>
                </a:lnTo>
                <a:lnTo>
                  <a:pt x="9143" y="16256"/>
                </a:lnTo>
                <a:lnTo>
                  <a:pt x="9143" y="10668"/>
                </a:lnTo>
                <a:close/>
              </a:path>
              <a:path w="40005" h="41275">
                <a:moveTo>
                  <a:pt x="9143" y="16256"/>
                </a:moveTo>
                <a:lnTo>
                  <a:pt x="3047" y="22860"/>
                </a:lnTo>
                <a:lnTo>
                  <a:pt x="19812" y="30480"/>
                </a:lnTo>
                <a:lnTo>
                  <a:pt x="19812" y="21336"/>
                </a:lnTo>
                <a:lnTo>
                  <a:pt x="9143" y="21336"/>
                </a:lnTo>
                <a:lnTo>
                  <a:pt x="9143" y="16256"/>
                </a:lnTo>
                <a:close/>
              </a:path>
              <a:path w="40005" h="41275">
                <a:moveTo>
                  <a:pt x="24510" y="10668"/>
                </a:moveTo>
                <a:lnTo>
                  <a:pt x="19812" y="10668"/>
                </a:lnTo>
                <a:lnTo>
                  <a:pt x="19812" y="30480"/>
                </a:lnTo>
                <a:lnTo>
                  <a:pt x="23368" y="30480"/>
                </a:lnTo>
                <a:lnTo>
                  <a:pt x="33274" y="21336"/>
                </a:lnTo>
                <a:lnTo>
                  <a:pt x="28956" y="21336"/>
                </a:lnTo>
                <a:lnTo>
                  <a:pt x="24510" y="10668"/>
                </a:lnTo>
                <a:close/>
              </a:path>
              <a:path w="40005" h="41275">
                <a:moveTo>
                  <a:pt x="21335" y="3048"/>
                </a:moveTo>
                <a:lnTo>
                  <a:pt x="9143" y="16256"/>
                </a:lnTo>
                <a:lnTo>
                  <a:pt x="9143" y="21336"/>
                </a:lnTo>
                <a:lnTo>
                  <a:pt x="19812" y="21336"/>
                </a:lnTo>
                <a:lnTo>
                  <a:pt x="19812" y="10668"/>
                </a:lnTo>
                <a:lnTo>
                  <a:pt x="24510" y="10668"/>
                </a:lnTo>
                <a:lnTo>
                  <a:pt x="21335" y="3048"/>
                </a:lnTo>
                <a:close/>
              </a:path>
              <a:path w="40005" h="41275">
                <a:moveTo>
                  <a:pt x="36575" y="3048"/>
                </a:moveTo>
                <a:lnTo>
                  <a:pt x="21335" y="3048"/>
                </a:lnTo>
                <a:lnTo>
                  <a:pt x="28956" y="21336"/>
                </a:lnTo>
                <a:lnTo>
                  <a:pt x="33274" y="21336"/>
                </a:lnTo>
                <a:lnTo>
                  <a:pt x="36575" y="18288"/>
                </a:lnTo>
                <a:lnTo>
                  <a:pt x="39623" y="15240"/>
                </a:lnTo>
                <a:lnTo>
                  <a:pt x="39623" y="10668"/>
                </a:lnTo>
                <a:lnTo>
                  <a:pt x="38100" y="6096"/>
                </a:lnTo>
                <a:lnTo>
                  <a:pt x="36575" y="3048"/>
                </a:lnTo>
                <a:close/>
              </a:path>
              <a:path w="40005" h="41275">
                <a:moveTo>
                  <a:pt x="33527" y="0"/>
                </a:moveTo>
                <a:lnTo>
                  <a:pt x="9143" y="0"/>
                </a:lnTo>
                <a:lnTo>
                  <a:pt x="9143" y="16256"/>
                </a:lnTo>
                <a:lnTo>
                  <a:pt x="21335" y="3048"/>
                </a:lnTo>
                <a:lnTo>
                  <a:pt x="36575" y="3048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18104" y="376427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3" y="0"/>
                </a:moveTo>
                <a:lnTo>
                  <a:pt x="0" y="0"/>
                </a:lnTo>
                <a:lnTo>
                  <a:pt x="0" y="39624"/>
                </a:lnTo>
                <a:lnTo>
                  <a:pt x="39623" y="39624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18104" y="376427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19812"/>
                </a:moveTo>
                <a:lnTo>
                  <a:pt x="0" y="41148"/>
                </a:lnTo>
                <a:lnTo>
                  <a:pt x="41147" y="41148"/>
                </a:lnTo>
                <a:lnTo>
                  <a:pt x="41147" y="39624"/>
                </a:lnTo>
                <a:lnTo>
                  <a:pt x="1523" y="39624"/>
                </a:lnTo>
                <a:lnTo>
                  <a:pt x="1523" y="21336"/>
                </a:lnTo>
                <a:lnTo>
                  <a:pt x="0" y="19812"/>
                </a:lnTo>
                <a:close/>
              </a:path>
              <a:path w="41275" h="41275">
                <a:moveTo>
                  <a:pt x="41147" y="0"/>
                </a:moveTo>
                <a:lnTo>
                  <a:pt x="39623" y="0"/>
                </a:lnTo>
                <a:lnTo>
                  <a:pt x="39623" y="39624"/>
                </a:lnTo>
                <a:lnTo>
                  <a:pt x="41147" y="39624"/>
                </a:lnTo>
                <a:lnTo>
                  <a:pt x="41147" y="0"/>
                </a:lnTo>
                <a:close/>
              </a:path>
              <a:path w="41275" h="41275">
                <a:moveTo>
                  <a:pt x="1523" y="0"/>
                </a:moveTo>
                <a:lnTo>
                  <a:pt x="0" y="1524"/>
                </a:lnTo>
                <a:lnTo>
                  <a:pt x="0" y="19812"/>
                </a:lnTo>
                <a:lnTo>
                  <a:pt x="1523" y="21336"/>
                </a:lnTo>
                <a:lnTo>
                  <a:pt x="1523" y="0"/>
                </a:lnTo>
                <a:close/>
              </a:path>
              <a:path w="41275" h="41275">
                <a:moveTo>
                  <a:pt x="19812" y="19812"/>
                </a:moveTo>
                <a:lnTo>
                  <a:pt x="1523" y="19812"/>
                </a:lnTo>
                <a:lnTo>
                  <a:pt x="1523" y="21336"/>
                </a:lnTo>
                <a:lnTo>
                  <a:pt x="19812" y="21336"/>
                </a:lnTo>
                <a:lnTo>
                  <a:pt x="19812" y="19812"/>
                </a:lnTo>
                <a:close/>
              </a:path>
              <a:path w="41275" h="41275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41275" h="41275">
                <a:moveTo>
                  <a:pt x="39623" y="0"/>
                </a:moveTo>
                <a:lnTo>
                  <a:pt x="1523" y="0"/>
                </a:lnTo>
                <a:lnTo>
                  <a:pt x="1523" y="1524"/>
                </a:lnTo>
                <a:lnTo>
                  <a:pt x="39623" y="1524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08960" y="3774947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9143" y="10667"/>
                </a:moveTo>
                <a:lnTo>
                  <a:pt x="0" y="10667"/>
                </a:lnTo>
                <a:lnTo>
                  <a:pt x="0" y="33527"/>
                </a:lnTo>
                <a:lnTo>
                  <a:pt x="1523" y="38099"/>
                </a:lnTo>
                <a:lnTo>
                  <a:pt x="6095" y="39623"/>
                </a:lnTo>
                <a:lnTo>
                  <a:pt x="9143" y="41147"/>
                </a:lnTo>
                <a:lnTo>
                  <a:pt x="13715" y="39623"/>
                </a:lnTo>
                <a:lnTo>
                  <a:pt x="16763" y="36575"/>
                </a:lnTo>
                <a:lnTo>
                  <a:pt x="25018" y="28955"/>
                </a:lnTo>
                <a:lnTo>
                  <a:pt x="19812" y="28955"/>
                </a:lnTo>
                <a:lnTo>
                  <a:pt x="3047" y="22859"/>
                </a:lnTo>
                <a:lnTo>
                  <a:pt x="9143" y="16255"/>
                </a:lnTo>
                <a:lnTo>
                  <a:pt x="9143" y="10667"/>
                </a:lnTo>
                <a:close/>
              </a:path>
              <a:path w="40005" h="41275">
                <a:moveTo>
                  <a:pt x="9143" y="16255"/>
                </a:moveTo>
                <a:lnTo>
                  <a:pt x="3047" y="22859"/>
                </a:lnTo>
                <a:lnTo>
                  <a:pt x="19812" y="28955"/>
                </a:lnTo>
                <a:lnTo>
                  <a:pt x="19812" y="21335"/>
                </a:lnTo>
                <a:lnTo>
                  <a:pt x="9143" y="21335"/>
                </a:lnTo>
                <a:lnTo>
                  <a:pt x="9143" y="16255"/>
                </a:lnTo>
                <a:close/>
              </a:path>
              <a:path w="40005" h="41275">
                <a:moveTo>
                  <a:pt x="24510" y="10667"/>
                </a:moveTo>
                <a:lnTo>
                  <a:pt x="19812" y="10667"/>
                </a:lnTo>
                <a:lnTo>
                  <a:pt x="19812" y="28955"/>
                </a:lnTo>
                <a:lnTo>
                  <a:pt x="25018" y="28955"/>
                </a:lnTo>
                <a:lnTo>
                  <a:pt x="33273" y="21335"/>
                </a:lnTo>
                <a:lnTo>
                  <a:pt x="28956" y="21335"/>
                </a:lnTo>
                <a:lnTo>
                  <a:pt x="24510" y="10667"/>
                </a:lnTo>
                <a:close/>
              </a:path>
              <a:path w="40005" h="41275">
                <a:moveTo>
                  <a:pt x="21335" y="3047"/>
                </a:moveTo>
                <a:lnTo>
                  <a:pt x="9143" y="16255"/>
                </a:lnTo>
                <a:lnTo>
                  <a:pt x="9143" y="21335"/>
                </a:lnTo>
                <a:lnTo>
                  <a:pt x="19812" y="21335"/>
                </a:lnTo>
                <a:lnTo>
                  <a:pt x="19812" y="10667"/>
                </a:lnTo>
                <a:lnTo>
                  <a:pt x="24510" y="10667"/>
                </a:lnTo>
                <a:lnTo>
                  <a:pt x="21335" y="3047"/>
                </a:lnTo>
                <a:close/>
              </a:path>
              <a:path w="40005" h="41275">
                <a:moveTo>
                  <a:pt x="36575" y="3047"/>
                </a:moveTo>
                <a:lnTo>
                  <a:pt x="21335" y="3047"/>
                </a:lnTo>
                <a:lnTo>
                  <a:pt x="28956" y="21335"/>
                </a:lnTo>
                <a:lnTo>
                  <a:pt x="33273" y="21335"/>
                </a:lnTo>
                <a:lnTo>
                  <a:pt x="36575" y="18287"/>
                </a:lnTo>
                <a:lnTo>
                  <a:pt x="39623" y="15239"/>
                </a:lnTo>
                <a:lnTo>
                  <a:pt x="39623" y="10667"/>
                </a:lnTo>
                <a:lnTo>
                  <a:pt x="38100" y="6095"/>
                </a:lnTo>
                <a:lnTo>
                  <a:pt x="36575" y="3047"/>
                </a:lnTo>
                <a:close/>
              </a:path>
              <a:path w="40005" h="41275">
                <a:moveTo>
                  <a:pt x="33527" y="0"/>
                </a:moveTo>
                <a:lnTo>
                  <a:pt x="9143" y="0"/>
                </a:lnTo>
                <a:lnTo>
                  <a:pt x="9143" y="16255"/>
                </a:lnTo>
                <a:lnTo>
                  <a:pt x="21335" y="3047"/>
                </a:lnTo>
                <a:lnTo>
                  <a:pt x="36575" y="3047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18104" y="364388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3" y="0"/>
                </a:moveTo>
                <a:lnTo>
                  <a:pt x="0" y="0"/>
                </a:lnTo>
                <a:lnTo>
                  <a:pt x="0" y="39624"/>
                </a:lnTo>
                <a:lnTo>
                  <a:pt x="39623" y="39624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18104" y="364388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19812"/>
                </a:moveTo>
                <a:lnTo>
                  <a:pt x="0" y="41148"/>
                </a:lnTo>
                <a:lnTo>
                  <a:pt x="41147" y="41148"/>
                </a:lnTo>
                <a:lnTo>
                  <a:pt x="41147" y="39624"/>
                </a:lnTo>
                <a:lnTo>
                  <a:pt x="1523" y="39624"/>
                </a:lnTo>
                <a:lnTo>
                  <a:pt x="1523" y="21336"/>
                </a:lnTo>
                <a:lnTo>
                  <a:pt x="0" y="19812"/>
                </a:lnTo>
                <a:close/>
              </a:path>
              <a:path w="41275" h="41275">
                <a:moveTo>
                  <a:pt x="41147" y="0"/>
                </a:moveTo>
                <a:lnTo>
                  <a:pt x="39623" y="0"/>
                </a:lnTo>
                <a:lnTo>
                  <a:pt x="39623" y="39624"/>
                </a:lnTo>
                <a:lnTo>
                  <a:pt x="41147" y="39624"/>
                </a:lnTo>
                <a:lnTo>
                  <a:pt x="41147" y="0"/>
                </a:lnTo>
                <a:close/>
              </a:path>
              <a:path w="41275" h="41275">
                <a:moveTo>
                  <a:pt x="1523" y="0"/>
                </a:moveTo>
                <a:lnTo>
                  <a:pt x="0" y="1524"/>
                </a:lnTo>
                <a:lnTo>
                  <a:pt x="0" y="19812"/>
                </a:lnTo>
                <a:lnTo>
                  <a:pt x="1523" y="21336"/>
                </a:lnTo>
                <a:lnTo>
                  <a:pt x="1523" y="0"/>
                </a:lnTo>
                <a:close/>
              </a:path>
              <a:path w="41275" h="41275">
                <a:moveTo>
                  <a:pt x="19812" y="19812"/>
                </a:moveTo>
                <a:lnTo>
                  <a:pt x="1523" y="19812"/>
                </a:lnTo>
                <a:lnTo>
                  <a:pt x="1523" y="21336"/>
                </a:lnTo>
                <a:lnTo>
                  <a:pt x="19812" y="21336"/>
                </a:lnTo>
                <a:lnTo>
                  <a:pt x="19812" y="19812"/>
                </a:lnTo>
                <a:close/>
              </a:path>
              <a:path w="41275" h="41275">
                <a:moveTo>
                  <a:pt x="1523" y="0"/>
                </a:moveTo>
                <a:lnTo>
                  <a:pt x="0" y="0"/>
                </a:lnTo>
                <a:lnTo>
                  <a:pt x="0" y="1524"/>
                </a:lnTo>
                <a:lnTo>
                  <a:pt x="1523" y="0"/>
                </a:lnTo>
                <a:close/>
              </a:path>
              <a:path w="41275" h="41275">
                <a:moveTo>
                  <a:pt x="39623" y="0"/>
                </a:moveTo>
                <a:lnTo>
                  <a:pt x="1523" y="0"/>
                </a:lnTo>
                <a:lnTo>
                  <a:pt x="1523" y="1524"/>
                </a:lnTo>
                <a:lnTo>
                  <a:pt x="39623" y="1524"/>
                </a:lnTo>
                <a:lnTo>
                  <a:pt x="39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08960" y="3654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9143" y="10668"/>
                </a:moveTo>
                <a:lnTo>
                  <a:pt x="0" y="10668"/>
                </a:lnTo>
                <a:lnTo>
                  <a:pt x="0" y="33527"/>
                </a:lnTo>
                <a:lnTo>
                  <a:pt x="1523" y="36575"/>
                </a:lnTo>
                <a:lnTo>
                  <a:pt x="6095" y="38100"/>
                </a:lnTo>
                <a:lnTo>
                  <a:pt x="9143" y="39624"/>
                </a:lnTo>
                <a:lnTo>
                  <a:pt x="13715" y="39624"/>
                </a:lnTo>
                <a:lnTo>
                  <a:pt x="24383" y="28956"/>
                </a:lnTo>
                <a:lnTo>
                  <a:pt x="19812" y="28956"/>
                </a:lnTo>
                <a:lnTo>
                  <a:pt x="3047" y="21336"/>
                </a:lnTo>
                <a:lnTo>
                  <a:pt x="9143" y="15239"/>
                </a:lnTo>
                <a:lnTo>
                  <a:pt x="9143" y="10668"/>
                </a:lnTo>
                <a:close/>
              </a:path>
              <a:path w="40005" h="40004">
                <a:moveTo>
                  <a:pt x="9143" y="15239"/>
                </a:moveTo>
                <a:lnTo>
                  <a:pt x="3047" y="21336"/>
                </a:lnTo>
                <a:lnTo>
                  <a:pt x="19812" y="28956"/>
                </a:lnTo>
                <a:lnTo>
                  <a:pt x="19812" y="19812"/>
                </a:lnTo>
                <a:lnTo>
                  <a:pt x="9143" y="19812"/>
                </a:lnTo>
                <a:lnTo>
                  <a:pt x="9143" y="15239"/>
                </a:lnTo>
                <a:close/>
              </a:path>
              <a:path w="40005" h="40004">
                <a:moveTo>
                  <a:pt x="24799" y="10668"/>
                </a:moveTo>
                <a:lnTo>
                  <a:pt x="19812" y="10668"/>
                </a:lnTo>
                <a:lnTo>
                  <a:pt x="19812" y="28956"/>
                </a:lnTo>
                <a:lnTo>
                  <a:pt x="24383" y="28956"/>
                </a:lnTo>
                <a:lnTo>
                  <a:pt x="33527" y="19812"/>
                </a:lnTo>
                <a:lnTo>
                  <a:pt x="28956" y="19812"/>
                </a:lnTo>
                <a:lnTo>
                  <a:pt x="24799" y="10668"/>
                </a:lnTo>
                <a:close/>
              </a:path>
              <a:path w="40005" h="40004">
                <a:moveTo>
                  <a:pt x="21335" y="3047"/>
                </a:moveTo>
                <a:lnTo>
                  <a:pt x="9143" y="15239"/>
                </a:lnTo>
                <a:lnTo>
                  <a:pt x="9143" y="19812"/>
                </a:lnTo>
                <a:lnTo>
                  <a:pt x="19812" y="19812"/>
                </a:lnTo>
                <a:lnTo>
                  <a:pt x="19812" y="10668"/>
                </a:lnTo>
                <a:lnTo>
                  <a:pt x="24799" y="10668"/>
                </a:lnTo>
                <a:lnTo>
                  <a:pt x="21335" y="3047"/>
                </a:lnTo>
                <a:close/>
              </a:path>
              <a:path w="40005" h="40004">
                <a:moveTo>
                  <a:pt x="36575" y="3047"/>
                </a:moveTo>
                <a:lnTo>
                  <a:pt x="21335" y="3047"/>
                </a:lnTo>
                <a:lnTo>
                  <a:pt x="28956" y="19812"/>
                </a:lnTo>
                <a:lnTo>
                  <a:pt x="33527" y="19812"/>
                </a:lnTo>
                <a:lnTo>
                  <a:pt x="36575" y="16763"/>
                </a:lnTo>
                <a:lnTo>
                  <a:pt x="39623" y="15239"/>
                </a:lnTo>
                <a:lnTo>
                  <a:pt x="39623" y="10668"/>
                </a:lnTo>
                <a:lnTo>
                  <a:pt x="38100" y="6095"/>
                </a:lnTo>
                <a:lnTo>
                  <a:pt x="36575" y="3047"/>
                </a:lnTo>
                <a:close/>
              </a:path>
              <a:path w="40005" h="40004">
                <a:moveTo>
                  <a:pt x="33527" y="0"/>
                </a:moveTo>
                <a:lnTo>
                  <a:pt x="9143" y="0"/>
                </a:lnTo>
                <a:lnTo>
                  <a:pt x="9143" y="15239"/>
                </a:lnTo>
                <a:lnTo>
                  <a:pt x="21335" y="3047"/>
                </a:lnTo>
                <a:lnTo>
                  <a:pt x="36575" y="3047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67300" y="3282695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4">
                <a:moveTo>
                  <a:pt x="42672" y="0"/>
                </a:moveTo>
                <a:lnTo>
                  <a:pt x="0" y="0"/>
                </a:lnTo>
                <a:lnTo>
                  <a:pt x="0" y="39624"/>
                </a:lnTo>
                <a:lnTo>
                  <a:pt x="42672" y="396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67300" y="328117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0" y="39624"/>
                </a:moveTo>
                <a:lnTo>
                  <a:pt x="0" y="41148"/>
                </a:lnTo>
                <a:lnTo>
                  <a:pt x="1524" y="41148"/>
                </a:lnTo>
                <a:lnTo>
                  <a:pt x="0" y="39624"/>
                </a:lnTo>
                <a:close/>
              </a:path>
              <a:path w="43179" h="41275">
                <a:moveTo>
                  <a:pt x="1524" y="19812"/>
                </a:moveTo>
                <a:lnTo>
                  <a:pt x="0" y="21336"/>
                </a:lnTo>
                <a:lnTo>
                  <a:pt x="0" y="39624"/>
                </a:lnTo>
                <a:lnTo>
                  <a:pt x="1524" y="41148"/>
                </a:lnTo>
                <a:lnTo>
                  <a:pt x="1524" y="19812"/>
                </a:lnTo>
                <a:close/>
              </a:path>
              <a:path w="43179" h="41275">
                <a:moveTo>
                  <a:pt x="41148" y="39624"/>
                </a:moveTo>
                <a:lnTo>
                  <a:pt x="1524" y="39624"/>
                </a:lnTo>
                <a:lnTo>
                  <a:pt x="1524" y="41148"/>
                </a:lnTo>
                <a:lnTo>
                  <a:pt x="41148" y="41148"/>
                </a:lnTo>
                <a:lnTo>
                  <a:pt x="41148" y="39624"/>
                </a:lnTo>
                <a:close/>
              </a:path>
              <a:path w="43179" h="41275">
                <a:moveTo>
                  <a:pt x="42672" y="1524"/>
                </a:moveTo>
                <a:lnTo>
                  <a:pt x="41148" y="1524"/>
                </a:lnTo>
                <a:lnTo>
                  <a:pt x="41148" y="41148"/>
                </a:lnTo>
                <a:lnTo>
                  <a:pt x="42672" y="39624"/>
                </a:lnTo>
                <a:lnTo>
                  <a:pt x="42672" y="1524"/>
                </a:lnTo>
                <a:close/>
              </a:path>
              <a:path w="43179" h="41275">
                <a:moveTo>
                  <a:pt x="42672" y="39624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39624"/>
                </a:lnTo>
                <a:close/>
              </a:path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21336"/>
                </a:lnTo>
                <a:lnTo>
                  <a:pt x="1524" y="19812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1275">
                <a:moveTo>
                  <a:pt x="21336" y="19812"/>
                </a:moveTo>
                <a:lnTo>
                  <a:pt x="1524" y="19812"/>
                </a:lnTo>
                <a:lnTo>
                  <a:pt x="1524" y="21336"/>
                </a:lnTo>
                <a:lnTo>
                  <a:pt x="21336" y="21336"/>
                </a:lnTo>
                <a:lnTo>
                  <a:pt x="21336" y="19812"/>
                </a:lnTo>
                <a:close/>
              </a:path>
              <a:path w="43179" h="41275">
                <a:moveTo>
                  <a:pt x="22860" y="19812"/>
                </a:moveTo>
                <a:lnTo>
                  <a:pt x="21336" y="19812"/>
                </a:lnTo>
                <a:lnTo>
                  <a:pt x="21336" y="21336"/>
                </a:lnTo>
                <a:lnTo>
                  <a:pt x="22860" y="21336"/>
                </a:lnTo>
                <a:lnTo>
                  <a:pt x="2286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77967" y="3272027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4">
                <a:moveTo>
                  <a:pt x="10668" y="10667"/>
                </a:moveTo>
                <a:lnTo>
                  <a:pt x="0" y="10667"/>
                </a:lnTo>
                <a:lnTo>
                  <a:pt x="0" y="33527"/>
                </a:lnTo>
                <a:lnTo>
                  <a:pt x="3048" y="36575"/>
                </a:lnTo>
                <a:lnTo>
                  <a:pt x="6096" y="38100"/>
                </a:lnTo>
                <a:lnTo>
                  <a:pt x="10668" y="39624"/>
                </a:lnTo>
                <a:lnTo>
                  <a:pt x="15240" y="39624"/>
                </a:lnTo>
                <a:lnTo>
                  <a:pt x="18287" y="36575"/>
                </a:lnTo>
                <a:lnTo>
                  <a:pt x="26543" y="28955"/>
                </a:lnTo>
                <a:lnTo>
                  <a:pt x="21336" y="28955"/>
                </a:lnTo>
                <a:lnTo>
                  <a:pt x="3048" y="21336"/>
                </a:lnTo>
                <a:lnTo>
                  <a:pt x="10668" y="14804"/>
                </a:lnTo>
                <a:lnTo>
                  <a:pt x="10668" y="10667"/>
                </a:lnTo>
                <a:close/>
              </a:path>
              <a:path w="43179" h="40004">
                <a:moveTo>
                  <a:pt x="10668" y="14804"/>
                </a:moveTo>
                <a:lnTo>
                  <a:pt x="3048" y="21336"/>
                </a:lnTo>
                <a:lnTo>
                  <a:pt x="21336" y="28955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4804"/>
                </a:lnTo>
                <a:close/>
              </a:path>
              <a:path w="43179" h="40004">
                <a:moveTo>
                  <a:pt x="27847" y="10667"/>
                </a:moveTo>
                <a:lnTo>
                  <a:pt x="21336" y="10667"/>
                </a:lnTo>
                <a:lnTo>
                  <a:pt x="21336" y="28955"/>
                </a:lnTo>
                <a:lnTo>
                  <a:pt x="26543" y="28955"/>
                </a:lnTo>
                <a:lnTo>
                  <a:pt x="36449" y="19812"/>
                </a:lnTo>
                <a:lnTo>
                  <a:pt x="32004" y="19812"/>
                </a:lnTo>
                <a:lnTo>
                  <a:pt x="27847" y="10667"/>
                </a:lnTo>
                <a:close/>
              </a:path>
              <a:path w="43179" h="40004">
                <a:moveTo>
                  <a:pt x="24384" y="3048"/>
                </a:moveTo>
                <a:lnTo>
                  <a:pt x="10668" y="14804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10667"/>
                </a:lnTo>
                <a:lnTo>
                  <a:pt x="27847" y="10667"/>
                </a:lnTo>
                <a:lnTo>
                  <a:pt x="24384" y="3048"/>
                </a:lnTo>
                <a:close/>
              </a:path>
              <a:path w="43179" h="40004">
                <a:moveTo>
                  <a:pt x="39624" y="3048"/>
                </a:moveTo>
                <a:lnTo>
                  <a:pt x="24384" y="3048"/>
                </a:lnTo>
                <a:lnTo>
                  <a:pt x="32004" y="19812"/>
                </a:lnTo>
                <a:lnTo>
                  <a:pt x="36449" y="19812"/>
                </a:lnTo>
                <a:lnTo>
                  <a:pt x="38100" y="18287"/>
                </a:lnTo>
                <a:lnTo>
                  <a:pt x="41148" y="15239"/>
                </a:lnTo>
                <a:lnTo>
                  <a:pt x="42672" y="10667"/>
                </a:lnTo>
                <a:lnTo>
                  <a:pt x="41148" y="6096"/>
                </a:lnTo>
                <a:lnTo>
                  <a:pt x="39624" y="3048"/>
                </a:lnTo>
                <a:close/>
              </a:path>
              <a:path w="43179" h="40004">
                <a:moveTo>
                  <a:pt x="35052" y="0"/>
                </a:moveTo>
                <a:lnTo>
                  <a:pt x="10668" y="0"/>
                </a:lnTo>
                <a:lnTo>
                  <a:pt x="10668" y="14804"/>
                </a:lnTo>
                <a:lnTo>
                  <a:pt x="24384" y="3048"/>
                </a:lnTo>
                <a:lnTo>
                  <a:pt x="39624" y="3048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67300" y="3201923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5">
                <a:moveTo>
                  <a:pt x="42672" y="0"/>
                </a:moveTo>
                <a:lnTo>
                  <a:pt x="0" y="0"/>
                </a:lnTo>
                <a:lnTo>
                  <a:pt x="0" y="39624"/>
                </a:lnTo>
                <a:lnTo>
                  <a:pt x="42672" y="396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67300" y="320039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0" y="39624"/>
                </a:moveTo>
                <a:lnTo>
                  <a:pt x="0" y="41148"/>
                </a:lnTo>
                <a:lnTo>
                  <a:pt x="1524" y="41148"/>
                </a:lnTo>
                <a:lnTo>
                  <a:pt x="0" y="39624"/>
                </a:lnTo>
                <a:close/>
              </a:path>
              <a:path w="43179" h="41275">
                <a:moveTo>
                  <a:pt x="1524" y="21336"/>
                </a:moveTo>
                <a:lnTo>
                  <a:pt x="0" y="22860"/>
                </a:lnTo>
                <a:lnTo>
                  <a:pt x="0" y="39624"/>
                </a:lnTo>
                <a:lnTo>
                  <a:pt x="1524" y="41148"/>
                </a:lnTo>
                <a:lnTo>
                  <a:pt x="1524" y="21336"/>
                </a:lnTo>
                <a:close/>
              </a:path>
              <a:path w="43179" h="41275">
                <a:moveTo>
                  <a:pt x="41148" y="39624"/>
                </a:moveTo>
                <a:lnTo>
                  <a:pt x="1524" y="39624"/>
                </a:lnTo>
                <a:lnTo>
                  <a:pt x="1524" y="41148"/>
                </a:lnTo>
                <a:lnTo>
                  <a:pt x="41148" y="41148"/>
                </a:lnTo>
                <a:lnTo>
                  <a:pt x="41148" y="39624"/>
                </a:lnTo>
                <a:close/>
              </a:path>
              <a:path w="43179" h="41275">
                <a:moveTo>
                  <a:pt x="42672" y="1524"/>
                </a:moveTo>
                <a:lnTo>
                  <a:pt x="41148" y="1524"/>
                </a:lnTo>
                <a:lnTo>
                  <a:pt x="41148" y="41148"/>
                </a:lnTo>
                <a:lnTo>
                  <a:pt x="42672" y="39624"/>
                </a:lnTo>
                <a:lnTo>
                  <a:pt x="42672" y="1524"/>
                </a:lnTo>
                <a:close/>
              </a:path>
              <a:path w="43179" h="41275">
                <a:moveTo>
                  <a:pt x="42672" y="39624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39624"/>
                </a:lnTo>
                <a:close/>
              </a:path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22860"/>
                </a:lnTo>
                <a:lnTo>
                  <a:pt x="1524" y="21336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1275">
                <a:moveTo>
                  <a:pt x="21336" y="21336"/>
                </a:moveTo>
                <a:lnTo>
                  <a:pt x="1524" y="21336"/>
                </a:lnTo>
                <a:lnTo>
                  <a:pt x="1524" y="22860"/>
                </a:lnTo>
                <a:lnTo>
                  <a:pt x="21336" y="22860"/>
                </a:lnTo>
                <a:lnTo>
                  <a:pt x="21336" y="21336"/>
                </a:lnTo>
                <a:close/>
              </a:path>
              <a:path w="43179" h="41275">
                <a:moveTo>
                  <a:pt x="22860" y="21336"/>
                </a:moveTo>
                <a:lnTo>
                  <a:pt x="21336" y="21336"/>
                </a:lnTo>
                <a:lnTo>
                  <a:pt x="21336" y="22860"/>
                </a:lnTo>
                <a:lnTo>
                  <a:pt x="22860" y="22860"/>
                </a:lnTo>
                <a:lnTo>
                  <a:pt x="2286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77967" y="3191255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10668" y="10668"/>
                </a:moveTo>
                <a:lnTo>
                  <a:pt x="0" y="10668"/>
                </a:lnTo>
                <a:lnTo>
                  <a:pt x="0" y="35051"/>
                </a:lnTo>
                <a:lnTo>
                  <a:pt x="3048" y="38100"/>
                </a:lnTo>
                <a:lnTo>
                  <a:pt x="6096" y="39624"/>
                </a:lnTo>
                <a:lnTo>
                  <a:pt x="10668" y="41148"/>
                </a:lnTo>
                <a:lnTo>
                  <a:pt x="15240" y="41148"/>
                </a:lnTo>
                <a:lnTo>
                  <a:pt x="18287" y="38100"/>
                </a:lnTo>
                <a:lnTo>
                  <a:pt x="25363" y="30480"/>
                </a:lnTo>
                <a:lnTo>
                  <a:pt x="21336" y="30480"/>
                </a:lnTo>
                <a:lnTo>
                  <a:pt x="3048" y="22860"/>
                </a:lnTo>
                <a:lnTo>
                  <a:pt x="10668" y="15784"/>
                </a:lnTo>
                <a:lnTo>
                  <a:pt x="10668" y="10668"/>
                </a:lnTo>
                <a:close/>
              </a:path>
              <a:path w="43179" h="41275">
                <a:moveTo>
                  <a:pt x="10668" y="15784"/>
                </a:moveTo>
                <a:lnTo>
                  <a:pt x="3048" y="22860"/>
                </a:lnTo>
                <a:lnTo>
                  <a:pt x="21336" y="30480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5784"/>
                </a:lnTo>
                <a:close/>
              </a:path>
              <a:path w="43179" h="41275">
                <a:moveTo>
                  <a:pt x="27847" y="10668"/>
                </a:moveTo>
                <a:lnTo>
                  <a:pt x="21336" y="10668"/>
                </a:lnTo>
                <a:lnTo>
                  <a:pt x="21336" y="30480"/>
                </a:lnTo>
                <a:lnTo>
                  <a:pt x="25363" y="30480"/>
                </a:lnTo>
                <a:lnTo>
                  <a:pt x="35269" y="19812"/>
                </a:lnTo>
                <a:lnTo>
                  <a:pt x="32004" y="19812"/>
                </a:lnTo>
                <a:lnTo>
                  <a:pt x="27847" y="10668"/>
                </a:lnTo>
                <a:close/>
              </a:path>
              <a:path w="43179" h="41275">
                <a:moveTo>
                  <a:pt x="24384" y="3048"/>
                </a:moveTo>
                <a:lnTo>
                  <a:pt x="10668" y="15784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10668"/>
                </a:lnTo>
                <a:lnTo>
                  <a:pt x="27847" y="10668"/>
                </a:lnTo>
                <a:lnTo>
                  <a:pt x="24384" y="3048"/>
                </a:lnTo>
                <a:close/>
              </a:path>
              <a:path w="43179" h="41275">
                <a:moveTo>
                  <a:pt x="40132" y="3048"/>
                </a:moveTo>
                <a:lnTo>
                  <a:pt x="24384" y="3048"/>
                </a:lnTo>
                <a:lnTo>
                  <a:pt x="32004" y="19812"/>
                </a:lnTo>
                <a:lnTo>
                  <a:pt x="35269" y="19812"/>
                </a:lnTo>
                <a:lnTo>
                  <a:pt x="38100" y="16763"/>
                </a:lnTo>
                <a:lnTo>
                  <a:pt x="41148" y="13715"/>
                </a:lnTo>
                <a:lnTo>
                  <a:pt x="42672" y="9144"/>
                </a:lnTo>
                <a:lnTo>
                  <a:pt x="41148" y="6096"/>
                </a:lnTo>
                <a:lnTo>
                  <a:pt x="40132" y="3048"/>
                </a:lnTo>
                <a:close/>
              </a:path>
              <a:path w="43179" h="41275">
                <a:moveTo>
                  <a:pt x="35052" y="0"/>
                </a:moveTo>
                <a:lnTo>
                  <a:pt x="10668" y="0"/>
                </a:lnTo>
                <a:lnTo>
                  <a:pt x="10668" y="15784"/>
                </a:lnTo>
                <a:lnTo>
                  <a:pt x="24384" y="3048"/>
                </a:lnTo>
                <a:lnTo>
                  <a:pt x="40132" y="3048"/>
                </a:lnTo>
                <a:lnTo>
                  <a:pt x="39624" y="1524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67300" y="311962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67300" y="311962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19812"/>
                </a:moveTo>
                <a:lnTo>
                  <a:pt x="0" y="42672"/>
                </a:lnTo>
                <a:lnTo>
                  <a:pt x="42672" y="42672"/>
                </a:lnTo>
                <a:lnTo>
                  <a:pt x="42672" y="41148"/>
                </a:lnTo>
                <a:lnTo>
                  <a:pt x="1524" y="41148"/>
                </a:lnTo>
                <a:lnTo>
                  <a:pt x="1524" y="21336"/>
                </a:lnTo>
                <a:lnTo>
                  <a:pt x="0" y="19812"/>
                </a:lnTo>
                <a:close/>
              </a:path>
              <a:path w="43179" h="43180">
                <a:moveTo>
                  <a:pt x="41148" y="0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1524"/>
                </a:lnTo>
                <a:lnTo>
                  <a:pt x="41148" y="0"/>
                </a:lnTo>
                <a:close/>
              </a:path>
              <a:path w="43179" h="43180">
                <a:moveTo>
                  <a:pt x="1524" y="0"/>
                </a:moveTo>
                <a:lnTo>
                  <a:pt x="0" y="1524"/>
                </a:lnTo>
                <a:lnTo>
                  <a:pt x="0" y="19812"/>
                </a:lnTo>
                <a:lnTo>
                  <a:pt x="1524" y="21336"/>
                </a:lnTo>
                <a:lnTo>
                  <a:pt x="1524" y="0"/>
                </a:lnTo>
                <a:close/>
              </a:path>
              <a:path w="43179" h="43180">
                <a:moveTo>
                  <a:pt x="21336" y="19812"/>
                </a:moveTo>
                <a:lnTo>
                  <a:pt x="1524" y="19812"/>
                </a:lnTo>
                <a:lnTo>
                  <a:pt x="1524" y="21336"/>
                </a:lnTo>
                <a:lnTo>
                  <a:pt x="21336" y="21336"/>
                </a:lnTo>
                <a:lnTo>
                  <a:pt x="21336" y="19812"/>
                </a:lnTo>
                <a:close/>
              </a:path>
              <a:path w="43179" h="43180">
                <a:moveTo>
                  <a:pt x="22860" y="19812"/>
                </a:moveTo>
                <a:lnTo>
                  <a:pt x="21336" y="19812"/>
                </a:lnTo>
                <a:lnTo>
                  <a:pt x="21336" y="21336"/>
                </a:lnTo>
                <a:lnTo>
                  <a:pt x="22860" y="21336"/>
                </a:lnTo>
                <a:lnTo>
                  <a:pt x="22860" y="19812"/>
                </a:lnTo>
                <a:close/>
              </a:path>
              <a:path w="43179" h="43180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3179" h="43180">
                <a:moveTo>
                  <a:pt x="41148" y="0"/>
                </a:moveTo>
                <a:lnTo>
                  <a:pt x="1524" y="0"/>
                </a:lnTo>
                <a:lnTo>
                  <a:pt x="1524" y="1524"/>
                </a:lnTo>
                <a:lnTo>
                  <a:pt x="41148" y="1524"/>
                </a:lnTo>
                <a:lnTo>
                  <a:pt x="41148" y="0"/>
                </a:lnTo>
                <a:close/>
              </a:path>
              <a:path w="43179" h="43180">
                <a:moveTo>
                  <a:pt x="42672" y="0"/>
                </a:moveTo>
                <a:lnTo>
                  <a:pt x="41148" y="0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77967" y="311048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10668" y="9144"/>
                </a:moveTo>
                <a:lnTo>
                  <a:pt x="0" y="9144"/>
                </a:lnTo>
                <a:lnTo>
                  <a:pt x="0" y="35052"/>
                </a:lnTo>
                <a:lnTo>
                  <a:pt x="3048" y="38100"/>
                </a:lnTo>
                <a:lnTo>
                  <a:pt x="6096" y="39624"/>
                </a:lnTo>
                <a:lnTo>
                  <a:pt x="10668" y="41148"/>
                </a:lnTo>
                <a:lnTo>
                  <a:pt x="15240" y="41148"/>
                </a:lnTo>
                <a:lnTo>
                  <a:pt x="18287" y="38100"/>
                </a:lnTo>
                <a:lnTo>
                  <a:pt x="25363" y="30480"/>
                </a:lnTo>
                <a:lnTo>
                  <a:pt x="21336" y="30480"/>
                </a:lnTo>
                <a:lnTo>
                  <a:pt x="3048" y="22860"/>
                </a:lnTo>
                <a:lnTo>
                  <a:pt x="10668" y="15784"/>
                </a:lnTo>
                <a:lnTo>
                  <a:pt x="10668" y="9144"/>
                </a:lnTo>
                <a:close/>
              </a:path>
              <a:path w="43179" h="41275">
                <a:moveTo>
                  <a:pt x="10668" y="15784"/>
                </a:moveTo>
                <a:lnTo>
                  <a:pt x="3048" y="22860"/>
                </a:lnTo>
                <a:lnTo>
                  <a:pt x="21336" y="30480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5784"/>
                </a:lnTo>
                <a:close/>
              </a:path>
              <a:path w="43179" h="41275">
                <a:moveTo>
                  <a:pt x="27154" y="9144"/>
                </a:moveTo>
                <a:lnTo>
                  <a:pt x="21336" y="9144"/>
                </a:lnTo>
                <a:lnTo>
                  <a:pt x="21336" y="30480"/>
                </a:lnTo>
                <a:lnTo>
                  <a:pt x="25363" y="30480"/>
                </a:lnTo>
                <a:lnTo>
                  <a:pt x="35269" y="19812"/>
                </a:lnTo>
                <a:lnTo>
                  <a:pt x="32004" y="19812"/>
                </a:lnTo>
                <a:lnTo>
                  <a:pt x="27154" y="9144"/>
                </a:lnTo>
                <a:close/>
              </a:path>
              <a:path w="43179" h="41275">
                <a:moveTo>
                  <a:pt x="24384" y="3048"/>
                </a:moveTo>
                <a:lnTo>
                  <a:pt x="10668" y="15784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9144"/>
                </a:lnTo>
                <a:lnTo>
                  <a:pt x="27154" y="9144"/>
                </a:lnTo>
                <a:lnTo>
                  <a:pt x="24384" y="3048"/>
                </a:lnTo>
                <a:close/>
              </a:path>
              <a:path w="43179" h="41275">
                <a:moveTo>
                  <a:pt x="40132" y="3048"/>
                </a:moveTo>
                <a:lnTo>
                  <a:pt x="24384" y="3048"/>
                </a:lnTo>
                <a:lnTo>
                  <a:pt x="32004" y="19812"/>
                </a:lnTo>
                <a:lnTo>
                  <a:pt x="35269" y="19812"/>
                </a:lnTo>
                <a:lnTo>
                  <a:pt x="38100" y="16764"/>
                </a:lnTo>
                <a:lnTo>
                  <a:pt x="41148" y="13716"/>
                </a:lnTo>
                <a:lnTo>
                  <a:pt x="42672" y="9144"/>
                </a:lnTo>
                <a:lnTo>
                  <a:pt x="41148" y="6096"/>
                </a:lnTo>
                <a:lnTo>
                  <a:pt x="40132" y="3048"/>
                </a:lnTo>
                <a:close/>
              </a:path>
              <a:path w="43179" h="41275">
                <a:moveTo>
                  <a:pt x="35052" y="0"/>
                </a:moveTo>
                <a:lnTo>
                  <a:pt x="10668" y="0"/>
                </a:lnTo>
                <a:lnTo>
                  <a:pt x="10668" y="15784"/>
                </a:lnTo>
                <a:lnTo>
                  <a:pt x="24384" y="3048"/>
                </a:lnTo>
                <a:lnTo>
                  <a:pt x="40132" y="3048"/>
                </a:lnTo>
                <a:lnTo>
                  <a:pt x="39624" y="1524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67300" y="42870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7300" y="428701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19812"/>
                </a:moveTo>
                <a:lnTo>
                  <a:pt x="0" y="42672"/>
                </a:lnTo>
                <a:lnTo>
                  <a:pt x="42672" y="42672"/>
                </a:lnTo>
                <a:lnTo>
                  <a:pt x="42672" y="41148"/>
                </a:lnTo>
                <a:lnTo>
                  <a:pt x="1524" y="41148"/>
                </a:lnTo>
                <a:lnTo>
                  <a:pt x="1524" y="21336"/>
                </a:lnTo>
                <a:lnTo>
                  <a:pt x="0" y="19812"/>
                </a:lnTo>
                <a:close/>
              </a:path>
              <a:path w="43179" h="43179">
                <a:moveTo>
                  <a:pt x="41148" y="0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1524"/>
                </a:lnTo>
                <a:lnTo>
                  <a:pt x="41148" y="0"/>
                </a:lnTo>
                <a:close/>
              </a:path>
              <a:path w="43179" h="43179">
                <a:moveTo>
                  <a:pt x="1524" y="0"/>
                </a:moveTo>
                <a:lnTo>
                  <a:pt x="0" y="1524"/>
                </a:lnTo>
                <a:lnTo>
                  <a:pt x="0" y="19812"/>
                </a:lnTo>
                <a:lnTo>
                  <a:pt x="1524" y="21336"/>
                </a:lnTo>
                <a:lnTo>
                  <a:pt x="1524" y="0"/>
                </a:lnTo>
                <a:close/>
              </a:path>
              <a:path w="43179" h="43179">
                <a:moveTo>
                  <a:pt x="21336" y="19812"/>
                </a:moveTo>
                <a:lnTo>
                  <a:pt x="1524" y="19812"/>
                </a:lnTo>
                <a:lnTo>
                  <a:pt x="1524" y="21336"/>
                </a:lnTo>
                <a:lnTo>
                  <a:pt x="21336" y="21336"/>
                </a:lnTo>
                <a:lnTo>
                  <a:pt x="21336" y="19812"/>
                </a:lnTo>
                <a:close/>
              </a:path>
              <a:path w="43179" h="43179">
                <a:moveTo>
                  <a:pt x="22860" y="19812"/>
                </a:moveTo>
                <a:lnTo>
                  <a:pt x="21336" y="19812"/>
                </a:lnTo>
                <a:lnTo>
                  <a:pt x="21336" y="21336"/>
                </a:lnTo>
                <a:lnTo>
                  <a:pt x="22860" y="21336"/>
                </a:lnTo>
                <a:lnTo>
                  <a:pt x="22860" y="19812"/>
                </a:lnTo>
                <a:close/>
              </a:path>
              <a:path w="43179" h="43179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43179" h="43179">
                <a:moveTo>
                  <a:pt x="41148" y="0"/>
                </a:moveTo>
                <a:lnTo>
                  <a:pt x="1524" y="0"/>
                </a:lnTo>
                <a:lnTo>
                  <a:pt x="1524" y="1524"/>
                </a:lnTo>
                <a:lnTo>
                  <a:pt x="41148" y="1524"/>
                </a:lnTo>
                <a:lnTo>
                  <a:pt x="41148" y="0"/>
                </a:lnTo>
                <a:close/>
              </a:path>
              <a:path w="43179" h="43179">
                <a:moveTo>
                  <a:pt x="42672" y="0"/>
                </a:moveTo>
                <a:lnTo>
                  <a:pt x="41148" y="0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77967" y="429767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10668" y="10668"/>
                </a:moveTo>
                <a:lnTo>
                  <a:pt x="0" y="10668"/>
                </a:lnTo>
                <a:lnTo>
                  <a:pt x="0" y="35052"/>
                </a:lnTo>
                <a:lnTo>
                  <a:pt x="3048" y="38100"/>
                </a:lnTo>
                <a:lnTo>
                  <a:pt x="6096" y="39624"/>
                </a:lnTo>
                <a:lnTo>
                  <a:pt x="10668" y="41148"/>
                </a:lnTo>
                <a:lnTo>
                  <a:pt x="15240" y="41148"/>
                </a:lnTo>
                <a:lnTo>
                  <a:pt x="18287" y="38100"/>
                </a:lnTo>
                <a:lnTo>
                  <a:pt x="25363" y="30480"/>
                </a:lnTo>
                <a:lnTo>
                  <a:pt x="21336" y="30480"/>
                </a:lnTo>
                <a:lnTo>
                  <a:pt x="3048" y="22860"/>
                </a:lnTo>
                <a:lnTo>
                  <a:pt x="10668" y="15784"/>
                </a:lnTo>
                <a:lnTo>
                  <a:pt x="10668" y="10668"/>
                </a:lnTo>
                <a:close/>
              </a:path>
              <a:path w="43179" h="41275">
                <a:moveTo>
                  <a:pt x="10668" y="15784"/>
                </a:moveTo>
                <a:lnTo>
                  <a:pt x="3048" y="22860"/>
                </a:lnTo>
                <a:lnTo>
                  <a:pt x="21336" y="30480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5784"/>
                </a:lnTo>
                <a:close/>
              </a:path>
              <a:path w="43179" h="41275">
                <a:moveTo>
                  <a:pt x="27847" y="10668"/>
                </a:moveTo>
                <a:lnTo>
                  <a:pt x="21336" y="10668"/>
                </a:lnTo>
                <a:lnTo>
                  <a:pt x="21336" y="30480"/>
                </a:lnTo>
                <a:lnTo>
                  <a:pt x="25363" y="30480"/>
                </a:lnTo>
                <a:lnTo>
                  <a:pt x="35269" y="19812"/>
                </a:lnTo>
                <a:lnTo>
                  <a:pt x="32004" y="19812"/>
                </a:lnTo>
                <a:lnTo>
                  <a:pt x="27847" y="10668"/>
                </a:lnTo>
                <a:close/>
              </a:path>
              <a:path w="43179" h="41275">
                <a:moveTo>
                  <a:pt x="24384" y="3048"/>
                </a:moveTo>
                <a:lnTo>
                  <a:pt x="10668" y="15784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10668"/>
                </a:lnTo>
                <a:lnTo>
                  <a:pt x="27847" y="10668"/>
                </a:lnTo>
                <a:lnTo>
                  <a:pt x="24384" y="3048"/>
                </a:lnTo>
                <a:close/>
              </a:path>
              <a:path w="43179" h="41275">
                <a:moveTo>
                  <a:pt x="40132" y="3048"/>
                </a:moveTo>
                <a:lnTo>
                  <a:pt x="24384" y="3048"/>
                </a:lnTo>
                <a:lnTo>
                  <a:pt x="32004" y="19812"/>
                </a:lnTo>
                <a:lnTo>
                  <a:pt x="35269" y="19812"/>
                </a:lnTo>
                <a:lnTo>
                  <a:pt x="38100" y="16763"/>
                </a:lnTo>
                <a:lnTo>
                  <a:pt x="41148" y="13716"/>
                </a:lnTo>
                <a:lnTo>
                  <a:pt x="42672" y="9143"/>
                </a:lnTo>
                <a:lnTo>
                  <a:pt x="41148" y="6096"/>
                </a:lnTo>
                <a:lnTo>
                  <a:pt x="40132" y="3048"/>
                </a:lnTo>
                <a:close/>
              </a:path>
              <a:path w="43179" h="41275">
                <a:moveTo>
                  <a:pt x="35052" y="0"/>
                </a:moveTo>
                <a:lnTo>
                  <a:pt x="10668" y="0"/>
                </a:lnTo>
                <a:lnTo>
                  <a:pt x="10668" y="15784"/>
                </a:lnTo>
                <a:lnTo>
                  <a:pt x="24384" y="3048"/>
                </a:lnTo>
                <a:lnTo>
                  <a:pt x="40132" y="3048"/>
                </a:lnTo>
                <a:lnTo>
                  <a:pt x="39624" y="1524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7300" y="4207763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4">
                <a:moveTo>
                  <a:pt x="42672" y="0"/>
                </a:moveTo>
                <a:lnTo>
                  <a:pt x="0" y="0"/>
                </a:lnTo>
                <a:lnTo>
                  <a:pt x="0" y="39624"/>
                </a:lnTo>
                <a:lnTo>
                  <a:pt x="42672" y="396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67300" y="420623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0" y="39624"/>
                </a:moveTo>
                <a:lnTo>
                  <a:pt x="0" y="41148"/>
                </a:lnTo>
                <a:lnTo>
                  <a:pt x="1524" y="41148"/>
                </a:lnTo>
                <a:lnTo>
                  <a:pt x="0" y="39624"/>
                </a:lnTo>
                <a:close/>
              </a:path>
              <a:path w="43179" h="41275">
                <a:moveTo>
                  <a:pt x="1524" y="19812"/>
                </a:moveTo>
                <a:lnTo>
                  <a:pt x="0" y="21336"/>
                </a:lnTo>
                <a:lnTo>
                  <a:pt x="0" y="39624"/>
                </a:lnTo>
                <a:lnTo>
                  <a:pt x="1524" y="41148"/>
                </a:lnTo>
                <a:lnTo>
                  <a:pt x="1524" y="19812"/>
                </a:lnTo>
                <a:close/>
              </a:path>
              <a:path w="43179" h="41275">
                <a:moveTo>
                  <a:pt x="41148" y="39624"/>
                </a:moveTo>
                <a:lnTo>
                  <a:pt x="1524" y="39624"/>
                </a:lnTo>
                <a:lnTo>
                  <a:pt x="1524" y="41148"/>
                </a:lnTo>
                <a:lnTo>
                  <a:pt x="41148" y="41148"/>
                </a:lnTo>
                <a:lnTo>
                  <a:pt x="41148" y="39624"/>
                </a:lnTo>
                <a:close/>
              </a:path>
              <a:path w="43179" h="41275">
                <a:moveTo>
                  <a:pt x="42672" y="1524"/>
                </a:moveTo>
                <a:lnTo>
                  <a:pt x="41148" y="1524"/>
                </a:lnTo>
                <a:lnTo>
                  <a:pt x="41148" y="41148"/>
                </a:lnTo>
                <a:lnTo>
                  <a:pt x="42672" y="39624"/>
                </a:lnTo>
                <a:lnTo>
                  <a:pt x="42672" y="1524"/>
                </a:lnTo>
                <a:close/>
              </a:path>
              <a:path w="43179" h="41275">
                <a:moveTo>
                  <a:pt x="42672" y="39624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39624"/>
                </a:lnTo>
                <a:close/>
              </a:path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21336"/>
                </a:lnTo>
                <a:lnTo>
                  <a:pt x="1524" y="19812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1275">
                <a:moveTo>
                  <a:pt x="21336" y="19812"/>
                </a:moveTo>
                <a:lnTo>
                  <a:pt x="1524" y="19812"/>
                </a:lnTo>
                <a:lnTo>
                  <a:pt x="1524" y="21336"/>
                </a:lnTo>
                <a:lnTo>
                  <a:pt x="21336" y="21336"/>
                </a:lnTo>
                <a:lnTo>
                  <a:pt x="21336" y="19812"/>
                </a:lnTo>
                <a:close/>
              </a:path>
              <a:path w="43179" h="41275">
                <a:moveTo>
                  <a:pt x="22860" y="19812"/>
                </a:moveTo>
                <a:lnTo>
                  <a:pt x="21336" y="19812"/>
                </a:lnTo>
                <a:lnTo>
                  <a:pt x="21336" y="21336"/>
                </a:lnTo>
                <a:lnTo>
                  <a:pt x="22860" y="21336"/>
                </a:lnTo>
                <a:lnTo>
                  <a:pt x="2286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77967" y="421690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10668" y="9144"/>
                </a:moveTo>
                <a:lnTo>
                  <a:pt x="0" y="9144"/>
                </a:lnTo>
                <a:lnTo>
                  <a:pt x="0" y="35052"/>
                </a:lnTo>
                <a:lnTo>
                  <a:pt x="3048" y="38100"/>
                </a:lnTo>
                <a:lnTo>
                  <a:pt x="6096" y="39624"/>
                </a:lnTo>
                <a:lnTo>
                  <a:pt x="10668" y="41148"/>
                </a:lnTo>
                <a:lnTo>
                  <a:pt x="15240" y="41148"/>
                </a:lnTo>
                <a:lnTo>
                  <a:pt x="18287" y="38100"/>
                </a:lnTo>
                <a:lnTo>
                  <a:pt x="25363" y="30480"/>
                </a:lnTo>
                <a:lnTo>
                  <a:pt x="21336" y="30480"/>
                </a:lnTo>
                <a:lnTo>
                  <a:pt x="3048" y="22860"/>
                </a:lnTo>
                <a:lnTo>
                  <a:pt x="10668" y="15784"/>
                </a:lnTo>
                <a:lnTo>
                  <a:pt x="10668" y="9144"/>
                </a:lnTo>
                <a:close/>
              </a:path>
              <a:path w="43179" h="41275">
                <a:moveTo>
                  <a:pt x="10668" y="15784"/>
                </a:moveTo>
                <a:lnTo>
                  <a:pt x="3048" y="22860"/>
                </a:lnTo>
                <a:lnTo>
                  <a:pt x="21336" y="30480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5784"/>
                </a:lnTo>
                <a:close/>
              </a:path>
              <a:path w="43179" h="41275">
                <a:moveTo>
                  <a:pt x="27154" y="9144"/>
                </a:moveTo>
                <a:lnTo>
                  <a:pt x="21336" y="9144"/>
                </a:lnTo>
                <a:lnTo>
                  <a:pt x="21336" y="30480"/>
                </a:lnTo>
                <a:lnTo>
                  <a:pt x="25363" y="30480"/>
                </a:lnTo>
                <a:lnTo>
                  <a:pt x="35269" y="19812"/>
                </a:lnTo>
                <a:lnTo>
                  <a:pt x="32004" y="19812"/>
                </a:lnTo>
                <a:lnTo>
                  <a:pt x="27154" y="9144"/>
                </a:lnTo>
                <a:close/>
              </a:path>
              <a:path w="43179" h="41275">
                <a:moveTo>
                  <a:pt x="24384" y="3048"/>
                </a:moveTo>
                <a:lnTo>
                  <a:pt x="10668" y="15784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9144"/>
                </a:lnTo>
                <a:lnTo>
                  <a:pt x="27154" y="9144"/>
                </a:lnTo>
                <a:lnTo>
                  <a:pt x="24384" y="3048"/>
                </a:lnTo>
                <a:close/>
              </a:path>
              <a:path w="43179" h="41275">
                <a:moveTo>
                  <a:pt x="40132" y="3048"/>
                </a:moveTo>
                <a:lnTo>
                  <a:pt x="24384" y="3048"/>
                </a:lnTo>
                <a:lnTo>
                  <a:pt x="32004" y="19812"/>
                </a:lnTo>
                <a:lnTo>
                  <a:pt x="35269" y="19812"/>
                </a:lnTo>
                <a:lnTo>
                  <a:pt x="38100" y="16764"/>
                </a:lnTo>
                <a:lnTo>
                  <a:pt x="41148" y="13716"/>
                </a:lnTo>
                <a:lnTo>
                  <a:pt x="42672" y="9144"/>
                </a:lnTo>
                <a:lnTo>
                  <a:pt x="41148" y="6096"/>
                </a:lnTo>
                <a:lnTo>
                  <a:pt x="40132" y="3048"/>
                </a:lnTo>
                <a:close/>
              </a:path>
              <a:path w="43179" h="41275">
                <a:moveTo>
                  <a:pt x="35052" y="0"/>
                </a:moveTo>
                <a:lnTo>
                  <a:pt x="10668" y="0"/>
                </a:lnTo>
                <a:lnTo>
                  <a:pt x="10668" y="15784"/>
                </a:lnTo>
                <a:lnTo>
                  <a:pt x="24384" y="3048"/>
                </a:lnTo>
                <a:lnTo>
                  <a:pt x="40132" y="3048"/>
                </a:lnTo>
                <a:lnTo>
                  <a:pt x="39624" y="1524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67300" y="4126991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4">
                <a:moveTo>
                  <a:pt x="42672" y="0"/>
                </a:moveTo>
                <a:lnTo>
                  <a:pt x="0" y="0"/>
                </a:lnTo>
                <a:lnTo>
                  <a:pt x="0" y="39624"/>
                </a:lnTo>
                <a:lnTo>
                  <a:pt x="42672" y="39624"/>
                </a:lnTo>
                <a:lnTo>
                  <a:pt x="42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7300" y="41254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0" y="39624"/>
                </a:moveTo>
                <a:lnTo>
                  <a:pt x="0" y="41148"/>
                </a:lnTo>
                <a:lnTo>
                  <a:pt x="1524" y="41148"/>
                </a:lnTo>
                <a:lnTo>
                  <a:pt x="0" y="39624"/>
                </a:lnTo>
                <a:close/>
              </a:path>
              <a:path w="43179" h="41275">
                <a:moveTo>
                  <a:pt x="1524" y="21336"/>
                </a:moveTo>
                <a:lnTo>
                  <a:pt x="0" y="22860"/>
                </a:lnTo>
                <a:lnTo>
                  <a:pt x="0" y="39624"/>
                </a:lnTo>
                <a:lnTo>
                  <a:pt x="1524" y="41148"/>
                </a:lnTo>
                <a:lnTo>
                  <a:pt x="1524" y="21336"/>
                </a:lnTo>
                <a:close/>
              </a:path>
              <a:path w="43179" h="41275">
                <a:moveTo>
                  <a:pt x="41148" y="39624"/>
                </a:moveTo>
                <a:lnTo>
                  <a:pt x="1524" y="39624"/>
                </a:lnTo>
                <a:lnTo>
                  <a:pt x="1524" y="41148"/>
                </a:lnTo>
                <a:lnTo>
                  <a:pt x="41148" y="41148"/>
                </a:lnTo>
                <a:lnTo>
                  <a:pt x="41148" y="39624"/>
                </a:lnTo>
                <a:close/>
              </a:path>
              <a:path w="43179" h="41275">
                <a:moveTo>
                  <a:pt x="42672" y="1524"/>
                </a:moveTo>
                <a:lnTo>
                  <a:pt x="41148" y="1524"/>
                </a:lnTo>
                <a:lnTo>
                  <a:pt x="41148" y="41148"/>
                </a:lnTo>
                <a:lnTo>
                  <a:pt x="42672" y="39624"/>
                </a:lnTo>
                <a:lnTo>
                  <a:pt x="42672" y="1524"/>
                </a:lnTo>
                <a:close/>
              </a:path>
              <a:path w="43179" h="41275">
                <a:moveTo>
                  <a:pt x="42672" y="39624"/>
                </a:moveTo>
                <a:lnTo>
                  <a:pt x="41148" y="41148"/>
                </a:lnTo>
                <a:lnTo>
                  <a:pt x="42672" y="41148"/>
                </a:lnTo>
                <a:lnTo>
                  <a:pt x="42672" y="39624"/>
                </a:lnTo>
                <a:close/>
              </a:path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22860"/>
                </a:lnTo>
                <a:lnTo>
                  <a:pt x="1524" y="21336"/>
                </a:lnTo>
                <a:lnTo>
                  <a:pt x="1524" y="1524"/>
                </a:lnTo>
                <a:lnTo>
                  <a:pt x="42672" y="1524"/>
                </a:lnTo>
                <a:lnTo>
                  <a:pt x="42672" y="0"/>
                </a:lnTo>
                <a:close/>
              </a:path>
              <a:path w="43179" h="41275">
                <a:moveTo>
                  <a:pt x="21336" y="21336"/>
                </a:moveTo>
                <a:lnTo>
                  <a:pt x="1524" y="21336"/>
                </a:lnTo>
                <a:lnTo>
                  <a:pt x="1524" y="22860"/>
                </a:lnTo>
                <a:lnTo>
                  <a:pt x="21336" y="22860"/>
                </a:lnTo>
                <a:lnTo>
                  <a:pt x="21336" y="21336"/>
                </a:lnTo>
                <a:close/>
              </a:path>
              <a:path w="43179" h="41275">
                <a:moveTo>
                  <a:pt x="22860" y="21336"/>
                </a:moveTo>
                <a:lnTo>
                  <a:pt x="21336" y="21336"/>
                </a:lnTo>
                <a:lnTo>
                  <a:pt x="21336" y="22860"/>
                </a:lnTo>
                <a:lnTo>
                  <a:pt x="22860" y="22860"/>
                </a:lnTo>
                <a:lnTo>
                  <a:pt x="2286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77967" y="4137659"/>
            <a:ext cx="43180" cy="40005"/>
          </a:xfrm>
          <a:custGeom>
            <a:avLst/>
            <a:gdLst/>
            <a:ahLst/>
            <a:cxnLst/>
            <a:rect l="l" t="t" r="r" b="b"/>
            <a:pathLst>
              <a:path w="43179" h="40004">
                <a:moveTo>
                  <a:pt x="10668" y="9144"/>
                </a:moveTo>
                <a:lnTo>
                  <a:pt x="0" y="9144"/>
                </a:lnTo>
                <a:lnTo>
                  <a:pt x="0" y="33528"/>
                </a:lnTo>
                <a:lnTo>
                  <a:pt x="3048" y="36576"/>
                </a:lnTo>
                <a:lnTo>
                  <a:pt x="6096" y="38100"/>
                </a:lnTo>
                <a:lnTo>
                  <a:pt x="10668" y="39624"/>
                </a:lnTo>
                <a:lnTo>
                  <a:pt x="15240" y="39624"/>
                </a:lnTo>
                <a:lnTo>
                  <a:pt x="25908" y="28956"/>
                </a:lnTo>
                <a:lnTo>
                  <a:pt x="21336" y="28956"/>
                </a:lnTo>
                <a:lnTo>
                  <a:pt x="3048" y="21336"/>
                </a:lnTo>
                <a:lnTo>
                  <a:pt x="10668" y="14260"/>
                </a:lnTo>
                <a:lnTo>
                  <a:pt x="10668" y="9144"/>
                </a:lnTo>
                <a:close/>
              </a:path>
              <a:path w="43179" h="40004">
                <a:moveTo>
                  <a:pt x="10668" y="14260"/>
                </a:moveTo>
                <a:lnTo>
                  <a:pt x="3048" y="21336"/>
                </a:lnTo>
                <a:lnTo>
                  <a:pt x="21336" y="28956"/>
                </a:lnTo>
                <a:lnTo>
                  <a:pt x="21336" y="19812"/>
                </a:lnTo>
                <a:lnTo>
                  <a:pt x="10668" y="19812"/>
                </a:lnTo>
                <a:lnTo>
                  <a:pt x="10668" y="14260"/>
                </a:lnTo>
                <a:close/>
              </a:path>
              <a:path w="43179" h="40004">
                <a:moveTo>
                  <a:pt x="27559" y="9144"/>
                </a:moveTo>
                <a:lnTo>
                  <a:pt x="21336" y="9144"/>
                </a:lnTo>
                <a:lnTo>
                  <a:pt x="21336" y="28956"/>
                </a:lnTo>
                <a:lnTo>
                  <a:pt x="25908" y="28956"/>
                </a:lnTo>
                <a:lnTo>
                  <a:pt x="35052" y="19812"/>
                </a:lnTo>
                <a:lnTo>
                  <a:pt x="32004" y="19812"/>
                </a:lnTo>
                <a:lnTo>
                  <a:pt x="27559" y="9144"/>
                </a:lnTo>
                <a:close/>
              </a:path>
              <a:path w="43179" h="40004">
                <a:moveTo>
                  <a:pt x="24384" y="1524"/>
                </a:moveTo>
                <a:lnTo>
                  <a:pt x="10668" y="14260"/>
                </a:lnTo>
                <a:lnTo>
                  <a:pt x="10668" y="19812"/>
                </a:lnTo>
                <a:lnTo>
                  <a:pt x="21336" y="19812"/>
                </a:lnTo>
                <a:lnTo>
                  <a:pt x="21336" y="9144"/>
                </a:lnTo>
                <a:lnTo>
                  <a:pt x="27559" y="9144"/>
                </a:lnTo>
                <a:lnTo>
                  <a:pt x="24384" y="1524"/>
                </a:lnTo>
                <a:close/>
              </a:path>
              <a:path w="43179" h="40004">
                <a:moveTo>
                  <a:pt x="39624" y="1524"/>
                </a:moveTo>
                <a:lnTo>
                  <a:pt x="24384" y="1524"/>
                </a:lnTo>
                <a:lnTo>
                  <a:pt x="32004" y="19812"/>
                </a:lnTo>
                <a:lnTo>
                  <a:pt x="35052" y="19812"/>
                </a:lnTo>
                <a:lnTo>
                  <a:pt x="41148" y="13716"/>
                </a:lnTo>
                <a:lnTo>
                  <a:pt x="42672" y="9144"/>
                </a:lnTo>
                <a:lnTo>
                  <a:pt x="41148" y="6096"/>
                </a:lnTo>
                <a:lnTo>
                  <a:pt x="39624" y="1524"/>
                </a:lnTo>
                <a:close/>
              </a:path>
              <a:path w="43179" h="40004">
                <a:moveTo>
                  <a:pt x="35052" y="0"/>
                </a:moveTo>
                <a:lnTo>
                  <a:pt x="10668" y="0"/>
                </a:lnTo>
                <a:lnTo>
                  <a:pt x="10668" y="14260"/>
                </a:lnTo>
                <a:lnTo>
                  <a:pt x="24384" y="1524"/>
                </a:lnTo>
                <a:lnTo>
                  <a:pt x="39624" y="1524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11523" y="5102351"/>
            <a:ext cx="80772" cy="1417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43528" y="4608575"/>
            <a:ext cx="0" cy="483234"/>
          </a:xfrm>
          <a:custGeom>
            <a:avLst/>
            <a:gdLst/>
            <a:ahLst/>
            <a:cxnLst/>
            <a:rect l="l" t="t" r="r" b="b"/>
            <a:pathLst>
              <a:path h="483235">
                <a:moveTo>
                  <a:pt x="0" y="0"/>
                </a:moveTo>
                <a:lnTo>
                  <a:pt x="0" y="483107"/>
                </a:lnTo>
              </a:path>
            </a:pathLst>
          </a:custGeom>
          <a:ln w="21336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14800" y="5375147"/>
            <a:ext cx="582295" cy="104139"/>
          </a:xfrm>
          <a:custGeom>
            <a:avLst/>
            <a:gdLst/>
            <a:ahLst/>
            <a:cxnLst/>
            <a:rect l="l" t="t" r="r" b="b"/>
            <a:pathLst>
              <a:path w="582295" h="104139">
                <a:moveTo>
                  <a:pt x="18287" y="57911"/>
                </a:moveTo>
                <a:lnTo>
                  <a:pt x="0" y="94487"/>
                </a:lnTo>
                <a:lnTo>
                  <a:pt x="18287" y="103631"/>
                </a:lnTo>
                <a:lnTo>
                  <a:pt x="38100" y="64007"/>
                </a:lnTo>
                <a:lnTo>
                  <a:pt x="38100" y="62483"/>
                </a:lnTo>
                <a:lnTo>
                  <a:pt x="39624" y="60959"/>
                </a:lnTo>
                <a:lnTo>
                  <a:pt x="39624" y="59435"/>
                </a:lnTo>
                <a:lnTo>
                  <a:pt x="18287" y="59435"/>
                </a:lnTo>
                <a:lnTo>
                  <a:pt x="18287" y="57911"/>
                </a:lnTo>
                <a:close/>
              </a:path>
              <a:path w="582295" h="104139">
                <a:moveTo>
                  <a:pt x="19812" y="54863"/>
                </a:moveTo>
                <a:lnTo>
                  <a:pt x="18287" y="57911"/>
                </a:lnTo>
                <a:lnTo>
                  <a:pt x="18287" y="59435"/>
                </a:lnTo>
                <a:lnTo>
                  <a:pt x="19812" y="54863"/>
                </a:lnTo>
                <a:close/>
              </a:path>
              <a:path w="582295" h="104139">
                <a:moveTo>
                  <a:pt x="39624" y="54863"/>
                </a:moveTo>
                <a:lnTo>
                  <a:pt x="19812" y="54863"/>
                </a:lnTo>
                <a:lnTo>
                  <a:pt x="18287" y="59435"/>
                </a:lnTo>
                <a:lnTo>
                  <a:pt x="39624" y="59435"/>
                </a:lnTo>
                <a:lnTo>
                  <a:pt x="39624" y="54863"/>
                </a:lnTo>
                <a:close/>
              </a:path>
              <a:path w="582295" h="104139">
                <a:moveTo>
                  <a:pt x="562355" y="9143"/>
                </a:moveTo>
                <a:lnTo>
                  <a:pt x="45720" y="9143"/>
                </a:lnTo>
                <a:lnTo>
                  <a:pt x="44196" y="10667"/>
                </a:lnTo>
                <a:lnTo>
                  <a:pt x="41148" y="12191"/>
                </a:lnTo>
                <a:lnTo>
                  <a:pt x="19812" y="33527"/>
                </a:lnTo>
                <a:lnTo>
                  <a:pt x="18287" y="36575"/>
                </a:lnTo>
                <a:lnTo>
                  <a:pt x="18287" y="57911"/>
                </a:lnTo>
                <a:lnTo>
                  <a:pt x="19812" y="54863"/>
                </a:lnTo>
                <a:lnTo>
                  <a:pt x="39624" y="54863"/>
                </a:lnTo>
                <a:lnTo>
                  <a:pt x="39624" y="47243"/>
                </a:lnTo>
                <a:lnTo>
                  <a:pt x="36575" y="47243"/>
                </a:lnTo>
                <a:lnTo>
                  <a:pt x="39624" y="39623"/>
                </a:lnTo>
                <a:lnTo>
                  <a:pt x="43651" y="39623"/>
                </a:lnTo>
                <a:lnTo>
                  <a:pt x="53557" y="28955"/>
                </a:lnTo>
                <a:lnTo>
                  <a:pt x="48767" y="28955"/>
                </a:lnTo>
                <a:lnTo>
                  <a:pt x="56387" y="25907"/>
                </a:lnTo>
                <a:lnTo>
                  <a:pt x="580643" y="25907"/>
                </a:lnTo>
                <a:lnTo>
                  <a:pt x="582167" y="24383"/>
                </a:lnTo>
                <a:lnTo>
                  <a:pt x="582167" y="19811"/>
                </a:lnTo>
                <a:lnTo>
                  <a:pt x="562355" y="19811"/>
                </a:lnTo>
                <a:lnTo>
                  <a:pt x="562355" y="9143"/>
                </a:lnTo>
                <a:close/>
              </a:path>
              <a:path w="582295" h="104139">
                <a:moveTo>
                  <a:pt x="39624" y="39623"/>
                </a:moveTo>
                <a:lnTo>
                  <a:pt x="36575" y="47243"/>
                </a:lnTo>
                <a:lnTo>
                  <a:pt x="39624" y="43961"/>
                </a:lnTo>
                <a:lnTo>
                  <a:pt x="39624" y="39623"/>
                </a:lnTo>
                <a:close/>
              </a:path>
              <a:path w="582295" h="104139">
                <a:moveTo>
                  <a:pt x="39624" y="43961"/>
                </a:moveTo>
                <a:lnTo>
                  <a:pt x="36575" y="47243"/>
                </a:lnTo>
                <a:lnTo>
                  <a:pt x="39624" y="47243"/>
                </a:lnTo>
                <a:lnTo>
                  <a:pt x="39624" y="43961"/>
                </a:lnTo>
                <a:close/>
              </a:path>
              <a:path w="582295" h="104139">
                <a:moveTo>
                  <a:pt x="43651" y="39623"/>
                </a:moveTo>
                <a:lnTo>
                  <a:pt x="39624" y="39623"/>
                </a:lnTo>
                <a:lnTo>
                  <a:pt x="39624" y="43961"/>
                </a:lnTo>
                <a:lnTo>
                  <a:pt x="43651" y="39623"/>
                </a:lnTo>
                <a:close/>
              </a:path>
              <a:path w="582295" h="104139">
                <a:moveTo>
                  <a:pt x="56387" y="25907"/>
                </a:moveTo>
                <a:lnTo>
                  <a:pt x="48767" y="28955"/>
                </a:lnTo>
                <a:lnTo>
                  <a:pt x="53557" y="28955"/>
                </a:lnTo>
                <a:lnTo>
                  <a:pt x="56387" y="25907"/>
                </a:lnTo>
                <a:close/>
              </a:path>
              <a:path w="582295" h="104139">
                <a:moveTo>
                  <a:pt x="580643" y="25907"/>
                </a:moveTo>
                <a:lnTo>
                  <a:pt x="56387" y="25907"/>
                </a:lnTo>
                <a:lnTo>
                  <a:pt x="53557" y="28955"/>
                </a:lnTo>
                <a:lnTo>
                  <a:pt x="577596" y="28955"/>
                </a:lnTo>
                <a:lnTo>
                  <a:pt x="580643" y="25907"/>
                </a:lnTo>
                <a:close/>
              </a:path>
              <a:path w="582295" h="104139">
                <a:moveTo>
                  <a:pt x="582167" y="0"/>
                </a:moveTo>
                <a:lnTo>
                  <a:pt x="562355" y="0"/>
                </a:lnTo>
                <a:lnTo>
                  <a:pt x="562355" y="19811"/>
                </a:lnTo>
                <a:lnTo>
                  <a:pt x="571500" y="9143"/>
                </a:lnTo>
                <a:lnTo>
                  <a:pt x="582167" y="9143"/>
                </a:lnTo>
                <a:lnTo>
                  <a:pt x="582167" y="0"/>
                </a:lnTo>
                <a:close/>
              </a:path>
              <a:path w="582295" h="104139">
                <a:moveTo>
                  <a:pt x="582167" y="9143"/>
                </a:moveTo>
                <a:lnTo>
                  <a:pt x="571500" y="9143"/>
                </a:lnTo>
                <a:lnTo>
                  <a:pt x="562355" y="19811"/>
                </a:lnTo>
                <a:lnTo>
                  <a:pt x="582167" y="19811"/>
                </a:lnTo>
                <a:lnTo>
                  <a:pt x="582167" y="914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34155" y="5367527"/>
            <a:ext cx="599440" cy="111760"/>
          </a:xfrm>
          <a:custGeom>
            <a:avLst/>
            <a:gdLst/>
            <a:ahLst/>
            <a:cxnLst/>
            <a:rect l="l" t="t" r="r" b="b"/>
            <a:pathLst>
              <a:path w="599439" h="111760">
                <a:moveTo>
                  <a:pt x="559308" y="71628"/>
                </a:moveTo>
                <a:lnTo>
                  <a:pt x="580644" y="111252"/>
                </a:lnTo>
                <a:lnTo>
                  <a:pt x="598932" y="102107"/>
                </a:lnTo>
                <a:lnTo>
                  <a:pt x="585216" y="74675"/>
                </a:lnTo>
                <a:lnTo>
                  <a:pt x="562356" y="74675"/>
                </a:lnTo>
                <a:lnTo>
                  <a:pt x="559308" y="71628"/>
                </a:lnTo>
                <a:close/>
              </a:path>
              <a:path w="599439" h="111760">
                <a:moveTo>
                  <a:pt x="539496" y="27431"/>
                </a:moveTo>
                <a:lnTo>
                  <a:pt x="539496" y="51815"/>
                </a:lnTo>
                <a:lnTo>
                  <a:pt x="562356" y="74675"/>
                </a:lnTo>
                <a:lnTo>
                  <a:pt x="585216" y="74675"/>
                </a:lnTo>
                <a:lnTo>
                  <a:pt x="579120" y="62484"/>
                </a:lnTo>
                <a:lnTo>
                  <a:pt x="563880" y="47243"/>
                </a:lnTo>
                <a:lnTo>
                  <a:pt x="559308" y="47243"/>
                </a:lnTo>
                <a:lnTo>
                  <a:pt x="556260" y="39624"/>
                </a:lnTo>
                <a:lnTo>
                  <a:pt x="559308" y="39624"/>
                </a:lnTo>
                <a:lnTo>
                  <a:pt x="559308" y="36575"/>
                </a:lnTo>
                <a:lnTo>
                  <a:pt x="548640" y="36575"/>
                </a:lnTo>
                <a:lnTo>
                  <a:pt x="539496" y="27431"/>
                </a:lnTo>
                <a:close/>
              </a:path>
              <a:path w="599439" h="111760">
                <a:moveTo>
                  <a:pt x="556260" y="39624"/>
                </a:moveTo>
                <a:lnTo>
                  <a:pt x="559308" y="47243"/>
                </a:lnTo>
                <a:lnTo>
                  <a:pt x="559308" y="42672"/>
                </a:lnTo>
                <a:lnTo>
                  <a:pt x="556260" y="39624"/>
                </a:lnTo>
                <a:close/>
              </a:path>
              <a:path w="599439" h="111760">
                <a:moveTo>
                  <a:pt x="559308" y="42672"/>
                </a:moveTo>
                <a:lnTo>
                  <a:pt x="559308" y="47243"/>
                </a:lnTo>
                <a:lnTo>
                  <a:pt x="563880" y="47243"/>
                </a:lnTo>
                <a:lnTo>
                  <a:pt x="559308" y="42672"/>
                </a:lnTo>
                <a:close/>
              </a:path>
              <a:path w="599439" h="111760">
                <a:moveTo>
                  <a:pt x="559308" y="39624"/>
                </a:moveTo>
                <a:lnTo>
                  <a:pt x="556260" y="39624"/>
                </a:lnTo>
                <a:lnTo>
                  <a:pt x="559308" y="42672"/>
                </a:lnTo>
                <a:lnTo>
                  <a:pt x="559308" y="39624"/>
                </a:lnTo>
                <a:close/>
              </a:path>
              <a:path w="599439" h="111760">
                <a:moveTo>
                  <a:pt x="13716" y="0"/>
                </a:moveTo>
                <a:lnTo>
                  <a:pt x="0" y="13715"/>
                </a:lnTo>
                <a:lnTo>
                  <a:pt x="19812" y="33528"/>
                </a:lnTo>
                <a:lnTo>
                  <a:pt x="21336" y="36575"/>
                </a:lnTo>
                <a:lnTo>
                  <a:pt x="539496" y="36575"/>
                </a:lnTo>
                <a:lnTo>
                  <a:pt x="539496" y="27431"/>
                </a:lnTo>
                <a:lnTo>
                  <a:pt x="559308" y="27431"/>
                </a:lnTo>
                <a:lnTo>
                  <a:pt x="559308" y="21335"/>
                </a:lnTo>
                <a:lnTo>
                  <a:pt x="557784" y="19812"/>
                </a:lnTo>
                <a:lnTo>
                  <a:pt x="33528" y="19812"/>
                </a:lnTo>
                <a:lnTo>
                  <a:pt x="27432" y="16763"/>
                </a:lnTo>
                <a:lnTo>
                  <a:pt x="30480" y="16763"/>
                </a:lnTo>
                <a:lnTo>
                  <a:pt x="13716" y="0"/>
                </a:lnTo>
                <a:close/>
              </a:path>
              <a:path w="599439" h="111760">
                <a:moveTo>
                  <a:pt x="559308" y="27431"/>
                </a:moveTo>
                <a:lnTo>
                  <a:pt x="539496" y="27431"/>
                </a:lnTo>
                <a:lnTo>
                  <a:pt x="548640" y="36575"/>
                </a:lnTo>
                <a:lnTo>
                  <a:pt x="559308" y="36575"/>
                </a:lnTo>
                <a:lnTo>
                  <a:pt x="559308" y="27431"/>
                </a:lnTo>
                <a:close/>
              </a:path>
              <a:path w="599439" h="111760">
                <a:moveTo>
                  <a:pt x="30480" y="16763"/>
                </a:moveTo>
                <a:lnTo>
                  <a:pt x="27432" y="16763"/>
                </a:lnTo>
                <a:lnTo>
                  <a:pt x="33528" y="19812"/>
                </a:lnTo>
                <a:lnTo>
                  <a:pt x="30480" y="16763"/>
                </a:lnTo>
                <a:close/>
              </a:path>
              <a:path w="599439" h="111760">
                <a:moveTo>
                  <a:pt x="554736" y="16763"/>
                </a:moveTo>
                <a:lnTo>
                  <a:pt x="30480" y="16763"/>
                </a:lnTo>
                <a:lnTo>
                  <a:pt x="33528" y="19812"/>
                </a:lnTo>
                <a:lnTo>
                  <a:pt x="557784" y="19812"/>
                </a:lnTo>
                <a:lnTo>
                  <a:pt x="554736" y="167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48811" y="2688335"/>
            <a:ext cx="1327785" cy="1931035"/>
          </a:xfrm>
          <a:custGeom>
            <a:avLst/>
            <a:gdLst/>
            <a:ahLst/>
            <a:cxnLst/>
            <a:rect l="l" t="t" r="r" b="b"/>
            <a:pathLst>
              <a:path w="1327785" h="1931035">
                <a:moveTo>
                  <a:pt x="1327403" y="0"/>
                </a:moveTo>
                <a:lnTo>
                  <a:pt x="0" y="0"/>
                </a:lnTo>
                <a:lnTo>
                  <a:pt x="0" y="1930907"/>
                </a:lnTo>
                <a:lnTo>
                  <a:pt x="1327403" y="1930907"/>
                </a:lnTo>
                <a:lnTo>
                  <a:pt x="1327403" y="1920239"/>
                </a:lnTo>
                <a:lnTo>
                  <a:pt x="21336" y="1920239"/>
                </a:lnTo>
                <a:lnTo>
                  <a:pt x="10667" y="1911095"/>
                </a:lnTo>
                <a:lnTo>
                  <a:pt x="21336" y="1911095"/>
                </a:lnTo>
                <a:lnTo>
                  <a:pt x="21336" y="19812"/>
                </a:lnTo>
                <a:lnTo>
                  <a:pt x="10667" y="19812"/>
                </a:lnTo>
                <a:lnTo>
                  <a:pt x="21336" y="9143"/>
                </a:lnTo>
                <a:lnTo>
                  <a:pt x="1327403" y="9143"/>
                </a:lnTo>
                <a:lnTo>
                  <a:pt x="1327403" y="0"/>
                </a:lnTo>
                <a:close/>
              </a:path>
              <a:path w="1327785" h="1931035">
                <a:moveTo>
                  <a:pt x="21336" y="1911095"/>
                </a:moveTo>
                <a:lnTo>
                  <a:pt x="10667" y="1911095"/>
                </a:lnTo>
                <a:lnTo>
                  <a:pt x="21336" y="1920239"/>
                </a:lnTo>
                <a:lnTo>
                  <a:pt x="21336" y="1911095"/>
                </a:lnTo>
                <a:close/>
              </a:path>
              <a:path w="1327785" h="1931035">
                <a:moveTo>
                  <a:pt x="1307591" y="1911095"/>
                </a:moveTo>
                <a:lnTo>
                  <a:pt x="21336" y="1911095"/>
                </a:lnTo>
                <a:lnTo>
                  <a:pt x="21336" y="1920239"/>
                </a:lnTo>
                <a:lnTo>
                  <a:pt x="1307591" y="1920239"/>
                </a:lnTo>
                <a:lnTo>
                  <a:pt x="1307591" y="1911095"/>
                </a:lnTo>
                <a:close/>
              </a:path>
              <a:path w="1327785" h="1931035">
                <a:moveTo>
                  <a:pt x="1307591" y="9143"/>
                </a:moveTo>
                <a:lnTo>
                  <a:pt x="1307591" y="1920239"/>
                </a:lnTo>
                <a:lnTo>
                  <a:pt x="1318260" y="1911095"/>
                </a:lnTo>
                <a:lnTo>
                  <a:pt x="1327403" y="1911095"/>
                </a:lnTo>
                <a:lnTo>
                  <a:pt x="1327403" y="19812"/>
                </a:lnTo>
                <a:lnTo>
                  <a:pt x="1318260" y="19812"/>
                </a:lnTo>
                <a:lnTo>
                  <a:pt x="1307591" y="9143"/>
                </a:lnTo>
                <a:close/>
              </a:path>
              <a:path w="1327785" h="1931035">
                <a:moveTo>
                  <a:pt x="1327403" y="1911095"/>
                </a:moveTo>
                <a:lnTo>
                  <a:pt x="1318260" y="1911095"/>
                </a:lnTo>
                <a:lnTo>
                  <a:pt x="1307591" y="1920239"/>
                </a:lnTo>
                <a:lnTo>
                  <a:pt x="1327403" y="1920239"/>
                </a:lnTo>
                <a:lnTo>
                  <a:pt x="1327403" y="1911095"/>
                </a:lnTo>
                <a:close/>
              </a:path>
              <a:path w="1327785" h="1931035">
                <a:moveTo>
                  <a:pt x="21336" y="9143"/>
                </a:moveTo>
                <a:lnTo>
                  <a:pt x="10667" y="19812"/>
                </a:lnTo>
                <a:lnTo>
                  <a:pt x="21336" y="19812"/>
                </a:lnTo>
                <a:lnTo>
                  <a:pt x="21336" y="9143"/>
                </a:lnTo>
                <a:close/>
              </a:path>
              <a:path w="1327785" h="1931035">
                <a:moveTo>
                  <a:pt x="1307591" y="9143"/>
                </a:moveTo>
                <a:lnTo>
                  <a:pt x="21336" y="9143"/>
                </a:lnTo>
                <a:lnTo>
                  <a:pt x="21336" y="19812"/>
                </a:lnTo>
                <a:lnTo>
                  <a:pt x="1307591" y="19812"/>
                </a:lnTo>
                <a:lnTo>
                  <a:pt x="1307591" y="9143"/>
                </a:lnTo>
                <a:close/>
              </a:path>
              <a:path w="1327785" h="1931035">
                <a:moveTo>
                  <a:pt x="1327403" y="9143"/>
                </a:moveTo>
                <a:lnTo>
                  <a:pt x="1307591" y="9143"/>
                </a:lnTo>
                <a:lnTo>
                  <a:pt x="1318260" y="19812"/>
                </a:lnTo>
                <a:lnTo>
                  <a:pt x="1327403" y="19812"/>
                </a:lnTo>
                <a:lnTo>
                  <a:pt x="1327403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5" dirty="0"/>
              <a:t>Hardwired</a:t>
            </a:r>
            <a:r>
              <a:rPr sz="4400" spc="-280" dirty="0"/>
              <a:t> </a:t>
            </a:r>
            <a:r>
              <a:rPr sz="4400" spc="-125" dirty="0"/>
              <a:t>Control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64" y="1154747"/>
            <a:ext cx="8606155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counter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keep </a:t>
            </a:r>
            <a:r>
              <a:rPr sz="2400" spc="-65" dirty="0">
                <a:latin typeface="Arial"/>
                <a:cs typeface="Arial"/>
              </a:rPr>
              <a:t>track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114" dirty="0">
                <a:latin typeface="Arial"/>
                <a:cs typeface="Arial"/>
              </a:rPr>
              <a:t>steps,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105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10" dirty="0">
                <a:latin typeface="Arial"/>
                <a:cs typeface="Arial"/>
              </a:rPr>
              <a:t>7.10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90" dirty="0">
                <a:latin typeface="Arial"/>
                <a:cs typeface="Arial"/>
              </a:rPr>
              <a:t>previous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  <a:p>
            <a:pPr marL="544195" marR="8255" indent="-531495" algn="just">
              <a:lnSpc>
                <a:spcPct val="100000"/>
              </a:lnSpc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25" dirty="0">
                <a:latin typeface="Arial"/>
                <a:cs typeface="Arial"/>
              </a:rPr>
              <a:t>Each </a:t>
            </a:r>
            <a:r>
              <a:rPr sz="2400" spc="-70" dirty="0">
                <a:latin typeface="Arial"/>
                <a:cs typeface="Arial"/>
              </a:rPr>
              <a:t>state,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60" dirty="0">
                <a:latin typeface="Arial"/>
                <a:cs typeface="Arial"/>
              </a:rPr>
              <a:t>count,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55" dirty="0">
                <a:latin typeface="Arial"/>
                <a:cs typeface="Arial"/>
              </a:rPr>
              <a:t>counter </a:t>
            </a:r>
            <a:r>
              <a:rPr sz="2400" spc="-105" dirty="0">
                <a:latin typeface="Arial"/>
                <a:cs typeface="Arial"/>
              </a:rPr>
              <a:t>corresponds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35" dirty="0">
                <a:latin typeface="Arial"/>
                <a:cs typeface="Arial"/>
              </a:rPr>
              <a:t>control  </a:t>
            </a:r>
            <a:r>
              <a:rPr sz="2400" spc="-8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40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60" dirty="0">
                <a:latin typeface="Arial"/>
                <a:cs typeface="Arial"/>
              </a:rPr>
              <a:t>determined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following  </a:t>
            </a:r>
            <a:r>
              <a:rPr sz="2400" spc="-30" dirty="0">
                <a:latin typeface="Arial"/>
                <a:cs typeface="Arial"/>
              </a:rPr>
              <a:t>information:</a:t>
            </a:r>
            <a:endParaRPr sz="2400">
              <a:latin typeface="Arial"/>
              <a:cs typeface="Arial"/>
            </a:endParaRPr>
          </a:p>
          <a:p>
            <a:pPr marL="1005840" lvl="1" indent="-457200">
              <a:lnSpc>
                <a:spcPts val="2400"/>
              </a:lnSpc>
              <a:spcBef>
                <a:spcPts val="25"/>
              </a:spcBef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000" spc="-90" dirty="0">
                <a:latin typeface="Arial"/>
                <a:cs typeface="Arial"/>
              </a:rPr>
              <a:t>Contents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control </a:t>
            </a:r>
            <a:r>
              <a:rPr sz="2000" spc="-75" dirty="0">
                <a:latin typeface="Arial"/>
                <a:cs typeface="Arial"/>
              </a:rPr>
              <a:t>step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counter</a:t>
            </a:r>
            <a:endParaRPr sz="2000">
              <a:latin typeface="Arial"/>
              <a:cs typeface="Arial"/>
            </a:endParaRPr>
          </a:p>
          <a:p>
            <a:pPr marL="1005840" lvl="1" indent="-457200">
              <a:lnSpc>
                <a:spcPct val="100000"/>
              </a:lnSpc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000" spc="-90" dirty="0">
                <a:latin typeface="Arial"/>
                <a:cs typeface="Arial"/>
              </a:rPr>
              <a:t>Contents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instruction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register</a:t>
            </a:r>
            <a:endParaRPr sz="2000">
              <a:latin typeface="Arial"/>
              <a:cs typeface="Arial"/>
            </a:endParaRPr>
          </a:p>
          <a:p>
            <a:pPr marL="1005840" lvl="1" indent="-457200">
              <a:lnSpc>
                <a:spcPts val="2400"/>
              </a:lnSpc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000" spc="-90" dirty="0">
                <a:latin typeface="Arial"/>
                <a:cs typeface="Arial"/>
              </a:rPr>
              <a:t>Contents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condition </a:t>
            </a:r>
            <a:r>
              <a:rPr sz="2000" spc="-100" dirty="0">
                <a:latin typeface="Arial"/>
                <a:cs typeface="Arial"/>
              </a:rPr>
              <a:t>code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flags</a:t>
            </a:r>
            <a:endParaRPr sz="2000">
              <a:latin typeface="Arial"/>
              <a:cs typeface="Arial"/>
            </a:endParaRPr>
          </a:p>
          <a:p>
            <a:pPr marL="1005840" lvl="1" indent="-457200">
              <a:lnSpc>
                <a:spcPts val="2385"/>
              </a:lnSpc>
              <a:buClr>
                <a:srgbClr val="0070C0"/>
              </a:buClr>
              <a:buFont typeface="Wingdings"/>
              <a:buChar char=""/>
              <a:tabLst>
                <a:tab pos="1005840" algn="l"/>
                <a:tab pos="1006475" algn="l"/>
              </a:tabLst>
            </a:pPr>
            <a:r>
              <a:rPr sz="2000" spc="-90" dirty="0">
                <a:latin typeface="Arial"/>
                <a:cs typeface="Arial"/>
              </a:rPr>
              <a:t>External </a:t>
            </a:r>
            <a:r>
              <a:rPr sz="2000" spc="-15" dirty="0">
                <a:latin typeface="Arial"/>
                <a:cs typeface="Arial"/>
              </a:rPr>
              <a:t>input </a:t>
            </a:r>
            <a:r>
              <a:rPr sz="2000" spc="-110" dirty="0">
                <a:latin typeface="Arial"/>
                <a:cs typeface="Arial"/>
              </a:rPr>
              <a:t>signals,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10" dirty="0">
                <a:latin typeface="Arial"/>
                <a:cs typeface="Arial"/>
              </a:rPr>
              <a:t>MFC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interrupt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544195" marR="6350" indent="-531495" algn="just">
              <a:lnSpc>
                <a:spcPts val="2880"/>
              </a:lnSpc>
              <a:spcBef>
                <a:spcPts val="8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decoder/encoder </a:t>
            </a:r>
            <a:r>
              <a:rPr sz="2400" spc="-90" dirty="0">
                <a:latin typeface="Arial"/>
                <a:cs typeface="Arial"/>
              </a:rPr>
              <a:t>block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10" dirty="0">
                <a:latin typeface="Arial"/>
                <a:cs typeface="Arial"/>
              </a:rPr>
              <a:t>7.10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combinational  </a:t>
            </a:r>
            <a:r>
              <a:rPr sz="2400" spc="-35" dirty="0">
                <a:latin typeface="Arial"/>
                <a:cs typeface="Arial"/>
              </a:rPr>
              <a:t>circuit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0" dirty="0">
                <a:latin typeface="Arial"/>
                <a:cs typeface="Arial"/>
              </a:rPr>
              <a:t>generates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50" dirty="0">
                <a:latin typeface="Arial"/>
                <a:cs typeface="Arial"/>
              </a:rPr>
              <a:t>outputs, </a:t>
            </a:r>
            <a:r>
              <a:rPr sz="2400" spc="-100" dirty="0">
                <a:latin typeface="Arial"/>
                <a:cs typeface="Arial"/>
              </a:rPr>
              <a:t>depending 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inputs.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ts val="2880"/>
              </a:lnSpc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04" dirty="0">
                <a:latin typeface="Arial"/>
                <a:cs typeface="Arial"/>
              </a:rPr>
              <a:t>By </a:t>
            </a:r>
            <a:r>
              <a:rPr sz="2400" spc="-100" dirty="0">
                <a:latin typeface="Arial"/>
                <a:cs typeface="Arial"/>
              </a:rPr>
              <a:t>separating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decoding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5" dirty="0">
                <a:latin typeface="Arial"/>
                <a:cs typeface="Arial"/>
              </a:rPr>
              <a:t>encoding </a:t>
            </a:r>
            <a:r>
              <a:rPr sz="2400" spc="-65" dirty="0">
                <a:latin typeface="Arial"/>
                <a:cs typeface="Arial"/>
              </a:rPr>
              <a:t>functions,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50" dirty="0">
                <a:latin typeface="Arial"/>
                <a:cs typeface="Arial"/>
              </a:rPr>
              <a:t>obtain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more </a:t>
            </a:r>
            <a:r>
              <a:rPr sz="2400" spc="-60" dirty="0">
                <a:latin typeface="Arial"/>
                <a:cs typeface="Arial"/>
              </a:rPr>
              <a:t>detailed </a:t>
            </a:r>
            <a:r>
              <a:rPr sz="2400" spc="-90" dirty="0">
                <a:latin typeface="Arial"/>
                <a:cs typeface="Arial"/>
              </a:rPr>
              <a:t>block </a:t>
            </a:r>
            <a:r>
              <a:rPr sz="2400" spc="-105" dirty="0">
                <a:latin typeface="Arial"/>
                <a:cs typeface="Arial"/>
              </a:rPr>
              <a:t>diagram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05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7.11.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004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Detailed </a:t>
            </a:r>
            <a:r>
              <a:rPr sz="4400" spc="-235" dirty="0"/>
              <a:t>Block</a:t>
            </a:r>
            <a:r>
              <a:rPr sz="4400" spc="-330" dirty="0"/>
              <a:t> </a:t>
            </a:r>
            <a:r>
              <a:rPr sz="4400" spc="-145" dirty="0"/>
              <a:t>Description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178551" y="5132831"/>
            <a:ext cx="17145" cy="104139"/>
          </a:xfrm>
          <a:custGeom>
            <a:avLst/>
            <a:gdLst/>
            <a:ahLst/>
            <a:cxnLst/>
            <a:rect l="l" t="t" r="r" b="b"/>
            <a:pathLst>
              <a:path w="17145" h="104139">
                <a:moveTo>
                  <a:pt x="0" y="0"/>
                </a:moveTo>
                <a:lnTo>
                  <a:pt x="16763" y="103631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5315" y="5132831"/>
            <a:ext cx="18415" cy="104139"/>
          </a:xfrm>
          <a:custGeom>
            <a:avLst/>
            <a:gdLst/>
            <a:ahLst/>
            <a:cxnLst/>
            <a:rect l="l" t="t" r="r" b="b"/>
            <a:pathLst>
              <a:path w="18414" h="104139">
                <a:moveTo>
                  <a:pt x="0" y="103631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5315" y="513283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8551" y="5132831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8552" y="5132832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16764" y="103632"/>
                </a:moveTo>
                <a:lnTo>
                  <a:pt x="0" y="0"/>
                </a:lnTo>
                <a:lnTo>
                  <a:pt x="35052" y="0"/>
                </a:lnTo>
                <a:lnTo>
                  <a:pt x="16764" y="10363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8551" y="513283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0" y="0"/>
                </a:moveTo>
                <a:lnTo>
                  <a:pt x="16763" y="103631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5315" y="476859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347471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6947" y="5132831"/>
            <a:ext cx="18415" cy="104139"/>
          </a:xfrm>
          <a:custGeom>
            <a:avLst/>
            <a:gdLst/>
            <a:ahLst/>
            <a:cxnLst/>
            <a:rect l="l" t="t" r="r" b="b"/>
            <a:pathLst>
              <a:path w="18414" h="104139">
                <a:moveTo>
                  <a:pt x="0" y="0"/>
                </a:moveTo>
                <a:lnTo>
                  <a:pt x="18287" y="103631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5235" y="5132831"/>
            <a:ext cx="17145" cy="104139"/>
          </a:xfrm>
          <a:custGeom>
            <a:avLst/>
            <a:gdLst/>
            <a:ahLst/>
            <a:cxnLst/>
            <a:rect l="l" t="t" r="r" b="b"/>
            <a:pathLst>
              <a:path w="17145" h="104139">
                <a:moveTo>
                  <a:pt x="0" y="103631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5235" y="5132831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6947" y="513283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6948" y="5132832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18288" y="103632"/>
                </a:moveTo>
                <a:lnTo>
                  <a:pt x="0" y="0"/>
                </a:lnTo>
                <a:lnTo>
                  <a:pt x="35052" y="0"/>
                </a:lnTo>
                <a:lnTo>
                  <a:pt x="18288" y="10363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6947" y="513283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0" y="0"/>
                </a:moveTo>
                <a:lnTo>
                  <a:pt x="18287" y="103631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5235" y="476859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347471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4258" y="5124170"/>
            <a:ext cx="69137" cy="120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6447" y="476859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347471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53683" y="3366515"/>
            <a:ext cx="1074420" cy="536575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45440" marR="235585" indent="-86995">
              <a:lnSpc>
                <a:spcPts val="1240"/>
              </a:lnSpc>
              <a:spcBef>
                <a:spcPts val="770"/>
              </a:spcBef>
            </a:pPr>
            <a:r>
              <a:rPr sz="1200" spc="10" dirty="0">
                <a:latin typeface="Arial"/>
                <a:cs typeface="Arial"/>
              </a:rPr>
              <a:t>External  </a:t>
            </a:r>
            <a:r>
              <a:rPr sz="1200" spc="5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3952" y="6332204"/>
            <a:ext cx="476440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5" dirty="0">
                <a:latin typeface="Arial"/>
                <a:cs typeface="Arial"/>
              </a:rPr>
              <a:t>Figure </a:t>
            </a:r>
            <a:r>
              <a:rPr sz="1350" dirty="0">
                <a:latin typeface="Arial"/>
                <a:cs typeface="Arial"/>
              </a:rPr>
              <a:t>7.11. </a:t>
            </a:r>
            <a:r>
              <a:rPr sz="1350" spc="5" dirty="0">
                <a:latin typeface="Arial"/>
                <a:cs typeface="Arial"/>
              </a:rPr>
              <a:t>Separation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decoding and encoding</a:t>
            </a:r>
            <a:r>
              <a:rPr sz="1350" spc="5" dirty="0">
                <a:latin typeface="Arial"/>
                <a:cs typeface="Arial"/>
              </a:rPr>
              <a:t> functio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2815" y="3261359"/>
            <a:ext cx="1056640" cy="1507490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Encoder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8322" y="1291640"/>
            <a:ext cx="43307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5" dirty="0">
                <a:solidFill>
                  <a:srgbClr val="00FFFF"/>
                </a:solidFill>
                <a:latin typeface="Arial"/>
                <a:cs typeface="Arial"/>
              </a:rPr>
              <a:t>Reset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0320" y="1204797"/>
            <a:ext cx="32893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latin typeface="Arial"/>
                <a:cs typeface="Arial"/>
              </a:rPr>
              <a:t>CLK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9419" y="1287779"/>
            <a:ext cx="640080" cy="327660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65"/>
              </a:spcBef>
            </a:pPr>
            <a:r>
              <a:rPr sz="1200" spc="5" dirty="0">
                <a:latin typeface="Arial"/>
                <a:cs typeface="Arial"/>
              </a:rPr>
              <a:t>Clock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95470" y="1416278"/>
            <a:ext cx="120953" cy="70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9500" y="1443227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484631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1703" y="5552526"/>
            <a:ext cx="105664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1200" spc="-4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94102" y="3738854"/>
            <a:ext cx="139241" cy="69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5000" y="3764279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397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5470" y="3496538"/>
            <a:ext cx="120953" cy="69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5470" y="3738854"/>
            <a:ext cx="120953" cy="691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19067" y="4999380"/>
            <a:ext cx="31178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solidFill>
                  <a:srgbClr val="00FFFF"/>
                </a:solidFill>
                <a:latin typeface="Arial"/>
                <a:cs typeface="Arial"/>
              </a:rPr>
              <a:t>Run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7809" y="4999380"/>
            <a:ext cx="30289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5" dirty="0">
                <a:solidFill>
                  <a:srgbClr val="00FFFF"/>
                </a:solidFill>
                <a:latin typeface="Arial"/>
                <a:cs typeface="Arial"/>
              </a:rPr>
              <a:t>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3683" y="4110227"/>
            <a:ext cx="1074420" cy="538480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345440" marR="182880" indent="-120650">
              <a:lnSpc>
                <a:spcPts val="1370"/>
              </a:lnSpc>
              <a:spcBef>
                <a:spcPts val="680"/>
              </a:spcBef>
            </a:pPr>
            <a:r>
              <a:rPr sz="1200" spc="5" dirty="0">
                <a:latin typeface="Arial"/>
                <a:cs typeface="Arial"/>
              </a:rPr>
              <a:t>Condition  </a:t>
            </a:r>
            <a:r>
              <a:rPr sz="1200" spc="10" dirty="0">
                <a:latin typeface="Arial"/>
                <a:cs typeface="Arial"/>
              </a:rPr>
              <a:t>codes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6051" y="2292095"/>
            <a:ext cx="1098550" cy="311150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Arial"/>
                <a:cs typeface="Arial"/>
              </a:rPr>
              <a:t>Step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decoder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04132" y="4491227"/>
            <a:ext cx="104139" cy="18415"/>
          </a:xfrm>
          <a:custGeom>
            <a:avLst/>
            <a:gdLst/>
            <a:ahLst/>
            <a:cxnLst/>
            <a:rect l="l" t="t" r="r" b="b"/>
            <a:pathLst>
              <a:path w="104139" h="18414">
                <a:moveTo>
                  <a:pt x="0" y="18287"/>
                </a:moveTo>
                <a:lnTo>
                  <a:pt x="10363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4132" y="4474463"/>
            <a:ext cx="104139" cy="17145"/>
          </a:xfrm>
          <a:custGeom>
            <a:avLst/>
            <a:gdLst/>
            <a:ahLst/>
            <a:cxnLst/>
            <a:rect l="l" t="t" r="r" b="b"/>
            <a:pathLst>
              <a:path w="104139" h="17145">
                <a:moveTo>
                  <a:pt x="103631" y="16763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4132" y="4474463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0" y="35052"/>
                </a:moveTo>
                <a:lnTo>
                  <a:pt x="0" y="0"/>
                </a:lnTo>
                <a:lnTo>
                  <a:pt x="103632" y="1676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4132" y="4474463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0" y="35051"/>
                </a:moveTo>
                <a:lnTo>
                  <a:pt x="103631" y="16763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5315" y="260299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55235" y="260299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46447" y="2602991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26051" y="1321307"/>
            <a:ext cx="1073150" cy="433070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328930" marR="52705" indent="-157480">
              <a:lnSpc>
                <a:spcPct val="75900"/>
              </a:lnSpc>
              <a:spcBef>
                <a:spcPts val="645"/>
              </a:spcBef>
            </a:pPr>
            <a:r>
              <a:rPr sz="1200" spc="5" dirty="0">
                <a:latin typeface="Arial"/>
                <a:cs typeface="Arial"/>
              </a:rPr>
              <a:t>Control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step  counter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88947" y="3366515"/>
            <a:ext cx="416559" cy="1282065"/>
          </a:xfrm>
          <a:prstGeom prst="rect">
            <a:avLst/>
          </a:prstGeom>
          <a:ln w="173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IR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48187" y="2747009"/>
            <a:ext cx="103568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78205" algn="l"/>
              </a:tabLst>
            </a:pPr>
            <a:r>
              <a:rPr sz="1200" spc="80" dirty="0">
                <a:latin typeface="Arial"/>
                <a:cs typeface="Arial"/>
              </a:rPr>
              <a:t>T</a:t>
            </a:r>
            <a:r>
              <a:rPr sz="1200" spc="15" baseline="-20833" dirty="0">
                <a:latin typeface="Arial"/>
                <a:cs typeface="Arial"/>
              </a:rPr>
              <a:t>1</a:t>
            </a:r>
            <a:r>
              <a:rPr sz="1200" spc="157" baseline="-20833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</a:t>
            </a:r>
            <a:r>
              <a:rPr sz="1200" spc="15" baseline="-20833" dirty="0">
                <a:latin typeface="Arial"/>
                <a:cs typeface="Arial"/>
              </a:rPr>
              <a:t>2</a:t>
            </a:r>
            <a:r>
              <a:rPr sz="1200" baseline="-20833" dirty="0">
                <a:latin typeface="Arial"/>
                <a:cs typeface="Arial"/>
              </a:rPr>
              <a:t>	</a:t>
            </a:r>
            <a:r>
              <a:rPr sz="1200" spc="-55" dirty="0">
                <a:latin typeface="Arial"/>
                <a:cs typeface="Arial"/>
              </a:rPr>
              <a:t>T</a:t>
            </a:r>
            <a:r>
              <a:rPr sz="1200" i="1" spc="15" baseline="-20833" dirty="0">
                <a:latin typeface="Arial"/>
                <a:cs typeface="Arial"/>
              </a:rPr>
              <a:t>n</a:t>
            </a:r>
            <a:endParaRPr sz="1200" baseline="-2083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0317" y="4496422"/>
            <a:ext cx="35433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125" dirty="0">
                <a:latin typeface="Arial"/>
                <a:cs typeface="Arial"/>
              </a:rPr>
              <a:t>S</a:t>
            </a:r>
            <a:r>
              <a:rPr sz="1200" i="1" spc="22" baseline="-10416" dirty="0">
                <a:latin typeface="Arial"/>
                <a:cs typeface="Arial"/>
              </a:rPr>
              <a:t>m</a:t>
            </a:r>
            <a:endParaRPr sz="1200" baseline="-10416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432786" y="3357854"/>
          <a:ext cx="1662429" cy="128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588009"/>
              </a:tblGrid>
              <a:tr h="17208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04165" marR="149225" indent="-105410">
                        <a:lnSpc>
                          <a:spcPct val="1224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Instru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tion 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decoder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91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INS</a:t>
                      </a:r>
                      <a:r>
                        <a:rPr sz="1200" baseline="-10416" dirty="0">
                          <a:latin typeface="Arial"/>
                          <a:cs typeface="Arial"/>
                        </a:rPr>
                        <a:t>1</a:t>
                      </a:r>
                      <a:endParaRPr sz="1200" baseline="-1041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INS</a:t>
                      </a:r>
                      <a:r>
                        <a:rPr sz="1200" baseline="-17361" dirty="0">
                          <a:latin typeface="Arial"/>
                          <a:cs typeface="Arial"/>
                        </a:rPr>
                        <a:t>2</a:t>
                      </a:r>
                      <a:endParaRPr sz="1200" baseline="-17361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6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4304258" y="2144750"/>
            <a:ext cx="69137" cy="120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6447" y="1754123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399287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8551" y="2153411"/>
            <a:ext cx="17145" cy="104139"/>
          </a:xfrm>
          <a:custGeom>
            <a:avLst/>
            <a:gdLst/>
            <a:ahLst/>
            <a:cxnLst/>
            <a:rect l="l" t="t" r="r" b="b"/>
            <a:pathLst>
              <a:path w="17145" h="104139">
                <a:moveTo>
                  <a:pt x="0" y="0"/>
                </a:moveTo>
                <a:lnTo>
                  <a:pt x="16763" y="103631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5315" y="2153411"/>
            <a:ext cx="18415" cy="104139"/>
          </a:xfrm>
          <a:custGeom>
            <a:avLst/>
            <a:gdLst/>
            <a:ahLst/>
            <a:cxnLst/>
            <a:rect l="l" t="t" r="r" b="b"/>
            <a:pathLst>
              <a:path w="18414" h="104139">
                <a:moveTo>
                  <a:pt x="0" y="103631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95315" y="21534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8551" y="2153411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78552" y="215341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16764" y="103632"/>
                </a:moveTo>
                <a:lnTo>
                  <a:pt x="0" y="0"/>
                </a:lnTo>
                <a:lnTo>
                  <a:pt x="35052" y="0"/>
                </a:lnTo>
                <a:lnTo>
                  <a:pt x="1676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551" y="215341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0" y="0"/>
                </a:moveTo>
                <a:lnTo>
                  <a:pt x="16763" y="103631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5315" y="1754123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399287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36947" y="2153411"/>
            <a:ext cx="18415" cy="104139"/>
          </a:xfrm>
          <a:custGeom>
            <a:avLst/>
            <a:gdLst/>
            <a:ahLst/>
            <a:cxnLst/>
            <a:rect l="l" t="t" r="r" b="b"/>
            <a:pathLst>
              <a:path w="18414" h="104139">
                <a:moveTo>
                  <a:pt x="0" y="0"/>
                </a:moveTo>
                <a:lnTo>
                  <a:pt x="18287" y="103631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55235" y="2153411"/>
            <a:ext cx="17145" cy="104139"/>
          </a:xfrm>
          <a:custGeom>
            <a:avLst/>
            <a:gdLst/>
            <a:ahLst/>
            <a:cxnLst/>
            <a:rect l="l" t="t" r="r" b="b"/>
            <a:pathLst>
              <a:path w="17145" h="104139">
                <a:moveTo>
                  <a:pt x="0" y="103631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5235" y="2153411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6947" y="21534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36948" y="215341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18288" y="103632"/>
                </a:moveTo>
                <a:lnTo>
                  <a:pt x="0" y="0"/>
                </a:lnTo>
                <a:lnTo>
                  <a:pt x="35052" y="0"/>
                </a:lnTo>
                <a:lnTo>
                  <a:pt x="1828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36947" y="2153411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60" h="104139">
                <a:moveTo>
                  <a:pt x="0" y="0"/>
                </a:moveTo>
                <a:lnTo>
                  <a:pt x="18287" y="103631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55235" y="1754123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399287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25338" y="3496538"/>
            <a:ext cx="120953" cy="6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37632" y="353872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25338" y="3391382"/>
            <a:ext cx="120953" cy="691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37632" y="3418331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34000" y="3832859"/>
            <a:ext cx="104139" cy="18415"/>
          </a:xfrm>
          <a:custGeom>
            <a:avLst/>
            <a:gdLst/>
            <a:ahLst/>
            <a:cxnLst/>
            <a:rect l="l" t="t" r="r" b="b"/>
            <a:pathLst>
              <a:path w="104139" h="18414">
                <a:moveTo>
                  <a:pt x="103631" y="0"/>
                </a:moveTo>
                <a:lnTo>
                  <a:pt x="0" y="18287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34000" y="3851147"/>
            <a:ext cx="104139" cy="17145"/>
          </a:xfrm>
          <a:custGeom>
            <a:avLst/>
            <a:gdLst/>
            <a:ahLst/>
            <a:cxnLst/>
            <a:rect l="l" t="t" r="r" b="b"/>
            <a:pathLst>
              <a:path w="104139" h="17145">
                <a:moveTo>
                  <a:pt x="0" y="0"/>
                </a:moveTo>
                <a:lnTo>
                  <a:pt x="103631" y="16763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28970" y="385114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28970" y="383285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4000" y="3832859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103632" y="35052"/>
                </a:moveTo>
                <a:lnTo>
                  <a:pt x="0" y="18288"/>
                </a:lnTo>
                <a:lnTo>
                  <a:pt x="103632" y="0"/>
                </a:lnTo>
                <a:lnTo>
                  <a:pt x="10363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34000" y="3832859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103631" y="0"/>
                </a:moveTo>
                <a:lnTo>
                  <a:pt x="0" y="18287"/>
                </a:lnTo>
                <a:lnTo>
                  <a:pt x="103631" y="35051"/>
                </a:lnTo>
                <a:lnTo>
                  <a:pt x="103631" y="18287"/>
                </a:lnTo>
                <a:lnTo>
                  <a:pt x="10363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37632" y="3851147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04258" y="3037331"/>
            <a:ext cx="69137" cy="215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36947" y="3122675"/>
            <a:ext cx="18415" cy="121920"/>
          </a:xfrm>
          <a:custGeom>
            <a:avLst/>
            <a:gdLst/>
            <a:ahLst/>
            <a:cxnLst/>
            <a:rect l="l" t="t" r="r" b="b"/>
            <a:pathLst>
              <a:path w="18414" h="121919">
                <a:moveTo>
                  <a:pt x="0" y="0"/>
                </a:moveTo>
                <a:lnTo>
                  <a:pt x="18287" y="121919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55235" y="3122675"/>
            <a:ext cx="17145" cy="121920"/>
          </a:xfrm>
          <a:custGeom>
            <a:avLst/>
            <a:gdLst/>
            <a:ahLst/>
            <a:cxnLst/>
            <a:rect l="l" t="t" r="r" b="b"/>
            <a:pathLst>
              <a:path w="17145" h="121919">
                <a:moveTo>
                  <a:pt x="0" y="121919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55235" y="312267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36947" y="312267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36948" y="3122675"/>
            <a:ext cx="35560" cy="121920"/>
          </a:xfrm>
          <a:custGeom>
            <a:avLst/>
            <a:gdLst/>
            <a:ahLst/>
            <a:cxnLst/>
            <a:rect l="l" t="t" r="r" b="b"/>
            <a:pathLst>
              <a:path w="35560" h="121919">
                <a:moveTo>
                  <a:pt x="18288" y="121920"/>
                </a:moveTo>
                <a:lnTo>
                  <a:pt x="0" y="0"/>
                </a:lnTo>
                <a:lnTo>
                  <a:pt x="35052" y="0"/>
                </a:lnTo>
                <a:lnTo>
                  <a:pt x="18288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36947" y="3122675"/>
            <a:ext cx="35560" cy="121920"/>
          </a:xfrm>
          <a:custGeom>
            <a:avLst/>
            <a:gdLst/>
            <a:ahLst/>
            <a:cxnLst/>
            <a:rect l="l" t="t" r="r" b="b"/>
            <a:pathLst>
              <a:path w="35560" h="121919">
                <a:moveTo>
                  <a:pt x="0" y="0"/>
                </a:moveTo>
                <a:lnTo>
                  <a:pt x="18287" y="121919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55235" y="3037331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343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8551" y="3122675"/>
            <a:ext cx="17145" cy="121920"/>
          </a:xfrm>
          <a:custGeom>
            <a:avLst/>
            <a:gdLst/>
            <a:ahLst/>
            <a:cxnLst/>
            <a:rect l="l" t="t" r="r" b="b"/>
            <a:pathLst>
              <a:path w="17145" h="121919">
                <a:moveTo>
                  <a:pt x="0" y="0"/>
                </a:moveTo>
                <a:lnTo>
                  <a:pt x="16763" y="121919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95315" y="3122675"/>
            <a:ext cx="18415" cy="121920"/>
          </a:xfrm>
          <a:custGeom>
            <a:avLst/>
            <a:gdLst/>
            <a:ahLst/>
            <a:cxnLst/>
            <a:rect l="l" t="t" r="r" b="b"/>
            <a:pathLst>
              <a:path w="18414" h="121919">
                <a:moveTo>
                  <a:pt x="0" y="121919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95315" y="312267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8551" y="312267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78552" y="3122675"/>
            <a:ext cx="35560" cy="121920"/>
          </a:xfrm>
          <a:custGeom>
            <a:avLst/>
            <a:gdLst/>
            <a:ahLst/>
            <a:cxnLst/>
            <a:rect l="l" t="t" r="r" b="b"/>
            <a:pathLst>
              <a:path w="35560" h="121919">
                <a:moveTo>
                  <a:pt x="16764" y="121920"/>
                </a:moveTo>
                <a:lnTo>
                  <a:pt x="0" y="0"/>
                </a:lnTo>
                <a:lnTo>
                  <a:pt x="35052" y="0"/>
                </a:lnTo>
                <a:lnTo>
                  <a:pt x="16764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78551" y="3122675"/>
            <a:ext cx="35560" cy="121920"/>
          </a:xfrm>
          <a:custGeom>
            <a:avLst/>
            <a:gdLst/>
            <a:ahLst/>
            <a:cxnLst/>
            <a:rect l="l" t="t" r="r" b="b"/>
            <a:pathLst>
              <a:path w="35560" h="121919">
                <a:moveTo>
                  <a:pt x="0" y="0"/>
                </a:moveTo>
                <a:lnTo>
                  <a:pt x="16763" y="121919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95315" y="3037331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343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02763" y="4491227"/>
            <a:ext cx="121920" cy="18415"/>
          </a:xfrm>
          <a:custGeom>
            <a:avLst/>
            <a:gdLst/>
            <a:ahLst/>
            <a:cxnLst/>
            <a:rect l="l" t="t" r="r" b="b"/>
            <a:pathLst>
              <a:path w="121919" h="18414">
                <a:moveTo>
                  <a:pt x="0" y="18287"/>
                </a:moveTo>
                <a:lnTo>
                  <a:pt x="121919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02763" y="4474463"/>
            <a:ext cx="121920" cy="17145"/>
          </a:xfrm>
          <a:custGeom>
            <a:avLst/>
            <a:gdLst/>
            <a:ahLst/>
            <a:cxnLst/>
            <a:rect l="l" t="t" r="r" b="b"/>
            <a:pathLst>
              <a:path w="121919" h="17145">
                <a:moveTo>
                  <a:pt x="121919" y="16763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94102" y="447446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94102" y="44912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02764" y="4474463"/>
            <a:ext cx="121920" cy="35560"/>
          </a:xfrm>
          <a:custGeom>
            <a:avLst/>
            <a:gdLst/>
            <a:ahLst/>
            <a:cxnLst/>
            <a:rect l="l" t="t" r="r" b="b"/>
            <a:pathLst>
              <a:path w="121919" h="35560">
                <a:moveTo>
                  <a:pt x="0" y="35052"/>
                </a:moveTo>
                <a:lnTo>
                  <a:pt x="0" y="0"/>
                </a:lnTo>
                <a:lnTo>
                  <a:pt x="121920" y="1676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02763" y="4474463"/>
            <a:ext cx="121920" cy="35560"/>
          </a:xfrm>
          <a:custGeom>
            <a:avLst/>
            <a:gdLst/>
            <a:ahLst/>
            <a:cxnLst/>
            <a:rect l="l" t="t" r="r" b="b"/>
            <a:pathLst>
              <a:path w="121919" h="35560">
                <a:moveTo>
                  <a:pt x="0" y="35051"/>
                </a:moveTo>
                <a:lnTo>
                  <a:pt x="121919" y="16763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05000" y="4491227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397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94102" y="3496538"/>
            <a:ext cx="139241" cy="69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05000" y="3538727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4">
                <a:moveTo>
                  <a:pt x="397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25338" y="4240250"/>
            <a:ext cx="120953" cy="691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7632" y="4283963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25338" y="4136618"/>
            <a:ext cx="120953" cy="691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37632" y="4162043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34000" y="4578095"/>
            <a:ext cx="104139" cy="18415"/>
          </a:xfrm>
          <a:custGeom>
            <a:avLst/>
            <a:gdLst/>
            <a:ahLst/>
            <a:cxnLst/>
            <a:rect l="l" t="t" r="r" b="b"/>
            <a:pathLst>
              <a:path w="104139" h="18414">
                <a:moveTo>
                  <a:pt x="103631" y="0"/>
                </a:moveTo>
                <a:lnTo>
                  <a:pt x="0" y="18287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4000" y="4596383"/>
            <a:ext cx="104139" cy="17145"/>
          </a:xfrm>
          <a:custGeom>
            <a:avLst/>
            <a:gdLst/>
            <a:ahLst/>
            <a:cxnLst/>
            <a:rect l="l" t="t" r="r" b="b"/>
            <a:pathLst>
              <a:path w="104139" h="17145">
                <a:moveTo>
                  <a:pt x="0" y="0"/>
                </a:moveTo>
                <a:lnTo>
                  <a:pt x="103631" y="16763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28970" y="459638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28970" y="457809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34000" y="4578095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103632" y="35052"/>
                </a:moveTo>
                <a:lnTo>
                  <a:pt x="0" y="18288"/>
                </a:lnTo>
                <a:lnTo>
                  <a:pt x="103632" y="0"/>
                </a:lnTo>
                <a:lnTo>
                  <a:pt x="10363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34000" y="4578095"/>
            <a:ext cx="104139" cy="35560"/>
          </a:xfrm>
          <a:custGeom>
            <a:avLst/>
            <a:gdLst/>
            <a:ahLst/>
            <a:cxnLst/>
            <a:rect l="l" t="t" r="r" b="b"/>
            <a:pathLst>
              <a:path w="104139" h="35560">
                <a:moveTo>
                  <a:pt x="103631" y="0"/>
                </a:moveTo>
                <a:lnTo>
                  <a:pt x="0" y="18287"/>
                </a:lnTo>
                <a:lnTo>
                  <a:pt x="103631" y="35051"/>
                </a:lnTo>
                <a:lnTo>
                  <a:pt x="103631" y="18287"/>
                </a:lnTo>
                <a:lnTo>
                  <a:pt x="10363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37632" y="4596383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051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861815" y="1606778"/>
            <a:ext cx="354608" cy="706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61815" y="1633727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59763" y="2395727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60">
                <a:moveTo>
                  <a:pt x="2702051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59763" y="2395727"/>
            <a:ext cx="0" cy="2859405"/>
          </a:xfrm>
          <a:custGeom>
            <a:avLst/>
            <a:gdLst/>
            <a:ahLst/>
            <a:cxnLst/>
            <a:rect l="l" t="t" r="r" b="b"/>
            <a:pathLst>
              <a:path h="2859404">
                <a:moveTo>
                  <a:pt x="0" y="0"/>
                </a:moveTo>
                <a:lnTo>
                  <a:pt x="0" y="2859023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59763" y="5254751"/>
            <a:ext cx="3187065" cy="0"/>
          </a:xfrm>
          <a:custGeom>
            <a:avLst/>
            <a:gdLst/>
            <a:ahLst/>
            <a:cxnLst/>
            <a:rect l="l" t="t" r="r" b="b"/>
            <a:pathLst>
              <a:path w="3187065">
                <a:moveTo>
                  <a:pt x="0" y="0"/>
                </a:moveTo>
                <a:lnTo>
                  <a:pt x="318668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08574" y="1503146"/>
            <a:ext cx="137717" cy="691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37632" y="1546859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60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22235" y="1546859"/>
            <a:ext cx="0" cy="3708400"/>
          </a:xfrm>
          <a:custGeom>
            <a:avLst/>
            <a:gdLst/>
            <a:ahLst/>
            <a:cxnLst/>
            <a:rect l="l" t="t" r="r" b="b"/>
            <a:pathLst>
              <a:path h="3708400">
                <a:moveTo>
                  <a:pt x="0" y="0"/>
                </a:moveTo>
                <a:lnTo>
                  <a:pt x="0" y="3707891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95315" y="5254751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2026919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53000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53000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69763" y="286359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69764" y="285493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969764" y="2854934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61102" y="2863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49368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49367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66132" y="286359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66132" y="285493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66132" y="2854934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57470" y="2863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62500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62500" y="28635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79263" y="286359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79264" y="285493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79264" y="2854934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70602" y="2863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67655" y="3764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76315" y="3764279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76315" y="375561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76315" y="3755618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67655" y="369569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76315" y="3695699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76315" y="368703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76315" y="3687038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7655" y="3625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76315" y="362559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76315" y="3616935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576315" y="3616935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67655" y="45095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76315" y="450951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76315" y="4500854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76315" y="450085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67655" y="44394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76315" y="44394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87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6315" y="443075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76315" y="443075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567655" y="43708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576315" y="4370831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6315" y="436217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6315" y="436217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53000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53000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69763" y="50109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87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69764" y="500225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69764" y="500225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61102" y="5010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49368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49367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66132" y="50109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87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66132" y="500225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66132" y="500225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57470" y="5010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62500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4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5052"/>
                </a:lnTo>
                <a:close/>
              </a:path>
              <a:path w="35560" h="35560">
                <a:moveTo>
                  <a:pt x="35052" y="35052"/>
                </a:moveTo>
                <a:lnTo>
                  <a:pt x="16764" y="35052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62500" y="499414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6763" y="16763"/>
                </a:moveTo>
                <a:lnTo>
                  <a:pt x="16763" y="35051"/>
                </a:lnTo>
                <a:lnTo>
                  <a:pt x="35051" y="35051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5051"/>
                </a:lnTo>
                <a:lnTo>
                  <a:pt x="16763" y="35051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79263" y="501091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87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79264" y="500225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779264" y="500225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770602" y="5010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61816" y="421538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35052" y="33528"/>
                </a:moveTo>
                <a:lnTo>
                  <a:pt x="0" y="33528"/>
                </a:lnTo>
                <a:lnTo>
                  <a:pt x="0" y="0"/>
                </a:lnTo>
                <a:lnTo>
                  <a:pt x="35052" y="0"/>
                </a:lnTo>
                <a:lnTo>
                  <a:pt x="3505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61815" y="421538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8287" y="16763"/>
                </a:moveTo>
                <a:lnTo>
                  <a:pt x="0" y="16763"/>
                </a:lnTo>
                <a:lnTo>
                  <a:pt x="0" y="33527"/>
                </a:lnTo>
                <a:lnTo>
                  <a:pt x="18287" y="33527"/>
                </a:lnTo>
                <a:lnTo>
                  <a:pt x="35051" y="33527"/>
                </a:lnTo>
                <a:lnTo>
                  <a:pt x="35051" y="16763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lnTo>
                  <a:pt x="0" y="16763"/>
                </a:lnTo>
                <a:lnTo>
                  <a:pt x="18287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871443" y="421538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80103" y="421538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80103" y="420672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80103" y="420672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861816" y="411022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2" y="35052"/>
                </a:moveTo>
                <a:lnTo>
                  <a:pt x="0" y="35052"/>
                </a:lnTo>
                <a:lnTo>
                  <a:pt x="0" y="0"/>
                </a:lnTo>
                <a:lnTo>
                  <a:pt x="35052" y="0"/>
                </a:lnTo>
                <a:lnTo>
                  <a:pt x="3505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61815" y="411022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18287" y="18287"/>
                </a:moveTo>
                <a:lnTo>
                  <a:pt x="0" y="18287"/>
                </a:lnTo>
                <a:lnTo>
                  <a:pt x="0" y="35051"/>
                </a:lnTo>
                <a:lnTo>
                  <a:pt x="18287" y="35051"/>
                </a:lnTo>
                <a:lnTo>
                  <a:pt x="35051" y="35051"/>
                </a:lnTo>
                <a:lnTo>
                  <a:pt x="35051" y="18287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71443" y="41285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80103" y="412851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80103" y="4119854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80103" y="411985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61816" y="402488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35052" y="33528"/>
                </a:moveTo>
                <a:lnTo>
                  <a:pt x="0" y="33528"/>
                </a:lnTo>
                <a:lnTo>
                  <a:pt x="0" y="0"/>
                </a:lnTo>
                <a:lnTo>
                  <a:pt x="35052" y="0"/>
                </a:lnTo>
                <a:lnTo>
                  <a:pt x="3505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61815" y="402488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8287" y="16763"/>
                </a:moveTo>
                <a:lnTo>
                  <a:pt x="0" y="16763"/>
                </a:lnTo>
                <a:lnTo>
                  <a:pt x="0" y="33527"/>
                </a:lnTo>
                <a:lnTo>
                  <a:pt x="18287" y="33527"/>
                </a:lnTo>
                <a:lnTo>
                  <a:pt x="35051" y="33527"/>
                </a:lnTo>
                <a:lnTo>
                  <a:pt x="35051" y="16763"/>
                </a:lnTo>
                <a:lnTo>
                  <a:pt x="35051" y="0"/>
                </a:lnTo>
                <a:lnTo>
                  <a:pt x="18287" y="0"/>
                </a:lnTo>
                <a:lnTo>
                  <a:pt x="0" y="0"/>
                </a:lnTo>
                <a:lnTo>
                  <a:pt x="0" y="16763"/>
                </a:lnTo>
                <a:lnTo>
                  <a:pt x="18287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71443" y="402488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80103" y="402488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80103" y="401622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80103" y="401622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165604" y="42153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33528"/>
                </a:moveTo>
                <a:lnTo>
                  <a:pt x="0" y="33528"/>
                </a:lnTo>
                <a:lnTo>
                  <a:pt x="0" y="0"/>
                </a:lnTo>
                <a:lnTo>
                  <a:pt x="33528" y="0"/>
                </a:lnTo>
                <a:lnTo>
                  <a:pt x="3352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65603" y="42153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6763" y="16763"/>
                </a:moveTo>
                <a:lnTo>
                  <a:pt x="0" y="16763"/>
                </a:lnTo>
                <a:lnTo>
                  <a:pt x="0" y="33527"/>
                </a:lnTo>
                <a:lnTo>
                  <a:pt x="16763" y="33527"/>
                </a:lnTo>
                <a:lnTo>
                  <a:pt x="33527" y="33527"/>
                </a:lnTo>
                <a:lnTo>
                  <a:pt x="33527" y="16763"/>
                </a:lnTo>
                <a:lnTo>
                  <a:pt x="33527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56943" y="421538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65603" y="421538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165604" y="420672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4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165604" y="420672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165604" y="411022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3528" y="35052"/>
                </a:moveTo>
                <a:lnTo>
                  <a:pt x="0" y="35052"/>
                </a:lnTo>
                <a:lnTo>
                  <a:pt x="0" y="0"/>
                </a:lnTo>
                <a:lnTo>
                  <a:pt x="33528" y="0"/>
                </a:lnTo>
                <a:lnTo>
                  <a:pt x="33528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65603" y="411022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16763" y="18287"/>
                </a:moveTo>
                <a:lnTo>
                  <a:pt x="0" y="18287"/>
                </a:lnTo>
                <a:lnTo>
                  <a:pt x="0" y="35051"/>
                </a:lnTo>
                <a:lnTo>
                  <a:pt x="16763" y="35051"/>
                </a:lnTo>
                <a:lnTo>
                  <a:pt x="33527" y="35051"/>
                </a:lnTo>
                <a:lnTo>
                  <a:pt x="33527" y="18287"/>
                </a:lnTo>
                <a:lnTo>
                  <a:pt x="33527" y="0"/>
                </a:lnTo>
                <a:lnTo>
                  <a:pt x="16763" y="0"/>
                </a:lnTo>
                <a:lnTo>
                  <a:pt x="0" y="0"/>
                </a:lnTo>
                <a:lnTo>
                  <a:pt x="0" y="18287"/>
                </a:lnTo>
                <a:lnTo>
                  <a:pt x="16763" y="182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56943" y="41285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65603" y="412851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65604" y="4119854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4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65604" y="4119854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165604" y="40248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33528"/>
                </a:moveTo>
                <a:lnTo>
                  <a:pt x="0" y="33528"/>
                </a:lnTo>
                <a:lnTo>
                  <a:pt x="0" y="0"/>
                </a:lnTo>
                <a:lnTo>
                  <a:pt x="33528" y="0"/>
                </a:lnTo>
                <a:lnTo>
                  <a:pt x="3352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65603" y="40248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6763" y="16763"/>
                </a:moveTo>
                <a:lnTo>
                  <a:pt x="0" y="16763"/>
                </a:lnTo>
                <a:lnTo>
                  <a:pt x="0" y="33527"/>
                </a:lnTo>
                <a:lnTo>
                  <a:pt x="16763" y="33527"/>
                </a:lnTo>
                <a:lnTo>
                  <a:pt x="33527" y="33527"/>
                </a:lnTo>
                <a:lnTo>
                  <a:pt x="33527" y="16763"/>
                </a:lnTo>
                <a:lnTo>
                  <a:pt x="33527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156943" y="402488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165603" y="402488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65604" y="4016222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4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165604" y="401622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53000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4" y="33528"/>
                </a:moveTo>
                <a:lnTo>
                  <a:pt x="0" y="33528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3528"/>
                </a:lnTo>
                <a:close/>
              </a:path>
              <a:path w="35560" h="33655">
                <a:moveTo>
                  <a:pt x="35052" y="33528"/>
                </a:moveTo>
                <a:lnTo>
                  <a:pt x="16764" y="33528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53000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3" y="16763"/>
                </a:moveTo>
                <a:lnTo>
                  <a:pt x="16763" y="33527"/>
                </a:lnTo>
                <a:lnTo>
                  <a:pt x="35051" y="33527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3527"/>
                </a:lnTo>
                <a:lnTo>
                  <a:pt x="16763" y="33527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969763" y="2014727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69764" y="2006066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69764" y="200606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961102" y="201472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49368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4" y="33528"/>
                </a:moveTo>
                <a:lnTo>
                  <a:pt x="0" y="33528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3528"/>
                </a:lnTo>
                <a:close/>
              </a:path>
              <a:path w="35560" h="33655">
                <a:moveTo>
                  <a:pt x="35052" y="33528"/>
                </a:moveTo>
                <a:lnTo>
                  <a:pt x="16764" y="33528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49367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3" y="16763"/>
                </a:moveTo>
                <a:lnTo>
                  <a:pt x="16763" y="33527"/>
                </a:lnTo>
                <a:lnTo>
                  <a:pt x="35051" y="33527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3527"/>
                </a:lnTo>
                <a:lnTo>
                  <a:pt x="16763" y="33527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66132" y="2014727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66132" y="2006066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66132" y="200606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57470" y="201472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62500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4" y="33528"/>
                </a:moveTo>
                <a:lnTo>
                  <a:pt x="0" y="33528"/>
                </a:lnTo>
                <a:lnTo>
                  <a:pt x="0" y="0"/>
                </a:lnTo>
                <a:lnTo>
                  <a:pt x="35052" y="0"/>
                </a:lnTo>
                <a:lnTo>
                  <a:pt x="35052" y="16764"/>
                </a:lnTo>
                <a:lnTo>
                  <a:pt x="16764" y="16764"/>
                </a:lnTo>
                <a:lnTo>
                  <a:pt x="16764" y="33528"/>
                </a:lnTo>
                <a:close/>
              </a:path>
              <a:path w="35560" h="33655">
                <a:moveTo>
                  <a:pt x="35052" y="33528"/>
                </a:moveTo>
                <a:lnTo>
                  <a:pt x="16764" y="33528"/>
                </a:lnTo>
                <a:lnTo>
                  <a:pt x="16764" y="16764"/>
                </a:lnTo>
                <a:lnTo>
                  <a:pt x="35052" y="16764"/>
                </a:lnTo>
                <a:lnTo>
                  <a:pt x="3505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62500" y="1997963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5">
                <a:moveTo>
                  <a:pt x="16763" y="16763"/>
                </a:moveTo>
                <a:lnTo>
                  <a:pt x="16763" y="33527"/>
                </a:lnTo>
                <a:lnTo>
                  <a:pt x="35051" y="33527"/>
                </a:lnTo>
                <a:lnTo>
                  <a:pt x="35051" y="16763"/>
                </a:lnTo>
                <a:lnTo>
                  <a:pt x="35051" y="0"/>
                </a:lnTo>
                <a:lnTo>
                  <a:pt x="16763" y="0"/>
                </a:lnTo>
                <a:lnTo>
                  <a:pt x="0" y="0"/>
                </a:lnTo>
                <a:lnTo>
                  <a:pt x="0" y="16763"/>
                </a:lnTo>
                <a:lnTo>
                  <a:pt x="0" y="33527"/>
                </a:lnTo>
                <a:lnTo>
                  <a:pt x="16763" y="33527"/>
                </a:lnTo>
                <a:lnTo>
                  <a:pt x="16763" y="167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79263" y="2014727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63"/>
                </a:moveTo>
                <a:lnTo>
                  <a:pt x="18287" y="0"/>
                </a:lnTo>
              </a:path>
            </a:pathLst>
          </a:custGeom>
          <a:ln w="17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79264" y="2006066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80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79264" y="2006066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0"/>
                </a:move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770602" y="201472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230367" y="53934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763" y="0"/>
                </a:moveTo>
                <a:lnTo>
                  <a:pt x="0" y="16763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213603" y="541019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213603" y="5410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95315" y="541019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28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95315" y="5410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108447" y="541019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8686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004815" y="541019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103631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901183" y="541019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103631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14315" y="541019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86867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14315" y="5410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797551" y="541019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16763" y="0"/>
                </a:moveTo>
                <a:lnTo>
                  <a:pt x="0" y="16763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797551" y="54269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779263" y="54269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18287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762500" y="5445251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16763" y="0"/>
                </a:moveTo>
                <a:lnTo>
                  <a:pt x="0" y="33527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294632" y="5393435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0" y="0"/>
                </a:moveTo>
                <a:lnTo>
                  <a:pt x="18287" y="16763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12920" y="5410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312920" y="541019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329683" y="5410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329683" y="541019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346447" y="541019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16551" y="5410199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536947" y="541019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5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642103" y="541019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710684" y="5401538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0" y="0"/>
                </a:moveTo>
                <a:lnTo>
                  <a:pt x="16763" y="0"/>
                </a:lnTo>
                <a:lnTo>
                  <a:pt x="16763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18787" y="541019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0" y="16763"/>
                </a:moveTo>
                <a:lnTo>
                  <a:pt x="17321" y="16763"/>
                </a:lnTo>
                <a:lnTo>
                  <a:pt x="17321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727447" y="5418302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0"/>
                </a:moveTo>
                <a:lnTo>
                  <a:pt x="18287" y="0"/>
                </a:lnTo>
                <a:lnTo>
                  <a:pt x="18287" y="17321"/>
                </a:lnTo>
                <a:lnTo>
                  <a:pt x="0" y="1732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737075" y="542696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18287"/>
                </a:moveTo>
                <a:lnTo>
                  <a:pt x="17321" y="18287"/>
                </a:lnTo>
                <a:lnTo>
                  <a:pt x="17321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745735" y="5445251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0" y="0"/>
                </a:moveTo>
                <a:lnTo>
                  <a:pt x="16763" y="33527"/>
                </a:lnTo>
              </a:path>
            </a:pathLst>
          </a:custGeom>
          <a:ln w="1732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5" dirty="0"/>
              <a:t>Hardwired</a:t>
            </a:r>
            <a:r>
              <a:rPr sz="4400" spc="-280" dirty="0"/>
              <a:t> </a:t>
            </a:r>
            <a:r>
              <a:rPr sz="4400" spc="-125" dirty="0"/>
              <a:t>Control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28" y="1229258"/>
            <a:ext cx="8606790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762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step </a:t>
            </a:r>
            <a:r>
              <a:rPr sz="2600" spc="-105" dirty="0">
                <a:latin typeface="Arial"/>
                <a:cs typeface="Arial"/>
              </a:rPr>
              <a:t>decoder </a:t>
            </a:r>
            <a:r>
              <a:rPr sz="2600" spc="-95" dirty="0">
                <a:latin typeface="Arial"/>
                <a:cs typeface="Arial"/>
              </a:rPr>
              <a:t>provides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14" dirty="0">
                <a:latin typeface="Arial"/>
                <a:cs typeface="Arial"/>
              </a:rPr>
              <a:t>separate </a:t>
            </a:r>
            <a:r>
              <a:rPr sz="2600" spc="-130" dirty="0">
                <a:latin typeface="Arial"/>
                <a:cs typeface="Arial"/>
              </a:rPr>
              <a:t>signal </a:t>
            </a:r>
            <a:r>
              <a:rPr sz="2600" spc="-55" dirty="0">
                <a:latin typeface="Arial"/>
                <a:cs typeface="Arial"/>
              </a:rPr>
              <a:t>line </a:t>
            </a:r>
            <a:r>
              <a:rPr sz="2600" spc="10" dirty="0">
                <a:latin typeface="Arial"/>
                <a:cs typeface="Arial"/>
              </a:rPr>
              <a:t>for </a:t>
            </a:r>
            <a:r>
              <a:rPr sz="2600" spc="-165" dirty="0">
                <a:latin typeface="Arial"/>
                <a:cs typeface="Arial"/>
              </a:rPr>
              <a:t>each  </a:t>
            </a:r>
            <a:r>
              <a:rPr sz="2600" spc="-95" dirty="0">
                <a:latin typeface="Arial"/>
                <a:cs typeface="Arial"/>
              </a:rPr>
              <a:t>step,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time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slot,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control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sequence.</a:t>
            </a:r>
            <a:endParaRPr sz="26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6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95" dirty="0">
                <a:latin typeface="Arial"/>
                <a:cs typeface="Arial"/>
              </a:rPr>
              <a:t>Similarly,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output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instruction</a:t>
            </a:r>
            <a:r>
              <a:rPr sz="2600" spc="-110" dirty="0">
                <a:latin typeface="Arial"/>
                <a:cs typeface="Arial"/>
              </a:rPr>
              <a:t> decoder </a:t>
            </a:r>
            <a:r>
              <a:rPr sz="2600" spc="-135" dirty="0">
                <a:latin typeface="Arial"/>
                <a:cs typeface="Arial"/>
              </a:rPr>
              <a:t>consists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 </a:t>
            </a:r>
            <a:r>
              <a:rPr sz="2600" spc="-114" dirty="0">
                <a:latin typeface="Arial"/>
                <a:cs typeface="Arial"/>
              </a:rPr>
              <a:t>separate </a:t>
            </a:r>
            <a:r>
              <a:rPr sz="2600" spc="-55" dirty="0">
                <a:latin typeface="Arial"/>
                <a:cs typeface="Arial"/>
              </a:rPr>
              <a:t>line </a:t>
            </a:r>
            <a:r>
              <a:rPr sz="2600" spc="10" dirty="0">
                <a:latin typeface="Arial"/>
                <a:cs typeface="Arial"/>
              </a:rPr>
              <a:t>for </a:t>
            </a:r>
            <a:r>
              <a:rPr sz="2600" spc="-160" dirty="0">
                <a:latin typeface="Arial"/>
                <a:cs typeface="Arial"/>
              </a:rPr>
              <a:t>each </a:t>
            </a:r>
            <a:r>
              <a:rPr sz="2600" spc="-110" dirty="0">
                <a:latin typeface="Arial"/>
                <a:cs typeface="Arial"/>
              </a:rPr>
              <a:t>machine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instruction.</a:t>
            </a:r>
            <a:endParaRPr sz="26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6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45" dirty="0">
                <a:latin typeface="Arial"/>
                <a:cs typeface="Arial"/>
              </a:rPr>
              <a:t>For </a:t>
            </a:r>
            <a:r>
              <a:rPr sz="2600" spc="-135" dirty="0">
                <a:latin typeface="Arial"/>
                <a:cs typeface="Arial"/>
              </a:rPr>
              <a:t>any </a:t>
            </a:r>
            <a:r>
              <a:rPr sz="2600" spc="-40" dirty="0">
                <a:latin typeface="Arial"/>
                <a:cs typeface="Arial"/>
              </a:rPr>
              <a:t>instruction </a:t>
            </a:r>
            <a:r>
              <a:rPr sz="2600" spc="-100" dirty="0">
                <a:latin typeface="Arial"/>
                <a:cs typeface="Arial"/>
              </a:rPr>
              <a:t>loaded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00" dirty="0">
                <a:latin typeface="Arial"/>
                <a:cs typeface="Arial"/>
              </a:rPr>
              <a:t>IR, </a:t>
            </a:r>
            <a:r>
              <a:rPr sz="2600" spc="-105" dirty="0">
                <a:latin typeface="Arial"/>
                <a:cs typeface="Arial"/>
              </a:rPr>
              <a:t>one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output </a:t>
            </a:r>
            <a:r>
              <a:rPr sz="2600" spc="-100" dirty="0">
                <a:latin typeface="Arial"/>
                <a:cs typeface="Arial"/>
              </a:rPr>
              <a:t>lines  </a:t>
            </a:r>
            <a:r>
              <a:rPr sz="2600" spc="-220" dirty="0">
                <a:latin typeface="Arial"/>
                <a:cs typeface="Arial"/>
              </a:rPr>
              <a:t>INS</a:t>
            </a:r>
            <a:r>
              <a:rPr sz="2550" spc="-330" baseline="-21241" dirty="0">
                <a:latin typeface="Arial"/>
                <a:cs typeface="Arial"/>
              </a:rPr>
              <a:t>1</a:t>
            </a:r>
            <a:r>
              <a:rPr sz="2550" spc="-142" baseline="-21241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through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INS</a:t>
            </a:r>
            <a:r>
              <a:rPr sz="2550" spc="-315" baseline="-21241" dirty="0">
                <a:latin typeface="Arial"/>
                <a:cs typeface="Arial"/>
              </a:rPr>
              <a:t>m</a:t>
            </a:r>
            <a:r>
              <a:rPr sz="2550" spc="-135" baseline="-21241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set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1,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other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lines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are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set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6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20" dirty="0">
                <a:latin typeface="Arial"/>
                <a:cs typeface="Arial"/>
              </a:rPr>
              <a:t>input </a:t>
            </a:r>
            <a:r>
              <a:rPr sz="2600" spc="-150" dirty="0">
                <a:latin typeface="Arial"/>
                <a:cs typeface="Arial"/>
              </a:rPr>
              <a:t>signals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10" dirty="0">
                <a:latin typeface="Arial"/>
                <a:cs typeface="Arial"/>
              </a:rPr>
              <a:t>encoder </a:t>
            </a:r>
            <a:r>
              <a:rPr sz="2600" spc="-95" dirty="0">
                <a:latin typeface="Arial"/>
                <a:cs typeface="Arial"/>
              </a:rPr>
              <a:t>block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135" dirty="0">
                <a:latin typeface="Arial"/>
                <a:cs typeface="Arial"/>
              </a:rPr>
              <a:t>Figure </a:t>
            </a:r>
            <a:r>
              <a:rPr sz="2600" spc="-114" dirty="0">
                <a:latin typeface="Arial"/>
                <a:cs typeface="Arial"/>
              </a:rPr>
              <a:t>7.11 </a:t>
            </a:r>
            <a:r>
              <a:rPr sz="2600" spc="-105" dirty="0">
                <a:latin typeface="Arial"/>
                <a:cs typeface="Arial"/>
              </a:rPr>
              <a:t>are  </a:t>
            </a:r>
            <a:r>
              <a:rPr sz="2600" spc="-95" dirty="0">
                <a:latin typeface="Arial"/>
                <a:cs typeface="Arial"/>
              </a:rPr>
              <a:t>combined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95" dirty="0">
                <a:latin typeface="Arial"/>
                <a:cs typeface="Arial"/>
              </a:rPr>
              <a:t>generate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individual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150" dirty="0">
                <a:latin typeface="Arial"/>
                <a:cs typeface="Arial"/>
              </a:rPr>
              <a:t>signals </a:t>
            </a:r>
            <a:r>
              <a:rPr sz="2600" spc="-145" dirty="0">
                <a:latin typeface="Arial"/>
                <a:cs typeface="Arial"/>
              </a:rPr>
              <a:t>Y</a:t>
            </a:r>
            <a:r>
              <a:rPr sz="2550" spc="-217" baseline="-21241" dirty="0">
                <a:latin typeface="Arial"/>
                <a:cs typeface="Arial"/>
              </a:rPr>
              <a:t>in</a:t>
            </a:r>
            <a:r>
              <a:rPr sz="2600" spc="-145" dirty="0">
                <a:latin typeface="Arial"/>
                <a:cs typeface="Arial"/>
              </a:rPr>
              <a:t>,  </a:t>
            </a:r>
            <a:r>
              <a:rPr sz="2600" spc="-155" dirty="0">
                <a:latin typeface="Arial"/>
                <a:cs typeface="Arial"/>
              </a:rPr>
              <a:t>PC</a:t>
            </a:r>
            <a:r>
              <a:rPr sz="2550" spc="-232" baseline="-21241" dirty="0">
                <a:latin typeface="Arial"/>
                <a:cs typeface="Arial"/>
              </a:rPr>
              <a:t>out</a:t>
            </a:r>
            <a:r>
              <a:rPr sz="2600" spc="-155" dirty="0">
                <a:latin typeface="Arial"/>
                <a:cs typeface="Arial"/>
              </a:rPr>
              <a:t>, </a:t>
            </a:r>
            <a:r>
              <a:rPr sz="2600" spc="-114" dirty="0">
                <a:latin typeface="Arial"/>
                <a:cs typeface="Arial"/>
              </a:rPr>
              <a:t>Add, </a:t>
            </a:r>
            <a:r>
              <a:rPr sz="2600" spc="-180" dirty="0">
                <a:latin typeface="Arial"/>
                <a:cs typeface="Arial"/>
              </a:rPr>
              <a:t>End,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80" dirty="0">
                <a:latin typeface="Arial"/>
                <a:cs typeface="Arial"/>
              </a:rPr>
              <a:t>so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on.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9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55" dirty="0">
                <a:latin typeface="Arial"/>
                <a:cs typeface="Arial"/>
              </a:rPr>
              <a:t>An </a:t>
            </a:r>
            <a:r>
              <a:rPr sz="2600" spc="-120" dirty="0">
                <a:latin typeface="Arial"/>
                <a:cs typeface="Arial"/>
              </a:rPr>
              <a:t>example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60" dirty="0">
                <a:latin typeface="Arial"/>
                <a:cs typeface="Arial"/>
              </a:rPr>
              <a:t>how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10" dirty="0">
                <a:latin typeface="Arial"/>
                <a:cs typeface="Arial"/>
              </a:rPr>
              <a:t>encoder </a:t>
            </a:r>
            <a:r>
              <a:rPr sz="2600" spc="-120" dirty="0">
                <a:latin typeface="Arial"/>
                <a:cs typeface="Arial"/>
              </a:rPr>
              <a:t>generates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35" dirty="0">
                <a:latin typeface="Arial"/>
                <a:cs typeface="Arial"/>
              </a:rPr>
              <a:t>Z</a:t>
            </a:r>
            <a:r>
              <a:rPr sz="2550" spc="-202" baseline="-21241" dirty="0">
                <a:latin typeface="Arial"/>
                <a:cs typeface="Arial"/>
              </a:rPr>
              <a:t>in </a:t>
            </a:r>
            <a:r>
              <a:rPr sz="2600" spc="-40" dirty="0">
                <a:latin typeface="Arial"/>
                <a:cs typeface="Arial"/>
              </a:rPr>
              <a:t>control  </a:t>
            </a:r>
            <a:r>
              <a:rPr sz="2600" spc="-130" dirty="0">
                <a:latin typeface="Arial"/>
                <a:cs typeface="Arial"/>
              </a:rPr>
              <a:t>signal </a:t>
            </a:r>
            <a:r>
              <a:rPr sz="2600" spc="10" dirty="0">
                <a:latin typeface="Arial"/>
                <a:cs typeface="Arial"/>
              </a:rPr>
              <a:t>for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25" dirty="0">
                <a:latin typeface="Arial"/>
                <a:cs typeface="Arial"/>
              </a:rPr>
              <a:t>processor </a:t>
            </a:r>
            <a:r>
              <a:rPr sz="2600" spc="-85" dirty="0">
                <a:latin typeface="Arial"/>
                <a:cs typeface="Arial"/>
              </a:rPr>
              <a:t>organization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135" dirty="0">
                <a:latin typeface="Arial"/>
                <a:cs typeface="Arial"/>
              </a:rPr>
              <a:t>Figure </a:t>
            </a:r>
            <a:r>
              <a:rPr sz="2600" spc="-110" dirty="0">
                <a:latin typeface="Arial"/>
                <a:cs typeface="Arial"/>
              </a:rPr>
              <a:t>7.1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14" dirty="0">
                <a:latin typeface="Arial"/>
                <a:cs typeface="Arial"/>
              </a:rPr>
              <a:t>given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in  </a:t>
            </a:r>
            <a:r>
              <a:rPr sz="2600" spc="-135" dirty="0">
                <a:latin typeface="Arial"/>
                <a:cs typeface="Arial"/>
              </a:rPr>
              <a:t>Figure </a:t>
            </a:r>
            <a:r>
              <a:rPr sz="2600" spc="-105" dirty="0">
                <a:latin typeface="Arial"/>
                <a:cs typeface="Arial"/>
              </a:rPr>
              <a:t>7.12.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70" dirty="0">
                <a:latin typeface="Arial"/>
                <a:cs typeface="Arial"/>
              </a:rPr>
              <a:t>next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slide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262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5" dirty="0"/>
              <a:t>Fundamental</a:t>
            </a:r>
            <a:r>
              <a:rPr sz="4400" spc="-325" dirty="0"/>
              <a:t> </a:t>
            </a:r>
            <a:r>
              <a:rPr sz="4400" spc="-254" dirty="0"/>
              <a:t>Concepts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28" y="1229258"/>
            <a:ext cx="8528685" cy="390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5715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55" dirty="0">
                <a:latin typeface="Arial"/>
                <a:cs typeface="Arial"/>
              </a:rPr>
              <a:t>Processor </a:t>
            </a:r>
            <a:r>
              <a:rPr sz="2600" spc="-100" dirty="0">
                <a:latin typeface="Arial"/>
                <a:cs typeface="Arial"/>
              </a:rPr>
              <a:t>fetches </a:t>
            </a:r>
            <a:r>
              <a:rPr sz="2600" spc="-105" dirty="0">
                <a:latin typeface="Arial"/>
                <a:cs typeface="Arial"/>
              </a:rPr>
              <a:t>one </a:t>
            </a:r>
            <a:r>
              <a:rPr sz="2600" spc="-40" dirty="0">
                <a:latin typeface="Arial"/>
                <a:cs typeface="Arial"/>
              </a:rPr>
              <a:t>instruction </a:t>
            </a:r>
            <a:r>
              <a:rPr sz="2600" spc="-25" dirty="0">
                <a:latin typeface="Arial"/>
                <a:cs typeface="Arial"/>
              </a:rPr>
              <a:t>at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0" dirty="0">
                <a:latin typeface="Arial"/>
                <a:cs typeface="Arial"/>
              </a:rPr>
              <a:t>time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45" dirty="0">
                <a:latin typeface="Arial"/>
                <a:cs typeface="Arial"/>
              </a:rPr>
              <a:t>perform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55" dirty="0">
                <a:latin typeface="Arial"/>
                <a:cs typeface="Arial"/>
              </a:rPr>
              <a:t>operation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specified.</a:t>
            </a:r>
            <a:endParaRPr sz="2600">
              <a:latin typeface="Arial"/>
              <a:cs typeface="Arial"/>
            </a:endParaRPr>
          </a:p>
          <a:p>
            <a:pPr marL="544195" marR="889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70" dirty="0">
                <a:latin typeface="Arial"/>
                <a:cs typeface="Arial"/>
              </a:rPr>
              <a:t>Instructions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70" dirty="0">
                <a:latin typeface="Arial"/>
                <a:cs typeface="Arial"/>
              </a:rPr>
              <a:t>fetched </a:t>
            </a:r>
            <a:r>
              <a:rPr sz="2600" spc="-15" dirty="0">
                <a:latin typeface="Arial"/>
                <a:cs typeface="Arial"/>
              </a:rPr>
              <a:t>from </a:t>
            </a:r>
            <a:r>
              <a:rPr sz="2600" spc="-180" dirty="0">
                <a:latin typeface="Arial"/>
                <a:cs typeface="Arial"/>
              </a:rPr>
              <a:t>successive </a:t>
            </a:r>
            <a:r>
              <a:rPr sz="2600" spc="-85" dirty="0">
                <a:latin typeface="Arial"/>
                <a:cs typeface="Arial"/>
              </a:rPr>
              <a:t>memory locations  </a:t>
            </a:r>
            <a:r>
              <a:rPr sz="2600" dirty="0">
                <a:latin typeface="Arial"/>
                <a:cs typeface="Arial"/>
              </a:rPr>
              <a:t>until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05" dirty="0">
                <a:latin typeface="Arial"/>
                <a:cs typeface="Arial"/>
              </a:rPr>
              <a:t>branch </a:t>
            </a:r>
            <a:r>
              <a:rPr sz="2600" spc="-20" dirty="0">
                <a:latin typeface="Arial"/>
                <a:cs typeface="Arial"/>
              </a:rPr>
              <a:t>or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55" dirty="0">
                <a:latin typeface="Arial"/>
                <a:cs typeface="Arial"/>
              </a:rPr>
              <a:t>jump </a:t>
            </a:r>
            <a:r>
              <a:rPr sz="2600" spc="-40" dirty="0">
                <a:latin typeface="Arial"/>
                <a:cs typeface="Arial"/>
              </a:rPr>
              <a:t>instruction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encountered.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55" dirty="0">
                <a:latin typeface="Arial"/>
                <a:cs typeface="Arial"/>
              </a:rPr>
              <a:t>Processor </a:t>
            </a:r>
            <a:r>
              <a:rPr sz="2600" spc="-165" dirty="0">
                <a:latin typeface="Arial"/>
                <a:cs typeface="Arial"/>
              </a:rPr>
              <a:t>keeps  </a:t>
            </a:r>
            <a:r>
              <a:rPr sz="2600" spc="-65" dirty="0">
                <a:latin typeface="Arial"/>
                <a:cs typeface="Arial"/>
              </a:rPr>
              <a:t>track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0" dirty="0">
                <a:latin typeface="Arial"/>
                <a:cs typeface="Arial"/>
              </a:rPr>
              <a:t>address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90" dirty="0">
                <a:latin typeface="Arial"/>
                <a:cs typeface="Arial"/>
              </a:rPr>
              <a:t>memory  </a:t>
            </a:r>
            <a:r>
              <a:rPr sz="2600" spc="-60" dirty="0">
                <a:latin typeface="Arial"/>
                <a:cs typeface="Arial"/>
              </a:rPr>
              <a:t>location </a:t>
            </a:r>
            <a:r>
              <a:rPr sz="2600" spc="-75" dirty="0">
                <a:latin typeface="Arial"/>
                <a:cs typeface="Arial"/>
              </a:rPr>
              <a:t>containing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next </a:t>
            </a:r>
            <a:r>
              <a:rPr sz="2600" spc="-45" dirty="0">
                <a:latin typeface="Arial"/>
                <a:cs typeface="Arial"/>
              </a:rPr>
              <a:t>instruction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70" dirty="0">
                <a:latin typeface="Arial"/>
                <a:cs typeface="Arial"/>
              </a:rPr>
              <a:t>fetched</a:t>
            </a:r>
            <a:r>
              <a:rPr sz="2600" spc="-45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using  </a:t>
            </a:r>
            <a:r>
              <a:rPr sz="2600" spc="-130" dirty="0">
                <a:latin typeface="Arial"/>
                <a:cs typeface="Arial"/>
              </a:rPr>
              <a:t>Program </a:t>
            </a:r>
            <a:r>
              <a:rPr sz="2600" spc="-105" dirty="0">
                <a:latin typeface="Arial"/>
                <a:cs typeface="Arial"/>
              </a:rPr>
              <a:t>Counter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(PC).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105" dirty="0">
                <a:latin typeface="Arial"/>
                <a:cs typeface="Arial"/>
              </a:rPr>
              <a:t>branch </a:t>
            </a:r>
            <a:r>
              <a:rPr sz="2600" spc="-40" dirty="0">
                <a:latin typeface="Arial"/>
                <a:cs typeface="Arial"/>
              </a:rPr>
              <a:t>instruction </a:t>
            </a:r>
            <a:r>
              <a:rPr sz="2600" spc="-140" dirty="0">
                <a:latin typeface="Arial"/>
                <a:cs typeface="Arial"/>
              </a:rPr>
              <a:t>may </a:t>
            </a:r>
            <a:r>
              <a:rPr sz="2600" spc="-90" dirty="0">
                <a:latin typeface="Arial"/>
                <a:cs typeface="Arial"/>
              </a:rPr>
              <a:t>load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0" dirty="0">
                <a:latin typeface="Arial"/>
                <a:cs typeface="Arial"/>
              </a:rPr>
              <a:t>different </a:t>
            </a:r>
            <a:r>
              <a:rPr sz="2600" spc="-110" dirty="0">
                <a:latin typeface="Arial"/>
                <a:cs typeface="Arial"/>
              </a:rPr>
              <a:t>value </a:t>
            </a:r>
            <a:r>
              <a:rPr sz="2600" dirty="0">
                <a:latin typeface="Arial"/>
                <a:cs typeface="Arial"/>
              </a:rPr>
              <a:t>into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315" dirty="0">
                <a:latin typeface="Arial"/>
                <a:cs typeface="Arial"/>
              </a:rPr>
              <a:t>PC.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50" dirty="0">
                <a:latin typeface="Arial"/>
                <a:cs typeface="Arial"/>
              </a:rPr>
              <a:t>Instruction </a:t>
            </a:r>
            <a:r>
              <a:rPr sz="2600" spc="-135" dirty="0">
                <a:latin typeface="Arial"/>
                <a:cs typeface="Arial"/>
              </a:rPr>
              <a:t>Register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(IR)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3234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/>
              <a:t>Generating</a:t>
            </a:r>
            <a:r>
              <a:rPr sz="4400" spc="-295" dirty="0"/>
              <a:t> </a:t>
            </a:r>
            <a:r>
              <a:rPr sz="4400" spc="-235" dirty="0"/>
              <a:t>Z</a:t>
            </a:r>
            <a:r>
              <a:rPr sz="4350" spc="-352" baseline="-21072" dirty="0"/>
              <a:t>in</a:t>
            </a:r>
            <a:endParaRPr sz="4350" baseline="-21072"/>
          </a:p>
        </p:txBody>
      </p:sp>
      <p:sp>
        <p:nvSpPr>
          <p:cNvPr id="5" name="object 5"/>
          <p:cNvSpPr txBox="1"/>
          <p:nvPr/>
        </p:nvSpPr>
        <p:spPr>
          <a:xfrm>
            <a:off x="147363" y="1150543"/>
            <a:ext cx="6059170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720"/>
              </a:spcBef>
              <a:buClr>
                <a:srgbClr val="DD7F46"/>
              </a:buClr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sz="2600" spc="-170" dirty="0">
                <a:latin typeface="Arial"/>
                <a:cs typeface="Arial"/>
              </a:rPr>
              <a:t>This </a:t>
            </a:r>
            <a:r>
              <a:rPr sz="2600" spc="-35" dirty="0">
                <a:latin typeface="Arial"/>
                <a:cs typeface="Arial"/>
              </a:rPr>
              <a:t>circuit </a:t>
            </a:r>
            <a:r>
              <a:rPr sz="2600" spc="-80" dirty="0">
                <a:latin typeface="Arial"/>
                <a:cs typeface="Arial"/>
              </a:rPr>
              <a:t>implements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logic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function</a:t>
            </a:r>
            <a:endParaRPr sz="2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</a:pPr>
            <a:r>
              <a:rPr sz="2600" spc="-135" dirty="0">
                <a:latin typeface="Arial"/>
                <a:cs typeface="Arial"/>
              </a:rPr>
              <a:t>Z</a:t>
            </a:r>
            <a:r>
              <a:rPr sz="2550" spc="-202" baseline="-21241" dirty="0">
                <a:latin typeface="Arial"/>
                <a:cs typeface="Arial"/>
              </a:rPr>
              <a:t>in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190" dirty="0">
                <a:latin typeface="Arial"/>
                <a:cs typeface="Arial"/>
              </a:rPr>
              <a:t>T</a:t>
            </a:r>
            <a:r>
              <a:rPr sz="2550" spc="-284" baseline="-21241" dirty="0">
                <a:latin typeface="Arial"/>
                <a:cs typeface="Arial"/>
              </a:rPr>
              <a:t>1 </a:t>
            </a:r>
            <a:r>
              <a:rPr sz="2600" spc="-225" dirty="0">
                <a:latin typeface="Arial"/>
                <a:cs typeface="Arial"/>
              </a:rPr>
              <a:t>+ </a:t>
            </a:r>
            <a:r>
              <a:rPr sz="2600" spc="-195" dirty="0">
                <a:latin typeface="Arial"/>
                <a:cs typeface="Arial"/>
              </a:rPr>
              <a:t>T</a:t>
            </a:r>
            <a:r>
              <a:rPr sz="2550" spc="-292" baseline="-21241" dirty="0">
                <a:latin typeface="Arial"/>
                <a:cs typeface="Arial"/>
              </a:rPr>
              <a:t>6 </a:t>
            </a:r>
            <a:r>
              <a:rPr sz="2600" spc="385" dirty="0">
                <a:latin typeface="Arial"/>
                <a:cs typeface="Arial"/>
              </a:rPr>
              <a:t>• </a:t>
            </a:r>
            <a:r>
              <a:rPr sz="2600" spc="-260" dirty="0">
                <a:latin typeface="Arial"/>
                <a:cs typeface="Arial"/>
              </a:rPr>
              <a:t>ADD </a:t>
            </a:r>
            <a:r>
              <a:rPr sz="2600" spc="-225" dirty="0">
                <a:latin typeface="Arial"/>
                <a:cs typeface="Arial"/>
              </a:rPr>
              <a:t>+ </a:t>
            </a:r>
            <a:r>
              <a:rPr sz="2600" spc="-195" dirty="0">
                <a:latin typeface="Arial"/>
                <a:cs typeface="Arial"/>
              </a:rPr>
              <a:t>T</a:t>
            </a:r>
            <a:r>
              <a:rPr sz="2550" spc="-292" baseline="-21241" dirty="0">
                <a:latin typeface="Arial"/>
                <a:cs typeface="Arial"/>
              </a:rPr>
              <a:t>4 </a:t>
            </a:r>
            <a:r>
              <a:rPr sz="2600" spc="385" dirty="0">
                <a:latin typeface="Arial"/>
                <a:cs typeface="Arial"/>
              </a:rPr>
              <a:t>• </a:t>
            </a:r>
            <a:r>
              <a:rPr sz="2600" spc="-395" dirty="0">
                <a:latin typeface="Arial"/>
                <a:cs typeface="Arial"/>
              </a:rPr>
              <a:t>BR </a:t>
            </a:r>
            <a:r>
              <a:rPr sz="2600" spc="-225" dirty="0">
                <a:latin typeface="Arial"/>
                <a:cs typeface="Arial"/>
              </a:rPr>
              <a:t>+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-80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854451"/>
            <a:ext cx="3688079" cy="3038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2869" y="4233252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90" dirty="0">
                <a:latin typeface="Arial"/>
                <a:cs typeface="Arial"/>
              </a:rPr>
              <a:t>T</a:t>
            </a:r>
            <a:r>
              <a:rPr sz="1500" spc="-7" baseline="-25000" dirty="0">
                <a:latin typeface="Arial"/>
                <a:cs typeface="Arial"/>
              </a:rPr>
              <a:t>1</a:t>
            </a:r>
            <a:endParaRPr sz="1500" baseline="-25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5439" y="2462237"/>
            <a:ext cx="3187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Add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0171" y="2443975"/>
            <a:ext cx="5473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Branch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7346" y="3003257"/>
            <a:ext cx="1892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70" dirty="0">
                <a:latin typeface="Arial"/>
                <a:cs typeface="Arial"/>
              </a:rPr>
              <a:t>T</a:t>
            </a:r>
            <a:r>
              <a:rPr sz="1500" spc="-7" baseline="-25000" dirty="0">
                <a:latin typeface="Arial"/>
                <a:cs typeface="Arial"/>
              </a:rPr>
              <a:t>4</a:t>
            </a:r>
            <a:endParaRPr sz="1500" baseline="-25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004" y="3003257"/>
            <a:ext cx="2076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75" dirty="0">
                <a:latin typeface="Arial"/>
                <a:cs typeface="Arial"/>
              </a:rPr>
              <a:t>T</a:t>
            </a:r>
            <a:r>
              <a:rPr sz="1500" spc="-7" baseline="-33333" dirty="0">
                <a:latin typeface="Arial"/>
                <a:cs typeface="Arial"/>
              </a:rPr>
              <a:t>6</a:t>
            </a:r>
            <a:endParaRPr sz="1500" baseline="-333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625" y="2352433"/>
            <a:ext cx="709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281305" algn="l"/>
              </a:tabLst>
            </a:pPr>
            <a:r>
              <a:rPr sz="2000" spc="-13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21473" y="2352433"/>
            <a:ext cx="1186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5365" algn="l"/>
              </a:tabLst>
            </a:pPr>
            <a:r>
              <a:rPr sz="2000" spc="-105" dirty="0">
                <a:latin typeface="Arial"/>
                <a:cs typeface="Arial"/>
              </a:rPr>
              <a:t>sig</a:t>
            </a:r>
            <a:r>
              <a:rPr sz="2000" spc="-125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6875" y="2657335"/>
            <a:ext cx="2012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32230" algn="l"/>
              </a:tabLst>
            </a:pPr>
            <a:r>
              <a:rPr sz="2000" spc="-100" dirty="0">
                <a:latin typeface="Arial"/>
                <a:cs typeface="Arial"/>
              </a:rPr>
              <a:t>asser</a:t>
            </a:r>
            <a:r>
              <a:rPr sz="2000" spc="-50" dirty="0">
                <a:latin typeface="Arial"/>
                <a:cs typeface="Arial"/>
              </a:rPr>
              <a:t>t</a:t>
            </a:r>
            <a:r>
              <a:rPr sz="2000" spc="-90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5" dirty="0">
                <a:latin typeface="Arial"/>
                <a:cs typeface="Arial"/>
              </a:rPr>
              <a:t>during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6875" y="2962236"/>
            <a:ext cx="20110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"/>
                <a:cs typeface="Arial"/>
              </a:rPr>
              <a:t>time </a:t>
            </a:r>
            <a:r>
              <a:rPr sz="2000" spc="-40" dirty="0">
                <a:latin typeface="Arial"/>
                <a:cs typeface="Arial"/>
              </a:rPr>
              <a:t>slot </a:t>
            </a:r>
            <a:r>
              <a:rPr sz="2000" spc="-175" dirty="0">
                <a:latin typeface="Arial"/>
                <a:cs typeface="Arial"/>
              </a:rPr>
              <a:t>T1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 </a:t>
            </a:r>
            <a:r>
              <a:rPr sz="2000" spc="-50" dirty="0">
                <a:latin typeface="Arial"/>
                <a:cs typeface="Arial"/>
              </a:rPr>
              <a:t>instructions,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4974" y="3571785"/>
            <a:ext cx="1172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  <a:tab pos="903605" algn="l"/>
              </a:tabLst>
            </a:pPr>
            <a:r>
              <a:rPr sz="2000" spc="-254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0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1623" y="3876433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Arial"/>
                <a:cs typeface="Arial"/>
              </a:rPr>
              <a:t>instruction,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6875" y="3571785"/>
            <a:ext cx="69342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during  </a:t>
            </a:r>
            <a:r>
              <a:rPr sz="2000" spc="-100" dirty="0">
                <a:latin typeface="Arial"/>
                <a:cs typeface="Arial"/>
              </a:rPr>
              <a:t>Add  </a:t>
            </a:r>
            <a:r>
              <a:rPr sz="2000" spc="-55" dirty="0">
                <a:latin typeface="Arial"/>
                <a:cs typeface="Arial"/>
              </a:rPr>
              <a:t>during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4974" y="4181335"/>
            <a:ext cx="1172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903605" algn="l"/>
              </a:tabLst>
            </a:pPr>
            <a:r>
              <a:rPr sz="2000" spc="-254" dirty="0">
                <a:latin typeface="Arial"/>
                <a:cs typeface="Arial"/>
              </a:rPr>
              <a:t>T</a:t>
            </a:r>
            <a:r>
              <a:rPr sz="2000" spc="-100" dirty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0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623" y="4486236"/>
            <a:ext cx="793305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471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"/>
                <a:cs typeface="Arial"/>
              </a:rPr>
              <a:t>unconditional  </a:t>
            </a:r>
            <a:r>
              <a:rPr sz="2000" spc="-80" dirty="0">
                <a:latin typeface="Arial"/>
                <a:cs typeface="Arial"/>
              </a:rPr>
              <a:t>branch </a:t>
            </a:r>
            <a:r>
              <a:rPr sz="2000" spc="-40" dirty="0">
                <a:latin typeface="Arial"/>
                <a:cs typeface="Arial"/>
              </a:rPr>
              <a:t>instruction,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so </a:t>
            </a:r>
            <a:r>
              <a:rPr sz="2000" spc="-60" dirty="0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Figure 7.12. Generation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the Z</a:t>
            </a:r>
            <a:r>
              <a:rPr sz="1350" i="1" baseline="-21604" dirty="0">
                <a:latin typeface="Arial"/>
                <a:cs typeface="Arial"/>
              </a:rPr>
              <a:t>i</a:t>
            </a:r>
            <a:r>
              <a:rPr sz="1200" i="1" baseline="-20833" dirty="0">
                <a:latin typeface="Arial"/>
                <a:cs typeface="Arial"/>
              </a:rPr>
              <a:t>n </a:t>
            </a:r>
            <a:r>
              <a:rPr sz="1500" dirty="0">
                <a:latin typeface="Arial"/>
                <a:cs typeface="Arial"/>
              </a:rPr>
              <a:t>control signal for the processor </a:t>
            </a:r>
            <a:r>
              <a:rPr sz="1500" spc="-5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Figure</a:t>
            </a:r>
            <a:r>
              <a:rPr sz="1500" spc="-2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7.1.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3554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80" dirty="0"/>
              <a:t>Generating</a:t>
            </a:r>
            <a:r>
              <a:rPr sz="4400" spc="-285" dirty="0"/>
              <a:t> </a:t>
            </a:r>
            <a:r>
              <a:rPr sz="4400" spc="-360" dirty="0"/>
              <a:t>End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85" y="1195856"/>
            <a:ext cx="7740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sz="2600" spc="-210" dirty="0">
                <a:latin typeface="Arial"/>
                <a:cs typeface="Arial"/>
              </a:rPr>
              <a:t>End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=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T7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385" dirty="0">
                <a:latin typeface="Arial"/>
                <a:cs typeface="Arial"/>
              </a:rPr>
              <a:t>•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60" dirty="0">
                <a:latin typeface="Arial"/>
                <a:cs typeface="Arial"/>
              </a:rPr>
              <a:t>ADD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+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T5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385" dirty="0">
                <a:latin typeface="Arial"/>
                <a:cs typeface="Arial"/>
              </a:rPr>
              <a:t>•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00" dirty="0">
                <a:latin typeface="Arial"/>
                <a:cs typeface="Arial"/>
              </a:rPr>
              <a:t>BR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+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(T5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385" dirty="0">
                <a:latin typeface="Arial"/>
                <a:cs typeface="Arial"/>
              </a:rPr>
              <a:t>•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5" dirty="0">
                <a:latin typeface="Arial"/>
                <a:cs typeface="Arial"/>
              </a:rPr>
              <a:t>+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T4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385" dirty="0">
                <a:latin typeface="Arial"/>
                <a:cs typeface="Arial"/>
              </a:rPr>
              <a:t>•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N)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385" dirty="0">
                <a:latin typeface="Arial"/>
                <a:cs typeface="Arial"/>
              </a:rPr>
              <a:t>•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30" dirty="0">
                <a:latin typeface="Arial"/>
                <a:cs typeface="Arial"/>
              </a:rPr>
              <a:t>BRN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20" dirty="0">
                <a:latin typeface="Arial"/>
                <a:cs typeface="Arial"/>
              </a:rPr>
              <a:t>+…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200" y="17518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10217" y="5984765"/>
            <a:ext cx="36334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"/>
                <a:cs typeface="Arial"/>
              </a:rPr>
              <a:t>Figure 7.13. Generation </a:t>
            </a:r>
            <a:r>
              <a:rPr sz="1250" spc="5" dirty="0">
                <a:latin typeface="Arial"/>
                <a:cs typeface="Arial"/>
              </a:rPr>
              <a:t>of </a:t>
            </a:r>
            <a:r>
              <a:rPr sz="1250" spc="15" dirty="0">
                <a:latin typeface="Arial"/>
                <a:cs typeface="Arial"/>
              </a:rPr>
              <a:t>the End control</a:t>
            </a:r>
            <a:r>
              <a:rPr sz="1250" spc="-175" dirty="0">
                <a:latin typeface="Arial"/>
                <a:cs typeface="Arial"/>
              </a:rPr>
              <a:t> </a:t>
            </a:r>
            <a:r>
              <a:rPr sz="1250" spc="15" dirty="0">
                <a:latin typeface="Arial"/>
                <a:cs typeface="Arial"/>
              </a:rPr>
              <a:t>signal.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3644" y="4251452"/>
            <a:ext cx="406398" cy="470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304" y="2885948"/>
            <a:ext cx="391158" cy="391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4432" y="2813303"/>
            <a:ext cx="375285" cy="260985"/>
          </a:xfrm>
          <a:custGeom>
            <a:avLst/>
            <a:gdLst/>
            <a:ahLst/>
            <a:cxnLst/>
            <a:rect l="l" t="t" r="r" b="b"/>
            <a:pathLst>
              <a:path w="375285" h="260985">
                <a:moveTo>
                  <a:pt x="0" y="260604"/>
                </a:moveTo>
                <a:lnTo>
                  <a:pt x="0" y="0"/>
                </a:lnTo>
                <a:lnTo>
                  <a:pt x="374904" y="0"/>
                </a:lnTo>
                <a:lnTo>
                  <a:pt x="374904" y="260604"/>
                </a:lnTo>
                <a:lnTo>
                  <a:pt x="0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4431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4432" y="2805176"/>
            <a:ext cx="375285" cy="16510"/>
          </a:xfrm>
          <a:custGeom>
            <a:avLst/>
            <a:gdLst/>
            <a:ahLst/>
            <a:cxnLst/>
            <a:rect l="l" t="t" r="r" b="b"/>
            <a:pathLst>
              <a:path w="375285" h="16510">
                <a:moveTo>
                  <a:pt x="0" y="0"/>
                </a:moveTo>
                <a:lnTo>
                  <a:pt x="374903" y="0"/>
                </a:lnTo>
                <a:lnTo>
                  <a:pt x="37490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9335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1747" y="4291583"/>
            <a:ext cx="113030" cy="17145"/>
          </a:xfrm>
          <a:custGeom>
            <a:avLst/>
            <a:gdLst/>
            <a:ahLst/>
            <a:cxnLst/>
            <a:rect l="l" t="t" r="r" b="b"/>
            <a:pathLst>
              <a:path w="113029" h="17145">
                <a:moveTo>
                  <a:pt x="0" y="16763"/>
                </a:moveTo>
                <a:lnTo>
                  <a:pt x="112775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523" y="4259579"/>
            <a:ext cx="82550" cy="32384"/>
          </a:xfrm>
          <a:custGeom>
            <a:avLst/>
            <a:gdLst/>
            <a:ahLst/>
            <a:cxnLst/>
            <a:rect l="l" t="t" r="r" b="b"/>
            <a:pathLst>
              <a:path w="82550" h="32385">
                <a:moveTo>
                  <a:pt x="0" y="32003"/>
                </a:moveTo>
                <a:lnTo>
                  <a:pt x="82295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1915" y="4259579"/>
            <a:ext cx="82550" cy="32384"/>
          </a:xfrm>
          <a:custGeom>
            <a:avLst/>
            <a:gdLst/>
            <a:ahLst/>
            <a:cxnLst/>
            <a:rect l="l" t="t" r="r" b="b"/>
            <a:pathLst>
              <a:path w="82550" h="32385">
                <a:moveTo>
                  <a:pt x="0" y="0"/>
                </a:moveTo>
                <a:lnTo>
                  <a:pt x="82295" y="320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4211" y="4291583"/>
            <a:ext cx="97790" cy="17145"/>
          </a:xfrm>
          <a:custGeom>
            <a:avLst/>
            <a:gdLst/>
            <a:ahLst/>
            <a:cxnLst/>
            <a:rect l="l" t="t" r="r" b="b"/>
            <a:pathLst>
              <a:path w="97789" h="17145">
                <a:moveTo>
                  <a:pt x="0" y="0"/>
                </a:moveTo>
                <a:lnTo>
                  <a:pt x="97535" y="1676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9935" y="4291583"/>
            <a:ext cx="114300" cy="17145"/>
          </a:xfrm>
          <a:custGeom>
            <a:avLst/>
            <a:gdLst/>
            <a:ahLst/>
            <a:cxnLst/>
            <a:rect l="l" t="t" r="r" b="b"/>
            <a:pathLst>
              <a:path w="114300" h="17145">
                <a:moveTo>
                  <a:pt x="0" y="16763"/>
                </a:moveTo>
                <a:lnTo>
                  <a:pt x="114299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4235" y="4259579"/>
            <a:ext cx="81280" cy="32384"/>
          </a:xfrm>
          <a:custGeom>
            <a:avLst/>
            <a:gdLst/>
            <a:ahLst/>
            <a:cxnLst/>
            <a:rect l="l" t="t" r="r" b="b"/>
            <a:pathLst>
              <a:path w="81279" h="32385">
                <a:moveTo>
                  <a:pt x="0" y="32003"/>
                </a:moveTo>
                <a:lnTo>
                  <a:pt x="80771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4864" y="4259579"/>
            <a:ext cx="82550" cy="32384"/>
          </a:xfrm>
          <a:custGeom>
            <a:avLst/>
            <a:gdLst/>
            <a:ahLst/>
            <a:cxnLst/>
            <a:rect l="l" t="t" r="r" b="b"/>
            <a:pathLst>
              <a:path w="82550" h="32385">
                <a:moveTo>
                  <a:pt x="0" y="0"/>
                </a:moveTo>
                <a:lnTo>
                  <a:pt x="82295" y="320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7159" y="4291583"/>
            <a:ext cx="97790" cy="17145"/>
          </a:xfrm>
          <a:custGeom>
            <a:avLst/>
            <a:gdLst/>
            <a:ahLst/>
            <a:cxnLst/>
            <a:rect l="l" t="t" r="r" b="b"/>
            <a:pathLst>
              <a:path w="97789" h="17145">
                <a:moveTo>
                  <a:pt x="0" y="0"/>
                </a:moveTo>
                <a:lnTo>
                  <a:pt x="97535" y="1676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2728" y="2885948"/>
            <a:ext cx="389634" cy="3911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0855" y="2813303"/>
            <a:ext cx="373380" cy="260985"/>
          </a:xfrm>
          <a:custGeom>
            <a:avLst/>
            <a:gdLst/>
            <a:ahLst/>
            <a:cxnLst/>
            <a:rect l="l" t="t" r="r" b="b"/>
            <a:pathLst>
              <a:path w="373379" h="260985">
                <a:moveTo>
                  <a:pt x="0" y="260604"/>
                </a:moveTo>
                <a:lnTo>
                  <a:pt x="0" y="0"/>
                </a:lnTo>
                <a:lnTo>
                  <a:pt x="373380" y="0"/>
                </a:lnTo>
                <a:lnTo>
                  <a:pt x="373380" y="260604"/>
                </a:lnTo>
                <a:lnTo>
                  <a:pt x="0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0855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0855" y="2805176"/>
            <a:ext cx="373380" cy="16510"/>
          </a:xfrm>
          <a:custGeom>
            <a:avLst/>
            <a:gdLst/>
            <a:ahLst/>
            <a:cxnLst/>
            <a:rect l="l" t="t" r="r" b="b"/>
            <a:pathLst>
              <a:path w="373379" h="16510">
                <a:moveTo>
                  <a:pt x="0" y="0"/>
                </a:moveTo>
                <a:lnTo>
                  <a:pt x="373379" y="0"/>
                </a:lnTo>
                <a:lnTo>
                  <a:pt x="373379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4235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9320" y="2885948"/>
            <a:ext cx="389634" cy="391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7448" y="2813303"/>
            <a:ext cx="390525" cy="260985"/>
          </a:xfrm>
          <a:custGeom>
            <a:avLst/>
            <a:gdLst/>
            <a:ahLst/>
            <a:cxnLst/>
            <a:rect l="l" t="t" r="r" b="b"/>
            <a:pathLst>
              <a:path w="390525" h="260985">
                <a:moveTo>
                  <a:pt x="0" y="260604"/>
                </a:moveTo>
                <a:lnTo>
                  <a:pt x="0" y="0"/>
                </a:lnTo>
                <a:lnTo>
                  <a:pt x="390144" y="0"/>
                </a:lnTo>
                <a:lnTo>
                  <a:pt x="390144" y="260604"/>
                </a:lnTo>
                <a:lnTo>
                  <a:pt x="0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7447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7447" y="2805176"/>
            <a:ext cx="390525" cy="16510"/>
          </a:xfrm>
          <a:custGeom>
            <a:avLst/>
            <a:gdLst/>
            <a:ahLst/>
            <a:cxnLst/>
            <a:rect l="l" t="t" r="r" b="b"/>
            <a:pathLst>
              <a:path w="390525" h="16510">
                <a:moveTo>
                  <a:pt x="0" y="0"/>
                </a:moveTo>
                <a:lnTo>
                  <a:pt x="390143" y="0"/>
                </a:lnTo>
                <a:lnTo>
                  <a:pt x="39014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7591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3411" y="326897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58369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95927" y="326897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0371" y="356158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995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0515" y="3852671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43891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90515" y="3852671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39">
                <a:moveTo>
                  <a:pt x="0" y="0"/>
                </a:moveTo>
                <a:lnTo>
                  <a:pt x="1056131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02835" y="356158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995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5927" y="3561587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406907" y="0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1167" y="3852671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455675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89503" y="3852671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1121663" y="0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96528" y="2378443"/>
            <a:ext cx="186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60" dirty="0">
                <a:latin typeface="Arial"/>
                <a:cs typeface="Arial"/>
              </a:rPr>
              <a:t>T</a:t>
            </a:r>
            <a:r>
              <a:rPr sz="1350" spc="-7" baseline="-24691" dirty="0">
                <a:latin typeface="Arial"/>
                <a:cs typeface="Arial"/>
              </a:rPr>
              <a:t>7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59963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3803" y="2228087"/>
            <a:ext cx="0" cy="585470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585215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92979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2059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61652" y="1907552"/>
            <a:ext cx="2857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Add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09374" y="1907552"/>
            <a:ext cx="4889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Branch</a:t>
            </a:r>
            <a:endParaRPr sz="11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61586" y="1744497"/>
            <a:ext cx="654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Arial"/>
                <a:cs typeface="Arial"/>
              </a:rPr>
              <a:t>Branch&lt;0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84797" y="2378443"/>
            <a:ext cx="186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60" dirty="0">
                <a:latin typeface="Arial"/>
                <a:cs typeface="Arial"/>
              </a:rPr>
              <a:t>T</a:t>
            </a:r>
            <a:r>
              <a:rPr sz="1350" spc="-7" baseline="-24691" dirty="0">
                <a:latin typeface="Arial"/>
                <a:cs typeface="Arial"/>
              </a:rPr>
              <a:t>5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51603" y="4713731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43891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24642" y="5237593"/>
            <a:ext cx="2857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End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29911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21784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29911" y="414527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29911" y="4137152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10">
                <a:moveTo>
                  <a:pt x="0" y="0"/>
                </a:moveTo>
                <a:lnTo>
                  <a:pt x="16763" y="0"/>
                </a:lnTo>
                <a:lnTo>
                  <a:pt x="1676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95444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87316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95444" y="4145279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0" y="16763"/>
                </a:moveTo>
                <a:lnTo>
                  <a:pt x="15239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95444" y="4137152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39" h="16510">
                <a:moveTo>
                  <a:pt x="0" y="0"/>
                </a:moveTo>
                <a:lnTo>
                  <a:pt x="15239" y="0"/>
                </a:lnTo>
                <a:lnTo>
                  <a:pt x="15239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59452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1324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59451" y="414527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59452" y="4137152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10">
                <a:moveTo>
                  <a:pt x="0" y="0"/>
                </a:moveTo>
                <a:lnTo>
                  <a:pt x="16763" y="0"/>
                </a:lnTo>
                <a:lnTo>
                  <a:pt x="1676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42232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4104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42232" y="4145279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0" y="16763"/>
                </a:moveTo>
                <a:lnTo>
                  <a:pt x="15239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42232" y="4137152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39" h="16510">
                <a:moveTo>
                  <a:pt x="0" y="0"/>
                </a:moveTo>
                <a:lnTo>
                  <a:pt x="15239" y="0"/>
                </a:lnTo>
                <a:lnTo>
                  <a:pt x="15239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06240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8112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06239" y="414527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06240" y="4137152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10">
                <a:moveTo>
                  <a:pt x="0" y="0"/>
                </a:moveTo>
                <a:lnTo>
                  <a:pt x="16763" y="0"/>
                </a:lnTo>
                <a:lnTo>
                  <a:pt x="1676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1771" y="413715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3644" y="414527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0" y="16763"/>
                </a:moveTo>
                <a:lnTo>
                  <a:pt x="16254" y="16763"/>
                </a:lnTo>
                <a:lnTo>
                  <a:pt x="16254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1771" y="414527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0" y="16763"/>
                </a:moveTo>
                <a:lnTo>
                  <a:pt x="16763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71771" y="4137152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10">
                <a:moveTo>
                  <a:pt x="0" y="0"/>
                </a:moveTo>
                <a:lnTo>
                  <a:pt x="16763" y="0"/>
                </a:lnTo>
                <a:lnTo>
                  <a:pt x="16763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22520" y="224485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56845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49623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25467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95927" y="224485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56845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25467" y="2537459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667511" y="0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51603" y="1952243"/>
            <a:ext cx="0" cy="585470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861051" y="1907552"/>
            <a:ext cx="13144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5"/>
              </a:lnSpc>
              <a:spcBef>
                <a:spcPts val="100"/>
              </a:spcBef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34472" y="2053793"/>
            <a:ext cx="131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57015" y="2537459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292607" y="0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056123" y="2378443"/>
            <a:ext cx="5448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Arial"/>
                <a:cs typeface="Arial"/>
              </a:rPr>
              <a:t>T</a:t>
            </a:r>
            <a:r>
              <a:rPr sz="1350" spc="-7" baseline="-24691" dirty="0">
                <a:latin typeface="Arial"/>
                <a:cs typeface="Arial"/>
              </a:rPr>
              <a:t>4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315728" y="2378443"/>
            <a:ext cx="1866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60" dirty="0">
                <a:latin typeface="Arial"/>
                <a:cs typeface="Arial"/>
              </a:rPr>
              <a:t>T</a:t>
            </a:r>
            <a:r>
              <a:rPr sz="1350" spc="-7" baseline="-24691" dirty="0">
                <a:latin typeface="Arial"/>
                <a:cs typeface="Arial"/>
              </a:rPr>
              <a:t>5</a:t>
            </a:r>
            <a:endParaRPr sz="1350" baseline="-24691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60212" y="2885948"/>
            <a:ext cx="389634" cy="391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68340" y="2813303"/>
            <a:ext cx="373380" cy="260985"/>
          </a:xfrm>
          <a:custGeom>
            <a:avLst/>
            <a:gdLst/>
            <a:ahLst/>
            <a:cxnLst/>
            <a:rect l="l" t="t" r="r" b="b"/>
            <a:pathLst>
              <a:path w="373379" h="260985">
                <a:moveTo>
                  <a:pt x="0" y="260604"/>
                </a:moveTo>
                <a:lnTo>
                  <a:pt x="0" y="0"/>
                </a:lnTo>
                <a:lnTo>
                  <a:pt x="373380" y="0"/>
                </a:lnTo>
                <a:lnTo>
                  <a:pt x="373380" y="260604"/>
                </a:lnTo>
                <a:lnTo>
                  <a:pt x="0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8339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68340" y="2805176"/>
            <a:ext cx="373380" cy="16510"/>
          </a:xfrm>
          <a:custGeom>
            <a:avLst/>
            <a:gdLst/>
            <a:ahLst/>
            <a:cxnLst/>
            <a:rect l="l" t="t" r="r" b="b"/>
            <a:pathLst>
              <a:path w="373379" h="16510">
                <a:moveTo>
                  <a:pt x="0" y="0"/>
                </a:moveTo>
                <a:lnTo>
                  <a:pt x="373379" y="0"/>
                </a:lnTo>
                <a:lnTo>
                  <a:pt x="373379" y="16254"/>
                </a:lnTo>
                <a:lnTo>
                  <a:pt x="0" y="162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41719" y="2813303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32347" y="2228087"/>
            <a:ext cx="0" cy="585470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77711" y="2537459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5843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00371" y="3561587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422147" y="0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89503" y="326897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583691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22520" y="326897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292607"/>
                </a:moveTo>
                <a:lnTo>
                  <a:pt x="0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21051" y="2537459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>
                <a:moveTo>
                  <a:pt x="0" y="0"/>
                </a:moveTo>
                <a:lnTo>
                  <a:pt x="438911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77711" y="2537459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>
                <a:moveTo>
                  <a:pt x="0" y="0"/>
                </a:moveTo>
                <a:lnTo>
                  <a:pt x="438911" y="0"/>
                </a:lnTo>
              </a:path>
            </a:pathLst>
          </a:custGeom>
          <a:ln w="16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035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0" dirty="0"/>
              <a:t>A </a:t>
            </a:r>
            <a:r>
              <a:rPr sz="4400" spc="-185" dirty="0"/>
              <a:t>Complete</a:t>
            </a:r>
            <a:r>
              <a:rPr sz="4400" spc="-105" dirty="0"/>
              <a:t> </a:t>
            </a:r>
            <a:r>
              <a:rPr sz="4400" spc="-260" dirty="0"/>
              <a:t>Processor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208276" y="1232915"/>
            <a:ext cx="4125595" cy="3260090"/>
          </a:xfrm>
          <a:custGeom>
            <a:avLst/>
            <a:gdLst/>
            <a:ahLst/>
            <a:cxnLst/>
            <a:rect l="l" t="t" r="r" b="b"/>
            <a:pathLst>
              <a:path w="4125595" h="3260090">
                <a:moveTo>
                  <a:pt x="0" y="0"/>
                </a:moveTo>
                <a:lnTo>
                  <a:pt x="4125468" y="0"/>
                </a:lnTo>
                <a:lnTo>
                  <a:pt x="4125468" y="3259836"/>
                </a:lnTo>
                <a:lnTo>
                  <a:pt x="0" y="3259836"/>
                </a:lnTo>
                <a:lnTo>
                  <a:pt x="0" y="0"/>
                </a:lnTo>
                <a:close/>
              </a:path>
            </a:pathLst>
          </a:custGeom>
          <a:solidFill>
            <a:srgbClr val="B2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25574"/>
            <a:ext cx="4125595" cy="15240"/>
          </a:xfrm>
          <a:custGeom>
            <a:avLst/>
            <a:gdLst/>
            <a:ahLst/>
            <a:cxnLst/>
            <a:rect l="l" t="t" r="r" b="b"/>
            <a:pathLst>
              <a:path w="4125595" h="15240">
                <a:moveTo>
                  <a:pt x="0" y="0"/>
                </a:moveTo>
                <a:lnTo>
                  <a:pt x="4125467" y="0"/>
                </a:lnTo>
                <a:lnTo>
                  <a:pt x="4125467" y="14682"/>
                </a:lnTo>
                <a:lnTo>
                  <a:pt x="0" y="1468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3744" y="1232915"/>
            <a:ext cx="0" cy="3260090"/>
          </a:xfrm>
          <a:custGeom>
            <a:avLst/>
            <a:gdLst/>
            <a:ahLst/>
            <a:cxnLst/>
            <a:rect l="l" t="t" r="r" b="b"/>
            <a:pathLst>
              <a:path h="3260090">
                <a:moveTo>
                  <a:pt x="0" y="0"/>
                </a:moveTo>
                <a:lnTo>
                  <a:pt x="0" y="3259835"/>
                </a:lnTo>
              </a:path>
            </a:pathLst>
          </a:custGeom>
          <a:ln w="1468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8275" y="4492751"/>
            <a:ext cx="4125595" cy="0"/>
          </a:xfrm>
          <a:custGeom>
            <a:avLst/>
            <a:gdLst/>
            <a:ahLst/>
            <a:cxnLst/>
            <a:rect l="l" t="t" r="r" b="b"/>
            <a:pathLst>
              <a:path w="4125595">
                <a:moveTo>
                  <a:pt x="4125467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8275" y="1232915"/>
            <a:ext cx="0" cy="3260090"/>
          </a:xfrm>
          <a:custGeom>
            <a:avLst/>
            <a:gdLst/>
            <a:ahLst/>
            <a:cxnLst/>
            <a:rect l="l" t="t" r="r" b="b"/>
            <a:pathLst>
              <a:path h="3260090">
                <a:moveTo>
                  <a:pt x="0" y="3259835"/>
                </a:moveTo>
                <a:lnTo>
                  <a:pt x="0" y="0"/>
                </a:lnTo>
              </a:path>
            </a:pathLst>
          </a:custGeom>
          <a:ln w="1468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2364" y="1467611"/>
            <a:ext cx="2760345" cy="294640"/>
          </a:xfrm>
          <a:custGeom>
            <a:avLst/>
            <a:gdLst/>
            <a:ahLst/>
            <a:cxnLst/>
            <a:rect l="l" t="t" r="r" b="b"/>
            <a:pathLst>
              <a:path w="2760345" h="294639">
                <a:moveTo>
                  <a:pt x="59436" y="294132"/>
                </a:moveTo>
                <a:lnTo>
                  <a:pt x="0" y="294132"/>
                </a:lnTo>
                <a:lnTo>
                  <a:pt x="0" y="0"/>
                </a:lnTo>
                <a:lnTo>
                  <a:pt x="2731008" y="0"/>
                </a:lnTo>
                <a:lnTo>
                  <a:pt x="2731008" y="57912"/>
                </a:lnTo>
                <a:lnTo>
                  <a:pt x="59436" y="57912"/>
                </a:lnTo>
                <a:lnTo>
                  <a:pt x="59436" y="294132"/>
                </a:lnTo>
                <a:close/>
              </a:path>
              <a:path w="2760345" h="294639">
                <a:moveTo>
                  <a:pt x="1394460" y="190500"/>
                </a:moveTo>
                <a:lnTo>
                  <a:pt x="1321308" y="190500"/>
                </a:lnTo>
                <a:lnTo>
                  <a:pt x="1321308" y="57912"/>
                </a:lnTo>
                <a:lnTo>
                  <a:pt x="1394460" y="57912"/>
                </a:lnTo>
                <a:lnTo>
                  <a:pt x="1394460" y="190500"/>
                </a:lnTo>
                <a:close/>
              </a:path>
              <a:path w="2760345" h="294639">
                <a:moveTo>
                  <a:pt x="2731008" y="190500"/>
                </a:moveTo>
                <a:lnTo>
                  <a:pt x="2657856" y="190500"/>
                </a:lnTo>
                <a:lnTo>
                  <a:pt x="2657856" y="57912"/>
                </a:lnTo>
                <a:lnTo>
                  <a:pt x="2731008" y="57912"/>
                </a:lnTo>
                <a:lnTo>
                  <a:pt x="2731008" y="190500"/>
                </a:lnTo>
                <a:close/>
              </a:path>
              <a:path w="2760345" h="294639">
                <a:moveTo>
                  <a:pt x="1365504" y="294132"/>
                </a:moveTo>
                <a:lnTo>
                  <a:pt x="1292352" y="190500"/>
                </a:lnTo>
                <a:lnTo>
                  <a:pt x="1423416" y="190500"/>
                </a:lnTo>
                <a:lnTo>
                  <a:pt x="1365504" y="294132"/>
                </a:lnTo>
                <a:close/>
              </a:path>
              <a:path w="2760345" h="294639">
                <a:moveTo>
                  <a:pt x="2686812" y="294132"/>
                </a:moveTo>
                <a:lnTo>
                  <a:pt x="2627376" y="190500"/>
                </a:lnTo>
                <a:lnTo>
                  <a:pt x="2759964" y="190500"/>
                </a:lnTo>
                <a:lnTo>
                  <a:pt x="2686812" y="294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2363" y="1467611"/>
            <a:ext cx="2760345" cy="294640"/>
          </a:xfrm>
          <a:custGeom>
            <a:avLst/>
            <a:gdLst/>
            <a:ahLst/>
            <a:cxnLst/>
            <a:rect l="l" t="t" r="r" b="b"/>
            <a:pathLst>
              <a:path w="2760345" h="294639">
                <a:moveTo>
                  <a:pt x="59435" y="294131"/>
                </a:moveTo>
                <a:lnTo>
                  <a:pt x="59435" y="57911"/>
                </a:lnTo>
                <a:lnTo>
                  <a:pt x="1321307" y="57911"/>
                </a:lnTo>
                <a:lnTo>
                  <a:pt x="1321307" y="190499"/>
                </a:lnTo>
                <a:lnTo>
                  <a:pt x="1292351" y="190499"/>
                </a:lnTo>
                <a:lnTo>
                  <a:pt x="1365503" y="294131"/>
                </a:lnTo>
                <a:lnTo>
                  <a:pt x="1423415" y="190499"/>
                </a:lnTo>
                <a:lnTo>
                  <a:pt x="1394459" y="190499"/>
                </a:lnTo>
                <a:lnTo>
                  <a:pt x="1394459" y="57911"/>
                </a:lnTo>
                <a:lnTo>
                  <a:pt x="2657855" y="57911"/>
                </a:lnTo>
                <a:lnTo>
                  <a:pt x="2657855" y="190499"/>
                </a:lnTo>
                <a:lnTo>
                  <a:pt x="2627375" y="190499"/>
                </a:lnTo>
                <a:lnTo>
                  <a:pt x="2686811" y="294131"/>
                </a:lnTo>
                <a:lnTo>
                  <a:pt x="2759963" y="190499"/>
                </a:lnTo>
                <a:lnTo>
                  <a:pt x="2731007" y="190499"/>
                </a:lnTo>
                <a:lnTo>
                  <a:pt x="2731007" y="0"/>
                </a:lnTo>
                <a:lnTo>
                  <a:pt x="0" y="0"/>
                </a:lnTo>
                <a:lnTo>
                  <a:pt x="0" y="294131"/>
                </a:lnTo>
                <a:lnTo>
                  <a:pt x="59435" y="29413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152552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236219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800" y="1525523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79">
                <a:moveTo>
                  <a:pt x="0" y="0"/>
                </a:moveTo>
                <a:lnTo>
                  <a:pt x="126187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7374" y="1525523"/>
            <a:ext cx="145746" cy="243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6823" y="1525523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39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398" y="1467611"/>
            <a:ext cx="147270" cy="301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2363" y="1467611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5">
                <a:moveTo>
                  <a:pt x="2731007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2363" y="1467611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12491" y="1761743"/>
            <a:ext cx="1057910" cy="542925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426084" marR="189865" indent="-177165">
              <a:lnSpc>
                <a:spcPts val="1160"/>
              </a:lnSpc>
              <a:spcBef>
                <a:spcPts val="800"/>
              </a:spcBef>
            </a:pPr>
            <a:r>
              <a:rPr sz="1050" spc="-5" dirty="0">
                <a:latin typeface="Arial"/>
                <a:cs typeface="Arial"/>
              </a:rPr>
              <a:t>Instruction  </a:t>
            </a:r>
            <a:r>
              <a:rPr sz="1050" spc="-10" dirty="0">
                <a:latin typeface="Arial"/>
                <a:cs typeface="Arial"/>
              </a:rPr>
              <a:t>unit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68168" y="2304287"/>
            <a:ext cx="146685" cy="528955"/>
          </a:xfrm>
          <a:custGeom>
            <a:avLst/>
            <a:gdLst/>
            <a:ahLst/>
            <a:cxnLst/>
            <a:rect l="l" t="t" r="r" b="b"/>
            <a:pathLst>
              <a:path w="146685" h="528955">
                <a:moveTo>
                  <a:pt x="146304" y="88392"/>
                </a:moveTo>
                <a:lnTo>
                  <a:pt x="0" y="88392"/>
                </a:lnTo>
                <a:lnTo>
                  <a:pt x="73152" y="0"/>
                </a:lnTo>
                <a:lnTo>
                  <a:pt x="146304" y="88392"/>
                </a:lnTo>
                <a:close/>
              </a:path>
              <a:path w="146685" h="528955">
                <a:moveTo>
                  <a:pt x="103632" y="528828"/>
                </a:moveTo>
                <a:lnTo>
                  <a:pt x="44196" y="528828"/>
                </a:lnTo>
                <a:lnTo>
                  <a:pt x="44196" y="88392"/>
                </a:lnTo>
                <a:lnTo>
                  <a:pt x="103632" y="88392"/>
                </a:lnTo>
                <a:lnTo>
                  <a:pt x="103632" y="5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8167" y="2304287"/>
            <a:ext cx="146685" cy="528955"/>
          </a:xfrm>
          <a:custGeom>
            <a:avLst/>
            <a:gdLst/>
            <a:ahLst/>
            <a:cxnLst/>
            <a:rect l="l" t="t" r="r" b="b"/>
            <a:pathLst>
              <a:path w="146685" h="528955">
                <a:moveTo>
                  <a:pt x="44195" y="528827"/>
                </a:moveTo>
                <a:lnTo>
                  <a:pt x="44195" y="88391"/>
                </a:lnTo>
                <a:lnTo>
                  <a:pt x="0" y="88391"/>
                </a:lnTo>
                <a:lnTo>
                  <a:pt x="73151" y="0"/>
                </a:lnTo>
                <a:lnTo>
                  <a:pt x="146303" y="88391"/>
                </a:lnTo>
                <a:lnTo>
                  <a:pt x="103631" y="88391"/>
                </a:lnTo>
                <a:lnTo>
                  <a:pt x="103631" y="528827"/>
                </a:lnTo>
                <a:lnTo>
                  <a:pt x="44195" y="52882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2363" y="239267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440435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8167" y="23926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95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8167" y="2304287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0" y="88391"/>
                </a:moveTo>
                <a:lnTo>
                  <a:pt x="7315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1319" y="2304287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0" y="0"/>
                </a:moveTo>
                <a:lnTo>
                  <a:pt x="73151" y="8839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1800" y="2392679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42671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1800" y="239267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435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4716" y="2304287"/>
            <a:ext cx="1468120" cy="528955"/>
          </a:xfrm>
          <a:custGeom>
            <a:avLst/>
            <a:gdLst/>
            <a:ahLst/>
            <a:cxnLst/>
            <a:rect l="l" t="t" r="r" b="b"/>
            <a:pathLst>
              <a:path w="1468120" h="528955">
                <a:moveTo>
                  <a:pt x="131064" y="88392"/>
                </a:moveTo>
                <a:lnTo>
                  <a:pt x="0" y="88392"/>
                </a:lnTo>
                <a:lnTo>
                  <a:pt x="73152" y="0"/>
                </a:lnTo>
                <a:lnTo>
                  <a:pt x="131064" y="88392"/>
                </a:lnTo>
                <a:close/>
              </a:path>
              <a:path w="1468120" h="528955">
                <a:moveTo>
                  <a:pt x="1467612" y="88392"/>
                </a:moveTo>
                <a:lnTo>
                  <a:pt x="1335024" y="88392"/>
                </a:lnTo>
                <a:lnTo>
                  <a:pt x="1394460" y="0"/>
                </a:lnTo>
                <a:lnTo>
                  <a:pt x="1467612" y="88392"/>
                </a:lnTo>
                <a:close/>
              </a:path>
              <a:path w="1468120" h="528955">
                <a:moveTo>
                  <a:pt x="1438656" y="294132"/>
                </a:moveTo>
                <a:lnTo>
                  <a:pt x="28956" y="294132"/>
                </a:lnTo>
                <a:lnTo>
                  <a:pt x="28956" y="88392"/>
                </a:lnTo>
                <a:lnTo>
                  <a:pt x="102108" y="88392"/>
                </a:lnTo>
                <a:lnTo>
                  <a:pt x="102108" y="220980"/>
                </a:lnTo>
                <a:lnTo>
                  <a:pt x="1438656" y="220980"/>
                </a:lnTo>
                <a:lnTo>
                  <a:pt x="1438656" y="294132"/>
                </a:lnTo>
                <a:close/>
              </a:path>
              <a:path w="1468120" h="528955">
                <a:moveTo>
                  <a:pt x="1438656" y="220980"/>
                </a:moveTo>
                <a:lnTo>
                  <a:pt x="1365504" y="220980"/>
                </a:lnTo>
                <a:lnTo>
                  <a:pt x="1365504" y="88392"/>
                </a:lnTo>
                <a:lnTo>
                  <a:pt x="1438656" y="88392"/>
                </a:lnTo>
                <a:lnTo>
                  <a:pt x="1438656" y="220980"/>
                </a:lnTo>
                <a:close/>
              </a:path>
              <a:path w="1468120" h="528955">
                <a:moveTo>
                  <a:pt x="763524" y="426720"/>
                </a:moveTo>
                <a:lnTo>
                  <a:pt x="704088" y="426720"/>
                </a:lnTo>
                <a:lnTo>
                  <a:pt x="704088" y="294132"/>
                </a:lnTo>
                <a:lnTo>
                  <a:pt x="763524" y="294132"/>
                </a:lnTo>
                <a:lnTo>
                  <a:pt x="763524" y="426720"/>
                </a:lnTo>
                <a:close/>
              </a:path>
              <a:path w="1468120" h="528955">
                <a:moveTo>
                  <a:pt x="733044" y="528828"/>
                </a:moveTo>
                <a:lnTo>
                  <a:pt x="675132" y="426720"/>
                </a:lnTo>
                <a:lnTo>
                  <a:pt x="807720" y="426720"/>
                </a:lnTo>
                <a:lnTo>
                  <a:pt x="733044" y="5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4715" y="2304287"/>
            <a:ext cx="1468120" cy="528955"/>
          </a:xfrm>
          <a:custGeom>
            <a:avLst/>
            <a:gdLst/>
            <a:ahLst/>
            <a:cxnLst/>
            <a:rect l="l" t="t" r="r" b="b"/>
            <a:pathLst>
              <a:path w="1468120" h="528955">
                <a:moveTo>
                  <a:pt x="131063" y="88391"/>
                </a:moveTo>
                <a:lnTo>
                  <a:pt x="102107" y="88391"/>
                </a:lnTo>
                <a:lnTo>
                  <a:pt x="102107" y="220979"/>
                </a:lnTo>
                <a:lnTo>
                  <a:pt x="1365503" y="220979"/>
                </a:lnTo>
                <a:lnTo>
                  <a:pt x="1365503" y="88391"/>
                </a:lnTo>
                <a:lnTo>
                  <a:pt x="1335023" y="88391"/>
                </a:lnTo>
                <a:lnTo>
                  <a:pt x="1394459" y="0"/>
                </a:lnTo>
                <a:lnTo>
                  <a:pt x="1467611" y="88391"/>
                </a:lnTo>
                <a:lnTo>
                  <a:pt x="1438655" y="88391"/>
                </a:lnTo>
                <a:lnTo>
                  <a:pt x="1438655" y="294131"/>
                </a:lnTo>
                <a:lnTo>
                  <a:pt x="763523" y="294131"/>
                </a:lnTo>
                <a:lnTo>
                  <a:pt x="763523" y="426719"/>
                </a:lnTo>
                <a:lnTo>
                  <a:pt x="807719" y="426719"/>
                </a:lnTo>
                <a:lnTo>
                  <a:pt x="733043" y="528827"/>
                </a:lnTo>
                <a:lnTo>
                  <a:pt x="675131" y="426719"/>
                </a:lnTo>
                <a:lnTo>
                  <a:pt x="704087" y="426719"/>
                </a:lnTo>
                <a:lnTo>
                  <a:pt x="704087" y="294131"/>
                </a:lnTo>
                <a:lnTo>
                  <a:pt x="28955" y="294131"/>
                </a:lnTo>
                <a:lnTo>
                  <a:pt x="28955" y="88391"/>
                </a:lnTo>
                <a:lnTo>
                  <a:pt x="0" y="88391"/>
                </a:lnTo>
                <a:lnTo>
                  <a:pt x="73151" y="0"/>
                </a:lnTo>
                <a:lnTo>
                  <a:pt x="131063" y="8839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6823" y="239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8955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3" y="239267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3" y="2525267"/>
            <a:ext cx="1263650" cy="0"/>
          </a:xfrm>
          <a:custGeom>
            <a:avLst/>
            <a:gdLst/>
            <a:ahLst/>
            <a:cxnLst/>
            <a:rect l="l" t="t" r="r" b="b"/>
            <a:pathLst>
              <a:path w="1263650">
                <a:moveTo>
                  <a:pt x="0" y="0"/>
                </a:moveTo>
                <a:lnTo>
                  <a:pt x="126339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2398" y="2296946"/>
            <a:ext cx="147270" cy="30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8239" y="2598419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675131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2506" y="2598419"/>
            <a:ext cx="147270" cy="242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3671" y="2598419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675131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3671" y="2392679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205739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4715" y="23926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28955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4715" y="2304287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0" y="88391"/>
                </a:moveTo>
                <a:lnTo>
                  <a:pt x="7315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7867" y="2304287"/>
            <a:ext cx="58419" cy="88900"/>
          </a:xfrm>
          <a:custGeom>
            <a:avLst/>
            <a:gdLst/>
            <a:ahLst/>
            <a:cxnLst/>
            <a:rect l="l" t="t" r="r" b="b"/>
            <a:pathLst>
              <a:path w="58420" h="88900">
                <a:moveTo>
                  <a:pt x="0" y="0"/>
                </a:moveTo>
                <a:lnTo>
                  <a:pt x="57911" y="8839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8168" y="3361944"/>
            <a:ext cx="866140" cy="528955"/>
          </a:xfrm>
          <a:custGeom>
            <a:avLst/>
            <a:gdLst/>
            <a:ahLst/>
            <a:cxnLst/>
            <a:rect l="l" t="t" r="r" b="b"/>
            <a:pathLst>
              <a:path w="866139" h="528954">
                <a:moveTo>
                  <a:pt x="146304" y="102108"/>
                </a:moveTo>
                <a:lnTo>
                  <a:pt x="0" y="102108"/>
                </a:lnTo>
                <a:lnTo>
                  <a:pt x="73152" y="0"/>
                </a:lnTo>
                <a:lnTo>
                  <a:pt x="146304" y="102108"/>
                </a:lnTo>
                <a:close/>
              </a:path>
              <a:path w="866139" h="528954">
                <a:moveTo>
                  <a:pt x="865632" y="528828"/>
                </a:moveTo>
                <a:lnTo>
                  <a:pt x="807720" y="528828"/>
                </a:lnTo>
                <a:lnTo>
                  <a:pt x="807720" y="307848"/>
                </a:lnTo>
                <a:lnTo>
                  <a:pt x="44196" y="307848"/>
                </a:lnTo>
                <a:lnTo>
                  <a:pt x="44196" y="102108"/>
                </a:lnTo>
                <a:lnTo>
                  <a:pt x="103632" y="102108"/>
                </a:lnTo>
                <a:lnTo>
                  <a:pt x="103632" y="234696"/>
                </a:lnTo>
                <a:lnTo>
                  <a:pt x="865632" y="234696"/>
                </a:lnTo>
                <a:lnTo>
                  <a:pt x="865632" y="5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8167" y="3361943"/>
            <a:ext cx="866140" cy="528955"/>
          </a:xfrm>
          <a:custGeom>
            <a:avLst/>
            <a:gdLst/>
            <a:ahLst/>
            <a:cxnLst/>
            <a:rect l="l" t="t" r="r" b="b"/>
            <a:pathLst>
              <a:path w="866139" h="528954">
                <a:moveTo>
                  <a:pt x="865631" y="528827"/>
                </a:moveTo>
                <a:lnTo>
                  <a:pt x="865631" y="234695"/>
                </a:lnTo>
                <a:lnTo>
                  <a:pt x="103631" y="234695"/>
                </a:lnTo>
                <a:lnTo>
                  <a:pt x="103631" y="102107"/>
                </a:lnTo>
                <a:lnTo>
                  <a:pt x="146303" y="102107"/>
                </a:lnTo>
                <a:lnTo>
                  <a:pt x="73151" y="0"/>
                </a:lnTo>
                <a:lnTo>
                  <a:pt x="0" y="102107"/>
                </a:lnTo>
                <a:lnTo>
                  <a:pt x="44195" y="102107"/>
                </a:lnTo>
                <a:lnTo>
                  <a:pt x="44195" y="307847"/>
                </a:lnTo>
                <a:lnTo>
                  <a:pt x="807719" y="307847"/>
                </a:lnTo>
                <a:lnTo>
                  <a:pt x="807719" y="528827"/>
                </a:lnTo>
                <a:lnTo>
                  <a:pt x="865631" y="52882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3800" y="359663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294131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71800" y="359663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1999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0826" y="3354602"/>
            <a:ext cx="160986" cy="315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2363" y="3669791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523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75888" y="36697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1084" y="3361944"/>
            <a:ext cx="911860" cy="528955"/>
          </a:xfrm>
          <a:custGeom>
            <a:avLst/>
            <a:gdLst/>
            <a:ahLst/>
            <a:cxnLst/>
            <a:rect l="l" t="t" r="r" b="b"/>
            <a:pathLst>
              <a:path w="911860" h="528954">
                <a:moveTo>
                  <a:pt x="911352" y="102108"/>
                </a:moveTo>
                <a:lnTo>
                  <a:pt x="778764" y="102108"/>
                </a:lnTo>
                <a:lnTo>
                  <a:pt x="836676" y="0"/>
                </a:lnTo>
                <a:lnTo>
                  <a:pt x="911352" y="102108"/>
                </a:lnTo>
                <a:close/>
              </a:path>
              <a:path w="911860" h="528954">
                <a:moveTo>
                  <a:pt x="103632" y="440436"/>
                </a:moveTo>
                <a:lnTo>
                  <a:pt x="44196" y="440436"/>
                </a:lnTo>
                <a:lnTo>
                  <a:pt x="44196" y="234696"/>
                </a:lnTo>
                <a:lnTo>
                  <a:pt x="807720" y="234696"/>
                </a:lnTo>
                <a:lnTo>
                  <a:pt x="807720" y="102108"/>
                </a:lnTo>
                <a:lnTo>
                  <a:pt x="867156" y="102108"/>
                </a:lnTo>
                <a:lnTo>
                  <a:pt x="867156" y="307848"/>
                </a:lnTo>
                <a:lnTo>
                  <a:pt x="103632" y="307848"/>
                </a:lnTo>
                <a:lnTo>
                  <a:pt x="103632" y="440436"/>
                </a:lnTo>
                <a:close/>
              </a:path>
              <a:path w="911860" h="528954">
                <a:moveTo>
                  <a:pt x="73152" y="528828"/>
                </a:moveTo>
                <a:lnTo>
                  <a:pt x="0" y="440436"/>
                </a:lnTo>
                <a:lnTo>
                  <a:pt x="132588" y="440436"/>
                </a:lnTo>
                <a:lnTo>
                  <a:pt x="73152" y="528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01083" y="3361943"/>
            <a:ext cx="911860" cy="528955"/>
          </a:xfrm>
          <a:custGeom>
            <a:avLst/>
            <a:gdLst/>
            <a:ahLst/>
            <a:cxnLst/>
            <a:rect l="l" t="t" r="r" b="b"/>
            <a:pathLst>
              <a:path w="911860" h="528954">
                <a:moveTo>
                  <a:pt x="0" y="440435"/>
                </a:moveTo>
                <a:lnTo>
                  <a:pt x="44195" y="440435"/>
                </a:lnTo>
                <a:lnTo>
                  <a:pt x="44195" y="234695"/>
                </a:lnTo>
                <a:lnTo>
                  <a:pt x="807719" y="234695"/>
                </a:lnTo>
                <a:lnTo>
                  <a:pt x="807719" y="102107"/>
                </a:lnTo>
                <a:lnTo>
                  <a:pt x="778763" y="102107"/>
                </a:lnTo>
                <a:lnTo>
                  <a:pt x="836675" y="0"/>
                </a:lnTo>
                <a:lnTo>
                  <a:pt x="911351" y="102107"/>
                </a:lnTo>
                <a:lnTo>
                  <a:pt x="867155" y="102107"/>
                </a:lnTo>
                <a:lnTo>
                  <a:pt x="867155" y="307847"/>
                </a:lnTo>
                <a:lnTo>
                  <a:pt x="103631" y="307847"/>
                </a:lnTo>
                <a:lnTo>
                  <a:pt x="103631" y="440435"/>
                </a:lnTo>
                <a:lnTo>
                  <a:pt x="132587" y="440435"/>
                </a:lnTo>
                <a:lnTo>
                  <a:pt x="73151" y="528827"/>
                </a:lnTo>
                <a:lnTo>
                  <a:pt x="0" y="44043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01083" y="38023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5279" y="3596639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205739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5279" y="3596639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523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2506" y="3354602"/>
            <a:ext cx="147270" cy="315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04715" y="3669791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763523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4715" y="3669791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7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04715" y="380237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74235" y="3802379"/>
            <a:ext cx="59690" cy="88900"/>
          </a:xfrm>
          <a:custGeom>
            <a:avLst/>
            <a:gdLst/>
            <a:ahLst/>
            <a:cxnLst/>
            <a:rect l="l" t="t" r="r" b="b"/>
            <a:pathLst>
              <a:path w="59689" h="88900">
                <a:moveTo>
                  <a:pt x="59435" y="0"/>
                </a:moveTo>
                <a:lnTo>
                  <a:pt x="0" y="8839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01083" y="3802379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73151" y="88391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1761743"/>
            <a:ext cx="1073150" cy="542925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40055" marR="314960" indent="-86995">
              <a:lnSpc>
                <a:spcPct val="100899"/>
              </a:lnSpc>
              <a:spcBef>
                <a:spcPts val="665"/>
              </a:spcBef>
            </a:pPr>
            <a:r>
              <a:rPr sz="1050" spc="-5" dirty="0">
                <a:latin typeface="Arial"/>
                <a:cs typeface="Arial"/>
              </a:rPr>
              <a:t>Int</a:t>
            </a:r>
            <a:r>
              <a:rPr sz="1050" spc="-130" dirty="0">
                <a:latin typeface="Arial"/>
                <a:cs typeface="Arial"/>
              </a:rPr>
              <a:t>e</a:t>
            </a:r>
            <a:r>
              <a:rPr sz="1050" spc="-10" dirty="0">
                <a:latin typeface="Arial"/>
                <a:cs typeface="Arial"/>
              </a:rPr>
              <a:t>ger  unit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0347" y="1761743"/>
            <a:ext cx="1071880" cy="542925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24815" marR="104139" indent="-264160">
              <a:lnSpc>
                <a:spcPct val="100899"/>
              </a:lnSpc>
              <a:spcBef>
                <a:spcPts val="665"/>
              </a:spcBef>
            </a:pPr>
            <a:r>
              <a:rPr sz="1050" spc="-5" dirty="0">
                <a:latin typeface="Arial"/>
                <a:cs typeface="Arial"/>
              </a:rPr>
              <a:t>Float</a:t>
            </a:r>
            <a:r>
              <a:rPr sz="1050" spc="-20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ng-po</a:t>
            </a:r>
            <a:r>
              <a:rPr sz="1050" spc="-20" dirty="0">
                <a:latin typeface="Arial"/>
                <a:cs typeface="Arial"/>
              </a:rPr>
              <a:t>i</a:t>
            </a:r>
            <a:r>
              <a:rPr sz="1050" spc="-10" dirty="0">
                <a:latin typeface="Arial"/>
                <a:cs typeface="Arial"/>
              </a:rPr>
              <a:t>nt  unit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12491" y="2833115"/>
            <a:ext cx="1057910" cy="528955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382270" marR="189865" indent="-132715">
              <a:lnSpc>
                <a:spcPts val="1150"/>
              </a:lnSpc>
              <a:spcBef>
                <a:spcPts val="819"/>
              </a:spcBef>
            </a:pPr>
            <a:r>
              <a:rPr sz="1050" spc="-5" dirty="0">
                <a:latin typeface="Arial"/>
                <a:cs typeface="Arial"/>
              </a:rPr>
              <a:t>Instruction  cache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10455" y="2833115"/>
            <a:ext cx="1056640" cy="528955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380365" marR="313055" indent="14604">
              <a:lnSpc>
                <a:spcPts val="1150"/>
              </a:lnSpc>
              <a:spcBef>
                <a:spcPts val="819"/>
              </a:spcBef>
            </a:pPr>
            <a:r>
              <a:rPr sz="1050" spc="-10" dirty="0">
                <a:latin typeface="Arial"/>
                <a:cs typeface="Arial"/>
              </a:rPr>
              <a:t>Data  </a:t>
            </a:r>
            <a:r>
              <a:rPr sz="1050" spc="-5" dirty="0">
                <a:latin typeface="Arial"/>
                <a:cs typeface="Arial"/>
              </a:rPr>
              <a:t>ca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spc="-15" dirty="0">
                <a:latin typeface="Arial"/>
                <a:cs typeface="Arial"/>
              </a:rPr>
              <a:t>he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35451" y="3890771"/>
            <a:ext cx="1438910" cy="411480"/>
          </a:xfrm>
          <a:prstGeom prst="rect">
            <a:avLst/>
          </a:prstGeom>
          <a:solidFill>
            <a:srgbClr val="FFFFFF"/>
          </a:solidFill>
          <a:ln w="14682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920"/>
              </a:spcBef>
            </a:pPr>
            <a:r>
              <a:rPr sz="1050" spc="-10" dirty="0">
                <a:latin typeface="Arial"/>
                <a:cs typeface="Arial"/>
              </a:rPr>
              <a:t>Bus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interface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339340" y="4302251"/>
            <a:ext cx="3862070" cy="792480"/>
          </a:xfrm>
          <a:custGeom>
            <a:avLst/>
            <a:gdLst/>
            <a:ahLst/>
            <a:cxnLst/>
            <a:rect l="l" t="t" r="r" b="b"/>
            <a:pathLst>
              <a:path w="3862070" h="792479">
                <a:moveTo>
                  <a:pt x="1673352" y="88392"/>
                </a:moveTo>
                <a:lnTo>
                  <a:pt x="1527048" y="88392"/>
                </a:lnTo>
                <a:lnTo>
                  <a:pt x="1600200" y="0"/>
                </a:lnTo>
                <a:lnTo>
                  <a:pt x="1673352" y="88392"/>
                </a:lnTo>
                <a:close/>
              </a:path>
              <a:path w="3862070" h="792479">
                <a:moveTo>
                  <a:pt x="1630680" y="367284"/>
                </a:moveTo>
                <a:lnTo>
                  <a:pt x="1571244" y="367284"/>
                </a:lnTo>
                <a:lnTo>
                  <a:pt x="1571244" y="88392"/>
                </a:lnTo>
                <a:lnTo>
                  <a:pt x="1630680" y="88392"/>
                </a:lnTo>
                <a:lnTo>
                  <a:pt x="1630680" y="367284"/>
                </a:lnTo>
                <a:close/>
              </a:path>
              <a:path w="3862070" h="792479">
                <a:moveTo>
                  <a:pt x="103632" y="454152"/>
                </a:moveTo>
                <a:lnTo>
                  <a:pt x="0" y="396240"/>
                </a:lnTo>
                <a:lnTo>
                  <a:pt x="103632" y="323088"/>
                </a:lnTo>
                <a:lnTo>
                  <a:pt x="103632" y="367284"/>
                </a:lnTo>
                <a:lnTo>
                  <a:pt x="3820795" y="367284"/>
                </a:lnTo>
                <a:lnTo>
                  <a:pt x="3861816" y="396240"/>
                </a:lnTo>
                <a:lnTo>
                  <a:pt x="3810000" y="425196"/>
                </a:lnTo>
                <a:lnTo>
                  <a:pt x="103632" y="425196"/>
                </a:lnTo>
                <a:lnTo>
                  <a:pt x="103632" y="454152"/>
                </a:lnTo>
                <a:close/>
              </a:path>
              <a:path w="3862070" h="792479">
                <a:moveTo>
                  <a:pt x="3820795" y="367284"/>
                </a:moveTo>
                <a:lnTo>
                  <a:pt x="3758184" y="367284"/>
                </a:lnTo>
                <a:lnTo>
                  <a:pt x="3758184" y="323088"/>
                </a:lnTo>
                <a:lnTo>
                  <a:pt x="3820795" y="367284"/>
                </a:lnTo>
                <a:close/>
              </a:path>
              <a:path w="3862070" h="792479">
                <a:moveTo>
                  <a:pt x="632460" y="690372"/>
                </a:moveTo>
                <a:lnTo>
                  <a:pt x="573024" y="690372"/>
                </a:lnTo>
                <a:lnTo>
                  <a:pt x="573024" y="425196"/>
                </a:lnTo>
                <a:lnTo>
                  <a:pt x="632460" y="425196"/>
                </a:lnTo>
                <a:lnTo>
                  <a:pt x="632460" y="690372"/>
                </a:lnTo>
                <a:close/>
              </a:path>
              <a:path w="3862070" h="792479">
                <a:moveTo>
                  <a:pt x="2628900" y="690372"/>
                </a:moveTo>
                <a:lnTo>
                  <a:pt x="2569464" y="690372"/>
                </a:lnTo>
                <a:lnTo>
                  <a:pt x="2569464" y="425196"/>
                </a:lnTo>
                <a:lnTo>
                  <a:pt x="2628900" y="425196"/>
                </a:lnTo>
                <a:lnTo>
                  <a:pt x="2628900" y="690372"/>
                </a:lnTo>
                <a:close/>
              </a:path>
              <a:path w="3862070" h="792479">
                <a:moveTo>
                  <a:pt x="3758184" y="454152"/>
                </a:moveTo>
                <a:lnTo>
                  <a:pt x="3758184" y="425196"/>
                </a:lnTo>
                <a:lnTo>
                  <a:pt x="3810000" y="425196"/>
                </a:lnTo>
                <a:lnTo>
                  <a:pt x="3758184" y="454152"/>
                </a:lnTo>
                <a:close/>
              </a:path>
              <a:path w="3862070" h="792479">
                <a:moveTo>
                  <a:pt x="601980" y="792480"/>
                </a:moveTo>
                <a:lnTo>
                  <a:pt x="528828" y="690372"/>
                </a:lnTo>
                <a:lnTo>
                  <a:pt x="675132" y="690372"/>
                </a:lnTo>
                <a:lnTo>
                  <a:pt x="601980" y="792480"/>
                </a:lnTo>
                <a:close/>
              </a:path>
              <a:path w="3862070" h="792479">
                <a:moveTo>
                  <a:pt x="2598420" y="792480"/>
                </a:moveTo>
                <a:lnTo>
                  <a:pt x="2540508" y="690372"/>
                </a:lnTo>
                <a:lnTo>
                  <a:pt x="2673096" y="690372"/>
                </a:lnTo>
                <a:lnTo>
                  <a:pt x="2598420" y="792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39339" y="4302251"/>
            <a:ext cx="3862070" cy="792480"/>
          </a:xfrm>
          <a:custGeom>
            <a:avLst/>
            <a:gdLst/>
            <a:ahLst/>
            <a:cxnLst/>
            <a:rect l="l" t="t" r="r" b="b"/>
            <a:pathLst>
              <a:path w="3862070" h="792479">
                <a:moveTo>
                  <a:pt x="3758183" y="454151"/>
                </a:moveTo>
                <a:lnTo>
                  <a:pt x="3758183" y="425195"/>
                </a:lnTo>
                <a:lnTo>
                  <a:pt x="2628899" y="425195"/>
                </a:lnTo>
                <a:lnTo>
                  <a:pt x="2628899" y="690371"/>
                </a:lnTo>
                <a:lnTo>
                  <a:pt x="2673095" y="690371"/>
                </a:lnTo>
                <a:lnTo>
                  <a:pt x="2598419" y="792479"/>
                </a:lnTo>
                <a:lnTo>
                  <a:pt x="2540507" y="690371"/>
                </a:lnTo>
                <a:lnTo>
                  <a:pt x="2569463" y="690371"/>
                </a:lnTo>
                <a:lnTo>
                  <a:pt x="2569463" y="425195"/>
                </a:lnTo>
                <a:lnTo>
                  <a:pt x="632459" y="425195"/>
                </a:lnTo>
                <a:lnTo>
                  <a:pt x="632459" y="690371"/>
                </a:lnTo>
                <a:lnTo>
                  <a:pt x="675131" y="690371"/>
                </a:lnTo>
                <a:lnTo>
                  <a:pt x="601979" y="792479"/>
                </a:lnTo>
                <a:lnTo>
                  <a:pt x="528827" y="690371"/>
                </a:lnTo>
                <a:lnTo>
                  <a:pt x="573023" y="690371"/>
                </a:lnTo>
                <a:lnTo>
                  <a:pt x="573023" y="425195"/>
                </a:lnTo>
                <a:lnTo>
                  <a:pt x="103631" y="425195"/>
                </a:lnTo>
                <a:lnTo>
                  <a:pt x="103631" y="454151"/>
                </a:lnTo>
                <a:lnTo>
                  <a:pt x="0" y="396239"/>
                </a:lnTo>
                <a:lnTo>
                  <a:pt x="103631" y="323087"/>
                </a:lnTo>
                <a:lnTo>
                  <a:pt x="103631" y="367283"/>
                </a:lnTo>
                <a:lnTo>
                  <a:pt x="1571243" y="367283"/>
                </a:lnTo>
                <a:lnTo>
                  <a:pt x="1571243" y="88391"/>
                </a:lnTo>
                <a:lnTo>
                  <a:pt x="1527047" y="88391"/>
                </a:lnTo>
                <a:lnTo>
                  <a:pt x="1600199" y="0"/>
                </a:lnTo>
                <a:lnTo>
                  <a:pt x="1673351" y="88391"/>
                </a:lnTo>
                <a:lnTo>
                  <a:pt x="1630679" y="88391"/>
                </a:lnTo>
                <a:lnTo>
                  <a:pt x="1630679" y="367283"/>
                </a:lnTo>
                <a:lnTo>
                  <a:pt x="3758183" y="367283"/>
                </a:lnTo>
                <a:lnTo>
                  <a:pt x="3758183" y="323087"/>
                </a:lnTo>
                <a:lnTo>
                  <a:pt x="3861815" y="396239"/>
                </a:lnTo>
                <a:lnTo>
                  <a:pt x="3758183" y="45415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97523" y="472744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7341" y="14477"/>
                </a:moveTo>
                <a:lnTo>
                  <a:pt x="7341" y="1447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68239" y="4727447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4">
                <a:moveTo>
                  <a:pt x="1129283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68239" y="47274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68239" y="49926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7759" y="4992623"/>
            <a:ext cx="74930" cy="102235"/>
          </a:xfrm>
          <a:custGeom>
            <a:avLst/>
            <a:gdLst/>
            <a:ahLst/>
            <a:cxnLst/>
            <a:rect l="l" t="t" r="r" b="b"/>
            <a:pathLst>
              <a:path w="74929" h="102235">
                <a:moveTo>
                  <a:pt x="74675" y="0"/>
                </a:moveTo>
                <a:lnTo>
                  <a:pt x="0" y="102107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9847" y="4992623"/>
            <a:ext cx="58419" cy="102235"/>
          </a:xfrm>
          <a:custGeom>
            <a:avLst/>
            <a:gdLst/>
            <a:ahLst/>
            <a:cxnLst/>
            <a:rect l="l" t="t" r="r" b="b"/>
            <a:pathLst>
              <a:path w="58420" h="102235">
                <a:moveTo>
                  <a:pt x="57911" y="102107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9847" y="499262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08803" y="47274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71800" y="4727447"/>
            <a:ext cx="1937385" cy="0"/>
          </a:xfrm>
          <a:custGeom>
            <a:avLst/>
            <a:gdLst/>
            <a:ahLst/>
            <a:cxnLst/>
            <a:rect l="l" t="t" r="r" b="b"/>
            <a:pathLst>
              <a:path w="1937385">
                <a:moveTo>
                  <a:pt x="1937003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71800" y="47274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71800" y="4992623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41319" y="4992623"/>
            <a:ext cx="73660" cy="102235"/>
          </a:xfrm>
          <a:custGeom>
            <a:avLst/>
            <a:gdLst/>
            <a:ahLst/>
            <a:cxnLst/>
            <a:rect l="l" t="t" r="r" b="b"/>
            <a:pathLst>
              <a:path w="73660" h="102235">
                <a:moveTo>
                  <a:pt x="73151" y="0"/>
                </a:moveTo>
                <a:lnTo>
                  <a:pt x="0" y="102107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8167" y="4992623"/>
            <a:ext cx="73660" cy="102235"/>
          </a:xfrm>
          <a:custGeom>
            <a:avLst/>
            <a:gdLst/>
            <a:ahLst/>
            <a:cxnLst/>
            <a:rect l="l" t="t" r="r" b="b"/>
            <a:pathLst>
              <a:path w="73660" h="102235">
                <a:moveTo>
                  <a:pt x="73151" y="102107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8167" y="499262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2363" y="4727447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265175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2972" y="4727447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469391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42972" y="4727447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-7341" y="14477"/>
                </a:moveTo>
                <a:lnTo>
                  <a:pt x="7341" y="1447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39339" y="4698491"/>
            <a:ext cx="104139" cy="58419"/>
          </a:xfrm>
          <a:custGeom>
            <a:avLst/>
            <a:gdLst/>
            <a:ahLst/>
            <a:cxnLst/>
            <a:rect l="l" t="t" r="r" b="b"/>
            <a:pathLst>
              <a:path w="104139" h="58420">
                <a:moveTo>
                  <a:pt x="103631" y="57911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39339" y="4625339"/>
            <a:ext cx="104139" cy="73660"/>
          </a:xfrm>
          <a:custGeom>
            <a:avLst/>
            <a:gdLst/>
            <a:ahLst/>
            <a:cxnLst/>
            <a:rect l="l" t="t" r="r" b="b"/>
            <a:pathLst>
              <a:path w="104139" h="73660">
                <a:moveTo>
                  <a:pt x="0" y="73151"/>
                </a:moveTo>
                <a:lnTo>
                  <a:pt x="10363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42972" y="462533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42972" y="4669535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761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10583" y="4390643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66388" y="439064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195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66388" y="4302251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0" y="88391"/>
                </a:moveTo>
                <a:lnTo>
                  <a:pt x="73151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9539" y="4302251"/>
            <a:ext cx="73660" cy="88900"/>
          </a:xfrm>
          <a:custGeom>
            <a:avLst/>
            <a:gdLst/>
            <a:ahLst/>
            <a:cxnLst/>
            <a:rect l="l" t="t" r="r" b="b"/>
            <a:pathLst>
              <a:path w="73660" h="88900">
                <a:moveTo>
                  <a:pt x="0" y="0"/>
                </a:moveTo>
                <a:lnTo>
                  <a:pt x="73151" y="8839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70020" y="439064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42671" y="0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0020" y="4390643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0020" y="4669535"/>
            <a:ext cx="2127885" cy="0"/>
          </a:xfrm>
          <a:custGeom>
            <a:avLst/>
            <a:gdLst/>
            <a:ahLst/>
            <a:cxnLst/>
            <a:rect l="l" t="t" r="r" b="b"/>
            <a:pathLst>
              <a:path w="2127885">
                <a:moveTo>
                  <a:pt x="0" y="0"/>
                </a:moveTo>
                <a:lnTo>
                  <a:pt x="2127503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97523" y="462533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44195"/>
                </a:moveTo>
                <a:lnTo>
                  <a:pt x="0" y="0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97523" y="4625339"/>
            <a:ext cx="104139" cy="73660"/>
          </a:xfrm>
          <a:custGeom>
            <a:avLst/>
            <a:gdLst/>
            <a:ahLst/>
            <a:cxnLst/>
            <a:rect l="l" t="t" r="r" b="b"/>
            <a:pathLst>
              <a:path w="104139" h="73660">
                <a:moveTo>
                  <a:pt x="0" y="0"/>
                </a:moveTo>
                <a:lnTo>
                  <a:pt x="103631" y="7315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7523" y="4698491"/>
            <a:ext cx="104139" cy="58419"/>
          </a:xfrm>
          <a:custGeom>
            <a:avLst/>
            <a:gdLst/>
            <a:ahLst/>
            <a:cxnLst/>
            <a:rect l="l" t="t" r="r" b="b"/>
            <a:pathLst>
              <a:path w="104139" h="58420">
                <a:moveTo>
                  <a:pt x="103631" y="0"/>
                </a:moveTo>
                <a:lnTo>
                  <a:pt x="0" y="57911"/>
                </a:lnTo>
              </a:path>
            </a:pathLst>
          </a:custGeom>
          <a:ln w="14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412491" y="5094731"/>
            <a:ext cx="1057910" cy="528955"/>
          </a:xfrm>
          <a:prstGeom prst="rect">
            <a:avLst/>
          </a:prstGeom>
          <a:ln w="14682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09245" marR="258445" indent="88265">
              <a:lnSpc>
                <a:spcPts val="1160"/>
              </a:lnSpc>
              <a:spcBef>
                <a:spcPts val="919"/>
              </a:spcBef>
            </a:pPr>
            <a:r>
              <a:rPr sz="1050" spc="-15" dirty="0">
                <a:latin typeface="Arial"/>
                <a:cs typeface="Arial"/>
              </a:rPr>
              <a:t>Main  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10" dirty="0">
                <a:latin typeface="Arial"/>
                <a:cs typeface="Arial"/>
              </a:rPr>
              <a:t>ory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10455" y="5094731"/>
            <a:ext cx="1056640" cy="528955"/>
          </a:xfrm>
          <a:prstGeom prst="rect">
            <a:avLst/>
          </a:prstGeom>
          <a:ln w="14682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51790" marR="299720" indent="13335">
              <a:lnSpc>
                <a:spcPts val="1160"/>
              </a:lnSpc>
              <a:spcBef>
                <a:spcPts val="919"/>
              </a:spcBef>
            </a:pPr>
            <a:r>
              <a:rPr sz="1050" spc="-5" dirty="0">
                <a:latin typeface="Arial"/>
                <a:cs typeface="Arial"/>
              </a:rPr>
              <a:t>Input/  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38342" y="4803660"/>
            <a:ext cx="6496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5" dirty="0">
                <a:latin typeface="Arial"/>
                <a:cs typeface="Arial"/>
              </a:rPr>
              <a:t>System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85" dirty="0">
                <a:latin typeface="Arial"/>
                <a:cs typeface="Arial"/>
              </a:rPr>
              <a:t>bus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395950" y="4054906"/>
            <a:ext cx="82105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b="1" spc="10" dirty="0">
                <a:latin typeface="Arial"/>
                <a:cs typeface="Arial"/>
              </a:rPr>
              <a:t>P</a:t>
            </a:r>
            <a:r>
              <a:rPr sz="1250" b="1" spc="40" dirty="0">
                <a:latin typeface="Arial"/>
                <a:cs typeface="Arial"/>
              </a:rPr>
              <a:t>r</a:t>
            </a:r>
            <a:r>
              <a:rPr sz="1250" b="1" spc="10" dirty="0">
                <a:latin typeface="Arial"/>
                <a:cs typeface="Arial"/>
              </a:rPr>
              <a:t>ocessor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591917" y="6404348"/>
            <a:ext cx="342201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Figure 7.14. </a:t>
            </a:r>
            <a:r>
              <a:rPr sz="1150" dirty="0">
                <a:latin typeface="Arial"/>
                <a:cs typeface="Arial"/>
              </a:rPr>
              <a:t>Block </a:t>
            </a:r>
            <a:r>
              <a:rPr sz="1150" spc="-5" dirty="0">
                <a:latin typeface="Arial"/>
                <a:cs typeface="Arial"/>
              </a:rPr>
              <a:t>diagram </a:t>
            </a:r>
            <a:r>
              <a:rPr sz="1150" dirty="0">
                <a:latin typeface="Arial"/>
                <a:cs typeface="Arial"/>
              </a:rPr>
              <a:t>of a complete</a:t>
            </a:r>
            <a:r>
              <a:rPr sz="1150" spc="85" dirty="0">
                <a:latin typeface="Arial"/>
                <a:cs typeface="Arial"/>
              </a:rPr>
              <a:t> </a:t>
            </a:r>
            <a:r>
              <a:rPr sz="1150" spc="-40" dirty="0">
                <a:latin typeface="Arial"/>
                <a:cs typeface="Arial"/>
              </a:rPr>
              <a:t>proces.sor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63" y="1230947"/>
            <a:ext cx="8149590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fetches </a:t>
            </a:r>
            <a:r>
              <a:rPr sz="2400" spc="-60" dirty="0">
                <a:latin typeface="Arial"/>
                <a:cs typeface="Arial"/>
              </a:rPr>
              <a:t>instructions 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55" dirty="0">
                <a:latin typeface="Arial"/>
                <a:cs typeface="Arial"/>
              </a:rPr>
              <a:t>cache </a:t>
            </a:r>
            <a:r>
              <a:rPr sz="2400" spc="-20" dirty="0">
                <a:latin typeface="Arial"/>
                <a:cs typeface="Arial"/>
              </a:rPr>
              <a:t>or 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main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80" dirty="0">
                <a:latin typeface="Arial"/>
                <a:cs typeface="Arial"/>
              </a:rPr>
              <a:t>when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desired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instructions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already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cache.</a:t>
            </a:r>
            <a:endParaRPr sz="2400">
              <a:latin typeface="Arial"/>
              <a:cs typeface="Arial"/>
            </a:endParaRPr>
          </a:p>
          <a:p>
            <a:pPr marL="463550" marR="5715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10" dirty="0">
                <a:latin typeface="Arial"/>
                <a:cs typeface="Arial"/>
              </a:rPr>
              <a:t>separate </a:t>
            </a:r>
            <a:r>
              <a:rPr sz="2400" spc="-130" dirty="0">
                <a:latin typeface="Arial"/>
                <a:cs typeface="Arial"/>
              </a:rPr>
              <a:t>processing </a:t>
            </a:r>
            <a:r>
              <a:rPr sz="2400" spc="-55" dirty="0">
                <a:latin typeface="Arial"/>
                <a:cs typeface="Arial"/>
              </a:rPr>
              <a:t>units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deal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60" dirty="0">
                <a:latin typeface="Arial"/>
                <a:cs typeface="Arial"/>
              </a:rPr>
              <a:t>integer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5" dirty="0">
                <a:latin typeface="Arial"/>
                <a:cs typeface="Arial"/>
              </a:rPr>
              <a:t>floating-point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3550" marR="635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55" dirty="0">
                <a:latin typeface="Arial"/>
                <a:cs typeface="Arial"/>
              </a:rPr>
              <a:t>cache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inserted between </a:t>
            </a:r>
            <a:r>
              <a:rPr sz="2400" spc="-100" dirty="0">
                <a:latin typeface="Arial"/>
                <a:cs typeface="Arial"/>
              </a:rPr>
              <a:t>these </a:t>
            </a:r>
            <a:r>
              <a:rPr sz="2400" spc="-55" dirty="0">
                <a:latin typeface="Arial"/>
                <a:cs typeface="Arial"/>
              </a:rPr>
              <a:t>units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main  </a:t>
            </a:r>
            <a:r>
              <a:rPr sz="2400" spc="-75" dirty="0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463550" marR="5715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4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separate </a:t>
            </a:r>
            <a:r>
              <a:rPr sz="2400" spc="-175" dirty="0">
                <a:latin typeface="Arial"/>
                <a:cs typeface="Arial"/>
              </a:rPr>
              <a:t>caches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data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common  </a:t>
            </a:r>
            <a:r>
              <a:rPr sz="2400" spc="-80" dirty="0">
                <a:latin typeface="Arial"/>
                <a:cs typeface="Arial"/>
              </a:rPr>
              <a:t>practice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130" dirty="0">
                <a:latin typeface="Arial"/>
                <a:cs typeface="Arial"/>
              </a:rPr>
              <a:t>processors </a:t>
            </a:r>
            <a:r>
              <a:rPr sz="2400" spc="-65" dirty="0">
                <a:latin typeface="Arial"/>
                <a:cs typeface="Arial"/>
              </a:rPr>
              <a:t>today. </a:t>
            </a:r>
            <a:r>
              <a:rPr sz="2400" spc="-70" dirty="0">
                <a:latin typeface="Arial"/>
                <a:cs typeface="Arial"/>
              </a:rPr>
              <a:t>Other </a:t>
            </a:r>
            <a:r>
              <a:rPr sz="2400" spc="-135" dirty="0">
                <a:latin typeface="Arial"/>
                <a:cs typeface="Arial"/>
              </a:rPr>
              <a:t>processors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155" dirty="0">
                <a:latin typeface="Arial"/>
                <a:cs typeface="Arial"/>
              </a:rPr>
              <a:t>cache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0" dirty="0">
                <a:latin typeface="Arial"/>
                <a:cs typeface="Arial"/>
              </a:rPr>
              <a:t>stores </a:t>
            </a:r>
            <a:r>
              <a:rPr sz="2400" spc="-25" dirty="0">
                <a:latin typeface="Arial"/>
                <a:cs typeface="Arial"/>
              </a:rPr>
              <a:t>both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processor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connected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105" dirty="0">
                <a:latin typeface="Arial"/>
                <a:cs typeface="Arial"/>
              </a:rPr>
              <a:t>and, </a:t>
            </a:r>
            <a:r>
              <a:rPr sz="2400" spc="-120" dirty="0">
                <a:latin typeface="Arial"/>
                <a:cs typeface="Arial"/>
              </a:rPr>
              <a:t>hence,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rest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computer,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means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bus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035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0" dirty="0"/>
              <a:t>A </a:t>
            </a:r>
            <a:r>
              <a:rPr sz="4400" spc="-185" dirty="0"/>
              <a:t>Complete</a:t>
            </a:r>
            <a:r>
              <a:rPr sz="4400" spc="-105" dirty="0"/>
              <a:t> </a:t>
            </a:r>
            <a:r>
              <a:rPr sz="4400" spc="-260" dirty="0"/>
              <a:t>Processor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186" y="2479103"/>
            <a:ext cx="43376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0165" marR="5080" indent="-13081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Micropr</a:t>
            </a:r>
            <a:r>
              <a:rPr sz="4400" spc="-50" dirty="0"/>
              <a:t>o</a:t>
            </a:r>
            <a:r>
              <a:rPr sz="4400" spc="-170" dirty="0"/>
              <a:t>grammed 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08863" y="1230947"/>
            <a:ext cx="814832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7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0" dirty="0">
                <a:latin typeface="Arial"/>
                <a:cs typeface="Arial"/>
              </a:rPr>
              <a:t>generated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program </a:t>
            </a:r>
            <a:r>
              <a:rPr sz="2400" spc="-70" dirty="0">
                <a:latin typeface="Arial"/>
                <a:cs typeface="Arial"/>
              </a:rPr>
              <a:t>similar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05" dirty="0">
                <a:latin typeface="Arial"/>
                <a:cs typeface="Arial"/>
              </a:rPr>
              <a:t>machine </a:t>
            </a:r>
            <a:r>
              <a:rPr sz="2400" spc="-140" dirty="0">
                <a:latin typeface="Arial"/>
                <a:cs typeface="Arial"/>
              </a:rPr>
              <a:t>language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463550" indent="-45085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sz="2400" spc="-75" dirty="0">
                <a:latin typeface="Arial"/>
                <a:cs typeface="Arial"/>
              </a:rPr>
              <a:t>Control </a:t>
            </a:r>
            <a:r>
              <a:rPr sz="2400" spc="-60" dirty="0">
                <a:latin typeface="Arial"/>
                <a:cs typeface="Arial"/>
              </a:rPr>
              <a:t>Word </a:t>
            </a:r>
            <a:r>
              <a:rPr sz="2400" spc="-155" dirty="0">
                <a:latin typeface="Arial"/>
                <a:cs typeface="Arial"/>
              </a:rPr>
              <a:t>(CW); </a:t>
            </a:r>
            <a:r>
              <a:rPr sz="2400" spc="-40" dirty="0">
                <a:latin typeface="Arial"/>
                <a:cs typeface="Arial"/>
              </a:rPr>
              <a:t>microroutine;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microinstruction</a:t>
            </a:r>
            <a:endParaRPr sz="2400">
              <a:latin typeface="Arial"/>
              <a:cs typeface="Arial"/>
            </a:endParaRPr>
          </a:p>
          <a:p>
            <a:pPr marL="463550" marR="5715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40" dirty="0">
                <a:latin typeface="Arial"/>
                <a:cs typeface="Arial"/>
              </a:rPr>
              <a:t>word </a:t>
            </a:r>
            <a:r>
              <a:rPr sz="2400" spc="-190" dirty="0">
                <a:latin typeface="Arial"/>
                <a:cs typeface="Arial"/>
              </a:rPr>
              <a:t>(CW)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word </a:t>
            </a:r>
            <a:r>
              <a:rPr sz="2400" spc="-114" dirty="0">
                <a:latin typeface="Arial"/>
                <a:cs typeface="Arial"/>
              </a:rPr>
              <a:t>whose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50" dirty="0">
                <a:latin typeface="Arial"/>
                <a:cs typeface="Arial"/>
              </a:rPr>
              <a:t>bits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represent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various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7.11.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225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125" dirty="0">
                <a:latin typeface="Arial"/>
                <a:cs typeface="Arial"/>
              </a:rPr>
              <a:t>steps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145" dirty="0">
                <a:latin typeface="Arial"/>
                <a:cs typeface="Arial"/>
              </a:rPr>
              <a:t>sequence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an 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90" dirty="0">
                <a:latin typeface="Arial"/>
                <a:cs typeface="Arial"/>
              </a:rPr>
              <a:t>defines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-60" dirty="0">
                <a:latin typeface="Arial"/>
                <a:cs typeface="Arial"/>
              </a:rPr>
              <a:t>combination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5" dirty="0">
                <a:latin typeface="Arial"/>
                <a:cs typeface="Arial"/>
              </a:rPr>
              <a:t>1s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5" dirty="0">
                <a:latin typeface="Arial"/>
                <a:cs typeface="Arial"/>
              </a:rPr>
              <a:t>0s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215" dirty="0">
                <a:latin typeface="Arial"/>
                <a:cs typeface="Arial"/>
              </a:rPr>
              <a:t>CW.</a:t>
            </a:r>
            <a:endParaRPr sz="2400">
              <a:latin typeface="Arial"/>
              <a:cs typeface="Arial"/>
            </a:endParaRPr>
          </a:p>
          <a:p>
            <a:pPr marL="463550" marR="635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85" dirty="0">
                <a:latin typeface="Arial"/>
                <a:cs typeface="Arial"/>
              </a:rPr>
              <a:t>CWs </a:t>
            </a:r>
            <a:r>
              <a:rPr sz="2400" spc="-90" dirty="0">
                <a:latin typeface="Arial"/>
                <a:cs typeface="Arial"/>
              </a:rPr>
              <a:t>corresponding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7 </a:t>
            </a:r>
            <a:r>
              <a:rPr sz="2400" spc="-125" dirty="0">
                <a:latin typeface="Arial"/>
                <a:cs typeface="Arial"/>
              </a:rPr>
              <a:t>steps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7.6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shown 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10" dirty="0">
                <a:latin typeface="Arial"/>
                <a:cs typeface="Arial"/>
              </a:rPr>
              <a:t>7.15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slides.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40" dirty="0">
                <a:latin typeface="Arial"/>
                <a:cs typeface="Arial"/>
              </a:rPr>
              <a:t>We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155" dirty="0">
                <a:latin typeface="Arial"/>
                <a:cs typeface="Arial"/>
              </a:rPr>
              <a:t>assumed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80" dirty="0">
                <a:latin typeface="Arial"/>
                <a:cs typeface="Arial"/>
              </a:rPr>
              <a:t>SelectY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represented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40" dirty="0">
                <a:latin typeface="Arial"/>
                <a:cs typeface="Arial"/>
              </a:rPr>
              <a:t>Select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20" dirty="0">
                <a:latin typeface="Arial"/>
                <a:cs typeface="Arial"/>
              </a:rPr>
              <a:t>0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5" dirty="0">
                <a:latin typeface="Arial"/>
                <a:cs typeface="Arial"/>
              </a:rPr>
              <a:t>Select4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40" dirty="0">
                <a:latin typeface="Arial"/>
                <a:cs typeface="Arial"/>
              </a:rPr>
              <a:t>Select </a:t>
            </a:r>
            <a:r>
              <a:rPr sz="2400" spc="-210" dirty="0">
                <a:latin typeface="Arial"/>
                <a:cs typeface="Arial"/>
              </a:rPr>
              <a:t>=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4351" y="1408175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4351" y="1408175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1575" y="1514995"/>
            <a:ext cx="45720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5" dirty="0">
                <a:latin typeface="Arial"/>
                <a:cs typeface="Arial"/>
              </a:rPr>
              <a:t>Step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8180" y="1514995"/>
            <a:ext cx="64135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-20" dirty="0">
                <a:latin typeface="Arial"/>
                <a:cs typeface="Arial"/>
              </a:rPr>
              <a:t>A</a:t>
            </a:r>
            <a:r>
              <a:rPr sz="1550" b="1" dirty="0">
                <a:latin typeface="Arial"/>
                <a:cs typeface="Arial"/>
              </a:rPr>
              <a:t>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4351" y="1965959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4351" y="1965959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575" y="1953572"/>
            <a:ext cx="136525" cy="24942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550" spc="1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50" spc="10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10" dirty="0">
                <a:latin typeface="Arial"/>
                <a:cs typeface="Arial"/>
              </a:rPr>
              <a:t>6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8180" y="1953572"/>
            <a:ext cx="344297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600"/>
              </a:lnSpc>
              <a:spcBef>
                <a:spcPts val="95"/>
              </a:spcBef>
            </a:pPr>
            <a:r>
              <a:rPr sz="1550" spc="5" dirty="0">
                <a:latin typeface="Arial"/>
                <a:cs typeface="Arial"/>
              </a:rPr>
              <a:t>PC</a:t>
            </a:r>
            <a:r>
              <a:rPr sz="1650" spc="7" baseline="-15151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MAR </a:t>
            </a:r>
            <a:r>
              <a:rPr sz="1650" spc="-7" baseline="-15151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Read, Select4,Add, </a:t>
            </a:r>
            <a:r>
              <a:rPr sz="1550" spc="-10" dirty="0">
                <a:latin typeface="Arial"/>
                <a:cs typeface="Arial"/>
              </a:rPr>
              <a:t>Z</a:t>
            </a:r>
            <a:r>
              <a:rPr sz="1650" spc="-15" baseline="-15151" dirty="0">
                <a:latin typeface="Arial"/>
                <a:cs typeface="Arial"/>
              </a:rPr>
              <a:t>in 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PC</a:t>
            </a:r>
            <a:r>
              <a:rPr sz="1650" spc="7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0" dirty="0">
                <a:latin typeface="Arial"/>
                <a:cs typeface="Arial"/>
              </a:rPr>
              <a:t>Y</a:t>
            </a:r>
            <a:r>
              <a:rPr sz="1650" spc="30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5" dirty="0">
                <a:latin typeface="Arial"/>
                <a:cs typeface="Arial"/>
              </a:rPr>
              <a:t>WMF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50" spc="10" dirty="0">
                <a:latin typeface="Arial"/>
                <a:cs typeface="Arial"/>
              </a:rPr>
              <a:t>MDR</a:t>
            </a:r>
            <a:r>
              <a:rPr sz="1550" spc="-240" dirty="0">
                <a:latin typeface="Arial"/>
                <a:cs typeface="Arial"/>
              </a:rPr>
              <a:t> </a:t>
            </a:r>
            <a:r>
              <a:rPr sz="1650" spc="-7" baseline="-15151" dirty="0">
                <a:latin typeface="Arial"/>
                <a:cs typeface="Arial"/>
              </a:rPr>
              <a:t>out</a:t>
            </a:r>
            <a:r>
              <a:rPr sz="1650" spc="-89" baseline="-15151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,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IR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650" spc="-15" baseline="-15151" dirty="0">
                <a:latin typeface="Arial"/>
                <a:cs typeface="Arial"/>
              </a:rPr>
              <a:t>in</a:t>
            </a:r>
            <a:endParaRPr sz="1650" baseline="-15151">
              <a:latin typeface="Arial"/>
              <a:cs typeface="Arial"/>
            </a:endParaRPr>
          </a:p>
          <a:p>
            <a:pPr marL="12700" marR="1080770">
              <a:lnSpc>
                <a:spcPct val="148800"/>
              </a:lnSpc>
              <a:spcBef>
                <a:spcPts val="55"/>
              </a:spcBef>
            </a:pPr>
            <a:r>
              <a:rPr sz="1550" spc="-25" dirty="0">
                <a:latin typeface="Arial"/>
                <a:cs typeface="Arial"/>
              </a:rPr>
              <a:t>R3</a:t>
            </a:r>
            <a:r>
              <a:rPr sz="1650" spc="-3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MAR </a:t>
            </a:r>
            <a:r>
              <a:rPr sz="1650" spc="-7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Read  </a:t>
            </a:r>
            <a:r>
              <a:rPr sz="1550" spc="-25" dirty="0">
                <a:latin typeface="Arial"/>
                <a:cs typeface="Arial"/>
              </a:rPr>
              <a:t>R1</a:t>
            </a:r>
            <a:r>
              <a:rPr sz="1650" spc="-3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5" dirty="0">
                <a:latin typeface="Arial"/>
                <a:cs typeface="Arial"/>
              </a:rPr>
              <a:t>Y</a:t>
            </a:r>
            <a:r>
              <a:rPr sz="1650" spc="22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5" dirty="0">
                <a:latin typeface="Arial"/>
                <a:cs typeface="Arial"/>
              </a:rPr>
              <a:t>WMF </a:t>
            </a:r>
            <a:r>
              <a:rPr sz="1550" spc="10" dirty="0">
                <a:latin typeface="Arial"/>
                <a:cs typeface="Arial"/>
              </a:rPr>
              <a:t>C  MDR </a:t>
            </a:r>
            <a:r>
              <a:rPr sz="1650" spc="-7" baseline="-15151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SelectY, Add,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15151" dirty="0">
                <a:latin typeface="Arial"/>
                <a:cs typeface="Arial"/>
              </a:rPr>
              <a:t>in 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R1</a:t>
            </a:r>
            <a:r>
              <a:rPr sz="1650" spc="15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4351" y="4614671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4351" y="4614671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5425" y="5298897"/>
            <a:ext cx="660019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10" dirty="0">
                <a:latin typeface="Arial"/>
                <a:cs typeface="Arial"/>
              </a:rPr>
              <a:t>Figure </a:t>
            </a:r>
            <a:r>
              <a:rPr sz="1550" dirty="0">
                <a:latin typeface="Arial"/>
                <a:cs typeface="Arial"/>
              </a:rPr>
              <a:t>7.6. </a:t>
            </a:r>
            <a:r>
              <a:rPr sz="1550" spc="-5" dirty="0">
                <a:latin typeface="Arial"/>
                <a:cs typeface="Arial"/>
              </a:rPr>
              <a:t>Control </a:t>
            </a:r>
            <a:r>
              <a:rPr sz="1550" spc="-30" dirty="0">
                <a:latin typeface="Arial"/>
                <a:cs typeface="Arial"/>
              </a:rPr>
              <a:t>sequencefor </a:t>
            </a:r>
            <a:r>
              <a:rPr sz="1550" spc="5" dirty="0">
                <a:latin typeface="Arial"/>
                <a:cs typeface="Arial"/>
              </a:rPr>
              <a:t>execution of the </a:t>
            </a:r>
            <a:r>
              <a:rPr sz="1550" dirty="0">
                <a:latin typeface="Arial"/>
                <a:cs typeface="Arial"/>
              </a:rPr>
              <a:t>instruction </a:t>
            </a:r>
            <a:r>
              <a:rPr sz="1550" spc="10" dirty="0">
                <a:latin typeface="Arial"/>
                <a:cs typeface="Arial"/>
              </a:rPr>
              <a:t>Add</a:t>
            </a:r>
            <a:r>
              <a:rPr sz="1550" spc="2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(R3),R1.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47" y="1940178"/>
            <a:ext cx="64769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3029" y="1532505"/>
          <a:ext cx="6511281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370"/>
                <a:gridCol w="332105"/>
                <a:gridCol w="313690"/>
                <a:gridCol w="312420"/>
                <a:gridCol w="332105"/>
                <a:gridCol w="313689"/>
                <a:gridCol w="312419"/>
                <a:gridCol w="332105"/>
                <a:gridCol w="313690"/>
                <a:gridCol w="332104"/>
                <a:gridCol w="312420"/>
                <a:gridCol w="313689"/>
                <a:gridCol w="332104"/>
                <a:gridCol w="312420"/>
                <a:gridCol w="332104"/>
                <a:gridCol w="313689"/>
                <a:gridCol w="312420"/>
                <a:gridCol w="332104"/>
                <a:gridCol w="254634"/>
              </a:tblGrid>
              <a:tr h="763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575" indent="-39370">
                        <a:lnSpc>
                          <a:spcPct val="66700"/>
                        </a:lnSpc>
                        <a:spcBef>
                          <a:spcPts val="100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Micro -  n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cti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350" spc="-45" dirty="0">
                          <a:latin typeface="Arial"/>
                          <a:cs typeface="Arial"/>
                        </a:rPr>
                        <a:t>PC</a:t>
                      </a:r>
                      <a:r>
                        <a:rPr sz="1575" i="1" spc="-67" baseline="-15873" dirty="0">
                          <a:latin typeface="Arial"/>
                          <a:cs typeface="Arial"/>
                        </a:rPr>
                        <a:t>in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1524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25" spc="-44" baseline="12345" dirty="0">
                          <a:latin typeface="Arial"/>
                          <a:cs typeface="Arial"/>
                        </a:rPr>
                        <a:t>PC</a:t>
                      </a:r>
                      <a:r>
                        <a:rPr sz="1050" i="1" spc="-30" dirty="0">
                          <a:latin typeface="Arial"/>
                          <a:cs typeface="Arial"/>
                        </a:rPr>
                        <a:t>out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366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350" spc="25" dirty="0">
                          <a:latin typeface="Arial"/>
                          <a:cs typeface="Arial"/>
                        </a:rPr>
                        <a:t>MAR</a:t>
                      </a:r>
                      <a:r>
                        <a:rPr sz="135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75" i="1" spc="7" baseline="-15873" dirty="0">
                          <a:latin typeface="Arial"/>
                          <a:cs typeface="Arial"/>
                        </a:rPr>
                        <a:t>in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3655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Read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556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MDR</a:t>
                      </a:r>
                      <a:r>
                        <a:rPr sz="1575" i="1" baseline="-15873" dirty="0">
                          <a:latin typeface="Arial"/>
                          <a:cs typeface="Arial"/>
                        </a:rPr>
                        <a:t>out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429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IR</a:t>
                      </a:r>
                      <a:r>
                        <a:rPr sz="1575" i="1" spc="15" baseline="-15873" dirty="0">
                          <a:latin typeface="Arial"/>
                          <a:cs typeface="Arial"/>
                        </a:rPr>
                        <a:t>in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429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25" spc="15" baseline="1234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50" i="1" spc="10" dirty="0">
                          <a:latin typeface="Arial"/>
                          <a:cs typeface="Arial"/>
                        </a:rPr>
                        <a:t>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3975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15" dirty="0">
                          <a:latin typeface="Arial"/>
                          <a:cs typeface="Arial"/>
                        </a:rPr>
                        <a:t>Select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spc="20" dirty="0">
                          <a:latin typeface="Arial"/>
                          <a:cs typeface="Arial"/>
                        </a:rPr>
                        <a:t>Add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25" spc="-22" baseline="1234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050" i="1" spc="-15" dirty="0">
                          <a:latin typeface="Arial"/>
                          <a:cs typeface="Arial"/>
                        </a:rPr>
                        <a:t>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4295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25" spc="44" baseline="1234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050" i="1" spc="30" dirty="0">
                          <a:latin typeface="Arial"/>
                          <a:cs typeface="Arial"/>
                        </a:rPr>
                        <a:t>out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493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25" spc="-52" baseline="18518" dirty="0">
                          <a:latin typeface="Arial"/>
                          <a:cs typeface="Arial"/>
                        </a:rPr>
                        <a:t>R1</a:t>
                      </a:r>
                      <a:r>
                        <a:rPr sz="1050" i="1" spc="-35" dirty="0">
                          <a:latin typeface="Arial"/>
                          <a:cs typeface="Arial"/>
                        </a:rPr>
                        <a:t>out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493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R1</a:t>
                      </a:r>
                      <a:r>
                        <a:rPr sz="1575" i="1" spc="-7" baseline="-15873" dirty="0">
                          <a:latin typeface="Arial"/>
                          <a:cs typeface="Arial"/>
                        </a:rPr>
                        <a:t>in</a:t>
                      </a:r>
                      <a:endParaRPr sz="1575" baseline="-15873">
                        <a:latin typeface="Arial"/>
                        <a:cs typeface="Arial"/>
                      </a:endParaRPr>
                    </a:p>
                  </a:txBody>
                  <a:tcPr marL="0" marR="0" marT="36830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25" spc="-52" baseline="12345" dirty="0">
                          <a:latin typeface="Arial"/>
                          <a:cs typeface="Arial"/>
                        </a:rPr>
                        <a:t>R3</a:t>
                      </a:r>
                      <a:r>
                        <a:rPr sz="1050" i="1" spc="-35" dirty="0">
                          <a:latin typeface="Arial"/>
                          <a:cs typeface="Arial"/>
                        </a:rPr>
                        <a:t>out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6515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spc="25" dirty="0">
                          <a:latin typeface="Arial"/>
                          <a:cs typeface="Arial"/>
                        </a:rPr>
                        <a:t>WMFC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5244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spc="20" dirty="0">
                          <a:latin typeface="Arial"/>
                          <a:cs typeface="Arial"/>
                        </a:rPr>
                        <a:t>End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5244" marB="0" vert="vert27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FFFF"/>
                      </a:solidFill>
                      <a:prstDash val="solid"/>
                    </a:lnL>
                    <a:lnR w="28575">
                      <a:solidFill>
                        <a:srgbClr val="00FFFF"/>
                      </a:solidFill>
                      <a:prstDash val="solid"/>
                    </a:lnR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FFFF"/>
                      </a:solidFill>
                      <a:prstDash val="solid"/>
                    </a:lnL>
                    <a:lnT w="28575">
                      <a:solidFill>
                        <a:srgbClr val="00FFFF"/>
                      </a:solidFill>
                      <a:prstDash val="solid"/>
                    </a:lnT>
                    <a:lnB w="28575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28532" y="5072316"/>
            <a:ext cx="512699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Arial"/>
                <a:cs typeface="Arial"/>
              </a:rPr>
              <a:t>Figure 7.15 An </a:t>
            </a:r>
            <a:r>
              <a:rPr sz="1550" spc="-45" dirty="0">
                <a:latin typeface="Arial"/>
                <a:cs typeface="Arial"/>
              </a:rPr>
              <a:t>example </a:t>
            </a:r>
            <a:r>
              <a:rPr sz="1550" spc="-10" dirty="0">
                <a:latin typeface="Arial"/>
                <a:cs typeface="Arial"/>
              </a:rPr>
              <a:t>of microinstructions </a:t>
            </a:r>
            <a:r>
              <a:rPr sz="1550" spc="-5" dirty="0">
                <a:latin typeface="Arial"/>
                <a:cs typeface="Arial"/>
              </a:rPr>
              <a:t>for </a:t>
            </a:r>
            <a:r>
              <a:rPr sz="1550" spc="-10" dirty="0">
                <a:latin typeface="Arial"/>
                <a:cs typeface="Arial"/>
              </a:rPr>
              <a:t>Figure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7.6.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1783" y="2079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2001" y="2089403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19">
                <a:moveTo>
                  <a:pt x="0" y="19811"/>
                </a:moveTo>
                <a:lnTo>
                  <a:pt x="19565" y="19811"/>
                </a:lnTo>
                <a:lnTo>
                  <a:pt x="19565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1783" y="20894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19811"/>
                </a:moveTo>
                <a:lnTo>
                  <a:pt x="19811" y="0"/>
                </a:lnTo>
              </a:path>
            </a:pathLst>
          </a:custGeom>
          <a:ln w="19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1783" y="207962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19" h="19685">
                <a:moveTo>
                  <a:pt x="0" y="0"/>
                </a:moveTo>
                <a:lnTo>
                  <a:pt x="19811" y="0"/>
                </a:lnTo>
                <a:lnTo>
                  <a:pt x="19811" y="19565"/>
                </a:ln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9507" y="2079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9725" y="2089403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19">
                <a:moveTo>
                  <a:pt x="0" y="19811"/>
                </a:moveTo>
                <a:lnTo>
                  <a:pt x="19565" y="19811"/>
                </a:lnTo>
                <a:lnTo>
                  <a:pt x="19565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9507" y="20894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19">
                <a:moveTo>
                  <a:pt x="0" y="19811"/>
                </a:moveTo>
                <a:lnTo>
                  <a:pt x="19811" y="0"/>
                </a:lnTo>
              </a:path>
            </a:pathLst>
          </a:custGeom>
          <a:ln w="19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9507" y="207962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19" h="19685">
                <a:moveTo>
                  <a:pt x="0" y="0"/>
                </a:moveTo>
                <a:lnTo>
                  <a:pt x="19811" y="0"/>
                </a:lnTo>
                <a:lnTo>
                  <a:pt x="19811" y="19565"/>
                </a:ln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1128" y="2079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1345" y="2089403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4" h="20319">
                <a:moveTo>
                  <a:pt x="0" y="19811"/>
                </a:moveTo>
                <a:lnTo>
                  <a:pt x="19565" y="19811"/>
                </a:lnTo>
                <a:lnTo>
                  <a:pt x="19565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1128" y="20894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9811"/>
                </a:moveTo>
                <a:lnTo>
                  <a:pt x="19811" y="0"/>
                </a:lnTo>
              </a:path>
            </a:pathLst>
          </a:custGeom>
          <a:ln w="19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1128" y="207962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0"/>
                </a:moveTo>
                <a:lnTo>
                  <a:pt x="19811" y="0"/>
                </a:lnTo>
                <a:lnTo>
                  <a:pt x="19811" y="19565"/>
                </a:ln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59040" y="2079621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9257" y="2089403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4" h="20319">
                <a:moveTo>
                  <a:pt x="0" y="19811"/>
                </a:moveTo>
                <a:lnTo>
                  <a:pt x="19565" y="19811"/>
                </a:lnTo>
                <a:lnTo>
                  <a:pt x="19565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9040" y="208940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9811"/>
                </a:moveTo>
                <a:lnTo>
                  <a:pt x="19811" y="0"/>
                </a:lnTo>
              </a:path>
            </a:pathLst>
          </a:custGeom>
          <a:ln w="19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9040" y="2079621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0"/>
                </a:moveTo>
                <a:lnTo>
                  <a:pt x="19811" y="0"/>
                </a:lnTo>
                <a:lnTo>
                  <a:pt x="19811" y="19565"/>
                </a:lnTo>
                <a:lnTo>
                  <a:pt x="0" y="19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63" y="1230947"/>
            <a:ext cx="792099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635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sequence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85" dirty="0">
                <a:latin typeface="Arial"/>
                <a:cs typeface="Arial"/>
              </a:rPr>
              <a:t>CWs </a:t>
            </a:r>
            <a:r>
              <a:rPr sz="2400" spc="-90" dirty="0">
                <a:latin typeface="Arial"/>
                <a:cs typeface="Arial"/>
              </a:rPr>
              <a:t>corresponding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40" dirty="0">
                <a:latin typeface="Arial"/>
                <a:cs typeface="Arial"/>
              </a:rPr>
              <a:t>sequence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machine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60" dirty="0">
                <a:latin typeface="Arial"/>
                <a:cs typeface="Arial"/>
              </a:rPr>
              <a:t>constitutes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microroutine </a:t>
            </a:r>
            <a:r>
              <a:rPr sz="2400" spc="5" dirty="0">
                <a:latin typeface="Arial"/>
                <a:cs typeface="Arial"/>
              </a:rPr>
              <a:t>for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45" dirty="0">
                <a:latin typeface="Arial"/>
                <a:cs typeface="Arial"/>
              </a:rPr>
              <a:t>instruction,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80" dirty="0">
                <a:latin typeface="Arial"/>
                <a:cs typeface="Arial"/>
              </a:rPr>
              <a:t>words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 </a:t>
            </a:r>
            <a:r>
              <a:rPr sz="2400" spc="-40" dirty="0">
                <a:latin typeface="Arial"/>
                <a:cs typeface="Arial"/>
              </a:rPr>
              <a:t>microroutine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40" dirty="0">
                <a:latin typeface="Arial"/>
                <a:cs typeface="Arial"/>
              </a:rPr>
              <a:t>referred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microinstructions</a:t>
            </a:r>
            <a:r>
              <a:rPr sz="2400" spc="-6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microroutines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95" dirty="0">
                <a:latin typeface="Arial"/>
                <a:cs typeface="Arial"/>
              </a:rPr>
              <a:t>set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computer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70" dirty="0">
                <a:latin typeface="Arial"/>
                <a:cs typeface="Arial"/>
              </a:rPr>
              <a:t>stored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special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30" dirty="0">
                <a:latin typeface="Arial"/>
                <a:cs typeface="Arial"/>
              </a:rPr>
              <a:t>the  control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463550" marR="635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90" dirty="0">
                <a:latin typeface="Arial"/>
                <a:cs typeface="Arial"/>
              </a:rPr>
              <a:t>generate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25" dirty="0">
                <a:latin typeface="Arial"/>
                <a:cs typeface="Arial"/>
              </a:rPr>
              <a:t>any  </a:t>
            </a:r>
            <a:r>
              <a:rPr sz="2400" spc="-40" dirty="0">
                <a:latin typeface="Arial"/>
                <a:cs typeface="Arial"/>
              </a:rPr>
              <a:t>instruction</a:t>
            </a:r>
            <a:r>
              <a:rPr sz="2400" spc="5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80" dirty="0">
                <a:latin typeface="Arial"/>
                <a:cs typeface="Arial"/>
              </a:rPr>
              <a:t>sequentially </a:t>
            </a:r>
            <a:r>
              <a:rPr sz="2400" spc="-90" dirty="0">
                <a:latin typeface="Arial"/>
                <a:cs typeface="Arial"/>
              </a:rPr>
              <a:t>reading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85" dirty="0">
                <a:latin typeface="Arial"/>
                <a:cs typeface="Arial"/>
              </a:rPr>
              <a:t>CWs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corresponding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microroutine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463550" indent="-450850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65" dirty="0">
                <a:latin typeface="Arial"/>
                <a:cs typeface="Arial"/>
              </a:rPr>
              <a:t>suggests </a:t>
            </a:r>
            <a:r>
              <a:rPr sz="2400" spc="-105" dirty="0">
                <a:latin typeface="Arial"/>
                <a:cs typeface="Arial"/>
              </a:rPr>
              <a:t>organizing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05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Figure</a:t>
            </a:r>
            <a:endParaRPr sz="24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</a:pPr>
            <a:r>
              <a:rPr sz="2400" spc="-105" dirty="0">
                <a:latin typeface="Arial"/>
                <a:cs typeface="Arial"/>
              </a:rPr>
              <a:t>7.16.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65" dirty="0">
                <a:latin typeface="Arial"/>
                <a:cs typeface="Arial"/>
              </a:rPr>
              <a:t>next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7315" y="5836830"/>
            <a:ext cx="577151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Arial"/>
                <a:cs typeface="Arial"/>
              </a:rPr>
              <a:t>Figure 7.16. Basic </a:t>
            </a:r>
            <a:r>
              <a:rPr sz="1600" spc="10" dirty="0">
                <a:latin typeface="Arial"/>
                <a:cs typeface="Arial"/>
              </a:rPr>
              <a:t>organization </a:t>
            </a:r>
            <a:r>
              <a:rPr sz="1600" spc="15" dirty="0">
                <a:latin typeface="Arial"/>
                <a:cs typeface="Arial"/>
              </a:rPr>
              <a:t>of a microprogrammed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947" y="4320539"/>
            <a:ext cx="1324610" cy="599440"/>
          </a:xfrm>
          <a:prstGeom prst="rect">
            <a:avLst/>
          </a:prstGeom>
          <a:ln w="20680">
            <a:solidFill>
              <a:srgbClr val="00FFFF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74980" marR="344805" indent="-104139">
              <a:lnSpc>
                <a:spcPts val="1630"/>
              </a:lnSpc>
              <a:spcBef>
                <a:spcPts val="640"/>
              </a:spcBef>
            </a:pPr>
            <a:r>
              <a:rPr sz="1450" dirty="0">
                <a:latin typeface="Arial"/>
                <a:cs typeface="Arial"/>
              </a:rPr>
              <a:t>Control  </a:t>
            </a:r>
            <a:r>
              <a:rPr sz="1450" spc="5" dirty="0">
                <a:latin typeface="Arial"/>
                <a:cs typeface="Arial"/>
              </a:rPr>
              <a:t>store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6947" y="1239011"/>
            <a:ext cx="1324610" cy="1426845"/>
          </a:xfrm>
          <a:prstGeom prst="rect">
            <a:avLst/>
          </a:prstGeom>
          <a:ln w="20680">
            <a:solidFill>
              <a:srgbClr val="00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10515" marR="208915" indent="60325" algn="just">
              <a:lnSpc>
                <a:spcPct val="98200"/>
              </a:lnSpc>
              <a:spcBef>
                <a:spcPts val="965"/>
              </a:spcBef>
            </a:pPr>
            <a:r>
              <a:rPr sz="1450" spc="5" dirty="0">
                <a:latin typeface="Arial"/>
                <a:cs typeface="Arial"/>
              </a:rPr>
              <a:t>Starting  </a:t>
            </a:r>
            <a:r>
              <a:rPr sz="1450" dirty="0">
                <a:latin typeface="Arial"/>
                <a:cs typeface="Arial"/>
              </a:rPr>
              <a:t>address  generator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0847" y="2644139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527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0847" y="3058667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483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8363" y="3058667"/>
            <a:ext cx="125095" cy="186055"/>
          </a:xfrm>
          <a:custGeom>
            <a:avLst/>
            <a:gdLst/>
            <a:ahLst/>
            <a:cxnLst/>
            <a:rect l="l" t="t" r="r" b="b"/>
            <a:pathLst>
              <a:path w="125095" h="186055">
                <a:moveTo>
                  <a:pt x="124967" y="0"/>
                </a:moveTo>
                <a:lnTo>
                  <a:pt x="0" y="185927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4920" y="3058667"/>
            <a:ext cx="123825" cy="186055"/>
          </a:xfrm>
          <a:custGeom>
            <a:avLst/>
            <a:gdLst/>
            <a:ahLst/>
            <a:cxnLst/>
            <a:rect l="l" t="t" r="r" b="b"/>
            <a:pathLst>
              <a:path w="123825" h="186055">
                <a:moveTo>
                  <a:pt x="123443" y="185927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4920" y="3058667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483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7403" y="2644139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414527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0847" y="3720083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0847" y="41330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483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8363" y="4133087"/>
            <a:ext cx="125095" cy="187960"/>
          </a:xfrm>
          <a:custGeom>
            <a:avLst/>
            <a:gdLst/>
            <a:ahLst/>
            <a:cxnLst/>
            <a:rect l="l" t="t" r="r" b="b"/>
            <a:pathLst>
              <a:path w="125095" h="187960">
                <a:moveTo>
                  <a:pt x="124967" y="0"/>
                </a:moveTo>
                <a:lnTo>
                  <a:pt x="0" y="187451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4920" y="4133087"/>
            <a:ext cx="123825" cy="187960"/>
          </a:xfrm>
          <a:custGeom>
            <a:avLst/>
            <a:gdLst/>
            <a:ahLst/>
            <a:cxnLst/>
            <a:rect l="l" t="t" r="r" b="b"/>
            <a:pathLst>
              <a:path w="123825" h="187960">
                <a:moveTo>
                  <a:pt x="123443" y="187451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4133087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483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7403" y="3720083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413003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6491" y="2004059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1020" y="200405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1020" y="1941575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0" y="123443"/>
                </a:moveTo>
                <a:lnTo>
                  <a:pt x="164591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1020" y="1818131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64591" y="123443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1020" y="1818131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6491" y="1879091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414527" y="0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1303" y="4692395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4307" y="4692395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-10340" y="20573"/>
                </a:moveTo>
                <a:lnTo>
                  <a:pt x="10340" y="20573"/>
                </a:lnTo>
              </a:path>
            </a:pathLst>
          </a:custGeom>
          <a:ln w="41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4307" y="4629911"/>
            <a:ext cx="166370" cy="104139"/>
          </a:xfrm>
          <a:custGeom>
            <a:avLst/>
            <a:gdLst/>
            <a:ahLst/>
            <a:cxnLst/>
            <a:rect l="l" t="t" r="r" b="b"/>
            <a:pathLst>
              <a:path w="166370" h="104139">
                <a:moveTo>
                  <a:pt x="0" y="103631"/>
                </a:moveTo>
                <a:lnTo>
                  <a:pt x="166115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4307" y="4506467"/>
            <a:ext cx="166370" cy="123825"/>
          </a:xfrm>
          <a:custGeom>
            <a:avLst/>
            <a:gdLst/>
            <a:ahLst/>
            <a:cxnLst/>
            <a:rect l="l" t="t" r="r" b="b"/>
            <a:pathLst>
              <a:path w="166370" h="123825">
                <a:moveTo>
                  <a:pt x="166115" y="123443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4307" y="4506467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1303" y="456742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413003" y="0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29743" y="4493640"/>
            <a:ext cx="33591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"/>
                <a:cs typeface="Arial"/>
              </a:rPr>
              <a:t>CW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33927" y="3244595"/>
            <a:ext cx="702945" cy="497205"/>
          </a:xfrm>
          <a:prstGeom prst="rect">
            <a:avLst/>
          </a:prstGeom>
          <a:ln w="20680">
            <a:solidFill>
              <a:srgbClr val="00FFFF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85"/>
              </a:spcBef>
            </a:pPr>
            <a:r>
              <a:rPr sz="1450" dirty="0">
                <a:latin typeface="Arial"/>
                <a:cs typeface="Arial"/>
              </a:rPr>
              <a:t>Clock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81827" y="3461331"/>
            <a:ext cx="144124" cy="8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6491" y="3512819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434339" y="0"/>
                </a:moveTo>
                <a:lnTo>
                  <a:pt x="0" y="0"/>
                </a:lnTo>
              </a:path>
            </a:pathLst>
          </a:custGeom>
          <a:ln w="20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36947" y="3244595"/>
            <a:ext cx="1324610" cy="497205"/>
          </a:xfrm>
          <a:prstGeom prst="rect">
            <a:avLst/>
          </a:prstGeom>
          <a:ln w="20680">
            <a:solidFill>
              <a:srgbClr val="00FFFF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85"/>
              </a:spcBef>
            </a:pPr>
            <a:r>
              <a:rPr sz="1450" spc="-155" dirty="0">
                <a:latin typeface="Georgia"/>
                <a:cs typeface="Georgia"/>
              </a:rPr>
              <a:t>m</a:t>
            </a:r>
            <a:r>
              <a:rPr sz="1450" spc="-155" dirty="0">
                <a:latin typeface="Arial"/>
                <a:cs typeface="Arial"/>
              </a:rPr>
              <a:t>PC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33927" y="1239011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20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36491" y="1239011"/>
            <a:ext cx="0" cy="1426845"/>
          </a:xfrm>
          <a:custGeom>
            <a:avLst/>
            <a:gdLst/>
            <a:ahLst/>
            <a:cxnLst/>
            <a:rect l="l" t="t" r="r" b="b"/>
            <a:pathLst>
              <a:path h="1426845">
                <a:moveTo>
                  <a:pt x="0" y="0"/>
                </a:moveTo>
                <a:lnTo>
                  <a:pt x="0" y="1426463"/>
                </a:lnTo>
              </a:path>
            </a:pathLst>
          </a:custGeom>
          <a:ln w="20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3927" y="2665475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702563" y="0"/>
                </a:moveTo>
                <a:lnTo>
                  <a:pt x="0" y="0"/>
                </a:lnTo>
              </a:path>
            </a:pathLst>
          </a:custGeom>
          <a:ln w="20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3927" y="1239011"/>
            <a:ext cx="0" cy="1426845"/>
          </a:xfrm>
          <a:custGeom>
            <a:avLst/>
            <a:gdLst/>
            <a:ahLst/>
            <a:cxnLst/>
            <a:rect l="l" t="t" r="r" b="b"/>
            <a:pathLst>
              <a:path h="1426845">
                <a:moveTo>
                  <a:pt x="0" y="1426463"/>
                </a:moveTo>
                <a:lnTo>
                  <a:pt x="0" y="0"/>
                </a:lnTo>
              </a:path>
            </a:pathLst>
          </a:custGeom>
          <a:ln w="20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01999" y="1805342"/>
            <a:ext cx="199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"/>
                <a:cs typeface="Arial"/>
              </a:rPr>
              <a:t>IR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7264" y="2351087"/>
            <a:ext cx="179006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function  cannot be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carried  out by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simple  organization.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507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Executing </a:t>
            </a:r>
            <a:r>
              <a:rPr sz="4400" spc="-240" dirty="0"/>
              <a:t>an</a:t>
            </a:r>
            <a:r>
              <a:rPr sz="4400" spc="-270" dirty="0"/>
              <a:t> </a:t>
            </a:r>
            <a:r>
              <a:rPr sz="4400" spc="-80" dirty="0"/>
              <a:t>Instruction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622" y="1229258"/>
            <a:ext cx="8454390" cy="478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200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execute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45" dirty="0">
                <a:latin typeface="Arial"/>
                <a:cs typeface="Arial"/>
              </a:rPr>
              <a:t>instruction,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20" dirty="0">
                <a:latin typeface="Arial"/>
                <a:cs typeface="Arial"/>
              </a:rPr>
              <a:t>processor </a:t>
            </a:r>
            <a:r>
              <a:rPr sz="2600" spc="-190" dirty="0">
                <a:latin typeface="Arial"/>
                <a:cs typeface="Arial"/>
              </a:rPr>
              <a:t>has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40" dirty="0">
                <a:latin typeface="Arial"/>
                <a:cs typeface="Arial"/>
              </a:rPr>
              <a:t>perform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45" dirty="0">
                <a:latin typeface="Arial"/>
                <a:cs typeface="Arial"/>
              </a:rPr>
              <a:t>following </a:t>
            </a:r>
            <a:r>
              <a:rPr sz="2600" spc="-40" dirty="0">
                <a:latin typeface="Arial"/>
                <a:cs typeface="Arial"/>
              </a:rPr>
              <a:t>three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steps:</a:t>
            </a:r>
            <a:endParaRPr sz="26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40" dirty="0">
                <a:latin typeface="Arial"/>
                <a:cs typeface="Arial"/>
              </a:rPr>
              <a:t>Fetch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contents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memory </a:t>
            </a:r>
            <a:r>
              <a:rPr sz="2600" spc="-60" dirty="0">
                <a:latin typeface="Arial"/>
                <a:cs typeface="Arial"/>
              </a:rPr>
              <a:t>location </a:t>
            </a:r>
            <a:r>
              <a:rPr sz="2600" spc="-50" dirty="0">
                <a:latin typeface="Arial"/>
                <a:cs typeface="Arial"/>
              </a:rPr>
              <a:t>pointed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105" dirty="0">
                <a:latin typeface="Arial"/>
                <a:cs typeface="Arial"/>
              </a:rPr>
              <a:t>by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320" dirty="0">
                <a:latin typeface="Arial"/>
                <a:cs typeface="Arial"/>
              </a:rPr>
              <a:t>PC. </a:t>
            </a: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contents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50" dirty="0">
                <a:latin typeface="Arial"/>
                <a:cs typeface="Arial"/>
              </a:rPr>
              <a:t>this </a:t>
            </a:r>
            <a:r>
              <a:rPr sz="2600" spc="-60" dirty="0">
                <a:latin typeface="Arial"/>
                <a:cs typeface="Arial"/>
              </a:rPr>
              <a:t>location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95" dirty="0">
                <a:latin typeface="Arial"/>
                <a:cs typeface="Arial"/>
              </a:rPr>
              <a:t>loaded </a:t>
            </a:r>
            <a:r>
              <a:rPr sz="2600" dirty="0">
                <a:latin typeface="Arial"/>
                <a:cs typeface="Arial"/>
              </a:rPr>
              <a:t>into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65" dirty="0">
                <a:latin typeface="Arial"/>
                <a:cs typeface="Arial"/>
              </a:rPr>
              <a:t>IR  </a:t>
            </a:r>
            <a:r>
              <a:rPr sz="2600" spc="-55" dirty="0">
                <a:latin typeface="Arial"/>
                <a:cs typeface="Arial"/>
              </a:rPr>
              <a:t>(fetch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phase).</a:t>
            </a:r>
            <a:endParaRPr sz="2600">
              <a:latin typeface="Arial"/>
              <a:cs typeface="Arial"/>
            </a:endParaRPr>
          </a:p>
          <a:p>
            <a:pPr marL="3669665">
              <a:lnSpc>
                <a:spcPct val="100000"/>
              </a:lnSpc>
              <a:spcBef>
                <a:spcPts val="625"/>
              </a:spcBef>
            </a:pPr>
            <a:r>
              <a:rPr sz="2600" spc="-265" dirty="0">
                <a:latin typeface="Arial"/>
                <a:cs typeface="Arial"/>
              </a:rPr>
              <a:t>IR </a:t>
            </a:r>
            <a:r>
              <a:rPr sz="2600" spc="-245" dirty="0">
                <a:latin typeface="Arial"/>
                <a:cs typeface="Arial"/>
              </a:rPr>
              <a:t>←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[[PC]]</a:t>
            </a:r>
            <a:endParaRPr sz="26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60" dirty="0">
                <a:latin typeface="Arial"/>
                <a:cs typeface="Arial"/>
              </a:rPr>
              <a:t>Assuming </a:t>
            </a:r>
            <a:r>
              <a:rPr sz="2600" spc="5" dirty="0">
                <a:latin typeface="Arial"/>
                <a:cs typeface="Arial"/>
              </a:rPr>
              <a:t>that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memory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55" dirty="0">
                <a:latin typeface="Arial"/>
                <a:cs typeface="Arial"/>
              </a:rPr>
              <a:t>byte </a:t>
            </a:r>
            <a:r>
              <a:rPr sz="2600" spc="-130" dirty="0">
                <a:latin typeface="Arial"/>
                <a:cs typeface="Arial"/>
              </a:rPr>
              <a:t>addressable, </a:t>
            </a:r>
            <a:r>
              <a:rPr sz="2600" spc="-65" dirty="0">
                <a:latin typeface="Arial"/>
                <a:cs typeface="Arial"/>
              </a:rPr>
              <a:t>increment 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contents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440" dirty="0">
                <a:latin typeface="Arial"/>
                <a:cs typeface="Arial"/>
              </a:rPr>
              <a:t>PC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by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4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(fetch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phase).</a:t>
            </a:r>
            <a:endParaRPr sz="2600">
              <a:latin typeface="Arial"/>
              <a:cs typeface="Arial"/>
            </a:endParaRPr>
          </a:p>
          <a:p>
            <a:pPr marL="3669665">
              <a:lnSpc>
                <a:spcPct val="100000"/>
              </a:lnSpc>
              <a:spcBef>
                <a:spcPts val="625"/>
              </a:spcBef>
            </a:pPr>
            <a:r>
              <a:rPr sz="2600" spc="-440" dirty="0">
                <a:latin typeface="Arial"/>
                <a:cs typeface="Arial"/>
              </a:rPr>
              <a:t>PC </a:t>
            </a:r>
            <a:r>
              <a:rPr sz="2600" spc="-245" dirty="0">
                <a:latin typeface="Arial"/>
                <a:cs typeface="Arial"/>
              </a:rPr>
              <a:t>← </a:t>
            </a:r>
            <a:r>
              <a:rPr sz="2600" spc="-185" dirty="0">
                <a:latin typeface="Arial"/>
                <a:cs typeface="Arial"/>
              </a:rPr>
              <a:t>[PC] </a:t>
            </a:r>
            <a:r>
              <a:rPr sz="2600" spc="-225" dirty="0">
                <a:latin typeface="Arial"/>
                <a:cs typeface="Arial"/>
              </a:rPr>
              <a:t>+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544195" marR="8255" indent="-531495" algn="just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50" dirty="0">
                <a:latin typeface="Arial"/>
                <a:cs typeface="Arial"/>
              </a:rPr>
              <a:t>Carry </a:t>
            </a:r>
            <a:r>
              <a:rPr sz="2600" spc="-5" dirty="0">
                <a:latin typeface="Arial"/>
                <a:cs typeface="Arial"/>
              </a:rPr>
              <a:t>out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95" dirty="0">
                <a:latin typeface="Arial"/>
                <a:cs typeface="Arial"/>
              </a:rPr>
              <a:t>actions </a:t>
            </a:r>
            <a:r>
              <a:rPr sz="2600" spc="-100" dirty="0">
                <a:latin typeface="Arial"/>
                <a:cs typeface="Arial"/>
              </a:rPr>
              <a:t>specified </a:t>
            </a:r>
            <a:r>
              <a:rPr sz="2600" spc="-105" dirty="0">
                <a:latin typeface="Arial"/>
                <a:cs typeface="Arial"/>
              </a:rPr>
              <a:t>by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45" dirty="0">
                <a:latin typeface="Arial"/>
                <a:cs typeface="Arial"/>
              </a:rPr>
              <a:t>instruction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265" dirty="0">
                <a:latin typeface="Arial"/>
                <a:cs typeface="Arial"/>
              </a:rPr>
              <a:t>IR  </a:t>
            </a:r>
            <a:r>
              <a:rPr sz="2600" spc="-85" dirty="0">
                <a:latin typeface="Arial"/>
                <a:cs typeface="Arial"/>
              </a:rPr>
              <a:t>(execution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phase).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63" y="1230947"/>
            <a:ext cx="799719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635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85" dirty="0">
                <a:latin typeface="Arial"/>
                <a:cs typeface="Arial"/>
              </a:rPr>
              <a:t>words </a:t>
            </a:r>
            <a:r>
              <a:rPr sz="2400" spc="-80" dirty="0">
                <a:latin typeface="Arial"/>
                <a:cs typeface="Arial"/>
              </a:rPr>
              <a:t>sequentially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control  </a:t>
            </a:r>
            <a:r>
              <a:rPr sz="2400" spc="-65" dirty="0">
                <a:latin typeface="Arial"/>
                <a:cs typeface="Arial"/>
              </a:rPr>
              <a:t>store,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micro </a:t>
            </a:r>
            <a:r>
              <a:rPr sz="2400" spc="-85" dirty="0">
                <a:latin typeface="Arial"/>
                <a:cs typeface="Arial"/>
              </a:rPr>
              <a:t>program </a:t>
            </a:r>
            <a:r>
              <a:rPr sz="2400" spc="-55" dirty="0">
                <a:latin typeface="Arial"/>
                <a:cs typeface="Arial"/>
              </a:rPr>
              <a:t>counter </a:t>
            </a:r>
            <a:r>
              <a:rPr sz="2400" spc="-210" dirty="0">
                <a:latin typeface="Arial"/>
                <a:cs typeface="Arial"/>
              </a:rPr>
              <a:t>(μPC)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463550" marR="5715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60" dirty="0">
                <a:latin typeface="Arial"/>
                <a:cs typeface="Arial"/>
              </a:rPr>
              <a:t>Every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40" dirty="0">
                <a:latin typeface="Arial"/>
                <a:cs typeface="Arial"/>
              </a:rPr>
              <a:t>instruction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IR,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" dirty="0">
                <a:latin typeface="Arial"/>
                <a:cs typeface="Arial"/>
              </a:rPr>
              <a:t>output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block labeled </a:t>
            </a:r>
            <a:r>
              <a:rPr sz="2400" spc="-35" dirty="0">
                <a:latin typeface="Arial"/>
                <a:cs typeface="Arial"/>
              </a:rPr>
              <a:t>"starting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45" dirty="0">
                <a:latin typeface="Arial"/>
                <a:cs typeface="Arial"/>
              </a:rPr>
              <a:t>generator''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95" dirty="0">
                <a:latin typeface="Arial"/>
                <a:cs typeface="Arial"/>
              </a:rPr>
              <a:t>loaded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240" dirty="0">
                <a:latin typeface="Arial"/>
                <a:cs typeface="Arial"/>
              </a:rPr>
              <a:t>μPC.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295" dirty="0">
                <a:latin typeface="Arial"/>
                <a:cs typeface="Arial"/>
              </a:rPr>
              <a:t>μPC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60" dirty="0">
                <a:latin typeface="Arial"/>
                <a:cs typeface="Arial"/>
              </a:rPr>
              <a:t>automatically </a:t>
            </a:r>
            <a:r>
              <a:rPr sz="2400" spc="-70" dirty="0">
                <a:latin typeface="Arial"/>
                <a:cs typeface="Arial"/>
              </a:rPr>
              <a:t>incremented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clock,  </a:t>
            </a:r>
            <a:r>
              <a:rPr sz="2400" spc="-140" dirty="0">
                <a:latin typeface="Arial"/>
                <a:cs typeface="Arial"/>
              </a:rPr>
              <a:t>causing </a:t>
            </a:r>
            <a:r>
              <a:rPr sz="2400" spc="-170" dirty="0">
                <a:latin typeface="Arial"/>
                <a:cs typeface="Arial"/>
              </a:rPr>
              <a:t>successive </a:t>
            </a:r>
            <a:r>
              <a:rPr sz="2400" spc="-60" dirty="0">
                <a:latin typeface="Arial"/>
                <a:cs typeface="Arial"/>
              </a:rPr>
              <a:t>microinstructions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5" dirty="0">
                <a:latin typeface="Arial"/>
                <a:cs typeface="Arial"/>
              </a:rPr>
              <a:t>read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 control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45" dirty="0">
                <a:latin typeface="Arial"/>
                <a:cs typeface="Arial"/>
              </a:rPr>
              <a:t>Hence, </a:t>
            </a:r>
            <a:r>
              <a:rPr sz="2400" spc="-30" dirty="0">
                <a:latin typeface="Arial"/>
                <a:cs typeface="Arial"/>
              </a:rPr>
              <a:t>the 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75" dirty="0">
                <a:latin typeface="Arial"/>
                <a:cs typeface="Arial"/>
              </a:rPr>
              <a:t>delivered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various </a:t>
            </a:r>
            <a:r>
              <a:rPr sz="2400" spc="-75" dirty="0">
                <a:latin typeface="Arial"/>
                <a:cs typeface="Arial"/>
              </a:rPr>
              <a:t>parts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processor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correct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0511" y="2823209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8988" y="2820923"/>
            <a:ext cx="5793105" cy="3175"/>
          </a:xfrm>
          <a:custGeom>
            <a:avLst/>
            <a:gdLst/>
            <a:ahLst/>
            <a:cxnLst/>
            <a:rect l="l" t="t" r="r" b="b"/>
            <a:pathLst>
              <a:path w="5793105" h="3175">
                <a:moveTo>
                  <a:pt x="5792723" y="0"/>
                </a:moveTo>
                <a:lnTo>
                  <a:pt x="0" y="0"/>
                </a:lnTo>
                <a:lnTo>
                  <a:pt x="0" y="3047"/>
                </a:lnTo>
                <a:lnTo>
                  <a:pt x="1524" y="3047"/>
                </a:lnTo>
                <a:lnTo>
                  <a:pt x="1524" y="1524"/>
                </a:lnTo>
                <a:lnTo>
                  <a:pt x="5792723" y="1524"/>
                </a:lnTo>
                <a:lnTo>
                  <a:pt x="5792723" y="0"/>
                </a:lnTo>
                <a:close/>
              </a:path>
              <a:path w="5793105" h="3175">
                <a:moveTo>
                  <a:pt x="5791200" y="1524"/>
                </a:moveTo>
                <a:lnTo>
                  <a:pt x="1524" y="1524"/>
                </a:lnTo>
                <a:lnTo>
                  <a:pt x="1524" y="3047"/>
                </a:lnTo>
                <a:lnTo>
                  <a:pt x="5791200" y="3047"/>
                </a:lnTo>
                <a:lnTo>
                  <a:pt x="5791200" y="1524"/>
                </a:lnTo>
                <a:close/>
              </a:path>
              <a:path w="5793105" h="3175">
                <a:moveTo>
                  <a:pt x="5792723" y="1524"/>
                </a:moveTo>
                <a:lnTo>
                  <a:pt x="5791200" y="1524"/>
                </a:lnTo>
                <a:lnTo>
                  <a:pt x="5791200" y="3047"/>
                </a:lnTo>
                <a:lnTo>
                  <a:pt x="5792723" y="1524"/>
                </a:lnTo>
                <a:close/>
              </a:path>
              <a:path w="5793105" h="3175">
                <a:moveTo>
                  <a:pt x="5792723" y="1524"/>
                </a:moveTo>
                <a:lnTo>
                  <a:pt x="5791200" y="3047"/>
                </a:lnTo>
                <a:lnTo>
                  <a:pt x="5792723" y="3047"/>
                </a:lnTo>
                <a:lnTo>
                  <a:pt x="57927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609" y="1157782"/>
            <a:ext cx="8072120" cy="2066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0" marR="5080" indent="-450850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previous </a:t>
            </a:r>
            <a:r>
              <a:rPr sz="2000" spc="-65" dirty="0">
                <a:latin typeface="Arial"/>
                <a:cs typeface="Arial"/>
              </a:rPr>
              <a:t>organization cannot </a:t>
            </a:r>
            <a:r>
              <a:rPr sz="2000" spc="-80" dirty="0">
                <a:latin typeface="Arial"/>
                <a:cs typeface="Arial"/>
              </a:rPr>
              <a:t>handle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situation </a:t>
            </a:r>
            <a:r>
              <a:rPr sz="2000" spc="-70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control  </a:t>
            </a:r>
            <a:r>
              <a:rPr sz="2000" spc="-5" dirty="0">
                <a:latin typeface="Arial"/>
                <a:cs typeface="Arial"/>
              </a:rPr>
              <a:t>unit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45" dirty="0">
                <a:latin typeface="Arial"/>
                <a:cs typeface="Arial"/>
              </a:rPr>
              <a:t>required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114" dirty="0">
                <a:latin typeface="Arial"/>
                <a:cs typeface="Arial"/>
              </a:rPr>
              <a:t>check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status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condition </a:t>
            </a:r>
            <a:r>
              <a:rPr sz="2000" spc="-120" dirty="0">
                <a:latin typeface="Arial"/>
                <a:cs typeface="Arial"/>
              </a:rPr>
              <a:t>codes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55" dirty="0">
                <a:latin typeface="Arial"/>
                <a:cs typeface="Arial"/>
              </a:rPr>
              <a:t>external  </a:t>
            </a:r>
            <a:r>
              <a:rPr sz="2000" spc="-50" dirty="0">
                <a:latin typeface="Arial"/>
                <a:cs typeface="Arial"/>
              </a:rPr>
              <a:t>inputs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choose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40" dirty="0">
                <a:latin typeface="Arial"/>
                <a:cs typeface="Arial"/>
              </a:rPr>
              <a:t>alternative </a:t>
            </a:r>
            <a:r>
              <a:rPr sz="2000" spc="-114" dirty="0">
                <a:latin typeface="Arial"/>
                <a:cs typeface="Arial"/>
              </a:rPr>
              <a:t>courses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action.</a:t>
            </a:r>
            <a:endParaRPr sz="20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4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65" dirty="0">
                <a:latin typeface="Arial"/>
                <a:cs typeface="Arial"/>
              </a:rPr>
              <a:t>microprogrammed </a:t>
            </a:r>
            <a:r>
              <a:rPr sz="2000" spc="-30" dirty="0">
                <a:latin typeface="Arial"/>
                <a:cs typeface="Arial"/>
              </a:rPr>
              <a:t>control, </a:t>
            </a:r>
            <a:r>
              <a:rPr sz="2000" spc="-40" dirty="0">
                <a:latin typeface="Arial"/>
                <a:cs typeface="Arial"/>
              </a:rPr>
              <a:t>this situation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handled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105" dirty="0">
                <a:latin typeface="Arial"/>
                <a:cs typeface="Arial"/>
              </a:rPr>
              <a:t>using  </a:t>
            </a:r>
            <a:r>
              <a:rPr sz="2000" spc="-40" dirty="0">
                <a:latin typeface="Arial"/>
                <a:cs typeface="Arial"/>
              </a:rPr>
              <a:t>conditional </a:t>
            </a:r>
            <a:r>
              <a:rPr sz="2000" spc="-80" dirty="0">
                <a:latin typeface="Arial"/>
                <a:cs typeface="Arial"/>
              </a:rPr>
              <a:t>branch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microinstruction.</a:t>
            </a:r>
            <a:endParaRPr sz="2000">
              <a:latin typeface="Arial"/>
              <a:cs typeface="Arial"/>
            </a:endParaRPr>
          </a:p>
          <a:p>
            <a:pPr marL="1567180">
              <a:lnSpc>
                <a:spcPct val="100000"/>
              </a:lnSpc>
              <a:spcBef>
                <a:spcPts val="1785"/>
              </a:spcBef>
              <a:tabLst>
                <a:tab pos="2572385" algn="l"/>
              </a:tabLst>
            </a:pPr>
            <a:r>
              <a:rPr sz="1500" b="1" spc="-10" dirty="0">
                <a:latin typeface="Arial"/>
                <a:cs typeface="Arial"/>
              </a:rPr>
              <a:t>Address	</a:t>
            </a:r>
            <a:r>
              <a:rPr sz="1500" b="1" dirty="0">
                <a:latin typeface="Arial"/>
                <a:cs typeface="Arial"/>
              </a:rPr>
              <a:t>Microinstruction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0511" y="3408425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8988" y="3406139"/>
            <a:ext cx="5793105" cy="3175"/>
          </a:xfrm>
          <a:custGeom>
            <a:avLst/>
            <a:gdLst/>
            <a:ahLst/>
            <a:cxnLst/>
            <a:rect l="l" t="t" r="r" b="b"/>
            <a:pathLst>
              <a:path w="5793105" h="3175">
                <a:moveTo>
                  <a:pt x="5792723" y="0"/>
                </a:moveTo>
                <a:lnTo>
                  <a:pt x="0" y="0"/>
                </a:lnTo>
                <a:lnTo>
                  <a:pt x="0" y="3048"/>
                </a:lnTo>
                <a:lnTo>
                  <a:pt x="1524" y="3048"/>
                </a:lnTo>
                <a:lnTo>
                  <a:pt x="1524" y="1524"/>
                </a:lnTo>
                <a:lnTo>
                  <a:pt x="5792723" y="1524"/>
                </a:lnTo>
                <a:lnTo>
                  <a:pt x="5792723" y="0"/>
                </a:lnTo>
                <a:close/>
              </a:path>
              <a:path w="5793105" h="3175">
                <a:moveTo>
                  <a:pt x="5791200" y="1524"/>
                </a:moveTo>
                <a:lnTo>
                  <a:pt x="1524" y="1524"/>
                </a:lnTo>
                <a:lnTo>
                  <a:pt x="1524" y="3048"/>
                </a:lnTo>
                <a:lnTo>
                  <a:pt x="5791200" y="3048"/>
                </a:lnTo>
                <a:lnTo>
                  <a:pt x="5791200" y="1524"/>
                </a:lnTo>
                <a:close/>
              </a:path>
              <a:path w="5793105" h="3175">
                <a:moveTo>
                  <a:pt x="5792723" y="1524"/>
                </a:moveTo>
                <a:lnTo>
                  <a:pt x="5791200" y="1524"/>
                </a:lnTo>
                <a:lnTo>
                  <a:pt x="5791200" y="3048"/>
                </a:lnTo>
                <a:lnTo>
                  <a:pt x="5792723" y="1524"/>
                </a:lnTo>
                <a:close/>
              </a:path>
              <a:path w="5793105" h="3175">
                <a:moveTo>
                  <a:pt x="5792723" y="1524"/>
                </a:moveTo>
                <a:lnTo>
                  <a:pt x="5791200" y="3048"/>
                </a:lnTo>
                <a:lnTo>
                  <a:pt x="5792723" y="3048"/>
                </a:lnTo>
                <a:lnTo>
                  <a:pt x="579272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2111" y="3388893"/>
            <a:ext cx="131445" cy="1377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2711" y="3388893"/>
            <a:ext cx="464820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44930">
              <a:lnSpc>
                <a:spcPct val="150000"/>
              </a:lnSpc>
              <a:spcBef>
                <a:spcPts val="100"/>
              </a:spcBef>
            </a:pPr>
            <a:r>
              <a:rPr sz="1500" spc="-30" dirty="0">
                <a:latin typeface="Arial"/>
                <a:cs typeface="Arial"/>
              </a:rPr>
              <a:t>PC</a:t>
            </a:r>
            <a:r>
              <a:rPr sz="1650" spc="-44" baseline="-22727" dirty="0">
                <a:latin typeface="Arial"/>
                <a:cs typeface="Arial"/>
              </a:rPr>
              <a:t>out </a:t>
            </a:r>
            <a:r>
              <a:rPr sz="1500" dirty="0">
                <a:latin typeface="Arial"/>
                <a:cs typeface="Arial"/>
              </a:rPr>
              <a:t>, MAR </a:t>
            </a:r>
            <a:r>
              <a:rPr sz="1650" spc="-7" baseline="-17676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Read, </a:t>
            </a:r>
            <a:r>
              <a:rPr sz="1500" spc="10" dirty="0">
                <a:latin typeface="Arial"/>
                <a:cs typeface="Arial"/>
              </a:rPr>
              <a:t>Select4,Add, </a:t>
            </a:r>
            <a:r>
              <a:rPr sz="1500" spc="15" dirty="0">
                <a:latin typeface="Arial"/>
                <a:cs typeface="Arial"/>
              </a:rPr>
              <a:t>Z</a:t>
            </a:r>
            <a:r>
              <a:rPr sz="1650" spc="22" baseline="-17676" dirty="0">
                <a:latin typeface="Arial"/>
                <a:cs typeface="Arial"/>
              </a:rPr>
              <a:t>in  </a:t>
            </a:r>
            <a:r>
              <a:rPr sz="1500" spc="-10" dirty="0">
                <a:latin typeface="Arial"/>
                <a:cs typeface="Arial"/>
              </a:rPr>
              <a:t>Z</a:t>
            </a:r>
            <a:r>
              <a:rPr sz="1650" spc="-15" baseline="-17676" dirty="0">
                <a:latin typeface="Arial"/>
                <a:cs typeface="Arial"/>
              </a:rPr>
              <a:t>out </a:t>
            </a:r>
            <a:r>
              <a:rPr sz="1500" dirty="0">
                <a:latin typeface="Arial"/>
                <a:cs typeface="Arial"/>
              </a:rPr>
              <a:t>, PC</a:t>
            </a:r>
            <a:r>
              <a:rPr sz="1650" baseline="-17676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Y</a:t>
            </a:r>
            <a:r>
              <a:rPr sz="1650" spc="15" baseline="-17676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18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WMFC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500" spc="5" dirty="0">
                <a:latin typeface="Arial"/>
                <a:cs typeface="Arial"/>
              </a:rPr>
              <a:t>MDR</a:t>
            </a:r>
            <a:r>
              <a:rPr sz="1650" spc="7" baseline="-22727" dirty="0">
                <a:latin typeface="Arial"/>
                <a:cs typeface="Arial"/>
              </a:rPr>
              <a:t>out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IR</a:t>
            </a:r>
            <a:r>
              <a:rPr sz="1650" spc="22" baseline="-22727" dirty="0">
                <a:latin typeface="Arial"/>
                <a:cs typeface="Arial"/>
              </a:rPr>
              <a:t>in</a:t>
            </a:r>
            <a:endParaRPr sz="1650" baseline="-22727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"/>
                <a:cs typeface="Arial"/>
              </a:rPr>
              <a:t>Branch to starting address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appropriate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microroutine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0211" y="4740681"/>
            <a:ext cx="5508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2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2111" y="4987569"/>
            <a:ext cx="237490" cy="10179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500" spc="-5" dirty="0">
                <a:latin typeface="Arial"/>
                <a:cs typeface="Arial"/>
              </a:rPr>
              <a:t>25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500" spc="-5" dirty="0">
                <a:latin typeface="Arial"/>
                <a:cs typeface="Arial"/>
              </a:rPr>
              <a:t>26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"/>
                <a:cs typeface="Arial"/>
              </a:rPr>
              <a:t>27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2711" y="4987569"/>
            <a:ext cx="3466465" cy="10179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25"/>
              </a:spcBef>
            </a:pPr>
            <a:r>
              <a:rPr sz="150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N=0, </a:t>
            </a:r>
            <a:r>
              <a:rPr sz="1500" dirty="0">
                <a:latin typeface="Arial"/>
                <a:cs typeface="Arial"/>
              </a:rPr>
              <a:t>then branch to microinstruction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0  </a:t>
            </a:r>
            <a:r>
              <a:rPr sz="1500" spc="-10" dirty="0">
                <a:latin typeface="Arial"/>
                <a:cs typeface="Arial"/>
              </a:rPr>
              <a:t>Offset-field-of-IR</a:t>
            </a:r>
            <a:r>
              <a:rPr sz="1650" spc="-15" baseline="-22727" dirty="0">
                <a:latin typeface="Arial"/>
                <a:cs typeface="Arial"/>
              </a:rPr>
              <a:t>out 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25" dirty="0">
                <a:latin typeface="Arial"/>
                <a:cs typeface="Arial"/>
              </a:rPr>
              <a:t>SelectY, </a:t>
            </a:r>
            <a:r>
              <a:rPr sz="1500" dirty="0">
                <a:latin typeface="Arial"/>
                <a:cs typeface="Arial"/>
              </a:rPr>
              <a:t>Add, </a:t>
            </a:r>
            <a:r>
              <a:rPr sz="1500" spc="15" dirty="0">
                <a:latin typeface="Arial"/>
                <a:cs typeface="Arial"/>
              </a:rPr>
              <a:t>Z</a:t>
            </a:r>
            <a:r>
              <a:rPr sz="1650" spc="22" baseline="-22727" dirty="0">
                <a:latin typeface="Arial"/>
                <a:cs typeface="Arial"/>
              </a:rPr>
              <a:t>in  </a:t>
            </a:r>
            <a:r>
              <a:rPr sz="1500" spc="-10" dirty="0">
                <a:latin typeface="Arial"/>
                <a:cs typeface="Arial"/>
              </a:rPr>
              <a:t>Z</a:t>
            </a:r>
            <a:r>
              <a:rPr sz="1650" spc="-15" baseline="-17676" dirty="0">
                <a:latin typeface="Arial"/>
                <a:cs typeface="Arial"/>
              </a:rPr>
              <a:t>out </a:t>
            </a:r>
            <a:r>
              <a:rPr sz="1500" dirty="0">
                <a:latin typeface="Arial"/>
                <a:cs typeface="Arial"/>
              </a:rPr>
              <a:t>, PC</a:t>
            </a:r>
            <a:r>
              <a:rPr sz="1650" baseline="-17676" dirty="0">
                <a:latin typeface="Arial"/>
                <a:cs typeface="Arial"/>
              </a:rPr>
              <a:t>in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10511" y="6169913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8988" y="6169151"/>
            <a:ext cx="5793105" cy="3175"/>
          </a:xfrm>
          <a:custGeom>
            <a:avLst/>
            <a:gdLst/>
            <a:ahLst/>
            <a:cxnLst/>
            <a:rect l="l" t="t" r="r" b="b"/>
            <a:pathLst>
              <a:path w="5793105" h="3175">
                <a:moveTo>
                  <a:pt x="1524" y="0"/>
                </a:moveTo>
                <a:lnTo>
                  <a:pt x="0" y="0"/>
                </a:lnTo>
                <a:lnTo>
                  <a:pt x="0" y="3047"/>
                </a:lnTo>
                <a:lnTo>
                  <a:pt x="5792723" y="3047"/>
                </a:lnTo>
                <a:lnTo>
                  <a:pt x="5792723" y="1523"/>
                </a:lnTo>
                <a:lnTo>
                  <a:pt x="1524" y="1523"/>
                </a:lnTo>
                <a:lnTo>
                  <a:pt x="1524" y="0"/>
                </a:lnTo>
                <a:close/>
              </a:path>
              <a:path w="5793105" h="3175">
                <a:moveTo>
                  <a:pt x="5791200" y="0"/>
                </a:moveTo>
                <a:lnTo>
                  <a:pt x="1524" y="0"/>
                </a:lnTo>
                <a:lnTo>
                  <a:pt x="1524" y="1523"/>
                </a:lnTo>
                <a:lnTo>
                  <a:pt x="5791200" y="1523"/>
                </a:lnTo>
                <a:lnTo>
                  <a:pt x="5791200" y="0"/>
                </a:lnTo>
                <a:close/>
              </a:path>
              <a:path w="5793105" h="3175">
                <a:moveTo>
                  <a:pt x="5791200" y="0"/>
                </a:moveTo>
                <a:lnTo>
                  <a:pt x="5791200" y="1523"/>
                </a:lnTo>
                <a:lnTo>
                  <a:pt x="5792723" y="1523"/>
                </a:lnTo>
                <a:lnTo>
                  <a:pt x="5791200" y="0"/>
                </a:lnTo>
                <a:close/>
              </a:path>
              <a:path w="5793105" h="3175">
                <a:moveTo>
                  <a:pt x="5792723" y="0"/>
                </a:moveTo>
                <a:lnTo>
                  <a:pt x="5791200" y="0"/>
                </a:lnTo>
                <a:lnTo>
                  <a:pt x="5792723" y="1523"/>
                </a:lnTo>
                <a:lnTo>
                  <a:pt x="5792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00376" y="6151905"/>
            <a:ext cx="4641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Figure 7.17. Microroutine for the instruction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Branch&lt;0.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724" y="1234020"/>
            <a:ext cx="8073390" cy="471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 marR="6350" indent="-450850" algn="just">
              <a:lnSpc>
                <a:spcPct val="100000"/>
              </a:lnSpc>
              <a:spcBef>
                <a:spcPts val="9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instruction</a:t>
            </a:r>
            <a:r>
              <a:rPr sz="2200" spc="530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Branch&lt;0 </a:t>
            </a:r>
            <a:r>
              <a:rPr sz="2200" spc="-120" dirty="0">
                <a:latin typeface="Arial"/>
                <a:cs typeface="Arial"/>
              </a:rPr>
              <a:t>may </a:t>
            </a:r>
            <a:r>
              <a:rPr sz="2200" spc="-55" dirty="0">
                <a:latin typeface="Arial"/>
                <a:cs typeface="Arial"/>
              </a:rPr>
              <a:t>now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55" dirty="0">
                <a:latin typeface="Arial"/>
                <a:cs typeface="Arial"/>
              </a:rPr>
              <a:t>implemented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175" dirty="0">
                <a:latin typeface="Arial"/>
                <a:cs typeface="Arial"/>
              </a:rPr>
              <a:t>a  </a:t>
            </a:r>
            <a:r>
              <a:rPr sz="2200" spc="-40" dirty="0">
                <a:latin typeface="Arial"/>
                <a:cs typeface="Arial"/>
              </a:rPr>
              <a:t>microroutine </a:t>
            </a:r>
            <a:r>
              <a:rPr sz="2200" spc="-145" dirty="0">
                <a:latin typeface="Arial"/>
                <a:cs typeface="Arial"/>
              </a:rPr>
              <a:t>such </a:t>
            </a:r>
            <a:r>
              <a:rPr sz="2200" spc="-210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95" dirty="0">
                <a:latin typeface="Arial"/>
                <a:cs typeface="Arial"/>
              </a:rPr>
              <a:t>shown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120" dirty="0">
                <a:latin typeface="Arial"/>
                <a:cs typeface="Arial"/>
              </a:rPr>
              <a:t>Figure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7.17.</a:t>
            </a:r>
            <a:endParaRPr sz="22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2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200" spc="-25" dirty="0">
                <a:latin typeface="Arial"/>
                <a:cs typeface="Arial"/>
              </a:rPr>
              <a:t>After </a:t>
            </a:r>
            <a:r>
              <a:rPr sz="2200" spc="-80" dirty="0">
                <a:latin typeface="Arial"/>
                <a:cs typeface="Arial"/>
              </a:rPr>
              <a:t>loading </a:t>
            </a:r>
            <a:r>
              <a:rPr sz="2200" spc="-45" dirty="0">
                <a:latin typeface="Arial"/>
                <a:cs typeface="Arial"/>
              </a:rPr>
              <a:t>this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175" dirty="0">
                <a:latin typeface="Arial"/>
                <a:cs typeface="Arial"/>
              </a:rPr>
              <a:t>IR, a </a:t>
            </a:r>
            <a:r>
              <a:rPr sz="2200" spc="-95" dirty="0">
                <a:latin typeface="Arial"/>
                <a:cs typeface="Arial"/>
              </a:rPr>
              <a:t>branch </a:t>
            </a:r>
            <a:r>
              <a:rPr sz="2200" spc="-45" dirty="0">
                <a:latin typeface="Arial"/>
                <a:cs typeface="Arial"/>
              </a:rPr>
              <a:t>microinstruction  </a:t>
            </a:r>
            <a:r>
              <a:rPr sz="2200" spc="-70" dirty="0">
                <a:latin typeface="Arial"/>
                <a:cs typeface="Arial"/>
              </a:rPr>
              <a:t>transfers </a:t>
            </a:r>
            <a:r>
              <a:rPr sz="2200" spc="-30" dirty="0">
                <a:latin typeface="Arial"/>
                <a:cs typeface="Arial"/>
              </a:rPr>
              <a:t>control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corresponding </a:t>
            </a:r>
            <a:r>
              <a:rPr sz="2200" spc="-40" dirty="0">
                <a:latin typeface="Arial"/>
                <a:cs typeface="Arial"/>
              </a:rPr>
              <a:t>microroutine,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20" dirty="0">
                <a:latin typeface="Arial"/>
                <a:cs typeface="Arial"/>
              </a:rPr>
              <a:t>is  </a:t>
            </a:r>
            <a:r>
              <a:rPr sz="2200" spc="-145" dirty="0">
                <a:latin typeface="Arial"/>
                <a:cs typeface="Arial"/>
              </a:rPr>
              <a:t>assumed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to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start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location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25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control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store.</a:t>
            </a:r>
            <a:endParaRPr sz="2200">
              <a:latin typeface="Arial"/>
              <a:cs typeface="Arial"/>
            </a:endParaRPr>
          </a:p>
          <a:p>
            <a:pPr marL="463550" marR="5715" indent="-450850" algn="just">
              <a:lnSpc>
                <a:spcPct val="100000"/>
              </a:lnSpc>
              <a:spcBef>
                <a:spcPts val="53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200" spc="-150" dirty="0">
                <a:latin typeface="Arial"/>
                <a:cs typeface="Arial"/>
              </a:rPr>
              <a:t>This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output of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0" dirty="0">
                <a:latin typeface="Arial"/>
                <a:cs typeface="Arial"/>
              </a:rPr>
              <a:t>starting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65" dirty="0">
                <a:latin typeface="Arial"/>
                <a:cs typeface="Arial"/>
              </a:rPr>
              <a:t>generator </a:t>
            </a:r>
            <a:r>
              <a:rPr sz="2200" spc="-85" dirty="0">
                <a:latin typeface="Arial"/>
                <a:cs typeface="Arial"/>
              </a:rPr>
              <a:t>block 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120" dirty="0">
                <a:latin typeface="Arial"/>
                <a:cs typeface="Arial"/>
              </a:rPr>
              <a:t>Figure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7.16.</a:t>
            </a:r>
            <a:endParaRPr sz="22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2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45" dirty="0">
                <a:latin typeface="Arial"/>
                <a:cs typeface="Arial"/>
              </a:rPr>
              <a:t>microinstruction </a:t>
            </a:r>
            <a:r>
              <a:rPr sz="2200" spc="-25" dirty="0">
                <a:latin typeface="Arial"/>
                <a:cs typeface="Arial"/>
              </a:rPr>
              <a:t>at </a:t>
            </a:r>
            <a:r>
              <a:rPr sz="2200" spc="-55" dirty="0">
                <a:latin typeface="Arial"/>
                <a:cs typeface="Arial"/>
              </a:rPr>
              <a:t>location </a:t>
            </a:r>
            <a:r>
              <a:rPr sz="2200" spc="-114" dirty="0">
                <a:latin typeface="Arial"/>
                <a:cs typeface="Arial"/>
              </a:rPr>
              <a:t>25 </a:t>
            </a:r>
            <a:r>
              <a:rPr sz="2200" spc="-75" dirty="0">
                <a:latin typeface="Arial"/>
                <a:cs typeface="Arial"/>
              </a:rPr>
              <a:t>tests </a:t>
            </a:r>
            <a:r>
              <a:rPr sz="2200" spc="-175" dirty="0">
                <a:latin typeface="Arial"/>
                <a:cs typeface="Arial"/>
              </a:rPr>
              <a:t>N </a:t>
            </a:r>
            <a:r>
              <a:rPr sz="2200" spc="15" dirty="0">
                <a:latin typeface="Arial"/>
                <a:cs typeface="Arial"/>
              </a:rPr>
              <a:t>bit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condition  </a:t>
            </a:r>
            <a:r>
              <a:rPr sz="2200" spc="-125" dirty="0">
                <a:latin typeface="Arial"/>
                <a:cs typeface="Arial"/>
              </a:rPr>
              <a:t>codes. </a:t>
            </a:r>
            <a:r>
              <a:rPr sz="2200" dirty="0">
                <a:latin typeface="Arial"/>
                <a:cs typeface="Arial"/>
              </a:rPr>
              <a:t>If </a:t>
            </a:r>
            <a:r>
              <a:rPr sz="2200" spc="-45" dirty="0">
                <a:latin typeface="Arial"/>
                <a:cs typeface="Arial"/>
              </a:rPr>
              <a:t>this </a:t>
            </a:r>
            <a:r>
              <a:rPr sz="2200" spc="15" dirty="0">
                <a:latin typeface="Arial"/>
                <a:cs typeface="Arial"/>
              </a:rPr>
              <a:t>bit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90" dirty="0">
                <a:latin typeface="Arial"/>
                <a:cs typeface="Arial"/>
              </a:rPr>
              <a:t>equal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90" dirty="0">
                <a:latin typeface="Arial"/>
                <a:cs typeface="Arial"/>
              </a:rPr>
              <a:t>0,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branch </a:t>
            </a:r>
            <a:r>
              <a:rPr sz="2200" spc="-105" dirty="0">
                <a:latin typeface="Arial"/>
                <a:cs typeface="Arial"/>
              </a:rPr>
              <a:t>takes </a:t>
            </a:r>
            <a:r>
              <a:rPr sz="2200" spc="-110" dirty="0">
                <a:latin typeface="Arial"/>
                <a:cs typeface="Arial"/>
              </a:rPr>
              <a:t>place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location </a:t>
            </a:r>
            <a:r>
              <a:rPr sz="2200" spc="-114" dirty="0">
                <a:latin typeface="Arial"/>
                <a:cs typeface="Arial"/>
              </a:rPr>
              <a:t>0 </a:t>
            </a:r>
            <a:r>
              <a:rPr sz="2200" spc="25" dirty="0">
                <a:latin typeface="Arial"/>
                <a:cs typeface="Arial"/>
              </a:rPr>
              <a:t>to  </a:t>
            </a:r>
            <a:r>
              <a:rPr sz="2200" spc="-45" dirty="0">
                <a:latin typeface="Arial"/>
                <a:cs typeface="Arial"/>
              </a:rPr>
              <a:t>fetch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new </a:t>
            </a:r>
            <a:r>
              <a:rPr sz="2200" spc="-100" dirty="0">
                <a:latin typeface="Arial"/>
                <a:cs typeface="Arial"/>
              </a:rPr>
              <a:t>machine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instruction.</a:t>
            </a:r>
            <a:endParaRPr sz="2200">
              <a:latin typeface="Arial"/>
              <a:cs typeface="Arial"/>
            </a:endParaRPr>
          </a:p>
          <a:p>
            <a:pPr marL="463550" marR="6350" indent="-450850" algn="just">
              <a:lnSpc>
                <a:spcPct val="100000"/>
              </a:lnSpc>
              <a:spcBef>
                <a:spcPts val="53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200" spc="-80" dirty="0">
                <a:latin typeface="Arial"/>
                <a:cs typeface="Arial"/>
              </a:rPr>
              <a:t>Otherwise,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5" dirty="0">
                <a:latin typeface="Arial"/>
                <a:cs typeface="Arial"/>
              </a:rPr>
              <a:t>microinstruction </a:t>
            </a:r>
            <a:r>
              <a:rPr sz="2200" spc="-25" dirty="0">
                <a:latin typeface="Arial"/>
                <a:cs typeface="Arial"/>
              </a:rPr>
              <a:t>at </a:t>
            </a:r>
            <a:r>
              <a:rPr sz="2200" spc="-50" dirty="0">
                <a:latin typeface="Arial"/>
                <a:cs typeface="Arial"/>
              </a:rPr>
              <a:t>location </a:t>
            </a:r>
            <a:r>
              <a:rPr sz="2200" spc="-114" dirty="0">
                <a:latin typeface="Arial"/>
                <a:cs typeface="Arial"/>
              </a:rPr>
              <a:t>26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95" dirty="0">
                <a:latin typeface="Arial"/>
                <a:cs typeface="Arial"/>
              </a:rPr>
              <a:t>executed </a:t>
            </a:r>
            <a:r>
              <a:rPr sz="2200" spc="25" dirty="0">
                <a:latin typeface="Arial"/>
                <a:cs typeface="Arial"/>
              </a:rPr>
              <a:t>to </a:t>
            </a:r>
            <a:r>
              <a:rPr sz="2200" spc="-15" dirty="0">
                <a:latin typeface="Arial"/>
                <a:cs typeface="Arial"/>
              </a:rPr>
              <a:t>put 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branch </a:t>
            </a:r>
            <a:r>
              <a:rPr sz="2200" spc="-40" dirty="0">
                <a:latin typeface="Arial"/>
                <a:cs typeface="Arial"/>
              </a:rPr>
              <a:t>target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65" dirty="0">
                <a:latin typeface="Arial"/>
                <a:cs typeface="Arial"/>
              </a:rPr>
              <a:t>register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Z.</a:t>
            </a:r>
            <a:endParaRPr sz="2200">
              <a:latin typeface="Arial"/>
              <a:cs typeface="Arial"/>
            </a:endParaRPr>
          </a:p>
          <a:p>
            <a:pPr marL="463550" indent="-450850">
              <a:lnSpc>
                <a:spcPct val="100000"/>
              </a:lnSpc>
              <a:spcBef>
                <a:spcPts val="530"/>
              </a:spcBef>
              <a:buClr>
                <a:srgbClr val="DD7F46"/>
              </a:buClr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sz="2200" spc="-165" dirty="0">
                <a:latin typeface="Arial"/>
                <a:cs typeface="Arial"/>
              </a:rPr>
              <a:t>The </a:t>
            </a:r>
            <a:r>
              <a:rPr sz="2200" spc="-45" dirty="0">
                <a:latin typeface="Arial"/>
                <a:cs typeface="Arial"/>
              </a:rPr>
              <a:t>microinstruction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55" dirty="0">
                <a:latin typeface="Arial"/>
                <a:cs typeface="Arial"/>
              </a:rPr>
              <a:t>location </a:t>
            </a:r>
            <a:r>
              <a:rPr sz="2200" spc="-114" dirty="0">
                <a:latin typeface="Arial"/>
                <a:cs typeface="Arial"/>
              </a:rPr>
              <a:t>27 loads </a:t>
            </a:r>
            <a:r>
              <a:rPr sz="2200" spc="-45" dirty="0">
                <a:latin typeface="Arial"/>
                <a:cs typeface="Arial"/>
              </a:rPr>
              <a:t>this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270" dirty="0">
                <a:latin typeface="Arial"/>
                <a:cs typeface="Arial"/>
              </a:rPr>
              <a:t>PC.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488" y="5770943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Figure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7.18.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388" y="5699391"/>
            <a:ext cx="680720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064" marR="5080" indent="-1905000">
              <a:lnSpc>
                <a:spcPct val="1260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Organization of </a:t>
            </a:r>
            <a:r>
              <a:rPr sz="1800" dirty="0">
                <a:latin typeface="Arial"/>
                <a:cs typeface="Arial"/>
              </a:rPr>
              <a:t>the control </a:t>
            </a:r>
            <a:r>
              <a:rPr sz="1800" spc="-5" dirty="0">
                <a:latin typeface="Arial"/>
                <a:cs typeface="Arial"/>
              </a:rPr>
              <a:t>unit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allow </a:t>
            </a:r>
            <a:r>
              <a:rPr sz="1800" spc="-5" dirty="0">
                <a:latin typeface="Arial"/>
                <a:cs typeface="Arial"/>
              </a:rPr>
              <a:t>conditional branching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microprogram.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8189" y="5208612"/>
            <a:ext cx="678815" cy="4699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19380" marR="5080" indent="-107314">
              <a:lnSpc>
                <a:spcPts val="1580"/>
              </a:lnSpc>
              <a:spcBef>
                <a:spcPts val="430"/>
              </a:spcBef>
            </a:pPr>
            <a:r>
              <a:rPr sz="1600" spc="-10" dirty="0">
                <a:latin typeface="Arial"/>
                <a:cs typeface="Arial"/>
              </a:rPr>
              <a:t>Control  </a:t>
            </a:r>
            <a:r>
              <a:rPr sz="1600" spc="-5" dirty="0"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7801" y="4112869"/>
            <a:ext cx="534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Clo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5348" y="4233671"/>
            <a:ext cx="150875" cy="6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9483" y="4268723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41649" y="1769732"/>
            <a:ext cx="142430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69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Starting </a:t>
            </a:r>
            <a:r>
              <a:rPr sz="1600" spc="-10" dirty="0">
                <a:latin typeface="Arial"/>
                <a:cs typeface="Arial"/>
              </a:rPr>
              <a:t>and  branch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625"/>
              </a:spcBef>
            </a:pPr>
            <a:r>
              <a:rPr sz="1600" spc="-10" dirty="0">
                <a:latin typeface="Arial"/>
                <a:cs typeface="Arial"/>
              </a:rPr>
              <a:t>generator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5718" y="2058377"/>
            <a:ext cx="883285" cy="4470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1610" marR="5080" indent="-169545">
              <a:lnSpc>
                <a:spcPct val="73200"/>
              </a:lnSpc>
              <a:spcBef>
                <a:spcPts val="610"/>
              </a:spcBef>
            </a:pPr>
            <a:r>
              <a:rPr sz="1600" spc="-10" dirty="0">
                <a:latin typeface="Arial"/>
                <a:cs typeface="Arial"/>
              </a:rPr>
              <a:t>Condit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  </a:t>
            </a:r>
            <a:r>
              <a:rPr sz="1600" spc="-5" dirty="0">
                <a:latin typeface="Arial"/>
                <a:cs typeface="Arial"/>
              </a:rPr>
              <a:t>codes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8355" y="1320787"/>
            <a:ext cx="768985" cy="4699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7790" marR="5080" indent="-85725">
              <a:lnSpc>
                <a:spcPts val="1580"/>
              </a:lnSpc>
              <a:spcBef>
                <a:spcPts val="430"/>
              </a:spcBef>
            </a:pPr>
            <a:r>
              <a:rPr sz="1600" spc="-5" dirty="0">
                <a:latin typeface="Arial"/>
                <a:cs typeface="Arial"/>
              </a:rPr>
              <a:t>External  </a:t>
            </a:r>
            <a:r>
              <a:rPr sz="1600" spc="-10" dirty="0">
                <a:latin typeface="Arial"/>
                <a:cs typeface="Arial"/>
              </a:rPr>
              <a:t>inputs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0015" y="2176271"/>
            <a:ext cx="609600" cy="292735"/>
          </a:xfrm>
          <a:custGeom>
            <a:avLst/>
            <a:gdLst/>
            <a:ahLst/>
            <a:cxnLst/>
            <a:rect l="l" t="t" r="r" b="b"/>
            <a:pathLst>
              <a:path w="609600" h="292735">
                <a:moveTo>
                  <a:pt x="182880" y="0"/>
                </a:moveTo>
                <a:lnTo>
                  <a:pt x="179832" y="1524"/>
                </a:lnTo>
                <a:lnTo>
                  <a:pt x="175260" y="3048"/>
                </a:lnTo>
                <a:lnTo>
                  <a:pt x="4572" y="138684"/>
                </a:lnTo>
                <a:lnTo>
                  <a:pt x="1524" y="140208"/>
                </a:lnTo>
                <a:lnTo>
                  <a:pt x="0" y="143256"/>
                </a:lnTo>
                <a:lnTo>
                  <a:pt x="0" y="150876"/>
                </a:lnTo>
                <a:lnTo>
                  <a:pt x="1524" y="153924"/>
                </a:lnTo>
                <a:lnTo>
                  <a:pt x="4572" y="155448"/>
                </a:lnTo>
                <a:lnTo>
                  <a:pt x="175260" y="289560"/>
                </a:lnTo>
                <a:lnTo>
                  <a:pt x="179832" y="292608"/>
                </a:lnTo>
                <a:lnTo>
                  <a:pt x="182880" y="292608"/>
                </a:lnTo>
                <a:lnTo>
                  <a:pt x="192024" y="289560"/>
                </a:lnTo>
                <a:lnTo>
                  <a:pt x="193548" y="284988"/>
                </a:lnTo>
                <a:lnTo>
                  <a:pt x="193548" y="281940"/>
                </a:lnTo>
                <a:lnTo>
                  <a:pt x="172212" y="281940"/>
                </a:lnTo>
                <a:lnTo>
                  <a:pt x="172212" y="259624"/>
                </a:lnTo>
                <a:lnTo>
                  <a:pt x="39624" y="155448"/>
                </a:lnTo>
                <a:lnTo>
                  <a:pt x="18287" y="155448"/>
                </a:lnTo>
                <a:lnTo>
                  <a:pt x="18287" y="138684"/>
                </a:lnTo>
                <a:lnTo>
                  <a:pt x="39623" y="138684"/>
                </a:lnTo>
                <a:lnTo>
                  <a:pt x="172212" y="34507"/>
                </a:lnTo>
                <a:lnTo>
                  <a:pt x="172212" y="12192"/>
                </a:lnTo>
                <a:lnTo>
                  <a:pt x="193548" y="12192"/>
                </a:lnTo>
                <a:lnTo>
                  <a:pt x="193548" y="7620"/>
                </a:lnTo>
                <a:lnTo>
                  <a:pt x="192024" y="4572"/>
                </a:lnTo>
                <a:lnTo>
                  <a:pt x="187451" y="3048"/>
                </a:lnTo>
                <a:lnTo>
                  <a:pt x="182880" y="0"/>
                </a:lnTo>
                <a:close/>
              </a:path>
              <a:path w="609600" h="292735">
                <a:moveTo>
                  <a:pt x="172212" y="259624"/>
                </a:moveTo>
                <a:lnTo>
                  <a:pt x="172212" y="281940"/>
                </a:lnTo>
                <a:lnTo>
                  <a:pt x="188975" y="272796"/>
                </a:lnTo>
                <a:lnTo>
                  <a:pt x="172212" y="259624"/>
                </a:lnTo>
                <a:close/>
              </a:path>
              <a:path w="609600" h="292735">
                <a:moveTo>
                  <a:pt x="609600" y="202692"/>
                </a:moveTo>
                <a:lnTo>
                  <a:pt x="176784" y="202692"/>
                </a:lnTo>
                <a:lnTo>
                  <a:pt x="172212" y="207264"/>
                </a:lnTo>
                <a:lnTo>
                  <a:pt x="172212" y="259624"/>
                </a:lnTo>
                <a:lnTo>
                  <a:pt x="188975" y="272796"/>
                </a:lnTo>
                <a:lnTo>
                  <a:pt x="172212" y="281940"/>
                </a:lnTo>
                <a:lnTo>
                  <a:pt x="193548" y="281940"/>
                </a:lnTo>
                <a:lnTo>
                  <a:pt x="193548" y="225552"/>
                </a:lnTo>
                <a:lnTo>
                  <a:pt x="182880" y="225552"/>
                </a:lnTo>
                <a:lnTo>
                  <a:pt x="193548" y="213360"/>
                </a:lnTo>
                <a:lnTo>
                  <a:pt x="609600" y="213360"/>
                </a:lnTo>
                <a:lnTo>
                  <a:pt x="609600" y="202692"/>
                </a:lnTo>
                <a:close/>
              </a:path>
              <a:path w="609600" h="292735">
                <a:moveTo>
                  <a:pt x="193548" y="213360"/>
                </a:moveTo>
                <a:lnTo>
                  <a:pt x="182880" y="225552"/>
                </a:lnTo>
                <a:lnTo>
                  <a:pt x="193548" y="225552"/>
                </a:lnTo>
                <a:lnTo>
                  <a:pt x="193548" y="213360"/>
                </a:lnTo>
                <a:close/>
              </a:path>
              <a:path w="609600" h="292735">
                <a:moveTo>
                  <a:pt x="609600" y="213360"/>
                </a:moveTo>
                <a:lnTo>
                  <a:pt x="193548" y="213360"/>
                </a:lnTo>
                <a:lnTo>
                  <a:pt x="193548" y="225552"/>
                </a:lnTo>
                <a:lnTo>
                  <a:pt x="609600" y="225552"/>
                </a:lnTo>
                <a:lnTo>
                  <a:pt x="609600" y="213360"/>
                </a:lnTo>
                <a:close/>
              </a:path>
              <a:path w="609600" h="292735">
                <a:moveTo>
                  <a:pt x="18287" y="138684"/>
                </a:moveTo>
                <a:lnTo>
                  <a:pt x="18287" y="155448"/>
                </a:lnTo>
                <a:lnTo>
                  <a:pt x="28955" y="147065"/>
                </a:lnTo>
                <a:lnTo>
                  <a:pt x="18287" y="138684"/>
                </a:lnTo>
                <a:close/>
              </a:path>
              <a:path w="609600" h="292735">
                <a:moveTo>
                  <a:pt x="28955" y="147065"/>
                </a:moveTo>
                <a:lnTo>
                  <a:pt x="18287" y="155448"/>
                </a:lnTo>
                <a:lnTo>
                  <a:pt x="39624" y="155448"/>
                </a:lnTo>
                <a:lnTo>
                  <a:pt x="28955" y="147065"/>
                </a:lnTo>
                <a:close/>
              </a:path>
              <a:path w="609600" h="292735">
                <a:moveTo>
                  <a:pt x="39623" y="138684"/>
                </a:moveTo>
                <a:lnTo>
                  <a:pt x="18287" y="138684"/>
                </a:lnTo>
                <a:lnTo>
                  <a:pt x="28955" y="147065"/>
                </a:lnTo>
                <a:lnTo>
                  <a:pt x="39623" y="138684"/>
                </a:lnTo>
                <a:close/>
              </a:path>
              <a:path w="609600" h="292735">
                <a:moveTo>
                  <a:pt x="193548" y="12192"/>
                </a:moveTo>
                <a:lnTo>
                  <a:pt x="172212" y="12192"/>
                </a:lnTo>
                <a:lnTo>
                  <a:pt x="188975" y="21336"/>
                </a:lnTo>
                <a:lnTo>
                  <a:pt x="172212" y="34507"/>
                </a:lnTo>
                <a:lnTo>
                  <a:pt x="172212" y="85344"/>
                </a:lnTo>
                <a:lnTo>
                  <a:pt x="176784" y="91440"/>
                </a:lnTo>
                <a:lnTo>
                  <a:pt x="609600" y="91440"/>
                </a:lnTo>
                <a:lnTo>
                  <a:pt x="609600" y="79248"/>
                </a:lnTo>
                <a:lnTo>
                  <a:pt x="193548" y="79248"/>
                </a:lnTo>
                <a:lnTo>
                  <a:pt x="182880" y="68580"/>
                </a:lnTo>
                <a:lnTo>
                  <a:pt x="193548" y="68580"/>
                </a:lnTo>
                <a:lnTo>
                  <a:pt x="193548" y="12192"/>
                </a:lnTo>
                <a:close/>
              </a:path>
              <a:path w="609600" h="292735">
                <a:moveTo>
                  <a:pt x="193548" y="68580"/>
                </a:moveTo>
                <a:lnTo>
                  <a:pt x="182880" y="68580"/>
                </a:lnTo>
                <a:lnTo>
                  <a:pt x="193548" y="79248"/>
                </a:lnTo>
                <a:lnTo>
                  <a:pt x="193548" y="68580"/>
                </a:lnTo>
                <a:close/>
              </a:path>
              <a:path w="609600" h="292735">
                <a:moveTo>
                  <a:pt x="609600" y="68580"/>
                </a:moveTo>
                <a:lnTo>
                  <a:pt x="193548" y="68580"/>
                </a:lnTo>
                <a:lnTo>
                  <a:pt x="193548" y="79248"/>
                </a:lnTo>
                <a:lnTo>
                  <a:pt x="609600" y="79248"/>
                </a:lnTo>
                <a:lnTo>
                  <a:pt x="609600" y="68580"/>
                </a:lnTo>
                <a:close/>
              </a:path>
              <a:path w="609600" h="292735">
                <a:moveTo>
                  <a:pt x="172212" y="12192"/>
                </a:moveTo>
                <a:lnTo>
                  <a:pt x="172212" y="34507"/>
                </a:lnTo>
                <a:lnTo>
                  <a:pt x="188975" y="21336"/>
                </a:lnTo>
                <a:lnTo>
                  <a:pt x="17221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0015" y="1440179"/>
            <a:ext cx="609600" cy="291465"/>
          </a:xfrm>
          <a:custGeom>
            <a:avLst/>
            <a:gdLst/>
            <a:ahLst/>
            <a:cxnLst/>
            <a:rect l="l" t="t" r="r" b="b"/>
            <a:pathLst>
              <a:path w="609600" h="291464">
                <a:moveTo>
                  <a:pt x="184404" y="0"/>
                </a:moveTo>
                <a:lnTo>
                  <a:pt x="179832" y="0"/>
                </a:lnTo>
                <a:lnTo>
                  <a:pt x="175260" y="3048"/>
                </a:lnTo>
                <a:lnTo>
                  <a:pt x="4572" y="135636"/>
                </a:lnTo>
                <a:lnTo>
                  <a:pt x="1524" y="138684"/>
                </a:lnTo>
                <a:lnTo>
                  <a:pt x="0" y="141732"/>
                </a:lnTo>
                <a:lnTo>
                  <a:pt x="0" y="147827"/>
                </a:lnTo>
                <a:lnTo>
                  <a:pt x="1524" y="152400"/>
                </a:lnTo>
                <a:lnTo>
                  <a:pt x="4572" y="153924"/>
                </a:lnTo>
                <a:lnTo>
                  <a:pt x="175260" y="288036"/>
                </a:lnTo>
                <a:lnTo>
                  <a:pt x="184404" y="291084"/>
                </a:lnTo>
                <a:lnTo>
                  <a:pt x="187451" y="288036"/>
                </a:lnTo>
                <a:lnTo>
                  <a:pt x="192024" y="286512"/>
                </a:lnTo>
                <a:lnTo>
                  <a:pt x="193548" y="283463"/>
                </a:lnTo>
                <a:lnTo>
                  <a:pt x="193548" y="278891"/>
                </a:lnTo>
                <a:lnTo>
                  <a:pt x="172212" y="278891"/>
                </a:lnTo>
                <a:lnTo>
                  <a:pt x="172212" y="256576"/>
                </a:lnTo>
                <a:lnTo>
                  <a:pt x="41563" y="153924"/>
                </a:lnTo>
                <a:lnTo>
                  <a:pt x="18287" y="153924"/>
                </a:lnTo>
                <a:lnTo>
                  <a:pt x="18287" y="135636"/>
                </a:lnTo>
                <a:lnTo>
                  <a:pt x="41563" y="135636"/>
                </a:lnTo>
                <a:lnTo>
                  <a:pt x="172212" y="32983"/>
                </a:lnTo>
                <a:lnTo>
                  <a:pt x="172212" y="12191"/>
                </a:lnTo>
                <a:lnTo>
                  <a:pt x="193548" y="12191"/>
                </a:lnTo>
                <a:lnTo>
                  <a:pt x="193548" y="7620"/>
                </a:lnTo>
                <a:lnTo>
                  <a:pt x="192024" y="3048"/>
                </a:lnTo>
                <a:lnTo>
                  <a:pt x="187451" y="1524"/>
                </a:lnTo>
                <a:lnTo>
                  <a:pt x="184404" y="0"/>
                </a:lnTo>
                <a:close/>
              </a:path>
              <a:path w="609600" h="291464">
                <a:moveTo>
                  <a:pt x="172212" y="256576"/>
                </a:moveTo>
                <a:lnTo>
                  <a:pt x="172212" y="278891"/>
                </a:lnTo>
                <a:lnTo>
                  <a:pt x="188975" y="269748"/>
                </a:lnTo>
                <a:lnTo>
                  <a:pt x="172212" y="256576"/>
                </a:lnTo>
                <a:close/>
              </a:path>
              <a:path w="609600" h="291464">
                <a:moveTo>
                  <a:pt x="609600" y="201168"/>
                </a:moveTo>
                <a:lnTo>
                  <a:pt x="176784" y="201168"/>
                </a:lnTo>
                <a:lnTo>
                  <a:pt x="172212" y="205739"/>
                </a:lnTo>
                <a:lnTo>
                  <a:pt x="172212" y="256576"/>
                </a:lnTo>
                <a:lnTo>
                  <a:pt x="188975" y="269748"/>
                </a:lnTo>
                <a:lnTo>
                  <a:pt x="172212" y="278891"/>
                </a:lnTo>
                <a:lnTo>
                  <a:pt x="193548" y="278891"/>
                </a:lnTo>
                <a:lnTo>
                  <a:pt x="193548" y="222503"/>
                </a:lnTo>
                <a:lnTo>
                  <a:pt x="182880" y="222503"/>
                </a:lnTo>
                <a:lnTo>
                  <a:pt x="193548" y="211836"/>
                </a:lnTo>
                <a:lnTo>
                  <a:pt x="609600" y="211836"/>
                </a:lnTo>
                <a:lnTo>
                  <a:pt x="609600" y="201168"/>
                </a:lnTo>
                <a:close/>
              </a:path>
              <a:path w="609600" h="291464">
                <a:moveTo>
                  <a:pt x="193548" y="211836"/>
                </a:moveTo>
                <a:lnTo>
                  <a:pt x="182880" y="222503"/>
                </a:lnTo>
                <a:lnTo>
                  <a:pt x="193548" y="222503"/>
                </a:lnTo>
                <a:lnTo>
                  <a:pt x="193548" y="211836"/>
                </a:lnTo>
                <a:close/>
              </a:path>
              <a:path w="609600" h="291464">
                <a:moveTo>
                  <a:pt x="609600" y="211836"/>
                </a:moveTo>
                <a:lnTo>
                  <a:pt x="193548" y="211836"/>
                </a:lnTo>
                <a:lnTo>
                  <a:pt x="193548" y="222503"/>
                </a:lnTo>
                <a:lnTo>
                  <a:pt x="609600" y="222503"/>
                </a:lnTo>
                <a:lnTo>
                  <a:pt x="609600" y="211836"/>
                </a:lnTo>
                <a:close/>
              </a:path>
              <a:path w="609600" h="291464">
                <a:moveTo>
                  <a:pt x="18287" y="135636"/>
                </a:moveTo>
                <a:lnTo>
                  <a:pt x="18287" y="153924"/>
                </a:lnTo>
                <a:lnTo>
                  <a:pt x="29925" y="144779"/>
                </a:lnTo>
                <a:lnTo>
                  <a:pt x="18287" y="135636"/>
                </a:lnTo>
                <a:close/>
              </a:path>
              <a:path w="609600" h="291464">
                <a:moveTo>
                  <a:pt x="29925" y="144779"/>
                </a:moveTo>
                <a:lnTo>
                  <a:pt x="18287" y="153924"/>
                </a:lnTo>
                <a:lnTo>
                  <a:pt x="41563" y="153924"/>
                </a:lnTo>
                <a:lnTo>
                  <a:pt x="29925" y="144779"/>
                </a:lnTo>
                <a:close/>
              </a:path>
              <a:path w="609600" h="291464">
                <a:moveTo>
                  <a:pt x="41563" y="135636"/>
                </a:moveTo>
                <a:lnTo>
                  <a:pt x="18287" y="135636"/>
                </a:lnTo>
                <a:lnTo>
                  <a:pt x="29925" y="144779"/>
                </a:lnTo>
                <a:lnTo>
                  <a:pt x="41563" y="135636"/>
                </a:lnTo>
                <a:close/>
              </a:path>
              <a:path w="609600" h="291464">
                <a:moveTo>
                  <a:pt x="193548" y="12191"/>
                </a:moveTo>
                <a:lnTo>
                  <a:pt x="172212" y="12191"/>
                </a:lnTo>
                <a:lnTo>
                  <a:pt x="188975" y="19812"/>
                </a:lnTo>
                <a:lnTo>
                  <a:pt x="172212" y="32983"/>
                </a:lnTo>
                <a:lnTo>
                  <a:pt x="172212" y="83820"/>
                </a:lnTo>
                <a:lnTo>
                  <a:pt x="176784" y="89915"/>
                </a:lnTo>
                <a:lnTo>
                  <a:pt x="609600" y="89915"/>
                </a:lnTo>
                <a:lnTo>
                  <a:pt x="609600" y="77724"/>
                </a:lnTo>
                <a:lnTo>
                  <a:pt x="193548" y="77724"/>
                </a:lnTo>
                <a:lnTo>
                  <a:pt x="182880" y="67056"/>
                </a:lnTo>
                <a:lnTo>
                  <a:pt x="193548" y="67056"/>
                </a:lnTo>
                <a:lnTo>
                  <a:pt x="193548" y="12191"/>
                </a:lnTo>
                <a:close/>
              </a:path>
              <a:path w="609600" h="291464">
                <a:moveTo>
                  <a:pt x="193548" y="67056"/>
                </a:moveTo>
                <a:lnTo>
                  <a:pt x="182880" y="67056"/>
                </a:lnTo>
                <a:lnTo>
                  <a:pt x="193548" y="77724"/>
                </a:lnTo>
                <a:lnTo>
                  <a:pt x="193548" y="67056"/>
                </a:lnTo>
                <a:close/>
              </a:path>
              <a:path w="609600" h="291464">
                <a:moveTo>
                  <a:pt x="609600" y="67056"/>
                </a:moveTo>
                <a:lnTo>
                  <a:pt x="193548" y="67056"/>
                </a:lnTo>
                <a:lnTo>
                  <a:pt x="193548" y="77724"/>
                </a:lnTo>
                <a:lnTo>
                  <a:pt x="609600" y="77724"/>
                </a:lnTo>
                <a:lnTo>
                  <a:pt x="609600" y="67056"/>
                </a:lnTo>
                <a:close/>
              </a:path>
              <a:path w="609600" h="291464">
                <a:moveTo>
                  <a:pt x="172212" y="12191"/>
                </a:moveTo>
                <a:lnTo>
                  <a:pt x="172212" y="32983"/>
                </a:lnTo>
                <a:lnTo>
                  <a:pt x="188975" y="19812"/>
                </a:lnTo>
                <a:lnTo>
                  <a:pt x="17221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6623" y="2199131"/>
            <a:ext cx="631190" cy="269875"/>
          </a:xfrm>
          <a:custGeom>
            <a:avLst/>
            <a:gdLst/>
            <a:ahLst/>
            <a:cxnLst/>
            <a:rect l="l" t="t" r="r" b="b"/>
            <a:pathLst>
              <a:path w="631189" h="269875">
                <a:moveTo>
                  <a:pt x="416051" y="190500"/>
                </a:moveTo>
                <a:lnTo>
                  <a:pt x="416051" y="262128"/>
                </a:lnTo>
                <a:lnTo>
                  <a:pt x="417575" y="266700"/>
                </a:lnTo>
                <a:lnTo>
                  <a:pt x="422148" y="268224"/>
                </a:lnTo>
                <a:lnTo>
                  <a:pt x="425195" y="269748"/>
                </a:lnTo>
                <a:lnTo>
                  <a:pt x="429768" y="269748"/>
                </a:lnTo>
                <a:lnTo>
                  <a:pt x="432815" y="266700"/>
                </a:lnTo>
                <a:lnTo>
                  <a:pt x="443726" y="259080"/>
                </a:lnTo>
                <a:lnTo>
                  <a:pt x="437388" y="259080"/>
                </a:lnTo>
                <a:lnTo>
                  <a:pt x="420624" y="249936"/>
                </a:lnTo>
                <a:lnTo>
                  <a:pt x="437388" y="238094"/>
                </a:lnTo>
                <a:lnTo>
                  <a:pt x="437388" y="202692"/>
                </a:lnTo>
                <a:lnTo>
                  <a:pt x="426719" y="202692"/>
                </a:lnTo>
                <a:lnTo>
                  <a:pt x="416051" y="190500"/>
                </a:lnTo>
                <a:close/>
              </a:path>
              <a:path w="631189" h="269875">
                <a:moveTo>
                  <a:pt x="437388" y="238094"/>
                </a:moveTo>
                <a:lnTo>
                  <a:pt x="420624" y="249936"/>
                </a:lnTo>
                <a:lnTo>
                  <a:pt x="437388" y="259080"/>
                </a:lnTo>
                <a:lnTo>
                  <a:pt x="437388" y="238094"/>
                </a:lnTo>
                <a:close/>
              </a:path>
              <a:path w="631189" h="269875">
                <a:moveTo>
                  <a:pt x="597967" y="124669"/>
                </a:moveTo>
                <a:lnTo>
                  <a:pt x="437388" y="238094"/>
                </a:lnTo>
                <a:lnTo>
                  <a:pt x="437388" y="259080"/>
                </a:lnTo>
                <a:lnTo>
                  <a:pt x="443726" y="259080"/>
                </a:lnTo>
                <a:lnTo>
                  <a:pt x="622657" y="134112"/>
                </a:lnTo>
                <a:lnTo>
                  <a:pt x="614172" y="134112"/>
                </a:lnTo>
                <a:lnTo>
                  <a:pt x="597967" y="124669"/>
                </a:lnTo>
                <a:close/>
              </a:path>
              <a:path w="631189" h="269875">
                <a:moveTo>
                  <a:pt x="432815" y="179832"/>
                </a:moveTo>
                <a:lnTo>
                  <a:pt x="0" y="179832"/>
                </a:lnTo>
                <a:lnTo>
                  <a:pt x="0" y="202692"/>
                </a:lnTo>
                <a:lnTo>
                  <a:pt x="416051" y="202692"/>
                </a:lnTo>
                <a:lnTo>
                  <a:pt x="416051" y="190500"/>
                </a:lnTo>
                <a:lnTo>
                  <a:pt x="437388" y="190500"/>
                </a:lnTo>
                <a:lnTo>
                  <a:pt x="437388" y="184404"/>
                </a:lnTo>
                <a:lnTo>
                  <a:pt x="432815" y="179832"/>
                </a:lnTo>
                <a:close/>
              </a:path>
              <a:path w="631189" h="269875">
                <a:moveTo>
                  <a:pt x="437388" y="190500"/>
                </a:moveTo>
                <a:lnTo>
                  <a:pt x="416051" y="190500"/>
                </a:lnTo>
                <a:lnTo>
                  <a:pt x="426719" y="202692"/>
                </a:lnTo>
                <a:lnTo>
                  <a:pt x="437388" y="202692"/>
                </a:lnTo>
                <a:lnTo>
                  <a:pt x="437388" y="190500"/>
                </a:lnTo>
                <a:close/>
              </a:path>
              <a:path w="631189" h="269875">
                <a:moveTo>
                  <a:pt x="612648" y="114300"/>
                </a:moveTo>
                <a:lnTo>
                  <a:pt x="597967" y="124669"/>
                </a:lnTo>
                <a:lnTo>
                  <a:pt x="614172" y="134112"/>
                </a:lnTo>
                <a:lnTo>
                  <a:pt x="612648" y="114300"/>
                </a:lnTo>
                <a:close/>
              </a:path>
              <a:path w="631189" h="269875">
                <a:moveTo>
                  <a:pt x="624839" y="114300"/>
                </a:moveTo>
                <a:lnTo>
                  <a:pt x="612648" y="114300"/>
                </a:lnTo>
                <a:lnTo>
                  <a:pt x="614172" y="134112"/>
                </a:lnTo>
                <a:lnTo>
                  <a:pt x="622657" y="134112"/>
                </a:lnTo>
                <a:lnTo>
                  <a:pt x="624839" y="132587"/>
                </a:lnTo>
                <a:lnTo>
                  <a:pt x="627888" y="131063"/>
                </a:lnTo>
                <a:lnTo>
                  <a:pt x="630936" y="126492"/>
                </a:lnTo>
                <a:lnTo>
                  <a:pt x="630936" y="123444"/>
                </a:lnTo>
                <a:lnTo>
                  <a:pt x="629412" y="118872"/>
                </a:lnTo>
                <a:lnTo>
                  <a:pt x="627888" y="115824"/>
                </a:lnTo>
                <a:lnTo>
                  <a:pt x="624839" y="114300"/>
                </a:lnTo>
                <a:close/>
              </a:path>
              <a:path w="631189" h="269875">
                <a:moveTo>
                  <a:pt x="450980" y="12192"/>
                </a:moveTo>
                <a:lnTo>
                  <a:pt x="437388" y="12192"/>
                </a:lnTo>
                <a:lnTo>
                  <a:pt x="437388" y="31103"/>
                </a:lnTo>
                <a:lnTo>
                  <a:pt x="597967" y="124669"/>
                </a:lnTo>
                <a:lnTo>
                  <a:pt x="612648" y="114300"/>
                </a:lnTo>
                <a:lnTo>
                  <a:pt x="624839" y="114300"/>
                </a:lnTo>
                <a:lnTo>
                  <a:pt x="450980" y="12192"/>
                </a:lnTo>
                <a:close/>
              </a:path>
              <a:path w="631189" h="269875">
                <a:moveTo>
                  <a:pt x="416051" y="45720"/>
                </a:moveTo>
                <a:lnTo>
                  <a:pt x="0" y="45720"/>
                </a:lnTo>
                <a:lnTo>
                  <a:pt x="0" y="67056"/>
                </a:lnTo>
                <a:lnTo>
                  <a:pt x="432815" y="67056"/>
                </a:lnTo>
                <a:lnTo>
                  <a:pt x="437388" y="62484"/>
                </a:lnTo>
                <a:lnTo>
                  <a:pt x="437388" y="56387"/>
                </a:lnTo>
                <a:lnTo>
                  <a:pt x="416051" y="56387"/>
                </a:lnTo>
                <a:lnTo>
                  <a:pt x="416051" y="45720"/>
                </a:lnTo>
                <a:close/>
              </a:path>
              <a:path w="631189" h="269875">
                <a:moveTo>
                  <a:pt x="429768" y="0"/>
                </a:moveTo>
                <a:lnTo>
                  <a:pt x="425195" y="0"/>
                </a:lnTo>
                <a:lnTo>
                  <a:pt x="420624" y="1524"/>
                </a:lnTo>
                <a:lnTo>
                  <a:pt x="417575" y="4572"/>
                </a:lnTo>
                <a:lnTo>
                  <a:pt x="416051" y="7620"/>
                </a:lnTo>
                <a:lnTo>
                  <a:pt x="416051" y="56387"/>
                </a:lnTo>
                <a:lnTo>
                  <a:pt x="426719" y="45720"/>
                </a:lnTo>
                <a:lnTo>
                  <a:pt x="437388" y="45720"/>
                </a:lnTo>
                <a:lnTo>
                  <a:pt x="437388" y="31103"/>
                </a:lnTo>
                <a:lnTo>
                  <a:pt x="420624" y="21336"/>
                </a:lnTo>
                <a:lnTo>
                  <a:pt x="437388" y="12192"/>
                </a:lnTo>
                <a:lnTo>
                  <a:pt x="450980" y="12192"/>
                </a:lnTo>
                <a:lnTo>
                  <a:pt x="432815" y="1524"/>
                </a:lnTo>
                <a:lnTo>
                  <a:pt x="429768" y="0"/>
                </a:lnTo>
                <a:close/>
              </a:path>
              <a:path w="631189" h="269875">
                <a:moveTo>
                  <a:pt x="437388" y="45720"/>
                </a:moveTo>
                <a:lnTo>
                  <a:pt x="426719" y="45720"/>
                </a:lnTo>
                <a:lnTo>
                  <a:pt x="416051" y="56387"/>
                </a:lnTo>
                <a:lnTo>
                  <a:pt x="437388" y="56387"/>
                </a:lnTo>
                <a:lnTo>
                  <a:pt x="437388" y="45720"/>
                </a:lnTo>
                <a:close/>
              </a:path>
              <a:path w="631189" h="269875">
                <a:moveTo>
                  <a:pt x="437388" y="12192"/>
                </a:moveTo>
                <a:lnTo>
                  <a:pt x="420624" y="21336"/>
                </a:lnTo>
                <a:lnTo>
                  <a:pt x="437388" y="31103"/>
                </a:lnTo>
                <a:lnTo>
                  <a:pt x="43738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9435" y="4512563"/>
            <a:ext cx="277495" cy="660400"/>
          </a:xfrm>
          <a:custGeom>
            <a:avLst/>
            <a:gdLst/>
            <a:ahLst/>
            <a:cxnLst/>
            <a:rect l="l" t="t" r="r" b="b"/>
            <a:pathLst>
              <a:path w="277495" h="660400">
                <a:moveTo>
                  <a:pt x="64008" y="437388"/>
                </a:moveTo>
                <a:lnTo>
                  <a:pt x="7619" y="437388"/>
                </a:lnTo>
                <a:lnTo>
                  <a:pt x="3048" y="438912"/>
                </a:lnTo>
                <a:lnTo>
                  <a:pt x="1524" y="441959"/>
                </a:lnTo>
                <a:lnTo>
                  <a:pt x="0" y="446531"/>
                </a:lnTo>
                <a:lnTo>
                  <a:pt x="0" y="451103"/>
                </a:lnTo>
                <a:lnTo>
                  <a:pt x="1524" y="454151"/>
                </a:lnTo>
                <a:lnTo>
                  <a:pt x="129539" y="655319"/>
                </a:lnTo>
                <a:lnTo>
                  <a:pt x="131063" y="658368"/>
                </a:lnTo>
                <a:lnTo>
                  <a:pt x="135636" y="659891"/>
                </a:lnTo>
                <a:lnTo>
                  <a:pt x="143255" y="659891"/>
                </a:lnTo>
                <a:lnTo>
                  <a:pt x="146303" y="658368"/>
                </a:lnTo>
                <a:lnTo>
                  <a:pt x="147827" y="655319"/>
                </a:lnTo>
                <a:lnTo>
                  <a:pt x="155586" y="643127"/>
                </a:lnTo>
                <a:lnTo>
                  <a:pt x="129539" y="643127"/>
                </a:lnTo>
                <a:lnTo>
                  <a:pt x="138738" y="628672"/>
                </a:lnTo>
                <a:lnTo>
                  <a:pt x="31876" y="458724"/>
                </a:lnTo>
                <a:lnTo>
                  <a:pt x="10667" y="458724"/>
                </a:lnTo>
                <a:lnTo>
                  <a:pt x="21336" y="441959"/>
                </a:lnTo>
                <a:lnTo>
                  <a:pt x="64008" y="441959"/>
                </a:lnTo>
                <a:lnTo>
                  <a:pt x="64008" y="437388"/>
                </a:lnTo>
                <a:close/>
              </a:path>
              <a:path w="277495" h="660400">
                <a:moveTo>
                  <a:pt x="138738" y="628672"/>
                </a:moveTo>
                <a:lnTo>
                  <a:pt x="129539" y="643127"/>
                </a:lnTo>
                <a:lnTo>
                  <a:pt x="147827" y="643127"/>
                </a:lnTo>
                <a:lnTo>
                  <a:pt x="138738" y="628672"/>
                </a:lnTo>
                <a:close/>
              </a:path>
              <a:path w="277495" h="660400">
                <a:moveTo>
                  <a:pt x="257555" y="441959"/>
                </a:moveTo>
                <a:lnTo>
                  <a:pt x="138738" y="628672"/>
                </a:lnTo>
                <a:lnTo>
                  <a:pt x="147827" y="643127"/>
                </a:lnTo>
                <a:lnTo>
                  <a:pt x="155586" y="643127"/>
                </a:lnTo>
                <a:lnTo>
                  <a:pt x="272934" y="458724"/>
                </a:lnTo>
                <a:lnTo>
                  <a:pt x="266700" y="458724"/>
                </a:lnTo>
                <a:lnTo>
                  <a:pt x="257555" y="441959"/>
                </a:lnTo>
                <a:close/>
              </a:path>
              <a:path w="277495" h="660400">
                <a:moveTo>
                  <a:pt x="21336" y="441959"/>
                </a:moveTo>
                <a:lnTo>
                  <a:pt x="10667" y="458724"/>
                </a:lnTo>
                <a:lnTo>
                  <a:pt x="31876" y="458724"/>
                </a:lnTo>
                <a:lnTo>
                  <a:pt x="21336" y="441959"/>
                </a:lnTo>
                <a:close/>
              </a:path>
              <a:path w="277495" h="660400">
                <a:moveTo>
                  <a:pt x="64008" y="441959"/>
                </a:moveTo>
                <a:lnTo>
                  <a:pt x="21336" y="441959"/>
                </a:lnTo>
                <a:lnTo>
                  <a:pt x="31876" y="458724"/>
                </a:lnTo>
                <a:lnTo>
                  <a:pt x="80772" y="458724"/>
                </a:lnTo>
                <a:lnTo>
                  <a:pt x="86867" y="454151"/>
                </a:lnTo>
                <a:lnTo>
                  <a:pt x="86867" y="448056"/>
                </a:lnTo>
                <a:lnTo>
                  <a:pt x="64008" y="448056"/>
                </a:lnTo>
                <a:lnTo>
                  <a:pt x="64008" y="441959"/>
                </a:lnTo>
                <a:close/>
              </a:path>
              <a:path w="277495" h="660400">
                <a:moveTo>
                  <a:pt x="213360" y="0"/>
                </a:moveTo>
                <a:lnTo>
                  <a:pt x="192024" y="0"/>
                </a:lnTo>
                <a:lnTo>
                  <a:pt x="192024" y="454151"/>
                </a:lnTo>
                <a:lnTo>
                  <a:pt x="196596" y="458724"/>
                </a:lnTo>
                <a:lnTo>
                  <a:pt x="246887" y="458724"/>
                </a:lnTo>
                <a:lnTo>
                  <a:pt x="253676" y="448056"/>
                </a:lnTo>
                <a:lnTo>
                  <a:pt x="213360" y="448056"/>
                </a:lnTo>
                <a:lnTo>
                  <a:pt x="202691" y="437388"/>
                </a:lnTo>
                <a:lnTo>
                  <a:pt x="213360" y="437388"/>
                </a:lnTo>
                <a:lnTo>
                  <a:pt x="213360" y="0"/>
                </a:lnTo>
                <a:close/>
              </a:path>
              <a:path w="277495" h="660400">
                <a:moveTo>
                  <a:pt x="275843" y="441959"/>
                </a:moveTo>
                <a:lnTo>
                  <a:pt x="257555" y="441959"/>
                </a:lnTo>
                <a:lnTo>
                  <a:pt x="266700" y="458724"/>
                </a:lnTo>
                <a:lnTo>
                  <a:pt x="272934" y="458724"/>
                </a:lnTo>
                <a:lnTo>
                  <a:pt x="275843" y="454151"/>
                </a:lnTo>
                <a:lnTo>
                  <a:pt x="277367" y="451103"/>
                </a:lnTo>
                <a:lnTo>
                  <a:pt x="277367" y="446531"/>
                </a:lnTo>
                <a:lnTo>
                  <a:pt x="275843" y="441959"/>
                </a:lnTo>
                <a:close/>
              </a:path>
              <a:path w="277495" h="660400">
                <a:moveTo>
                  <a:pt x="86867" y="0"/>
                </a:moveTo>
                <a:lnTo>
                  <a:pt x="64008" y="0"/>
                </a:lnTo>
                <a:lnTo>
                  <a:pt x="64008" y="448056"/>
                </a:lnTo>
                <a:lnTo>
                  <a:pt x="74675" y="437388"/>
                </a:lnTo>
                <a:lnTo>
                  <a:pt x="86867" y="437388"/>
                </a:lnTo>
                <a:lnTo>
                  <a:pt x="86867" y="0"/>
                </a:lnTo>
                <a:close/>
              </a:path>
              <a:path w="277495" h="660400">
                <a:moveTo>
                  <a:pt x="86867" y="437388"/>
                </a:moveTo>
                <a:lnTo>
                  <a:pt x="74675" y="437388"/>
                </a:lnTo>
                <a:lnTo>
                  <a:pt x="64008" y="448056"/>
                </a:lnTo>
                <a:lnTo>
                  <a:pt x="86867" y="448056"/>
                </a:lnTo>
                <a:lnTo>
                  <a:pt x="86867" y="437388"/>
                </a:lnTo>
                <a:close/>
              </a:path>
              <a:path w="277495" h="660400">
                <a:moveTo>
                  <a:pt x="213360" y="437388"/>
                </a:moveTo>
                <a:lnTo>
                  <a:pt x="202691" y="437388"/>
                </a:lnTo>
                <a:lnTo>
                  <a:pt x="213360" y="448056"/>
                </a:lnTo>
                <a:lnTo>
                  <a:pt x="213360" y="437388"/>
                </a:lnTo>
                <a:close/>
              </a:path>
              <a:path w="277495" h="660400">
                <a:moveTo>
                  <a:pt x="269748" y="437388"/>
                </a:moveTo>
                <a:lnTo>
                  <a:pt x="213360" y="437388"/>
                </a:lnTo>
                <a:lnTo>
                  <a:pt x="213360" y="448056"/>
                </a:lnTo>
                <a:lnTo>
                  <a:pt x="253676" y="448056"/>
                </a:lnTo>
                <a:lnTo>
                  <a:pt x="257555" y="441959"/>
                </a:lnTo>
                <a:lnTo>
                  <a:pt x="275843" y="441959"/>
                </a:lnTo>
                <a:lnTo>
                  <a:pt x="274319" y="438912"/>
                </a:lnTo>
                <a:lnTo>
                  <a:pt x="269748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9435" y="3351275"/>
            <a:ext cx="277495" cy="658495"/>
          </a:xfrm>
          <a:custGeom>
            <a:avLst/>
            <a:gdLst/>
            <a:ahLst/>
            <a:cxnLst/>
            <a:rect l="l" t="t" r="r" b="b"/>
            <a:pathLst>
              <a:path w="277495" h="658495">
                <a:moveTo>
                  <a:pt x="64008" y="435863"/>
                </a:moveTo>
                <a:lnTo>
                  <a:pt x="7619" y="435863"/>
                </a:lnTo>
                <a:lnTo>
                  <a:pt x="3048" y="437388"/>
                </a:lnTo>
                <a:lnTo>
                  <a:pt x="1524" y="441959"/>
                </a:lnTo>
                <a:lnTo>
                  <a:pt x="0" y="445007"/>
                </a:lnTo>
                <a:lnTo>
                  <a:pt x="0" y="449579"/>
                </a:lnTo>
                <a:lnTo>
                  <a:pt x="1524" y="452627"/>
                </a:lnTo>
                <a:lnTo>
                  <a:pt x="129539" y="653795"/>
                </a:lnTo>
                <a:lnTo>
                  <a:pt x="131063" y="656844"/>
                </a:lnTo>
                <a:lnTo>
                  <a:pt x="135636" y="658367"/>
                </a:lnTo>
                <a:lnTo>
                  <a:pt x="143255" y="658367"/>
                </a:lnTo>
                <a:lnTo>
                  <a:pt x="146303" y="656844"/>
                </a:lnTo>
                <a:lnTo>
                  <a:pt x="147827" y="653795"/>
                </a:lnTo>
                <a:lnTo>
                  <a:pt x="155586" y="641603"/>
                </a:lnTo>
                <a:lnTo>
                  <a:pt x="129539" y="641603"/>
                </a:lnTo>
                <a:lnTo>
                  <a:pt x="138738" y="627148"/>
                </a:lnTo>
                <a:lnTo>
                  <a:pt x="32835" y="458723"/>
                </a:lnTo>
                <a:lnTo>
                  <a:pt x="10667" y="458723"/>
                </a:lnTo>
                <a:lnTo>
                  <a:pt x="21336" y="440435"/>
                </a:lnTo>
                <a:lnTo>
                  <a:pt x="64008" y="440435"/>
                </a:lnTo>
                <a:lnTo>
                  <a:pt x="64008" y="435863"/>
                </a:lnTo>
                <a:close/>
              </a:path>
              <a:path w="277495" h="658495">
                <a:moveTo>
                  <a:pt x="138738" y="627148"/>
                </a:moveTo>
                <a:lnTo>
                  <a:pt x="129539" y="641603"/>
                </a:lnTo>
                <a:lnTo>
                  <a:pt x="147827" y="641603"/>
                </a:lnTo>
                <a:lnTo>
                  <a:pt x="138738" y="627148"/>
                </a:lnTo>
                <a:close/>
              </a:path>
              <a:path w="277495" h="658495">
                <a:moveTo>
                  <a:pt x="257555" y="440435"/>
                </a:moveTo>
                <a:lnTo>
                  <a:pt x="138738" y="627148"/>
                </a:lnTo>
                <a:lnTo>
                  <a:pt x="147827" y="641603"/>
                </a:lnTo>
                <a:lnTo>
                  <a:pt x="155586" y="641603"/>
                </a:lnTo>
                <a:lnTo>
                  <a:pt x="271964" y="458723"/>
                </a:lnTo>
                <a:lnTo>
                  <a:pt x="266700" y="458723"/>
                </a:lnTo>
                <a:lnTo>
                  <a:pt x="257555" y="440435"/>
                </a:lnTo>
                <a:close/>
              </a:path>
              <a:path w="277495" h="658495">
                <a:moveTo>
                  <a:pt x="21336" y="440435"/>
                </a:moveTo>
                <a:lnTo>
                  <a:pt x="10667" y="458723"/>
                </a:lnTo>
                <a:lnTo>
                  <a:pt x="32835" y="458723"/>
                </a:lnTo>
                <a:lnTo>
                  <a:pt x="21336" y="440435"/>
                </a:lnTo>
                <a:close/>
              </a:path>
              <a:path w="277495" h="658495">
                <a:moveTo>
                  <a:pt x="64008" y="440435"/>
                </a:moveTo>
                <a:lnTo>
                  <a:pt x="21336" y="440435"/>
                </a:lnTo>
                <a:lnTo>
                  <a:pt x="32835" y="458723"/>
                </a:lnTo>
                <a:lnTo>
                  <a:pt x="80772" y="458723"/>
                </a:lnTo>
                <a:lnTo>
                  <a:pt x="86867" y="452627"/>
                </a:lnTo>
                <a:lnTo>
                  <a:pt x="86867" y="446531"/>
                </a:lnTo>
                <a:lnTo>
                  <a:pt x="64008" y="446531"/>
                </a:lnTo>
                <a:lnTo>
                  <a:pt x="64008" y="440435"/>
                </a:lnTo>
                <a:close/>
              </a:path>
              <a:path w="277495" h="658495">
                <a:moveTo>
                  <a:pt x="213360" y="0"/>
                </a:moveTo>
                <a:lnTo>
                  <a:pt x="192024" y="0"/>
                </a:lnTo>
                <a:lnTo>
                  <a:pt x="192024" y="452627"/>
                </a:lnTo>
                <a:lnTo>
                  <a:pt x="196596" y="458723"/>
                </a:lnTo>
                <a:lnTo>
                  <a:pt x="245918" y="458723"/>
                </a:lnTo>
                <a:lnTo>
                  <a:pt x="253676" y="446531"/>
                </a:lnTo>
                <a:lnTo>
                  <a:pt x="213360" y="446531"/>
                </a:lnTo>
                <a:lnTo>
                  <a:pt x="202691" y="435863"/>
                </a:lnTo>
                <a:lnTo>
                  <a:pt x="213360" y="435863"/>
                </a:lnTo>
                <a:lnTo>
                  <a:pt x="213360" y="0"/>
                </a:lnTo>
                <a:close/>
              </a:path>
              <a:path w="277495" h="658495">
                <a:moveTo>
                  <a:pt x="275335" y="440435"/>
                </a:moveTo>
                <a:lnTo>
                  <a:pt x="257555" y="440435"/>
                </a:lnTo>
                <a:lnTo>
                  <a:pt x="266700" y="458723"/>
                </a:lnTo>
                <a:lnTo>
                  <a:pt x="271964" y="458723"/>
                </a:lnTo>
                <a:lnTo>
                  <a:pt x="275843" y="452627"/>
                </a:lnTo>
                <a:lnTo>
                  <a:pt x="277367" y="449579"/>
                </a:lnTo>
                <a:lnTo>
                  <a:pt x="277367" y="445007"/>
                </a:lnTo>
                <a:lnTo>
                  <a:pt x="275843" y="441959"/>
                </a:lnTo>
                <a:lnTo>
                  <a:pt x="275335" y="440435"/>
                </a:lnTo>
                <a:close/>
              </a:path>
              <a:path w="277495" h="658495">
                <a:moveTo>
                  <a:pt x="86867" y="0"/>
                </a:moveTo>
                <a:lnTo>
                  <a:pt x="64008" y="0"/>
                </a:lnTo>
                <a:lnTo>
                  <a:pt x="64008" y="446531"/>
                </a:lnTo>
                <a:lnTo>
                  <a:pt x="74675" y="435863"/>
                </a:lnTo>
                <a:lnTo>
                  <a:pt x="86867" y="435863"/>
                </a:lnTo>
                <a:lnTo>
                  <a:pt x="86867" y="0"/>
                </a:lnTo>
                <a:close/>
              </a:path>
              <a:path w="277495" h="658495">
                <a:moveTo>
                  <a:pt x="86867" y="435863"/>
                </a:moveTo>
                <a:lnTo>
                  <a:pt x="74675" y="435863"/>
                </a:lnTo>
                <a:lnTo>
                  <a:pt x="64008" y="446531"/>
                </a:lnTo>
                <a:lnTo>
                  <a:pt x="86867" y="446531"/>
                </a:lnTo>
                <a:lnTo>
                  <a:pt x="86867" y="435863"/>
                </a:lnTo>
                <a:close/>
              </a:path>
              <a:path w="277495" h="658495">
                <a:moveTo>
                  <a:pt x="213360" y="435863"/>
                </a:moveTo>
                <a:lnTo>
                  <a:pt x="202691" y="435863"/>
                </a:lnTo>
                <a:lnTo>
                  <a:pt x="213360" y="446531"/>
                </a:lnTo>
                <a:lnTo>
                  <a:pt x="213360" y="435863"/>
                </a:lnTo>
                <a:close/>
              </a:path>
              <a:path w="277495" h="658495">
                <a:moveTo>
                  <a:pt x="269748" y="435863"/>
                </a:moveTo>
                <a:lnTo>
                  <a:pt x="213360" y="435863"/>
                </a:lnTo>
                <a:lnTo>
                  <a:pt x="213360" y="446531"/>
                </a:lnTo>
                <a:lnTo>
                  <a:pt x="253676" y="446531"/>
                </a:lnTo>
                <a:lnTo>
                  <a:pt x="257555" y="440435"/>
                </a:lnTo>
                <a:lnTo>
                  <a:pt x="275335" y="440435"/>
                </a:lnTo>
                <a:lnTo>
                  <a:pt x="274319" y="437388"/>
                </a:lnTo>
                <a:lnTo>
                  <a:pt x="269748" y="435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0015" y="2913887"/>
            <a:ext cx="449580" cy="2514600"/>
          </a:xfrm>
          <a:custGeom>
            <a:avLst/>
            <a:gdLst/>
            <a:ahLst/>
            <a:cxnLst/>
            <a:rect l="l" t="t" r="r" b="b"/>
            <a:pathLst>
              <a:path w="449579" h="2514600">
                <a:moveTo>
                  <a:pt x="428244" y="79248"/>
                </a:moveTo>
                <a:lnTo>
                  <a:pt x="428244" y="2514600"/>
                </a:lnTo>
                <a:lnTo>
                  <a:pt x="449580" y="2514600"/>
                </a:lnTo>
                <a:lnTo>
                  <a:pt x="449580" y="89915"/>
                </a:lnTo>
                <a:lnTo>
                  <a:pt x="438912" y="89915"/>
                </a:lnTo>
                <a:lnTo>
                  <a:pt x="428244" y="79248"/>
                </a:lnTo>
                <a:close/>
              </a:path>
              <a:path w="449579" h="2514600">
                <a:moveTo>
                  <a:pt x="182880" y="0"/>
                </a:moveTo>
                <a:lnTo>
                  <a:pt x="179832" y="0"/>
                </a:lnTo>
                <a:lnTo>
                  <a:pt x="175260" y="3048"/>
                </a:lnTo>
                <a:lnTo>
                  <a:pt x="4572" y="137160"/>
                </a:lnTo>
                <a:lnTo>
                  <a:pt x="1524" y="138683"/>
                </a:lnTo>
                <a:lnTo>
                  <a:pt x="0" y="143255"/>
                </a:lnTo>
                <a:lnTo>
                  <a:pt x="0" y="149351"/>
                </a:lnTo>
                <a:lnTo>
                  <a:pt x="1524" y="152400"/>
                </a:lnTo>
                <a:lnTo>
                  <a:pt x="4572" y="155448"/>
                </a:lnTo>
                <a:lnTo>
                  <a:pt x="175260" y="289560"/>
                </a:lnTo>
                <a:lnTo>
                  <a:pt x="179832" y="291083"/>
                </a:lnTo>
                <a:lnTo>
                  <a:pt x="182880" y="292607"/>
                </a:lnTo>
                <a:lnTo>
                  <a:pt x="187451" y="289560"/>
                </a:lnTo>
                <a:lnTo>
                  <a:pt x="192024" y="288036"/>
                </a:lnTo>
                <a:lnTo>
                  <a:pt x="193548" y="284988"/>
                </a:lnTo>
                <a:lnTo>
                  <a:pt x="193548" y="280415"/>
                </a:lnTo>
                <a:lnTo>
                  <a:pt x="172212" y="280415"/>
                </a:lnTo>
                <a:lnTo>
                  <a:pt x="172212" y="258100"/>
                </a:lnTo>
                <a:lnTo>
                  <a:pt x="41563" y="155448"/>
                </a:lnTo>
                <a:lnTo>
                  <a:pt x="18287" y="155448"/>
                </a:lnTo>
                <a:lnTo>
                  <a:pt x="18287" y="137160"/>
                </a:lnTo>
                <a:lnTo>
                  <a:pt x="41563" y="137160"/>
                </a:lnTo>
                <a:lnTo>
                  <a:pt x="172212" y="34507"/>
                </a:lnTo>
                <a:lnTo>
                  <a:pt x="172212" y="12191"/>
                </a:lnTo>
                <a:lnTo>
                  <a:pt x="193548" y="12191"/>
                </a:lnTo>
                <a:lnTo>
                  <a:pt x="193548" y="7619"/>
                </a:lnTo>
                <a:lnTo>
                  <a:pt x="192024" y="3048"/>
                </a:lnTo>
                <a:lnTo>
                  <a:pt x="182880" y="0"/>
                </a:lnTo>
                <a:close/>
              </a:path>
              <a:path w="449579" h="2514600">
                <a:moveTo>
                  <a:pt x="172212" y="258100"/>
                </a:moveTo>
                <a:lnTo>
                  <a:pt x="172212" y="280415"/>
                </a:lnTo>
                <a:lnTo>
                  <a:pt x="188975" y="271272"/>
                </a:lnTo>
                <a:lnTo>
                  <a:pt x="172212" y="258100"/>
                </a:lnTo>
                <a:close/>
              </a:path>
              <a:path w="449579" h="2514600">
                <a:moveTo>
                  <a:pt x="310896" y="202691"/>
                </a:moveTo>
                <a:lnTo>
                  <a:pt x="176784" y="202691"/>
                </a:lnTo>
                <a:lnTo>
                  <a:pt x="172212" y="207263"/>
                </a:lnTo>
                <a:lnTo>
                  <a:pt x="172212" y="258100"/>
                </a:lnTo>
                <a:lnTo>
                  <a:pt x="188975" y="271272"/>
                </a:lnTo>
                <a:lnTo>
                  <a:pt x="172212" y="280415"/>
                </a:lnTo>
                <a:lnTo>
                  <a:pt x="193548" y="280415"/>
                </a:lnTo>
                <a:lnTo>
                  <a:pt x="193548" y="224027"/>
                </a:lnTo>
                <a:lnTo>
                  <a:pt x="182880" y="224027"/>
                </a:lnTo>
                <a:lnTo>
                  <a:pt x="193548" y="213360"/>
                </a:lnTo>
                <a:lnTo>
                  <a:pt x="310896" y="213360"/>
                </a:lnTo>
                <a:lnTo>
                  <a:pt x="310896" y="202691"/>
                </a:lnTo>
                <a:close/>
              </a:path>
              <a:path w="449579" h="2514600">
                <a:moveTo>
                  <a:pt x="193548" y="213360"/>
                </a:moveTo>
                <a:lnTo>
                  <a:pt x="182880" y="224027"/>
                </a:lnTo>
                <a:lnTo>
                  <a:pt x="193548" y="224027"/>
                </a:lnTo>
                <a:lnTo>
                  <a:pt x="193548" y="213360"/>
                </a:lnTo>
                <a:close/>
              </a:path>
              <a:path w="449579" h="2514600">
                <a:moveTo>
                  <a:pt x="310896" y="213360"/>
                </a:moveTo>
                <a:lnTo>
                  <a:pt x="193548" y="213360"/>
                </a:lnTo>
                <a:lnTo>
                  <a:pt x="193548" y="224027"/>
                </a:lnTo>
                <a:lnTo>
                  <a:pt x="310896" y="224027"/>
                </a:lnTo>
                <a:lnTo>
                  <a:pt x="310896" y="213360"/>
                </a:lnTo>
                <a:close/>
              </a:path>
              <a:path w="449579" h="2514600">
                <a:moveTo>
                  <a:pt x="18287" y="137160"/>
                </a:moveTo>
                <a:lnTo>
                  <a:pt x="18287" y="155448"/>
                </a:lnTo>
                <a:lnTo>
                  <a:pt x="29925" y="146304"/>
                </a:lnTo>
                <a:lnTo>
                  <a:pt x="18287" y="137160"/>
                </a:lnTo>
                <a:close/>
              </a:path>
              <a:path w="449579" h="2514600">
                <a:moveTo>
                  <a:pt x="29925" y="146304"/>
                </a:moveTo>
                <a:lnTo>
                  <a:pt x="18287" y="155448"/>
                </a:lnTo>
                <a:lnTo>
                  <a:pt x="41563" y="155448"/>
                </a:lnTo>
                <a:lnTo>
                  <a:pt x="29925" y="146304"/>
                </a:lnTo>
                <a:close/>
              </a:path>
              <a:path w="449579" h="2514600">
                <a:moveTo>
                  <a:pt x="41563" y="137160"/>
                </a:moveTo>
                <a:lnTo>
                  <a:pt x="18287" y="137160"/>
                </a:lnTo>
                <a:lnTo>
                  <a:pt x="29925" y="146304"/>
                </a:lnTo>
                <a:lnTo>
                  <a:pt x="41563" y="137160"/>
                </a:lnTo>
                <a:close/>
              </a:path>
              <a:path w="449579" h="2514600">
                <a:moveTo>
                  <a:pt x="193548" y="12191"/>
                </a:moveTo>
                <a:lnTo>
                  <a:pt x="172212" y="12191"/>
                </a:lnTo>
                <a:lnTo>
                  <a:pt x="188975" y="21336"/>
                </a:lnTo>
                <a:lnTo>
                  <a:pt x="172212" y="34507"/>
                </a:lnTo>
                <a:lnTo>
                  <a:pt x="172212" y="85343"/>
                </a:lnTo>
                <a:lnTo>
                  <a:pt x="176784" y="89915"/>
                </a:lnTo>
                <a:lnTo>
                  <a:pt x="428244" y="89915"/>
                </a:lnTo>
                <a:lnTo>
                  <a:pt x="428244" y="79248"/>
                </a:lnTo>
                <a:lnTo>
                  <a:pt x="193548" y="79248"/>
                </a:lnTo>
                <a:lnTo>
                  <a:pt x="182880" y="68579"/>
                </a:lnTo>
                <a:lnTo>
                  <a:pt x="193548" y="68579"/>
                </a:lnTo>
                <a:lnTo>
                  <a:pt x="193548" y="12191"/>
                </a:lnTo>
                <a:close/>
              </a:path>
              <a:path w="449579" h="2514600">
                <a:moveTo>
                  <a:pt x="445008" y="68579"/>
                </a:moveTo>
                <a:lnTo>
                  <a:pt x="193548" y="68579"/>
                </a:lnTo>
                <a:lnTo>
                  <a:pt x="193548" y="79248"/>
                </a:lnTo>
                <a:lnTo>
                  <a:pt x="428244" y="79248"/>
                </a:lnTo>
                <a:lnTo>
                  <a:pt x="438912" y="89915"/>
                </a:lnTo>
                <a:lnTo>
                  <a:pt x="449580" y="89915"/>
                </a:lnTo>
                <a:lnTo>
                  <a:pt x="449580" y="73151"/>
                </a:lnTo>
                <a:lnTo>
                  <a:pt x="445008" y="68579"/>
                </a:lnTo>
                <a:close/>
              </a:path>
              <a:path w="449579" h="2514600">
                <a:moveTo>
                  <a:pt x="193548" y="68579"/>
                </a:moveTo>
                <a:lnTo>
                  <a:pt x="182880" y="68579"/>
                </a:lnTo>
                <a:lnTo>
                  <a:pt x="193548" y="79248"/>
                </a:lnTo>
                <a:lnTo>
                  <a:pt x="193548" y="68579"/>
                </a:lnTo>
                <a:close/>
              </a:path>
              <a:path w="449579" h="2514600">
                <a:moveTo>
                  <a:pt x="172212" y="12191"/>
                </a:moveTo>
                <a:lnTo>
                  <a:pt x="172212" y="34507"/>
                </a:lnTo>
                <a:lnTo>
                  <a:pt x="188975" y="21336"/>
                </a:lnTo>
                <a:lnTo>
                  <a:pt x="17221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0871" y="3127247"/>
            <a:ext cx="332740" cy="2313940"/>
          </a:xfrm>
          <a:custGeom>
            <a:avLst/>
            <a:gdLst/>
            <a:ahLst/>
            <a:cxnLst/>
            <a:rect l="l" t="t" r="r" b="b"/>
            <a:pathLst>
              <a:path w="332739" h="2313940">
                <a:moveTo>
                  <a:pt x="309372" y="2290571"/>
                </a:moveTo>
                <a:lnTo>
                  <a:pt x="0" y="2290571"/>
                </a:lnTo>
                <a:lnTo>
                  <a:pt x="0" y="2313431"/>
                </a:lnTo>
                <a:lnTo>
                  <a:pt x="326136" y="2313431"/>
                </a:lnTo>
                <a:lnTo>
                  <a:pt x="332231" y="2307335"/>
                </a:lnTo>
                <a:lnTo>
                  <a:pt x="332231" y="2301240"/>
                </a:lnTo>
                <a:lnTo>
                  <a:pt x="309372" y="2301240"/>
                </a:lnTo>
                <a:lnTo>
                  <a:pt x="309372" y="2290571"/>
                </a:lnTo>
                <a:close/>
              </a:path>
              <a:path w="332739" h="2313940">
                <a:moveTo>
                  <a:pt x="332231" y="0"/>
                </a:moveTo>
                <a:lnTo>
                  <a:pt x="309372" y="0"/>
                </a:lnTo>
                <a:lnTo>
                  <a:pt x="309372" y="2301240"/>
                </a:lnTo>
                <a:lnTo>
                  <a:pt x="320039" y="2290571"/>
                </a:lnTo>
                <a:lnTo>
                  <a:pt x="332231" y="2290571"/>
                </a:lnTo>
                <a:lnTo>
                  <a:pt x="332231" y="0"/>
                </a:lnTo>
                <a:close/>
              </a:path>
              <a:path w="332739" h="2313940">
                <a:moveTo>
                  <a:pt x="332231" y="2290571"/>
                </a:moveTo>
                <a:lnTo>
                  <a:pt x="320039" y="2290571"/>
                </a:lnTo>
                <a:lnTo>
                  <a:pt x="309372" y="2301240"/>
                </a:lnTo>
                <a:lnTo>
                  <a:pt x="332231" y="2301240"/>
                </a:lnTo>
                <a:lnTo>
                  <a:pt x="332231" y="2290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90871" y="5350763"/>
            <a:ext cx="992505" cy="269875"/>
          </a:xfrm>
          <a:custGeom>
            <a:avLst/>
            <a:gdLst/>
            <a:ahLst/>
            <a:cxnLst/>
            <a:rect l="l" t="t" r="r" b="b"/>
            <a:pathLst>
              <a:path w="992504" h="269875">
                <a:moveTo>
                  <a:pt x="798576" y="213359"/>
                </a:moveTo>
                <a:lnTo>
                  <a:pt x="798576" y="262127"/>
                </a:lnTo>
                <a:lnTo>
                  <a:pt x="801624" y="265175"/>
                </a:lnTo>
                <a:lnTo>
                  <a:pt x="804672" y="266699"/>
                </a:lnTo>
                <a:lnTo>
                  <a:pt x="807719" y="269747"/>
                </a:lnTo>
                <a:lnTo>
                  <a:pt x="812291" y="269747"/>
                </a:lnTo>
                <a:lnTo>
                  <a:pt x="830767" y="257555"/>
                </a:lnTo>
                <a:lnTo>
                  <a:pt x="821436" y="257555"/>
                </a:lnTo>
                <a:lnTo>
                  <a:pt x="804672" y="248411"/>
                </a:lnTo>
                <a:lnTo>
                  <a:pt x="821436" y="237387"/>
                </a:lnTo>
                <a:lnTo>
                  <a:pt x="821436" y="224027"/>
                </a:lnTo>
                <a:lnTo>
                  <a:pt x="810767" y="224027"/>
                </a:lnTo>
                <a:lnTo>
                  <a:pt x="798576" y="213359"/>
                </a:lnTo>
                <a:close/>
              </a:path>
              <a:path w="992504" h="269875">
                <a:moveTo>
                  <a:pt x="821436" y="237387"/>
                </a:moveTo>
                <a:lnTo>
                  <a:pt x="804672" y="248411"/>
                </a:lnTo>
                <a:lnTo>
                  <a:pt x="821436" y="257555"/>
                </a:lnTo>
                <a:lnTo>
                  <a:pt x="821436" y="237387"/>
                </a:lnTo>
                <a:close/>
              </a:path>
              <a:path w="992504" h="269875">
                <a:moveTo>
                  <a:pt x="961165" y="145492"/>
                </a:moveTo>
                <a:lnTo>
                  <a:pt x="821436" y="237387"/>
                </a:lnTo>
                <a:lnTo>
                  <a:pt x="821436" y="257555"/>
                </a:lnTo>
                <a:lnTo>
                  <a:pt x="830767" y="257555"/>
                </a:lnTo>
                <a:lnTo>
                  <a:pt x="986027" y="155447"/>
                </a:lnTo>
                <a:lnTo>
                  <a:pt x="973836" y="155447"/>
                </a:lnTo>
                <a:lnTo>
                  <a:pt x="961165" y="145492"/>
                </a:lnTo>
                <a:close/>
              </a:path>
              <a:path w="992504" h="269875">
                <a:moveTo>
                  <a:pt x="816863" y="201167"/>
                </a:moveTo>
                <a:lnTo>
                  <a:pt x="0" y="201167"/>
                </a:lnTo>
                <a:lnTo>
                  <a:pt x="0" y="224027"/>
                </a:lnTo>
                <a:lnTo>
                  <a:pt x="798576" y="224027"/>
                </a:lnTo>
                <a:lnTo>
                  <a:pt x="798576" y="213359"/>
                </a:lnTo>
                <a:lnTo>
                  <a:pt x="821436" y="213359"/>
                </a:lnTo>
                <a:lnTo>
                  <a:pt x="821436" y="207263"/>
                </a:lnTo>
                <a:lnTo>
                  <a:pt x="816863" y="201167"/>
                </a:lnTo>
                <a:close/>
              </a:path>
              <a:path w="992504" h="269875">
                <a:moveTo>
                  <a:pt x="821436" y="213359"/>
                </a:moveTo>
                <a:lnTo>
                  <a:pt x="798576" y="213359"/>
                </a:lnTo>
                <a:lnTo>
                  <a:pt x="810767" y="224027"/>
                </a:lnTo>
                <a:lnTo>
                  <a:pt x="821436" y="224027"/>
                </a:lnTo>
                <a:lnTo>
                  <a:pt x="821436" y="213359"/>
                </a:lnTo>
                <a:close/>
              </a:path>
              <a:path w="992504" h="269875">
                <a:moveTo>
                  <a:pt x="973836" y="137159"/>
                </a:moveTo>
                <a:lnTo>
                  <a:pt x="961165" y="145492"/>
                </a:lnTo>
                <a:lnTo>
                  <a:pt x="973836" y="155447"/>
                </a:lnTo>
                <a:lnTo>
                  <a:pt x="973836" y="137159"/>
                </a:lnTo>
                <a:close/>
              </a:path>
              <a:path w="992504" h="269875">
                <a:moveTo>
                  <a:pt x="987551" y="137159"/>
                </a:moveTo>
                <a:lnTo>
                  <a:pt x="973836" y="137159"/>
                </a:lnTo>
                <a:lnTo>
                  <a:pt x="973836" y="155447"/>
                </a:lnTo>
                <a:lnTo>
                  <a:pt x="986027" y="155447"/>
                </a:lnTo>
                <a:lnTo>
                  <a:pt x="989076" y="153923"/>
                </a:lnTo>
                <a:lnTo>
                  <a:pt x="992124" y="150875"/>
                </a:lnTo>
                <a:lnTo>
                  <a:pt x="992124" y="143255"/>
                </a:lnTo>
                <a:lnTo>
                  <a:pt x="990600" y="140207"/>
                </a:lnTo>
                <a:lnTo>
                  <a:pt x="987551" y="137159"/>
                </a:lnTo>
                <a:close/>
              </a:path>
              <a:path w="992504" h="269875">
                <a:moveTo>
                  <a:pt x="828501" y="12191"/>
                </a:moveTo>
                <a:lnTo>
                  <a:pt x="821436" y="12191"/>
                </a:lnTo>
                <a:lnTo>
                  <a:pt x="821436" y="35705"/>
                </a:lnTo>
                <a:lnTo>
                  <a:pt x="961165" y="145492"/>
                </a:lnTo>
                <a:lnTo>
                  <a:pt x="973836" y="137159"/>
                </a:lnTo>
                <a:lnTo>
                  <a:pt x="987551" y="137159"/>
                </a:lnTo>
                <a:lnTo>
                  <a:pt x="828501" y="12191"/>
                </a:lnTo>
                <a:close/>
              </a:path>
              <a:path w="992504" h="269875">
                <a:moveTo>
                  <a:pt x="798576" y="68579"/>
                </a:moveTo>
                <a:lnTo>
                  <a:pt x="426719" y="68579"/>
                </a:lnTo>
                <a:lnTo>
                  <a:pt x="426719" y="89915"/>
                </a:lnTo>
                <a:lnTo>
                  <a:pt x="816863" y="89915"/>
                </a:lnTo>
                <a:lnTo>
                  <a:pt x="821436" y="85343"/>
                </a:lnTo>
                <a:lnTo>
                  <a:pt x="821436" y="79247"/>
                </a:lnTo>
                <a:lnTo>
                  <a:pt x="798576" y="79247"/>
                </a:lnTo>
                <a:lnTo>
                  <a:pt x="798576" y="68579"/>
                </a:lnTo>
                <a:close/>
              </a:path>
              <a:path w="992504" h="269875">
                <a:moveTo>
                  <a:pt x="809243" y="0"/>
                </a:moveTo>
                <a:lnTo>
                  <a:pt x="804672" y="3047"/>
                </a:lnTo>
                <a:lnTo>
                  <a:pt x="801624" y="4571"/>
                </a:lnTo>
                <a:lnTo>
                  <a:pt x="798576" y="7619"/>
                </a:lnTo>
                <a:lnTo>
                  <a:pt x="798576" y="79247"/>
                </a:lnTo>
                <a:lnTo>
                  <a:pt x="810767" y="68579"/>
                </a:lnTo>
                <a:lnTo>
                  <a:pt x="821436" y="68579"/>
                </a:lnTo>
                <a:lnTo>
                  <a:pt x="821436" y="35705"/>
                </a:lnTo>
                <a:lnTo>
                  <a:pt x="803148" y="21335"/>
                </a:lnTo>
                <a:lnTo>
                  <a:pt x="821436" y="12191"/>
                </a:lnTo>
                <a:lnTo>
                  <a:pt x="828501" y="12191"/>
                </a:lnTo>
                <a:lnTo>
                  <a:pt x="816863" y="3047"/>
                </a:lnTo>
                <a:lnTo>
                  <a:pt x="813815" y="1523"/>
                </a:lnTo>
                <a:lnTo>
                  <a:pt x="809243" y="0"/>
                </a:lnTo>
                <a:close/>
              </a:path>
              <a:path w="992504" h="269875">
                <a:moveTo>
                  <a:pt x="821436" y="68579"/>
                </a:moveTo>
                <a:lnTo>
                  <a:pt x="810767" y="68579"/>
                </a:lnTo>
                <a:lnTo>
                  <a:pt x="798576" y="79247"/>
                </a:lnTo>
                <a:lnTo>
                  <a:pt x="821436" y="79247"/>
                </a:lnTo>
                <a:lnTo>
                  <a:pt x="821436" y="68579"/>
                </a:lnTo>
                <a:close/>
              </a:path>
              <a:path w="992504" h="269875">
                <a:moveTo>
                  <a:pt x="821436" y="12191"/>
                </a:moveTo>
                <a:lnTo>
                  <a:pt x="803148" y="21335"/>
                </a:lnTo>
                <a:lnTo>
                  <a:pt x="821436" y="35705"/>
                </a:lnTo>
                <a:lnTo>
                  <a:pt x="82143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9018" y="5344223"/>
            <a:ext cx="363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CW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4700" y="5151119"/>
            <a:ext cx="1386840" cy="669290"/>
          </a:xfrm>
          <a:custGeom>
            <a:avLst/>
            <a:gdLst/>
            <a:ahLst/>
            <a:cxnLst/>
            <a:rect l="l" t="t" r="r" b="b"/>
            <a:pathLst>
              <a:path w="1386839" h="669289">
                <a:moveTo>
                  <a:pt x="1386839" y="0"/>
                </a:moveTo>
                <a:lnTo>
                  <a:pt x="0" y="0"/>
                </a:lnTo>
                <a:lnTo>
                  <a:pt x="0" y="669035"/>
                </a:lnTo>
                <a:lnTo>
                  <a:pt x="1386839" y="669035"/>
                </a:lnTo>
                <a:lnTo>
                  <a:pt x="1386839" y="658367"/>
                </a:lnTo>
                <a:lnTo>
                  <a:pt x="22860" y="658367"/>
                </a:lnTo>
                <a:lnTo>
                  <a:pt x="10667" y="647699"/>
                </a:lnTo>
                <a:lnTo>
                  <a:pt x="22860" y="647699"/>
                </a:lnTo>
                <a:lnTo>
                  <a:pt x="22860" y="21335"/>
                </a:lnTo>
                <a:lnTo>
                  <a:pt x="10667" y="21335"/>
                </a:lnTo>
                <a:lnTo>
                  <a:pt x="22860" y="10667"/>
                </a:lnTo>
                <a:lnTo>
                  <a:pt x="1386839" y="10667"/>
                </a:lnTo>
                <a:lnTo>
                  <a:pt x="1386839" y="0"/>
                </a:lnTo>
                <a:close/>
              </a:path>
              <a:path w="1386839" h="669289">
                <a:moveTo>
                  <a:pt x="22860" y="647699"/>
                </a:moveTo>
                <a:lnTo>
                  <a:pt x="10667" y="647699"/>
                </a:lnTo>
                <a:lnTo>
                  <a:pt x="22860" y="658367"/>
                </a:lnTo>
                <a:lnTo>
                  <a:pt x="22860" y="647699"/>
                </a:lnTo>
                <a:close/>
              </a:path>
              <a:path w="1386839" h="669289">
                <a:moveTo>
                  <a:pt x="1365503" y="647699"/>
                </a:moveTo>
                <a:lnTo>
                  <a:pt x="22860" y="647699"/>
                </a:lnTo>
                <a:lnTo>
                  <a:pt x="22860" y="658367"/>
                </a:lnTo>
                <a:lnTo>
                  <a:pt x="1365503" y="658367"/>
                </a:lnTo>
                <a:lnTo>
                  <a:pt x="1365503" y="647699"/>
                </a:lnTo>
                <a:close/>
              </a:path>
              <a:path w="1386839" h="669289">
                <a:moveTo>
                  <a:pt x="1365503" y="10667"/>
                </a:moveTo>
                <a:lnTo>
                  <a:pt x="1365503" y="658367"/>
                </a:lnTo>
                <a:lnTo>
                  <a:pt x="1376172" y="647699"/>
                </a:lnTo>
                <a:lnTo>
                  <a:pt x="1386839" y="647699"/>
                </a:lnTo>
                <a:lnTo>
                  <a:pt x="1386839" y="21335"/>
                </a:lnTo>
                <a:lnTo>
                  <a:pt x="1376172" y="21335"/>
                </a:lnTo>
                <a:lnTo>
                  <a:pt x="1365503" y="10667"/>
                </a:lnTo>
                <a:close/>
              </a:path>
              <a:path w="1386839" h="669289">
                <a:moveTo>
                  <a:pt x="1386839" y="647699"/>
                </a:moveTo>
                <a:lnTo>
                  <a:pt x="1376172" y="647699"/>
                </a:lnTo>
                <a:lnTo>
                  <a:pt x="1365503" y="658367"/>
                </a:lnTo>
                <a:lnTo>
                  <a:pt x="1386839" y="658367"/>
                </a:lnTo>
                <a:lnTo>
                  <a:pt x="1386839" y="647699"/>
                </a:lnTo>
                <a:close/>
              </a:path>
              <a:path w="1386839" h="669289">
                <a:moveTo>
                  <a:pt x="22860" y="10667"/>
                </a:moveTo>
                <a:lnTo>
                  <a:pt x="10667" y="21335"/>
                </a:lnTo>
                <a:lnTo>
                  <a:pt x="22860" y="21335"/>
                </a:lnTo>
                <a:lnTo>
                  <a:pt x="22860" y="10667"/>
                </a:lnTo>
                <a:close/>
              </a:path>
              <a:path w="1386839" h="669289">
                <a:moveTo>
                  <a:pt x="1365503" y="10667"/>
                </a:moveTo>
                <a:lnTo>
                  <a:pt x="22860" y="10667"/>
                </a:lnTo>
                <a:lnTo>
                  <a:pt x="22860" y="21335"/>
                </a:lnTo>
                <a:lnTo>
                  <a:pt x="1365503" y="21335"/>
                </a:lnTo>
                <a:lnTo>
                  <a:pt x="1365503" y="10667"/>
                </a:lnTo>
                <a:close/>
              </a:path>
              <a:path w="1386839" h="669289">
                <a:moveTo>
                  <a:pt x="1386839" y="10667"/>
                </a:moveTo>
                <a:lnTo>
                  <a:pt x="1365503" y="10667"/>
                </a:lnTo>
                <a:lnTo>
                  <a:pt x="1376172" y="21335"/>
                </a:lnTo>
                <a:lnTo>
                  <a:pt x="1386839" y="21335"/>
                </a:lnTo>
                <a:lnTo>
                  <a:pt x="1386839" y="1066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8947" y="2022347"/>
            <a:ext cx="1365885" cy="601980"/>
          </a:xfrm>
          <a:custGeom>
            <a:avLst/>
            <a:gdLst/>
            <a:ahLst/>
            <a:cxnLst/>
            <a:rect l="l" t="t" r="r" b="b"/>
            <a:pathLst>
              <a:path w="1365884" h="601980">
                <a:moveTo>
                  <a:pt x="1365503" y="0"/>
                </a:moveTo>
                <a:lnTo>
                  <a:pt x="0" y="0"/>
                </a:lnTo>
                <a:lnTo>
                  <a:pt x="0" y="601979"/>
                </a:lnTo>
                <a:lnTo>
                  <a:pt x="1365503" y="601979"/>
                </a:lnTo>
                <a:lnTo>
                  <a:pt x="1365503" y="591312"/>
                </a:lnTo>
                <a:lnTo>
                  <a:pt x="22860" y="591312"/>
                </a:lnTo>
                <a:lnTo>
                  <a:pt x="10667" y="579119"/>
                </a:lnTo>
                <a:lnTo>
                  <a:pt x="22860" y="579119"/>
                </a:lnTo>
                <a:lnTo>
                  <a:pt x="22860" y="21335"/>
                </a:lnTo>
                <a:lnTo>
                  <a:pt x="10667" y="21335"/>
                </a:lnTo>
                <a:lnTo>
                  <a:pt x="22860" y="10667"/>
                </a:lnTo>
                <a:lnTo>
                  <a:pt x="1365503" y="10667"/>
                </a:lnTo>
                <a:lnTo>
                  <a:pt x="1365503" y="0"/>
                </a:lnTo>
                <a:close/>
              </a:path>
              <a:path w="1365884" h="601980">
                <a:moveTo>
                  <a:pt x="22860" y="579119"/>
                </a:moveTo>
                <a:lnTo>
                  <a:pt x="10667" y="579119"/>
                </a:lnTo>
                <a:lnTo>
                  <a:pt x="22860" y="591312"/>
                </a:lnTo>
                <a:lnTo>
                  <a:pt x="22860" y="579119"/>
                </a:lnTo>
                <a:close/>
              </a:path>
              <a:path w="1365884" h="601980">
                <a:moveTo>
                  <a:pt x="1344168" y="579119"/>
                </a:moveTo>
                <a:lnTo>
                  <a:pt x="22860" y="579119"/>
                </a:lnTo>
                <a:lnTo>
                  <a:pt x="22860" y="591312"/>
                </a:lnTo>
                <a:lnTo>
                  <a:pt x="1344168" y="591312"/>
                </a:lnTo>
                <a:lnTo>
                  <a:pt x="1344168" y="579119"/>
                </a:lnTo>
                <a:close/>
              </a:path>
              <a:path w="1365884" h="601980">
                <a:moveTo>
                  <a:pt x="1344168" y="10667"/>
                </a:moveTo>
                <a:lnTo>
                  <a:pt x="1344168" y="591312"/>
                </a:lnTo>
                <a:lnTo>
                  <a:pt x="1354835" y="579119"/>
                </a:lnTo>
                <a:lnTo>
                  <a:pt x="1365503" y="579119"/>
                </a:lnTo>
                <a:lnTo>
                  <a:pt x="1365503" y="21335"/>
                </a:lnTo>
                <a:lnTo>
                  <a:pt x="1354835" y="21335"/>
                </a:lnTo>
                <a:lnTo>
                  <a:pt x="1344168" y="10667"/>
                </a:lnTo>
                <a:close/>
              </a:path>
              <a:path w="1365884" h="601980">
                <a:moveTo>
                  <a:pt x="1365503" y="579119"/>
                </a:moveTo>
                <a:lnTo>
                  <a:pt x="1354835" y="579119"/>
                </a:lnTo>
                <a:lnTo>
                  <a:pt x="1344168" y="591312"/>
                </a:lnTo>
                <a:lnTo>
                  <a:pt x="1365503" y="591312"/>
                </a:lnTo>
                <a:lnTo>
                  <a:pt x="1365503" y="579119"/>
                </a:lnTo>
                <a:close/>
              </a:path>
              <a:path w="1365884" h="601980">
                <a:moveTo>
                  <a:pt x="22860" y="10667"/>
                </a:moveTo>
                <a:lnTo>
                  <a:pt x="10667" y="21335"/>
                </a:lnTo>
                <a:lnTo>
                  <a:pt x="22860" y="21335"/>
                </a:lnTo>
                <a:lnTo>
                  <a:pt x="22860" y="10667"/>
                </a:lnTo>
                <a:close/>
              </a:path>
              <a:path w="1365884" h="601980">
                <a:moveTo>
                  <a:pt x="1344168" y="10667"/>
                </a:moveTo>
                <a:lnTo>
                  <a:pt x="22860" y="10667"/>
                </a:lnTo>
                <a:lnTo>
                  <a:pt x="22860" y="21335"/>
                </a:lnTo>
                <a:lnTo>
                  <a:pt x="1344168" y="21335"/>
                </a:lnTo>
                <a:lnTo>
                  <a:pt x="1344168" y="10667"/>
                </a:lnTo>
                <a:close/>
              </a:path>
              <a:path w="1365884" h="601980">
                <a:moveTo>
                  <a:pt x="1365503" y="10667"/>
                </a:moveTo>
                <a:lnTo>
                  <a:pt x="1344168" y="10667"/>
                </a:lnTo>
                <a:lnTo>
                  <a:pt x="1354835" y="21335"/>
                </a:lnTo>
                <a:lnTo>
                  <a:pt x="1365503" y="21335"/>
                </a:lnTo>
                <a:lnTo>
                  <a:pt x="1365503" y="1066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0532" y="3988307"/>
            <a:ext cx="769620" cy="536575"/>
          </a:xfrm>
          <a:custGeom>
            <a:avLst/>
            <a:gdLst/>
            <a:ahLst/>
            <a:cxnLst/>
            <a:rect l="l" t="t" r="r" b="b"/>
            <a:pathLst>
              <a:path w="769619" h="536575">
                <a:moveTo>
                  <a:pt x="769619" y="0"/>
                </a:moveTo>
                <a:lnTo>
                  <a:pt x="0" y="0"/>
                </a:lnTo>
                <a:lnTo>
                  <a:pt x="0" y="536448"/>
                </a:lnTo>
                <a:lnTo>
                  <a:pt x="769619" y="536448"/>
                </a:lnTo>
                <a:lnTo>
                  <a:pt x="769619" y="524256"/>
                </a:lnTo>
                <a:lnTo>
                  <a:pt x="22860" y="524256"/>
                </a:lnTo>
                <a:lnTo>
                  <a:pt x="10668" y="513588"/>
                </a:lnTo>
                <a:lnTo>
                  <a:pt x="22860" y="513588"/>
                </a:lnTo>
                <a:lnTo>
                  <a:pt x="22860" y="21336"/>
                </a:lnTo>
                <a:lnTo>
                  <a:pt x="10668" y="21336"/>
                </a:lnTo>
                <a:lnTo>
                  <a:pt x="22860" y="10668"/>
                </a:lnTo>
                <a:lnTo>
                  <a:pt x="769619" y="10668"/>
                </a:lnTo>
                <a:lnTo>
                  <a:pt x="769619" y="0"/>
                </a:lnTo>
                <a:close/>
              </a:path>
              <a:path w="769619" h="536575">
                <a:moveTo>
                  <a:pt x="22860" y="513588"/>
                </a:moveTo>
                <a:lnTo>
                  <a:pt x="10668" y="513588"/>
                </a:lnTo>
                <a:lnTo>
                  <a:pt x="22860" y="524256"/>
                </a:lnTo>
                <a:lnTo>
                  <a:pt x="22860" y="513588"/>
                </a:lnTo>
                <a:close/>
              </a:path>
              <a:path w="769619" h="536575">
                <a:moveTo>
                  <a:pt x="746760" y="513588"/>
                </a:moveTo>
                <a:lnTo>
                  <a:pt x="22860" y="513588"/>
                </a:lnTo>
                <a:lnTo>
                  <a:pt x="22860" y="524256"/>
                </a:lnTo>
                <a:lnTo>
                  <a:pt x="746760" y="524256"/>
                </a:lnTo>
                <a:lnTo>
                  <a:pt x="746760" y="513588"/>
                </a:lnTo>
                <a:close/>
              </a:path>
              <a:path w="769619" h="536575">
                <a:moveTo>
                  <a:pt x="746760" y="10668"/>
                </a:moveTo>
                <a:lnTo>
                  <a:pt x="746760" y="524256"/>
                </a:lnTo>
                <a:lnTo>
                  <a:pt x="758951" y="513588"/>
                </a:lnTo>
                <a:lnTo>
                  <a:pt x="769619" y="513588"/>
                </a:lnTo>
                <a:lnTo>
                  <a:pt x="769619" y="21336"/>
                </a:lnTo>
                <a:lnTo>
                  <a:pt x="758951" y="21336"/>
                </a:lnTo>
                <a:lnTo>
                  <a:pt x="746760" y="10668"/>
                </a:lnTo>
                <a:close/>
              </a:path>
              <a:path w="769619" h="536575">
                <a:moveTo>
                  <a:pt x="769619" y="513588"/>
                </a:moveTo>
                <a:lnTo>
                  <a:pt x="758951" y="513588"/>
                </a:lnTo>
                <a:lnTo>
                  <a:pt x="746760" y="524256"/>
                </a:lnTo>
                <a:lnTo>
                  <a:pt x="769619" y="524256"/>
                </a:lnTo>
                <a:lnTo>
                  <a:pt x="769619" y="513588"/>
                </a:lnTo>
                <a:close/>
              </a:path>
              <a:path w="769619" h="536575">
                <a:moveTo>
                  <a:pt x="22860" y="10668"/>
                </a:moveTo>
                <a:lnTo>
                  <a:pt x="10668" y="21336"/>
                </a:lnTo>
                <a:lnTo>
                  <a:pt x="22860" y="21336"/>
                </a:lnTo>
                <a:lnTo>
                  <a:pt x="22860" y="10668"/>
                </a:lnTo>
                <a:close/>
              </a:path>
              <a:path w="769619" h="536575">
                <a:moveTo>
                  <a:pt x="746760" y="10668"/>
                </a:moveTo>
                <a:lnTo>
                  <a:pt x="22860" y="10668"/>
                </a:lnTo>
                <a:lnTo>
                  <a:pt x="22860" y="21336"/>
                </a:lnTo>
                <a:lnTo>
                  <a:pt x="746760" y="21336"/>
                </a:lnTo>
                <a:lnTo>
                  <a:pt x="746760" y="10668"/>
                </a:lnTo>
                <a:close/>
              </a:path>
              <a:path w="769619" h="536575">
                <a:moveTo>
                  <a:pt x="769619" y="10668"/>
                </a:moveTo>
                <a:lnTo>
                  <a:pt x="746760" y="10668"/>
                </a:lnTo>
                <a:lnTo>
                  <a:pt x="758951" y="21336"/>
                </a:lnTo>
                <a:lnTo>
                  <a:pt x="769619" y="21336"/>
                </a:lnTo>
                <a:lnTo>
                  <a:pt x="769619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4700" y="1283207"/>
            <a:ext cx="1386840" cy="2101850"/>
          </a:xfrm>
          <a:custGeom>
            <a:avLst/>
            <a:gdLst/>
            <a:ahLst/>
            <a:cxnLst/>
            <a:rect l="l" t="t" r="r" b="b"/>
            <a:pathLst>
              <a:path w="1386839" h="2101850">
                <a:moveTo>
                  <a:pt x="1386839" y="0"/>
                </a:moveTo>
                <a:lnTo>
                  <a:pt x="0" y="0"/>
                </a:lnTo>
                <a:lnTo>
                  <a:pt x="0" y="2101596"/>
                </a:lnTo>
                <a:lnTo>
                  <a:pt x="1386839" y="2101596"/>
                </a:lnTo>
                <a:lnTo>
                  <a:pt x="1386839" y="2090928"/>
                </a:lnTo>
                <a:lnTo>
                  <a:pt x="22860" y="2090928"/>
                </a:lnTo>
                <a:lnTo>
                  <a:pt x="10667" y="2078736"/>
                </a:lnTo>
                <a:lnTo>
                  <a:pt x="22860" y="2078736"/>
                </a:lnTo>
                <a:lnTo>
                  <a:pt x="22860" y="22860"/>
                </a:lnTo>
                <a:lnTo>
                  <a:pt x="10667" y="22860"/>
                </a:lnTo>
                <a:lnTo>
                  <a:pt x="22860" y="10668"/>
                </a:lnTo>
                <a:lnTo>
                  <a:pt x="1386839" y="10668"/>
                </a:lnTo>
                <a:lnTo>
                  <a:pt x="1386839" y="0"/>
                </a:lnTo>
                <a:close/>
              </a:path>
              <a:path w="1386839" h="2101850">
                <a:moveTo>
                  <a:pt x="22860" y="2078736"/>
                </a:moveTo>
                <a:lnTo>
                  <a:pt x="10667" y="2078736"/>
                </a:lnTo>
                <a:lnTo>
                  <a:pt x="22860" y="2090928"/>
                </a:lnTo>
                <a:lnTo>
                  <a:pt x="22860" y="2078736"/>
                </a:lnTo>
                <a:close/>
              </a:path>
              <a:path w="1386839" h="2101850">
                <a:moveTo>
                  <a:pt x="1365503" y="2078736"/>
                </a:moveTo>
                <a:lnTo>
                  <a:pt x="22860" y="2078736"/>
                </a:lnTo>
                <a:lnTo>
                  <a:pt x="22860" y="2090928"/>
                </a:lnTo>
                <a:lnTo>
                  <a:pt x="1365503" y="2090928"/>
                </a:lnTo>
                <a:lnTo>
                  <a:pt x="1365503" y="2078736"/>
                </a:lnTo>
                <a:close/>
              </a:path>
              <a:path w="1386839" h="2101850">
                <a:moveTo>
                  <a:pt x="1365503" y="10668"/>
                </a:moveTo>
                <a:lnTo>
                  <a:pt x="1365503" y="2090928"/>
                </a:lnTo>
                <a:lnTo>
                  <a:pt x="1376172" y="2078736"/>
                </a:lnTo>
                <a:lnTo>
                  <a:pt x="1386839" y="2078735"/>
                </a:lnTo>
                <a:lnTo>
                  <a:pt x="1386839" y="22860"/>
                </a:lnTo>
                <a:lnTo>
                  <a:pt x="1376172" y="22860"/>
                </a:lnTo>
                <a:lnTo>
                  <a:pt x="1365503" y="10668"/>
                </a:lnTo>
                <a:close/>
              </a:path>
              <a:path w="1386839" h="2101850">
                <a:moveTo>
                  <a:pt x="1386839" y="2078735"/>
                </a:moveTo>
                <a:lnTo>
                  <a:pt x="1376172" y="2078736"/>
                </a:lnTo>
                <a:lnTo>
                  <a:pt x="1365503" y="2090928"/>
                </a:lnTo>
                <a:lnTo>
                  <a:pt x="1386839" y="2090928"/>
                </a:lnTo>
                <a:lnTo>
                  <a:pt x="1386839" y="2078735"/>
                </a:lnTo>
                <a:close/>
              </a:path>
              <a:path w="1386839" h="2101850">
                <a:moveTo>
                  <a:pt x="22860" y="10668"/>
                </a:moveTo>
                <a:lnTo>
                  <a:pt x="10667" y="22860"/>
                </a:lnTo>
                <a:lnTo>
                  <a:pt x="22860" y="22860"/>
                </a:lnTo>
                <a:lnTo>
                  <a:pt x="22860" y="10668"/>
                </a:lnTo>
                <a:close/>
              </a:path>
              <a:path w="1386839" h="2101850">
                <a:moveTo>
                  <a:pt x="1365503" y="10668"/>
                </a:moveTo>
                <a:lnTo>
                  <a:pt x="22860" y="10668"/>
                </a:lnTo>
                <a:lnTo>
                  <a:pt x="22860" y="22860"/>
                </a:lnTo>
                <a:lnTo>
                  <a:pt x="1365503" y="22860"/>
                </a:lnTo>
                <a:lnTo>
                  <a:pt x="1365503" y="10668"/>
                </a:lnTo>
                <a:close/>
              </a:path>
              <a:path w="1386839" h="2101850">
                <a:moveTo>
                  <a:pt x="1386839" y="10668"/>
                </a:moveTo>
                <a:lnTo>
                  <a:pt x="1365503" y="10668"/>
                </a:lnTo>
                <a:lnTo>
                  <a:pt x="1376172" y="22860"/>
                </a:lnTo>
                <a:lnTo>
                  <a:pt x="1386839" y="22860"/>
                </a:lnTo>
                <a:lnTo>
                  <a:pt x="1386839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98947" y="1283207"/>
            <a:ext cx="1365885" cy="603885"/>
          </a:xfrm>
          <a:custGeom>
            <a:avLst/>
            <a:gdLst/>
            <a:ahLst/>
            <a:cxnLst/>
            <a:rect l="l" t="t" r="r" b="b"/>
            <a:pathLst>
              <a:path w="1365884" h="603885">
                <a:moveTo>
                  <a:pt x="1365503" y="0"/>
                </a:moveTo>
                <a:lnTo>
                  <a:pt x="0" y="0"/>
                </a:lnTo>
                <a:lnTo>
                  <a:pt x="0" y="603504"/>
                </a:lnTo>
                <a:lnTo>
                  <a:pt x="1365503" y="603504"/>
                </a:lnTo>
                <a:lnTo>
                  <a:pt x="1365503" y="592836"/>
                </a:lnTo>
                <a:lnTo>
                  <a:pt x="22860" y="592836"/>
                </a:lnTo>
                <a:lnTo>
                  <a:pt x="10667" y="582168"/>
                </a:lnTo>
                <a:lnTo>
                  <a:pt x="22860" y="582168"/>
                </a:lnTo>
                <a:lnTo>
                  <a:pt x="22860" y="22860"/>
                </a:lnTo>
                <a:lnTo>
                  <a:pt x="10667" y="22860"/>
                </a:lnTo>
                <a:lnTo>
                  <a:pt x="22860" y="10668"/>
                </a:lnTo>
                <a:lnTo>
                  <a:pt x="1365503" y="10668"/>
                </a:lnTo>
                <a:lnTo>
                  <a:pt x="1365503" y="0"/>
                </a:lnTo>
                <a:close/>
              </a:path>
              <a:path w="1365884" h="603885">
                <a:moveTo>
                  <a:pt x="22860" y="582168"/>
                </a:moveTo>
                <a:lnTo>
                  <a:pt x="10667" y="582168"/>
                </a:lnTo>
                <a:lnTo>
                  <a:pt x="22860" y="592836"/>
                </a:lnTo>
                <a:lnTo>
                  <a:pt x="22860" y="582168"/>
                </a:lnTo>
                <a:close/>
              </a:path>
              <a:path w="1365884" h="603885">
                <a:moveTo>
                  <a:pt x="1344168" y="582168"/>
                </a:moveTo>
                <a:lnTo>
                  <a:pt x="22860" y="582168"/>
                </a:lnTo>
                <a:lnTo>
                  <a:pt x="22860" y="592836"/>
                </a:lnTo>
                <a:lnTo>
                  <a:pt x="1344168" y="592836"/>
                </a:lnTo>
                <a:lnTo>
                  <a:pt x="1344168" y="582168"/>
                </a:lnTo>
                <a:close/>
              </a:path>
              <a:path w="1365884" h="603885">
                <a:moveTo>
                  <a:pt x="1344168" y="10668"/>
                </a:moveTo>
                <a:lnTo>
                  <a:pt x="1344168" y="592836"/>
                </a:lnTo>
                <a:lnTo>
                  <a:pt x="1354835" y="582168"/>
                </a:lnTo>
                <a:lnTo>
                  <a:pt x="1365503" y="582168"/>
                </a:lnTo>
                <a:lnTo>
                  <a:pt x="1365503" y="22860"/>
                </a:lnTo>
                <a:lnTo>
                  <a:pt x="1354835" y="22860"/>
                </a:lnTo>
                <a:lnTo>
                  <a:pt x="1344168" y="10668"/>
                </a:lnTo>
                <a:close/>
              </a:path>
              <a:path w="1365884" h="603885">
                <a:moveTo>
                  <a:pt x="1365503" y="582168"/>
                </a:moveTo>
                <a:lnTo>
                  <a:pt x="1354835" y="582168"/>
                </a:lnTo>
                <a:lnTo>
                  <a:pt x="1344168" y="592836"/>
                </a:lnTo>
                <a:lnTo>
                  <a:pt x="1365503" y="592836"/>
                </a:lnTo>
                <a:lnTo>
                  <a:pt x="1365503" y="582168"/>
                </a:lnTo>
                <a:close/>
              </a:path>
              <a:path w="1365884" h="603885">
                <a:moveTo>
                  <a:pt x="22860" y="10668"/>
                </a:moveTo>
                <a:lnTo>
                  <a:pt x="10667" y="22860"/>
                </a:lnTo>
                <a:lnTo>
                  <a:pt x="22860" y="22860"/>
                </a:lnTo>
                <a:lnTo>
                  <a:pt x="22860" y="10668"/>
                </a:lnTo>
                <a:close/>
              </a:path>
              <a:path w="1365884" h="603885">
                <a:moveTo>
                  <a:pt x="1344168" y="10668"/>
                </a:moveTo>
                <a:lnTo>
                  <a:pt x="22860" y="10668"/>
                </a:lnTo>
                <a:lnTo>
                  <a:pt x="22860" y="22860"/>
                </a:lnTo>
                <a:lnTo>
                  <a:pt x="1344168" y="22860"/>
                </a:lnTo>
                <a:lnTo>
                  <a:pt x="1344168" y="10668"/>
                </a:lnTo>
                <a:close/>
              </a:path>
              <a:path w="1365884" h="603885">
                <a:moveTo>
                  <a:pt x="1365503" y="10668"/>
                </a:moveTo>
                <a:lnTo>
                  <a:pt x="1344168" y="10668"/>
                </a:lnTo>
                <a:lnTo>
                  <a:pt x="1354835" y="22860"/>
                </a:lnTo>
                <a:lnTo>
                  <a:pt x="1365503" y="22860"/>
                </a:lnTo>
                <a:lnTo>
                  <a:pt x="1365503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1200" y="1563623"/>
            <a:ext cx="748665" cy="1541145"/>
          </a:xfrm>
          <a:custGeom>
            <a:avLst/>
            <a:gdLst/>
            <a:ahLst/>
            <a:cxnLst/>
            <a:rect l="l" t="t" r="r" b="b"/>
            <a:pathLst>
              <a:path w="748664" h="1541145">
                <a:moveTo>
                  <a:pt x="0" y="1540764"/>
                </a:moveTo>
                <a:lnTo>
                  <a:pt x="748284" y="1540764"/>
                </a:lnTo>
                <a:lnTo>
                  <a:pt x="748284" y="0"/>
                </a:lnTo>
                <a:lnTo>
                  <a:pt x="0" y="0"/>
                </a:lnTo>
                <a:lnTo>
                  <a:pt x="0" y="1540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8722" y="1563623"/>
            <a:ext cx="0" cy="1541145"/>
          </a:xfrm>
          <a:custGeom>
            <a:avLst/>
            <a:gdLst/>
            <a:ahLst/>
            <a:cxnLst/>
            <a:rect l="l" t="t" r="r" b="b"/>
            <a:pathLst>
              <a:path h="1541145">
                <a:moveTo>
                  <a:pt x="0" y="0"/>
                </a:moveTo>
                <a:lnTo>
                  <a:pt x="0" y="154076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0532" y="1552955"/>
            <a:ext cx="769620" cy="1564005"/>
          </a:xfrm>
          <a:custGeom>
            <a:avLst/>
            <a:gdLst/>
            <a:ahLst/>
            <a:cxnLst/>
            <a:rect l="l" t="t" r="r" b="b"/>
            <a:pathLst>
              <a:path w="769619" h="1564005">
                <a:moveTo>
                  <a:pt x="769619" y="0"/>
                </a:moveTo>
                <a:lnTo>
                  <a:pt x="0" y="0"/>
                </a:lnTo>
                <a:lnTo>
                  <a:pt x="0" y="1563624"/>
                </a:lnTo>
                <a:lnTo>
                  <a:pt x="769619" y="1563624"/>
                </a:lnTo>
                <a:lnTo>
                  <a:pt x="769619" y="1551432"/>
                </a:lnTo>
                <a:lnTo>
                  <a:pt x="22860" y="1551432"/>
                </a:lnTo>
                <a:lnTo>
                  <a:pt x="10668" y="1540764"/>
                </a:lnTo>
                <a:lnTo>
                  <a:pt x="22860" y="1540764"/>
                </a:lnTo>
                <a:lnTo>
                  <a:pt x="22860" y="21336"/>
                </a:lnTo>
                <a:lnTo>
                  <a:pt x="10668" y="21336"/>
                </a:lnTo>
                <a:lnTo>
                  <a:pt x="22860" y="10668"/>
                </a:lnTo>
                <a:lnTo>
                  <a:pt x="769619" y="10668"/>
                </a:lnTo>
                <a:lnTo>
                  <a:pt x="769619" y="0"/>
                </a:lnTo>
                <a:close/>
              </a:path>
              <a:path w="769619" h="1564005">
                <a:moveTo>
                  <a:pt x="22860" y="1540764"/>
                </a:moveTo>
                <a:lnTo>
                  <a:pt x="10668" y="1540764"/>
                </a:lnTo>
                <a:lnTo>
                  <a:pt x="22860" y="1551432"/>
                </a:lnTo>
                <a:lnTo>
                  <a:pt x="22860" y="1540764"/>
                </a:lnTo>
                <a:close/>
              </a:path>
              <a:path w="769619" h="1564005">
                <a:moveTo>
                  <a:pt x="746760" y="1540764"/>
                </a:moveTo>
                <a:lnTo>
                  <a:pt x="22860" y="1540764"/>
                </a:lnTo>
                <a:lnTo>
                  <a:pt x="22860" y="1551432"/>
                </a:lnTo>
                <a:lnTo>
                  <a:pt x="746760" y="1551432"/>
                </a:lnTo>
                <a:lnTo>
                  <a:pt x="746760" y="1540764"/>
                </a:lnTo>
                <a:close/>
              </a:path>
              <a:path w="769619" h="1564005">
                <a:moveTo>
                  <a:pt x="746760" y="10668"/>
                </a:moveTo>
                <a:lnTo>
                  <a:pt x="746760" y="1551432"/>
                </a:lnTo>
                <a:lnTo>
                  <a:pt x="758951" y="1540764"/>
                </a:lnTo>
                <a:lnTo>
                  <a:pt x="769619" y="1540764"/>
                </a:lnTo>
                <a:lnTo>
                  <a:pt x="769619" y="21336"/>
                </a:lnTo>
                <a:lnTo>
                  <a:pt x="758951" y="21336"/>
                </a:lnTo>
                <a:lnTo>
                  <a:pt x="746760" y="10668"/>
                </a:lnTo>
                <a:close/>
              </a:path>
              <a:path w="769619" h="1564005">
                <a:moveTo>
                  <a:pt x="769619" y="1540764"/>
                </a:moveTo>
                <a:lnTo>
                  <a:pt x="758951" y="1540764"/>
                </a:lnTo>
                <a:lnTo>
                  <a:pt x="746760" y="1551432"/>
                </a:lnTo>
                <a:lnTo>
                  <a:pt x="769619" y="1551432"/>
                </a:lnTo>
                <a:lnTo>
                  <a:pt x="769619" y="1540764"/>
                </a:lnTo>
                <a:close/>
              </a:path>
              <a:path w="769619" h="1564005">
                <a:moveTo>
                  <a:pt x="22860" y="10668"/>
                </a:moveTo>
                <a:lnTo>
                  <a:pt x="10668" y="21336"/>
                </a:lnTo>
                <a:lnTo>
                  <a:pt x="22860" y="21336"/>
                </a:lnTo>
                <a:lnTo>
                  <a:pt x="22860" y="10668"/>
                </a:lnTo>
                <a:close/>
              </a:path>
              <a:path w="769619" h="1564005">
                <a:moveTo>
                  <a:pt x="746760" y="10668"/>
                </a:moveTo>
                <a:lnTo>
                  <a:pt x="22860" y="10668"/>
                </a:lnTo>
                <a:lnTo>
                  <a:pt x="22860" y="21336"/>
                </a:lnTo>
                <a:lnTo>
                  <a:pt x="746760" y="21336"/>
                </a:lnTo>
                <a:lnTo>
                  <a:pt x="746760" y="10668"/>
                </a:lnTo>
                <a:close/>
              </a:path>
              <a:path w="769619" h="1564005">
                <a:moveTo>
                  <a:pt x="769619" y="10668"/>
                </a:moveTo>
                <a:lnTo>
                  <a:pt x="746760" y="10668"/>
                </a:lnTo>
                <a:lnTo>
                  <a:pt x="758951" y="21336"/>
                </a:lnTo>
                <a:lnTo>
                  <a:pt x="769619" y="21336"/>
                </a:lnTo>
                <a:lnTo>
                  <a:pt x="769619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47315" y="2169654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4700" y="3988307"/>
            <a:ext cx="1386840" cy="536575"/>
          </a:xfrm>
          <a:custGeom>
            <a:avLst/>
            <a:gdLst/>
            <a:ahLst/>
            <a:cxnLst/>
            <a:rect l="l" t="t" r="r" b="b"/>
            <a:pathLst>
              <a:path w="1386839" h="536575">
                <a:moveTo>
                  <a:pt x="1386839" y="0"/>
                </a:moveTo>
                <a:lnTo>
                  <a:pt x="0" y="0"/>
                </a:lnTo>
                <a:lnTo>
                  <a:pt x="0" y="536448"/>
                </a:lnTo>
                <a:lnTo>
                  <a:pt x="1386839" y="536448"/>
                </a:lnTo>
                <a:lnTo>
                  <a:pt x="1386839" y="524256"/>
                </a:lnTo>
                <a:lnTo>
                  <a:pt x="22860" y="524256"/>
                </a:lnTo>
                <a:lnTo>
                  <a:pt x="10667" y="513588"/>
                </a:lnTo>
                <a:lnTo>
                  <a:pt x="22860" y="513588"/>
                </a:lnTo>
                <a:lnTo>
                  <a:pt x="22860" y="21336"/>
                </a:lnTo>
                <a:lnTo>
                  <a:pt x="10667" y="21336"/>
                </a:lnTo>
                <a:lnTo>
                  <a:pt x="22860" y="10668"/>
                </a:lnTo>
                <a:lnTo>
                  <a:pt x="1386839" y="10668"/>
                </a:lnTo>
                <a:lnTo>
                  <a:pt x="1386839" y="0"/>
                </a:lnTo>
                <a:close/>
              </a:path>
              <a:path w="1386839" h="536575">
                <a:moveTo>
                  <a:pt x="22860" y="513588"/>
                </a:moveTo>
                <a:lnTo>
                  <a:pt x="10667" y="513588"/>
                </a:lnTo>
                <a:lnTo>
                  <a:pt x="22860" y="524256"/>
                </a:lnTo>
                <a:lnTo>
                  <a:pt x="22860" y="513588"/>
                </a:lnTo>
                <a:close/>
              </a:path>
              <a:path w="1386839" h="536575">
                <a:moveTo>
                  <a:pt x="1365503" y="513588"/>
                </a:moveTo>
                <a:lnTo>
                  <a:pt x="22860" y="513588"/>
                </a:lnTo>
                <a:lnTo>
                  <a:pt x="22860" y="524256"/>
                </a:lnTo>
                <a:lnTo>
                  <a:pt x="1365503" y="524256"/>
                </a:lnTo>
                <a:lnTo>
                  <a:pt x="1365503" y="513588"/>
                </a:lnTo>
                <a:close/>
              </a:path>
              <a:path w="1386839" h="536575">
                <a:moveTo>
                  <a:pt x="1365503" y="10668"/>
                </a:moveTo>
                <a:lnTo>
                  <a:pt x="1365503" y="524256"/>
                </a:lnTo>
                <a:lnTo>
                  <a:pt x="1376172" y="513588"/>
                </a:lnTo>
                <a:lnTo>
                  <a:pt x="1386839" y="513588"/>
                </a:lnTo>
                <a:lnTo>
                  <a:pt x="1386839" y="21336"/>
                </a:lnTo>
                <a:lnTo>
                  <a:pt x="1376172" y="21336"/>
                </a:lnTo>
                <a:lnTo>
                  <a:pt x="1365503" y="10668"/>
                </a:lnTo>
                <a:close/>
              </a:path>
              <a:path w="1386839" h="536575">
                <a:moveTo>
                  <a:pt x="1386839" y="513588"/>
                </a:moveTo>
                <a:lnTo>
                  <a:pt x="1376172" y="513588"/>
                </a:lnTo>
                <a:lnTo>
                  <a:pt x="1365503" y="524256"/>
                </a:lnTo>
                <a:lnTo>
                  <a:pt x="1386839" y="524256"/>
                </a:lnTo>
                <a:lnTo>
                  <a:pt x="1386839" y="513588"/>
                </a:lnTo>
                <a:close/>
              </a:path>
              <a:path w="1386839" h="536575">
                <a:moveTo>
                  <a:pt x="22860" y="10668"/>
                </a:moveTo>
                <a:lnTo>
                  <a:pt x="10667" y="21336"/>
                </a:lnTo>
                <a:lnTo>
                  <a:pt x="22860" y="21336"/>
                </a:lnTo>
                <a:lnTo>
                  <a:pt x="22860" y="10668"/>
                </a:lnTo>
                <a:close/>
              </a:path>
              <a:path w="1386839" h="536575">
                <a:moveTo>
                  <a:pt x="1365503" y="10668"/>
                </a:moveTo>
                <a:lnTo>
                  <a:pt x="22860" y="10668"/>
                </a:lnTo>
                <a:lnTo>
                  <a:pt x="22860" y="21336"/>
                </a:lnTo>
                <a:lnTo>
                  <a:pt x="1365503" y="21336"/>
                </a:lnTo>
                <a:lnTo>
                  <a:pt x="1365503" y="10668"/>
                </a:lnTo>
                <a:close/>
              </a:path>
              <a:path w="1386839" h="536575">
                <a:moveTo>
                  <a:pt x="1386839" y="10668"/>
                </a:moveTo>
                <a:lnTo>
                  <a:pt x="1365503" y="10668"/>
                </a:lnTo>
                <a:lnTo>
                  <a:pt x="1376172" y="21336"/>
                </a:lnTo>
                <a:lnTo>
                  <a:pt x="1386839" y="21336"/>
                </a:lnTo>
                <a:lnTo>
                  <a:pt x="1386839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05008" y="4112869"/>
            <a:ext cx="40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15" dirty="0">
                <a:latin typeface="Georgia"/>
                <a:cs typeface="Georgia"/>
              </a:rPr>
              <a:t>m</a:t>
            </a:r>
            <a:r>
              <a:rPr sz="1600" spc="-229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463" y="1307147"/>
            <a:ext cx="807339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support </a:t>
            </a:r>
            <a:r>
              <a:rPr sz="2400" spc="-75" dirty="0">
                <a:latin typeface="Arial"/>
                <a:cs typeface="Arial"/>
              </a:rPr>
              <a:t>microprogram </a:t>
            </a:r>
            <a:r>
              <a:rPr sz="2400" spc="-95" dirty="0">
                <a:latin typeface="Arial"/>
                <a:cs typeface="Arial"/>
              </a:rPr>
              <a:t>branching,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organization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 control </a:t>
            </a:r>
            <a:r>
              <a:rPr sz="2400" spc="-5" dirty="0">
                <a:latin typeface="Arial"/>
                <a:cs typeface="Arial"/>
              </a:rPr>
              <a:t>unit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45" dirty="0">
                <a:latin typeface="Arial"/>
                <a:cs typeface="Arial"/>
              </a:rPr>
              <a:t>modified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05" dirty="0">
                <a:latin typeface="Arial"/>
                <a:cs typeface="Arial"/>
              </a:rPr>
              <a:t>shown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10" dirty="0">
                <a:latin typeface="Arial"/>
                <a:cs typeface="Arial"/>
              </a:rPr>
              <a:t>7.18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90" dirty="0">
                <a:latin typeface="Arial"/>
                <a:cs typeface="Arial"/>
              </a:rPr>
              <a:t>previous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  <a:p>
            <a:pPr marL="463550" marR="635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starting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70" dirty="0">
                <a:latin typeface="Arial"/>
                <a:cs typeface="Arial"/>
              </a:rPr>
              <a:t>generator </a:t>
            </a:r>
            <a:r>
              <a:rPr sz="2400" spc="-90" dirty="0">
                <a:latin typeface="Arial"/>
                <a:cs typeface="Arial"/>
              </a:rPr>
              <a:t>block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10" dirty="0">
                <a:latin typeface="Arial"/>
                <a:cs typeface="Arial"/>
              </a:rPr>
              <a:t>7.16 </a:t>
            </a:r>
            <a:r>
              <a:rPr sz="2400" spc="-145" dirty="0">
                <a:latin typeface="Arial"/>
                <a:cs typeface="Arial"/>
              </a:rPr>
              <a:t>becomes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starting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branch </a:t>
            </a:r>
            <a:r>
              <a:rPr sz="2400" spc="-140" dirty="0">
                <a:latin typeface="Arial"/>
                <a:cs typeface="Arial"/>
              </a:rPr>
              <a:t>address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generator.</a:t>
            </a:r>
            <a:endParaRPr sz="2400">
              <a:latin typeface="Arial"/>
              <a:cs typeface="Arial"/>
            </a:endParaRPr>
          </a:p>
          <a:p>
            <a:pPr marL="463550" marR="762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90" dirty="0">
                <a:latin typeface="Arial"/>
                <a:cs typeface="Arial"/>
              </a:rPr>
              <a:t>block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loads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95" dirty="0">
                <a:latin typeface="Arial"/>
                <a:cs typeface="Arial"/>
              </a:rPr>
              <a:t>μPC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45" dirty="0">
                <a:latin typeface="Arial"/>
                <a:cs typeface="Arial"/>
              </a:rPr>
              <a:t>microinstruction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instructs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so.</a:t>
            </a:r>
            <a:endParaRPr sz="2400">
              <a:latin typeface="Arial"/>
              <a:cs typeface="Arial"/>
            </a:endParaRPr>
          </a:p>
          <a:p>
            <a:pPr marL="463550" marR="5080" indent="-450850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allow implementation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conditional </a:t>
            </a:r>
            <a:r>
              <a:rPr sz="2400" spc="-95" dirty="0">
                <a:latin typeface="Arial"/>
                <a:cs typeface="Arial"/>
              </a:rPr>
              <a:t>branch, </a:t>
            </a:r>
            <a:r>
              <a:rPr sz="2400" spc="-60" dirty="0">
                <a:latin typeface="Arial"/>
                <a:cs typeface="Arial"/>
              </a:rPr>
              <a:t>inputs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90" dirty="0">
                <a:latin typeface="Arial"/>
                <a:cs typeface="Arial"/>
              </a:rPr>
              <a:t>block </a:t>
            </a:r>
            <a:r>
              <a:rPr sz="2400" spc="-105" dirty="0">
                <a:latin typeface="Arial"/>
                <a:cs typeface="Arial"/>
              </a:rPr>
              <a:t>consist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external </a:t>
            </a:r>
            <a:r>
              <a:rPr sz="2400" spc="-60" dirty="0">
                <a:latin typeface="Arial"/>
                <a:cs typeface="Arial"/>
              </a:rPr>
              <a:t>inputs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45" dirty="0">
                <a:latin typeface="Arial"/>
                <a:cs typeface="Arial"/>
              </a:rPr>
              <a:t>condition </a:t>
            </a:r>
            <a:r>
              <a:rPr sz="2400" spc="-150" dirty="0">
                <a:latin typeface="Arial"/>
                <a:cs typeface="Arial"/>
              </a:rPr>
              <a:t>codes 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well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instruction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register.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663" y="1230947"/>
            <a:ext cx="8072755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0850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464184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20" dirty="0">
                <a:latin typeface="Arial"/>
                <a:cs typeface="Arial"/>
              </a:rPr>
              <a:t>unit,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95" dirty="0">
                <a:latin typeface="Arial"/>
                <a:cs typeface="Arial"/>
              </a:rPr>
              <a:t>μPC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incremented </a:t>
            </a:r>
            <a:r>
              <a:rPr sz="2400" spc="-95" dirty="0">
                <a:latin typeface="Arial"/>
                <a:cs typeface="Arial"/>
              </a:rPr>
              <a:t>every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45" dirty="0">
                <a:latin typeface="Arial"/>
                <a:cs typeface="Arial"/>
              </a:rPr>
              <a:t>microinstruction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fetched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microprogram </a:t>
            </a:r>
            <a:r>
              <a:rPr sz="2400" spc="-80" dirty="0">
                <a:latin typeface="Arial"/>
                <a:cs typeface="Arial"/>
              </a:rPr>
              <a:t>memory,  </a:t>
            </a:r>
            <a:r>
              <a:rPr sz="2400" spc="-95" dirty="0">
                <a:latin typeface="Arial"/>
                <a:cs typeface="Arial"/>
              </a:rPr>
              <a:t>except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following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situations:</a:t>
            </a:r>
            <a:endParaRPr sz="2400">
              <a:latin typeface="Arial"/>
              <a:cs typeface="Arial"/>
            </a:endParaRPr>
          </a:p>
          <a:p>
            <a:pPr marL="913130" marR="5080" lvl="1" indent="-449580" algn="just">
              <a:lnSpc>
                <a:spcPct val="100000"/>
              </a:lnSpc>
              <a:spcBef>
                <a:spcPts val="545"/>
              </a:spcBef>
              <a:buClr>
                <a:srgbClr val="0070C0"/>
              </a:buClr>
              <a:buFont typeface="Wingdings"/>
              <a:buChar char=""/>
              <a:tabLst>
                <a:tab pos="927100" algn="l"/>
              </a:tabLst>
            </a:pPr>
            <a:r>
              <a:rPr sz="2200" spc="-100" dirty="0">
                <a:latin typeface="Arial"/>
                <a:cs typeface="Arial"/>
              </a:rPr>
              <a:t>When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new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90" dirty="0">
                <a:latin typeface="Arial"/>
                <a:cs typeface="Arial"/>
              </a:rPr>
              <a:t>loaded </a:t>
            </a:r>
            <a:r>
              <a:rPr sz="2200" spc="-5" dirty="0">
                <a:latin typeface="Arial"/>
                <a:cs typeface="Arial"/>
              </a:rPr>
              <a:t>into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75" dirty="0">
                <a:latin typeface="Arial"/>
                <a:cs typeface="Arial"/>
              </a:rPr>
              <a:t>IR,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275" dirty="0">
                <a:latin typeface="Arial"/>
                <a:cs typeface="Arial"/>
              </a:rPr>
              <a:t>μPC </a:t>
            </a:r>
            <a:r>
              <a:rPr sz="2200" spc="-120" dirty="0">
                <a:latin typeface="Arial"/>
                <a:cs typeface="Arial"/>
              </a:rPr>
              <a:t>is  </a:t>
            </a:r>
            <a:r>
              <a:rPr sz="2200" spc="-90" dirty="0">
                <a:latin typeface="Arial"/>
                <a:cs typeface="Arial"/>
              </a:rPr>
              <a:t>loaded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50" dirty="0">
                <a:latin typeface="Arial"/>
                <a:cs typeface="Arial"/>
              </a:rPr>
              <a:t>starting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microroutine </a:t>
            </a:r>
            <a:r>
              <a:rPr sz="2200" spc="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that  </a:t>
            </a:r>
            <a:r>
              <a:rPr sz="2200" spc="-40" dirty="0">
                <a:latin typeface="Arial"/>
                <a:cs typeface="Arial"/>
              </a:rPr>
              <a:t>instruction.</a:t>
            </a:r>
            <a:endParaRPr sz="2200">
              <a:latin typeface="Arial"/>
              <a:cs typeface="Arial"/>
            </a:endParaRPr>
          </a:p>
          <a:p>
            <a:pPr marL="913130" marR="8890" lvl="1" indent="-449580" algn="just">
              <a:lnSpc>
                <a:spcPct val="100000"/>
              </a:lnSpc>
              <a:spcBef>
                <a:spcPts val="530"/>
              </a:spcBef>
              <a:buClr>
                <a:srgbClr val="0070C0"/>
              </a:buClr>
              <a:buFont typeface="Wingdings"/>
              <a:buChar char=""/>
              <a:tabLst>
                <a:tab pos="927100" algn="l"/>
              </a:tabLst>
            </a:pPr>
            <a:r>
              <a:rPr sz="2200" spc="-100" dirty="0">
                <a:latin typeface="Arial"/>
                <a:cs typeface="Arial"/>
              </a:rPr>
              <a:t>When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25" dirty="0">
                <a:latin typeface="Arial"/>
                <a:cs typeface="Arial"/>
              </a:rPr>
              <a:t>Branch </a:t>
            </a:r>
            <a:r>
              <a:rPr sz="2200" spc="-45" dirty="0">
                <a:latin typeface="Arial"/>
                <a:cs typeface="Arial"/>
              </a:rPr>
              <a:t>microinstruction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70" dirty="0">
                <a:latin typeface="Arial"/>
                <a:cs typeface="Arial"/>
              </a:rPr>
              <a:t>encountered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95" dirty="0">
                <a:latin typeface="Arial"/>
                <a:cs typeface="Arial"/>
              </a:rPr>
              <a:t>branch </a:t>
            </a:r>
            <a:r>
              <a:rPr sz="2200" spc="-50" dirty="0">
                <a:latin typeface="Arial"/>
                <a:cs typeface="Arial"/>
              </a:rPr>
              <a:t>condition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75" dirty="0">
                <a:latin typeface="Arial"/>
                <a:cs typeface="Arial"/>
              </a:rPr>
              <a:t>satisfied,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275" dirty="0">
                <a:latin typeface="Arial"/>
                <a:cs typeface="Arial"/>
              </a:rPr>
              <a:t>μPC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90" dirty="0">
                <a:latin typeface="Arial"/>
                <a:cs typeface="Arial"/>
              </a:rPr>
              <a:t>loaded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30" dirty="0">
                <a:latin typeface="Arial"/>
                <a:cs typeface="Arial"/>
              </a:rPr>
              <a:t>the  </a:t>
            </a:r>
            <a:r>
              <a:rPr sz="2200" spc="-95" dirty="0">
                <a:latin typeface="Arial"/>
                <a:cs typeface="Arial"/>
              </a:rPr>
              <a:t>branch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address.</a:t>
            </a:r>
            <a:endParaRPr sz="2200">
              <a:latin typeface="Arial"/>
              <a:cs typeface="Arial"/>
            </a:endParaRPr>
          </a:p>
          <a:p>
            <a:pPr marL="913130" marR="7620" lvl="1" indent="-449580" algn="just">
              <a:lnSpc>
                <a:spcPct val="100000"/>
              </a:lnSpc>
              <a:spcBef>
                <a:spcPts val="530"/>
              </a:spcBef>
              <a:buClr>
                <a:srgbClr val="0070C0"/>
              </a:buClr>
              <a:buFont typeface="Wingdings"/>
              <a:buChar char=""/>
              <a:tabLst>
                <a:tab pos="927100" algn="l"/>
              </a:tabLst>
            </a:pPr>
            <a:r>
              <a:rPr sz="2200" spc="-100" dirty="0">
                <a:latin typeface="Arial"/>
                <a:cs typeface="Arial"/>
              </a:rPr>
              <a:t>When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185" dirty="0">
                <a:latin typeface="Arial"/>
                <a:cs typeface="Arial"/>
              </a:rPr>
              <a:t>End </a:t>
            </a:r>
            <a:r>
              <a:rPr sz="2200" spc="-45" dirty="0">
                <a:latin typeface="Arial"/>
                <a:cs typeface="Arial"/>
              </a:rPr>
              <a:t>microinstruction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70" dirty="0">
                <a:latin typeface="Arial"/>
                <a:cs typeface="Arial"/>
              </a:rPr>
              <a:t>encountered,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275" dirty="0">
                <a:latin typeface="Arial"/>
                <a:cs typeface="Arial"/>
              </a:rPr>
              <a:t>μPC </a:t>
            </a:r>
            <a:r>
              <a:rPr sz="2200" spc="-120" dirty="0">
                <a:latin typeface="Arial"/>
                <a:cs typeface="Arial"/>
              </a:rPr>
              <a:t>is  </a:t>
            </a:r>
            <a:r>
              <a:rPr sz="2200" spc="-90" dirty="0">
                <a:latin typeface="Arial"/>
                <a:cs typeface="Arial"/>
              </a:rPr>
              <a:t>loaded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10" dirty="0">
                <a:latin typeface="Arial"/>
                <a:cs typeface="Arial"/>
              </a:rPr>
              <a:t>of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first </a:t>
            </a:r>
            <a:r>
              <a:rPr sz="2200" spc="-275" dirty="0">
                <a:latin typeface="Arial"/>
                <a:cs typeface="Arial"/>
              </a:rPr>
              <a:t>CW </a:t>
            </a:r>
            <a:r>
              <a:rPr sz="2200" spc="-30" dirty="0">
                <a:latin typeface="Arial"/>
                <a:cs typeface="Arial"/>
              </a:rPr>
              <a:t>in the </a:t>
            </a:r>
            <a:r>
              <a:rPr sz="2200" spc="-40" dirty="0">
                <a:latin typeface="Arial"/>
                <a:cs typeface="Arial"/>
              </a:rPr>
              <a:t>microroutine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 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45" dirty="0">
                <a:latin typeface="Arial"/>
                <a:cs typeface="Arial"/>
              </a:rPr>
              <a:t>fetch </a:t>
            </a:r>
            <a:r>
              <a:rPr sz="2200" spc="-114" dirty="0">
                <a:latin typeface="Arial"/>
                <a:cs typeface="Arial"/>
              </a:rPr>
              <a:t>cycle </a:t>
            </a:r>
            <a:r>
              <a:rPr sz="2200" spc="-55" dirty="0">
                <a:latin typeface="Arial"/>
                <a:cs typeface="Arial"/>
              </a:rPr>
              <a:t>(this </a:t>
            </a:r>
            <a:r>
              <a:rPr sz="2200" spc="-130" dirty="0">
                <a:latin typeface="Arial"/>
                <a:cs typeface="Arial"/>
              </a:rPr>
              <a:t>address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114" dirty="0">
                <a:latin typeface="Arial"/>
                <a:cs typeface="Arial"/>
              </a:rPr>
              <a:t>0 </a:t>
            </a:r>
            <a:r>
              <a:rPr sz="2200" spc="-30" dirty="0">
                <a:latin typeface="Arial"/>
                <a:cs typeface="Arial"/>
              </a:rPr>
              <a:t>in </a:t>
            </a:r>
            <a:r>
              <a:rPr sz="2200" spc="-120" dirty="0">
                <a:latin typeface="Arial"/>
                <a:cs typeface="Arial"/>
              </a:rPr>
              <a:t>Figure</a:t>
            </a:r>
            <a:r>
              <a:rPr sz="2200" spc="-43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7.17).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155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Microprogrammed</a:t>
            </a:r>
            <a:r>
              <a:rPr sz="4400" spc="-290" dirty="0"/>
              <a:t> </a:t>
            </a:r>
            <a:r>
              <a:rPr sz="4400" spc="-125" dirty="0"/>
              <a:t>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Microins</a:t>
            </a:r>
            <a:r>
              <a:rPr sz="4400" spc="-70" dirty="0"/>
              <a:t>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63" y="1230947"/>
            <a:ext cx="814959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straightforward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60" dirty="0">
                <a:latin typeface="Arial"/>
                <a:cs typeface="Arial"/>
              </a:rPr>
              <a:t>microinstructions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65" dirty="0">
                <a:latin typeface="Arial"/>
                <a:cs typeface="Arial"/>
              </a:rPr>
              <a:t>assign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20" dirty="0">
                <a:latin typeface="Arial"/>
                <a:cs typeface="Arial"/>
              </a:rPr>
              <a:t>bit </a:t>
            </a:r>
            <a:r>
              <a:rPr sz="2400" spc="-55" dirty="0">
                <a:latin typeface="Arial"/>
                <a:cs typeface="Arial"/>
              </a:rPr>
              <a:t>position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00" dirty="0">
                <a:latin typeface="Arial"/>
                <a:cs typeface="Arial"/>
              </a:rPr>
              <a:t>However,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very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inefficient.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40" dirty="0">
                <a:latin typeface="Arial"/>
                <a:cs typeface="Arial"/>
              </a:rPr>
              <a:t>Assigning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signal </a:t>
            </a:r>
            <a:r>
              <a:rPr sz="2400" spc="-80" dirty="0">
                <a:latin typeface="Arial"/>
                <a:cs typeface="Arial"/>
              </a:rPr>
              <a:t>results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long  </a:t>
            </a:r>
            <a:r>
              <a:rPr sz="2400" spc="-60" dirty="0">
                <a:latin typeface="Arial"/>
                <a:cs typeface="Arial"/>
              </a:rPr>
              <a:t>microinstructions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05" dirty="0">
                <a:latin typeface="Arial"/>
                <a:cs typeface="Arial"/>
              </a:rPr>
              <a:t>usually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large.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55" dirty="0">
                <a:latin typeface="Arial"/>
                <a:cs typeface="Arial"/>
              </a:rPr>
              <a:t>Moreover,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few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(to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80" dirty="0">
                <a:latin typeface="Arial"/>
                <a:cs typeface="Arial"/>
              </a:rPr>
              <a:t>active  </a:t>
            </a:r>
            <a:r>
              <a:rPr sz="2400" spc="-90" dirty="0">
                <a:latin typeface="Arial"/>
                <a:cs typeface="Arial"/>
              </a:rPr>
              <a:t>gating)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105" dirty="0">
                <a:latin typeface="Arial"/>
                <a:cs typeface="Arial"/>
              </a:rPr>
              <a:t>given </a:t>
            </a:r>
            <a:r>
              <a:rPr sz="2400" spc="-45" dirty="0">
                <a:latin typeface="Arial"/>
                <a:cs typeface="Arial"/>
              </a:rPr>
              <a:t>microinstruction,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50" dirty="0">
                <a:latin typeface="Arial"/>
                <a:cs typeface="Arial"/>
              </a:rPr>
              <a:t>means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95" dirty="0">
                <a:latin typeface="Arial"/>
                <a:cs typeface="Arial"/>
              </a:rPr>
              <a:t>available </a:t>
            </a:r>
            <a:r>
              <a:rPr sz="2400" spc="20" dirty="0">
                <a:latin typeface="Arial"/>
                <a:cs typeface="Arial"/>
              </a:rPr>
              <a:t>bit </a:t>
            </a:r>
            <a:r>
              <a:rPr sz="2400" spc="-175" dirty="0">
                <a:latin typeface="Arial"/>
                <a:cs typeface="Arial"/>
              </a:rPr>
              <a:t>space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poorly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544195" marR="889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length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5" dirty="0">
                <a:latin typeface="Arial"/>
                <a:cs typeface="Arial"/>
              </a:rPr>
              <a:t>reduced: </a:t>
            </a:r>
            <a:r>
              <a:rPr sz="2400" spc="-70" dirty="0">
                <a:latin typeface="Arial"/>
                <a:cs typeface="Arial"/>
              </a:rPr>
              <a:t>most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needed  </a:t>
            </a:r>
            <a:r>
              <a:rPr sz="2400" spc="-85" dirty="0">
                <a:latin typeface="Arial"/>
                <a:cs typeface="Arial"/>
              </a:rPr>
              <a:t>simultaneously, </a:t>
            </a:r>
            <a:r>
              <a:rPr sz="2400" spc="-114" dirty="0">
                <a:latin typeface="Arial"/>
                <a:cs typeface="Arial"/>
              </a:rPr>
              <a:t>and many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45" dirty="0">
                <a:latin typeface="Arial"/>
                <a:cs typeface="Arial"/>
              </a:rPr>
              <a:t>mutually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exclusive.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8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45" dirty="0">
                <a:latin typeface="Arial"/>
                <a:cs typeface="Arial"/>
              </a:rPr>
              <a:t>mutually </a:t>
            </a:r>
            <a:r>
              <a:rPr sz="2400" spc="-120" dirty="0">
                <a:latin typeface="Arial"/>
                <a:cs typeface="Arial"/>
              </a:rPr>
              <a:t>exclusive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placed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80" dirty="0">
                <a:latin typeface="Arial"/>
                <a:cs typeface="Arial"/>
              </a:rPr>
              <a:t>group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70" dirty="0">
                <a:latin typeface="Arial"/>
                <a:cs typeface="Arial"/>
              </a:rPr>
              <a:t>binary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coding.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290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Processor</a:t>
            </a:r>
            <a:r>
              <a:rPr sz="4400" spc="-250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172455" y="2476499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82295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2455" y="2499359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0"/>
                </a:moveTo>
                <a:lnTo>
                  <a:pt x="82295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8911" y="24993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8911" y="247649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2455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22860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2455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22859"/>
                </a:lnTo>
                <a:lnTo>
                  <a:pt x="82295" y="35051"/>
                </a:lnTo>
                <a:lnTo>
                  <a:pt x="82295" y="22859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751" y="249935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4344" y="504596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4344" y="503377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43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43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0939" y="5122419"/>
            <a:ext cx="164079" cy="14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9500" y="539648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9500" y="538429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95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95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100" y="4882895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0" y="12191"/>
                </a:moveTo>
                <a:lnTo>
                  <a:pt x="59435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7100" y="4870703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5943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1260" y="48707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1260" y="488289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71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4"/>
                </a:moveTo>
                <a:lnTo>
                  <a:pt x="0" y="0"/>
                </a:lnTo>
                <a:lnTo>
                  <a:pt x="59436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71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3"/>
                </a:moveTo>
                <a:lnTo>
                  <a:pt x="5943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3927" y="488289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22250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2032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1363" y="1880615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5" h="59689">
                <a:moveTo>
                  <a:pt x="10667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1363" y="19400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2032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41364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60" y="59436"/>
                </a:moveTo>
                <a:lnTo>
                  <a:pt x="0" y="59436"/>
                </a:lnTo>
                <a:lnTo>
                  <a:pt x="10668" y="0"/>
                </a:lnTo>
                <a:lnTo>
                  <a:pt x="22860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1363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59" y="59435"/>
                </a:moveTo>
                <a:lnTo>
                  <a:pt x="10667" y="0"/>
                </a:lnTo>
                <a:lnTo>
                  <a:pt x="0" y="59435"/>
                </a:lnTo>
                <a:lnTo>
                  <a:pt x="10667" y="59435"/>
                </a:lnTo>
                <a:lnTo>
                  <a:pt x="22859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2032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38444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6251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6251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8444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6252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24384" y="59436"/>
                </a:moveTo>
                <a:lnTo>
                  <a:pt x="0" y="59436"/>
                </a:lnTo>
                <a:lnTo>
                  <a:pt x="12192" y="0"/>
                </a:lnTo>
                <a:lnTo>
                  <a:pt x="24384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6251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24383" y="59435"/>
                </a:moveTo>
                <a:lnTo>
                  <a:pt x="12191" y="0"/>
                </a:lnTo>
                <a:lnTo>
                  <a:pt x="0" y="59435"/>
                </a:lnTo>
                <a:lnTo>
                  <a:pt x="12191" y="59435"/>
                </a:lnTo>
                <a:lnTo>
                  <a:pt x="24383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38444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73678" y="3257816"/>
            <a:ext cx="247650" cy="257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Data  lin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3561" y="2346439"/>
            <a:ext cx="409575" cy="269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82550" marR="5080" indent="-70485">
              <a:lnSpc>
                <a:spcPts val="919"/>
              </a:lnSpc>
              <a:spcBef>
                <a:spcPts val="190"/>
              </a:spcBef>
            </a:pPr>
            <a:r>
              <a:rPr sz="800" spc="10" dirty="0">
                <a:latin typeface="Arial"/>
                <a:cs typeface="Arial"/>
              </a:rPr>
              <a:t>Addr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ss  </a:t>
            </a:r>
            <a:r>
              <a:rPr sz="800" dirty="0">
                <a:latin typeface="Arial"/>
                <a:cs typeface="Arial"/>
              </a:rPr>
              <a:t>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61944" y="26288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1944" y="2639567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44239" y="262889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19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619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44239" y="263956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9500" y="3235451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0" y="24383"/>
                </a:moveTo>
                <a:lnTo>
                  <a:pt x="7010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9500" y="3224783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70103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19500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95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2"/>
                </a:moveTo>
                <a:lnTo>
                  <a:pt x="0" y="0"/>
                </a:lnTo>
                <a:lnTo>
                  <a:pt x="70104" y="10668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95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1"/>
                </a:moveTo>
                <a:lnTo>
                  <a:pt x="70103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61944" y="3224783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1944" y="3235451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4239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619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19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44239" y="323545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12872" y="2791510"/>
            <a:ext cx="403225" cy="267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910"/>
              </a:lnSpc>
              <a:spcBef>
                <a:spcPts val="200"/>
              </a:spcBef>
            </a:pPr>
            <a:r>
              <a:rPr sz="800" spc="15" dirty="0">
                <a:latin typeface="Arial"/>
                <a:cs typeface="Arial"/>
              </a:rPr>
              <a:t>Me</a:t>
            </a:r>
            <a:r>
              <a:rPr sz="800" dirty="0">
                <a:latin typeface="Arial"/>
                <a:cs typeface="Arial"/>
              </a:rPr>
              <a:t>m</a:t>
            </a:r>
            <a:r>
              <a:rPr sz="800" spc="5" dirty="0">
                <a:latin typeface="Arial"/>
                <a:cs typeface="Arial"/>
              </a:rPr>
              <a:t>ory  bus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69040" y="5278704"/>
            <a:ext cx="396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Carr</a:t>
            </a:r>
            <a:r>
              <a:rPr sz="800" spc="-10" dirty="0">
                <a:solidFill>
                  <a:srgbClr val="00FFFF"/>
                </a:solidFill>
                <a:latin typeface="Arial"/>
                <a:cs typeface="Arial"/>
              </a:rPr>
              <a:t>y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-in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95800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646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646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95800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580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5800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06467" y="4555235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1874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06467" y="4555235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85844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14344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0"/>
                </a:moveTo>
                <a:lnTo>
                  <a:pt x="210311" y="6416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545439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8763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641603"/>
                </a:moveTo>
                <a:lnTo>
                  <a:pt x="2103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55947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01795" y="5711951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88763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01795" y="5934455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01795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01795" y="372617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88763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1795" y="3948683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1795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97195" y="58292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5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97195" y="5804915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82295" y="243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97195" y="580491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97196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2"/>
                </a:moveTo>
                <a:lnTo>
                  <a:pt x="0" y="0"/>
                </a:lnTo>
                <a:lnTo>
                  <a:pt x="82296" y="2438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97195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1"/>
                </a:moveTo>
                <a:lnTo>
                  <a:pt x="82295" y="24383"/>
                </a:lnTo>
                <a:lnTo>
                  <a:pt x="0" y="0"/>
                </a:lnTo>
                <a:lnTo>
                  <a:pt x="0" y="2438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88763" y="582929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43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038117" y="5068366"/>
            <a:ext cx="23050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01795" y="1940051"/>
            <a:ext cx="887094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305"/>
              </a:spcBef>
            </a:pPr>
            <a:r>
              <a:rPr sz="800" spc="15" dirty="0">
                <a:latin typeface="Arial"/>
                <a:cs typeface="Arial"/>
              </a:rPr>
              <a:t>PC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01795" y="2534411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800" spc="20" dirty="0">
                <a:latin typeface="Arial"/>
                <a:cs typeface="Arial"/>
              </a:rPr>
              <a:t>MAR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01795" y="3130295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05"/>
              </a:spcBef>
            </a:pPr>
            <a:r>
              <a:rPr sz="800" spc="20" dirty="0">
                <a:latin typeface="Arial"/>
                <a:cs typeface="Arial"/>
              </a:rPr>
              <a:t>MDR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97515" y="3760698"/>
            <a:ext cx="958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085831" y="5746481"/>
            <a:ext cx="774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110227" y="5618987"/>
            <a:ext cx="22860" cy="81280"/>
          </a:xfrm>
          <a:custGeom>
            <a:avLst/>
            <a:gdLst/>
            <a:ahLst/>
            <a:cxnLst/>
            <a:rect l="l" t="t" r="r" b="b"/>
            <a:pathLst>
              <a:path w="22860" h="81279">
                <a:moveTo>
                  <a:pt x="0" y="0"/>
                </a:moveTo>
                <a:lnTo>
                  <a:pt x="22859" y="8077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33088" y="5618987"/>
            <a:ext cx="12700" cy="81280"/>
          </a:xfrm>
          <a:custGeom>
            <a:avLst/>
            <a:gdLst/>
            <a:ahLst/>
            <a:cxnLst/>
            <a:rect l="l" t="t" r="r" b="b"/>
            <a:pathLst>
              <a:path w="12700" h="81279">
                <a:moveTo>
                  <a:pt x="0" y="8077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33088" y="56189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10227" y="561898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10228" y="5618988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22860" y="80772"/>
                </a:moveTo>
                <a:lnTo>
                  <a:pt x="0" y="0"/>
                </a:lnTo>
                <a:lnTo>
                  <a:pt x="35052" y="0"/>
                </a:lnTo>
                <a:lnTo>
                  <a:pt x="2286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10227" y="5618987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0" y="0"/>
                </a:moveTo>
                <a:lnTo>
                  <a:pt x="22859" y="80771"/>
                </a:lnTo>
                <a:lnTo>
                  <a:pt x="35051" y="0"/>
                </a:lnTo>
                <a:lnTo>
                  <a:pt x="2285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3088" y="5454395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5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233445" y="4707178"/>
            <a:ext cx="15786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2169" algn="l"/>
                <a:tab pos="992505" algn="l"/>
                <a:tab pos="1565275" algn="l"/>
              </a:tabLst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Add  </a:t>
            </a:r>
            <a:r>
              <a:rPr sz="800" spc="-3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21227" y="5278704"/>
            <a:ext cx="417195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4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800" u="sng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40"/>
              </a:lnSpc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XOR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44062" y="4893131"/>
            <a:ext cx="2889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u="sng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Sub</a:t>
            </a:r>
            <a:r>
              <a:rPr sz="800" u="sng" spc="-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650991" y="3294887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85"/>
              </a:spcBef>
            </a:pPr>
            <a:r>
              <a:rPr sz="800" spc="10" dirty="0">
                <a:latin typeface="Arial"/>
                <a:cs typeface="Arial"/>
              </a:rPr>
              <a:t>IR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096000" y="2884931"/>
            <a:ext cx="22860" cy="70485"/>
          </a:xfrm>
          <a:custGeom>
            <a:avLst/>
            <a:gdLst/>
            <a:ahLst/>
            <a:cxnLst/>
            <a:rect l="l" t="t" r="r" b="b"/>
            <a:pathLst>
              <a:path w="22860" h="70485">
                <a:moveTo>
                  <a:pt x="22859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3807" y="2884931"/>
            <a:ext cx="12700" cy="70485"/>
          </a:xfrm>
          <a:custGeom>
            <a:avLst/>
            <a:gdLst/>
            <a:ahLst/>
            <a:cxnLst/>
            <a:rect l="l" t="t" r="r" b="b"/>
            <a:pathLst>
              <a:path w="12700" h="70485">
                <a:moveTo>
                  <a:pt x="12191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8380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6000" y="295503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83808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2" y="70104"/>
                </a:moveTo>
                <a:lnTo>
                  <a:pt x="0" y="70104"/>
                </a:lnTo>
                <a:lnTo>
                  <a:pt x="12192" y="0"/>
                </a:lnTo>
                <a:lnTo>
                  <a:pt x="3505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83807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1" y="70103"/>
                </a:moveTo>
                <a:lnTo>
                  <a:pt x="12191" y="0"/>
                </a:lnTo>
                <a:lnTo>
                  <a:pt x="0" y="70103"/>
                </a:lnTo>
                <a:lnTo>
                  <a:pt x="12191" y="70103"/>
                </a:lnTo>
                <a:lnTo>
                  <a:pt x="35051" y="701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96000" y="2955035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82411" y="3410711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0" y="12191"/>
                </a:moveTo>
                <a:lnTo>
                  <a:pt x="6857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82411" y="3387851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228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76572" y="3387851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6572" y="34107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82412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2"/>
                </a:moveTo>
                <a:lnTo>
                  <a:pt x="0" y="0"/>
                </a:lnTo>
                <a:lnTo>
                  <a:pt x="68580" y="22860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82411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1"/>
                </a:moveTo>
                <a:lnTo>
                  <a:pt x="68579" y="22859"/>
                </a:lnTo>
                <a:lnTo>
                  <a:pt x="0" y="0"/>
                </a:lnTo>
                <a:lnTo>
                  <a:pt x="0" y="22859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72455" y="3410711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40995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943181" y="5418835"/>
            <a:ext cx="3175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TEMP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650991" y="487070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9483" y="487070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50991" y="50932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76572" y="4870703"/>
            <a:ext cx="80259" cy="222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84647" y="496519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84647" y="4975859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0" y="0"/>
                </a:moveTo>
                <a:lnTo>
                  <a:pt x="70103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54751" y="496519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84648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10668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84647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10667"/>
                </a:lnTo>
                <a:lnTo>
                  <a:pt x="70103" y="35051"/>
                </a:lnTo>
                <a:lnTo>
                  <a:pt x="70103" y="10667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54751" y="497585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50991" y="5384291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39483" y="53842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50991" y="560679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64379" y="5384291"/>
            <a:ext cx="92451" cy="222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84647" y="5478779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4647" y="5501639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0"/>
                </a:moveTo>
                <a:lnTo>
                  <a:pt x="70103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48911" y="550163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8911" y="547877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84648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2860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84647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2859"/>
                </a:lnTo>
                <a:lnTo>
                  <a:pt x="70103" y="35051"/>
                </a:lnTo>
                <a:lnTo>
                  <a:pt x="70103" y="22859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54751" y="550163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023902" y="3936034"/>
            <a:ext cx="1600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650991" y="3901439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39483" y="390143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50991" y="412394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4379" y="3901439"/>
            <a:ext cx="92451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84647" y="400659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4647" y="401878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54751" y="40187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54751" y="40065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84648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84647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54751" y="4018787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730563" y="4940337"/>
            <a:ext cx="34099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ts val="844"/>
              </a:lnSpc>
              <a:spcBef>
                <a:spcPts val="125"/>
              </a:spcBef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  <a:p>
            <a:pPr marL="70485" marR="5080" indent="-58419">
              <a:lnSpc>
                <a:spcPts val="830"/>
              </a:lnSpc>
              <a:spcBef>
                <a:spcPts val="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control  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895873" y="4905323"/>
            <a:ext cx="3987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80" dirty="0">
                <a:latin typeface="Arial"/>
                <a:cs typeface="Arial"/>
              </a:rPr>
              <a:t>R</a:t>
            </a:r>
            <a:r>
              <a:rPr sz="800" spc="-280" dirty="0">
                <a:latin typeface="Georgia"/>
                <a:cs typeface="Georgia"/>
              </a:rPr>
              <a:t>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i="1" spc="15" dirty="0">
                <a:latin typeface="Arial"/>
                <a:cs typeface="Arial"/>
              </a:rPr>
              <a:t>n </a:t>
            </a:r>
            <a:r>
              <a:rPr sz="800" spc="5" dirty="0">
                <a:latin typeface="Arial"/>
                <a:cs typeface="Arial"/>
              </a:rPr>
              <a:t>-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260" dirty="0">
                <a:latin typeface="Arial"/>
                <a:cs typeface="Arial"/>
              </a:rPr>
              <a:t>1</a:t>
            </a:r>
            <a:r>
              <a:rPr sz="800" spc="-260" dirty="0">
                <a:latin typeface="Georgia"/>
                <a:cs typeface="Georgia"/>
              </a:rPr>
              <a:t>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326892" y="51511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6891" y="515111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39083" y="51633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39083" y="516331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39083" y="516331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39083" y="5163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26892" y="52090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24764" h="24764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26891" y="520903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39084" y="52031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33243" y="52090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39083" y="52090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39084" y="52031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26892" y="52562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26891" y="525627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39083" y="5268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39083" y="526846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39083" y="526846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39083" y="52684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0960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0668" y="10668"/>
                </a:lnTo>
                <a:lnTo>
                  <a:pt x="10668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960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0667" y="10667"/>
                </a:moveTo>
                <a:lnTo>
                  <a:pt x="10667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0667" y="0"/>
                </a:lnTo>
                <a:lnTo>
                  <a:pt x="10667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06667" y="4404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06667" y="440435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06667" y="440435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06667" y="44043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96000" y="4485132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96000" y="448513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06667" y="44792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00827" y="44851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06667" y="44851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06667" y="44792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0960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960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06667" y="456158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00827" y="456742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06667" y="45674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06667" y="456158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960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960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06667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00827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06667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06667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53912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53911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66103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60263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66103" y="199796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66103" y="199212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25896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25895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36564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30723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036563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36564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56788" y="262889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56788" y="263372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46119" y="263956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46120" y="264591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46119" y="265175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46119" y="29199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33927" y="29199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11067" y="293217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56788" y="32476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56788" y="324180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46119" y="323545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46120" y="322961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46119" y="295503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6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46119" y="2967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3392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11067" y="2944367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2859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140963" y="486003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28772" y="4870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28772" y="4882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128771" y="4870701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245365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28772" y="5116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116579" y="51160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93719" y="5128259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5">
                <a:moveTo>
                  <a:pt x="22859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140963" y="539648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28772" y="539064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122932" y="538429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128772" y="537845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28771" y="5151118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233173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28772" y="5151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116579" y="51389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93719" y="513892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4739157" y="1354340"/>
            <a:ext cx="1746250" cy="4673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0" marR="887094" indent="-305435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Internal processor  bus</a:t>
            </a:r>
            <a:endParaRPr sz="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690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800" spc="-4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663183" y="2115311"/>
            <a:ext cx="899160" cy="759460"/>
          </a:xfrm>
          <a:prstGeom prst="rect">
            <a:avLst/>
          </a:prstGeom>
          <a:solidFill>
            <a:srgbClr val="F7FFFF"/>
          </a:solidFill>
          <a:ln w="11679">
            <a:solidFill>
              <a:srgbClr val="00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87325" marR="110489" indent="34925">
              <a:lnSpc>
                <a:spcPct val="134400"/>
              </a:lnSpc>
              <a:spcBef>
                <a:spcPts val="790"/>
              </a:spcBef>
            </a:pPr>
            <a:r>
              <a:rPr sz="800" spc="10" dirty="0">
                <a:latin typeface="Arial"/>
                <a:cs typeface="Arial"/>
              </a:rPr>
              <a:t>Instruction  </a:t>
            </a:r>
            <a:r>
              <a:rPr sz="800" spc="5" dirty="0">
                <a:latin typeface="Arial"/>
                <a:cs typeface="Arial"/>
              </a:rPr>
              <a:t>decoder </a:t>
            </a:r>
            <a:r>
              <a:rPr sz="800" spc="10" dirty="0">
                <a:latin typeface="Arial"/>
                <a:cs typeface="Arial"/>
              </a:rPr>
              <a:t>and  control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161788" y="176479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26735" y="1659635"/>
            <a:ext cx="81280" cy="105410"/>
          </a:xfrm>
          <a:custGeom>
            <a:avLst/>
            <a:gdLst/>
            <a:ahLst/>
            <a:cxnLst/>
            <a:rect l="l" t="t" r="r" b="b"/>
            <a:pathLst>
              <a:path w="81279" h="105410">
                <a:moveTo>
                  <a:pt x="80771" y="10515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56632" y="1659635"/>
            <a:ext cx="70485" cy="105410"/>
          </a:xfrm>
          <a:custGeom>
            <a:avLst/>
            <a:gdLst/>
            <a:ahLst/>
            <a:cxnLst/>
            <a:rect l="l" t="t" r="r" b="b"/>
            <a:pathLst>
              <a:path w="70485" h="105410">
                <a:moveTo>
                  <a:pt x="70103" y="0"/>
                </a:moveTo>
                <a:lnTo>
                  <a:pt x="0" y="10515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56632" y="17647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91683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72455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600955" y="203301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600955" y="204520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71059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671059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600955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00955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997195" y="2045207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97195" y="2033015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29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97195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97195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97196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60"/>
                </a:moveTo>
                <a:lnTo>
                  <a:pt x="0" y="0"/>
                </a:lnTo>
                <a:lnTo>
                  <a:pt x="82296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997195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59"/>
                </a:moveTo>
                <a:lnTo>
                  <a:pt x="8229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671059" y="204520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32613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600955" y="2663951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4">
                <a:moveTo>
                  <a:pt x="5791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00955" y="2674619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0"/>
                </a:moveTo>
                <a:lnTo>
                  <a:pt x="57911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658867" y="2674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658867" y="266395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00955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0668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00955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0667"/>
                </a:lnTo>
                <a:lnTo>
                  <a:pt x="57911" y="22859"/>
                </a:lnTo>
                <a:lnTo>
                  <a:pt x="57911" y="10667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58867" y="2674619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43281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00955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00955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0"/>
                </a:moveTo>
                <a:lnTo>
                  <a:pt x="57911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658867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58867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00955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2192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00955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2191"/>
                </a:lnTo>
                <a:lnTo>
                  <a:pt x="57911" y="22859"/>
                </a:lnTo>
                <a:lnTo>
                  <a:pt x="57911" y="12191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021579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10667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021579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021579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021579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21580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60"/>
                </a:moveTo>
                <a:lnTo>
                  <a:pt x="0" y="0"/>
                </a:lnTo>
                <a:lnTo>
                  <a:pt x="5791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21579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59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58867" y="325983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00955" y="3819143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70103" y="0"/>
                </a:moveTo>
                <a:lnTo>
                  <a:pt x="0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00955" y="384352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671059" y="381914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00955" y="3819144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4384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00955" y="381914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4383"/>
                </a:lnTo>
                <a:lnTo>
                  <a:pt x="70103" y="35051"/>
                </a:lnTo>
                <a:lnTo>
                  <a:pt x="70103" y="24383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71059" y="3843527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4206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794759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80542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80542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794759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79476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794759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805427" y="4555235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161788" y="6132575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126735" y="6132575"/>
            <a:ext cx="81280" cy="117475"/>
          </a:xfrm>
          <a:custGeom>
            <a:avLst/>
            <a:gdLst/>
            <a:ahLst/>
            <a:cxnLst/>
            <a:rect l="l" t="t" r="r" b="b"/>
            <a:pathLst>
              <a:path w="81279" h="117475">
                <a:moveTo>
                  <a:pt x="80771" y="0"/>
                </a:moveTo>
                <a:lnTo>
                  <a:pt x="0" y="11734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056632" y="6132575"/>
            <a:ext cx="70485" cy="117475"/>
          </a:xfrm>
          <a:custGeom>
            <a:avLst/>
            <a:gdLst/>
            <a:ahLst/>
            <a:cxnLst/>
            <a:rect l="l" t="t" r="r" b="b"/>
            <a:pathLst>
              <a:path w="70485" h="117475">
                <a:moveTo>
                  <a:pt x="70103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056632" y="613257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69336" y="3948683"/>
            <a:ext cx="81783" cy="391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3757663" y="4812296"/>
            <a:ext cx="8089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5805" algn="l"/>
              </a:tabLst>
            </a:pPr>
            <a:r>
              <a:rPr sz="800" spc="15" dirty="0">
                <a:latin typeface="Arial"/>
                <a:cs typeface="Arial"/>
              </a:rPr>
              <a:t>A	B</a:t>
            </a:r>
            <a:endParaRPr sz="8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3221431" y="6609620"/>
            <a:ext cx="339217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latin typeface="Arial"/>
                <a:cs typeface="Arial"/>
              </a:rPr>
              <a:t>Figure </a:t>
            </a:r>
            <a:r>
              <a:rPr sz="900" dirty="0">
                <a:latin typeface="Arial"/>
                <a:cs typeface="Arial"/>
              </a:rPr>
              <a:t>7.1. </a:t>
            </a:r>
            <a:r>
              <a:rPr sz="900" spc="5" dirty="0">
                <a:latin typeface="Arial"/>
                <a:cs typeface="Arial"/>
              </a:rPr>
              <a:t>Single-bus organization of the datapath inside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proc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3664749" y="4367339"/>
            <a:ext cx="2590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Arial"/>
                <a:cs typeface="Arial"/>
              </a:rPr>
              <a:t>MUX</a:t>
            </a:r>
            <a:endParaRPr sz="8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3491483" y="4555235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120895" y="4344923"/>
            <a:ext cx="105410" cy="210820"/>
          </a:xfrm>
          <a:custGeom>
            <a:avLst/>
            <a:gdLst/>
            <a:ahLst/>
            <a:cxnLst/>
            <a:rect l="l" t="t" r="r" b="b"/>
            <a:pathLst>
              <a:path w="105410" h="210820">
                <a:moveTo>
                  <a:pt x="0" y="210311"/>
                </a:moveTo>
                <a:lnTo>
                  <a:pt x="10515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386327" y="4344923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8397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140963" y="4339083"/>
            <a:ext cx="356359" cy="221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2823489" y="4344415"/>
            <a:ext cx="3162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Sel</a:t>
            </a:r>
            <a:r>
              <a:rPr sz="80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303561" y="3971035"/>
            <a:ext cx="5321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Constant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3526535" y="4251959"/>
            <a:ext cx="10795" cy="82550"/>
          </a:xfrm>
          <a:custGeom>
            <a:avLst/>
            <a:gdLst/>
            <a:ahLst/>
            <a:cxnLst/>
            <a:rect l="l" t="t" r="r" b="b"/>
            <a:pathLst>
              <a:path w="10795" h="82550">
                <a:moveTo>
                  <a:pt x="0" y="0"/>
                </a:moveTo>
                <a:lnTo>
                  <a:pt x="10667" y="8229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37203" y="4251959"/>
            <a:ext cx="24765" cy="82550"/>
          </a:xfrm>
          <a:custGeom>
            <a:avLst/>
            <a:gdLst/>
            <a:ahLst/>
            <a:cxnLst/>
            <a:rect l="l" t="t" r="r" b="b"/>
            <a:pathLst>
              <a:path w="24764" h="82550">
                <a:moveTo>
                  <a:pt x="0" y="82295"/>
                </a:moveTo>
                <a:lnTo>
                  <a:pt x="2438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37203" y="425195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38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26535" y="425195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26536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10668" y="82296"/>
                </a:moveTo>
                <a:lnTo>
                  <a:pt x="0" y="0"/>
                </a:lnTo>
                <a:lnTo>
                  <a:pt x="35052" y="0"/>
                </a:lnTo>
                <a:lnTo>
                  <a:pt x="1066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26535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0" y="0"/>
                </a:moveTo>
                <a:lnTo>
                  <a:pt x="10667" y="82295"/>
                </a:lnTo>
                <a:lnTo>
                  <a:pt x="35051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37203" y="4134611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7227747" y="3490886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Datapath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609600" y="2505455"/>
            <a:ext cx="2651760" cy="1143000"/>
          </a:xfrm>
          <a:custGeom>
            <a:avLst/>
            <a:gdLst/>
            <a:ahLst/>
            <a:cxnLst/>
            <a:rect l="l" t="t" r="r" b="b"/>
            <a:pathLst>
              <a:path w="2651760" h="1143000">
                <a:moveTo>
                  <a:pt x="11049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104900" y="1143000"/>
                </a:lnTo>
                <a:lnTo>
                  <a:pt x="1149042" y="1137965"/>
                </a:lnTo>
                <a:lnTo>
                  <a:pt x="1189319" y="1123627"/>
                </a:lnTo>
                <a:lnTo>
                  <a:pt x="1224665" y="1101132"/>
                </a:lnTo>
                <a:lnTo>
                  <a:pt x="1254012" y="1071625"/>
                </a:lnTo>
                <a:lnTo>
                  <a:pt x="1276294" y="1036253"/>
                </a:lnTo>
                <a:lnTo>
                  <a:pt x="1290445" y="996162"/>
                </a:lnTo>
                <a:lnTo>
                  <a:pt x="1295400" y="952500"/>
                </a:lnTo>
                <a:lnTo>
                  <a:pt x="2651760" y="739139"/>
                </a:lnTo>
                <a:lnTo>
                  <a:pt x="1295400" y="665988"/>
                </a:lnTo>
                <a:lnTo>
                  <a:pt x="1295400" y="190500"/>
                </a:lnTo>
                <a:lnTo>
                  <a:pt x="1290445" y="146837"/>
                </a:lnTo>
                <a:lnTo>
                  <a:pt x="1276294" y="106746"/>
                </a:lnTo>
                <a:lnTo>
                  <a:pt x="1254012" y="71374"/>
                </a:lnTo>
                <a:lnTo>
                  <a:pt x="1224665" y="41867"/>
                </a:lnTo>
                <a:lnTo>
                  <a:pt x="1189319" y="19372"/>
                </a:lnTo>
                <a:lnTo>
                  <a:pt x="1149042" y="5034"/>
                </a:lnTo>
                <a:lnTo>
                  <a:pt x="11049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5027" y="2500883"/>
            <a:ext cx="2694940" cy="1152525"/>
          </a:xfrm>
          <a:custGeom>
            <a:avLst/>
            <a:gdLst/>
            <a:ahLst/>
            <a:cxnLst/>
            <a:rect l="l" t="t" r="r" b="b"/>
            <a:pathLst>
              <a:path w="2694940" h="1152525">
                <a:moveTo>
                  <a:pt x="1130808" y="0"/>
                </a:moveTo>
                <a:lnTo>
                  <a:pt x="175259" y="0"/>
                </a:lnTo>
                <a:lnTo>
                  <a:pt x="156972" y="3048"/>
                </a:lnTo>
                <a:lnTo>
                  <a:pt x="137159" y="7620"/>
                </a:lnTo>
                <a:lnTo>
                  <a:pt x="120395" y="15240"/>
                </a:lnTo>
                <a:lnTo>
                  <a:pt x="102107" y="22860"/>
                </a:lnTo>
                <a:lnTo>
                  <a:pt x="57912" y="56387"/>
                </a:lnTo>
                <a:lnTo>
                  <a:pt x="15240" y="118872"/>
                </a:lnTo>
                <a:lnTo>
                  <a:pt x="1523" y="175260"/>
                </a:lnTo>
                <a:lnTo>
                  <a:pt x="0" y="195072"/>
                </a:lnTo>
                <a:lnTo>
                  <a:pt x="0" y="957072"/>
                </a:lnTo>
                <a:lnTo>
                  <a:pt x="4571" y="996696"/>
                </a:lnTo>
                <a:lnTo>
                  <a:pt x="24384" y="1050036"/>
                </a:lnTo>
                <a:lnTo>
                  <a:pt x="57912" y="1094232"/>
                </a:lnTo>
                <a:lnTo>
                  <a:pt x="102107" y="1127760"/>
                </a:lnTo>
                <a:lnTo>
                  <a:pt x="137159" y="1143000"/>
                </a:lnTo>
                <a:lnTo>
                  <a:pt x="175259" y="1150620"/>
                </a:lnTo>
                <a:lnTo>
                  <a:pt x="195072" y="1152144"/>
                </a:lnTo>
                <a:lnTo>
                  <a:pt x="1110996" y="1152144"/>
                </a:lnTo>
                <a:lnTo>
                  <a:pt x="1130808" y="1150620"/>
                </a:lnTo>
                <a:lnTo>
                  <a:pt x="1149096" y="1147572"/>
                </a:lnTo>
                <a:lnTo>
                  <a:pt x="1168908" y="1143000"/>
                </a:lnTo>
                <a:lnTo>
                  <a:pt x="196595" y="1143000"/>
                </a:lnTo>
                <a:lnTo>
                  <a:pt x="176784" y="1141476"/>
                </a:lnTo>
                <a:lnTo>
                  <a:pt x="158495" y="1138428"/>
                </a:lnTo>
                <a:lnTo>
                  <a:pt x="140208" y="1133856"/>
                </a:lnTo>
                <a:lnTo>
                  <a:pt x="123443" y="1127760"/>
                </a:lnTo>
                <a:lnTo>
                  <a:pt x="106679" y="1120140"/>
                </a:lnTo>
                <a:lnTo>
                  <a:pt x="108203" y="1120140"/>
                </a:lnTo>
                <a:lnTo>
                  <a:pt x="91440" y="1110996"/>
                </a:lnTo>
                <a:lnTo>
                  <a:pt x="77723" y="1100328"/>
                </a:lnTo>
                <a:lnTo>
                  <a:pt x="64007" y="1088136"/>
                </a:lnTo>
                <a:lnTo>
                  <a:pt x="51815" y="1074420"/>
                </a:lnTo>
                <a:lnTo>
                  <a:pt x="53340" y="1074420"/>
                </a:lnTo>
                <a:lnTo>
                  <a:pt x="41148" y="1060704"/>
                </a:lnTo>
                <a:lnTo>
                  <a:pt x="42671" y="1060704"/>
                </a:lnTo>
                <a:lnTo>
                  <a:pt x="32003" y="1045464"/>
                </a:lnTo>
                <a:lnTo>
                  <a:pt x="24384" y="1028700"/>
                </a:lnTo>
                <a:lnTo>
                  <a:pt x="18287" y="1011936"/>
                </a:lnTo>
                <a:lnTo>
                  <a:pt x="13715" y="993648"/>
                </a:lnTo>
                <a:lnTo>
                  <a:pt x="10667" y="975360"/>
                </a:lnTo>
                <a:lnTo>
                  <a:pt x="10667" y="175260"/>
                </a:lnTo>
                <a:lnTo>
                  <a:pt x="13715" y="156972"/>
                </a:lnTo>
                <a:lnTo>
                  <a:pt x="18287" y="138684"/>
                </a:lnTo>
                <a:lnTo>
                  <a:pt x="18795" y="138684"/>
                </a:lnTo>
                <a:lnTo>
                  <a:pt x="24384" y="121920"/>
                </a:lnTo>
                <a:lnTo>
                  <a:pt x="32003" y="106680"/>
                </a:lnTo>
                <a:lnTo>
                  <a:pt x="42671" y="91440"/>
                </a:lnTo>
                <a:lnTo>
                  <a:pt x="41148" y="91440"/>
                </a:lnTo>
                <a:lnTo>
                  <a:pt x="53340" y="76200"/>
                </a:lnTo>
                <a:lnTo>
                  <a:pt x="51815" y="76200"/>
                </a:lnTo>
                <a:lnTo>
                  <a:pt x="64007" y="64008"/>
                </a:lnTo>
                <a:lnTo>
                  <a:pt x="77723" y="51816"/>
                </a:lnTo>
                <a:lnTo>
                  <a:pt x="91440" y="41148"/>
                </a:lnTo>
                <a:lnTo>
                  <a:pt x="108203" y="32004"/>
                </a:lnTo>
                <a:lnTo>
                  <a:pt x="106679" y="32004"/>
                </a:lnTo>
                <a:lnTo>
                  <a:pt x="123443" y="22860"/>
                </a:lnTo>
                <a:lnTo>
                  <a:pt x="126796" y="22860"/>
                </a:lnTo>
                <a:lnTo>
                  <a:pt x="140208" y="16764"/>
                </a:lnTo>
                <a:lnTo>
                  <a:pt x="158495" y="12192"/>
                </a:lnTo>
                <a:lnTo>
                  <a:pt x="176784" y="9144"/>
                </a:lnTo>
                <a:lnTo>
                  <a:pt x="1172260" y="9144"/>
                </a:lnTo>
                <a:lnTo>
                  <a:pt x="1168908" y="7620"/>
                </a:lnTo>
                <a:lnTo>
                  <a:pt x="1149096" y="3048"/>
                </a:lnTo>
                <a:lnTo>
                  <a:pt x="1130808" y="0"/>
                </a:lnTo>
                <a:close/>
              </a:path>
              <a:path w="2694940" h="1152525">
                <a:moveTo>
                  <a:pt x="2612898" y="745949"/>
                </a:moveTo>
                <a:lnTo>
                  <a:pt x="1295399" y="952500"/>
                </a:lnTo>
                <a:lnTo>
                  <a:pt x="1295399" y="975360"/>
                </a:lnTo>
                <a:lnTo>
                  <a:pt x="1292352" y="993648"/>
                </a:lnTo>
                <a:lnTo>
                  <a:pt x="1287780" y="1011936"/>
                </a:lnTo>
                <a:lnTo>
                  <a:pt x="1281684" y="1028700"/>
                </a:lnTo>
                <a:lnTo>
                  <a:pt x="1274064" y="1045464"/>
                </a:lnTo>
                <a:lnTo>
                  <a:pt x="1263396" y="1060704"/>
                </a:lnTo>
                <a:lnTo>
                  <a:pt x="1264920" y="1060704"/>
                </a:lnTo>
                <a:lnTo>
                  <a:pt x="1252728" y="1074420"/>
                </a:lnTo>
                <a:lnTo>
                  <a:pt x="1254252" y="1074420"/>
                </a:lnTo>
                <a:lnTo>
                  <a:pt x="1242060" y="1088136"/>
                </a:lnTo>
                <a:lnTo>
                  <a:pt x="1228344" y="1100328"/>
                </a:lnTo>
                <a:lnTo>
                  <a:pt x="1213104" y="1110996"/>
                </a:lnTo>
                <a:lnTo>
                  <a:pt x="1214628" y="1110996"/>
                </a:lnTo>
                <a:lnTo>
                  <a:pt x="1197864" y="1120140"/>
                </a:lnTo>
                <a:lnTo>
                  <a:pt x="1199388" y="1120140"/>
                </a:lnTo>
                <a:lnTo>
                  <a:pt x="1182623" y="1127760"/>
                </a:lnTo>
                <a:lnTo>
                  <a:pt x="1165860" y="1133856"/>
                </a:lnTo>
                <a:lnTo>
                  <a:pt x="1147572" y="1138428"/>
                </a:lnTo>
                <a:lnTo>
                  <a:pt x="1129284" y="1141476"/>
                </a:lnTo>
                <a:lnTo>
                  <a:pt x="1109472" y="1143000"/>
                </a:lnTo>
                <a:lnTo>
                  <a:pt x="1168908" y="1143000"/>
                </a:lnTo>
                <a:lnTo>
                  <a:pt x="1203960" y="1127760"/>
                </a:lnTo>
                <a:lnTo>
                  <a:pt x="1248155" y="1094232"/>
                </a:lnTo>
                <a:lnTo>
                  <a:pt x="1281684" y="1050036"/>
                </a:lnTo>
                <a:lnTo>
                  <a:pt x="1296923" y="1014984"/>
                </a:lnTo>
                <a:lnTo>
                  <a:pt x="1304544" y="976884"/>
                </a:lnTo>
                <a:lnTo>
                  <a:pt x="1305716" y="961644"/>
                </a:lnTo>
                <a:lnTo>
                  <a:pt x="1301496" y="961644"/>
                </a:lnTo>
                <a:lnTo>
                  <a:pt x="1306067" y="957072"/>
                </a:lnTo>
                <a:lnTo>
                  <a:pt x="1330515" y="957072"/>
                </a:lnTo>
                <a:lnTo>
                  <a:pt x="2655890" y="748260"/>
                </a:lnTo>
                <a:lnTo>
                  <a:pt x="2612898" y="745949"/>
                </a:lnTo>
                <a:close/>
              </a:path>
              <a:path w="2694940" h="1152525">
                <a:moveTo>
                  <a:pt x="1306067" y="957072"/>
                </a:moveTo>
                <a:lnTo>
                  <a:pt x="1301496" y="961644"/>
                </a:lnTo>
                <a:lnTo>
                  <a:pt x="1305768" y="960970"/>
                </a:lnTo>
                <a:lnTo>
                  <a:pt x="1306067" y="957072"/>
                </a:lnTo>
                <a:close/>
              </a:path>
              <a:path w="2694940" h="1152525">
                <a:moveTo>
                  <a:pt x="1305768" y="960970"/>
                </a:moveTo>
                <a:lnTo>
                  <a:pt x="1301496" y="961644"/>
                </a:lnTo>
                <a:lnTo>
                  <a:pt x="1305716" y="961644"/>
                </a:lnTo>
                <a:lnTo>
                  <a:pt x="1305768" y="960970"/>
                </a:lnTo>
                <a:close/>
              </a:path>
              <a:path w="2694940" h="1152525">
                <a:moveTo>
                  <a:pt x="1330515" y="957072"/>
                </a:moveTo>
                <a:lnTo>
                  <a:pt x="1306067" y="957072"/>
                </a:lnTo>
                <a:lnTo>
                  <a:pt x="1305768" y="960970"/>
                </a:lnTo>
                <a:lnTo>
                  <a:pt x="1330515" y="957072"/>
                </a:lnTo>
                <a:close/>
              </a:path>
              <a:path w="2694940" h="1152525">
                <a:moveTo>
                  <a:pt x="2656332" y="748190"/>
                </a:moveTo>
                <a:lnTo>
                  <a:pt x="2655890" y="748260"/>
                </a:lnTo>
                <a:lnTo>
                  <a:pt x="2656332" y="748284"/>
                </a:lnTo>
                <a:close/>
              </a:path>
              <a:path w="2694940" h="1152525">
                <a:moveTo>
                  <a:pt x="2656332" y="739140"/>
                </a:moveTo>
                <a:lnTo>
                  <a:pt x="2612898" y="745949"/>
                </a:lnTo>
                <a:lnTo>
                  <a:pt x="2655890" y="748260"/>
                </a:lnTo>
                <a:lnTo>
                  <a:pt x="2656332" y="748190"/>
                </a:lnTo>
                <a:lnTo>
                  <a:pt x="2656332" y="739140"/>
                </a:lnTo>
                <a:close/>
              </a:path>
              <a:path w="2694940" h="1152525">
                <a:moveTo>
                  <a:pt x="2666004" y="739140"/>
                </a:moveTo>
                <a:lnTo>
                  <a:pt x="2656332" y="739140"/>
                </a:lnTo>
                <a:lnTo>
                  <a:pt x="2656332" y="748190"/>
                </a:lnTo>
                <a:lnTo>
                  <a:pt x="2694432" y="742188"/>
                </a:lnTo>
                <a:lnTo>
                  <a:pt x="2694432" y="740664"/>
                </a:lnTo>
                <a:lnTo>
                  <a:pt x="2666004" y="739140"/>
                </a:lnTo>
                <a:close/>
              </a:path>
              <a:path w="2694940" h="1152525">
                <a:moveTo>
                  <a:pt x="1297305" y="138684"/>
                </a:moveTo>
                <a:lnTo>
                  <a:pt x="1287780" y="138684"/>
                </a:lnTo>
                <a:lnTo>
                  <a:pt x="1292352" y="156972"/>
                </a:lnTo>
                <a:lnTo>
                  <a:pt x="1295399" y="175260"/>
                </a:lnTo>
                <a:lnTo>
                  <a:pt x="1295399" y="675132"/>
                </a:lnTo>
                <a:lnTo>
                  <a:pt x="2612898" y="745949"/>
                </a:lnTo>
                <a:lnTo>
                  <a:pt x="2656332" y="739140"/>
                </a:lnTo>
                <a:lnTo>
                  <a:pt x="2666004" y="739140"/>
                </a:lnTo>
                <a:lnTo>
                  <a:pt x="1386777" y="670560"/>
                </a:lnTo>
                <a:lnTo>
                  <a:pt x="1306067" y="670560"/>
                </a:lnTo>
                <a:lnTo>
                  <a:pt x="1301496" y="665988"/>
                </a:lnTo>
                <a:lnTo>
                  <a:pt x="1306067" y="665988"/>
                </a:lnTo>
                <a:lnTo>
                  <a:pt x="1306067" y="195072"/>
                </a:lnTo>
                <a:lnTo>
                  <a:pt x="1304544" y="175260"/>
                </a:lnTo>
                <a:lnTo>
                  <a:pt x="1301496" y="155448"/>
                </a:lnTo>
                <a:lnTo>
                  <a:pt x="1297305" y="138684"/>
                </a:lnTo>
                <a:close/>
              </a:path>
              <a:path w="2694940" h="1152525">
                <a:moveTo>
                  <a:pt x="1301496" y="665988"/>
                </a:moveTo>
                <a:lnTo>
                  <a:pt x="1306067" y="670560"/>
                </a:lnTo>
                <a:lnTo>
                  <a:pt x="1306067" y="666233"/>
                </a:lnTo>
                <a:lnTo>
                  <a:pt x="1301496" y="665988"/>
                </a:lnTo>
                <a:close/>
              </a:path>
              <a:path w="2694940" h="1152525">
                <a:moveTo>
                  <a:pt x="1306067" y="666233"/>
                </a:moveTo>
                <a:lnTo>
                  <a:pt x="1306067" y="670560"/>
                </a:lnTo>
                <a:lnTo>
                  <a:pt x="1386777" y="670560"/>
                </a:lnTo>
                <a:lnTo>
                  <a:pt x="1306067" y="666233"/>
                </a:lnTo>
                <a:close/>
              </a:path>
              <a:path w="2694940" h="1152525">
                <a:moveTo>
                  <a:pt x="1306067" y="665988"/>
                </a:moveTo>
                <a:lnTo>
                  <a:pt x="1301496" y="665988"/>
                </a:lnTo>
                <a:lnTo>
                  <a:pt x="1306067" y="666233"/>
                </a:lnTo>
                <a:lnTo>
                  <a:pt x="1306067" y="665988"/>
                </a:lnTo>
                <a:close/>
              </a:path>
              <a:path w="2694940" h="1152525">
                <a:moveTo>
                  <a:pt x="18795" y="138684"/>
                </a:moveTo>
                <a:lnTo>
                  <a:pt x="18287" y="138684"/>
                </a:lnTo>
                <a:lnTo>
                  <a:pt x="18287" y="140208"/>
                </a:lnTo>
                <a:lnTo>
                  <a:pt x="18795" y="138684"/>
                </a:lnTo>
                <a:close/>
              </a:path>
              <a:path w="2694940" h="1152525">
                <a:moveTo>
                  <a:pt x="1203960" y="22860"/>
                </a:moveTo>
                <a:lnTo>
                  <a:pt x="1182623" y="22860"/>
                </a:lnTo>
                <a:lnTo>
                  <a:pt x="1199388" y="32004"/>
                </a:lnTo>
                <a:lnTo>
                  <a:pt x="1197864" y="32004"/>
                </a:lnTo>
                <a:lnTo>
                  <a:pt x="1214628" y="41148"/>
                </a:lnTo>
                <a:lnTo>
                  <a:pt x="1213104" y="41148"/>
                </a:lnTo>
                <a:lnTo>
                  <a:pt x="1228344" y="51816"/>
                </a:lnTo>
                <a:lnTo>
                  <a:pt x="1242060" y="64008"/>
                </a:lnTo>
                <a:lnTo>
                  <a:pt x="1254252" y="76200"/>
                </a:lnTo>
                <a:lnTo>
                  <a:pt x="1252728" y="76200"/>
                </a:lnTo>
                <a:lnTo>
                  <a:pt x="1264920" y="91440"/>
                </a:lnTo>
                <a:lnTo>
                  <a:pt x="1263396" y="91440"/>
                </a:lnTo>
                <a:lnTo>
                  <a:pt x="1274064" y="106680"/>
                </a:lnTo>
                <a:lnTo>
                  <a:pt x="1281684" y="121920"/>
                </a:lnTo>
                <a:lnTo>
                  <a:pt x="1287780" y="140208"/>
                </a:lnTo>
                <a:lnTo>
                  <a:pt x="1287780" y="138684"/>
                </a:lnTo>
                <a:lnTo>
                  <a:pt x="1297305" y="138684"/>
                </a:lnTo>
                <a:lnTo>
                  <a:pt x="1272540" y="85344"/>
                </a:lnTo>
                <a:lnTo>
                  <a:pt x="1234440" y="44196"/>
                </a:lnTo>
                <a:lnTo>
                  <a:pt x="1203960" y="22860"/>
                </a:lnTo>
                <a:close/>
              </a:path>
              <a:path w="2694940" h="1152525">
                <a:moveTo>
                  <a:pt x="126796" y="22860"/>
                </a:moveTo>
                <a:lnTo>
                  <a:pt x="123443" y="22860"/>
                </a:lnTo>
                <a:lnTo>
                  <a:pt x="123443" y="24384"/>
                </a:lnTo>
                <a:lnTo>
                  <a:pt x="126796" y="22860"/>
                </a:lnTo>
                <a:close/>
              </a:path>
              <a:path w="2694940" h="1152525">
                <a:moveTo>
                  <a:pt x="1172260" y="9144"/>
                </a:moveTo>
                <a:lnTo>
                  <a:pt x="1129284" y="9144"/>
                </a:lnTo>
                <a:lnTo>
                  <a:pt x="1147572" y="12192"/>
                </a:lnTo>
                <a:lnTo>
                  <a:pt x="1165860" y="16764"/>
                </a:lnTo>
                <a:lnTo>
                  <a:pt x="1182623" y="24384"/>
                </a:lnTo>
                <a:lnTo>
                  <a:pt x="1182623" y="22860"/>
                </a:lnTo>
                <a:lnTo>
                  <a:pt x="1203960" y="22860"/>
                </a:lnTo>
                <a:lnTo>
                  <a:pt x="1185672" y="15240"/>
                </a:lnTo>
                <a:lnTo>
                  <a:pt x="1172260" y="9144"/>
                </a:lnTo>
                <a:close/>
              </a:path>
              <a:path w="2694940" h="1152525">
                <a:moveTo>
                  <a:pt x="196595" y="9144"/>
                </a:moveTo>
                <a:lnTo>
                  <a:pt x="176784" y="9144"/>
                </a:lnTo>
                <a:lnTo>
                  <a:pt x="176784" y="10668"/>
                </a:lnTo>
                <a:lnTo>
                  <a:pt x="196595" y="9144"/>
                </a:lnTo>
                <a:close/>
              </a:path>
              <a:path w="2694940" h="1152525">
                <a:moveTo>
                  <a:pt x="1129284" y="9144"/>
                </a:moveTo>
                <a:lnTo>
                  <a:pt x="1109472" y="9144"/>
                </a:lnTo>
                <a:lnTo>
                  <a:pt x="1129284" y="10668"/>
                </a:lnTo>
                <a:lnTo>
                  <a:pt x="112928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766063" y="2588831"/>
            <a:ext cx="984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MDR </a:t>
            </a:r>
            <a:r>
              <a:rPr sz="1200" spc="-5" dirty="0">
                <a:latin typeface="Arial"/>
                <a:cs typeface="Arial"/>
              </a:rPr>
              <a:t>HAS  </a:t>
            </a:r>
            <a:r>
              <a:rPr sz="1200" spc="10" dirty="0">
                <a:latin typeface="Arial"/>
                <a:cs typeface="Arial"/>
              </a:rPr>
              <a:t>TWO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INPUTS  AND </a:t>
            </a:r>
            <a:r>
              <a:rPr sz="1200" spc="10" dirty="0">
                <a:latin typeface="Arial"/>
                <a:cs typeface="Arial"/>
              </a:rPr>
              <a:t>TWO  </a:t>
            </a:r>
            <a:r>
              <a:rPr sz="1200" spc="-5" dirty="0">
                <a:latin typeface="Arial"/>
                <a:cs typeface="Arial"/>
              </a:rPr>
              <a:t>OUTPUTS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Microins</a:t>
            </a:r>
            <a:r>
              <a:rPr sz="4400" spc="-70" dirty="0"/>
              <a:t>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46" y="1157782"/>
            <a:ext cx="8148955" cy="526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6985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110" dirty="0">
                <a:latin typeface="Arial"/>
                <a:cs typeface="Arial"/>
              </a:rPr>
              <a:t>Consider </a:t>
            </a:r>
            <a:r>
              <a:rPr sz="2000" spc="-105" dirty="0">
                <a:latin typeface="Arial"/>
                <a:cs typeface="Arial"/>
              </a:rPr>
              <a:t>again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simple </a:t>
            </a:r>
            <a:r>
              <a:rPr sz="2000" spc="-95" dirty="0">
                <a:latin typeface="Arial"/>
                <a:cs typeface="Arial"/>
              </a:rPr>
              <a:t>processor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Figure </a:t>
            </a:r>
            <a:r>
              <a:rPr sz="2000" spc="-85" dirty="0">
                <a:latin typeface="Arial"/>
                <a:cs typeface="Arial"/>
              </a:rPr>
              <a:t>7.1,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5" dirty="0">
                <a:latin typeface="Arial"/>
                <a:cs typeface="Arial"/>
              </a:rPr>
              <a:t>assume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75" dirty="0">
                <a:latin typeface="Arial"/>
                <a:cs typeface="Arial"/>
              </a:rPr>
              <a:t>contains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15" dirty="0">
                <a:latin typeface="Arial"/>
                <a:cs typeface="Arial"/>
              </a:rPr>
              <a:t>four </a:t>
            </a:r>
            <a:r>
              <a:rPr sz="2000" spc="-80" dirty="0">
                <a:latin typeface="Arial"/>
                <a:cs typeface="Arial"/>
              </a:rPr>
              <a:t>general-purpose </a:t>
            </a:r>
            <a:r>
              <a:rPr sz="2000" spc="-75" dirty="0">
                <a:latin typeface="Arial"/>
                <a:cs typeface="Arial"/>
              </a:rPr>
              <a:t>registers, </a:t>
            </a:r>
            <a:r>
              <a:rPr sz="2000" spc="-170" dirty="0">
                <a:latin typeface="Arial"/>
                <a:cs typeface="Arial"/>
              </a:rPr>
              <a:t>R0, R1, R2,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R3.</a:t>
            </a:r>
            <a:endParaRPr sz="20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48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17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connections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95" dirty="0">
                <a:latin typeface="Arial"/>
                <a:cs typeface="Arial"/>
              </a:rPr>
              <a:t>processor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55" dirty="0">
                <a:latin typeface="Arial"/>
                <a:cs typeface="Arial"/>
              </a:rPr>
              <a:t>permanently </a:t>
            </a:r>
            <a:r>
              <a:rPr sz="2000" spc="-80" dirty="0">
                <a:latin typeface="Arial"/>
                <a:cs typeface="Arial"/>
              </a:rPr>
              <a:t>enabled,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such 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output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IR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decoding </a:t>
            </a:r>
            <a:r>
              <a:rPr sz="2000" spc="-55" dirty="0">
                <a:latin typeface="Arial"/>
                <a:cs typeface="Arial"/>
              </a:rPr>
              <a:t>circuits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both </a:t>
            </a:r>
            <a:r>
              <a:rPr sz="2000" spc="-50" dirty="0">
                <a:latin typeface="Arial"/>
                <a:cs typeface="Arial"/>
              </a:rPr>
              <a:t>inputs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165" dirty="0">
                <a:latin typeface="Arial"/>
                <a:cs typeface="Arial"/>
              </a:rPr>
              <a:t>ALU.</a:t>
            </a:r>
            <a:endParaRPr sz="20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4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remaining </a:t>
            </a:r>
            <a:r>
              <a:rPr sz="2000" spc="-75" dirty="0">
                <a:latin typeface="Arial"/>
                <a:cs typeface="Arial"/>
              </a:rPr>
              <a:t>connections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various </a:t>
            </a:r>
            <a:r>
              <a:rPr sz="2000" spc="-75" dirty="0">
                <a:latin typeface="Arial"/>
                <a:cs typeface="Arial"/>
              </a:rPr>
              <a:t>registers </a:t>
            </a:r>
            <a:r>
              <a:rPr sz="2000" spc="-40" dirty="0">
                <a:latin typeface="Arial"/>
                <a:cs typeface="Arial"/>
              </a:rPr>
              <a:t>require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total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20  </a:t>
            </a:r>
            <a:r>
              <a:rPr sz="2000" spc="-70" dirty="0">
                <a:latin typeface="Arial"/>
                <a:cs typeface="Arial"/>
              </a:rPr>
              <a:t>gating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signals.</a:t>
            </a:r>
            <a:endParaRPr sz="20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484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40" dirty="0">
                <a:latin typeface="Arial"/>
                <a:cs typeface="Arial"/>
              </a:rPr>
              <a:t>Additional </a:t>
            </a:r>
            <a:r>
              <a:rPr sz="2000" spc="-25" dirty="0">
                <a:latin typeface="Arial"/>
                <a:cs typeface="Arial"/>
              </a:rPr>
              <a:t>control </a:t>
            </a:r>
            <a:r>
              <a:rPr sz="2000" spc="-120" dirty="0">
                <a:latin typeface="Arial"/>
                <a:cs typeface="Arial"/>
              </a:rPr>
              <a:t>signals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figure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90" dirty="0">
                <a:latin typeface="Arial"/>
                <a:cs typeface="Arial"/>
              </a:rPr>
              <a:t>needed,  </a:t>
            </a:r>
            <a:r>
              <a:rPr sz="2000" spc="-65" dirty="0">
                <a:latin typeface="Arial"/>
                <a:cs typeface="Arial"/>
              </a:rPr>
              <a:t>including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0" dirty="0">
                <a:latin typeface="Arial"/>
                <a:cs typeface="Arial"/>
              </a:rPr>
              <a:t>Read, </a:t>
            </a:r>
            <a:r>
              <a:rPr sz="2000" spc="-20" dirty="0">
                <a:latin typeface="Arial"/>
                <a:cs typeface="Arial"/>
              </a:rPr>
              <a:t>Write, </a:t>
            </a:r>
            <a:r>
              <a:rPr sz="2000" spc="-110" dirty="0">
                <a:latin typeface="Arial"/>
                <a:cs typeface="Arial"/>
              </a:rPr>
              <a:t>Select, </a:t>
            </a:r>
            <a:r>
              <a:rPr sz="2000" spc="-160" dirty="0">
                <a:latin typeface="Arial"/>
                <a:cs typeface="Arial"/>
              </a:rPr>
              <a:t>WMFC,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65" dirty="0">
                <a:latin typeface="Arial"/>
                <a:cs typeface="Arial"/>
              </a:rPr>
              <a:t>End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signals.</a:t>
            </a:r>
            <a:endParaRPr sz="20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4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80" dirty="0">
                <a:latin typeface="Arial"/>
                <a:cs typeface="Arial"/>
              </a:rPr>
              <a:t>Finally, </a:t>
            </a:r>
            <a:r>
              <a:rPr sz="2000" spc="-65" dirty="0">
                <a:latin typeface="Arial"/>
                <a:cs typeface="Arial"/>
              </a:rPr>
              <a:t>we must </a:t>
            </a:r>
            <a:r>
              <a:rPr sz="2000" spc="-85" dirty="0">
                <a:latin typeface="Arial"/>
                <a:cs typeface="Arial"/>
              </a:rPr>
              <a:t>specify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45" dirty="0">
                <a:latin typeface="Arial"/>
                <a:cs typeface="Arial"/>
              </a:rPr>
              <a:t>performed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65" dirty="0">
                <a:latin typeface="Arial"/>
                <a:cs typeface="Arial"/>
              </a:rPr>
              <a:t>ALU. </a:t>
            </a:r>
            <a:r>
              <a:rPr sz="2000" spc="-95" dirty="0">
                <a:latin typeface="Arial"/>
                <a:cs typeface="Arial"/>
              </a:rPr>
              <a:t>Let </a:t>
            </a:r>
            <a:r>
              <a:rPr sz="2000" spc="-145" dirty="0">
                <a:latin typeface="Arial"/>
                <a:cs typeface="Arial"/>
              </a:rPr>
              <a:t>us  </a:t>
            </a:r>
            <a:r>
              <a:rPr sz="2000" spc="-140" dirty="0">
                <a:latin typeface="Arial"/>
                <a:cs typeface="Arial"/>
              </a:rPr>
              <a:t>assume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16 </a:t>
            </a:r>
            <a:r>
              <a:rPr sz="2000" spc="-50" dirty="0">
                <a:latin typeface="Arial"/>
                <a:cs typeface="Arial"/>
              </a:rPr>
              <a:t>functions </a:t>
            </a:r>
            <a:r>
              <a:rPr sz="2000" spc="-80" dirty="0">
                <a:latin typeface="Arial"/>
                <a:cs typeface="Arial"/>
              </a:rPr>
              <a:t>are </a:t>
            </a:r>
            <a:r>
              <a:rPr sz="2000" spc="-60" dirty="0">
                <a:latin typeface="Arial"/>
                <a:cs typeface="Arial"/>
              </a:rPr>
              <a:t>provided, </a:t>
            </a:r>
            <a:r>
              <a:rPr sz="2000" spc="-65" dirty="0">
                <a:latin typeface="Arial"/>
                <a:cs typeface="Arial"/>
              </a:rPr>
              <a:t>including </a:t>
            </a:r>
            <a:r>
              <a:rPr sz="2000" spc="-95" dirty="0">
                <a:latin typeface="Arial"/>
                <a:cs typeface="Arial"/>
              </a:rPr>
              <a:t>Add, </a:t>
            </a:r>
            <a:r>
              <a:rPr sz="2000" spc="-75" dirty="0">
                <a:latin typeface="Arial"/>
                <a:cs typeface="Arial"/>
              </a:rPr>
              <a:t>Subtract, </a:t>
            </a:r>
            <a:r>
              <a:rPr sz="2000" spc="-160" dirty="0">
                <a:latin typeface="Arial"/>
                <a:cs typeface="Arial"/>
              </a:rPr>
              <a:t>AND,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XOR.</a:t>
            </a:r>
            <a:endParaRPr sz="20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484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000" spc="-155" dirty="0">
                <a:latin typeface="Arial"/>
                <a:cs typeface="Arial"/>
              </a:rPr>
              <a:t>These </a:t>
            </a:r>
            <a:r>
              <a:rPr sz="2000" spc="-50" dirty="0">
                <a:latin typeface="Arial"/>
                <a:cs typeface="Arial"/>
              </a:rPr>
              <a:t>functions </a:t>
            </a:r>
            <a:r>
              <a:rPr sz="2000" spc="-85" dirty="0">
                <a:latin typeface="Arial"/>
                <a:cs typeface="Arial"/>
              </a:rPr>
              <a:t>depend </a:t>
            </a:r>
            <a:r>
              <a:rPr sz="2000" spc="-65" dirty="0">
                <a:latin typeface="Arial"/>
                <a:cs typeface="Arial"/>
              </a:rPr>
              <a:t>on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particular </a:t>
            </a:r>
            <a:r>
              <a:rPr sz="2000" spc="-204" dirty="0">
                <a:latin typeface="Arial"/>
                <a:cs typeface="Arial"/>
              </a:rPr>
              <a:t>ALU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not  </a:t>
            </a:r>
            <a:r>
              <a:rPr sz="2000" spc="-100" dirty="0">
                <a:latin typeface="Arial"/>
                <a:cs typeface="Arial"/>
              </a:rPr>
              <a:t>necessarily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one-to-one </a:t>
            </a:r>
            <a:r>
              <a:rPr sz="2000" spc="-85" dirty="0">
                <a:latin typeface="Arial"/>
                <a:cs typeface="Arial"/>
              </a:rPr>
              <a:t>correspondence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machine  </a:t>
            </a:r>
            <a:r>
              <a:rPr sz="2000" spc="-35" dirty="0">
                <a:latin typeface="Arial"/>
                <a:cs typeface="Arial"/>
              </a:rPr>
              <a:t>instruction </a:t>
            </a:r>
            <a:r>
              <a:rPr sz="2000" spc="-270" dirty="0">
                <a:latin typeface="Arial"/>
                <a:cs typeface="Arial"/>
              </a:rPr>
              <a:t>OP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codes.</a:t>
            </a:r>
            <a:endParaRPr sz="20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4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total, </a:t>
            </a:r>
            <a:r>
              <a:rPr sz="2000" spc="-100" dirty="0">
                <a:latin typeface="Arial"/>
                <a:cs typeface="Arial"/>
              </a:rPr>
              <a:t>42 </a:t>
            </a:r>
            <a:r>
              <a:rPr sz="2000" spc="-25" dirty="0">
                <a:latin typeface="Arial"/>
                <a:cs typeface="Arial"/>
              </a:rPr>
              <a:t>control </a:t>
            </a:r>
            <a:r>
              <a:rPr sz="2000" spc="-120" dirty="0">
                <a:latin typeface="Arial"/>
                <a:cs typeface="Arial"/>
              </a:rPr>
              <a:t>signals </a:t>
            </a:r>
            <a:r>
              <a:rPr sz="2000" spc="-80" dirty="0">
                <a:latin typeface="Arial"/>
                <a:cs typeface="Arial"/>
              </a:rPr>
              <a:t>are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Microins</a:t>
            </a:r>
            <a:r>
              <a:rPr sz="4400" spc="-70" dirty="0"/>
              <a:t>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63" y="1230947"/>
            <a:ext cx="8149590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80" dirty="0">
                <a:latin typeface="Arial"/>
                <a:cs typeface="Arial"/>
              </a:rPr>
              <a:t>we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simple </a:t>
            </a:r>
            <a:r>
              <a:rPr sz="2400" spc="-105" dirty="0">
                <a:latin typeface="Arial"/>
                <a:cs typeface="Arial"/>
              </a:rPr>
              <a:t>encoding </a:t>
            </a:r>
            <a:r>
              <a:rPr sz="2400" spc="-155" dirty="0">
                <a:latin typeface="Arial"/>
                <a:cs typeface="Arial"/>
              </a:rPr>
              <a:t>scheme </a:t>
            </a:r>
            <a:r>
              <a:rPr sz="2400" spc="-105" dirty="0">
                <a:latin typeface="Arial"/>
                <a:cs typeface="Arial"/>
              </a:rPr>
              <a:t>described </a:t>
            </a:r>
            <a:r>
              <a:rPr sz="2400" spc="-55" dirty="0">
                <a:latin typeface="Arial"/>
                <a:cs typeface="Arial"/>
              </a:rPr>
              <a:t>earlier, </a:t>
            </a:r>
            <a:r>
              <a:rPr sz="2400" spc="-120" dirty="0">
                <a:latin typeface="Arial"/>
                <a:cs typeface="Arial"/>
              </a:rPr>
              <a:t>42 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-45" dirty="0">
                <a:latin typeface="Arial"/>
                <a:cs typeface="Arial"/>
              </a:rPr>
              <a:t>would </a:t>
            </a:r>
            <a:r>
              <a:rPr sz="2400" spc="-110" dirty="0">
                <a:latin typeface="Arial"/>
                <a:cs typeface="Arial"/>
              </a:rPr>
              <a:t>be needed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microinstruction.</a:t>
            </a:r>
            <a:endParaRPr sz="24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613410" algn="l"/>
              </a:tabLst>
            </a:pPr>
            <a:r>
              <a:rPr sz="2400" spc="-70" dirty="0">
                <a:latin typeface="Arial"/>
                <a:cs typeface="Arial"/>
              </a:rPr>
              <a:t>Fortunately,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length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5" dirty="0">
                <a:latin typeface="Arial"/>
                <a:cs typeface="Arial"/>
              </a:rPr>
              <a:t>reduced: </a:t>
            </a:r>
            <a:r>
              <a:rPr sz="2400" spc="-70" dirty="0">
                <a:latin typeface="Arial"/>
                <a:cs typeface="Arial"/>
              </a:rPr>
              <a:t>most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not 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-90" dirty="0">
                <a:latin typeface="Arial"/>
                <a:cs typeface="Arial"/>
              </a:rPr>
              <a:t>simultaneously, </a:t>
            </a:r>
            <a:r>
              <a:rPr sz="2400" spc="-114" dirty="0">
                <a:latin typeface="Arial"/>
                <a:cs typeface="Arial"/>
              </a:rPr>
              <a:t>and  many</a:t>
            </a:r>
            <a:r>
              <a:rPr sz="2400" spc="43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45" dirty="0">
                <a:latin typeface="Arial"/>
                <a:cs typeface="Arial"/>
              </a:rPr>
              <a:t>mutually  </a:t>
            </a:r>
            <a:r>
              <a:rPr sz="2400" spc="-114" dirty="0">
                <a:latin typeface="Arial"/>
                <a:cs typeface="Arial"/>
              </a:rPr>
              <a:t>exclusive.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60" dirty="0">
                <a:latin typeface="Arial"/>
                <a:cs typeface="Arial"/>
              </a:rPr>
              <a:t>All </a:t>
            </a:r>
            <a:r>
              <a:rPr sz="2400" spc="-45" dirty="0">
                <a:latin typeface="Arial"/>
                <a:cs typeface="Arial"/>
              </a:rPr>
              <a:t>mutually </a:t>
            </a:r>
            <a:r>
              <a:rPr sz="2400" spc="-120" dirty="0">
                <a:latin typeface="Arial"/>
                <a:cs typeface="Arial"/>
              </a:rPr>
              <a:t>exclusive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placed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80" dirty="0">
                <a:latin typeface="Arial"/>
                <a:cs typeface="Arial"/>
              </a:rPr>
              <a:t>group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70" dirty="0">
                <a:latin typeface="Arial"/>
                <a:cs typeface="Arial"/>
              </a:rPr>
              <a:t>binary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coding.</a:t>
            </a:r>
            <a:endParaRPr sz="2400">
              <a:latin typeface="Arial"/>
              <a:cs typeface="Arial"/>
            </a:endParaRPr>
          </a:p>
          <a:p>
            <a:pPr marL="544195" marR="889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3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example,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45" dirty="0">
                <a:latin typeface="Arial"/>
                <a:cs typeface="Arial"/>
              </a:rPr>
              <a:t>ALU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activated 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source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50" dirty="0">
                <a:latin typeface="Arial"/>
                <a:cs typeface="Arial"/>
              </a:rPr>
              <a:t>transfer </a:t>
            </a:r>
            <a:r>
              <a:rPr sz="2400" spc="-70" dirty="0">
                <a:latin typeface="Arial"/>
                <a:cs typeface="Arial"/>
              </a:rPr>
              <a:t>must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-155" dirty="0">
                <a:latin typeface="Arial"/>
                <a:cs typeface="Arial"/>
              </a:rPr>
              <a:t>because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possible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gate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contents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15" dirty="0">
                <a:latin typeface="Arial"/>
                <a:cs typeface="Arial"/>
              </a:rPr>
              <a:t>different </a:t>
            </a:r>
            <a:r>
              <a:rPr sz="2400" spc="-90" dirty="0">
                <a:latin typeface="Arial"/>
                <a:cs typeface="Arial"/>
              </a:rPr>
              <a:t>registers  </a:t>
            </a:r>
            <a:r>
              <a:rPr sz="2400" spc="-25" dirty="0">
                <a:latin typeface="Arial"/>
                <a:cs typeface="Arial"/>
              </a:rPr>
              <a:t>onto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bus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2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44039" y="2570987"/>
            <a:ext cx="4361815" cy="2432685"/>
          </a:xfrm>
          <a:custGeom>
            <a:avLst/>
            <a:gdLst/>
            <a:ahLst/>
            <a:cxnLst/>
            <a:rect l="l" t="t" r="r" b="b"/>
            <a:pathLst>
              <a:path w="4361815" h="2432685">
                <a:moveTo>
                  <a:pt x="0" y="2432304"/>
                </a:moveTo>
                <a:lnTo>
                  <a:pt x="4361688" y="2432304"/>
                </a:lnTo>
                <a:lnTo>
                  <a:pt x="4361688" y="0"/>
                </a:lnTo>
                <a:lnTo>
                  <a:pt x="0" y="0"/>
                </a:lnTo>
                <a:lnTo>
                  <a:pt x="0" y="2432304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833120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Connection </a:t>
            </a:r>
            <a:r>
              <a:rPr spc="-165" dirty="0"/>
              <a:t>Between </a:t>
            </a:r>
            <a:r>
              <a:rPr spc="-45" dirty="0"/>
              <a:t>the </a:t>
            </a:r>
            <a:r>
              <a:rPr spc="-240" dirty="0"/>
              <a:t>Processor</a:t>
            </a:r>
            <a:r>
              <a:rPr spc="-495" dirty="0"/>
              <a:t> </a:t>
            </a:r>
            <a:r>
              <a:rPr spc="-190" dirty="0"/>
              <a:t>and</a:t>
            </a:r>
          </a:p>
          <a:p>
            <a:pPr marL="12700">
              <a:lnSpc>
                <a:spcPct val="100000"/>
              </a:lnSpc>
              <a:tabLst>
                <a:tab pos="8317865" algn="l"/>
              </a:tabLst>
            </a:pPr>
            <a:r>
              <a:rPr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-4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u="sng" spc="-3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90" dirty="0">
                <a:uFill>
                  <a:solidFill>
                    <a:srgbClr val="000000"/>
                  </a:solidFill>
                </a:uFill>
              </a:rPr>
              <a:t>Memory	</a:t>
            </a:r>
          </a:p>
        </p:txBody>
      </p:sp>
      <p:sp>
        <p:nvSpPr>
          <p:cNvPr id="5" name="object 5"/>
          <p:cNvSpPr/>
          <p:nvPr/>
        </p:nvSpPr>
        <p:spPr>
          <a:xfrm>
            <a:off x="1842516" y="5004015"/>
            <a:ext cx="4364990" cy="0"/>
          </a:xfrm>
          <a:custGeom>
            <a:avLst/>
            <a:gdLst/>
            <a:ahLst/>
            <a:cxnLst/>
            <a:rect l="l" t="t" r="r" b="b"/>
            <a:pathLst>
              <a:path w="4364990">
                <a:moveTo>
                  <a:pt x="0" y="0"/>
                </a:moveTo>
                <a:lnTo>
                  <a:pt x="4364735" y="0"/>
                </a:lnTo>
              </a:path>
            </a:pathLst>
          </a:custGeom>
          <a:ln w="3175">
            <a:solidFill>
              <a:srgbClr val="E5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3277" y="2570695"/>
            <a:ext cx="0" cy="2432050"/>
          </a:xfrm>
          <a:custGeom>
            <a:avLst/>
            <a:gdLst/>
            <a:ahLst/>
            <a:cxnLst/>
            <a:rect l="l" t="t" r="r" b="b"/>
            <a:pathLst>
              <a:path h="2432050">
                <a:moveTo>
                  <a:pt x="0" y="0"/>
                </a:moveTo>
                <a:lnTo>
                  <a:pt x="0" y="2432050"/>
                </a:lnTo>
              </a:path>
            </a:pathLst>
          </a:custGeom>
          <a:ln w="3175">
            <a:solidFill>
              <a:srgbClr val="E5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6490" y="2570987"/>
            <a:ext cx="0" cy="2432685"/>
          </a:xfrm>
          <a:custGeom>
            <a:avLst/>
            <a:gdLst/>
            <a:ahLst/>
            <a:cxnLst/>
            <a:rect l="l" t="t" r="r" b="b"/>
            <a:pathLst>
              <a:path h="2432685">
                <a:moveTo>
                  <a:pt x="0" y="0"/>
                </a:moveTo>
                <a:lnTo>
                  <a:pt x="0" y="2432304"/>
                </a:lnTo>
              </a:path>
            </a:pathLst>
          </a:custGeom>
          <a:ln w="3175">
            <a:solidFill>
              <a:srgbClr val="E5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4039" y="2571749"/>
            <a:ext cx="4361815" cy="0"/>
          </a:xfrm>
          <a:custGeom>
            <a:avLst/>
            <a:gdLst/>
            <a:ahLst/>
            <a:cxnLst/>
            <a:rect l="l" t="t" r="r" b="b"/>
            <a:pathLst>
              <a:path w="4361815">
                <a:moveTo>
                  <a:pt x="0" y="0"/>
                </a:moveTo>
                <a:lnTo>
                  <a:pt x="4361688" y="0"/>
                </a:lnTo>
              </a:path>
            </a:pathLst>
          </a:custGeom>
          <a:ln w="3175">
            <a:solidFill>
              <a:srgbClr val="E5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6420" y="2564891"/>
            <a:ext cx="4377055" cy="2446020"/>
          </a:xfrm>
          <a:custGeom>
            <a:avLst/>
            <a:gdLst/>
            <a:ahLst/>
            <a:cxnLst/>
            <a:rect l="l" t="t" r="r" b="b"/>
            <a:pathLst>
              <a:path w="4377055" h="2446020">
                <a:moveTo>
                  <a:pt x="4376928" y="0"/>
                </a:moveTo>
                <a:lnTo>
                  <a:pt x="0" y="0"/>
                </a:lnTo>
                <a:lnTo>
                  <a:pt x="0" y="2446020"/>
                </a:lnTo>
                <a:lnTo>
                  <a:pt x="4376928" y="2446020"/>
                </a:lnTo>
                <a:lnTo>
                  <a:pt x="4376928" y="2438400"/>
                </a:lnTo>
                <a:lnTo>
                  <a:pt x="15240" y="2438400"/>
                </a:lnTo>
                <a:lnTo>
                  <a:pt x="7619" y="2430780"/>
                </a:lnTo>
                <a:lnTo>
                  <a:pt x="15240" y="2430780"/>
                </a:lnTo>
                <a:lnTo>
                  <a:pt x="15240" y="13715"/>
                </a:lnTo>
                <a:lnTo>
                  <a:pt x="7619" y="13715"/>
                </a:lnTo>
                <a:lnTo>
                  <a:pt x="15240" y="6096"/>
                </a:lnTo>
                <a:lnTo>
                  <a:pt x="4376928" y="6096"/>
                </a:lnTo>
                <a:lnTo>
                  <a:pt x="4376928" y="0"/>
                </a:lnTo>
                <a:close/>
              </a:path>
              <a:path w="4377055" h="2446020">
                <a:moveTo>
                  <a:pt x="15240" y="2430780"/>
                </a:moveTo>
                <a:lnTo>
                  <a:pt x="7619" y="2430780"/>
                </a:lnTo>
                <a:lnTo>
                  <a:pt x="15240" y="2438400"/>
                </a:lnTo>
                <a:lnTo>
                  <a:pt x="15240" y="2430780"/>
                </a:lnTo>
                <a:close/>
              </a:path>
              <a:path w="4377055" h="2446020">
                <a:moveTo>
                  <a:pt x="4361688" y="2430780"/>
                </a:moveTo>
                <a:lnTo>
                  <a:pt x="15240" y="2430780"/>
                </a:lnTo>
                <a:lnTo>
                  <a:pt x="15240" y="2438400"/>
                </a:lnTo>
                <a:lnTo>
                  <a:pt x="4361688" y="2438400"/>
                </a:lnTo>
                <a:lnTo>
                  <a:pt x="4361688" y="2430780"/>
                </a:lnTo>
                <a:close/>
              </a:path>
              <a:path w="4377055" h="2446020">
                <a:moveTo>
                  <a:pt x="4361688" y="6096"/>
                </a:moveTo>
                <a:lnTo>
                  <a:pt x="4361688" y="2438400"/>
                </a:lnTo>
                <a:lnTo>
                  <a:pt x="4369308" y="2430780"/>
                </a:lnTo>
                <a:lnTo>
                  <a:pt x="4376928" y="2430780"/>
                </a:lnTo>
                <a:lnTo>
                  <a:pt x="4376928" y="13715"/>
                </a:lnTo>
                <a:lnTo>
                  <a:pt x="4369308" y="13715"/>
                </a:lnTo>
                <a:lnTo>
                  <a:pt x="4361688" y="6096"/>
                </a:lnTo>
                <a:close/>
              </a:path>
              <a:path w="4377055" h="2446020">
                <a:moveTo>
                  <a:pt x="4376928" y="2430780"/>
                </a:moveTo>
                <a:lnTo>
                  <a:pt x="4369308" y="2430780"/>
                </a:lnTo>
                <a:lnTo>
                  <a:pt x="4361688" y="2438400"/>
                </a:lnTo>
                <a:lnTo>
                  <a:pt x="4376928" y="2438400"/>
                </a:lnTo>
                <a:lnTo>
                  <a:pt x="4376928" y="2430780"/>
                </a:lnTo>
                <a:close/>
              </a:path>
              <a:path w="4377055" h="2446020">
                <a:moveTo>
                  <a:pt x="15240" y="6096"/>
                </a:moveTo>
                <a:lnTo>
                  <a:pt x="7619" y="13715"/>
                </a:lnTo>
                <a:lnTo>
                  <a:pt x="15240" y="13715"/>
                </a:lnTo>
                <a:lnTo>
                  <a:pt x="15240" y="6096"/>
                </a:lnTo>
                <a:close/>
              </a:path>
              <a:path w="4377055" h="2446020">
                <a:moveTo>
                  <a:pt x="4361688" y="6096"/>
                </a:moveTo>
                <a:lnTo>
                  <a:pt x="15240" y="6096"/>
                </a:lnTo>
                <a:lnTo>
                  <a:pt x="15240" y="13715"/>
                </a:lnTo>
                <a:lnTo>
                  <a:pt x="4361688" y="13715"/>
                </a:lnTo>
                <a:lnTo>
                  <a:pt x="4361688" y="6096"/>
                </a:lnTo>
                <a:close/>
              </a:path>
              <a:path w="4377055" h="2446020">
                <a:moveTo>
                  <a:pt x="4376928" y="6096"/>
                </a:moveTo>
                <a:lnTo>
                  <a:pt x="4361688" y="6096"/>
                </a:lnTo>
                <a:lnTo>
                  <a:pt x="4369308" y="13715"/>
                </a:lnTo>
                <a:lnTo>
                  <a:pt x="4376928" y="13715"/>
                </a:lnTo>
                <a:lnTo>
                  <a:pt x="4376928" y="609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6723" y="3553967"/>
            <a:ext cx="1036319" cy="289560"/>
          </a:xfrm>
          <a:custGeom>
            <a:avLst/>
            <a:gdLst/>
            <a:ahLst/>
            <a:cxnLst/>
            <a:rect l="l" t="t" r="r" b="b"/>
            <a:pathLst>
              <a:path w="1036320" h="289560">
                <a:moveTo>
                  <a:pt x="0" y="289560"/>
                </a:moveTo>
                <a:lnTo>
                  <a:pt x="1036320" y="289560"/>
                </a:lnTo>
                <a:lnTo>
                  <a:pt x="103632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6723" y="3552443"/>
            <a:ext cx="1036319" cy="291465"/>
          </a:xfrm>
          <a:custGeom>
            <a:avLst/>
            <a:gdLst/>
            <a:ahLst/>
            <a:cxnLst/>
            <a:rect l="l" t="t" r="r" b="b"/>
            <a:pathLst>
              <a:path w="1036320" h="291464">
                <a:moveTo>
                  <a:pt x="0" y="289560"/>
                </a:moveTo>
                <a:lnTo>
                  <a:pt x="0" y="291084"/>
                </a:lnTo>
                <a:lnTo>
                  <a:pt x="1524" y="291084"/>
                </a:lnTo>
                <a:lnTo>
                  <a:pt x="0" y="289560"/>
                </a:lnTo>
                <a:close/>
              </a:path>
              <a:path w="1036320" h="291464">
                <a:moveTo>
                  <a:pt x="1036320" y="0"/>
                </a:moveTo>
                <a:lnTo>
                  <a:pt x="0" y="0"/>
                </a:lnTo>
                <a:lnTo>
                  <a:pt x="0" y="289560"/>
                </a:lnTo>
                <a:lnTo>
                  <a:pt x="1524" y="291084"/>
                </a:lnTo>
                <a:lnTo>
                  <a:pt x="1524" y="1524"/>
                </a:lnTo>
                <a:lnTo>
                  <a:pt x="1036320" y="1524"/>
                </a:lnTo>
                <a:lnTo>
                  <a:pt x="1036320" y="0"/>
                </a:lnTo>
                <a:close/>
              </a:path>
              <a:path w="1036320" h="291464">
                <a:moveTo>
                  <a:pt x="1034796" y="289560"/>
                </a:moveTo>
                <a:lnTo>
                  <a:pt x="1524" y="289560"/>
                </a:lnTo>
                <a:lnTo>
                  <a:pt x="1524" y="291084"/>
                </a:lnTo>
                <a:lnTo>
                  <a:pt x="1034796" y="291084"/>
                </a:lnTo>
                <a:lnTo>
                  <a:pt x="1034796" y="289560"/>
                </a:lnTo>
                <a:close/>
              </a:path>
              <a:path w="1036320" h="291464">
                <a:moveTo>
                  <a:pt x="1036320" y="1524"/>
                </a:moveTo>
                <a:lnTo>
                  <a:pt x="1034796" y="1524"/>
                </a:lnTo>
                <a:lnTo>
                  <a:pt x="1034796" y="291084"/>
                </a:lnTo>
                <a:lnTo>
                  <a:pt x="1036320" y="289560"/>
                </a:lnTo>
                <a:lnTo>
                  <a:pt x="1036320" y="1524"/>
                </a:lnTo>
                <a:close/>
              </a:path>
              <a:path w="1036320" h="291464">
                <a:moveTo>
                  <a:pt x="1036320" y="289560"/>
                </a:moveTo>
                <a:lnTo>
                  <a:pt x="1034796" y="291084"/>
                </a:lnTo>
                <a:lnTo>
                  <a:pt x="1036320" y="291084"/>
                </a:lnTo>
                <a:lnTo>
                  <a:pt x="103632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0628" y="3546347"/>
            <a:ext cx="1049020" cy="303530"/>
          </a:xfrm>
          <a:custGeom>
            <a:avLst/>
            <a:gdLst/>
            <a:ahLst/>
            <a:cxnLst/>
            <a:rect l="l" t="t" r="r" b="b"/>
            <a:pathLst>
              <a:path w="1049020" h="303529">
                <a:moveTo>
                  <a:pt x="1048512" y="0"/>
                </a:moveTo>
                <a:lnTo>
                  <a:pt x="0" y="0"/>
                </a:lnTo>
                <a:lnTo>
                  <a:pt x="0" y="303275"/>
                </a:lnTo>
                <a:lnTo>
                  <a:pt x="1048512" y="303275"/>
                </a:lnTo>
                <a:lnTo>
                  <a:pt x="1048512" y="297179"/>
                </a:lnTo>
                <a:lnTo>
                  <a:pt x="13716" y="297179"/>
                </a:lnTo>
                <a:lnTo>
                  <a:pt x="6096" y="289559"/>
                </a:lnTo>
                <a:lnTo>
                  <a:pt x="13716" y="289559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1048512" y="7619"/>
                </a:lnTo>
                <a:lnTo>
                  <a:pt x="1048512" y="0"/>
                </a:lnTo>
                <a:close/>
              </a:path>
              <a:path w="1049020" h="303529">
                <a:moveTo>
                  <a:pt x="13716" y="289559"/>
                </a:moveTo>
                <a:lnTo>
                  <a:pt x="6096" y="289559"/>
                </a:lnTo>
                <a:lnTo>
                  <a:pt x="13716" y="297179"/>
                </a:lnTo>
                <a:lnTo>
                  <a:pt x="13716" y="289559"/>
                </a:lnTo>
                <a:close/>
              </a:path>
              <a:path w="1049020" h="303529">
                <a:moveTo>
                  <a:pt x="1034796" y="289559"/>
                </a:moveTo>
                <a:lnTo>
                  <a:pt x="13716" y="289559"/>
                </a:lnTo>
                <a:lnTo>
                  <a:pt x="13716" y="297179"/>
                </a:lnTo>
                <a:lnTo>
                  <a:pt x="1034796" y="297179"/>
                </a:lnTo>
                <a:lnTo>
                  <a:pt x="1034796" y="289559"/>
                </a:lnTo>
                <a:close/>
              </a:path>
              <a:path w="1049020" h="303529">
                <a:moveTo>
                  <a:pt x="1034796" y="7619"/>
                </a:moveTo>
                <a:lnTo>
                  <a:pt x="1034796" y="297179"/>
                </a:lnTo>
                <a:lnTo>
                  <a:pt x="1042416" y="289559"/>
                </a:lnTo>
                <a:lnTo>
                  <a:pt x="1048512" y="289559"/>
                </a:lnTo>
                <a:lnTo>
                  <a:pt x="1048512" y="13715"/>
                </a:lnTo>
                <a:lnTo>
                  <a:pt x="1042416" y="13715"/>
                </a:lnTo>
                <a:lnTo>
                  <a:pt x="1034796" y="7619"/>
                </a:lnTo>
                <a:close/>
              </a:path>
              <a:path w="1049020" h="303529">
                <a:moveTo>
                  <a:pt x="1048512" y="289559"/>
                </a:moveTo>
                <a:lnTo>
                  <a:pt x="1042416" y="289559"/>
                </a:lnTo>
                <a:lnTo>
                  <a:pt x="1034796" y="297179"/>
                </a:lnTo>
                <a:lnTo>
                  <a:pt x="1048512" y="297179"/>
                </a:lnTo>
                <a:lnTo>
                  <a:pt x="1048512" y="289559"/>
                </a:lnTo>
                <a:close/>
              </a:path>
              <a:path w="1049020" h="303529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1049020" h="303529">
                <a:moveTo>
                  <a:pt x="1034796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1034796" y="13715"/>
                </a:lnTo>
                <a:lnTo>
                  <a:pt x="1034796" y="7619"/>
                </a:lnTo>
                <a:close/>
              </a:path>
              <a:path w="1049020" h="303529">
                <a:moveTo>
                  <a:pt x="1048512" y="7619"/>
                </a:moveTo>
                <a:lnTo>
                  <a:pt x="1034796" y="7619"/>
                </a:lnTo>
                <a:lnTo>
                  <a:pt x="1042416" y="13715"/>
                </a:lnTo>
                <a:lnTo>
                  <a:pt x="1048512" y="13715"/>
                </a:lnTo>
                <a:lnTo>
                  <a:pt x="1048512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60335" y="5592514"/>
            <a:ext cx="615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Figure 2: </a:t>
            </a:r>
            <a:r>
              <a:rPr sz="1600" b="1" spc="-10" dirty="0">
                <a:latin typeface="Arial"/>
                <a:cs typeface="Arial"/>
              </a:rPr>
              <a:t>Connections </a:t>
            </a:r>
            <a:r>
              <a:rPr sz="1600" b="1" dirty="0">
                <a:latin typeface="Arial"/>
                <a:cs typeface="Arial"/>
              </a:rPr>
              <a:t>between </a:t>
            </a:r>
            <a:r>
              <a:rPr sz="1600" b="1" spc="-5" dirty="0">
                <a:latin typeface="Arial"/>
                <a:cs typeface="Arial"/>
              </a:rPr>
              <a:t>the processor </a:t>
            </a:r>
            <a:r>
              <a:rPr sz="1600" b="1" spc="-10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memory.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3542" y="3673843"/>
            <a:ext cx="6565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Processor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2784" y="3739895"/>
            <a:ext cx="104139" cy="55244"/>
          </a:xfrm>
          <a:custGeom>
            <a:avLst/>
            <a:gdLst/>
            <a:ahLst/>
            <a:cxnLst/>
            <a:rect l="l" t="t" r="r" b="b"/>
            <a:pathLst>
              <a:path w="104139" h="55245">
                <a:moveTo>
                  <a:pt x="9143" y="13715"/>
                </a:moveTo>
                <a:lnTo>
                  <a:pt x="3048" y="13715"/>
                </a:lnTo>
                <a:lnTo>
                  <a:pt x="0" y="19811"/>
                </a:lnTo>
                <a:lnTo>
                  <a:pt x="0" y="22859"/>
                </a:lnTo>
                <a:lnTo>
                  <a:pt x="3048" y="25907"/>
                </a:lnTo>
                <a:lnTo>
                  <a:pt x="6095" y="27431"/>
                </a:lnTo>
                <a:lnTo>
                  <a:pt x="94487" y="54863"/>
                </a:lnTo>
                <a:lnTo>
                  <a:pt x="99060" y="54863"/>
                </a:lnTo>
                <a:lnTo>
                  <a:pt x="103631" y="50291"/>
                </a:lnTo>
                <a:lnTo>
                  <a:pt x="103631" y="47243"/>
                </a:lnTo>
                <a:lnTo>
                  <a:pt x="89915" y="47243"/>
                </a:lnTo>
                <a:lnTo>
                  <a:pt x="89915" y="38358"/>
                </a:lnTo>
                <a:lnTo>
                  <a:pt x="54101" y="27431"/>
                </a:lnTo>
                <a:lnTo>
                  <a:pt x="9143" y="27431"/>
                </a:lnTo>
                <a:lnTo>
                  <a:pt x="9143" y="13715"/>
                </a:lnTo>
                <a:close/>
              </a:path>
              <a:path w="104139" h="55245">
                <a:moveTo>
                  <a:pt x="89915" y="38358"/>
                </a:moveTo>
                <a:lnTo>
                  <a:pt x="89915" y="47243"/>
                </a:lnTo>
                <a:lnTo>
                  <a:pt x="99060" y="41147"/>
                </a:lnTo>
                <a:lnTo>
                  <a:pt x="89915" y="38358"/>
                </a:lnTo>
                <a:close/>
              </a:path>
              <a:path w="104139" h="55245">
                <a:moveTo>
                  <a:pt x="103631" y="6095"/>
                </a:moveTo>
                <a:lnTo>
                  <a:pt x="96689" y="6095"/>
                </a:lnTo>
                <a:lnTo>
                  <a:pt x="97536" y="13715"/>
                </a:lnTo>
                <a:lnTo>
                  <a:pt x="89915" y="14898"/>
                </a:lnTo>
                <a:lnTo>
                  <a:pt x="89915" y="38358"/>
                </a:lnTo>
                <a:lnTo>
                  <a:pt x="99060" y="41147"/>
                </a:lnTo>
                <a:lnTo>
                  <a:pt x="89915" y="47243"/>
                </a:lnTo>
                <a:lnTo>
                  <a:pt x="103631" y="47243"/>
                </a:lnTo>
                <a:lnTo>
                  <a:pt x="103631" y="6095"/>
                </a:lnTo>
                <a:close/>
              </a:path>
              <a:path w="104139" h="55245">
                <a:moveTo>
                  <a:pt x="9143" y="13715"/>
                </a:moveTo>
                <a:lnTo>
                  <a:pt x="9143" y="27431"/>
                </a:lnTo>
                <a:lnTo>
                  <a:pt x="38944" y="22807"/>
                </a:lnTo>
                <a:lnTo>
                  <a:pt x="9143" y="13715"/>
                </a:lnTo>
                <a:close/>
              </a:path>
              <a:path w="104139" h="55245">
                <a:moveTo>
                  <a:pt x="38944" y="22807"/>
                </a:moveTo>
                <a:lnTo>
                  <a:pt x="9143" y="27431"/>
                </a:lnTo>
                <a:lnTo>
                  <a:pt x="54101" y="27431"/>
                </a:lnTo>
                <a:lnTo>
                  <a:pt x="38944" y="22807"/>
                </a:lnTo>
                <a:close/>
              </a:path>
              <a:path w="104139" h="55245">
                <a:moveTo>
                  <a:pt x="96012" y="0"/>
                </a:moveTo>
                <a:lnTo>
                  <a:pt x="6095" y="13715"/>
                </a:lnTo>
                <a:lnTo>
                  <a:pt x="9143" y="13715"/>
                </a:lnTo>
                <a:lnTo>
                  <a:pt x="38944" y="22807"/>
                </a:lnTo>
                <a:lnTo>
                  <a:pt x="89915" y="14898"/>
                </a:lnTo>
                <a:lnTo>
                  <a:pt x="89915" y="6095"/>
                </a:lnTo>
                <a:lnTo>
                  <a:pt x="96689" y="6095"/>
                </a:lnTo>
                <a:lnTo>
                  <a:pt x="96012" y="0"/>
                </a:lnTo>
                <a:close/>
              </a:path>
              <a:path w="104139" h="55245">
                <a:moveTo>
                  <a:pt x="96689" y="6095"/>
                </a:moveTo>
                <a:lnTo>
                  <a:pt x="89915" y="6095"/>
                </a:lnTo>
                <a:lnTo>
                  <a:pt x="89915" y="14898"/>
                </a:lnTo>
                <a:lnTo>
                  <a:pt x="97536" y="13715"/>
                </a:lnTo>
                <a:lnTo>
                  <a:pt x="9668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0403" y="3745991"/>
            <a:ext cx="88900" cy="41275"/>
          </a:xfrm>
          <a:custGeom>
            <a:avLst/>
            <a:gdLst/>
            <a:ahLst/>
            <a:cxnLst/>
            <a:rect l="l" t="t" r="r" b="b"/>
            <a:pathLst>
              <a:path w="88900" h="41275">
                <a:moveTo>
                  <a:pt x="88392" y="0"/>
                </a:moveTo>
                <a:lnTo>
                  <a:pt x="0" y="13716"/>
                </a:lnTo>
                <a:lnTo>
                  <a:pt x="88392" y="41148"/>
                </a:lnTo>
                <a:lnTo>
                  <a:pt x="8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80403" y="3745991"/>
            <a:ext cx="90170" cy="43180"/>
          </a:xfrm>
          <a:custGeom>
            <a:avLst/>
            <a:gdLst/>
            <a:ahLst/>
            <a:cxnLst/>
            <a:rect l="l" t="t" r="r" b="b"/>
            <a:pathLst>
              <a:path w="90170" h="43179">
                <a:moveTo>
                  <a:pt x="0" y="13716"/>
                </a:moveTo>
                <a:lnTo>
                  <a:pt x="88392" y="42672"/>
                </a:lnTo>
                <a:lnTo>
                  <a:pt x="89916" y="42672"/>
                </a:lnTo>
                <a:lnTo>
                  <a:pt x="89916" y="41148"/>
                </a:lnTo>
                <a:lnTo>
                  <a:pt x="88392" y="41148"/>
                </a:lnTo>
                <a:lnTo>
                  <a:pt x="88392" y="40683"/>
                </a:lnTo>
                <a:lnTo>
                  <a:pt x="0" y="13716"/>
                </a:lnTo>
                <a:close/>
              </a:path>
              <a:path w="90170" h="43179">
                <a:moveTo>
                  <a:pt x="88392" y="40683"/>
                </a:moveTo>
                <a:lnTo>
                  <a:pt x="88392" y="41148"/>
                </a:lnTo>
                <a:lnTo>
                  <a:pt x="89916" y="41148"/>
                </a:lnTo>
                <a:lnTo>
                  <a:pt x="88392" y="40683"/>
                </a:lnTo>
                <a:close/>
              </a:path>
              <a:path w="90170" h="43179">
                <a:moveTo>
                  <a:pt x="89916" y="0"/>
                </a:moveTo>
                <a:lnTo>
                  <a:pt x="88392" y="0"/>
                </a:lnTo>
                <a:lnTo>
                  <a:pt x="88392" y="40683"/>
                </a:lnTo>
                <a:lnTo>
                  <a:pt x="89916" y="41148"/>
                </a:lnTo>
                <a:lnTo>
                  <a:pt x="89916" y="0"/>
                </a:lnTo>
                <a:close/>
              </a:path>
              <a:path w="90170" h="43179">
                <a:moveTo>
                  <a:pt x="88392" y="0"/>
                </a:moveTo>
                <a:lnTo>
                  <a:pt x="0" y="12192"/>
                </a:lnTo>
                <a:lnTo>
                  <a:pt x="0" y="13716"/>
                </a:lnTo>
                <a:lnTo>
                  <a:pt x="88392" y="1524"/>
                </a:lnTo>
                <a:lnTo>
                  <a:pt x="8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8796" y="375970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4351" y="3262883"/>
            <a:ext cx="1033780" cy="291465"/>
          </a:xfrm>
          <a:custGeom>
            <a:avLst/>
            <a:gdLst/>
            <a:ahLst/>
            <a:cxnLst/>
            <a:rect l="l" t="t" r="r" b="b"/>
            <a:pathLst>
              <a:path w="1033780" h="291464">
                <a:moveTo>
                  <a:pt x="0" y="291084"/>
                </a:moveTo>
                <a:lnTo>
                  <a:pt x="1033272" y="291084"/>
                </a:lnTo>
                <a:lnTo>
                  <a:pt x="1033272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4351" y="3261359"/>
            <a:ext cx="1035050" cy="292735"/>
          </a:xfrm>
          <a:custGeom>
            <a:avLst/>
            <a:gdLst/>
            <a:ahLst/>
            <a:cxnLst/>
            <a:rect l="l" t="t" r="r" b="b"/>
            <a:pathLst>
              <a:path w="1035050" h="292735">
                <a:moveTo>
                  <a:pt x="0" y="291083"/>
                </a:moveTo>
                <a:lnTo>
                  <a:pt x="0" y="292607"/>
                </a:lnTo>
                <a:lnTo>
                  <a:pt x="1524" y="292607"/>
                </a:lnTo>
                <a:lnTo>
                  <a:pt x="0" y="291083"/>
                </a:lnTo>
                <a:close/>
              </a:path>
              <a:path w="1035050" h="292735">
                <a:moveTo>
                  <a:pt x="1034796" y="0"/>
                </a:moveTo>
                <a:lnTo>
                  <a:pt x="0" y="0"/>
                </a:lnTo>
                <a:lnTo>
                  <a:pt x="0" y="291083"/>
                </a:lnTo>
                <a:lnTo>
                  <a:pt x="1524" y="292607"/>
                </a:lnTo>
                <a:lnTo>
                  <a:pt x="1524" y="1523"/>
                </a:lnTo>
                <a:lnTo>
                  <a:pt x="1034796" y="1523"/>
                </a:lnTo>
                <a:lnTo>
                  <a:pt x="1034796" y="0"/>
                </a:lnTo>
                <a:close/>
              </a:path>
              <a:path w="1035050" h="292735">
                <a:moveTo>
                  <a:pt x="1033272" y="291083"/>
                </a:moveTo>
                <a:lnTo>
                  <a:pt x="1524" y="291083"/>
                </a:lnTo>
                <a:lnTo>
                  <a:pt x="1524" y="292607"/>
                </a:lnTo>
                <a:lnTo>
                  <a:pt x="1033272" y="292607"/>
                </a:lnTo>
                <a:lnTo>
                  <a:pt x="1033272" y="291083"/>
                </a:lnTo>
                <a:close/>
              </a:path>
              <a:path w="1035050" h="292735">
                <a:moveTo>
                  <a:pt x="1034796" y="1523"/>
                </a:moveTo>
                <a:lnTo>
                  <a:pt x="1033272" y="1523"/>
                </a:lnTo>
                <a:lnTo>
                  <a:pt x="1033272" y="292607"/>
                </a:lnTo>
                <a:lnTo>
                  <a:pt x="1034796" y="292607"/>
                </a:lnTo>
                <a:lnTo>
                  <a:pt x="1034796" y="1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8255" y="3255263"/>
            <a:ext cx="1047115" cy="304800"/>
          </a:xfrm>
          <a:custGeom>
            <a:avLst/>
            <a:gdLst/>
            <a:ahLst/>
            <a:cxnLst/>
            <a:rect l="l" t="t" r="r" b="b"/>
            <a:pathLst>
              <a:path w="1047114" h="304800">
                <a:moveTo>
                  <a:pt x="1046988" y="0"/>
                </a:moveTo>
                <a:lnTo>
                  <a:pt x="0" y="0"/>
                </a:lnTo>
                <a:lnTo>
                  <a:pt x="0" y="304800"/>
                </a:lnTo>
                <a:lnTo>
                  <a:pt x="1046988" y="304800"/>
                </a:lnTo>
                <a:lnTo>
                  <a:pt x="1046988" y="298703"/>
                </a:lnTo>
                <a:lnTo>
                  <a:pt x="13716" y="298703"/>
                </a:lnTo>
                <a:lnTo>
                  <a:pt x="6095" y="291084"/>
                </a:lnTo>
                <a:lnTo>
                  <a:pt x="13716" y="291084"/>
                </a:lnTo>
                <a:lnTo>
                  <a:pt x="13716" y="13715"/>
                </a:lnTo>
                <a:lnTo>
                  <a:pt x="6095" y="13715"/>
                </a:lnTo>
                <a:lnTo>
                  <a:pt x="13716" y="7619"/>
                </a:lnTo>
                <a:lnTo>
                  <a:pt x="1046988" y="7619"/>
                </a:lnTo>
                <a:lnTo>
                  <a:pt x="1046988" y="0"/>
                </a:lnTo>
                <a:close/>
              </a:path>
              <a:path w="1047114" h="304800">
                <a:moveTo>
                  <a:pt x="13716" y="291084"/>
                </a:moveTo>
                <a:lnTo>
                  <a:pt x="6095" y="291084"/>
                </a:lnTo>
                <a:lnTo>
                  <a:pt x="13716" y="298703"/>
                </a:lnTo>
                <a:lnTo>
                  <a:pt x="13716" y="291084"/>
                </a:lnTo>
                <a:close/>
              </a:path>
              <a:path w="1047114" h="304800">
                <a:moveTo>
                  <a:pt x="1033271" y="291084"/>
                </a:moveTo>
                <a:lnTo>
                  <a:pt x="13716" y="291084"/>
                </a:lnTo>
                <a:lnTo>
                  <a:pt x="13716" y="298703"/>
                </a:lnTo>
                <a:lnTo>
                  <a:pt x="1033271" y="298703"/>
                </a:lnTo>
                <a:lnTo>
                  <a:pt x="1033271" y="291084"/>
                </a:lnTo>
                <a:close/>
              </a:path>
              <a:path w="1047114" h="304800">
                <a:moveTo>
                  <a:pt x="1033271" y="7619"/>
                </a:moveTo>
                <a:lnTo>
                  <a:pt x="1033271" y="298703"/>
                </a:lnTo>
                <a:lnTo>
                  <a:pt x="1039368" y="291084"/>
                </a:lnTo>
                <a:lnTo>
                  <a:pt x="1046988" y="291084"/>
                </a:lnTo>
                <a:lnTo>
                  <a:pt x="1046988" y="13715"/>
                </a:lnTo>
                <a:lnTo>
                  <a:pt x="1039368" y="13715"/>
                </a:lnTo>
                <a:lnTo>
                  <a:pt x="1033271" y="7619"/>
                </a:lnTo>
                <a:close/>
              </a:path>
              <a:path w="1047114" h="304800">
                <a:moveTo>
                  <a:pt x="1046988" y="291084"/>
                </a:moveTo>
                <a:lnTo>
                  <a:pt x="1039368" y="291084"/>
                </a:lnTo>
                <a:lnTo>
                  <a:pt x="1033271" y="298703"/>
                </a:lnTo>
                <a:lnTo>
                  <a:pt x="1046988" y="298703"/>
                </a:lnTo>
                <a:lnTo>
                  <a:pt x="1046988" y="291084"/>
                </a:lnTo>
                <a:close/>
              </a:path>
              <a:path w="1047114" h="304800">
                <a:moveTo>
                  <a:pt x="13716" y="7619"/>
                </a:moveTo>
                <a:lnTo>
                  <a:pt x="6095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1047114" h="304800">
                <a:moveTo>
                  <a:pt x="1033271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1033271" y="13715"/>
                </a:lnTo>
                <a:lnTo>
                  <a:pt x="1033271" y="7619"/>
                </a:lnTo>
                <a:close/>
              </a:path>
              <a:path w="1047114" h="304800">
                <a:moveTo>
                  <a:pt x="1046988" y="7619"/>
                </a:moveTo>
                <a:lnTo>
                  <a:pt x="1033271" y="7619"/>
                </a:lnTo>
                <a:lnTo>
                  <a:pt x="1039368" y="13715"/>
                </a:lnTo>
                <a:lnTo>
                  <a:pt x="1046988" y="13715"/>
                </a:lnTo>
                <a:lnTo>
                  <a:pt x="1046988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4351" y="3745991"/>
            <a:ext cx="1033780" cy="277495"/>
          </a:xfrm>
          <a:custGeom>
            <a:avLst/>
            <a:gdLst/>
            <a:ahLst/>
            <a:cxnLst/>
            <a:rect l="l" t="t" r="r" b="b"/>
            <a:pathLst>
              <a:path w="1033780" h="277495">
                <a:moveTo>
                  <a:pt x="0" y="277368"/>
                </a:moveTo>
                <a:lnTo>
                  <a:pt x="1033272" y="277368"/>
                </a:lnTo>
                <a:lnTo>
                  <a:pt x="1033272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4351" y="3745991"/>
            <a:ext cx="1035050" cy="277495"/>
          </a:xfrm>
          <a:custGeom>
            <a:avLst/>
            <a:gdLst/>
            <a:ahLst/>
            <a:cxnLst/>
            <a:rect l="l" t="t" r="r" b="b"/>
            <a:pathLst>
              <a:path w="1035050" h="277495">
                <a:moveTo>
                  <a:pt x="0" y="275844"/>
                </a:moveTo>
                <a:lnTo>
                  <a:pt x="0" y="277368"/>
                </a:lnTo>
                <a:lnTo>
                  <a:pt x="1524" y="277368"/>
                </a:lnTo>
                <a:lnTo>
                  <a:pt x="0" y="275844"/>
                </a:lnTo>
                <a:close/>
              </a:path>
              <a:path w="1035050" h="277495">
                <a:moveTo>
                  <a:pt x="1524" y="0"/>
                </a:moveTo>
                <a:lnTo>
                  <a:pt x="0" y="1524"/>
                </a:lnTo>
                <a:lnTo>
                  <a:pt x="0" y="275844"/>
                </a:lnTo>
                <a:lnTo>
                  <a:pt x="1524" y="277368"/>
                </a:lnTo>
                <a:lnTo>
                  <a:pt x="1524" y="0"/>
                </a:lnTo>
                <a:close/>
              </a:path>
              <a:path w="1035050" h="277495">
                <a:moveTo>
                  <a:pt x="1033272" y="275844"/>
                </a:moveTo>
                <a:lnTo>
                  <a:pt x="1524" y="275844"/>
                </a:lnTo>
                <a:lnTo>
                  <a:pt x="1524" y="277368"/>
                </a:lnTo>
                <a:lnTo>
                  <a:pt x="1033272" y="277368"/>
                </a:lnTo>
                <a:lnTo>
                  <a:pt x="1033272" y="275844"/>
                </a:lnTo>
                <a:close/>
              </a:path>
              <a:path w="1035050" h="277495">
                <a:moveTo>
                  <a:pt x="1034796" y="0"/>
                </a:moveTo>
                <a:lnTo>
                  <a:pt x="1033272" y="0"/>
                </a:lnTo>
                <a:lnTo>
                  <a:pt x="1033272" y="277368"/>
                </a:lnTo>
                <a:lnTo>
                  <a:pt x="1034796" y="277368"/>
                </a:lnTo>
                <a:lnTo>
                  <a:pt x="1034796" y="0"/>
                </a:lnTo>
                <a:close/>
              </a:path>
              <a:path w="1035050" h="277495">
                <a:moveTo>
                  <a:pt x="1524" y="0"/>
                </a:moveTo>
                <a:lnTo>
                  <a:pt x="0" y="0"/>
                </a:lnTo>
                <a:lnTo>
                  <a:pt x="0" y="1524"/>
                </a:lnTo>
                <a:lnTo>
                  <a:pt x="1524" y="0"/>
                </a:lnTo>
                <a:close/>
              </a:path>
              <a:path w="1035050" h="277495">
                <a:moveTo>
                  <a:pt x="1033272" y="0"/>
                </a:moveTo>
                <a:lnTo>
                  <a:pt x="1524" y="0"/>
                </a:lnTo>
                <a:lnTo>
                  <a:pt x="1524" y="1524"/>
                </a:lnTo>
                <a:lnTo>
                  <a:pt x="1033272" y="1524"/>
                </a:lnTo>
                <a:lnTo>
                  <a:pt x="1033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48255" y="3739895"/>
            <a:ext cx="1047115" cy="291465"/>
          </a:xfrm>
          <a:custGeom>
            <a:avLst/>
            <a:gdLst/>
            <a:ahLst/>
            <a:cxnLst/>
            <a:rect l="l" t="t" r="r" b="b"/>
            <a:pathLst>
              <a:path w="1047114" h="291464">
                <a:moveTo>
                  <a:pt x="1046988" y="0"/>
                </a:moveTo>
                <a:lnTo>
                  <a:pt x="0" y="0"/>
                </a:lnTo>
                <a:lnTo>
                  <a:pt x="0" y="291083"/>
                </a:lnTo>
                <a:lnTo>
                  <a:pt x="1046988" y="291083"/>
                </a:lnTo>
                <a:lnTo>
                  <a:pt x="1046988" y="283463"/>
                </a:lnTo>
                <a:lnTo>
                  <a:pt x="13716" y="283463"/>
                </a:lnTo>
                <a:lnTo>
                  <a:pt x="6095" y="275843"/>
                </a:lnTo>
                <a:lnTo>
                  <a:pt x="13716" y="275843"/>
                </a:lnTo>
                <a:lnTo>
                  <a:pt x="13716" y="13715"/>
                </a:lnTo>
                <a:lnTo>
                  <a:pt x="6095" y="13715"/>
                </a:lnTo>
                <a:lnTo>
                  <a:pt x="13716" y="6095"/>
                </a:lnTo>
                <a:lnTo>
                  <a:pt x="1046988" y="6095"/>
                </a:lnTo>
                <a:lnTo>
                  <a:pt x="1046988" y="0"/>
                </a:lnTo>
                <a:close/>
              </a:path>
              <a:path w="1047114" h="291464">
                <a:moveTo>
                  <a:pt x="13716" y="275843"/>
                </a:moveTo>
                <a:lnTo>
                  <a:pt x="6095" y="275843"/>
                </a:lnTo>
                <a:lnTo>
                  <a:pt x="13716" y="283463"/>
                </a:lnTo>
                <a:lnTo>
                  <a:pt x="13716" y="275843"/>
                </a:lnTo>
                <a:close/>
              </a:path>
              <a:path w="1047114" h="291464">
                <a:moveTo>
                  <a:pt x="1033271" y="275843"/>
                </a:moveTo>
                <a:lnTo>
                  <a:pt x="13716" y="275843"/>
                </a:lnTo>
                <a:lnTo>
                  <a:pt x="13716" y="283463"/>
                </a:lnTo>
                <a:lnTo>
                  <a:pt x="1033271" y="283463"/>
                </a:lnTo>
                <a:lnTo>
                  <a:pt x="1033271" y="275843"/>
                </a:lnTo>
                <a:close/>
              </a:path>
              <a:path w="1047114" h="291464">
                <a:moveTo>
                  <a:pt x="1033271" y="6095"/>
                </a:moveTo>
                <a:lnTo>
                  <a:pt x="1033271" y="283463"/>
                </a:lnTo>
                <a:lnTo>
                  <a:pt x="1039368" y="275843"/>
                </a:lnTo>
                <a:lnTo>
                  <a:pt x="1046988" y="275843"/>
                </a:lnTo>
                <a:lnTo>
                  <a:pt x="1046988" y="13715"/>
                </a:lnTo>
                <a:lnTo>
                  <a:pt x="1039368" y="13715"/>
                </a:lnTo>
                <a:lnTo>
                  <a:pt x="1033271" y="6095"/>
                </a:lnTo>
                <a:close/>
              </a:path>
              <a:path w="1047114" h="291464">
                <a:moveTo>
                  <a:pt x="1046988" y="275843"/>
                </a:moveTo>
                <a:lnTo>
                  <a:pt x="1039368" y="275843"/>
                </a:lnTo>
                <a:lnTo>
                  <a:pt x="1033271" y="283463"/>
                </a:lnTo>
                <a:lnTo>
                  <a:pt x="1046988" y="283463"/>
                </a:lnTo>
                <a:lnTo>
                  <a:pt x="1046988" y="275843"/>
                </a:lnTo>
                <a:close/>
              </a:path>
              <a:path w="1047114" h="291464">
                <a:moveTo>
                  <a:pt x="13716" y="6095"/>
                </a:moveTo>
                <a:lnTo>
                  <a:pt x="6095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1047114" h="291464">
                <a:moveTo>
                  <a:pt x="1033271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1033271" y="13715"/>
                </a:lnTo>
                <a:lnTo>
                  <a:pt x="1033271" y="6095"/>
                </a:lnTo>
                <a:close/>
              </a:path>
              <a:path w="1047114" h="291464">
                <a:moveTo>
                  <a:pt x="1046988" y="6095"/>
                </a:moveTo>
                <a:lnTo>
                  <a:pt x="1033271" y="6095"/>
                </a:lnTo>
                <a:lnTo>
                  <a:pt x="1039368" y="13715"/>
                </a:lnTo>
                <a:lnTo>
                  <a:pt x="1046988" y="13715"/>
                </a:lnTo>
                <a:lnTo>
                  <a:pt x="1046988" y="609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48255" y="1348739"/>
            <a:ext cx="3953255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6723" y="3262883"/>
            <a:ext cx="1036319" cy="291465"/>
          </a:xfrm>
          <a:custGeom>
            <a:avLst/>
            <a:gdLst/>
            <a:ahLst/>
            <a:cxnLst/>
            <a:rect l="l" t="t" r="r" b="b"/>
            <a:pathLst>
              <a:path w="1036320" h="291464">
                <a:moveTo>
                  <a:pt x="0" y="291084"/>
                </a:moveTo>
                <a:lnTo>
                  <a:pt x="1036320" y="291084"/>
                </a:lnTo>
                <a:lnTo>
                  <a:pt x="103632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6723" y="3261359"/>
            <a:ext cx="1036319" cy="292735"/>
          </a:xfrm>
          <a:custGeom>
            <a:avLst/>
            <a:gdLst/>
            <a:ahLst/>
            <a:cxnLst/>
            <a:rect l="l" t="t" r="r" b="b"/>
            <a:pathLst>
              <a:path w="1036320" h="292735">
                <a:moveTo>
                  <a:pt x="0" y="291083"/>
                </a:moveTo>
                <a:lnTo>
                  <a:pt x="0" y="292607"/>
                </a:lnTo>
                <a:lnTo>
                  <a:pt x="1524" y="292607"/>
                </a:lnTo>
                <a:lnTo>
                  <a:pt x="0" y="291083"/>
                </a:lnTo>
                <a:close/>
              </a:path>
              <a:path w="1036320" h="292735">
                <a:moveTo>
                  <a:pt x="1036320" y="0"/>
                </a:moveTo>
                <a:lnTo>
                  <a:pt x="0" y="0"/>
                </a:lnTo>
                <a:lnTo>
                  <a:pt x="0" y="291083"/>
                </a:lnTo>
                <a:lnTo>
                  <a:pt x="1524" y="292607"/>
                </a:lnTo>
                <a:lnTo>
                  <a:pt x="1524" y="1523"/>
                </a:lnTo>
                <a:lnTo>
                  <a:pt x="1036320" y="1523"/>
                </a:lnTo>
                <a:lnTo>
                  <a:pt x="1036320" y="0"/>
                </a:lnTo>
                <a:close/>
              </a:path>
              <a:path w="1036320" h="292735">
                <a:moveTo>
                  <a:pt x="1034796" y="291083"/>
                </a:moveTo>
                <a:lnTo>
                  <a:pt x="1524" y="291083"/>
                </a:lnTo>
                <a:lnTo>
                  <a:pt x="1524" y="292607"/>
                </a:lnTo>
                <a:lnTo>
                  <a:pt x="1034796" y="292607"/>
                </a:lnTo>
                <a:lnTo>
                  <a:pt x="1034796" y="291083"/>
                </a:lnTo>
                <a:close/>
              </a:path>
              <a:path w="1036320" h="292735">
                <a:moveTo>
                  <a:pt x="1036320" y="1523"/>
                </a:moveTo>
                <a:lnTo>
                  <a:pt x="1034796" y="1523"/>
                </a:lnTo>
                <a:lnTo>
                  <a:pt x="1034796" y="292607"/>
                </a:lnTo>
                <a:lnTo>
                  <a:pt x="1036320" y="291083"/>
                </a:lnTo>
                <a:lnTo>
                  <a:pt x="1036320" y="1523"/>
                </a:lnTo>
                <a:close/>
              </a:path>
              <a:path w="1036320" h="292735">
                <a:moveTo>
                  <a:pt x="1036320" y="291083"/>
                </a:moveTo>
                <a:lnTo>
                  <a:pt x="1034796" y="292607"/>
                </a:lnTo>
                <a:lnTo>
                  <a:pt x="1036320" y="292607"/>
                </a:lnTo>
                <a:lnTo>
                  <a:pt x="1036320" y="291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0628" y="3255263"/>
            <a:ext cx="1049020" cy="304800"/>
          </a:xfrm>
          <a:custGeom>
            <a:avLst/>
            <a:gdLst/>
            <a:ahLst/>
            <a:cxnLst/>
            <a:rect l="l" t="t" r="r" b="b"/>
            <a:pathLst>
              <a:path w="1049020" h="304800">
                <a:moveTo>
                  <a:pt x="1048512" y="0"/>
                </a:moveTo>
                <a:lnTo>
                  <a:pt x="0" y="0"/>
                </a:lnTo>
                <a:lnTo>
                  <a:pt x="0" y="304800"/>
                </a:lnTo>
                <a:lnTo>
                  <a:pt x="1048512" y="304800"/>
                </a:lnTo>
                <a:lnTo>
                  <a:pt x="1048512" y="298703"/>
                </a:lnTo>
                <a:lnTo>
                  <a:pt x="13716" y="298703"/>
                </a:lnTo>
                <a:lnTo>
                  <a:pt x="6096" y="291084"/>
                </a:lnTo>
                <a:lnTo>
                  <a:pt x="13716" y="291084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1048512" y="7619"/>
                </a:lnTo>
                <a:lnTo>
                  <a:pt x="1048512" y="0"/>
                </a:lnTo>
                <a:close/>
              </a:path>
              <a:path w="1049020" h="304800">
                <a:moveTo>
                  <a:pt x="13716" y="291084"/>
                </a:moveTo>
                <a:lnTo>
                  <a:pt x="6096" y="291084"/>
                </a:lnTo>
                <a:lnTo>
                  <a:pt x="13716" y="298703"/>
                </a:lnTo>
                <a:lnTo>
                  <a:pt x="13716" y="291084"/>
                </a:lnTo>
                <a:close/>
              </a:path>
              <a:path w="1049020" h="304800">
                <a:moveTo>
                  <a:pt x="1034796" y="291084"/>
                </a:moveTo>
                <a:lnTo>
                  <a:pt x="13716" y="291084"/>
                </a:lnTo>
                <a:lnTo>
                  <a:pt x="13716" y="298703"/>
                </a:lnTo>
                <a:lnTo>
                  <a:pt x="1034796" y="298703"/>
                </a:lnTo>
                <a:lnTo>
                  <a:pt x="1034796" y="291084"/>
                </a:lnTo>
                <a:close/>
              </a:path>
              <a:path w="1049020" h="304800">
                <a:moveTo>
                  <a:pt x="1034796" y="7619"/>
                </a:moveTo>
                <a:lnTo>
                  <a:pt x="1034796" y="298703"/>
                </a:lnTo>
                <a:lnTo>
                  <a:pt x="1042416" y="291084"/>
                </a:lnTo>
                <a:lnTo>
                  <a:pt x="1048512" y="291084"/>
                </a:lnTo>
                <a:lnTo>
                  <a:pt x="1048512" y="13715"/>
                </a:lnTo>
                <a:lnTo>
                  <a:pt x="1042416" y="13715"/>
                </a:lnTo>
                <a:lnTo>
                  <a:pt x="1034796" y="7619"/>
                </a:lnTo>
                <a:close/>
              </a:path>
              <a:path w="1049020" h="304800">
                <a:moveTo>
                  <a:pt x="1048512" y="291084"/>
                </a:moveTo>
                <a:lnTo>
                  <a:pt x="1042416" y="291084"/>
                </a:lnTo>
                <a:lnTo>
                  <a:pt x="1034796" y="298703"/>
                </a:lnTo>
                <a:lnTo>
                  <a:pt x="1048512" y="298703"/>
                </a:lnTo>
                <a:lnTo>
                  <a:pt x="1048512" y="291084"/>
                </a:lnTo>
                <a:close/>
              </a:path>
              <a:path w="1049020" h="304800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1049020" h="304800">
                <a:moveTo>
                  <a:pt x="1034796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1034796" y="13715"/>
                </a:lnTo>
                <a:lnTo>
                  <a:pt x="1034796" y="7619"/>
                </a:lnTo>
                <a:close/>
              </a:path>
              <a:path w="1049020" h="304800">
                <a:moveTo>
                  <a:pt x="1048512" y="7619"/>
                </a:moveTo>
                <a:lnTo>
                  <a:pt x="1034796" y="7619"/>
                </a:lnTo>
                <a:lnTo>
                  <a:pt x="1042416" y="13715"/>
                </a:lnTo>
                <a:lnTo>
                  <a:pt x="1048512" y="13715"/>
                </a:lnTo>
                <a:lnTo>
                  <a:pt x="1048512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2144" y="3939539"/>
            <a:ext cx="1033780" cy="662940"/>
          </a:xfrm>
          <a:custGeom>
            <a:avLst/>
            <a:gdLst/>
            <a:ahLst/>
            <a:cxnLst/>
            <a:rect l="l" t="t" r="r" b="b"/>
            <a:pathLst>
              <a:path w="1033779" h="662939">
                <a:moveTo>
                  <a:pt x="0" y="662939"/>
                </a:moveTo>
                <a:lnTo>
                  <a:pt x="1033272" y="662939"/>
                </a:lnTo>
                <a:lnTo>
                  <a:pt x="1033272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0620" y="3939539"/>
            <a:ext cx="1035050" cy="664845"/>
          </a:xfrm>
          <a:custGeom>
            <a:avLst/>
            <a:gdLst/>
            <a:ahLst/>
            <a:cxnLst/>
            <a:rect l="l" t="t" r="r" b="b"/>
            <a:pathLst>
              <a:path w="1035050" h="664845">
                <a:moveTo>
                  <a:pt x="1524" y="0"/>
                </a:moveTo>
                <a:lnTo>
                  <a:pt x="0" y="0"/>
                </a:lnTo>
                <a:lnTo>
                  <a:pt x="0" y="664463"/>
                </a:lnTo>
                <a:lnTo>
                  <a:pt x="1034795" y="664463"/>
                </a:lnTo>
                <a:lnTo>
                  <a:pt x="1034795" y="662939"/>
                </a:lnTo>
                <a:lnTo>
                  <a:pt x="1524" y="662939"/>
                </a:lnTo>
                <a:lnTo>
                  <a:pt x="1524" y="0"/>
                </a:lnTo>
                <a:close/>
              </a:path>
              <a:path w="1035050" h="664845">
                <a:moveTo>
                  <a:pt x="1033271" y="0"/>
                </a:moveTo>
                <a:lnTo>
                  <a:pt x="1033271" y="662939"/>
                </a:lnTo>
                <a:lnTo>
                  <a:pt x="1034795" y="662939"/>
                </a:lnTo>
                <a:lnTo>
                  <a:pt x="1034795" y="1524"/>
                </a:lnTo>
                <a:lnTo>
                  <a:pt x="1033271" y="0"/>
                </a:lnTo>
                <a:close/>
              </a:path>
              <a:path w="1035050" h="664845">
                <a:moveTo>
                  <a:pt x="1033271" y="0"/>
                </a:moveTo>
                <a:lnTo>
                  <a:pt x="1524" y="0"/>
                </a:lnTo>
                <a:lnTo>
                  <a:pt x="1524" y="1524"/>
                </a:lnTo>
                <a:lnTo>
                  <a:pt x="1033271" y="1524"/>
                </a:lnTo>
                <a:lnTo>
                  <a:pt x="1033271" y="0"/>
                </a:lnTo>
                <a:close/>
              </a:path>
              <a:path w="1035050" h="664845">
                <a:moveTo>
                  <a:pt x="1034795" y="0"/>
                </a:moveTo>
                <a:lnTo>
                  <a:pt x="1033271" y="0"/>
                </a:lnTo>
                <a:lnTo>
                  <a:pt x="1034795" y="1524"/>
                </a:lnTo>
                <a:lnTo>
                  <a:pt x="1034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4523" y="3931919"/>
            <a:ext cx="1047115" cy="678180"/>
          </a:xfrm>
          <a:custGeom>
            <a:avLst/>
            <a:gdLst/>
            <a:ahLst/>
            <a:cxnLst/>
            <a:rect l="l" t="t" r="r" b="b"/>
            <a:pathLst>
              <a:path w="1047114" h="678179">
                <a:moveTo>
                  <a:pt x="1046988" y="0"/>
                </a:moveTo>
                <a:lnTo>
                  <a:pt x="0" y="0"/>
                </a:lnTo>
                <a:lnTo>
                  <a:pt x="0" y="678179"/>
                </a:lnTo>
                <a:lnTo>
                  <a:pt x="1046988" y="678179"/>
                </a:lnTo>
                <a:lnTo>
                  <a:pt x="1046988" y="670559"/>
                </a:lnTo>
                <a:lnTo>
                  <a:pt x="13715" y="670559"/>
                </a:lnTo>
                <a:lnTo>
                  <a:pt x="7620" y="662939"/>
                </a:lnTo>
                <a:lnTo>
                  <a:pt x="13715" y="662939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19"/>
                </a:lnTo>
                <a:lnTo>
                  <a:pt x="1046988" y="7619"/>
                </a:lnTo>
                <a:lnTo>
                  <a:pt x="1046988" y="0"/>
                </a:lnTo>
                <a:close/>
              </a:path>
              <a:path w="1047114" h="678179">
                <a:moveTo>
                  <a:pt x="13715" y="662939"/>
                </a:moveTo>
                <a:lnTo>
                  <a:pt x="7620" y="662939"/>
                </a:lnTo>
                <a:lnTo>
                  <a:pt x="13715" y="670559"/>
                </a:lnTo>
                <a:lnTo>
                  <a:pt x="13715" y="662939"/>
                </a:lnTo>
                <a:close/>
              </a:path>
              <a:path w="1047114" h="678179">
                <a:moveTo>
                  <a:pt x="1033272" y="662939"/>
                </a:moveTo>
                <a:lnTo>
                  <a:pt x="13715" y="662939"/>
                </a:lnTo>
                <a:lnTo>
                  <a:pt x="13715" y="670559"/>
                </a:lnTo>
                <a:lnTo>
                  <a:pt x="1033272" y="670559"/>
                </a:lnTo>
                <a:lnTo>
                  <a:pt x="1033272" y="662939"/>
                </a:lnTo>
                <a:close/>
              </a:path>
              <a:path w="1047114" h="678179">
                <a:moveTo>
                  <a:pt x="1033272" y="7619"/>
                </a:moveTo>
                <a:lnTo>
                  <a:pt x="1033272" y="670559"/>
                </a:lnTo>
                <a:lnTo>
                  <a:pt x="1040891" y="662939"/>
                </a:lnTo>
                <a:lnTo>
                  <a:pt x="1046988" y="662939"/>
                </a:lnTo>
                <a:lnTo>
                  <a:pt x="1046988" y="15239"/>
                </a:lnTo>
                <a:lnTo>
                  <a:pt x="1040891" y="15239"/>
                </a:lnTo>
                <a:lnTo>
                  <a:pt x="1033272" y="7619"/>
                </a:lnTo>
                <a:close/>
              </a:path>
              <a:path w="1047114" h="678179">
                <a:moveTo>
                  <a:pt x="1046988" y="662939"/>
                </a:moveTo>
                <a:lnTo>
                  <a:pt x="1040891" y="662939"/>
                </a:lnTo>
                <a:lnTo>
                  <a:pt x="1033272" y="670559"/>
                </a:lnTo>
                <a:lnTo>
                  <a:pt x="1046988" y="670559"/>
                </a:lnTo>
                <a:lnTo>
                  <a:pt x="1046988" y="662939"/>
                </a:lnTo>
                <a:close/>
              </a:path>
              <a:path w="1047114" h="678179">
                <a:moveTo>
                  <a:pt x="13715" y="7619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1047114" h="678179">
                <a:moveTo>
                  <a:pt x="1033272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1033272" y="15239"/>
                </a:lnTo>
                <a:lnTo>
                  <a:pt x="1033272" y="7619"/>
                </a:lnTo>
                <a:close/>
              </a:path>
              <a:path w="1047114" h="678179">
                <a:moveTo>
                  <a:pt x="1046988" y="7619"/>
                </a:moveTo>
                <a:lnTo>
                  <a:pt x="1033272" y="7619"/>
                </a:lnTo>
                <a:lnTo>
                  <a:pt x="1040891" y="15239"/>
                </a:lnTo>
                <a:lnTo>
                  <a:pt x="1046988" y="15239"/>
                </a:lnTo>
                <a:lnTo>
                  <a:pt x="1046988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80485" y="1489963"/>
            <a:ext cx="5295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06723" y="4326635"/>
            <a:ext cx="1036319" cy="276225"/>
          </a:xfrm>
          <a:custGeom>
            <a:avLst/>
            <a:gdLst/>
            <a:ahLst/>
            <a:cxnLst/>
            <a:rect l="l" t="t" r="r" b="b"/>
            <a:pathLst>
              <a:path w="1036320" h="276225">
                <a:moveTo>
                  <a:pt x="0" y="275844"/>
                </a:moveTo>
                <a:lnTo>
                  <a:pt x="1036320" y="275844"/>
                </a:lnTo>
                <a:lnTo>
                  <a:pt x="103632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6723" y="4603330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>
                <a:moveTo>
                  <a:pt x="0" y="0"/>
                </a:moveTo>
                <a:lnTo>
                  <a:pt x="10363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85" y="4327105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6723" y="4325835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>
                <a:moveTo>
                  <a:pt x="0" y="0"/>
                </a:moveTo>
                <a:lnTo>
                  <a:pt x="103632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2282" y="4326635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0628" y="4319015"/>
            <a:ext cx="1049020" cy="291465"/>
          </a:xfrm>
          <a:custGeom>
            <a:avLst/>
            <a:gdLst/>
            <a:ahLst/>
            <a:cxnLst/>
            <a:rect l="l" t="t" r="r" b="b"/>
            <a:pathLst>
              <a:path w="1049020" h="291464">
                <a:moveTo>
                  <a:pt x="1048512" y="0"/>
                </a:moveTo>
                <a:lnTo>
                  <a:pt x="0" y="0"/>
                </a:lnTo>
                <a:lnTo>
                  <a:pt x="0" y="291083"/>
                </a:lnTo>
                <a:lnTo>
                  <a:pt x="1048512" y="291083"/>
                </a:lnTo>
                <a:lnTo>
                  <a:pt x="1048512" y="283463"/>
                </a:lnTo>
                <a:lnTo>
                  <a:pt x="13716" y="283463"/>
                </a:lnTo>
                <a:lnTo>
                  <a:pt x="6096" y="275844"/>
                </a:lnTo>
                <a:lnTo>
                  <a:pt x="13716" y="275844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19"/>
                </a:lnTo>
                <a:lnTo>
                  <a:pt x="1048512" y="7619"/>
                </a:lnTo>
                <a:lnTo>
                  <a:pt x="1048512" y="0"/>
                </a:lnTo>
                <a:close/>
              </a:path>
              <a:path w="1049020" h="291464">
                <a:moveTo>
                  <a:pt x="13716" y="275844"/>
                </a:moveTo>
                <a:lnTo>
                  <a:pt x="6096" y="275844"/>
                </a:lnTo>
                <a:lnTo>
                  <a:pt x="13716" y="283463"/>
                </a:lnTo>
                <a:lnTo>
                  <a:pt x="13716" y="275844"/>
                </a:lnTo>
                <a:close/>
              </a:path>
              <a:path w="1049020" h="291464">
                <a:moveTo>
                  <a:pt x="1034796" y="275844"/>
                </a:moveTo>
                <a:lnTo>
                  <a:pt x="13716" y="275844"/>
                </a:lnTo>
                <a:lnTo>
                  <a:pt x="13716" y="283463"/>
                </a:lnTo>
                <a:lnTo>
                  <a:pt x="1034796" y="283463"/>
                </a:lnTo>
                <a:lnTo>
                  <a:pt x="1034796" y="275844"/>
                </a:lnTo>
                <a:close/>
              </a:path>
              <a:path w="1049020" h="291464">
                <a:moveTo>
                  <a:pt x="1034796" y="7619"/>
                </a:moveTo>
                <a:lnTo>
                  <a:pt x="1034796" y="283463"/>
                </a:lnTo>
                <a:lnTo>
                  <a:pt x="1042416" y="275844"/>
                </a:lnTo>
                <a:lnTo>
                  <a:pt x="1048512" y="275844"/>
                </a:lnTo>
                <a:lnTo>
                  <a:pt x="1048512" y="13716"/>
                </a:lnTo>
                <a:lnTo>
                  <a:pt x="1042416" y="13716"/>
                </a:lnTo>
                <a:lnTo>
                  <a:pt x="1034796" y="7619"/>
                </a:lnTo>
                <a:close/>
              </a:path>
              <a:path w="1049020" h="291464">
                <a:moveTo>
                  <a:pt x="1048512" y="275844"/>
                </a:moveTo>
                <a:lnTo>
                  <a:pt x="1042416" y="275844"/>
                </a:lnTo>
                <a:lnTo>
                  <a:pt x="1034796" y="283463"/>
                </a:lnTo>
                <a:lnTo>
                  <a:pt x="1048512" y="283463"/>
                </a:lnTo>
                <a:lnTo>
                  <a:pt x="1048512" y="275844"/>
                </a:lnTo>
                <a:close/>
              </a:path>
              <a:path w="1049020" h="291464">
                <a:moveTo>
                  <a:pt x="13716" y="7619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19"/>
                </a:lnTo>
                <a:close/>
              </a:path>
              <a:path w="1049020" h="291464">
                <a:moveTo>
                  <a:pt x="1034796" y="7619"/>
                </a:moveTo>
                <a:lnTo>
                  <a:pt x="13716" y="7619"/>
                </a:lnTo>
                <a:lnTo>
                  <a:pt x="13716" y="13716"/>
                </a:lnTo>
                <a:lnTo>
                  <a:pt x="1034796" y="13716"/>
                </a:lnTo>
                <a:lnTo>
                  <a:pt x="1034796" y="7619"/>
                </a:lnTo>
                <a:close/>
              </a:path>
              <a:path w="1049020" h="291464">
                <a:moveTo>
                  <a:pt x="1048512" y="7619"/>
                </a:moveTo>
                <a:lnTo>
                  <a:pt x="1034796" y="7619"/>
                </a:lnTo>
                <a:lnTo>
                  <a:pt x="1042416" y="13716"/>
                </a:lnTo>
                <a:lnTo>
                  <a:pt x="1048512" y="13716"/>
                </a:lnTo>
                <a:lnTo>
                  <a:pt x="1048512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75992" y="3314217"/>
            <a:ext cx="2203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4351" y="3783634"/>
            <a:ext cx="1033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55211" y="2829508"/>
            <a:ext cx="3422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DR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3324" y="3023145"/>
            <a:ext cx="477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62144" y="4170743"/>
            <a:ext cx="10337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06723" y="3843527"/>
            <a:ext cx="1036319" cy="469900"/>
          </a:xfrm>
          <a:custGeom>
            <a:avLst/>
            <a:gdLst/>
            <a:ahLst/>
            <a:cxnLst/>
            <a:rect l="l" t="t" r="r" b="b"/>
            <a:pathLst>
              <a:path w="1036320" h="469900">
                <a:moveTo>
                  <a:pt x="0" y="469392"/>
                </a:moveTo>
                <a:lnTo>
                  <a:pt x="1036320" y="469392"/>
                </a:lnTo>
                <a:lnTo>
                  <a:pt x="1036320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6723" y="3842003"/>
            <a:ext cx="1036319" cy="471170"/>
          </a:xfrm>
          <a:custGeom>
            <a:avLst/>
            <a:gdLst/>
            <a:ahLst/>
            <a:cxnLst/>
            <a:rect l="l" t="t" r="r" b="b"/>
            <a:pathLst>
              <a:path w="1036320" h="471170">
                <a:moveTo>
                  <a:pt x="0" y="469392"/>
                </a:moveTo>
                <a:lnTo>
                  <a:pt x="0" y="470916"/>
                </a:lnTo>
                <a:lnTo>
                  <a:pt x="1524" y="470916"/>
                </a:lnTo>
                <a:lnTo>
                  <a:pt x="0" y="469392"/>
                </a:lnTo>
                <a:close/>
              </a:path>
              <a:path w="1036320" h="471170">
                <a:moveTo>
                  <a:pt x="1036320" y="0"/>
                </a:moveTo>
                <a:lnTo>
                  <a:pt x="0" y="0"/>
                </a:lnTo>
                <a:lnTo>
                  <a:pt x="0" y="469392"/>
                </a:lnTo>
                <a:lnTo>
                  <a:pt x="1524" y="470916"/>
                </a:lnTo>
                <a:lnTo>
                  <a:pt x="1524" y="1524"/>
                </a:lnTo>
                <a:lnTo>
                  <a:pt x="1036320" y="1524"/>
                </a:lnTo>
                <a:lnTo>
                  <a:pt x="1036320" y="0"/>
                </a:lnTo>
                <a:close/>
              </a:path>
              <a:path w="1036320" h="471170">
                <a:moveTo>
                  <a:pt x="1034796" y="469392"/>
                </a:moveTo>
                <a:lnTo>
                  <a:pt x="1524" y="469392"/>
                </a:lnTo>
                <a:lnTo>
                  <a:pt x="1524" y="470916"/>
                </a:lnTo>
                <a:lnTo>
                  <a:pt x="1034796" y="470916"/>
                </a:lnTo>
                <a:lnTo>
                  <a:pt x="1034796" y="469392"/>
                </a:lnTo>
                <a:close/>
              </a:path>
              <a:path w="1036320" h="471170">
                <a:moveTo>
                  <a:pt x="1036320" y="1524"/>
                </a:moveTo>
                <a:lnTo>
                  <a:pt x="1034796" y="1524"/>
                </a:lnTo>
                <a:lnTo>
                  <a:pt x="1034796" y="470916"/>
                </a:lnTo>
                <a:lnTo>
                  <a:pt x="1036320" y="469392"/>
                </a:lnTo>
                <a:lnTo>
                  <a:pt x="1036320" y="1524"/>
                </a:lnTo>
                <a:close/>
              </a:path>
              <a:path w="1036320" h="471170">
                <a:moveTo>
                  <a:pt x="1036320" y="469392"/>
                </a:moveTo>
                <a:lnTo>
                  <a:pt x="1034796" y="470916"/>
                </a:lnTo>
                <a:lnTo>
                  <a:pt x="1036320" y="470916"/>
                </a:lnTo>
                <a:lnTo>
                  <a:pt x="103632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00628" y="3835907"/>
            <a:ext cx="1049020" cy="485140"/>
          </a:xfrm>
          <a:custGeom>
            <a:avLst/>
            <a:gdLst/>
            <a:ahLst/>
            <a:cxnLst/>
            <a:rect l="l" t="t" r="r" b="b"/>
            <a:pathLst>
              <a:path w="1049020" h="485139">
                <a:moveTo>
                  <a:pt x="1048512" y="0"/>
                </a:moveTo>
                <a:lnTo>
                  <a:pt x="0" y="0"/>
                </a:lnTo>
                <a:lnTo>
                  <a:pt x="0" y="484632"/>
                </a:lnTo>
                <a:lnTo>
                  <a:pt x="1048512" y="484632"/>
                </a:lnTo>
                <a:lnTo>
                  <a:pt x="1048512" y="477012"/>
                </a:lnTo>
                <a:lnTo>
                  <a:pt x="13716" y="477012"/>
                </a:lnTo>
                <a:lnTo>
                  <a:pt x="6096" y="469392"/>
                </a:lnTo>
                <a:lnTo>
                  <a:pt x="13716" y="469392"/>
                </a:lnTo>
                <a:lnTo>
                  <a:pt x="13716" y="13716"/>
                </a:lnTo>
                <a:lnTo>
                  <a:pt x="6096" y="13716"/>
                </a:lnTo>
                <a:lnTo>
                  <a:pt x="13716" y="7620"/>
                </a:lnTo>
                <a:lnTo>
                  <a:pt x="1048512" y="7620"/>
                </a:lnTo>
                <a:lnTo>
                  <a:pt x="1048512" y="0"/>
                </a:lnTo>
                <a:close/>
              </a:path>
              <a:path w="1049020" h="485139">
                <a:moveTo>
                  <a:pt x="13716" y="469392"/>
                </a:moveTo>
                <a:lnTo>
                  <a:pt x="6096" y="469392"/>
                </a:lnTo>
                <a:lnTo>
                  <a:pt x="13716" y="477012"/>
                </a:lnTo>
                <a:lnTo>
                  <a:pt x="13716" y="469392"/>
                </a:lnTo>
                <a:close/>
              </a:path>
              <a:path w="1049020" h="485139">
                <a:moveTo>
                  <a:pt x="1034796" y="469392"/>
                </a:moveTo>
                <a:lnTo>
                  <a:pt x="13716" y="469392"/>
                </a:lnTo>
                <a:lnTo>
                  <a:pt x="13716" y="477012"/>
                </a:lnTo>
                <a:lnTo>
                  <a:pt x="1034796" y="477012"/>
                </a:lnTo>
                <a:lnTo>
                  <a:pt x="1034796" y="469392"/>
                </a:lnTo>
                <a:close/>
              </a:path>
              <a:path w="1049020" h="485139">
                <a:moveTo>
                  <a:pt x="1034796" y="7620"/>
                </a:moveTo>
                <a:lnTo>
                  <a:pt x="1034796" y="477012"/>
                </a:lnTo>
                <a:lnTo>
                  <a:pt x="1042416" y="469392"/>
                </a:lnTo>
                <a:lnTo>
                  <a:pt x="1048512" y="469392"/>
                </a:lnTo>
                <a:lnTo>
                  <a:pt x="1048512" y="13716"/>
                </a:lnTo>
                <a:lnTo>
                  <a:pt x="1042416" y="13716"/>
                </a:lnTo>
                <a:lnTo>
                  <a:pt x="1034796" y="7620"/>
                </a:lnTo>
                <a:close/>
              </a:path>
              <a:path w="1049020" h="485139">
                <a:moveTo>
                  <a:pt x="1048512" y="469392"/>
                </a:moveTo>
                <a:lnTo>
                  <a:pt x="1042416" y="469392"/>
                </a:lnTo>
                <a:lnTo>
                  <a:pt x="1034796" y="477012"/>
                </a:lnTo>
                <a:lnTo>
                  <a:pt x="1048512" y="477012"/>
                </a:lnTo>
                <a:lnTo>
                  <a:pt x="1048512" y="469392"/>
                </a:lnTo>
                <a:close/>
              </a:path>
              <a:path w="1049020" h="485139">
                <a:moveTo>
                  <a:pt x="13716" y="7620"/>
                </a:moveTo>
                <a:lnTo>
                  <a:pt x="6096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1049020" h="485139">
                <a:moveTo>
                  <a:pt x="1034796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1034796" y="13716"/>
                </a:lnTo>
                <a:lnTo>
                  <a:pt x="1034796" y="7620"/>
                </a:lnTo>
                <a:close/>
              </a:path>
              <a:path w="1049020" h="485139">
                <a:moveTo>
                  <a:pt x="1048512" y="7620"/>
                </a:moveTo>
                <a:lnTo>
                  <a:pt x="1034796" y="7620"/>
                </a:lnTo>
                <a:lnTo>
                  <a:pt x="1042416" y="13716"/>
                </a:lnTo>
                <a:lnTo>
                  <a:pt x="1048512" y="13716"/>
                </a:lnTo>
                <a:lnTo>
                  <a:pt x="1048512" y="76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7264" y="3966971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15239" y="0"/>
                </a:moveTo>
                <a:lnTo>
                  <a:pt x="0" y="0"/>
                </a:lnTo>
                <a:lnTo>
                  <a:pt x="0" y="28955"/>
                </a:lnTo>
                <a:lnTo>
                  <a:pt x="30480" y="28955"/>
                </a:lnTo>
                <a:lnTo>
                  <a:pt x="3048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  <a:path w="30479" h="29210">
                <a:moveTo>
                  <a:pt x="30480" y="0"/>
                </a:moveTo>
                <a:lnTo>
                  <a:pt x="15239" y="0"/>
                </a:lnTo>
                <a:lnTo>
                  <a:pt x="15239" y="13715"/>
                </a:lnTo>
                <a:lnTo>
                  <a:pt x="30480" y="13715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15740" y="3966971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1524" y="0"/>
                </a:moveTo>
                <a:lnTo>
                  <a:pt x="0" y="0"/>
                </a:lnTo>
                <a:lnTo>
                  <a:pt x="0" y="28955"/>
                </a:lnTo>
                <a:lnTo>
                  <a:pt x="1524" y="28955"/>
                </a:lnTo>
                <a:lnTo>
                  <a:pt x="1524" y="0"/>
                </a:lnTo>
                <a:close/>
              </a:path>
              <a:path w="32385" h="29210">
                <a:moveTo>
                  <a:pt x="30480" y="27431"/>
                </a:moveTo>
                <a:lnTo>
                  <a:pt x="1524" y="27431"/>
                </a:lnTo>
                <a:lnTo>
                  <a:pt x="1524" y="28955"/>
                </a:lnTo>
                <a:lnTo>
                  <a:pt x="30480" y="28955"/>
                </a:lnTo>
                <a:lnTo>
                  <a:pt x="30480" y="27431"/>
                </a:lnTo>
                <a:close/>
              </a:path>
              <a:path w="32385" h="29210">
                <a:moveTo>
                  <a:pt x="30480" y="0"/>
                </a:moveTo>
                <a:lnTo>
                  <a:pt x="30480" y="28955"/>
                </a:lnTo>
                <a:lnTo>
                  <a:pt x="32004" y="27431"/>
                </a:lnTo>
                <a:lnTo>
                  <a:pt x="32004" y="1523"/>
                </a:lnTo>
                <a:lnTo>
                  <a:pt x="30480" y="0"/>
                </a:lnTo>
                <a:close/>
              </a:path>
              <a:path w="32385" h="29210">
                <a:moveTo>
                  <a:pt x="32004" y="27431"/>
                </a:moveTo>
                <a:lnTo>
                  <a:pt x="30480" y="28955"/>
                </a:lnTo>
                <a:lnTo>
                  <a:pt x="32004" y="28955"/>
                </a:lnTo>
                <a:lnTo>
                  <a:pt x="32004" y="27431"/>
                </a:lnTo>
                <a:close/>
              </a:path>
              <a:path w="32385" h="29210">
                <a:moveTo>
                  <a:pt x="18287" y="0"/>
                </a:moveTo>
                <a:lnTo>
                  <a:pt x="16763" y="1523"/>
                </a:lnTo>
                <a:lnTo>
                  <a:pt x="16763" y="15239"/>
                </a:lnTo>
                <a:lnTo>
                  <a:pt x="18287" y="15239"/>
                </a:lnTo>
                <a:lnTo>
                  <a:pt x="18287" y="0"/>
                </a:lnTo>
                <a:close/>
              </a:path>
              <a:path w="32385" h="29210">
                <a:moveTo>
                  <a:pt x="16763" y="0"/>
                </a:moveTo>
                <a:lnTo>
                  <a:pt x="1524" y="0"/>
                </a:lnTo>
                <a:lnTo>
                  <a:pt x="1524" y="1523"/>
                </a:lnTo>
                <a:lnTo>
                  <a:pt x="16763" y="1523"/>
                </a:lnTo>
                <a:lnTo>
                  <a:pt x="16763" y="0"/>
                </a:lnTo>
                <a:close/>
              </a:path>
              <a:path w="32385" h="29210">
                <a:moveTo>
                  <a:pt x="18287" y="0"/>
                </a:moveTo>
                <a:lnTo>
                  <a:pt x="16763" y="0"/>
                </a:lnTo>
                <a:lnTo>
                  <a:pt x="16763" y="1523"/>
                </a:lnTo>
                <a:lnTo>
                  <a:pt x="18287" y="0"/>
                </a:lnTo>
                <a:close/>
              </a:path>
              <a:path w="32385" h="29210">
                <a:moveTo>
                  <a:pt x="30480" y="0"/>
                </a:moveTo>
                <a:lnTo>
                  <a:pt x="18287" y="0"/>
                </a:lnTo>
                <a:lnTo>
                  <a:pt x="18287" y="1523"/>
                </a:lnTo>
                <a:lnTo>
                  <a:pt x="30480" y="1523"/>
                </a:lnTo>
                <a:lnTo>
                  <a:pt x="30480" y="0"/>
                </a:lnTo>
                <a:close/>
              </a:path>
              <a:path w="32385" h="29210">
                <a:moveTo>
                  <a:pt x="32004" y="0"/>
                </a:moveTo>
                <a:lnTo>
                  <a:pt x="30480" y="0"/>
                </a:lnTo>
                <a:lnTo>
                  <a:pt x="32004" y="1523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9644" y="397306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7619" y="7620"/>
                </a:moveTo>
                <a:lnTo>
                  <a:pt x="0" y="7620"/>
                </a:lnTo>
                <a:lnTo>
                  <a:pt x="0" y="24384"/>
                </a:lnTo>
                <a:lnTo>
                  <a:pt x="1523" y="27431"/>
                </a:lnTo>
                <a:lnTo>
                  <a:pt x="7619" y="30480"/>
                </a:lnTo>
                <a:lnTo>
                  <a:pt x="10667" y="28956"/>
                </a:lnTo>
                <a:lnTo>
                  <a:pt x="16763" y="22860"/>
                </a:lnTo>
                <a:lnTo>
                  <a:pt x="13715" y="22860"/>
                </a:lnTo>
                <a:lnTo>
                  <a:pt x="3047" y="16764"/>
                </a:lnTo>
                <a:lnTo>
                  <a:pt x="7619" y="12649"/>
                </a:lnTo>
                <a:lnTo>
                  <a:pt x="7619" y="7620"/>
                </a:lnTo>
                <a:close/>
              </a:path>
              <a:path w="30479" h="30479">
                <a:moveTo>
                  <a:pt x="7619" y="12649"/>
                </a:moveTo>
                <a:lnTo>
                  <a:pt x="3047" y="16764"/>
                </a:lnTo>
                <a:lnTo>
                  <a:pt x="13715" y="22860"/>
                </a:lnTo>
                <a:lnTo>
                  <a:pt x="13715" y="15240"/>
                </a:lnTo>
                <a:lnTo>
                  <a:pt x="7619" y="15240"/>
                </a:lnTo>
                <a:lnTo>
                  <a:pt x="7619" y="12649"/>
                </a:lnTo>
                <a:close/>
              </a:path>
              <a:path w="30479" h="30479">
                <a:moveTo>
                  <a:pt x="20002" y="7620"/>
                </a:moveTo>
                <a:lnTo>
                  <a:pt x="13715" y="7620"/>
                </a:lnTo>
                <a:lnTo>
                  <a:pt x="13715" y="22860"/>
                </a:lnTo>
                <a:lnTo>
                  <a:pt x="16763" y="22860"/>
                </a:lnTo>
                <a:lnTo>
                  <a:pt x="24383" y="15240"/>
                </a:lnTo>
                <a:lnTo>
                  <a:pt x="22859" y="15240"/>
                </a:lnTo>
                <a:lnTo>
                  <a:pt x="20002" y="7620"/>
                </a:lnTo>
                <a:close/>
              </a:path>
              <a:path w="30479" h="30479">
                <a:moveTo>
                  <a:pt x="18287" y="3048"/>
                </a:moveTo>
                <a:lnTo>
                  <a:pt x="7619" y="12649"/>
                </a:lnTo>
                <a:lnTo>
                  <a:pt x="7619" y="15240"/>
                </a:lnTo>
                <a:lnTo>
                  <a:pt x="13715" y="15240"/>
                </a:lnTo>
                <a:lnTo>
                  <a:pt x="13715" y="7620"/>
                </a:lnTo>
                <a:lnTo>
                  <a:pt x="20002" y="7620"/>
                </a:lnTo>
                <a:lnTo>
                  <a:pt x="18287" y="3048"/>
                </a:lnTo>
                <a:close/>
              </a:path>
              <a:path w="30479" h="30479">
                <a:moveTo>
                  <a:pt x="29717" y="3048"/>
                </a:moveTo>
                <a:lnTo>
                  <a:pt x="18287" y="3048"/>
                </a:lnTo>
                <a:lnTo>
                  <a:pt x="22859" y="15240"/>
                </a:lnTo>
                <a:lnTo>
                  <a:pt x="24383" y="15240"/>
                </a:lnTo>
                <a:lnTo>
                  <a:pt x="27431" y="12192"/>
                </a:lnTo>
                <a:lnTo>
                  <a:pt x="30479" y="10668"/>
                </a:lnTo>
                <a:lnTo>
                  <a:pt x="30479" y="4572"/>
                </a:lnTo>
                <a:lnTo>
                  <a:pt x="29717" y="3048"/>
                </a:lnTo>
                <a:close/>
              </a:path>
              <a:path w="30479" h="30479">
                <a:moveTo>
                  <a:pt x="25907" y="0"/>
                </a:moveTo>
                <a:lnTo>
                  <a:pt x="7619" y="0"/>
                </a:lnTo>
                <a:lnTo>
                  <a:pt x="7619" y="12649"/>
                </a:lnTo>
                <a:lnTo>
                  <a:pt x="18287" y="3048"/>
                </a:lnTo>
                <a:lnTo>
                  <a:pt x="29717" y="3048"/>
                </a:lnTo>
                <a:lnTo>
                  <a:pt x="28955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17264" y="4064507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15239" y="0"/>
                </a:moveTo>
                <a:lnTo>
                  <a:pt x="0" y="0"/>
                </a:lnTo>
                <a:lnTo>
                  <a:pt x="0" y="27432"/>
                </a:lnTo>
                <a:lnTo>
                  <a:pt x="30480" y="27432"/>
                </a:lnTo>
                <a:lnTo>
                  <a:pt x="30480" y="12192"/>
                </a:lnTo>
                <a:lnTo>
                  <a:pt x="15239" y="12192"/>
                </a:lnTo>
                <a:lnTo>
                  <a:pt x="15239" y="0"/>
                </a:lnTo>
                <a:close/>
              </a:path>
              <a:path w="30479" h="27939">
                <a:moveTo>
                  <a:pt x="30480" y="0"/>
                </a:moveTo>
                <a:lnTo>
                  <a:pt x="15239" y="0"/>
                </a:lnTo>
                <a:lnTo>
                  <a:pt x="15239" y="12192"/>
                </a:lnTo>
                <a:lnTo>
                  <a:pt x="30480" y="12192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15740" y="4062983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16763" y="0"/>
                </a:moveTo>
                <a:lnTo>
                  <a:pt x="0" y="0"/>
                </a:lnTo>
                <a:lnTo>
                  <a:pt x="0" y="28956"/>
                </a:lnTo>
                <a:lnTo>
                  <a:pt x="1524" y="28956"/>
                </a:lnTo>
                <a:lnTo>
                  <a:pt x="1524" y="1524"/>
                </a:lnTo>
                <a:lnTo>
                  <a:pt x="16763" y="1524"/>
                </a:lnTo>
                <a:lnTo>
                  <a:pt x="16763" y="0"/>
                </a:lnTo>
                <a:close/>
              </a:path>
              <a:path w="32385" h="29210">
                <a:moveTo>
                  <a:pt x="30480" y="27432"/>
                </a:moveTo>
                <a:lnTo>
                  <a:pt x="1524" y="27432"/>
                </a:lnTo>
                <a:lnTo>
                  <a:pt x="1524" y="28956"/>
                </a:lnTo>
                <a:lnTo>
                  <a:pt x="30480" y="28956"/>
                </a:lnTo>
                <a:lnTo>
                  <a:pt x="30480" y="27432"/>
                </a:lnTo>
                <a:close/>
              </a:path>
              <a:path w="32385" h="29210">
                <a:moveTo>
                  <a:pt x="32004" y="0"/>
                </a:moveTo>
                <a:lnTo>
                  <a:pt x="18287" y="0"/>
                </a:lnTo>
                <a:lnTo>
                  <a:pt x="18287" y="1524"/>
                </a:lnTo>
                <a:lnTo>
                  <a:pt x="30480" y="1524"/>
                </a:lnTo>
                <a:lnTo>
                  <a:pt x="30480" y="28956"/>
                </a:lnTo>
                <a:lnTo>
                  <a:pt x="32004" y="27432"/>
                </a:lnTo>
                <a:lnTo>
                  <a:pt x="32004" y="0"/>
                </a:lnTo>
                <a:close/>
              </a:path>
              <a:path w="32385" h="29210">
                <a:moveTo>
                  <a:pt x="32004" y="27432"/>
                </a:moveTo>
                <a:lnTo>
                  <a:pt x="30480" y="28956"/>
                </a:lnTo>
                <a:lnTo>
                  <a:pt x="32004" y="28956"/>
                </a:lnTo>
                <a:lnTo>
                  <a:pt x="32004" y="27432"/>
                </a:lnTo>
                <a:close/>
              </a:path>
              <a:path w="32385" h="29210">
                <a:moveTo>
                  <a:pt x="18287" y="0"/>
                </a:moveTo>
                <a:lnTo>
                  <a:pt x="16763" y="0"/>
                </a:lnTo>
                <a:lnTo>
                  <a:pt x="16763" y="15240"/>
                </a:lnTo>
                <a:lnTo>
                  <a:pt x="18287" y="15240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9644" y="4070603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7619" y="6095"/>
                </a:moveTo>
                <a:lnTo>
                  <a:pt x="0" y="6095"/>
                </a:lnTo>
                <a:lnTo>
                  <a:pt x="0" y="24384"/>
                </a:lnTo>
                <a:lnTo>
                  <a:pt x="1523" y="25907"/>
                </a:lnTo>
                <a:lnTo>
                  <a:pt x="7619" y="28956"/>
                </a:lnTo>
                <a:lnTo>
                  <a:pt x="10667" y="28956"/>
                </a:lnTo>
                <a:lnTo>
                  <a:pt x="12191" y="25907"/>
                </a:lnTo>
                <a:lnTo>
                  <a:pt x="17271" y="21336"/>
                </a:lnTo>
                <a:lnTo>
                  <a:pt x="13715" y="21336"/>
                </a:lnTo>
                <a:lnTo>
                  <a:pt x="3047" y="15239"/>
                </a:lnTo>
                <a:lnTo>
                  <a:pt x="7619" y="11125"/>
                </a:lnTo>
                <a:lnTo>
                  <a:pt x="7619" y="6095"/>
                </a:lnTo>
                <a:close/>
              </a:path>
              <a:path w="30479" h="29210">
                <a:moveTo>
                  <a:pt x="7619" y="11125"/>
                </a:moveTo>
                <a:lnTo>
                  <a:pt x="3047" y="15239"/>
                </a:lnTo>
                <a:lnTo>
                  <a:pt x="13715" y="21336"/>
                </a:lnTo>
                <a:lnTo>
                  <a:pt x="13715" y="13716"/>
                </a:lnTo>
                <a:lnTo>
                  <a:pt x="7619" y="13716"/>
                </a:lnTo>
                <a:lnTo>
                  <a:pt x="7619" y="11125"/>
                </a:lnTo>
                <a:close/>
              </a:path>
              <a:path w="30479" h="29210">
                <a:moveTo>
                  <a:pt x="20002" y="6095"/>
                </a:moveTo>
                <a:lnTo>
                  <a:pt x="13715" y="6095"/>
                </a:lnTo>
                <a:lnTo>
                  <a:pt x="13715" y="21336"/>
                </a:lnTo>
                <a:lnTo>
                  <a:pt x="17271" y="21336"/>
                </a:lnTo>
                <a:lnTo>
                  <a:pt x="25738" y="13716"/>
                </a:lnTo>
                <a:lnTo>
                  <a:pt x="22859" y="13716"/>
                </a:lnTo>
                <a:lnTo>
                  <a:pt x="20002" y="6095"/>
                </a:lnTo>
                <a:close/>
              </a:path>
              <a:path w="30479" h="29210">
                <a:moveTo>
                  <a:pt x="18287" y="1524"/>
                </a:moveTo>
                <a:lnTo>
                  <a:pt x="7619" y="11125"/>
                </a:lnTo>
                <a:lnTo>
                  <a:pt x="7619" y="13716"/>
                </a:lnTo>
                <a:lnTo>
                  <a:pt x="13715" y="13716"/>
                </a:lnTo>
                <a:lnTo>
                  <a:pt x="13715" y="6095"/>
                </a:lnTo>
                <a:lnTo>
                  <a:pt x="20002" y="6095"/>
                </a:lnTo>
                <a:lnTo>
                  <a:pt x="18287" y="1524"/>
                </a:lnTo>
                <a:close/>
              </a:path>
              <a:path w="30479" h="29210">
                <a:moveTo>
                  <a:pt x="28955" y="1524"/>
                </a:moveTo>
                <a:lnTo>
                  <a:pt x="18287" y="1524"/>
                </a:lnTo>
                <a:lnTo>
                  <a:pt x="22859" y="13716"/>
                </a:lnTo>
                <a:lnTo>
                  <a:pt x="25738" y="13716"/>
                </a:lnTo>
                <a:lnTo>
                  <a:pt x="27431" y="12192"/>
                </a:lnTo>
                <a:lnTo>
                  <a:pt x="30479" y="9143"/>
                </a:lnTo>
                <a:lnTo>
                  <a:pt x="30479" y="4572"/>
                </a:lnTo>
                <a:lnTo>
                  <a:pt x="28955" y="1524"/>
                </a:lnTo>
                <a:close/>
              </a:path>
              <a:path w="30479" h="29210">
                <a:moveTo>
                  <a:pt x="25907" y="0"/>
                </a:moveTo>
                <a:lnTo>
                  <a:pt x="7619" y="0"/>
                </a:lnTo>
                <a:lnTo>
                  <a:pt x="7619" y="11125"/>
                </a:lnTo>
                <a:lnTo>
                  <a:pt x="18287" y="1524"/>
                </a:lnTo>
                <a:lnTo>
                  <a:pt x="28955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17264" y="4160519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15239" y="0"/>
                </a:moveTo>
                <a:lnTo>
                  <a:pt x="0" y="0"/>
                </a:lnTo>
                <a:lnTo>
                  <a:pt x="0" y="27431"/>
                </a:lnTo>
                <a:lnTo>
                  <a:pt x="30480" y="27431"/>
                </a:lnTo>
                <a:lnTo>
                  <a:pt x="3048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  <a:path w="30479" h="27939">
                <a:moveTo>
                  <a:pt x="30480" y="0"/>
                </a:moveTo>
                <a:lnTo>
                  <a:pt x="15239" y="0"/>
                </a:lnTo>
                <a:lnTo>
                  <a:pt x="15239" y="15239"/>
                </a:lnTo>
                <a:lnTo>
                  <a:pt x="30480" y="1523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15740" y="4160519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1524" y="0"/>
                </a:moveTo>
                <a:lnTo>
                  <a:pt x="0" y="0"/>
                </a:lnTo>
                <a:lnTo>
                  <a:pt x="0" y="28955"/>
                </a:lnTo>
                <a:lnTo>
                  <a:pt x="32004" y="28955"/>
                </a:lnTo>
                <a:lnTo>
                  <a:pt x="32004" y="27431"/>
                </a:lnTo>
                <a:lnTo>
                  <a:pt x="1524" y="27431"/>
                </a:lnTo>
                <a:lnTo>
                  <a:pt x="1524" y="0"/>
                </a:lnTo>
                <a:close/>
              </a:path>
              <a:path w="32385" h="29210">
                <a:moveTo>
                  <a:pt x="30480" y="0"/>
                </a:moveTo>
                <a:lnTo>
                  <a:pt x="30480" y="27431"/>
                </a:lnTo>
                <a:lnTo>
                  <a:pt x="32004" y="27431"/>
                </a:lnTo>
                <a:lnTo>
                  <a:pt x="32004" y="1523"/>
                </a:lnTo>
                <a:lnTo>
                  <a:pt x="30480" y="0"/>
                </a:lnTo>
                <a:close/>
              </a:path>
              <a:path w="32385" h="29210">
                <a:moveTo>
                  <a:pt x="18287" y="0"/>
                </a:moveTo>
                <a:lnTo>
                  <a:pt x="16763" y="1523"/>
                </a:lnTo>
                <a:lnTo>
                  <a:pt x="16763" y="15239"/>
                </a:lnTo>
                <a:lnTo>
                  <a:pt x="18287" y="15239"/>
                </a:lnTo>
                <a:lnTo>
                  <a:pt x="18287" y="0"/>
                </a:lnTo>
                <a:close/>
              </a:path>
              <a:path w="32385" h="29210">
                <a:moveTo>
                  <a:pt x="16763" y="0"/>
                </a:moveTo>
                <a:lnTo>
                  <a:pt x="1524" y="0"/>
                </a:lnTo>
                <a:lnTo>
                  <a:pt x="1524" y="1523"/>
                </a:lnTo>
                <a:lnTo>
                  <a:pt x="16763" y="1523"/>
                </a:lnTo>
                <a:lnTo>
                  <a:pt x="16763" y="0"/>
                </a:lnTo>
                <a:close/>
              </a:path>
              <a:path w="32385" h="29210">
                <a:moveTo>
                  <a:pt x="18287" y="0"/>
                </a:moveTo>
                <a:lnTo>
                  <a:pt x="16763" y="0"/>
                </a:lnTo>
                <a:lnTo>
                  <a:pt x="16763" y="1523"/>
                </a:lnTo>
                <a:lnTo>
                  <a:pt x="18287" y="0"/>
                </a:lnTo>
                <a:close/>
              </a:path>
              <a:path w="32385" h="29210">
                <a:moveTo>
                  <a:pt x="30480" y="0"/>
                </a:moveTo>
                <a:lnTo>
                  <a:pt x="18287" y="0"/>
                </a:lnTo>
                <a:lnTo>
                  <a:pt x="18287" y="1523"/>
                </a:lnTo>
                <a:lnTo>
                  <a:pt x="30480" y="1523"/>
                </a:lnTo>
                <a:lnTo>
                  <a:pt x="30480" y="0"/>
                </a:lnTo>
                <a:close/>
              </a:path>
              <a:path w="32385" h="29210">
                <a:moveTo>
                  <a:pt x="32004" y="0"/>
                </a:moveTo>
                <a:lnTo>
                  <a:pt x="30480" y="0"/>
                </a:lnTo>
                <a:lnTo>
                  <a:pt x="32004" y="1523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9644" y="4168139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7619" y="7619"/>
                </a:moveTo>
                <a:lnTo>
                  <a:pt x="0" y="7619"/>
                </a:lnTo>
                <a:lnTo>
                  <a:pt x="0" y="22859"/>
                </a:lnTo>
                <a:lnTo>
                  <a:pt x="1523" y="25907"/>
                </a:lnTo>
                <a:lnTo>
                  <a:pt x="4571" y="27431"/>
                </a:lnTo>
                <a:lnTo>
                  <a:pt x="9143" y="27431"/>
                </a:lnTo>
                <a:lnTo>
                  <a:pt x="12191" y="25907"/>
                </a:lnTo>
                <a:lnTo>
                  <a:pt x="18965" y="19812"/>
                </a:lnTo>
                <a:lnTo>
                  <a:pt x="13715" y="19812"/>
                </a:lnTo>
                <a:lnTo>
                  <a:pt x="3047" y="15239"/>
                </a:lnTo>
                <a:lnTo>
                  <a:pt x="7619" y="11125"/>
                </a:lnTo>
                <a:lnTo>
                  <a:pt x="7619" y="7619"/>
                </a:lnTo>
                <a:close/>
              </a:path>
              <a:path w="30479" h="27939">
                <a:moveTo>
                  <a:pt x="7619" y="11125"/>
                </a:moveTo>
                <a:lnTo>
                  <a:pt x="3047" y="15239"/>
                </a:lnTo>
                <a:lnTo>
                  <a:pt x="13715" y="19812"/>
                </a:lnTo>
                <a:lnTo>
                  <a:pt x="13715" y="13715"/>
                </a:lnTo>
                <a:lnTo>
                  <a:pt x="7619" y="13715"/>
                </a:lnTo>
                <a:lnTo>
                  <a:pt x="7619" y="11125"/>
                </a:lnTo>
                <a:close/>
              </a:path>
              <a:path w="30479" h="27939">
                <a:moveTo>
                  <a:pt x="20574" y="7619"/>
                </a:moveTo>
                <a:lnTo>
                  <a:pt x="13715" y="7619"/>
                </a:lnTo>
                <a:lnTo>
                  <a:pt x="13715" y="19812"/>
                </a:lnTo>
                <a:lnTo>
                  <a:pt x="18965" y="19812"/>
                </a:lnTo>
                <a:lnTo>
                  <a:pt x="25738" y="13715"/>
                </a:lnTo>
                <a:lnTo>
                  <a:pt x="22859" y="13715"/>
                </a:lnTo>
                <a:lnTo>
                  <a:pt x="20574" y="7619"/>
                </a:lnTo>
                <a:close/>
              </a:path>
              <a:path w="30479" h="27939">
                <a:moveTo>
                  <a:pt x="18287" y="1524"/>
                </a:moveTo>
                <a:lnTo>
                  <a:pt x="7619" y="11125"/>
                </a:ln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lnTo>
                  <a:pt x="20574" y="7619"/>
                </a:lnTo>
                <a:lnTo>
                  <a:pt x="18287" y="1524"/>
                </a:lnTo>
                <a:close/>
              </a:path>
              <a:path w="30479" h="27939">
                <a:moveTo>
                  <a:pt x="28955" y="1524"/>
                </a:moveTo>
                <a:lnTo>
                  <a:pt x="18287" y="1524"/>
                </a:lnTo>
                <a:lnTo>
                  <a:pt x="22859" y="13715"/>
                </a:lnTo>
                <a:lnTo>
                  <a:pt x="25738" y="13715"/>
                </a:lnTo>
                <a:lnTo>
                  <a:pt x="27431" y="12192"/>
                </a:lnTo>
                <a:lnTo>
                  <a:pt x="30479" y="10668"/>
                </a:lnTo>
                <a:lnTo>
                  <a:pt x="30479" y="4571"/>
                </a:lnTo>
                <a:lnTo>
                  <a:pt x="28955" y="1524"/>
                </a:lnTo>
                <a:close/>
              </a:path>
              <a:path w="30479" h="27939">
                <a:moveTo>
                  <a:pt x="25907" y="0"/>
                </a:moveTo>
                <a:lnTo>
                  <a:pt x="7619" y="0"/>
                </a:lnTo>
                <a:lnTo>
                  <a:pt x="7619" y="11125"/>
                </a:lnTo>
                <a:lnTo>
                  <a:pt x="18287" y="1524"/>
                </a:lnTo>
                <a:lnTo>
                  <a:pt x="28955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929951" y="3286734"/>
            <a:ext cx="173990" cy="483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80" dirty="0">
                <a:latin typeface="Arial"/>
                <a:cs typeface="Arial"/>
              </a:rPr>
              <a:t>R</a:t>
            </a:r>
            <a:r>
              <a:rPr sz="1200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spc="-80" dirty="0">
                <a:latin typeface="Arial"/>
                <a:cs typeface="Arial"/>
              </a:rPr>
              <a:t>R</a:t>
            </a:r>
            <a:r>
              <a:rPr sz="1200" baseline="-24305" dirty="0">
                <a:latin typeface="Arial"/>
                <a:cs typeface="Arial"/>
              </a:rPr>
              <a:t>1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18079" y="2829508"/>
            <a:ext cx="334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41293" y="4332845"/>
            <a:ext cx="1134110" cy="6127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600"/>
              </a:spcBef>
            </a:pPr>
            <a:r>
              <a:rPr sz="1650" spc="-60" baseline="25252" dirty="0">
                <a:latin typeface="Arial"/>
                <a:cs typeface="Arial"/>
              </a:rPr>
              <a:t>R</a:t>
            </a:r>
            <a:r>
              <a:rPr sz="800" spc="-40" dirty="0">
                <a:latin typeface="Arial"/>
                <a:cs typeface="Arial"/>
              </a:rPr>
              <a:t>n </a:t>
            </a:r>
            <a:r>
              <a:rPr sz="800" dirty="0">
                <a:latin typeface="Arial"/>
                <a:cs typeface="Arial"/>
              </a:rPr>
              <a:t>-</a:t>
            </a:r>
            <a:r>
              <a:rPr sz="800" spc="1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251460" marR="5080" indent="-239395">
              <a:lnSpc>
                <a:spcPct val="73700"/>
              </a:lnSpc>
              <a:spcBef>
                <a:spcPts val="850"/>
              </a:spcBef>
            </a:pPr>
            <a:r>
              <a:rPr sz="1100" i="1" dirty="0">
                <a:latin typeface="Arial"/>
                <a:cs typeface="Arial"/>
              </a:rPr>
              <a:t>n </a:t>
            </a:r>
            <a:r>
              <a:rPr sz="1100" spc="-5" dirty="0">
                <a:latin typeface="Arial"/>
                <a:cs typeface="Arial"/>
              </a:rPr>
              <a:t>general</a:t>
            </a:r>
            <a:r>
              <a:rPr sz="1100" spc="-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purpose  registers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Microins</a:t>
            </a:r>
            <a:r>
              <a:rPr sz="4400" spc="-70" dirty="0"/>
              <a:t>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63" y="1230947"/>
            <a:ext cx="81483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71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0" dirty="0">
                <a:latin typeface="Arial"/>
                <a:cs typeface="Arial"/>
              </a:rPr>
              <a:t>Read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cannot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active  </a:t>
            </a:r>
            <a:r>
              <a:rPr sz="2400" spc="-85" dirty="0">
                <a:latin typeface="Arial"/>
                <a:cs typeface="Arial"/>
              </a:rPr>
              <a:t>simultaneously.</a:t>
            </a:r>
            <a:endParaRPr sz="2400">
              <a:latin typeface="Arial"/>
              <a:cs typeface="Arial"/>
            </a:endParaRPr>
          </a:p>
          <a:p>
            <a:pPr marL="544195" marR="5715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165" dirty="0">
                <a:latin typeface="Arial"/>
                <a:cs typeface="Arial"/>
              </a:rPr>
              <a:t>suggests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0" dirty="0">
                <a:latin typeface="Arial"/>
                <a:cs typeface="Arial"/>
              </a:rPr>
              <a:t>grouped </a:t>
            </a:r>
            <a:r>
              <a:rPr sz="2400" spc="-170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45" dirty="0">
                <a:latin typeface="Arial"/>
                <a:cs typeface="Arial"/>
              </a:rPr>
              <a:t>mutually  </a:t>
            </a:r>
            <a:r>
              <a:rPr sz="2400" spc="-120" dirty="0">
                <a:latin typeface="Arial"/>
                <a:cs typeface="Arial"/>
              </a:rPr>
              <a:t>exclusive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0" dirty="0">
                <a:latin typeface="Arial"/>
                <a:cs typeface="Arial"/>
              </a:rPr>
              <a:t>placed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60" dirty="0">
                <a:latin typeface="Arial"/>
                <a:cs typeface="Arial"/>
              </a:rPr>
              <a:t>Thus,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75" dirty="0">
                <a:latin typeface="Arial"/>
                <a:cs typeface="Arial"/>
              </a:rPr>
              <a:t>most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55" dirty="0">
                <a:latin typeface="Arial"/>
                <a:cs typeface="Arial"/>
              </a:rPr>
              <a:t>microoperation </a:t>
            </a:r>
            <a:r>
              <a:rPr sz="2400" spc="-65" dirty="0">
                <a:latin typeface="Arial"/>
                <a:cs typeface="Arial"/>
              </a:rPr>
              <a:t>per </a:t>
            </a:r>
            <a:r>
              <a:rPr sz="2400" spc="-80" dirty="0">
                <a:latin typeface="Arial"/>
                <a:cs typeface="Arial"/>
              </a:rPr>
              <a:t>group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specified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50" dirty="0">
                <a:latin typeface="Arial"/>
                <a:cs typeface="Arial"/>
              </a:rPr>
              <a:t>microinstruction. </a:t>
            </a:r>
            <a:r>
              <a:rPr sz="2400" spc="-150" dirty="0">
                <a:latin typeface="Arial"/>
                <a:cs typeface="Arial"/>
              </a:rPr>
              <a:t>Then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possible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binary  </a:t>
            </a:r>
            <a:r>
              <a:rPr sz="2400" spc="-100" dirty="0">
                <a:latin typeface="Arial"/>
                <a:cs typeface="Arial"/>
              </a:rPr>
              <a:t>coding </a:t>
            </a:r>
            <a:r>
              <a:rPr sz="2400" spc="-155" dirty="0">
                <a:latin typeface="Arial"/>
                <a:cs typeface="Arial"/>
              </a:rPr>
              <a:t>scheme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represent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070" y="273748"/>
            <a:ext cx="8239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Partial </a:t>
            </a:r>
            <a:r>
              <a:rPr spc="-155" dirty="0"/>
              <a:t>Format </a:t>
            </a:r>
            <a:r>
              <a:rPr spc="15" dirty="0"/>
              <a:t>for </a:t>
            </a:r>
            <a:r>
              <a:rPr spc="-45" dirty="0"/>
              <a:t>the</a:t>
            </a:r>
            <a:r>
              <a:rPr spc="-535" dirty="0"/>
              <a:t> </a:t>
            </a:r>
            <a:r>
              <a:rPr spc="-85" dirty="0"/>
              <a:t>Microinstructions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6218" y="2006307"/>
            <a:ext cx="57277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F2 (3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bits)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6218" y="2292819"/>
            <a:ext cx="895350" cy="321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000: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transfer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Arial"/>
                <a:cs typeface="Arial"/>
              </a:rPr>
              <a:t>001: </a:t>
            </a:r>
            <a:r>
              <a:rPr sz="950" spc="5" dirty="0">
                <a:latin typeface="Arial"/>
                <a:cs typeface="Arial"/>
              </a:rPr>
              <a:t>PC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1125" i="1" spc="-15" baseline="-22222" dirty="0">
                <a:latin typeface="Arial"/>
                <a:cs typeface="Arial"/>
              </a:rPr>
              <a:t>in</a:t>
            </a:r>
            <a:endParaRPr sz="1125" baseline="-2222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1163" y="1950719"/>
            <a:ext cx="5491480" cy="0"/>
          </a:xfrm>
          <a:custGeom>
            <a:avLst/>
            <a:gdLst/>
            <a:ahLst/>
            <a:cxnLst/>
            <a:rect l="l" t="t" r="r" b="b"/>
            <a:pathLst>
              <a:path w="5491480">
                <a:moveTo>
                  <a:pt x="5490971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163" y="2250947"/>
            <a:ext cx="5491480" cy="0"/>
          </a:xfrm>
          <a:custGeom>
            <a:avLst/>
            <a:gdLst/>
            <a:ahLst/>
            <a:cxnLst/>
            <a:rect l="l" t="t" r="r" b="b"/>
            <a:pathLst>
              <a:path w="5491480">
                <a:moveTo>
                  <a:pt x="5490971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7196" y="2006307"/>
            <a:ext cx="57277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F1 (4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bits)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153" y="2006307"/>
            <a:ext cx="57277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F3 (3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bits)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7633" y="2006307"/>
            <a:ext cx="57277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F4 (4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bits)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6775" y="2006307"/>
            <a:ext cx="57277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F5 (2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bits)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196" y="2292819"/>
            <a:ext cx="962660" cy="321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Arial"/>
                <a:cs typeface="Arial"/>
              </a:rPr>
              <a:t>0000: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transfer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Arial"/>
                <a:cs typeface="Arial"/>
              </a:rPr>
              <a:t>0001: </a:t>
            </a:r>
            <a:r>
              <a:rPr sz="950" dirty="0">
                <a:latin typeface="Arial"/>
                <a:cs typeface="Arial"/>
              </a:rPr>
              <a:t>PC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1125" i="1" spc="-15" baseline="-22222" dirty="0">
                <a:latin typeface="Arial"/>
                <a:cs typeface="Arial"/>
              </a:rPr>
              <a:t>out</a:t>
            </a:r>
            <a:endParaRPr sz="1125" baseline="-2222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153" y="2292819"/>
            <a:ext cx="89535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000: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transfer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4153" y="2442133"/>
            <a:ext cx="56578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001: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MAR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9496" y="2509049"/>
            <a:ext cx="9969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i="1" spc="-10" dirty="0">
                <a:latin typeface="Arial"/>
                <a:cs typeface="Arial"/>
              </a:rPr>
              <a:t>in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7633" y="2292819"/>
            <a:ext cx="577850" cy="321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Arial"/>
                <a:cs typeface="Arial"/>
              </a:rPr>
              <a:t>0000: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Add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Arial"/>
                <a:cs typeface="Arial"/>
              </a:rPr>
              <a:t>0001: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Sub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6508" y="2712719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32004" y="27432"/>
                </a:moveTo>
                <a:lnTo>
                  <a:pt x="0" y="27432"/>
                </a:lnTo>
                <a:lnTo>
                  <a:pt x="0" y="0"/>
                </a:lnTo>
                <a:lnTo>
                  <a:pt x="32004" y="0"/>
                </a:lnTo>
                <a:lnTo>
                  <a:pt x="3200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26507" y="2712719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15239" y="13715"/>
                </a:moveTo>
                <a:lnTo>
                  <a:pt x="32003" y="13715"/>
                </a:lnTo>
                <a:lnTo>
                  <a:pt x="32003" y="0"/>
                </a:lnTo>
                <a:lnTo>
                  <a:pt x="15239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5239" y="27431"/>
                </a:lnTo>
                <a:lnTo>
                  <a:pt x="32003" y="27431"/>
                </a:lnTo>
                <a:lnTo>
                  <a:pt x="32003" y="13715"/>
                </a:lnTo>
                <a:lnTo>
                  <a:pt x="15239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1747" y="2705249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763" y="0"/>
                </a:lnTo>
                <a:lnTo>
                  <a:pt x="16763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1747" y="2705249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4277" y="2712719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69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1747" y="2712719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13715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6508" y="277977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32004" y="27432"/>
                </a:moveTo>
                <a:lnTo>
                  <a:pt x="0" y="27432"/>
                </a:lnTo>
                <a:lnTo>
                  <a:pt x="0" y="0"/>
                </a:lnTo>
                <a:lnTo>
                  <a:pt x="32004" y="0"/>
                </a:lnTo>
                <a:lnTo>
                  <a:pt x="3200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6507" y="277977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15239" y="13715"/>
                </a:moveTo>
                <a:lnTo>
                  <a:pt x="32003" y="13715"/>
                </a:lnTo>
                <a:lnTo>
                  <a:pt x="32003" y="0"/>
                </a:lnTo>
                <a:lnTo>
                  <a:pt x="15239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5239" y="27431"/>
                </a:lnTo>
                <a:lnTo>
                  <a:pt x="32003" y="27431"/>
                </a:lnTo>
                <a:lnTo>
                  <a:pt x="32003" y="13715"/>
                </a:lnTo>
                <a:lnTo>
                  <a:pt x="15239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1747" y="2786021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763" y="0"/>
                </a:lnTo>
                <a:lnTo>
                  <a:pt x="16763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1747" y="278602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4277" y="2793491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69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1747" y="2793491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13715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26508" y="284835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32004" y="27432"/>
                </a:moveTo>
                <a:lnTo>
                  <a:pt x="0" y="27432"/>
                </a:lnTo>
                <a:lnTo>
                  <a:pt x="0" y="0"/>
                </a:lnTo>
                <a:lnTo>
                  <a:pt x="32004" y="0"/>
                </a:lnTo>
                <a:lnTo>
                  <a:pt x="3200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6507" y="2848355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15239" y="13715"/>
                </a:moveTo>
                <a:lnTo>
                  <a:pt x="32003" y="13715"/>
                </a:lnTo>
                <a:lnTo>
                  <a:pt x="32003" y="0"/>
                </a:lnTo>
                <a:lnTo>
                  <a:pt x="15239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5239" y="27431"/>
                </a:lnTo>
                <a:lnTo>
                  <a:pt x="32003" y="27431"/>
                </a:lnTo>
                <a:lnTo>
                  <a:pt x="32003" y="13715"/>
                </a:lnTo>
                <a:lnTo>
                  <a:pt x="15239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1747" y="2854601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763" y="0"/>
                </a:lnTo>
                <a:lnTo>
                  <a:pt x="16763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1747" y="285460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4277" y="2862071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69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1747" y="2862071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13715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7883" y="3174491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6763" y="0"/>
                </a:moveTo>
                <a:lnTo>
                  <a:pt x="0" y="13715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7883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1120" y="3188207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16763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51120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35879" y="318820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15239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7111" y="31882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767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1579" y="318820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65531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6047" y="318820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65531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90515" y="318820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65531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90515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75276" y="318073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0" y="0"/>
                </a:moveTo>
                <a:lnTo>
                  <a:pt x="15239" y="0"/>
                </a:lnTo>
                <a:lnTo>
                  <a:pt x="15239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67805" y="3188207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69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58511" y="3201923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6763" y="0"/>
                </a:moveTo>
                <a:lnTo>
                  <a:pt x="0" y="13715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1747" y="3215639"/>
            <a:ext cx="17145" cy="26034"/>
          </a:xfrm>
          <a:custGeom>
            <a:avLst/>
            <a:gdLst/>
            <a:ahLst/>
            <a:cxnLst/>
            <a:rect l="l" t="t" r="r" b="b"/>
            <a:pathLst>
              <a:path w="17145" h="26035">
                <a:moveTo>
                  <a:pt x="16763" y="0"/>
                </a:moveTo>
                <a:lnTo>
                  <a:pt x="0" y="25907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0371" y="3174491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69">
                <a:moveTo>
                  <a:pt x="0" y="0"/>
                </a:moveTo>
                <a:lnTo>
                  <a:pt x="15239" y="13715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15611" y="3188207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2376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32376" y="3188207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49139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49139" y="31882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97907" y="3188207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1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8679" y="3188207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44211" y="31882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92979" y="3188207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9744" y="31882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09744" y="318820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0"/>
                </a:moveTo>
                <a:lnTo>
                  <a:pt x="16763" y="13715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6507" y="320192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-7470" y="6857"/>
                </a:moveTo>
                <a:lnTo>
                  <a:pt x="7470" y="6857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26507" y="3215639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39" h="26035">
                <a:moveTo>
                  <a:pt x="0" y="0"/>
                </a:moveTo>
                <a:lnTo>
                  <a:pt x="15239" y="25907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546775" y="2292819"/>
            <a:ext cx="741045" cy="321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" dirty="0">
                <a:latin typeface="Arial"/>
                <a:cs typeface="Arial"/>
              </a:rPr>
              <a:t>00: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action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5" dirty="0">
                <a:latin typeface="Arial"/>
                <a:cs typeface="Arial"/>
              </a:rPr>
              <a:t>01: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Read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931163" y="2643252"/>
          <a:ext cx="5490208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/>
                <a:gridCol w="370840"/>
                <a:gridCol w="1006475"/>
                <a:gridCol w="902335"/>
                <a:gridCol w="344170"/>
                <a:gridCol w="1037589"/>
                <a:gridCol w="1091564"/>
              </a:tblGrid>
              <a:tr h="165735">
                <a:tc>
                  <a:txBody>
                    <a:bodyPr/>
                    <a:lstStyle/>
                    <a:p>
                      <a:pPr marR="17145" algn="ctr">
                        <a:lnSpc>
                          <a:spcPts val="106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0010: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MDR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ts val="880"/>
                        </a:lnSpc>
                        <a:spcBef>
                          <a:spcPts val="325"/>
                        </a:spcBef>
                      </a:pPr>
                      <a:r>
                        <a:rPr sz="750" i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750" i="1" spc="-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06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010: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IR</a:t>
                      </a:r>
                      <a:r>
                        <a:rPr sz="9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06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010:</a:t>
                      </a:r>
                      <a:r>
                        <a:rPr sz="9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MDR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880"/>
                        </a:lnSpc>
                        <a:spcBef>
                          <a:spcPts val="325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in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06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10: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Write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44170">
                <a:tc>
                  <a:txBody>
                    <a:bodyPr/>
                    <a:lstStyle/>
                    <a:p>
                      <a:pPr marL="48260">
                        <a:lnSpc>
                          <a:spcPts val="113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0011: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out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0100: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R0</a:t>
                      </a:r>
                      <a:r>
                        <a:rPr sz="9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out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13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011: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9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100: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R0</a:t>
                      </a:r>
                      <a:r>
                        <a:rPr sz="9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13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011:</a:t>
                      </a:r>
                      <a:r>
                        <a:rPr sz="9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TEMP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100: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5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50" i="1" spc="-10" dirty="0">
                          <a:latin typeface="Arial"/>
                          <a:cs typeface="Arial"/>
                        </a:rPr>
                        <a:t>in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1111: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XOR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9070">
                <a:tc>
                  <a:txBody>
                    <a:bodyPr/>
                    <a:lstStyle/>
                    <a:p>
                      <a:pPr marL="27940" algn="ctr">
                        <a:lnSpc>
                          <a:spcPts val="106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0101: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R1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25925" dirty="0">
                          <a:latin typeface="Arial"/>
                          <a:cs typeface="Arial"/>
                        </a:rPr>
                        <a:t>out</a:t>
                      </a:r>
                      <a:endParaRPr sz="1125" baseline="-2592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06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101: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R1</a:t>
                      </a:r>
                      <a:r>
                        <a:rPr sz="9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25925" dirty="0">
                          <a:latin typeface="Arial"/>
                          <a:cs typeface="Arial"/>
                        </a:rPr>
                        <a:t>in</a:t>
                      </a:r>
                      <a:endParaRPr sz="1125" baseline="-25925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9545">
                <a:tc>
                  <a:txBody>
                    <a:bodyPr/>
                    <a:lstStyle/>
                    <a:p>
                      <a:pPr marL="27940" algn="ctr">
                        <a:lnSpc>
                          <a:spcPts val="1080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0110: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R2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out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08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110: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R2</a:t>
                      </a:r>
                      <a:r>
                        <a:rPr sz="9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32080" algn="ctr">
                        <a:lnSpc>
                          <a:spcPts val="57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ALU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148590" algn="ctr">
                        <a:lnSpc>
                          <a:spcPts val="67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functions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6530">
                <a:tc>
                  <a:txBody>
                    <a:bodyPr/>
                    <a:lstStyle/>
                    <a:p>
                      <a:pPr marL="27940" algn="ctr">
                        <a:lnSpc>
                          <a:spcPts val="113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0111: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R3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out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13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111: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R3</a:t>
                      </a:r>
                      <a:r>
                        <a:rPr sz="9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25" i="1" spc="-15" baseline="-14814" dirty="0">
                          <a:latin typeface="Arial"/>
                          <a:cs typeface="Arial"/>
                        </a:rPr>
                        <a:t>in</a:t>
                      </a:r>
                      <a:endParaRPr sz="1125" baseline="-1481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6530">
                <a:tc>
                  <a:txBody>
                    <a:bodyPr/>
                    <a:lstStyle/>
                    <a:p>
                      <a:pPr marL="36195" algn="ctr">
                        <a:lnSpc>
                          <a:spcPts val="113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1010:</a:t>
                      </a:r>
                      <a:r>
                        <a:rPr sz="9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TEMP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ts val="880"/>
                        </a:lnSpc>
                        <a:spcBef>
                          <a:spcPts val="409"/>
                        </a:spcBef>
                      </a:pPr>
                      <a:r>
                        <a:rPr sz="750" i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750" i="1" spc="-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5270">
                <a:tc>
                  <a:txBody>
                    <a:bodyPr/>
                    <a:lstStyle/>
                    <a:p>
                      <a:pPr marL="22860" algn="ctr">
                        <a:lnSpc>
                          <a:spcPts val="113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1011:</a:t>
                      </a:r>
                      <a:r>
                        <a:rPr sz="9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Offset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50" i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750" i="1" spc="-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750" i="1" dirty="0">
                          <a:latin typeface="Arial"/>
                          <a:cs typeface="Arial"/>
                        </a:rPr>
                        <a:t>t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4174235" y="484631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341375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74235" y="4559807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1163" y="4846319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415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1163" y="4559807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1042415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8535" y="468797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1065" y="469544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8535" y="469544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0" y="13715"/>
                </a:moveTo>
                <a:lnTo>
                  <a:pt x="15239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8535" y="468797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0" y="0"/>
                </a:moveTo>
                <a:lnTo>
                  <a:pt x="15239" y="0"/>
                </a:lnTo>
                <a:lnTo>
                  <a:pt x="15239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69308" y="468797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61837" y="469544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69307" y="4695443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0" y="13715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69308" y="4687973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763" y="0"/>
                </a:lnTo>
                <a:lnTo>
                  <a:pt x="16763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34840" y="468797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27369" y="469544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0" y="13715"/>
                </a:moveTo>
                <a:lnTo>
                  <a:pt x="14941" y="13715"/>
                </a:lnTo>
                <a:lnTo>
                  <a:pt x="1494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34839" y="4695443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0" y="13715"/>
                </a:moveTo>
                <a:lnTo>
                  <a:pt x="16763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34840" y="4687973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763" y="0"/>
                </a:lnTo>
                <a:lnTo>
                  <a:pt x="16763" y="14941"/>
                </a:lnTo>
                <a:lnTo>
                  <a:pt x="0" y="149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74165" y="4601628"/>
            <a:ext cx="168275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F6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73579" y="4559807"/>
            <a:ext cx="1092835" cy="287020"/>
          </a:xfrm>
          <a:prstGeom prst="rect">
            <a:avLst/>
          </a:prstGeom>
          <a:ln w="14941">
            <a:solidFill>
              <a:srgbClr val="00FFF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5" dirty="0">
                <a:latin typeface="Arial"/>
                <a:cs typeface="Arial"/>
              </a:rPr>
              <a:t>F7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66287" y="4559807"/>
            <a:ext cx="1108075" cy="287020"/>
          </a:xfrm>
          <a:prstGeom prst="rect">
            <a:avLst/>
          </a:prstGeom>
          <a:ln w="14941">
            <a:solidFill>
              <a:srgbClr val="00FFFF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40"/>
              </a:spcBef>
            </a:pPr>
            <a:r>
              <a:rPr sz="950" spc="5" dirty="0">
                <a:latin typeface="Arial"/>
                <a:cs typeface="Arial"/>
              </a:rPr>
              <a:t>F8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13575" y="5090781"/>
            <a:ext cx="511809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F6 (1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bit)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55964" y="5090781"/>
            <a:ext cx="511809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F7 (1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bit)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248609" y="5090781"/>
            <a:ext cx="511809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"/>
                <a:cs typeface="Arial"/>
              </a:rPr>
              <a:t>F8 (1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bit)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13575" y="5375833"/>
            <a:ext cx="579120" cy="323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0: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SelectY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50" dirty="0">
                <a:latin typeface="Arial"/>
                <a:cs typeface="Arial"/>
              </a:rPr>
              <a:t>1:</a:t>
            </a:r>
            <a:r>
              <a:rPr sz="950" spc="-11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Select4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55964" y="5375833"/>
            <a:ext cx="673735" cy="323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0: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action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50" dirty="0">
                <a:latin typeface="Arial"/>
                <a:cs typeface="Arial"/>
              </a:rPr>
              <a:t>1: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WMFC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80651" y="5375833"/>
            <a:ext cx="645160" cy="323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0: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Continue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50" dirty="0">
                <a:latin typeface="Arial"/>
                <a:cs typeface="Arial"/>
              </a:rPr>
              <a:t>1: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End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50534" y="6422931"/>
            <a:ext cx="74612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Figure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7.19.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12137" y="6422931"/>
            <a:ext cx="397891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An </a:t>
            </a:r>
            <a:r>
              <a:rPr sz="1050" dirty="0">
                <a:latin typeface="Arial"/>
                <a:cs typeface="Arial"/>
              </a:rPr>
              <a:t>example </a:t>
            </a:r>
            <a:r>
              <a:rPr sz="1050" spc="5" dirty="0">
                <a:latin typeface="Arial"/>
                <a:cs typeface="Arial"/>
              </a:rPr>
              <a:t>of </a:t>
            </a:r>
            <a:r>
              <a:rPr sz="1050" spc="10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partial </a:t>
            </a:r>
            <a:r>
              <a:rPr sz="1050" spc="5" dirty="0">
                <a:latin typeface="Arial"/>
                <a:cs typeface="Arial"/>
              </a:rPr>
              <a:t>format </a:t>
            </a:r>
            <a:r>
              <a:rPr sz="1050" spc="10" dirty="0">
                <a:latin typeface="Arial"/>
                <a:cs typeface="Arial"/>
              </a:rPr>
              <a:t>for </a:t>
            </a:r>
            <a:r>
              <a:rPr sz="1050" dirty="0">
                <a:latin typeface="Arial"/>
                <a:cs typeface="Arial"/>
              </a:rPr>
              <a:t>field-encoded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microinstructions.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18403" y="1204709"/>
            <a:ext cx="880110" cy="172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"/>
                <a:cs typeface="Arial"/>
              </a:rPr>
              <a:t>Microinstruction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472427" y="1761743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72427" y="1475231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14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923693" y="1467761"/>
          <a:ext cx="5541645" cy="28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/>
                <a:gridCol w="1108075"/>
                <a:gridCol w="1108075"/>
                <a:gridCol w="1108075"/>
                <a:gridCol w="1109345"/>
              </a:tblGrid>
              <a:tr h="28638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7" name="object 97"/>
          <p:cNvSpPr/>
          <p:nvPr/>
        </p:nvSpPr>
        <p:spPr>
          <a:xfrm>
            <a:off x="931163" y="5035295"/>
            <a:ext cx="3584575" cy="0"/>
          </a:xfrm>
          <a:custGeom>
            <a:avLst/>
            <a:gdLst/>
            <a:ahLst/>
            <a:cxnLst/>
            <a:rect l="l" t="t" r="r" b="b"/>
            <a:pathLst>
              <a:path w="3584575">
                <a:moveTo>
                  <a:pt x="3584447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1163" y="5321807"/>
            <a:ext cx="3584575" cy="0"/>
          </a:xfrm>
          <a:custGeom>
            <a:avLst/>
            <a:gdLst/>
            <a:ahLst/>
            <a:cxnLst/>
            <a:rect l="l" t="t" r="r" b="b"/>
            <a:pathLst>
              <a:path w="3584575">
                <a:moveTo>
                  <a:pt x="3584447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1163" y="5783579"/>
            <a:ext cx="3584575" cy="0"/>
          </a:xfrm>
          <a:custGeom>
            <a:avLst/>
            <a:gdLst/>
            <a:ahLst/>
            <a:cxnLst/>
            <a:rect l="l" t="t" r="r" b="b"/>
            <a:pathLst>
              <a:path w="3584575">
                <a:moveTo>
                  <a:pt x="3584447" y="0"/>
                </a:moveTo>
                <a:lnTo>
                  <a:pt x="0" y="0"/>
                </a:lnTo>
              </a:path>
            </a:pathLst>
          </a:custGeom>
          <a:ln w="14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084747" y="4557762"/>
            <a:ext cx="255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price paid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 this</a:t>
            </a:r>
            <a:r>
              <a:rPr sz="1800" spc="-5" dirty="0">
                <a:latin typeface="Arial"/>
                <a:cs typeface="Arial"/>
              </a:rPr>
              <a:t> scheme?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037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Microins</a:t>
            </a:r>
            <a:r>
              <a:rPr sz="4400" spc="-70" dirty="0"/>
              <a:t>tructions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32663" y="1230947"/>
            <a:ext cx="814832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0" dirty="0">
                <a:latin typeface="Arial"/>
                <a:cs typeface="Arial"/>
              </a:rPr>
              <a:t>Grouping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70" dirty="0">
                <a:latin typeface="Arial"/>
                <a:cs typeface="Arial"/>
              </a:rPr>
              <a:t>fields </a:t>
            </a:r>
            <a:r>
              <a:rPr sz="2400" spc="-75" dirty="0">
                <a:latin typeface="Arial"/>
                <a:cs typeface="Arial"/>
              </a:rPr>
              <a:t>requires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25" dirty="0">
                <a:latin typeface="Arial"/>
                <a:cs typeface="Arial"/>
              </a:rPr>
              <a:t>little </a:t>
            </a:r>
            <a:r>
              <a:rPr sz="2400" spc="-70" dirty="0">
                <a:latin typeface="Arial"/>
                <a:cs typeface="Arial"/>
              </a:rPr>
              <a:t>more  </a:t>
            </a:r>
            <a:r>
              <a:rPr sz="2400" spc="-80" dirty="0">
                <a:latin typeface="Arial"/>
                <a:cs typeface="Arial"/>
              </a:rPr>
              <a:t>hardware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105" dirty="0">
                <a:latin typeface="Arial"/>
                <a:cs typeface="Arial"/>
              </a:rPr>
              <a:t>decoding </a:t>
            </a:r>
            <a:r>
              <a:rPr sz="2400" spc="-65" dirty="0">
                <a:latin typeface="Arial"/>
                <a:cs typeface="Arial"/>
              </a:rPr>
              <a:t>circuits </a:t>
            </a:r>
            <a:r>
              <a:rPr sz="2400" spc="-70" dirty="0">
                <a:latin typeface="Arial"/>
                <a:cs typeface="Arial"/>
              </a:rPr>
              <a:t>must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decode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patterns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each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field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individual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signals.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cost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this additional </a:t>
            </a:r>
            <a:r>
              <a:rPr sz="2400" spc="-80" dirty="0">
                <a:latin typeface="Arial"/>
                <a:cs typeface="Arial"/>
              </a:rPr>
              <a:t>hardware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more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40" dirty="0">
                <a:latin typeface="Arial"/>
                <a:cs typeface="Arial"/>
              </a:rPr>
              <a:t>offset </a:t>
            </a:r>
            <a:r>
              <a:rPr sz="2400" spc="-100" dirty="0">
                <a:latin typeface="Arial"/>
                <a:cs typeface="Arial"/>
              </a:rPr>
              <a:t>by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reduced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45" dirty="0">
                <a:latin typeface="Arial"/>
                <a:cs typeface="Arial"/>
              </a:rPr>
              <a:t>microinstruction, </a:t>
            </a:r>
            <a:r>
              <a:rPr sz="2400" spc="-70" dirty="0">
                <a:latin typeface="Arial"/>
                <a:cs typeface="Arial"/>
              </a:rPr>
              <a:t>which  </a:t>
            </a:r>
            <a:r>
              <a:rPr sz="2400" spc="-80" dirty="0">
                <a:latin typeface="Arial"/>
                <a:cs typeface="Arial"/>
              </a:rPr>
              <a:t>results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smaller </a:t>
            </a:r>
            <a:r>
              <a:rPr sz="2400" spc="-75" dirty="0">
                <a:latin typeface="Arial"/>
                <a:cs typeface="Arial"/>
              </a:rPr>
              <a:t>Control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544195" marR="762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Figure </a:t>
            </a:r>
            <a:r>
              <a:rPr sz="2400" spc="-105" dirty="0">
                <a:latin typeface="Arial"/>
                <a:cs typeface="Arial"/>
              </a:rPr>
              <a:t>7.19,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20" dirty="0">
                <a:latin typeface="Arial"/>
                <a:cs typeface="Arial"/>
              </a:rPr>
              <a:t>20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store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patterns 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42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signals.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963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Further</a:t>
            </a:r>
            <a:r>
              <a:rPr sz="4400" spc="-310" dirty="0"/>
              <a:t> </a:t>
            </a:r>
            <a:r>
              <a:rPr sz="4400" spc="-110" dirty="0"/>
              <a:t>Improvement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463" y="1230947"/>
            <a:ext cx="807212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71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10" dirty="0">
                <a:latin typeface="Arial"/>
                <a:cs typeface="Arial"/>
              </a:rPr>
              <a:t>Enumerate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patterns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114" dirty="0">
                <a:latin typeface="Arial"/>
                <a:cs typeface="Arial"/>
              </a:rPr>
              <a:t>possible  </a:t>
            </a:r>
            <a:r>
              <a:rPr sz="2400" spc="-60" dirty="0">
                <a:latin typeface="Arial"/>
                <a:cs typeface="Arial"/>
              </a:rPr>
              <a:t>microinstructions. </a:t>
            </a:r>
            <a:r>
              <a:rPr sz="2400" spc="-220" dirty="0">
                <a:latin typeface="Arial"/>
                <a:cs typeface="Arial"/>
              </a:rPr>
              <a:t>Each </a:t>
            </a:r>
            <a:r>
              <a:rPr sz="2400" spc="-75" dirty="0">
                <a:latin typeface="Arial"/>
                <a:cs typeface="Arial"/>
              </a:rPr>
              <a:t>meaningful </a:t>
            </a:r>
            <a:r>
              <a:rPr sz="2400" spc="-60" dirty="0">
                <a:latin typeface="Arial"/>
                <a:cs typeface="Arial"/>
              </a:rPr>
              <a:t>combination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active 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145" dirty="0">
                <a:latin typeface="Arial"/>
                <a:cs typeface="Arial"/>
              </a:rPr>
              <a:t>signals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40" dirty="0">
                <a:latin typeface="Arial"/>
                <a:cs typeface="Arial"/>
              </a:rPr>
              <a:t>then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50" dirty="0">
                <a:latin typeface="Arial"/>
                <a:cs typeface="Arial"/>
              </a:rPr>
              <a:t>assigned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distinct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215" dirty="0">
                <a:latin typeface="Arial"/>
                <a:cs typeface="Arial"/>
              </a:rPr>
              <a:t>Such </a:t>
            </a:r>
            <a:r>
              <a:rPr sz="2400" dirty="0">
                <a:latin typeface="Arial"/>
                <a:cs typeface="Arial"/>
              </a:rPr>
              <a:t>full </a:t>
            </a:r>
            <a:r>
              <a:rPr sz="2400" spc="-105" dirty="0">
                <a:latin typeface="Arial"/>
                <a:cs typeface="Arial"/>
              </a:rPr>
              <a:t>encoding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likely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further </a:t>
            </a:r>
            <a:r>
              <a:rPr sz="2400" spc="-95" dirty="0">
                <a:latin typeface="Arial"/>
                <a:cs typeface="Arial"/>
              </a:rPr>
              <a:t>reduce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length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70" dirty="0">
                <a:latin typeface="Arial"/>
                <a:cs typeface="Arial"/>
              </a:rPr>
              <a:t>microwords </a:t>
            </a: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2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increase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complexity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-100" dirty="0">
                <a:latin typeface="Arial"/>
                <a:cs typeface="Arial"/>
              </a:rPr>
              <a:t>decoder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circuits.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15" dirty="0">
                <a:latin typeface="Arial"/>
                <a:cs typeface="Arial"/>
              </a:rPr>
              <a:t>two </a:t>
            </a:r>
            <a:r>
              <a:rPr sz="2400" spc="-105" dirty="0">
                <a:latin typeface="Arial"/>
                <a:cs typeface="Arial"/>
              </a:rPr>
              <a:t>encoding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schems:</a:t>
            </a:r>
            <a:endParaRPr sz="2400">
              <a:latin typeface="Arial"/>
              <a:cs typeface="Arial"/>
            </a:endParaRPr>
          </a:p>
          <a:p>
            <a:pPr marL="913130" lvl="1" indent="-368935">
              <a:lnSpc>
                <a:spcPct val="100000"/>
              </a:lnSpc>
              <a:spcBef>
                <a:spcPts val="505"/>
              </a:spcBef>
              <a:buClr>
                <a:srgbClr val="0070C0"/>
              </a:buClr>
              <a:buFont typeface="Wingdings"/>
              <a:buChar char=""/>
              <a:tabLst>
                <a:tab pos="913130" algn="l"/>
                <a:tab pos="913765" algn="l"/>
              </a:tabLst>
            </a:pPr>
            <a:r>
              <a:rPr sz="2000" spc="-60" dirty="0">
                <a:latin typeface="Arial"/>
                <a:cs typeface="Arial"/>
              </a:rPr>
              <a:t>Vertical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  <a:p>
            <a:pPr marL="913130" lvl="1" indent="-368935">
              <a:lnSpc>
                <a:spcPct val="100000"/>
              </a:lnSpc>
              <a:spcBef>
                <a:spcPts val="484"/>
              </a:spcBef>
              <a:buClr>
                <a:srgbClr val="0070C0"/>
              </a:buClr>
              <a:buFont typeface="Wingdings"/>
              <a:buChar char=""/>
              <a:tabLst>
                <a:tab pos="913130" algn="l"/>
                <a:tab pos="913765" algn="l"/>
              </a:tabLst>
            </a:pPr>
            <a:r>
              <a:rPr sz="2000" spc="-60" dirty="0">
                <a:latin typeface="Arial"/>
                <a:cs typeface="Arial"/>
              </a:rPr>
              <a:t>Horizontal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4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05" dirty="0">
                <a:latin typeface="Arial"/>
                <a:cs typeface="Arial"/>
              </a:rPr>
              <a:t>Highly </a:t>
            </a:r>
            <a:r>
              <a:rPr sz="2400" spc="-110" dirty="0">
                <a:latin typeface="Arial"/>
                <a:cs typeface="Arial"/>
              </a:rPr>
              <a:t>encoded </a:t>
            </a:r>
            <a:r>
              <a:rPr sz="2400" spc="-170" dirty="0">
                <a:latin typeface="Arial"/>
                <a:cs typeface="Arial"/>
              </a:rPr>
              <a:t>schemes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95" dirty="0">
                <a:latin typeface="Arial"/>
                <a:cs typeface="Arial"/>
              </a:rPr>
              <a:t>compact </a:t>
            </a:r>
            <a:r>
              <a:rPr sz="2400" spc="-150" dirty="0">
                <a:latin typeface="Arial"/>
                <a:cs typeface="Arial"/>
              </a:rPr>
              <a:t>codes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specify  </a:t>
            </a:r>
            <a:r>
              <a:rPr sz="2400" spc="-65" dirty="0">
                <a:latin typeface="Arial"/>
                <a:cs typeface="Arial"/>
              </a:rPr>
              <a:t>only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small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control </a:t>
            </a:r>
            <a:r>
              <a:rPr sz="2400" spc="-65" dirty="0">
                <a:latin typeface="Arial"/>
                <a:cs typeface="Arial"/>
              </a:rPr>
              <a:t>functions 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50" dirty="0">
                <a:latin typeface="Arial"/>
                <a:cs typeface="Arial"/>
              </a:rPr>
              <a:t>each  </a:t>
            </a:r>
            <a:r>
              <a:rPr sz="2400" spc="-45" dirty="0">
                <a:latin typeface="Arial"/>
                <a:cs typeface="Arial"/>
              </a:rPr>
              <a:t>microinstruction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40" dirty="0">
                <a:latin typeface="Arial"/>
                <a:cs typeface="Arial"/>
              </a:rPr>
              <a:t>referred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vertical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963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Further</a:t>
            </a:r>
            <a:r>
              <a:rPr sz="4400" spc="-310" dirty="0"/>
              <a:t> </a:t>
            </a:r>
            <a:r>
              <a:rPr sz="4400" spc="-110" dirty="0"/>
              <a:t>Improvement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463" y="1230947"/>
            <a:ext cx="8301355" cy="49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6985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80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other </a:t>
            </a:r>
            <a:r>
              <a:rPr sz="2400" spc="-100" dirty="0">
                <a:latin typeface="Arial"/>
                <a:cs typeface="Arial"/>
              </a:rPr>
              <a:t>hand,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minimally </a:t>
            </a:r>
            <a:r>
              <a:rPr sz="2400" spc="-110" dirty="0">
                <a:latin typeface="Arial"/>
                <a:cs typeface="Arial"/>
              </a:rPr>
              <a:t>encoded </a:t>
            </a:r>
            <a:r>
              <a:rPr sz="2400" spc="-155" dirty="0">
                <a:latin typeface="Arial"/>
                <a:cs typeface="Arial"/>
              </a:rPr>
              <a:t>scheme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Figure  </a:t>
            </a:r>
            <a:r>
              <a:rPr sz="2400" spc="-105" dirty="0">
                <a:latin typeface="Arial"/>
                <a:cs typeface="Arial"/>
              </a:rPr>
              <a:t>7.15,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which </a:t>
            </a:r>
            <a:r>
              <a:rPr sz="2400" spc="-114" dirty="0">
                <a:latin typeface="Arial"/>
                <a:cs typeface="Arial"/>
              </a:rPr>
              <a:t>many </a:t>
            </a:r>
            <a:r>
              <a:rPr sz="2400" spc="-120" dirty="0">
                <a:latin typeface="Arial"/>
                <a:cs typeface="Arial"/>
              </a:rPr>
              <a:t>resources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45" dirty="0">
                <a:latin typeface="Arial"/>
                <a:cs typeface="Arial"/>
              </a:rPr>
              <a:t>controlled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  </a:t>
            </a:r>
            <a:r>
              <a:rPr sz="2400" spc="-45" dirty="0">
                <a:latin typeface="Arial"/>
                <a:cs typeface="Arial"/>
              </a:rPr>
              <a:t>microinstruction,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called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horizontal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horizontal </a:t>
            </a:r>
            <a:r>
              <a:rPr sz="2400" spc="-105" dirty="0">
                <a:latin typeface="Arial"/>
                <a:cs typeface="Arial"/>
              </a:rPr>
              <a:t>approach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useful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higher </a:t>
            </a:r>
            <a:r>
              <a:rPr sz="2400" spc="-70" dirty="0">
                <a:latin typeface="Arial"/>
                <a:cs typeface="Arial"/>
              </a:rPr>
              <a:t>operating  </a:t>
            </a:r>
            <a:r>
              <a:rPr sz="2400" spc="-145" dirty="0">
                <a:latin typeface="Arial"/>
                <a:cs typeface="Arial"/>
              </a:rPr>
              <a:t>speed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desired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machine </a:t>
            </a:r>
            <a:r>
              <a:rPr sz="2400" spc="-45" dirty="0">
                <a:latin typeface="Arial"/>
                <a:cs typeface="Arial"/>
              </a:rPr>
              <a:t>structure </a:t>
            </a:r>
            <a:r>
              <a:rPr sz="2400" spc="-85" dirty="0">
                <a:latin typeface="Arial"/>
                <a:cs typeface="Arial"/>
              </a:rPr>
              <a:t>allows  </a:t>
            </a:r>
            <a:r>
              <a:rPr sz="2400" spc="-65" dirty="0">
                <a:latin typeface="Arial"/>
                <a:cs typeface="Arial"/>
              </a:rPr>
              <a:t>parallel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resources.</a:t>
            </a:r>
            <a:endParaRPr sz="2400">
              <a:latin typeface="Arial"/>
              <a:cs typeface="Arial"/>
            </a:endParaRPr>
          </a:p>
          <a:p>
            <a:pPr marL="544195" marR="635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vertical </a:t>
            </a:r>
            <a:r>
              <a:rPr sz="2400" spc="-105" dirty="0">
                <a:latin typeface="Arial"/>
                <a:cs typeface="Arial"/>
              </a:rPr>
              <a:t>approach </a:t>
            </a:r>
            <a:r>
              <a:rPr sz="2400" spc="-80" dirty="0">
                <a:latin typeface="Arial"/>
                <a:cs typeface="Arial"/>
              </a:rPr>
              <a:t>results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95" dirty="0">
                <a:latin typeface="Arial"/>
                <a:cs typeface="Arial"/>
              </a:rPr>
              <a:t>considerably </a:t>
            </a:r>
            <a:r>
              <a:rPr sz="2400" spc="-80" dirty="0">
                <a:latin typeface="Arial"/>
                <a:cs typeface="Arial"/>
              </a:rPr>
              <a:t>slower </a:t>
            </a:r>
            <a:r>
              <a:rPr sz="2400" spc="-70" dirty="0">
                <a:latin typeface="Arial"/>
                <a:cs typeface="Arial"/>
              </a:rPr>
              <a:t>operating  </a:t>
            </a:r>
            <a:r>
              <a:rPr sz="2400" spc="-165" dirty="0">
                <a:latin typeface="Arial"/>
                <a:cs typeface="Arial"/>
              </a:rPr>
              <a:t>speeds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65" dirty="0">
                <a:latin typeface="Arial"/>
                <a:cs typeface="Arial"/>
              </a:rPr>
              <a:t>more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microinstructions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40" dirty="0">
                <a:latin typeface="Arial"/>
                <a:cs typeface="Arial"/>
              </a:rPr>
              <a:t>perform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desired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57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400" spc="-70" dirty="0">
                <a:latin typeface="Arial"/>
                <a:cs typeface="Arial"/>
              </a:rPr>
              <a:t>Although </a:t>
            </a:r>
            <a:r>
              <a:rPr sz="2400" spc="-45" dirty="0">
                <a:latin typeface="Arial"/>
                <a:cs typeface="Arial"/>
              </a:rPr>
              <a:t>fewer </a:t>
            </a:r>
            <a:r>
              <a:rPr sz="2400" spc="-50" dirty="0">
                <a:latin typeface="Arial"/>
                <a:cs typeface="Arial"/>
              </a:rPr>
              <a:t>bits </a:t>
            </a:r>
            <a:r>
              <a:rPr sz="2400" spc="-105" dirty="0">
                <a:latin typeface="Arial"/>
                <a:cs typeface="Arial"/>
              </a:rPr>
              <a:t>are </a:t>
            </a:r>
            <a:r>
              <a:rPr sz="2400" spc="-50" dirty="0">
                <a:latin typeface="Arial"/>
                <a:cs typeface="Arial"/>
              </a:rPr>
              <a:t>required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50" dirty="0">
                <a:latin typeface="Arial"/>
                <a:cs typeface="Arial"/>
              </a:rPr>
              <a:t>microinstruction,  this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does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imply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total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bits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control  </a:t>
            </a:r>
            <a:r>
              <a:rPr sz="2400" spc="-65" dirty="0">
                <a:latin typeface="Arial"/>
                <a:cs typeface="Arial"/>
              </a:rPr>
              <a:t>store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smaller.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significant </a:t>
            </a:r>
            <a:r>
              <a:rPr sz="2400" spc="-40" dirty="0">
                <a:latin typeface="Arial"/>
                <a:cs typeface="Arial"/>
              </a:rPr>
              <a:t>factor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70" dirty="0">
                <a:latin typeface="Arial"/>
                <a:cs typeface="Arial"/>
              </a:rPr>
              <a:t>less </a:t>
            </a:r>
            <a:r>
              <a:rPr sz="2400" spc="-80" dirty="0">
                <a:latin typeface="Arial"/>
                <a:cs typeface="Arial"/>
              </a:rPr>
              <a:t>hardware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handle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execution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microinstructions.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6061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/>
              <a:t>Microprogram</a:t>
            </a:r>
            <a:r>
              <a:rPr sz="4400" spc="-254" dirty="0"/>
              <a:t> </a:t>
            </a:r>
            <a:r>
              <a:rPr sz="4400" spc="-270" dirty="0"/>
              <a:t>Sequencing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622" y="1229258"/>
            <a:ext cx="5826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1019810" algn="l"/>
                <a:tab pos="1621790" algn="l"/>
                <a:tab pos="3968750" algn="l"/>
                <a:tab pos="5239385" algn="l"/>
              </a:tabLst>
            </a:pPr>
            <a:r>
              <a:rPr sz="2600" dirty="0">
                <a:latin typeface="Arial"/>
                <a:cs typeface="Arial"/>
              </a:rPr>
              <a:t>If	</a:t>
            </a:r>
            <a:r>
              <a:rPr sz="2600" spc="-55" dirty="0">
                <a:latin typeface="Arial"/>
                <a:cs typeface="Arial"/>
              </a:rPr>
              <a:t>all	</a:t>
            </a:r>
            <a:r>
              <a:rPr sz="2600" spc="-70" dirty="0">
                <a:latin typeface="Arial"/>
                <a:cs typeface="Arial"/>
              </a:rPr>
              <a:t>micropro</a:t>
            </a:r>
            <a:r>
              <a:rPr sz="2600" spc="-95" dirty="0">
                <a:latin typeface="Arial"/>
                <a:cs typeface="Arial"/>
              </a:rPr>
              <a:t>g</a:t>
            </a:r>
            <a:r>
              <a:rPr sz="2600" spc="-135" dirty="0">
                <a:latin typeface="Arial"/>
                <a:cs typeface="Arial"/>
              </a:rPr>
              <a:t>rams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40" dirty="0">
                <a:latin typeface="Arial"/>
                <a:cs typeface="Arial"/>
              </a:rPr>
              <a:t>requi</a:t>
            </a:r>
            <a:r>
              <a:rPr sz="2600" spc="-45" dirty="0">
                <a:latin typeface="Arial"/>
                <a:cs typeface="Arial"/>
              </a:rPr>
              <a:t>r</a:t>
            </a:r>
            <a:r>
              <a:rPr sz="2600" spc="-15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70" dirty="0">
                <a:latin typeface="Arial"/>
                <a:cs typeface="Arial"/>
              </a:rPr>
              <a:t>only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930" y="1229258"/>
            <a:ext cx="21323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latin typeface="Arial"/>
                <a:cs typeface="Arial"/>
              </a:rPr>
              <a:t>straightforward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22" y="1625447"/>
            <a:ext cx="822452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90" dirty="0">
                <a:latin typeface="Arial"/>
                <a:cs typeface="Arial"/>
              </a:rPr>
              <a:t>sequential</a:t>
            </a:r>
            <a:r>
              <a:rPr sz="2600" spc="54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execution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60" dirty="0">
                <a:latin typeface="Arial"/>
                <a:cs typeface="Arial"/>
              </a:rPr>
              <a:t>microinstructions </a:t>
            </a:r>
            <a:r>
              <a:rPr sz="2600" spc="-105" dirty="0">
                <a:latin typeface="Arial"/>
                <a:cs typeface="Arial"/>
              </a:rPr>
              <a:t>except </a:t>
            </a:r>
            <a:r>
              <a:rPr sz="2600" spc="5" dirty="0">
                <a:latin typeface="Arial"/>
                <a:cs typeface="Arial"/>
              </a:rPr>
              <a:t>for  </a:t>
            </a:r>
            <a:r>
              <a:rPr sz="2600" spc="-130" dirty="0">
                <a:latin typeface="Arial"/>
                <a:cs typeface="Arial"/>
              </a:rPr>
              <a:t>branches, </a:t>
            </a:r>
            <a:r>
              <a:rPr sz="2600" spc="-20" dirty="0">
                <a:latin typeface="Arial"/>
                <a:cs typeface="Arial"/>
              </a:rPr>
              <a:t>letting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325" dirty="0">
                <a:latin typeface="Arial"/>
                <a:cs typeface="Arial"/>
              </a:rPr>
              <a:t>μPC </a:t>
            </a:r>
            <a:r>
              <a:rPr sz="2600" spc="-130" dirty="0">
                <a:latin typeface="Arial"/>
                <a:cs typeface="Arial"/>
              </a:rPr>
              <a:t>governs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40" dirty="0">
                <a:latin typeface="Arial"/>
                <a:cs typeface="Arial"/>
              </a:rPr>
              <a:t>sequencing </a:t>
            </a:r>
            <a:r>
              <a:rPr sz="2600" spc="-45" dirty="0">
                <a:latin typeface="Arial"/>
                <a:cs typeface="Arial"/>
              </a:rPr>
              <a:t>would </a:t>
            </a:r>
            <a:r>
              <a:rPr sz="2600" spc="-120" dirty="0">
                <a:latin typeface="Arial"/>
                <a:cs typeface="Arial"/>
              </a:rPr>
              <a:t>be  </a:t>
            </a:r>
            <a:r>
              <a:rPr sz="2600" spc="-35" dirty="0">
                <a:latin typeface="Arial"/>
                <a:cs typeface="Arial"/>
              </a:rPr>
              <a:t>efficient.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105" dirty="0">
                <a:latin typeface="Arial"/>
                <a:cs typeface="Arial"/>
              </a:rPr>
              <a:t>However, </a:t>
            </a:r>
            <a:r>
              <a:rPr sz="2600" spc="20" dirty="0">
                <a:latin typeface="Arial"/>
                <a:cs typeface="Arial"/>
              </a:rPr>
              <a:t>two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disadvantages: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364547"/>
            <a:ext cx="165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Wingdings"/>
              <a:buChar char=""/>
              <a:tabLst>
                <a:tab pos="381635" algn="l"/>
                <a:tab pos="1493520" algn="l"/>
              </a:tabLst>
            </a:pPr>
            <a:r>
              <a:rPr sz="2400" spc="-140" dirty="0">
                <a:latin typeface="Arial"/>
                <a:cs typeface="Arial"/>
              </a:rPr>
              <a:t>Havin</a:t>
            </a:r>
            <a:r>
              <a:rPr sz="2400" spc="-1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147" y="3730307"/>
            <a:ext cx="136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instruction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1148" y="3364547"/>
            <a:ext cx="5799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  <a:tabLst>
                <a:tab pos="1318260" algn="l"/>
                <a:tab pos="1362710" algn="l"/>
                <a:tab pos="1880870" algn="l"/>
                <a:tab pos="2359025" algn="l"/>
                <a:tab pos="3246120" algn="l"/>
                <a:tab pos="3307079" algn="l"/>
                <a:tab pos="3870960" algn="l"/>
                <a:tab pos="4218305" algn="l"/>
                <a:tab pos="4724400" algn="l"/>
                <a:tab pos="5532120" algn="l"/>
              </a:tabLst>
            </a:pPr>
            <a:r>
              <a:rPr sz="2400" spc="-105" dirty="0">
                <a:latin typeface="Arial"/>
                <a:cs typeface="Arial"/>
              </a:rPr>
              <a:t>separat</a:t>
            </a:r>
            <a:r>
              <a:rPr sz="2400" spc="-12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30" dirty="0">
                <a:latin typeface="Arial"/>
                <a:cs typeface="Arial"/>
              </a:rPr>
              <a:t>microrouti</a:t>
            </a:r>
            <a:r>
              <a:rPr sz="2400" spc="-55" dirty="0">
                <a:latin typeface="Arial"/>
                <a:cs typeface="Arial"/>
              </a:rPr>
              <a:t>n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mach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-90" dirty="0">
                <a:latin typeface="Arial"/>
                <a:cs typeface="Arial"/>
              </a:rPr>
              <a:t>ne  </a:t>
            </a:r>
            <a:r>
              <a:rPr sz="2400" spc="-80" dirty="0">
                <a:latin typeface="Arial"/>
                <a:cs typeface="Arial"/>
              </a:rPr>
              <a:t>results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lar</a:t>
            </a:r>
            <a:r>
              <a:rPr sz="2400" spc="-140" dirty="0">
                <a:latin typeface="Arial"/>
                <a:cs typeface="Arial"/>
              </a:rPr>
              <a:t>g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5" dirty="0">
                <a:latin typeface="Arial"/>
                <a:cs typeface="Arial"/>
              </a:rPr>
              <a:t>total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n</a:t>
            </a:r>
            <a:r>
              <a:rPr sz="2400" spc="-80" dirty="0">
                <a:latin typeface="Arial"/>
                <a:cs typeface="Arial"/>
              </a:rPr>
              <a:t>umbe</a:t>
            </a:r>
            <a:r>
              <a:rPr sz="2400" spc="-4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622" y="4022915"/>
            <a:ext cx="8222615" cy="22193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675"/>
              </a:spcBef>
            </a:pPr>
            <a:r>
              <a:rPr sz="2400" spc="-55" dirty="0">
                <a:latin typeface="Arial"/>
                <a:cs typeface="Arial"/>
              </a:rPr>
              <a:t>microinstructions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large </a:t>
            </a:r>
            <a:r>
              <a:rPr sz="2400" spc="-30" dirty="0">
                <a:latin typeface="Arial"/>
                <a:cs typeface="Arial"/>
              </a:rPr>
              <a:t>control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913130" marR="5080" indent="-368935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"/>
              <a:tabLst>
                <a:tab pos="913765" algn="l"/>
              </a:tabLst>
            </a:pPr>
            <a:r>
              <a:rPr sz="2400" spc="-135" dirty="0">
                <a:latin typeface="Arial"/>
                <a:cs typeface="Arial"/>
              </a:rPr>
              <a:t>Longer </a:t>
            </a:r>
            <a:r>
              <a:rPr sz="2400" spc="-75" dirty="0">
                <a:latin typeface="Arial"/>
                <a:cs typeface="Arial"/>
              </a:rPr>
              <a:t>execution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20" dirty="0">
                <a:latin typeface="Arial"/>
                <a:cs typeface="Arial"/>
              </a:rPr>
              <a:t>takes </a:t>
            </a:r>
            <a:r>
              <a:rPr sz="2400" spc="-65" dirty="0">
                <a:latin typeface="Arial"/>
                <a:cs typeface="Arial"/>
              </a:rPr>
              <a:t>more </a:t>
            </a:r>
            <a:r>
              <a:rPr sz="2400" spc="-25" dirty="0">
                <a:latin typeface="Arial"/>
                <a:cs typeface="Arial"/>
              </a:rPr>
              <a:t>time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carry  </a:t>
            </a:r>
            <a:r>
              <a:rPr sz="2400" spc="-10" dirty="0">
                <a:latin typeface="Arial"/>
                <a:cs typeface="Arial"/>
              </a:rPr>
              <a:t>out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required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branches.</a:t>
            </a:r>
            <a:endParaRPr sz="24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1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150" dirty="0">
                <a:latin typeface="Arial"/>
                <a:cs typeface="Arial"/>
              </a:rPr>
              <a:t>Example: </a:t>
            </a:r>
            <a:r>
              <a:rPr sz="2600" spc="-130" dirty="0">
                <a:latin typeface="Arial"/>
                <a:cs typeface="Arial"/>
              </a:rPr>
              <a:t>Add src,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Rdst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  <a:tab pos="1514475" algn="l"/>
              </a:tabLst>
            </a:pPr>
            <a:r>
              <a:rPr sz="2600" spc="-130" dirty="0">
                <a:latin typeface="Arial"/>
                <a:cs typeface="Arial"/>
              </a:rPr>
              <a:t>Four	</a:t>
            </a:r>
            <a:r>
              <a:rPr sz="2600" spc="-135" dirty="0">
                <a:latin typeface="Arial"/>
                <a:cs typeface="Arial"/>
              </a:rPr>
              <a:t>addressing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0394" y="5819818"/>
            <a:ext cx="49180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9535" algn="l"/>
                <a:tab pos="2827020" algn="l"/>
              </a:tabLst>
            </a:pPr>
            <a:r>
              <a:rPr sz="2600" spc="-125" dirty="0">
                <a:latin typeface="Arial"/>
                <a:cs typeface="Arial"/>
              </a:rPr>
              <a:t>modes:	</a:t>
            </a:r>
            <a:r>
              <a:rPr sz="2600" spc="-75" dirty="0">
                <a:latin typeface="Arial"/>
                <a:cs typeface="Arial"/>
              </a:rPr>
              <a:t>register,	</a:t>
            </a:r>
            <a:r>
              <a:rPr sz="2600" spc="-65" dirty="0">
                <a:latin typeface="Arial"/>
                <a:cs typeface="Arial"/>
              </a:rPr>
              <a:t>autoincrement,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400" y="6216005"/>
            <a:ext cx="68287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Arial"/>
                <a:cs typeface="Arial"/>
              </a:rPr>
              <a:t>autodecrement,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105" dirty="0">
                <a:latin typeface="Arial"/>
                <a:cs typeface="Arial"/>
              </a:rPr>
              <a:t>indexed </a:t>
            </a:r>
            <a:r>
              <a:rPr sz="2600" spc="-5" dirty="0">
                <a:latin typeface="Arial"/>
                <a:cs typeface="Arial"/>
              </a:rPr>
              <a:t>(with </a:t>
            </a:r>
            <a:r>
              <a:rPr sz="2600" spc="-40" dirty="0">
                <a:latin typeface="Arial"/>
                <a:cs typeface="Arial"/>
              </a:rPr>
              <a:t>indirect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forms).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1" y="1"/>
            <a:ext cx="561136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28664" y="3682910"/>
            <a:ext cx="2679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100"/>
              </a:spcBef>
              <a:buChar char="-"/>
              <a:tabLst>
                <a:tab pos="153035" algn="l"/>
              </a:tabLst>
            </a:pPr>
            <a:r>
              <a:rPr sz="1800" smtClean="0">
                <a:latin typeface="Arial"/>
                <a:cs typeface="Arial"/>
              </a:rPr>
              <a:t>Bit-ORing</a:t>
            </a:r>
          </a:p>
          <a:p>
            <a:pPr marL="152400" indent="-139700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smtClean="0">
                <a:latin typeface="Arial"/>
                <a:cs typeface="Arial"/>
              </a:rPr>
              <a:t>Wide-Branch</a:t>
            </a:r>
            <a:r>
              <a:rPr sz="1800" spc="-114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Addressing</a:t>
            </a:r>
            <a:endParaRPr sz="1800" smtClean="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mtClean="0">
                <a:latin typeface="Arial"/>
                <a:cs typeface="Arial"/>
              </a:rPr>
              <a:t>WMFC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7523" y="647699"/>
            <a:ext cx="1858010" cy="410209"/>
          </a:xfrm>
          <a:custGeom>
            <a:avLst/>
            <a:gdLst/>
            <a:ahLst/>
            <a:cxnLst/>
            <a:rect l="l" t="t" r="r" b="b"/>
            <a:pathLst>
              <a:path w="1858010" h="410209">
                <a:moveTo>
                  <a:pt x="1857755" y="0"/>
                </a:moveTo>
                <a:lnTo>
                  <a:pt x="0" y="0"/>
                </a:lnTo>
                <a:lnTo>
                  <a:pt x="0" y="409955"/>
                </a:lnTo>
                <a:lnTo>
                  <a:pt x="1857755" y="409955"/>
                </a:lnTo>
                <a:lnTo>
                  <a:pt x="1857755" y="402336"/>
                </a:lnTo>
                <a:lnTo>
                  <a:pt x="13715" y="402336"/>
                </a:lnTo>
                <a:lnTo>
                  <a:pt x="7619" y="394715"/>
                </a:lnTo>
                <a:lnTo>
                  <a:pt x="13715" y="394715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19"/>
                </a:lnTo>
                <a:lnTo>
                  <a:pt x="1857755" y="7619"/>
                </a:lnTo>
                <a:lnTo>
                  <a:pt x="1857755" y="0"/>
                </a:lnTo>
                <a:close/>
              </a:path>
              <a:path w="1858010" h="410209">
                <a:moveTo>
                  <a:pt x="13715" y="394715"/>
                </a:moveTo>
                <a:lnTo>
                  <a:pt x="7619" y="394715"/>
                </a:lnTo>
                <a:lnTo>
                  <a:pt x="13715" y="402336"/>
                </a:lnTo>
                <a:lnTo>
                  <a:pt x="13715" y="394715"/>
                </a:lnTo>
                <a:close/>
              </a:path>
              <a:path w="1858010" h="410209">
                <a:moveTo>
                  <a:pt x="1842515" y="394715"/>
                </a:moveTo>
                <a:lnTo>
                  <a:pt x="13715" y="394715"/>
                </a:lnTo>
                <a:lnTo>
                  <a:pt x="13715" y="402336"/>
                </a:lnTo>
                <a:lnTo>
                  <a:pt x="1842515" y="402336"/>
                </a:lnTo>
                <a:lnTo>
                  <a:pt x="1842515" y="394715"/>
                </a:lnTo>
                <a:close/>
              </a:path>
              <a:path w="1858010" h="410209">
                <a:moveTo>
                  <a:pt x="1842515" y="7619"/>
                </a:moveTo>
                <a:lnTo>
                  <a:pt x="1842515" y="402336"/>
                </a:lnTo>
                <a:lnTo>
                  <a:pt x="1850136" y="394715"/>
                </a:lnTo>
                <a:lnTo>
                  <a:pt x="1857755" y="394715"/>
                </a:lnTo>
                <a:lnTo>
                  <a:pt x="1857755" y="13715"/>
                </a:lnTo>
                <a:lnTo>
                  <a:pt x="1850136" y="13715"/>
                </a:lnTo>
                <a:lnTo>
                  <a:pt x="1842515" y="7619"/>
                </a:lnTo>
                <a:close/>
              </a:path>
              <a:path w="1858010" h="410209">
                <a:moveTo>
                  <a:pt x="1857755" y="394715"/>
                </a:moveTo>
                <a:lnTo>
                  <a:pt x="1850136" y="394715"/>
                </a:lnTo>
                <a:lnTo>
                  <a:pt x="1842515" y="402336"/>
                </a:lnTo>
                <a:lnTo>
                  <a:pt x="1857755" y="402336"/>
                </a:lnTo>
                <a:lnTo>
                  <a:pt x="1857755" y="394715"/>
                </a:lnTo>
                <a:close/>
              </a:path>
              <a:path w="1858010" h="410209">
                <a:moveTo>
                  <a:pt x="13715" y="7619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1858010" h="410209">
                <a:moveTo>
                  <a:pt x="1842515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1842515" y="13715"/>
                </a:lnTo>
                <a:lnTo>
                  <a:pt x="1842515" y="7619"/>
                </a:lnTo>
                <a:close/>
              </a:path>
              <a:path w="1858010" h="410209">
                <a:moveTo>
                  <a:pt x="1857755" y="7619"/>
                </a:moveTo>
                <a:lnTo>
                  <a:pt x="1842515" y="7619"/>
                </a:lnTo>
                <a:lnTo>
                  <a:pt x="1850136" y="13715"/>
                </a:lnTo>
                <a:lnTo>
                  <a:pt x="1857755" y="13715"/>
                </a:lnTo>
                <a:lnTo>
                  <a:pt x="1857755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0" y="647699"/>
            <a:ext cx="673735" cy="410209"/>
          </a:xfrm>
          <a:custGeom>
            <a:avLst/>
            <a:gdLst/>
            <a:ahLst/>
            <a:cxnLst/>
            <a:rect l="l" t="t" r="r" b="b"/>
            <a:pathLst>
              <a:path w="673735" h="410209">
                <a:moveTo>
                  <a:pt x="673608" y="0"/>
                </a:moveTo>
                <a:lnTo>
                  <a:pt x="0" y="0"/>
                </a:lnTo>
                <a:lnTo>
                  <a:pt x="0" y="409955"/>
                </a:lnTo>
                <a:lnTo>
                  <a:pt x="673608" y="409955"/>
                </a:lnTo>
                <a:lnTo>
                  <a:pt x="673608" y="402336"/>
                </a:lnTo>
                <a:lnTo>
                  <a:pt x="15239" y="402336"/>
                </a:lnTo>
                <a:lnTo>
                  <a:pt x="7620" y="394715"/>
                </a:lnTo>
                <a:lnTo>
                  <a:pt x="15239" y="394715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673608" y="7619"/>
                </a:lnTo>
                <a:lnTo>
                  <a:pt x="673608" y="0"/>
                </a:lnTo>
                <a:close/>
              </a:path>
              <a:path w="673735" h="410209">
                <a:moveTo>
                  <a:pt x="15239" y="394715"/>
                </a:moveTo>
                <a:lnTo>
                  <a:pt x="7620" y="394715"/>
                </a:lnTo>
                <a:lnTo>
                  <a:pt x="15239" y="402336"/>
                </a:lnTo>
                <a:lnTo>
                  <a:pt x="15239" y="394715"/>
                </a:lnTo>
                <a:close/>
              </a:path>
              <a:path w="673735" h="410209">
                <a:moveTo>
                  <a:pt x="659892" y="394715"/>
                </a:moveTo>
                <a:lnTo>
                  <a:pt x="15239" y="394715"/>
                </a:lnTo>
                <a:lnTo>
                  <a:pt x="15239" y="402336"/>
                </a:lnTo>
                <a:lnTo>
                  <a:pt x="659892" y="402336"/>
                </a:lnTo>
                <a:lnTo>
                  <a:pt x="659892" y="394715"/>
                </a:lnTo>
                <a:close/>
              </a:path>
              <a:path w="673735" h="410209">
                <a:moveTo>
                  <a:pt x="659892" y="7619"/>
                </a:moveTo>
                <a:lnTo>
                  <a:pt x="659892" y="402336"/>
                </a:lnTo>
                <a:lnTo>
                  <a:pt x="665988" y="394715"/>
                </a:lnTo>
                <a:lnTo>
                  <a:pt x="673608" y="394715"/>
                </a:lnTo>
                <a:lnTo>
                  <a:pt x="673608" y="13715"/>
                </a:lnTo>
                <a:lnTo>
                  <a:pt x="665988" y="13715"/>
                </a:lnTo>
                <a:lnTo>
                  <a:pt x="659892" y="7619"/>
                </a:lnTo>
                <a:close/>
              </a:path>
              <a:path w="673735" h="410209">
                <a:moveTo>
                  <a:pt x="673608" y="394715"/>
                </a:moveTo>
                <a:lnTo>
                  <a:pt x="665988" y="394715"/>
                </a:lnTo>
                <a:lnTo>
                  <a:pt x="659892" y="402336"/>
                </a:lnTo>
                <a:lnTo>
                  <a:pt x="673608" y="402336"/>
                </a:lnTo>
                <a:lnTo>
                  <a:pt x="673608" y="394715"/>
                </a:lnTo>
                <a:close/>
              </a:path>
              <a:path w="673735" h="410209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673735" h="410209">
                <a:moveTo>
                  <a:pt x="659892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659892" y="13715"/>
                </a:lnTo>
                <a:lnTo>
                  <a:pt x="659892" y="7619"/>
                </a:lnTo>
                <a:close/>
              </a:path>
              <a:path w="673735" h="410209">
                <a:moveTo>
                  <a:pt x="673608" y="7619"/>
                </a:moveTo>
                <a:lnTo>
                  <a:pt x="659892" y="7619"/>
                </a:lnTo>
                <a:lnTo>
                  <a:pt x="665988" y="13715"/>
                </a:lnTo>
                <a:lnTo>
                  <a:pt x="673608" y="13715"/>
                </a:lnTo>
                <a:lnTo>
                  <a:pt x="673608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9932" y="647699"/>
            <a:ext cx="805180" cy="410209"/>
          </a:xfrm>
          <a:custGeom>
            <a:avLst/>
            <a:gdLst/>
            <a:ahLst/>
            <a:cxnLst/>
            <a:rect l="l" t="t" r="r" b="b"/>
            <a:pathLst>
              <a:path w="805179" h="410209">
                <a:moveTo>
                  <a:pt x="804671" y="0"/>
                </a:moveTo>
                <a:lnTo>
                  <a:pt x="0" y="0"/>
                </a:lnTo>
                <a:lnTo>
                  <a:pt x="0" y="409955"/>
                </a:lnTo>
                <a:lnTo>
                  <a:pt x="804671" y="409955"/>
                </a:lnTo>
                <a:lnTo>
                  <a:pt x="804671" y="402336"/>
                </a:lnTo>
                <a:lnTo>
                  <a:pt x="13715" y="402336"/>
                </a:lnTo>
                <a:lnTo>
                  <a:pt x="6095" y="394715"/>
                </a:lnTo>
                <a:lnTo>
                  <a:pt x="13715" y="394715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7619"/>
                </a:lnTo>
                <a:lnTo>
                  <a:pt x="804671" y="7619"/>
                </a:lnTo>
                <a:lnTo>
                  <a:pt x="804671" y="0"/>
                </a:lnTo>
                <a:close/>
              </a:path>
              <a:path w="805179" h="410209">
                <a:moveTo>
                  <a:pt x="13715" y="394715"/>
                </a:moveTo>
                <a:lnTo>
                  <a:pt x="6095" y="394715"/>
                </a:lnTo>
                <a:lnTo>
                  <a:pt x="13715" y="402336"/>
                </a:lnTo>
                <a:lnTo>
                  <a:pt x="13715" y="394715"/>
                </a:lnTo>
                <a:close/>
              </a:path>
              <a:path w="805179" h="410209">
                <a:moveTo>
                  <a:pt x="789431" y="394715"/>
                </a:moveTo>
                <a:lnTo>
                  <a:pt x="13715" y="394715"/>
                </a:lnTo>
                <a:lnTo>
                  <a:pt x="13715" y="402336"/>
                </a:lnTo>
                <a:lnTo>
                  <a:pt x="789431" y="402336"/>
                </a:lnTo>
                <a:lnTo>
                  <a:pt x="789431" y="394715"/>
                </a:lnTo>
                <a:close/>
              </a:path>
              <a:path w="805179" h="410209">
                <a:moveTo>
                  <a:pt x="789431" y="7619"/>
                </a:moveTo>
                <a:lnTo>
                  <a:pt x="789431" y="402336"/>
                </a:lnTo>
                <a:lnTo>
                  <a:pt x="797051" y="394715"/>
                </a:lnTo>
                <a:lnTo>
                  <a:pt x="804671" y="394715"/>
                </a:lnTo>
                <a:lnTo>
                  <a:pt x="804671" y="13715"/>
                </a:lnTo>
                <a:lnTo>
                  <a:pt x="797051" y="13715"/>
                </a:lnTo>
                <a:lnTo>
                  <a:pt x="789431" y="7619"/>
                </a:lnTo>
                <a:close/>
              </a:path>
              <a:path w="805179" h="410209">
                <a:moveTo>
                  <a:pt x="804671" y="394715"/>
                </a:moveTo>
                <a:lnTo>
                  <a:pt x="797051" y="394715"/>
                </a:lnTo>
                <a:lnTo>
                  <a:pt x="789431" y="402336"/>
                </a:lnTo>
                <a:lnTo>
                  <a:pt x="804671" y="402336"/>
                </a:lnTo>
                <a:lnTo>
                  <a:pt x="804671" y="394715"/>
                </a:lnTo>
                <a:close/>
              </a:path>
              <a:path w="805179" h="410209">
                <a:moveTo>
                  <a:pt x="13715" y="7619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805179" h="410209">
                <a:moveTo>
                  <a:pt x="789431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789431" y="13715"/>
                </a:lnTo>
                <a:lnTo>
                  <a:pt x="789431" y="7619"/>
                </a:lnTo>
                <a:close/>
              </a:path>
              <a:path w="805179" h="410209">
                <a:moveTo>
                  <a:pt x="804671" y="7619"/>
                </a:moveTo>
                <a:lnTo>
                  <a:pt x="789431" y="7619"/>
                </a:lnTo>
                <a:lnTo>
                  <a:pt x="797051" y="13715"/>
                </a:lnTo>
                <a:lnTo>
                  <a:pt x="804671" y="13715"/>
                </a:lnTo>
                <a:lnTo>
                  <a:pt x="804671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984" y="105114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984" y="65490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5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9364" y="647699"/>
            <a:ext cx="806450" cy="410209"/>
          </a:xfrm>
          <a:custGeom>
            <a:avLst/>
            <a:gdLst/>
            <a:ahLst/>
            <a:cxnLst/>
            <a:rect l="l" t="t" r="r" b="b"/>
            <a:pathLst>
              <a:path w="806450" h="410209">
                <a:moveTo>
                  <a:pt x="806196" y="0"/>
                </a:moveTo>
                <a:lnTo>
                  <a:pt x="0" y="0"/>
                </a:lnTo>
                <a:lnTo>
                  <a:pt x="0" y="409955"/>
                </a:lnTo>
                <a:lnTo>
                  <a:pt x="806196" y="409955"/>
                </a:lnTo>
                <a:lnTo>
                  <a:pt x="806196" y="402336"/>
                </a:lnTo>
                <a:lnTo>
                  <a:pt x="15239" y="402336"/>
                </a:lnTo>
                <a:lnTo>
                  <a:pt x="7620" y="394715"/>
                </a:lnTo>
                <a:lnTo>
                  <a:pt x="15239" y="394715"/>
                </a:lnTo>
                <a:lnTo>
                  <a:pt x="15239" y="13715"/>
                </a:lnTo>
                <a:lnTo>
                  <a:pt x="7620" y="13715"/>
                </a:lnTo>
                <a:lnTo>
                  <a:pt x="15239" y="7619"/>
                </a:lnTo>
                <a:lnTo>
                  <a:pt x="806196" y="7619"/>
                </a:lnTo>
                <a:lnTo>
                  <a:pt x="806196" y="0"/>
                </a:lnTo>
                <a:close/>
              </a:path>
              <a:path w="806450" h="410209">
                <a:moveTo>
                  <a:pt x="15239" y="394715"/>
                </a:moveTo>
                <a:lnTo>
                  <a:pt x="7620" y="394715"/>
                </a:lnTo>
                <a:lnTo>
                  <a:pt x="15239" y="402336"/>
                </a:lnTo>
                <a:lnTo>
                  <a:pt x="15239" y="394715"/>
                </a:lnTo>
                <a:close/>
              </a:path>
              <a:path w="806450" h="410209">
                <a:moveTo>
                  <a:pt x="790956" y="394715"/>
                </a:moveTo>
                <a:lnTo>
                  <a:pt x="15239" y="394715"/>
                </a:lnTo>
                <a:lnTo>
                  <a:pt x="15239" y="402336"/>
                </a:lnTo>
                <a:lnTo>
                  <a:pt x="790956" y="402336"/>
                </a:lnTo>
                <a:lnTo>
                  <a:pt x="790956" y="394715"/>
                </a:lnTo>
                <a:close/>
              </a:path>
              <a:path w="806450" h="410209">
                <a:moveTo>
                  <a:pt x="790956" y="7619"/>
                </a:moveTo>
                <a:lnTo>
                  <a:pt x="790956" y="402336"/>
                </a:lnTo>
                <a:lnTo>
                  <a:pt x="798576" y="394715"/>
                </a:lnTo>
                <a:lnTo>
                  <a:pt x="806196" y="394715"/>
                </a:lnTo>
                <a:lnTo>
                  <a:pt x="806196" y="13715"/>
                </a:lnTo>
                <a:lnTo>
                  <a:pt x="798576" y="13715"/>
                </a:lnTo>
                <a:lnTo>
                  <a:pt x="790956" y="7619"/>
                </a:lnTo>
                <a:close/>
              </a:path>
              <a:path w="806450" h="410209">
                <a:moveTo>
                  <a:pt x="806196" y="394715"/>
                </a:moveTo>
                <a:lnTo>
                  <a:pt x="798576" y="394715"/>
                </a:lnTo>
                <a:lnTo>
                  <a:pt x="790956" y="402336"/>
                </a:lnTo>
                <a:lnTo>
                  <a:pt x="806196" y="402336"/>
                </a:lnTo>
                <a:lnTo>
                  <a:pt x="806196" y="394715"/>
                </a:lnTo>
                <a:close/>
              </a:path>
              <a:path w="806450" h="410209">
                <a:moveTo>
                  <a:pt x="15239" y="7619"/>
                </a:moveTo>
                <a:lnTo>
                  <a:pt x="7620" y="13715"/>
                </a:lnTo>
                <a:lnTo>
                  <a:pt x="15239" y="13715"/>
                </a:lnTo>
                <a:lnTo>
                  <a:pt x="15239" y="7619"/>
                </a:lnTo>
                <a:close/>
              </a:path>
              <a:path w="806450" h="410209">
                <a:moveTo>
                  <a:pt x="790956" y="7619"/>
                </a:moveTo>
                <a:lnTo>
                  <a:pt x="15239" y="7619"/>
                </a:lnTo>
                <a:lnTo>
                  <a:pt x="15239" y="13715"/>
                </a:lnTo>
                <a:lnTo>
                  <a:pt x="790956" y="13715"/>
                </a:lnTo>
                <a:lnTo>
                  <a:pt x="790956" y="7619"/>
                </a:lnTo>
                <a:close/>
              </a:path>
              <a:path w="806450" h="410209">
                <a:moveTo>
                  <a:pt x="806196" y="7619"/>
                </a:moveTo>
                <a:lnTo>
                  <a:pt x="790956" y="7619"/>
                </a:lnTo>
                <a:lnTo>
                  <a:pt x="798576" y="13715"/>
                </a:lnTo>
                <a:lnTo>
                  <a:pt x="806196" y="13715"/>
                </a:lnTo>
                <a:lnTo>
                  <a:pt x="806196" y="76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5033" y="741629"/>
            <a:ext cx="5181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OP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8421" y="654900"/>
            <a:ext cx="658495" cy="396240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75"/>
              </a:spcBef>
              <a:tabLst>
                <a:tab pos="498475" algn="l"/>
              </a:tabLst>
            </a:pPr>
            <a:r>
              <a:rPr sz="1000" spc="-5" dirty="0">
                <a:latin typeface="Arial"/>
                <a:cs typeface="Arial"/>
              </a:rPr>
              <a:t>0  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	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6790" y="654900"/>
            <a:ext cx="791210" cy="396240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775"/>
              </a:spcBef>
            </a:pPr>
            <a:r>
              <a:rPr sz="1000" spc="-10" dirty="0">
                <a:latin typeface="Arial"/>
                <a:cs typeface="Arial"/>
              </a:rPr>
              <a:t>Rsrc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3112" y="741629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Rdst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8772" y="979931"/>
            <a:ext cx="143255" cy="15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01693" y="287527"/>
            <a:ext cx="342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Mode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373" y="741629"/>
            <a:ext cx="831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Contents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652" y="504443"/>
            <a:ext cx="347980" cy="68580"/>
          </a:xfrm>
          <a:custGeom>
            <a:avLst/>
            <a:gdLst/>
            <a:ahLst/>
            <a:cxnLst/>
            <a:rect l="l" t="t" r="r" b="b"/>
            <a:pathLst>
              <a:path w="347979" h="68579">
                <a:moveTo>
                  <a:pt x="321563" y="53339"/>
                </a:moveTo>
                <a:lnTo>
                  <a:pt x="336803" y="68580"/>
                </a:lnTo>
                <a:lnTo>
                  <a:pt x="347472" y="57912"/>
                </a:lnTo>
                <a:lnTo>
                  <a:pt x="344424" y="54863"/>
                </a:lnTo>
                <a:lnTo>
                  <a:pt x="327660" y="54863"/>
                </a:lnTo>
                <a:lnTo>
                  <a:pt x="321563" y="53339"/>
                </a:lnTo>
                <a:close/>
              </a:path>
              <a:path w="347979" h="68579">
                <a:moveTo>
                  <a:pt x="27432" y="36575"/>
                </a:moveTo>
                <a:lnTo>
                  <a:pt x="27432" y="51816"/>
                </a:lnTo>
                <a:lnTo>
                  <a:pt x="30480" y="54863"/>
                </a:lnTo>
                <a:lnTo>
                  <a:pt x="323088" y="54863"/>
                </a:lnTo>
                <a:lnTo>
                  <a:pt x="321563" y="53339"/>
                </a:lnTo>
                <a:lnTo>
                  <a:pt x="342900" y="53339"/>
                </a:lnTo>
                <a:lnTo>
                  <a:pt x="338328" y="48768"/>
                </a:lnTo>
                <a:lnTo>
                  <a:pt x="41148" y="48768"/>
                </a:lnTo>
                <a:lnTo>
                  <a:pt x="35051" y="41148"/>
                </a:lnTo>
                <a:lnTo>
                  <a:pt x="41148" y="41148"/>
                </a:lnTo>
                <a:lnTo>
                  <a:pt x="41148" y="38100"/>
                </a:lnTo>
                <a:lnTo>
                  <a:pt x="28956" y="38100"/>
                </a:lnTo>
                <a:lnTo>
                  <a:pt x="27432" y="36575"/>
                </a:lnTo>
                <a:close/>
              </a:path>
              <a:path w="347979" h="68579">
                <a:moveTo>
                  <a:pt x="342900" y="53339"/>
                </a:moveTo>
                <a:lnTo>
                  <a:pt x="321563" y="53339"/>
                </a:lnTo>
                <a:lnTo>
                  <a:pt x="327660" y="54863"/>
                </a:lnTo>
                <a:lnTo>
                  <a:pt x="344424" y="54863"/>
                </a:lnTo>
                <a:lnTo>
                  <a:pt x="342900" y="53339"/>
                </a:lnTo>
                <a:close/>
              </a:path>
              <a:path w="347979" h="68579">
                <a:moveTo>
                  <a:pt x="41148" y="41148"/>
                </a:moveTo>
                <a:lnTo>
                  <a:pt x="35051" y="41148"/>
                </a:lnTo>
                <a:lnTo>
                  <a:pt x="41148" y="48768"/>
                </a:lnTo>
                <a:lnTo>
                  <a:pt x="41148" y="41148"/>
                </a:lnTo>
                <a:close/>
              </a:path>
              <a:path w="347979" h="68579">
                <a:moveTo>
                  <a:pt x="329184" y="41148"/>
                </a:moveTo>
                <a:lnTo>
                  <a:pt x="41148" y="41148"/>
                </a:lnTo>
                <a:lnTo>
                  <a:pt x="41148" y="48768"/>
                </a:lnTo>
                <a:lnTo>
                  <a:pt x="338328" y="48768"/>
                </a:lnTo>
                <a:lnTo>
                  <a:pt x="332232" y="42672"/>
                </a:lnTo>
                <a:lnTo>
                  <a:pt x="330708" y="42672"/>
                </a:lnTo>
                <a:lnTo>
                  <a:pt x="329184" y="41148"/>
                </a:lnTo>
                <a:close/>
              </a:path>
              <a:path w="347979" h="68579">
                <a:moveTo>
                  <a:pt x="27432" y="33527"/>
                </a:moveTo>
                <a:lnTo>
                  <a:pt x="27432" y="36575"/>
                </a:lnTo>
                <a:lnTo>
                  <a:pt x="28956" y="38100"/>
                </a:lnTo>
                <a:lnTo>
                  <a:pt x="27432" y="33527"/>
                </a:lnTo>
                <a:close/>
              </a:path>
              <a:path w="347979" h="68579">
                <a:moveTo>
                  <a:pt x="41148" y="33527"/>
                </a:moveTo>
                <a:lnTo>
                  <a:pt x="27432" y="33527"/>
                </a:lnTo>
                <a:lnTo>
                  <a:pt x="28956" y="38100"/>
                </a:lnTo>
                <a:lnTo>
                  <a:pt x="41148" y="38100"/>
                </a:lnTo>
                <a:lnTo>
                  <a:pt x="41148" y="33527"/>
                </a:lnTo>
                <a:close/>
              </a:path>
              <a:path w="347979" h="68579">
                <a:moveTo>
                  <a:pt x="10668" y="0"/>
                </a:moveTo>
                <a:lnTo>
                  <a:pt x="0" y="9144"/>
                </a:lnTo>
                <a:lnTo>
                  <a:pt x="27432" y="36575"/>
                </a:lnTo>
                <a:lnTo>
                  <a:pt x="27432" y="33527"/>
                </a:lnTo>
                <a:lnTo>
                  <a:pt x="41148" y="33527"/>
                </a:lnTo>
                <a:lnTo>
                  <a:pt x="41148" y="30480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3088" y="509015"/>
            <a:ext cx="334010" cy="64135"/>
          </a:xfrm>
          <a:custGeom>
            <a:avLst/>
            <a:gdLst/>
            <a:ahLst/>
            <a:cxnLst/>
            <a:rect l="l" t="t" r="r" b="b"/>
            <a:pathLst>
              <a:path w="334010" h="64134">
                <a:moveTo>
                  <a:pt x="304800" y="36575"/>
                </a:moveTo>
                <a:lnTo>
                  <a:pt x="16763" y="36575"/>
                </a:lnTo>
                <a:lnTo>
                  <a:pt x="15239" y="38100"/>
                </a:lnTo>
                <a:lnTo>
                  <a:pt x="13715" y="38100"/>
                </a:lnTo>
                <a:lnTo>
                  <a:pt x="0" y="53339"/>
                </a:lnTo>
                <a:lnTo>
                  <a:pt x="9144" y="64008"/>
                </a:lnTo>
                <a:lnTo>
                  <a:pt x="22860" y="50291"/>
                </a:lnTo>
                <a:lnTo>
                  <a:pt x="19812" y="50291"/>
                </a:lnTo>
                <a:lnTo>
                  <a:pt x="24384" y="48767"/>
                </a:lnTo>
                <a:lnTo>
                  <a:pt x="317754" y="48767"/>
                </a:lnTo>
                <a:lnTo>
                  <a:pt x="320039" y="47244"/>
                </a:lnTo>
                <a:lnTo>
                  <a:pt x="320039" y="44196"/>
                </a:lnTo>
                <a:lnTo>
                  <a:pt x="304800" y="44196"/>
                </a:lnTo>
                <a:lnTo>
                  <a:pt x="304800" y="36575"/>
                </a:lnTo>
                <a:close/>
              </a:path>
              <a:path w="334010" h="64134">
                <a:moveTo>
                  <a:pt x="24384" y="48767"/>
                </a:moveTo>
                <a:lnTo>
                  <a:pt x="19812" y="50291"/>
                </a:lnTo>
                <a:lnTo>
                  <a:pt x="22860" y="50291"/>
                </a:lnTo>
                <a:lnTo>
                  <a:pt x="24384" y="48767"/>
                </a:lnTo>
                <a:close/>
              </a:path>
              <a:path w="334010" h="64134">
                <a:moveTo>
                  <a:pt x="317754" y="48767"/>
                </a:moveTo>
                <a:lnTo>
                  <a:pt x="24384" y="48767"/>
                </a:lnTo>
                <a:lnTo>
                  <a:pt x="22860" y="50291"/>
                </a:lnTo>
                <a:lnTo>
                  <a:pt x="315467" y="50291"/>
                </a:lnTo>
                <a:lnTo>
                  <a:pt x="317754" y="48767"/>
                </a:lnTo>
                <a:close/>
              </a:path>
              <a:path w="334010" h="64134">
                <a:moveTo>
                  <a:pt x="320039" y="10837"/>
                </a:moveTo>
                <a:lnTo>
                  <a:pt x="307848" y="24384"/>
                </a:lnTo>
                <a:lnTo>
                  <a:pt x="304800" y="27432"/>
                </a:lnTo>
                <a:lnTo>
                  <a:pt x="304800" y="44196"/>
                </a:lnTo>
                <a:lnTo>
                  <a:pt x="312420" y="36575"/>
                </a:lnTo>
                <a:lnTo>
                  <a:pt x="320039" y="36575"/>
                </a:lnTo>
                <a:lnTo>
                  <a:pt x="320039" y="33527"/>
                </a:lnTo>
                <a:lnTo>
                  <a:pt x="316991" y="33527"/>
                </a:lnTo>
                <a:lnTo>
                  <a:pt x="320039" y="28955"/>
                </a:lnTo>
                <a:lnTo>
                  <a:pt x="322072" y="28955"/>
                </a:lnTo>
                <a:lnTo>
                  <a:pt x="332232" y="19812"/>
                </a:lnTo>
                <a:lnTo>
                  <a:pt x="333756" y="18287"/>
                </a:lnTo>
                <a:lnTo>
                  <a:pt x="333756" y="13715"/>
                </a:lnTo>
                <a:lnTo>
                  <a:pt x="320039" y="13715"/>
                </a:lnTo>
                <a:lnTo>
                  <a:pt x="320039" y="10837"/>
                </a:lnTo>
                <a:close/>
              </a:path>
              <a:path w="334010" h="64134">
                <a:moveTo>
                  <a:pt x="320039" y="36575"/>
                </a:moveTo>
                <a:lnTo>
                  <a:pt x="312420" y="36575"/>
                </a:lnTo>
                <a:lnTo>
                  <a:pt x="304800" y="44196"/>
                </a:lnTo>
                <a:lnTo>
                  <a:pt x="320039" y="44196"/>
                </a:lnTo>
                <a:lnTo>
                  <a:pt x="320039" y="36575"/>
                </a:lnTo>
                <a:close/>
              </a:path>
              <a:path w="334010" h="64134">
                <a:moveTo>
                  <a:pt x="320039" y="28955"/>
                </a:moveTo>
                <a:lnTo>
                  <a:pt x="316991" y="33527"/>
                </a:lnTo>
                <a:lnTo>
                  <a:pt x="320039" y="30784"/>
                </a:lnTo>
                <a:lnTo>
                  <a:pt x="320039" y="28955"/>
                </a:lnTo>
                <a:close/>
              </a:path>
              <a:path w="334010" h="64134">
                <a:moveTo>
                  <a:pt x="320039" y="30784"/>
                </a:moveTo>
                <a:lnTo>
                  <a:pt x="316991" y="33527"/>
                </a:lnTo>
                <a:lnTo>
                  <a:pt x="320039" y="33527"/>
                </a:lnTo>
                <a:lnTo>
                  <a:pt x="320039" y="30784"/>
                </a:lnTo>
                <a:close/>
              </a:path>
              <a:path w="334010" h="64134">
                <a:moveTo>
                  <a:pt x="322072" y="28955"/>
                </a:moveTo>
                <a:lnTo>
                  <a:pt x="320039" y="28955"/>
                </a:lnTo>
                <a:lnTo>
                  <a:pt x="320039" y="30784"/>
                </a:lnTo>
                <a:lnTo>
                  <a:pt x="322072" y="28955"/>
                </a:lnTo>
                <a:close/>
              </a:path>
              <a:path w="334010" h="64134">
                <a:moveTo>
                  <a:pt x="321563" y="9144"/>
                </a:moveTo>
                <a:lnTo>
                  <a:pt x="320039" y="10837"/>
                </a:lnTo>
                <a:lnTo>
                  <a:pt x="320039" y="13715"/>
                </a:lnTo>
                <a:lnTo>
                  <a:pt x="321563" y="9144"/>
                </a:lnTo>
                <a:close/>
              </a:path>
              <a:path w="334010" h="64134">
                <a:moveTo>
                  <a:pt x="333756" y="9144"/>
                </a:moveTo>
                <a:lnTo>
                  <a:pt x="321563" y="9144"/>
                </a:lnTo>
                <a:lnTo>
                  <a:pt x="320039" y="13715"/>
                </a:lnTo>
                <a:lnTo>
                  <a:pt x="333756" y="13715"/>
                </a:lnTo>
                <a:lnTo>
                  <a:pt x="333756" y="9144"/>
                </a:lnTo>
                <a:close/>
              </a:path>
              <a:path w="334010" h="64134">
                <a:moveTo>
                  <a:pt x="333756" y="0"/>
                </a:moveTo>
                <a:lnTo>
                  <a:pt x="320039" y="0"/>
                </a:lnTo>
                <a:lnTo>
                  <a:pt x="320039" y="10837"/>
                </a:lnTo>
                <a:lnTo>
                  <a:pt x="321563" y="9144"/>
                </a:lnTo>
                <a:lnTo>
                  <a:pt x="333756" y="9144"/>
                </a:lnTo>
                <a:lnTo>
                  <a:pt x="333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6860" y="104799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965" y="1047990"/>
            <a:ext cx="1734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5490" algn="l"/>
                <a:tab pos="1519555" algn="l"/>
              </a:tabLst>
            </a:pPr>
            <a:r>
              <a:rPr sz="1000" spc="-5" dirty="0">
                <a:latin typeface="Arial"/>
                <a:cs typeface="Arial"/>
              </a:rPr>
              <a:t>11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	8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7	4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7227" y="5740463"/>
            <a:ext cx="5301615" cy="434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Arial"/>
                <a:cs typeface="Arial"/>
              </a:rPr>
              <a:t>Figure </a:t>
            </a:r>
            <a:r>
              <a:rPr sz="1200" spc="-5" dirty="0">
                <a:latin typeface="Arial"/>
                <a:cs typeface="Arial"/>
              </a:rPr>
              <a:t>7.21. </a:t>
            </a:r>
            <a:r>
              <a:rPr sz="1200" dirty="0">
                <a:latin typeface="Arial"/>
                <a:cs typeface="Arial"/>
              </a:rPr>
              <a:t>Microinstruction for Add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(Rsrc)+,Rdst.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i="1" spc="-5" dirty="0">
                <a:latin typeface="Arial"/>
                <a:cs typeface="Arial"/>
              </a:rPr>
              <a:t>Note:</a:t>
            </a:r>
            <a:r>
              <a:rPr sz="1200" spc="-5" dirty="0">
                <a:latin typeface="Arial"/>
                <a:cs typeface="Arial"/>
              </a:rPr>
              <a:t>Microinstruction at </a:t>
            </a:r>
            <a:r>
              <a:rPr sz="1200" dirty="0">
                <a:latin typeface="Arial"/>
                <a:cs typeface="Arial"/>
              </a:rPr>
              <a:t>location </a:t>
            </a:r>
            <a:r>
              <a:rPr sz="1200" spc="-5" dirty="0">
                <a:latin typeface="Arial"/>
                <a:cs typeface="Arial"/>
              </a:rPr>
              <a:t>170 is not executed </a:t>
            </a:r>
            <a:r>
              <a:rPr sz="1200" dirty="0">
                <a:latin typeface="Arial"/>
                <a:cs typeface="Arial"/>
              </a:rPr>
              <a:t>for this addressing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mode.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5007" y="1794827"/>
            <a:ext cx="1092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Microinstruction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1464" y="1794827"/>
            <a:ext cx="586740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Arial"/>
                <a:cs typeface="Arial"/>
              </a:rPr>
              <a:t>Ad</a:t>
            </a:r>
            <a:r>
              <a:rPr sz="1200" spc="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ress  (octal)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1464" y="2329750"/>
            <a:ext cx="280035" cy="9613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latin typeface="Arial"/>
                <a:cs typeface="Arial"/>
              </a:rPr>
              <a:t>001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Arial"/>
                <a:cs typeface="Arial"/>
              </a:rPr>
              <a:t>002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5" dirty="0">
                <a:latin typeface="Arial"/>
                <a:cs typeface="Arial"/>
              </a:rPr>
              <a:t>003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1464" y="3498659"/>
            <a:ext cx="280035" cy="16668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00" spc="-5" dirty="0">
                <a:latin typeface="Arial"/>
                <a:cs typeface="Arial"/>
              </a:rPr>
              <a:t>121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Arial"/>
                <a:cs typeface="Arial"/>
              </a:rPr>
              <a:t>122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latin typeface="Arial"/>
                <a:cs typeface="Arial"/>
              </a:rPr>
              <a:t>123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Arial"/>
                <a:cs typeface="Arial"/>
              </a:rPr>
              <a:t>170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5" dirty="0">
                <a:latin typeface="Arial"/>
                <a:cs typeface="Arial"/>
              </a:rPr>
              <a:t>171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latin typeface="Arial"/>
                <a:cs typeface="Arial"/>
              </a:rPr>
              <a:t>172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5" dirty="0">
                <a:latin typeface="Arial"/>
                <a:cs typeface="Arial"/>
              </a:rPr>
              <a:t>173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89404" y="1723643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9404" y="2309621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4964" y="3349751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3876" y="3349751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85007" y="2329750"/>
            <a:ext cx="3176905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9944">
              <a:lnSpc>
                <a:spcPct val="127499"/>
              </a:lnSpc>
              <a:spcBef>
                <a:spcPts val="100"/>
              </a:spcBef>
            </a:pPr>
            <a:r>
              <a:rPr sz="1200" spc="-65" dirty="0">
                <a:latin typeface="Arial"/>
                <a:cs typeface="Arial"/>
              </a:rPr>
              <a:t>PC</a:t>
            </a:r>
            <a:r>
              <a:rPr sz="1350" i="1" spc="-97" baseline="-21604" dirty="0">
                <a:latin typeface="Arial"/>
                <a:cs typeface="Arial"/>
              </a:rPr>
              <a:t>out</a:t>
            </a:r>
            <a:r>
              <a:rPr sz="1200" spc="-65" dirty="0">
                <a:latin typeface="Arial"/>
                <a:cs typeface="Arial"/>
              </a:rPr>
              <a:t>, </a:t>
            </a:r>
            <a:r>
              <a:rPr sz="1200" spc="-20" dirty="0">
                <a:latin typeface="Arial"/>
                <a:cs typeface="Arial"/>
              </a:rPr>
              <a:t>MAR</a:t>
            </a:r>
            <a:r>
              <a:rPr sz="1350" i="1" spc="-30" baseline="-18518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Read, </a:t>
            </a:r>
            <a:r>
              <a:rPr sz="1200" spc="-114" dirty="0">
                <a:latin typeface="Arial"/>
                <a:cs typeface="Arial"/>
              </a:rPr>
              <a:t>Selec</a:t>
            </a:r>
            <a:r>
              <a:rPr sz="1500" spc="-172" baseline="5555" dirty="0">
                <a:latin typeface="Arial"/>
                <a:cs typeface="Arial"/>
              </a:rPr>
              <a:t>4</a:t>
            </a:r>
            <a:r>
              <a:rPr sz="1200" spc="-114" dirty="0">
                <a:latin typeface="Arial"/>
                <a:cs typeface="Arial"/>
              </a:rPr>
              <a:t>t, </a:t>
            </a:r>
            <a:r>
              <a:rPr sz="1200" dirty="0">
                <a:latin typeface="Arial"/>
                <a:cs typeface="Arial"/>
              </a:rPr>
              <a:t>Add, </a:t>
            </a:r>
            <a:r>
              <a:rPr sz="1200" spc="-45" dirty="0">
                <a:latin typeface="Arial"/>
                <a:cs typeface="Arial"/>
              </a:rPr>
              <a:t>Z</a:t>
            </a:r>
            <a:r>
              <a:rPr sz="1200" i="1" spc="-67" baseline="-17361" dirty="0">
                <a:latin typeface="Arial"/>
                <a:cs typeface="Arial"/>
              </a:rPr>
              <a:t>in  </a:t>
            </a:r>
            <a:r>
              <a:rPr sz="1200" spc="-25" dirty="0">
                <a:latin typeface="Arial"/>
                <a:cs typeface="Arial"/>
              </a:rPr>
              <a:t>Z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65" dirty="0">
                <a:latin typeface="Arial"/>
                <a:cs typeface="Arial"/>
              </a:rPr>
              <a:t>PC</a:t>
            </a:r>
            <a:r>
              <a:rPr sz="1200" i="1" spc="-97" baseline="-20833" dirty="0">
                <a:latin typeface="Arial"/>
                <a:cs typeface="Arial"/>
              </a:rPr>
              <a:t>in</a:t>
            </a:r>
            <a:r>
              <a:rPr sz="1200" spc="-65" dirty="0">
                <a:latin typeface="Arial"/>
                <a:cs typeface="Arial"/>
              </a:rPr>
              <a:t>, </a:t>
            </a:r>
            <a:r>
              <a:rPr sz="1200" spc="-30" dirty="0">
                <a:latin typeface="Arial"/>
                <a:cs typeface="Arial"/>
              </a:rPr>
              <a:t>Y</a:t>
            </a:r>
            <a:r>
              <a:rPr sz="1200" i="1" spc="-44" baseline="-20833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WMFC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Arial"/>
                <a:cs typeface="Arial"/>
              </a:rPr>
              <a:t>MDR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IR</a:t>
            </a:r>
            <a:r>
              <a:rPr sz="1200" i="1" spc="-52" baseline="-20833" dirty="0">
                <a:latin typeface="Arial"/>
                <a:cs typeface="Arial"/>
              </a:rPr>
              <a:t>in</a:t>
            </a:r>
            <a:endParaRPr sz="12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00" spc="-75" baseline="5555" dirty="0">
                <a:latin typeface="Georgia"/>
                <a:cs typeface="Georgia"/>
              </a:rPr>
              <a:t>m</a:t>
            </a:r>
            <a:r>
              <a:rPr sz="1200" spc="-50" dirty="0">
                <a:latin typeface="Arial"/>
                <a:cs typeface="Arial"/>
              </a:rPr>
              <a:t>Branch </a:t>
            </a:r>
            <a:r>
              <a:rPr sz="1200" spc="-345" dirty="0">
                <a:latin typeface="Arial"/>
                <a:cs typeface="Arial"/>
              </a:rPr>
              <a:t>{</a:t>
            </a:r>
            <a:r>
              <a:rPr sz="1500" spc="-517" baseline="5555" dirty="0">
                <a:latin typeface="Georgia"/>
                <a:cs typeface="Georgia"/>
              </a:rPr>
              <a:t>m</a:t>
            </a:r>
            <a:r>
              <a:rPr sz="1500" spc="-209" baseline="5555" dirty="0">
                <a:latin typeface="Georgia"/>
                <a:cs typeface="Georgia"/>
              </a:rPr>
              <a:t> </a:t>
            </a:r>
            <a:r>
              <a:rPr sz="1200" spc="-30" dirty="0">
                <a:latin typeface="Arial"/>
                <a:cs typeface="Arial"/>
              </a:rPr>
              <a:t>PC</a:t>
            </a:r>
            <a:r>
              <a:rPr sz="1500" spc="-44" baseline="5555" dirty="0">
                <a:latin typeface="Georgia"/>
                <a:cs typeface="Georgia"/>
              </a:rPr>
              <a:t> </a:t>
            </a:r>
            <a:r>
              <a:rPr sz="1200" spc="-5" dirty="0">
                <a:latin typeface="Arial"/>
                <a:cs typeface="Arial"/>
              </a:rPr>
              <a:t>101 </a:t>
            </a:r>
            <a:r>
              <a:rPr sz="1200" dirty="0">
                <a:latin typeface="Arial"/>
                <a:cs typeface="Arial"/>
              </a:rPr>
              <a:t>(from Instruction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decoder);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00" spc="-150" baseline="5555" dirty="0">
                <a:latin typeface="Georgia"/>
                <a:cs typeface="Georgia"/>
              </a:rPr>
              <a:t>m</a:t>
            </a:r>
            <a:r>
              <a:rPr sz="1200" spc="-100" dirty="0">
                <a:latin typeface="Arial"/>
                <a:cs typeface="Arial"/>
              </a:rPr>
              <a:t>PC</a:t>
            </a:r>
            <a:r>
              <a:rPr sz="1200" spc="-150" baseline="-20833" dirty="0">
                <a:latin typeface="Arial"/>
                <a:cs typeface="Arial"/>
              </a:rPr>
              <a:t>5,4 </a:t>
            </a:r>
            <a:r>
              <a:rPr sz="1500" spc="-30" baseline="5555" dirty="0">
                <a:latin typeface="Georgia"/>
                <a:cs typeface="Georgia"/>
              </a:rPr>
              <a:t> </a:t>
            </a:r>
            <a:r>
              <a:rPr sz="1200" spc="-25" dirty="0">
                <a:latin typeface="Arial"/>
                <a:cs typeface="Arial"/>
              </a:rPr>
              <a:t>[IR</a:t>
            </a:r>
            <a:r>
              <a:rPr sz="1200" spc="-37" baseline="-20833" dirty="0">
                <a:latin typeface="Arial"/>
                <a:cs typeface="Arial"/>
              </a:rPr>
              <a:t>10,9</a:t>
            </a:r>
            <a:r>
              <a:rPr sz="1200" spc="-25" dirty="0">
                <a:latin typeface="Arial"/>
                <a:cs typeface="Arial"/>
              </a:rPr>
              <a:t>]; </a:t>
            </a:r>
            <a:r>
              <a:rPr sz="1500" spc="-225" baseline="5555" dirty="0">
                <a:latin typeface="Georgia"/>
                <a:cs typeface="Georgia"/>
              </a:rPr>
              <a:t>m</a:t>
            </a:r>
            <a:r>
              <a:rPr sz="1200" spc="-150" dirty="0">
                <a:latin typeface="Arial"/>
                <a:cs typeface="Arial"/>
              </a:rPr>
              <a:t>PC</a:t>
            </a:r>
            <a:r>
              <a:rPr sz="1200" spc="-225" baseline="-20833" dirty="0">
                <a:latin typeface="Arial"/>
                <a:cs typeface="Arial"/>
              </a:rPr>
              <a:t>3 </a:t>
            </a:r>
            <a:r>
              <a:rPr sz="1500" spc="-30" baseline="5555" dirty="0">
                <a:latin typeface="Georgia"/>
                <a:cs typeface="Georgia"/>
              </a:rPr>
              <a:t> </a:t>
            </a:r>
            <a:r>
              <a:rPr sz="1200" dirty="0">
                <a:latin typeface="Arial"/>
                <a:cs typeface="Arial"/>
              </a:rPr>
              <a:t>[IR</a:t>
            </a:r>
            <a:r>
              <a:rPr sz="1350" baseline="-9259" dirty="0">
                <a:latin typeface="Arial"/>
                <a:cs typeface="Arial"/>
              </a:rPr>
              <a:t>10</a:t>
            </a:r>
            <a:r>
              <a:rPr sz="1200" dirty="0">
                <a:latin typeface="Arial"/>
                <a:cs typeface="Arial"/>
              </a:rPr>
              <a:t>] </a:t>
            </a:r>
            <a:r>
              <a:rPr sz="1200" spc="-900" dirty="0">
                <a:latin typeface="Georgia"/>
                <a:cs typeface="Georgia"/>
              </a:rPr>
              <a:t></a:t>
            </a:r>
            <a:r>
              <a:rPr sz="1200" spc="-20" dirty="0">
                <a:latin typeface="Georgia"/>
                <a:cs typeface="Georgia"/>
              </a:rPr>
              <a:t> </a:t>
            </a:r>
            <a:r>
              <a:rPr sz="1200" spc="-15" dirty="0">
                <a:latin typeface="Arial"/>
                <a:cs typeface="Arial"/>
              </a:rPr>
              <a:t>[IR</a:t>
            </a:r>
            <a:r>
              <a:rPr sz="1350" spc="-22" baseline="-9259" dirty="0">
                <a:latin typeface="Arial"/>
                <a:cs typeface="Arial"/>
              </a:rPr>
              <a:t>9</a:t>
            </a:r>
            <a:r>
              <a:rPr sz="1200" spc="-15" dirty="0">
                <a:latin typeface="Arial"/>
                <a:cs typeface="Arial"/>
              </a:rPr>
              <a:t>]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900" dirty="0">
                <a:latin typeface="Georgia"/>
                <a:cs typeface="Georgia"/>
              </a:rPr>
              <a:t></a:t>
            </a:r>
            <a:r>
              <a:rPr sz="1200" spc="-15" dirty="0">
                <a:latin typeface="Georgia"/>
                <a:cs typeface="Georgia"/>
              </a:rPr>
              <a:t> </a:t>
            </a:r>
            <a:r>
              <a:rPr sz="1200" spc="-15" dirty="0">
                <a:latin typeface="Arial"/>
                <a:cs typeface="Arial"/>
              </a:rPr>
              <a:t>[IR</a:t>
            </a:r>
            <a:r>
              <a:rPr sz="1350" spc="-22" baseline="-9259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]}</a:t>
            </a:r>
            <a:endParaRPr sz="1200">
              <a:latin typeface="Arial"/>
              <a:cs typeface="Arial"/>
            </a:endParaRPr>
          </a:p>
          <a:p>
            <a:pPr marL="12700" marR="697230">
              <a:lnSpc>
                <a:spcPts val="1850"/>
              </a:lnSpc>
              <a:spcBef>
                <a:spcPts val="114"/>
              </a:spcBef>
            </a:pPr>
            <a:r>
              <a:rPr sz="1200" spc="-55" dirty="0">
                <a:latin typeface="Arial"/>
                <a:cs typeface="Arial"/>
              </a:rPr>
              <a:t>Rsrc</a:t>
            </a:r>
            <a:r>
              <a:rPr sz="1200" i="1" spc="-82" baseline="-20833" dirty="0">
                <a:latin typeface="Arial"/>
                <a:cs typeface="Arial"/>
              </a:rPr>
              <a:t>out</a:t>
            </a:r>
            <a:r>
              <a:rPr sz="1200" spc="-55" dirty="0">
                <a:latin typeface="Arial"/>
                <a:cs typeface="Arial"/>
              </a:rPr>
              <a:t>, </a:t>
            </a:r>
            <a:r>
              <a:rPr sz="1200" spc="-30" dirty="0">
                <a:latin typeface="Arial"/>
                <a:cs typeface="Arial"/>
              </a:rPr>
              <a:t>MAR</a:t>
            </a:r>
            <a:r>
              <a:rPr sz="1200" i="1" spc="-44" baseline="-20833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Read, Select4, </a:t>
            </a:r>
            <a:r>
              <a:rPr sz="1200" spc="-45" dirty="0">
                <a:latin typeface="Arial"/>
                <a:cs typeface="Arial"/>
              </a:rPr>
              <a:t>Add,</a:t>
            </a:r>
            <a:r>
              <a:rPr sz="1200" i="1" spc="-67" baseline="-6944" dirty="0">
                <a:latin typeface="Arial"/>
                <a:cs typeface="Arial"/>
              </a:rPr>
              <a:t>in</a:t>
            </a:r>
            <a:r>
              <a:rPr sz="1200" spc="-45" dirty="0">
                <a:latin typeface="Arial"/>
                <a:cs typeface="Arial"/>
              </a:rPr>
              <a:t>Z  </a:t>
            </a:r>
            <a:r>
              <a:rPr sz="1200" spc="-25" dirty="0">
                <a:latin typeface="Arial"/>
                <a:cs typeface="Arial"/>
              </a:rPr>
              <a:t>Z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Rsrc</a:t>
            </a:r>
            <a:r>
              <a:rPr sz="1200" i="1" spc="-97" baseline="-20833" dirty="0">
                <a:latin typeface="Arial"/>
                <a:cs typeface="Arial"/>
              </a:rPr>
              <a:t>in</a:t>
            </a:r>
            <a:endParaRPr sz="1200" baseline="-20833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265"/>
              </a:spcBef>
            </a:pPr>
            <a:r>
              <a:rPr sz="1200" spc="-55" dirty="0">
                <a:latin typeface="Georgia"/>
                <a:cs typeface="Georgia"/>
              </a:rPr>
              <a:t>m</a:t>
            </a:r>
            <a:r>
              <a:rPr sz="1200" spc="-55" dirty="0">
                <a:latin typeface="Arial"/>
                <a:cs typeface="Arial"/>
              </a:rPr>
              <a:t>Branch </a:t>
            </a:r>
            <a:r>
              <a:rPr sz="1200" spc="-155" dirty="0">
                <a:latin typeface="Arial"/>
                <a:cs typeface="Arial"/>
              </a:rPr>
              <a:t>{</a:t>
            </a:r>
            <a:r>
              <a:rPr sz="1200" spc="-155" dirty="0">
                <a:latin typeface="Georgia"/>
                <a:cs typeface="Georgia"/>
              </a:rPr>
              <a:t>m</a:t>
            </a:r>
            <a:r>
              <a:rPr sz="1200" spc="-155" dirty="0">
                <a:latin typeface="Arial"/>
                <a:cs typeface="Arial"/>
              </a:rPr>
              <a:t>PC</a:t>
            </a:r>
            <a:r>
              <a:rPr sz="1800" spc="-232" baseline="6944" dirty="0">
                <a:latin typeface="Georgia"/>
                <a:cs typeface="Georgia"/>
              </a:rPr>
              <a:t> </a:t>
            </a:r>
            <a:r>
              <a:rPr sz="1200" spc="-90" dirty="0">
                <a:latin typeface="Arial"/>
                <a:cs typeface="Arial"/>
              </a:rPr>
              <a:t>170;</a:t>
            </a:r>
            <a:r>
              <a:rPr sz="1200" spc="-90" dirty="0">
                <a:latin typeface="Georgia"/>
                <a:cs typeface="Georgia"/>
              </a:rPr>
              <a:t>m</a:t>
            </a:r>
            <a:r>
              <a:rPr sz="1200" spc="-90" dirty="0">
                <a:latin typeface="Arial"/>
                <a:cs typeface="Arial"/>
              </a:rPr>
              <a:t>PC</a:t>
            </a:r>
            <a:r>
              <a:rPr sz="1350" spc="-135" baseline="-12345" dirty="0">
                <a:latin typeface="Arial"/>
                <a:cs typeface="Arial"/>
              </a:rPr>
              <a:t>0 </a:t>
            </a:r>
            <a:r>
              <a:rPr sz="1800" spc="-30" baseline="6944" dirty="0">
                <a:latin typeface="Georgia"/>
                <a:cs typeface="Georgia"/>
              </a:rPr>
              <a:t> </a:t>
            </a:r>
            <a:r>
              <a:rPr sz="1200" spc="-10" dirty="0">
                <a:latin typeface="Arial"/>
                <a:cs typeface="Arial"/>
              </a:rPr>
              <a:t>[IR</a:t>
            </a:r>
            <a:r>
              <a:rPr sz="1350" spc="-15" baseline="-12345" dirty="0">
                <a:latin typeface="Arial"/>
                <a:cs typeface="Arial"/>
              </a:rPr>
              <a:t>8</a:t>
            </a:r>
            <a:r>
              <a:rPr sz="1200" spc="-10" dirty="0">
                <a:latin typeface="Arial"/>
                <a:cs typeface="Arial"/>
              </a:rPr>
              <a:t>]},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WMFC</a:t>
            </a:r>
            <a:endParaRPr sz="1200">
              <a:latin typeface="Arial"/>
              <a:cs typeface="Arial"/>
            </a:endParaRPr>
          </a:p>
          <a:p>
            <a:pPr marL="12700" marR="1191895">
              <a:lnSpc>
                <a:spcPct val="128299"/>
              </a:lnSpc>
            </a:pPr>
            <a:r>
              <a:rPr sz="1200" spc="-25" dirty="0">
                <a:latin typeface="Arial"/>
                <a:cs typeface="Arial"/>
              </a:rPr>
              <a:t>MDR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 MAR</a:t>
            </a:r>
            <a:r>
              <a:rPr sz="1200" i="1" spc="-37" baseline="-20833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Read,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WMFC  </a:t>
            </a:r>
            <a:r>
              <a:rPr sz="1200" spc="-25" dirty="0">
                <a:latin typeface="Arial"/>
                <a:cs typeface="Arial"/>
              </a:rPr>
              <a:t>MDR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30" dirty="0">
                <a:latin typeface="Arial"/>
                <a:cs typeface="Arial"/>
              </a:rPr>
              <a:t>Y</a:t>
            </a:r>
            <a:r>
              <a:rPr sz="1200" i="1" spc="-44" baseline="-20833" dirty="0">
                <a:latin typeface="Arial"/>
                <a:cs typeface="Arial"/>
              </a:rPr>
              <a:t>in</a:t>
            </a:r>
            <a:endParaRPr sz="1200" baseline="-20833">
              <a:latin typeface="Arial"/>
              <a:cs typeface="Arial"/>
            </a:endParaRPr>
          </a:p>
          <a:p>
            <a:pPr marL="12700" marR="1640839">
              <a:lnSpc>
                <a:spcPct val="128299"/>
              </a:lnSpc>
            </a:pPr>
            <a:r>
              <a:rPr sz="1200" spc="-50" dirty="0">
                <a:latin typeface="Arial"/>
                <a:cs typeface="Arial"/>
              </a:rPr>
              <a:t>Rds</a:t>
            </a:r>
            <a:r>
              <a:rPr sz="1200" i="1" spc="-75" baseline="-20833" dirty="0">
                <a:latin typeface="Arial"/>
                <a:cs typeface="Arial"/>
              </a:rPr>
              <a:t>o</a:t>
            </a:r>
            <a:r>
              <a:rPr sz="1200" spc="-50" dirty="0">
                <a:latin typeface="Arial"/>
                <a:cs typeface="Arial"/>
              </a:rPr>
              <a:t>t</a:t>
            </a:r>
            <a:r>
              <a:rPr sz="1200" i="1" spc="-75" baseline="-20833" dirty="0">
                <a:latin typeface="Arial"/>
                <a:cs typeface="Arial"/>
              </a:rPr>
              <a:t>ut</a:t>
            </a:r>
            <a:r>
              <a:rPr sz="1200" spc="-50" dirty="0">
                <a:latin typeface="Arial"/>
                <a:cs typeface="Arial"/>
              </a:rPr>
              <a:t>, </a:t>
            </a:r>
            <a:r>
              <a:rPr sz="1200" spc="-100" dirty="0">
                <a:latin typeface="Arial"/>
                <a:cs typeface="Arial"/>
              </a:rPr>
              <a:t>SelectY, </a:t>
            </a:r>
            <a:r>
              <a:rPr sz="1200" dirty="0">
                <a:latin typeface="Arial"/>
                <a:cs typeface="Arial"/>
              </a:rPr>
              <a:t>Add, </a:t>
            </a:r>
            <a:r>
              <a:rPr sz="1200" spc="-40" dirty="0">
                <a:latin typeface="Arial"/>
                <a:cs typeface="Arial"/>
              </a:rPr>
              <a:t>Z</a:t>
            </a:r>
            <a:r>
              <a:rPr sz="1200" i="1" spc="-60" baseline="-10416" dirty="0">
                <a:latin typeface="Arial"/>
                <a:cs typeface="Arial"/>
              </a:rPr>
              <a:t>in  </a:t>
            </a:r>
            <a:r>
              <a:rPr sz="1200" spc="-25" dirty="0">
                <a:latin typeface="Arial"/>
                <a:cs typeface="Arial"/>
              </a:rPr>
              <a:t>Z</a:t>
            </a:r>
            <a:r>
              <a:rPr sz="1200" i="1" spc="-37" baseline="-20833" dirty="0">
                <a:latin typeface="Arial"/>
                <a:cs typeface="Arial"/>
              </a:rPr>
              <a:t>out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60" dirty="0">
                <a:latin typeface="Arial"/>
                <a:cs typeface="Arial"/>
              </a:rPr>
              <a:t>Rds</a:t>
            </a:r>
            <a:r>
              <a:rPr sz="1200" i="1" spc="-89" baseline="-20833" dirty="0">
                <a:latin typeface="Arial"/>
                <a:cs typeface="Arial"/>
              </a:rPr>
              <a:t>i</a:t>
            </a:r>
            <a:r>
              <a:rPr sz="1200" spc="-60" dirty="0">
                <a:latin typeface="Arial"/>
                <a:cs typeface="Arial"/>
              </a:rPr>
              <a:t>t</a:t>
            </a:r>
            <a:r>
              <a:rPr sz="1200" i="1" spc="-89" baseline="-20833" dirty="0">
                <a:latin typeface="Arial"/>
                <a:cs typeface="Arial"/>
              </a:rPr>
              <a:t>n</a:t>
            </a:r>
            <a:r>
              <a:rPr sz="1200" spc="-6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5671" y="405155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9404" y="5222747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8207" y="568451"/>
            <a:ext cx="144780" cy="15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869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Microinstructions </a:t>
            </a:r>
            <a:r>
              <a:rPr spc="25" dirty="0"/>
              <a:t>with </a:t>
            </a:r>
            <a:r>
              <a:rPr spc="-200" dirty="0"/>
              <a:t>Next-Address</a:t>
            </a:r>
            <a:r>
              <a:rPr spc="-535" dirty="0"/>
              <a:t> </a:t>
            </a:r>
            <a:r>
              <a:rPr spc="-190" dirty="0"/>
              <a:t>Field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228" y="1229258"/>
            <a:ext cx="8529955" cy="4226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microprogram </a:t>
            </a:r>
            <a:r>
              <a:rPr sz="2600" spc="-85" dirty="0">
                <a:latin typeface="Arial"/>
                <a:cs typeface="Arial"/>
              </a:rPr>
              <a:t>we </a:t>
            </a:r>
            <a:r>
              <a:rPr sz="2600" spc="-165" dirty="0">
                <a:latin typeface="Arial"/>
                <a:cs typeface="Arial"/>
              </a:rPr>
              <a:t>discussed </a:t>
            </a:r>
            <a:r>
              <a:rPr sz="2600" spc="-85" dirty="0">
                <a:latin typeface="Arial"/>
                <a:cs typeface="Arial"/>
              </a:rPr>
              <a:t>requires </a:t>
            </a:r>
            <a:r>
              <a:rPr sz="2600" spc="-125" dirty="0">
                <a:latin typeface="Arial"/>
                <a:cs typeface="Arial"/>
              </a:rPr>
              <a:t>several </a:t>
            </a:r>
            <a:r>
              <a:rPr sz="2600" spc="-105" dirty="0">
                <a:latin typeface="Arial"/>
                <a:cs typeface="Arial"/>
              </a:rPr>
              <a:t>branch  </a:t>
            </a:r>
            <a:r>
              <a:rPr sz="2600" spc="-60" dirty="0">
                <a:latin typeface="Arial"/>
                <a:cs typeface="Arial"/>
              </a:rPr>
              <a:t>microinstructions, </a:t>
            </a:r>
            <a:r>
              <a:rPr sz="2600" spc="-75" dirty="0">
                <a:latin typeface="Arial"/>
                <a:cs typeface="Arial"/>
              </a:rPr>
              <a:t>which </a:t>
            </a:r>
            <a:r>
              <a:rPr sz="2600" spc="-40" dirty="0">
                <a:latin typeface="Arial"/>
                <a:cs typeface="Arial"/>
              </a:rPr>
              <a:t>perform </a:t>
            </a:r>
            <a:r>
              <a:rPr sz="2600" spc="-80" dirty="0">
                <a:latin typeface="Arial"/>
                <a:cs typeface="Arial"/>
              </a:rPr>
              <a:t>no </a:t>
            </a:r>
            <a:r>
              <a:rPr sz="2600" spc="-90" dirty="0">
                <a:latin typeface="Arial"/>
                <a:cs typeface="Arial"/>
              </a:rPr>
              <a:t>useful </a:t>
            </a:r>
            <a:r>
              <a:rPr sz="2600" spc="-55" dirty="0">
                <a:latin typeface="Arial"/>
                <a:cs typeface="Arial"/>
              </a:rPr>
              <a:t>operation </a:t>
            </a:r>
            <a:r>
              <a:rPr sz="2600" spc="-35" dirty="0">
                <a:latin typeface="Arial"/>
                <a:cs typeface="Arial"/>
              </a:rPr>
              <a:t>in 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datapath.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40" dirty="0">
                <a:latin typeface="Arial"/>
                <a:cs typeface="Arial"/>
              </a:rPr>
              <a:t>powerful </a:t>
            </a:r>
            <a:r>
              <a:rPr sz="2600" spc="-50" dirty="0">
                <a:latin typeface="Arial"/>
                <a:cs typeface="Arial"/>
              </a:rPr>
              <a:t>alternative </a:t>
            </a:r>
            <a:r>
              <a:rPr sz="2600" spc="-110" dirty="0">
                <a:latin typeface="Arial"/>
                <a:cs typeface="Arial"/>
              </a:rPr>
              <a:t>approach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80" dirty="0">
                <a:latin typeface="Arial"/>
                <a:cs typeface="Arial"/>
              </a:rPr>
              <a:t>include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150" dirty="0">
                <a:latin typeface="Arial"/>
                <a:cs typeface="Arial"/>
              </a:rPr>
              <a:t>address  </a:t>
            </a:r>
            <a:r>
              <a:rPr sz="2600" spc="-30" dirty="0">
                <a:latin typeface="Arial"/>
                <a:cs typeface="Arial"/>
              </a:rPr>
              <a:t>field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25" dirty="0">
                <a:latin typeface="Arial"/>
                <a:cs typeface="Arial"/>
              </a:rPr>
              <a:t>part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5" dirty="0">
                <a:latin typeface="Arial"/>
                <a:cs typeface="Arial"/>
              </a:rPr>
              <a:t>every </a:t>
            </a:r>
            <a:r>
              <a:rPr sz="2600" spc="-45" dirty="0">
                <a:latin typeface="Arial"/>
                <a:cs typeface="Arial"/>
              </a:rPr>
              <a:t>microinstruction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-70" dirty="0">
                <a:latin typeface="Arial"/>
                <a:cs typeface="Arial"/>
              </a:rPr>
              <a:t>indicate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60" dirty="0">
                <a:latin typeface="Arial"/>
                <a:cs typeface="Arial"/>
              </a:rPr>
              <a:t>location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next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microinstruction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be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fetched.</a:t>
            </a:r>
            <a:endParaRPr sz="26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3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600" spc="-150" dirty="0">
                <a:latin typeface="Arial"/>
                <a:cs typeface="Arial"/>
              </a:rPr>
              <a:t>Pros: </a:t>
            </a:r>
            <a:r>
              <a:rPr sz="2600" spc="-114" dirty="0">
                <a:latin typeface="Arial"/>
                <a:cs typeface="Arial"/>
              </a:rPr>
              <a:t>separate</a:t>
            </a:r>
            <a:r>
              <a:rPr sz="2600" spc="49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branch </a:t>
            </a:r>
            <a:r>
              <a:rPr sz="2600" spc="-60" dirty="0">
                <a:latin typeface="Arial"/>
                <a:cs typeface="Arial"/>
              </a:rPr>
              <a:t>microinstructions </a:t>
            </a:r>
            <a:r>
              <a:rPr sz="2600" spc="-105" dirty="0">
                <a:latin typeface="Arial"/>
                <a:cs typeface="Arial"/>
              </a:rPr>
              <a:t>are </a:t>
            </a:r>
            <a:r>
              <a:rPr sz="2600" spc="-30" dirty="0">
                <a:latin typeface="Arial"/>
                <a:cs typeface="Arial"/>
              </a:rPr>
              <a:t>virtually  </a:t>
            </a:r>
            <a:r>
              <a:rPr sz="2600" spc="-55" dirty="0">
                <a:latin typeface="Arial"/>
                <a:cs typeface="Arial"/>
              </a:rPr>
              <a:t>eliminated; </a:t>
            </a:r>
            <a:r>
              <a:rPr sz="2600" spc="-35" dirty="0">
                <a:latin typeface="Arial"/>
                <a:cs typeface="Arial"/>
              </a:rPr>
              <a:t>few </a:t>
            </a:r>
            <a:r>
              <a:rPr sz="2600" spc="-40" dirty="0">
                <a:latin typeface="Arial"/>
                <a:cs typeface="Arial"/>
              </a:rPr>
              <a:t>limitations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150" dirty="0">
                <a:latin typeface="Arial"/>
                <a:cs typeface="Arial"/>
              </a:rPr>
              <a:t>assigning </a:t>
            </a:r>
            <a:r>
              <a:rPr sz="2600" spc="-170" dirty="0">
                <a:latin typeface="Arial"/>
                <a:cs typeface="Arial"/>
              </a:rPr>
              <a:t>addresses </a:t>
            </a:r>
            <a:r>
              <a:rPr sz="2600" spc="35" dirty="0">
                <a:latin typeface="Arial"/>
                <a:cs typeface="Arial"/>
              </a:rPr>
              <a:t>to </a:t>
            </a:r>
            <a:r>
              <a:rPr sz="2600" spc="79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microinstructions.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195" dirty="0">
                <a:latin typeface="Arial"/>
                <a:cs typeface="Arial"/>
              </a:rPr>
              <a:t>Cons: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additional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bits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for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address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field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(around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1/6)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71" y="273748"/>
            <a:ext cx="869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Microinstructions </a:t>
            </a:r>
            <a:r>
              <a:rPr spc="25" dirty="0"/>
              <a:t>with </a:t>
            </a:r>
            <a:r>
              <a:rPr spc="-200" dirty="0"/>
              <a:t>Next-Address</a:t>
            </a:r>
            <a:r>
              <a:rPr spc="-535" dirty="0"/>
              <a:t> </a:t>
            </a:r>
            <a:r>
              <a:rPr spc="-190" dirty="0"/>
              <a:t>Field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9615" y="1807463"/>
            <a:ext cx="699770" cy="349250"/>
          </a:xfrm>
          <a:prstGeom prst="rect">
            <a:avLst/>
          </a:prstGeom>
          <a:ln w="13432">
            <a:solidFill>
              <a:srgbClr val="00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14629" marR="72390" indent="-106680">
              <a:lnSpc>
                <a:spcPts val="950"/>
              </a:lnSpc>
              <a:spcBef>
                <a:spcPts val="400"/>
              </a:spcBef>
            </a:pPr>
            <a:r>
              <a:rPr sz="950" spc="-5" dirty="0">
                <a:latin typeface="Arial"/>
                <a:cs typeface="Arial"/>
              </a:rPr>
              <a:t>Condition  </a:t>
            </a:r>
            <a:r>
              <a:rPr sz="950" dirty="0">
                <a:latin typeface="Arial"/>
                <a:cs typeface="Arial"/>
              </a:rPr>
              <a:t>codes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4839" y="2142743"/>
            <a:ext cx="161260" cy="27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5931" y="2142743"/>
            <a:ext cx="174976" cy="274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3527" y="2142743"/>
            <a:ext cx="174976" cy="274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1391" y="16184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7971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2163" y="16184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7971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4155" y="4076699"/>
            <a:ext cx="174976" cy="274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0871" y="1377695"/>
            <a:ext cx="780415" cy="241300"/>
          </a:xfrm>
          <a:prstGeom prst="rect">
            <a:avLst/>
          </a:prstGeom>
          <a:ln w="13432">
            <a:solidFill>
              <a:srgbClr val="00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320"/>
              </a:spcBef>
            </a:pPr>
            <a:r>
              <a:rPr sz="950" dirty="0">
                <a:latin typeface="Arial"/>
                <a:cs typeface="Arial"/>
              </a:rPr>
              <a:t>IR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6595" y="5594603"/>
            <a:ext cx="1545590" cy="281940"/>
          </a:xfrm>
          <a:prstGeom prst="rect">
            <a:avLst/>
          </a:prstGeom>
          <a:ln w="13432">
            <a:solidFill>
              <a:srgbClr val="00FFF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415"/>
              </a:spcBef>
            </a:pPr>
            <a:r>
              <a:rPr sz="950" spc="-5" dirty="0">
                <a:latin typeface="Arial"/>
                <a:cs typeface="Arial"/>
              </a:rPr>
              <a:t>Microinstruction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decoder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9138" y="6172712"/>
            <a:ext cx="332359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Control </a:t>
            </a:r>
            <a:r>
              <a:rPr sz="950" dirty="0">
                <a:latin typeface="Arial"/>
                <a:cs typeface="Arial"/>
              </a:rPr>
              <a:t>signals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050" dirty="0">
                <a:latin typeface="Arial"/>
                <a:cs typeface="Arial"/>
              </a:rPr>
              <a:t>Figure </a:t>
            </a:r>
            <a:r>
              <a:rPr sz="1050" spc="-5" dirty="0">
                <a:latin typeface="Arial"/>
                <a:cs typeface="Arial"/>
              </a:rPr>
              <a:t>7.22. </a:t>
            </a:r>
            <a:r>
              <a:rPr sz="1050" dirty="0">
                <a:latin typeface="Arial"/>
                <a:cs typeface="Arial"/>
              </a:rPr>
              <a:t>Microinstruction-sequencing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organization.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4423" y="1807463"/>
            <a:ext cx="698500" cy="349250"/>
          </a:xfrm>
          <a:prstGeom prst="rect">
            <a:avLst/>
          </a:prstGeom>
          <a:ln w="13432">
            <a:solidFill>
              <a:srgbClr val="00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01295" marR="99695" indent="-53975">
              <a:lnSpc>
                <a:spcPts val="950"/>
              </a:lnSpc>
              <a:spcBef>
                <a:spcPts val="400"/>
              </a:spcBef>
            </a:pPr>
            <a:r>
              <a:rPr sz="950" dirty="0">
                <a:latin typeface="Arial"/>
                <a:cs typeface="Arial"/>
              </a:rPr>
              <a:t>External  Inputs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376307" y="2417967"/>
          <a:ext cx="1397634" cy="72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80645"/>
                <a:gridCol w="147954"/>
                <a:gridCol w="80645"/>
                <a:gridCol w="658495"/>
              </a:tblGrid>
              <a:tr h="267970">
                <a:tc gridSpan="5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Decoding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circuits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12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  <a:tr h="806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  <a:tr h="2146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684155" y="4815839"/>
            <a:ext cx="174976" cy="274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750199" y="2847735"/>
          <a:ext cx="2877818" cy="255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81279"/>
                <a:gridCol w="349250"/>
                <a:gridCol w="1129664"/>
                <a:gridCol w="67310"/>
                <a:gridCol w="901065"/>
              </a:tblGrid>
              <a:tr h="806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06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0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898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50" spc="-29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950" spc="-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950" spc="50" dirty="0">
                          <a:latin typeface="Arial"/>
                          <a:cs typeface="Arial"/>
                        </a:rPr>
                        <a:t>AR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10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store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7965">
                <a:tc gridSpan="3"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9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" dirty="0">
                          <a:latin typeface="Arial"/>
                          <a:cs typeface="Arial"/>
                        </a:rPr>
                        <a:t>address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684155" y="5312663"/>
            <a:ext cx="174976" cy="288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6527" y="6038087"/>
            <a:ext cx="13970" cy="79375"/>
          </a:xfrm>
          <a:custGeom>
            <a:avLst/>
            <a:gdLst/>
            <a:ahLst/>
            <a:cxnLst/>
            <a:rect l="l" t="t" r="r" b="b"/>
            <a:pathLst>
              <a:path w="13970" h="79375">
                <a:moveTo>
                  <a:pt x="0" y="0"/>
                </a:moveTo>
                <a:lnTo>
                  <a:pt x="13715" y="79247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0244" y="6038087"/>
            <a:ext cx="27940" cy="79375"/>
          </a:xfrm>
          <a:custGeom>
            <a:avLst/>
            <a:gdLst/>
            <a:ahLst/>
            <a:cxnLst/>
            <a:rect l="l" t="t" r="r" b="b"/>
            <a:pathLst>
              <a:path w="27939" h="79375">
                <a:moveTo>
                  <a:pt x="0" y="79247"/>
                </a:moveTo>
                <a:lnTo>
                  <a:pt x="27431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244" y="6038087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27431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6527" y="603808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6528" y="6038088"/>
            <a:ext cx="41275" cy="79375"/>
          </a:xfrm>
          <a:custGeom>
            <a:avLst/>
            <a:gdLst/>
            <a:ahLst/>
            <a:cxnLst/>
            <a:rect l="l" t="t" r="r" b="b"/>
            <a:pathLst>
              <a:path w="41275" h="79375">
                <a:moveTo>
                  <a:pt x="13716" y="79248"/>
                </a:moveTo>
                <a:lnTo>
                  <a:pt x="0" y="0"/>
                </a:lnTo>
                <a:lnTo>
                  <a:pt x="41148" y="0"/>
                </a:lnTo>
                <a:lnTo>
                  <a:pt x="1371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6527" y="6038087"/>
            <a:ext cx="41275" cy="79375"/>
          </a:xfrm>
          <a:custGeom>
            <a:avLst/>
            <a:gdLst/>
            <a:ahLst/>
            <a:cxnLst/>
            <a:rect l="l" t="t" r="r" b="b"/>
            <a:pathLst>
              <a:path w="41275" h="79375">
                <a:moveTo>
                  <a:pt x="0" y="0"/>
                </a:moveTo>
                <a:lnTo>
                  <a:pt x="13715" y="79247"/>
                </a:lnTo>
                <a:lnTo>
                  <a:pt x="41147" y="0"/>
                </a:lnTo>
                <a:lnTo>
                  <a:pt x="1371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0244" y="587654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543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1479" y="6038087"/>
            <a:ext cx="13970" cy="79375"/>
          </a:xfrm>
          <a:custGeom>
            <a:avLst/>
            <a:gdLst/>
            <a:ahLst/>
            <a:cxnLst/>
            <a:rect l="l" t="t" r="r" b="b"/>
            <a:pathLst>
              <a:path w="13970" h="79375">
                <a:moveTo>
                  <a:pt x="0" y="0"/>
                </a:moveTo>
                <a:lnTo>
                  <a:pt x="13715" y="79247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5195" y="6038087"/>
            <a:ext cx="13970" cy="79375"/>
          </a:xfrm>
          <a:custGeom>
            <a:avLst/>
            <a:gdLst/>
            <a:ahLst/>
            <a:cxnLst/>
            <a:rect l="l" t="t" r="r" b="b"/>
            <a:pathLst>
              <a:path w="13970" h="79375">
                <a:moveTo>
                  <a:pt x="0" y="79247"/>
                </a:moveTo>
                <a:lnTo>
                  <a:pt x="13715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5195" y="603808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1479" y="603808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13715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1480" y="6038088"/>
            <a:ext cx="27940" cy="79375"/>
          </a:xfrm>
          <a:custGeom>
            <a:avLst/>
            <a:gdLst/>
            <a:ahLst/>
            <a:cxnLst/>
            <a:rect l="l" t="t" r="r" b="b"/>
            <a:pathLst>
              <a:path w="27939" h="79375">
                <a:moveTo>
                  <a:pt x="13716" y="79248"/>
                </a:moveTo>
                <a:lnTo>
                  <a:pt x="0" y="0"/>
                </a:lnTo>
                <a:lnTo>
                  <a:pt x="27432" y="0"/>
                </a:lnTo>
                <a:lnTo>
                  <a:pt x="1371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1479" y="6038087"/>
            <a:ext cx="27940" cy="79375"/>
          </a:xfrm>
          <a:custGeom>
            <a:avLst/>
            <a:gdLst/>
            <a:ahLst/>
            <a:cxnLst/>
            <a:rect l="l" t="t" r="r" b="b"/>
            <a:pathLst>
              <a:path w="27939" h="79375">
                <a:moveTo>
                  <a:pt x="0" y="0"/>
                </a:moveTo>
                <a:lnTo>
                  <a:pt x="13715" y="79247"/>
                </a:lnTo>
                <a:lnTo>
                  <a:pt x="27431" y="0"/>
                </a:lnTo>
                <a:lnTo>
                  <a:pt x="1371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195" y="587654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543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2723" y="2545079"/>
            <a:ext cx="94615" cy="13970"/>
          </a:xfrm>
          <a:custGeom>
            <a:avLst/>
            <a:gdLst/>
            <a:ahLst/>
            <a:cxnLst/>
            <a:rect l="l" t="t" r="r" b="b"/>
            <a:pathLst>
              <a:path w="94614" h="13969">
                <a:moveTo>
                  <a:pt x="94487" y="0"/>
                </a:moveTo>
                <a:lnTo>
                  <a:pt x="0" y="13715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2723" y="2558795"/>
            <a:ext cx="94615" cy="27940"/>
          </a:xfrm>
          <a:custGeom>
            <a:avLst/>
            <a:gdLst/>
            <a:ahLst/>
            <a:cxnLst/>
            <a:rect l="l" t="t" r="r" b="b"/>
            <a:pathLst>
              <a:path w="94614" h="27939">
                <a:moveTo>
                  <a:pt x="0" y="0"/>
                </a:moveTo>
                <a:lnTo>
                  <a:pt x="94487" y="27431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7211" y="2545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1147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2724" y="2545079"/>
            <a:ext cx="94615" cy="41275"/>
          </a:xfrm>
          <a:custGeom>
            <a:avLst/>
            <a:gdLst/>
            <a:ahLst/>
            <a:cxnLst/>
            <a:rect l="l" t="t" r="r" b="b"/>
            <a:pathLst>
              <a:path w="94614" h="41275">
                <a:moveTo>
                  <a:pt x="94488" y="41148"/>
                </a:moveTo>
                <a:lnTo>
                  <a:pt x="0" y="13716"/>
                </a:lnTo>
                <a:lnTo>
                  <a:pt x="94488" y="0"/>
                </a:lnTo>
                <a:lnTo>
                  <a:pt x="94488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2723" y="2545079"/>
            <a:ext cx="94615" cy="41275"/>
          </a:xfrm>
          <a:custGeom>
            <a:avLst/>
            <a:gdLst/>
            <a:ahLst/>
            <a:cxnLst/>
            <a:rect l="l" t="t" r="r" b="b"/>
            <a:pathLst>
              <a:path w="94614" h="41275">
                <a:moveTo>
                  <a:pt x="94487" y="0"/>
                </a:moveTo>
                <a:lnTo>
                  <a:pt x="0" y="13715"/>
                </a:lnTo>
                <a:lnTo>
                  <a:pt x="94487" y="41147"/>
                </a:lnTo>
                <a:lnTo>
                  <a:pt x="94487" y="13715"/>
                </a:lnTo>
                <a:lnTo>
                  <a:pt x="9448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7211" y="255879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1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9923" y="2558795"/>
            <a:ext cx="0" cy="3546475"/>
          </a:xfrm>
          <a:custGeom>
            <a:avLst/>
            <a:gdLst/>
            <a:ahLst/>
            <a:cxnLst/>
            <a:rect l="l" t="t" r="r" b="b"/>
            <a:pathLst>
              <a:path h="3546475">
                <a:moveTo>
                  <a:pt x="0" y="0"/>
                </a:moveTo>
                <a:lnTo>
                  <a:pt x="0" y="3546347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09615" y="6105143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5">
                <a:moveTo>
                  <a:pt x="940307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09615" y="587654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4155" y="3526535"/>
            <a:ext cx="174976" cy="288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83023" y="3822191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763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1788" y="3822191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83023" y="4090415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778763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83023" y="3822191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268223"/>
                </a:moveTo>
                <a:lnTo>
                  <a:pt x="0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3023" y="4358639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763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1788" y="435863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391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83023" y="4828031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778763" y="0"/>
                </a:moveTo>
                <a:lnTo>
                  <a:pt x="0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83023" y="435863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469391"/>
                </a:moveTo>
                <a:lnTo>
                  <a:pt x="0" y="0"/>
                </a:lnTo>
              </a:path>
            </a:pathLst>
          </a:custGeom>
          <a:ln w="1343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700991" y="5084559"/>
            <a:ext cx="24701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10" dirty="0">
                <a:latin typeface="Georgia"/>
                <a:cs typeface="Georgia"/>
              </a:rPr>
              <a:t>m</a:t>
            </a:r>
            <a:r>
              <a:rPr sz="950" spc="-110" dirty="0">
                <a:latin typeface="Arial"/>
                <a:cs typeface="Arial"/>
              </a:rPr>
              <a:t>I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63759" y="3103767"/>
            <a:ext cx="403576" cy="455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17136" y="599693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13716" y="0"/>
                </a:lnTo>
                <a:lnTo>
                  <a:pt x="13716" y="13716"/>
                </a:lnTo>
                <a:lnTo>
                  <a:pt x="25908" y="13716"/>
                </a:lnTo>
                <a:lnTo>
                  <a:pt x="25908" y="27432"/>
                </a:lnTo>
                <a:close/>
              </a:path>
              <a:path w="26035" h="27939">
                <a:moveTo>
                  <a:pt x="25908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25908" y="0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7135" y="599693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13715" y="13715"/>
                </a:moveTo>
                <a:lnTo>
                  <a:pt x="13715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3715" y="27431"/>
                </a:lnTo>
                <a:lnTo>
                  <a:pt x="25907" y="27431"/>
                </a:lnTo>
                <a:lnTo>
                  <a:pt x="25907" y="13715"/>
                </a:lnTo>
                <a:lnTo>
                  <a:pt x="25907" y="0"/>
                </a:lnTo>
                <a:lnTo>
                  <a:pt x="13715" y="0"/>
                </a:lnTo>
                <a:lnTo>
                  <a:pt x="13715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17135" y="5990223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0419" y="599693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432" y="13715"/>
                </a:lnTo>
                <a:lnTo>
                  <a:pt x="1343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17135" y="599693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715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7135" y="59902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0"/>
                </a:moveTo>
                <a:lnTo>
                  <a:pt x="13715" y="0"/>
                </a:lnTo>
                <a:lnTo>
                  <a:pt x="13715" y="13432"/>
                </a:ln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11624" y="599693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25908" y="27432"/>
                </a:moveTo>
                <a:lnTo>
                  <a:pt x="0" y="27432"/>
                </a:lnTo>
                <a:lnTo>
                  <a:pt x="0" y="0"/>
                </a:lnTo>
                <a:lnTo>
                  <a:pt x="12192" y="0"/>
                </a:lnTo>
                <a:lnTo>
                  <a:pt x="12192" y="13716"/>
                </a:lnTo>
                <a:lnTo>
                  <a:pt x="25908" y="13716"/>
                </a:lnTo>
                <a:lnTo>
                  <a:pt x="25908" y="27432"/>
                </a:lnTo>
                <a:close/>
              </a:path>
              <a:path w="26035" h="27939">
                <a:moveTo>
                  <a:pt x="25908" y="13716"/>
                </a:moveTo>
                <a:lnTo>
                  <a:pt x="12192" y="13716"/>
                </a:lnTo>
                <a:lnTo>
                  <a:pt x="12192" y="0"/>
                </a:lnTo>
                <a:lnTo>
                  <a:pt x="25908" y="0"/>
                </a:lnTo>
                <a:lnTo>
                  <a:pt x="2590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1623" y="5996939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12191" y="13715"/>
                </a:moveTo>
                <a:lnTo>
                  <a:pt x="12191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2191" y="27431"/>
                </a:lnTo>
                <a:lnTo>
                  <a:pt x="25907" y="27431"/>
                </a:lnTo>
                <a:lnTo>
                  <a:pt x="25907" y="13715"/>
                </a:lnTo>
                <a:lnTo>
                  <a:pt x="25907" y="0"/>
                </a:lnTo>
                <a:lnTo>
                  <a:pt x="12191" y="0"/>
                </a:lnTo>
                <a:lnTo>
                  <a:pt x="12191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11623" y="5990223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04907" y="599693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432" y="13715"/>
                </a:lnTo>
                <a:lnTo>
                  <a:pt x="1343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11623" y="5996939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1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11623" y="5990223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0"/>
                </a:moveTo>
                <a:lnTo>
                  <a:pt x="12191" y="0"/>
                </a:lnTo>
                <a:lnTo>
                  <a:pt x="12191" y="13432"/>
                </a:ln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04588" y="59969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432" y="27432"/>
                </a:moveTo>
                <a:lnTo>
                  <a:pt x="0" y="27432"/>
                </a:lnTo>
                <a:lnTo>
                  <a:pt x="0" y="0"/>
                </a:lnTo>
                <a:lnTo>
                  <a:pt x="13716" y="0"/>
                </a:lnTo>
                <a:lnTo>
                  <a:pt x="13716" y="13716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27939" h="27939">
                <a:moveTo>
                  <a:pt x="27432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27432" y="0"/>
                </a:lnTo>
                <a:lnTo>
                  <a:pt x="2743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04588" y="599693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3715" y="13715"/>
                </a:moveTo>
                <a:lnTo>
                  <a:pt x="13715" y="0"/>
                </a:lnTo>
                <a:lnTo>
                  <a:pt x="0" y="0"/>
                </a:lnTo>
                <a:lnTo>
                  <a:pt x="0" y="13715"/>
                </a:lnTo>
                <a:lnTo>
                  <a:pt x="0" y="27431"/>
                </a:lnTo>
                <a:lnTo>
                  <a:pt x="13715" y="27431"/>
                </a:lnTo>
                <a:lnTo>
                  <a:pt x="27431" y="27431"/>
                </a:lnTo>
                <a:lnTo>
                  <a:pt x="27431" y="13715"/>
                </a:lnTo>
                <a:lnTo>
                  <a:pt x="27431" y="0"/>
                </a:lnTo>
                <a:lnTo>
                  <a:pt x="13715" y="0"/>
                </a:lnTo>
                <a:lnTo>
                  <a:pt x="13715" y="13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04588" y="5990223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97871" y="599693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432" y="13715"/>
                </a:lnTo>
                <a:lnTo>
                  <a:pt x="1343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04588" y="599693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715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04588" y="59902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0"/>
                </a:moveTo>
                <a:lnTo>
                  <a:pt x="13715" y="0"/>
                </a:lnTo>
                <a:lnTo>
                  <a:pt x="13715" y="13432"/>
                </a:lnTo>
                <a:lnTo>
                  <a:pt x="0" y="13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290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Processor</a:t>
            </a:r>
            <a:r>
              <a:rPr sz="4400" spc="-250" dirty="0"/>
              <a:t> </a:t>
            </a:r>
            <a:r>
              <a:rPr sz="4400" spc="-175" dirty="0"/>
              <a:t>Organization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172455" y="2476499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82295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2455" y="2499359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0"/>
                </a:moveTo>
                <a:lnTo>
                  <a:pt x="82295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8911" y="24993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8911" y="247649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2455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22860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2455" y="24764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22859"/>
                </a:lnTo>
                <a:lnTo>
                  <a:pt x="82295" y="35051"/>
                </a:lnTo>
                <a:lnTo>
                  <a:pt x="82295" y="22859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4751" y="249935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4344" y="504596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4344" y="503377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43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4344" y="503377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0939" y="5122419"/>
            <a:ext cx="164079" cy="14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9500" y="539648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19500" y="538429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95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9500" y="5384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7100" y="4882895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0" y="12191"/>
                </a:moveTo>
                <a:lnTo>
                  <a:pt x="59435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7100" y="4870703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5943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1260" y="48707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1260" y="488289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71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4"/>
                </a:moveTo>
                <a:lnTo>
                  <a:pt x="0" y="0"/>
                </a:lnTo>
                <a:lnTo>
                  <a:pt x="59436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7100" y="4870703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383"/>
                </a:moveTo>
                <a:lnTo>
                  <a:pt x="5943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3927" y="488289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22250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52032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1363" y="1880615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5" h="59689">
                <a:moveTo>
                  <a:pt x="10667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1363" y="19400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2032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41364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60" y="59436"/>
                </a:moveTo>
                <a:lnTo>
                  <a:pt x="0" y="59436"/>
                </a:lnTo>
                <a:lnTo>
                  <a:pt x="10668" y="0"/>
                </a:lnTo>
                <a:lnTo>
                  <a:pt x="22860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1363" y="188061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59" y="59435"/>
                </a:moveTo>
                <a:lnTo>
                  <a:pt x="10667" y="0"/>
                </a:lnTo>
                <a:lnTo>
                  <a:pt x="0" y="59435"/>
                </a:lnTo>
                <a:lnTo>
                  <a:pt x="10667" y="59435"/>
                </a:lnTo>
                <a:lnTo>
                  <a:pt x="22859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2032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38444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6251" y="188061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6251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38444" y="1940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26252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24384" y="59436"/>
                </a:moveTo>
                <a:lnTo>
                  <a:pt x="0" y="59436"/>
                </a:lnTo>
                <a:lnTo>
                  <a:pt x="12192" y="0"/>
                </a:lnTo>
                <a:lnTo>
                  <a:pt x="24384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6251" y="188061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24383" y="59435"/>
                </a:moveTo>
                <a:lnTo>
                  <a:pt x="12191" y="0"/>
                </a:lnTo>
                <a:lnTo>
                  <a:pt x="0" y="59435"/>
                </a:lnTo>
                <a:lnTo>
                  <a:pt x="12191" y="59435"/>
                </a:lnTo>
                <a:lnTo>
                  <a:pt x="24383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38444" y="1950719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73678" y="3257816"/>
            <a:ext cx="247650" cy="257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Data  lin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03561" y="2346439"/>
            <a:ext cx="409575" cy="269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82550" marR="5080" indent="-70485">
              <a:lnSpc>
                <a:spcPts val="919"/>
              </a:lnSpc>
              <a:spcBef>
                <a:spcPts val="190"/>
              </a:spcBef>
            </a:pPr>
            <a:r>
              <a:rPr sz="800" spc="10" dirty="0">
                <a:latin typeface="Arial"/>
                <a:cs typeface="Arial"/>
              </a:rPr>
              <a:t>Addr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ss  </a:t>
            </a:r>
            <a:r>
              <a:rPr sz="800" dirty="0">
                <a:latin typeface="Arial"/>
                <a:cs typeface="Arial"/>
              </a:rPr>
              <a:t>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61944" y="26288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1944" y="2639567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44239" y="262889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19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61944" y="2628899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44239" y="263956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9500" y="3235451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0" y="24383"/>
                </a:moveTo>
                <a:lnTo>
                  <a:pt x="7010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19500" y="3224783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70103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19500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95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2"/>
                </a:moveTo>
                <a:lnTo>
                  <a:pt x="0" y="0"/>
                </a:lnTo>
                <a:lnTo>
                  <a:pt x="70104" y="10668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9500" y="322478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1"/>
                </a:moveTo>
                <a:lnTo>
                  <a:pt x="70103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61944" y="3224783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82295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1944" y="3235451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5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44239" y="322478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619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0668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1944" y="3224783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0667"/>
                </a:lnTo>
                <a:lnTo>
                  <a:pt x="82295" y="35051"/>
                </a:lnTo>
                <a:lnTo>
                  <a:pt x="82295" y="10667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44239" y="323545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12872" y="2791510"/>
            <a:ext cx="403225" cy="267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910"/>
              </a:lnSpc>
              <a:spcBef>
                <a:spcPts val="200"/>
              </a:spcBef>
            </a:pPr>
            <a:r>
              <a:rPr sz="800" spc="15" dirty="0">
                <a:latin typeface="Arial"/>
                <a:cs typeface="Arial"/>
              </a:rPr>
              <a:t>Me</a:t>
            </a:r>
            <a:r>
              <a:rPr sz="800" dirty="0">
                <a:latin typeface="Arial"/>
                <a:cs typeface="Arial"/>
              </a:rPr>
              <a:t>m</a:t>
            </a:r>
            <a:r>
              <a:rPr sz="800" spc="5" dirty="0">
                <a:latin typeface="Arial"/>
                <a:cs typeface="Arial"/>
              </a:rPr>
              <a:t>ory  bus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69040" y="5278704"/>
            <a:ext cx="396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Carr</a:t>
            </a:r>
            <a:r>
              <a:rPr sz="800" spc="-10" dirty="0">
                <a:solidFill>
                  <a:srgbClr val="00FFFF"/>
                </a:solidFill>
                <a:latin typeface="Arial"/>
                <a:cs typeface="Arial"/>
              </a:rPr>
              <a:t>y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-in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95800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646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646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95800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9580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5800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06467" y="4555235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1874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06467" y="4555235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85844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14344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0"/>
                </a:moveTo>
                <a:lnTo>
                  <a:pt x="210311" y="6416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545439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8763" y="4812791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0" y="641603"/>
                </a:moveTo>
                <a:lnTo>
                  <a:pt x="2103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55947" y="481279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01795" y="5711951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88763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01795" y="5934455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01795" y="571195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01795" y="3726179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88763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1795" y="3948683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1795" y="372617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97195" y="5829299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5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97195" y="5804915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82295" y="243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97195" y="5804915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97196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2"/>
                </a:moveTo>
                <a:lnTo>
                  <a:pt x="0" y="0"/>
                </a:lnTo>
                <a:lnTo>
                  <a:pt x="82296" y="2438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97195" y="5804915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0" y="35051"/>
                </a:moveTo>
                <a:lnTo>
                  <a:pt x="82295" y="24383"/>
                </a:lnTo>
                <a:lnTo>
                  <a:pt x="0" y="0"/>
                </a:lnTo>
                <a:lnTo>
                  <a:pt x="0" y="2438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88763" y="582929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43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038117" y="5068366"/>
            <a:ext cx="23050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01795" y="1940051"/>
            <a:ext cx="887094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305"/>
              </a:spcBef>
            </a:pPr>
            <a:r>
              <a:rPr sz="800" spc="15" dirty="0">
                <a:latin typeface="Arial"/>
                <a:cs typeface="Arial"/>
              </a:rPr>
              <a:t>PC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701795" y="2534411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800" spc="20" dirty="0">
                <a:latin typeface="Arial"/>
                <a:cs typeface="Arial"/>
              </a:rPr>
              <a:t>MAR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01795" y="3130295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05"/>
              </a:spcBef>
            </a:pPr>
            <a:r>
              <a:rPr sz="800" spc="20" dirty="0">
                <a:latin typeface="Arial"/>
                <a:cs typeface="Arial"/>
              </a:rPr>
              <a:t>MDR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97515" y="3760698"/>
            <a:ext cx="958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085831" y="5746481"/>
            <a:ext cx="774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110227" y="5618987"/>
            <a:ext cx="22860" cy="81280"/>
          </a:xfrm>
          <a:custGeom>
            <a:avLst/>
            <a:gdLst/>
            <a:ahLst/>
            <a:cxnLst/>
            <a:rect l="l" t="t" r="r" b="b"/>
            <a:pathLst>
              <a:path w="22860" h="81279">
                <a:moveTo>
                  <a:pt x="0" y="0"/>
                </a:moveTo>
                <a:lnTo>
                  <a:pt x="22859" y="8077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33088" y="5618987"/>
            <a:ext cx="12700" cy="81280"/>
          </a:xfrm>
          <a:custGeom>
            <a:avLst/>
            <a:gdLst/>
            <a:ahLst/>
            <a:cxnLst/>
            <a:rect l="l" t="t" r="r" b="b"/>
            <a:pathLst>
              <a:path w="12700" h="81279">
                <a:moveTo>
                  <a:pt x="0" y="8077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33088" y="56189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10227" y="561898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10228" y="5618988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22860" y="80772"/>
                </a:moveTo>
                <a:lnTo>
                  <a:pt x="0" y="0"/>
                </a:lnTo>
                <a:lnTo>
                  <a:pt x="35052" y="0"/>
                </a:lnTo>
                <a:lnTo>
                  <a:pt x="22860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10227" y="5618987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0" y="0"/>
                </a:moveTo>
                <a:lnTo>
                  <a:pt x="22859" y="80771"/>
                </a:lnTo>
                <a:lnTo>
                  <a:pt x="35051" y="0"/>
                </a:lnTo>
                <a:lnTo>
                  <a:pt x="2285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3088" y="5454395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45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233445" y="4707178"/>
            <a:ext cx="15786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2169" algn="l"/>
                <a:tab pos="992505" algn="l"/>
                <a:tab pos="1565275" algn="l"/>
              </a:tabLst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Add  </a:t>
            </a:r>
            <a:r>
              <a:rPr sz="800" spc="-3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21227" y="5278704"/>
            <a:ext cx="417195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40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800" u="sng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40"/>
              </a:lnSpc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XOR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44062" y="4893131"/>
            <a:ext cx="2889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u="sng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Sub</a:t>
            </a:r>
            <a:r>
              <a:rPr sz="800" u="sng" spc="-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650991" y="3294887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85"/>
              </a:spcBef>
            </a:pPr>
            <a:r>
              <a:rPr sz="800" spc="10" dirty="0">
                <a:latin typeface="Arial"/>
                <a:cs typeface="Arial"/>
              </a:rPr>
              <a:t>IR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096000" y="2884931"/>
            <a:ext cx="22860" cy="70485"/>
          </a:xfrm>
          <a:custGeom>
            <a:avLst/>
            <a:gdLst/>
            <a:ahLst/>
            <a:cxnLst/>
            <a:rect l="l" t="t" r="r" b="b"/>
            <a:pathLst>
              <a:path w="22860" h="70485">
                <a:moveTo>
                  <a:pt x="22859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3807" y="2884931"/>
            <a:ext cx="12700" cy="70485"/>
          </a:xfrm>
          <a:custGeom>
            <a:avLst/>
            <a:gdLst/>
            <a:ahLst/>
            <a:cxnLst/>
            <a:rect l="l" t="t" r="r" b="b"/>
            <a:pathLst>
              <a:path w="12700" h="70485">
                <a:moveTo>
                  <a:pt x="12191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8380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96000" y="295503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83808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2" y="70104"/>
                </a:moveTo>
                <a:lnTo>
                  <a:pt x="0" y="70104"/>
                </a:lnTo>
                <a:lnTo>
                  <a:pt x="12192" y="0"/>
                </a:lnTo>
                <a:lnTo>
                  <a:pt x="3505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83807" y="2884931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1" y="70103"/>
                </a:moveTo>
                <a:lnTo>
                  <a:pt x="12191" y="0"/>
                </a:lnTo>
                <a:lnTo>
                  <a:pt x="0" y="70103"/>
                </a:lnTo>
                <a:lnTo>
                  <a:pt x="12191" y="70103"/>
                </a:lnTo>
                <a:lnTo>
                  <a:pt x="35051" y="701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096000" y="2955035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82411" y="3410711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0" y="12191"/>
                </a:moveTo>
                <a:lnTo>
                  <a:pt x="6857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82411" y="3387851"/>
            <a:ext cx="68580" cy="22860"/>
          </a:xfrm>
          <a:custGeom>
            <a:avLst/>
            <a:gdLst/>
            <a:ahLst/>
            <a:cxnLst/>
            <a:rect l="l" t="t" r="r" b="b"/>
            <a:pathLst>
              <a:path w="68579" h="22860">
                <a:moveTo>
                  <a:pt x="68579" y="228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76572" y="3387851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6572" y="34107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82412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2"/>
                </a:moveTo>
                <a:lnTo>
                  <a:pt x="0" y="0"/>
                </a:lnTo>
                <a:lnTo>
                  <a:pt x="68580" y="22860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82411" y="3387851"/>
            <a:ext cx="68580" cy="35560"/>
          </a:xfrm>
          <a:custGeom>
            <a:avLst/>
            <a:gdLst/>
            <a:ahLst/>
            <a:cxnLst/>
            <a:rect l="l" t="t" r="r" b="b"/>
            <a:pathLst>
              <a:path w="68579" h="35560">
                <a:moveTo>
                  <a:pt x="0" y="35051"/>
                </a:moveTo>
                <a:lnTo>
                  <a:pt x="68579" y="22859"/>
                </a:lnTo>
                <a:lnTo>
                  <a:pt x="0" y="0"/>
                </a:lnTo>
                <a:lnTo>
                  <a:pt x="0" y="22859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72455" y="3410711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40995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943181" y="5418835"/>
            <a:ext cx="3175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TEMP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650991" y="487070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39483" y="487070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50991" y="50932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76572" y="4870703"/>
            <a:ext cx="80259" cy="222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84647" y="496519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84647" y="4975859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0" y="0"/>
                </a:moveTo>
                <a:lnTo>
                  <a:pt x="70103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54751" y="4965191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84648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10668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84647" y="496519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10667"/>
                </a:lnTo>
                <a:lnTo>
                  <a:pt x="70103" y="35051"/>
                </a:lnTo>
                <a:lnTo>
                  <a:pt x="70103" y="10667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54751" y="497585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50991" y="5384291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39483" y="53842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50991" y="5606795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64379" y="5384291"/>
            <a:ext cx="92451" cy="222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84647" y="5478779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4647" y="5501639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0"/>
                </a:moveTo>
                <a:lnTo>
                  <a:pt x="70103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48911" y="550163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8911" y="547877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84648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2860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84647" y="547877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2859"/>
                </a:lnTo>
                <a:lnTo>
                  <a:pt x="70103" y="35051"/>
                </a:lnTo>
                <a:lnTo>
                  <a:pt x="70103" y="22859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54751" y="550163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023902" y="3936034"/>
            <a:ext cx="1600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650991" y="3901439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39483" y="3901439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50991" y="412394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64379" y="3901439"/>
            <a:ext cx="92451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84647" y="400659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4647" y="401878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54751" y="401878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54751" y="40065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84648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84647" y="400659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54751" y="4018787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730563" y="4940337"/>
            <a:ext cx="34099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ts val="844"/>
              </a:lnSpc>
              <a:spcBef>
                <a:spcPts val="125"/>
              </a:spcBef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  <a:p>
            <a:pPr marL="70485" marR="5080" indent="-58419">
              <a:lnSpc>
                <a:spcPts val="830"/>
              </a:lnSpc>
              <a:spcBef>
                <a:spcPts val="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control  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895873" y="4905323"/>
            <a:ext cx="3987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80" dirty="0">
                <a:latin typeface="Arial"/>
                <a:cs typeface="Arial"/>
              </a:rPr>
              <a:t>R</a:t>
            </a:r>
            <a:r>
              <a:rPr sz="800" spc="-280" dirty="0">
                <a:latin typeface="Georgia"/>
                <a:cs typeface="Georgia"/>
              </a:rPr>
              <a:t>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i="1" spc="15" dirty="0">
                <a:latin typeface="Arial"/>
                <a:cs typeface="Arial"/>
              </a:rPr>
              <a:t>n </a:t>
            </a:r>
            <a:r>
              <a:rPr sz="800" spc="5" dirty="0">
                <a:latin typeface="Arial"/>
                <a:cs typeface="Arial"/>
              </a:rPr>
              <a:t>-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260" dirty="0">
                <a:latin typeface="Arial"/>
                <a:cs typeface="Arial"/>
              </a:rPr>
              <a:t>1</a:t>
            </a:r>
            <a:r>
              <a:rPr sz="800" spc="-260" dirty="0">
                <a:latin typeface="Georgia"/>
                <a:cs typeface="Georgia"/>
              </a:rPr>
              <a:t>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326892" y="51511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6891" y="515111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39083" y="51633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39083" y="5163311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39083" y="516331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39083" y="5163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26892" y="52090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24764" h="24764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26891" y="520903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39084" y="52031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33243" y="52090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39083" y="52090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339084" y="52031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326892" y="52562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326891" y="525627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39083" y="5268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39083" y="526846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39083" y="526846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39083" y="52684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0960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0668" y="10668"/>
                </a:lnTo>
                <a:lnTo>
                  <a:pt x="10668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96000" y="440435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0667" y="10667"/>
                </a:moveTo>
                <a:lnTo>
                  <a:pt x="10667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0667" y="0"/>
                </a:lnTo>
                <a:lnTo>
                  <a:pt x="10667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06667" y="4404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06667" y="440435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06667" y="440435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10667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06667" y="44043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96000" y="4485132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096000" y="448513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06667" y="447929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00827" y="44851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06667" y="44851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06667" y="447929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0960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96000" y="456742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06667" y="456158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00827" y="456742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06667" y="45674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06667" y="456158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960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096000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06667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00827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06667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06667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53912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153911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166103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60263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66103" y="199796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66103" y="199212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25896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25895" y="198577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36564" y="19921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30723" y="19979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036563" y="1997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36564" y="199212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56788" y="262889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56788" y="263372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46119" y="263956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46120" y="264591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46119" y="2651758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268224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46119" y="29199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33927" y="29199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11067" y="293217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56788" y="32476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56788" y="324180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46119" y="323545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46120" y="322961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46119" y="2955035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6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46119" y="29672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33927" y="29550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11067" y="2944367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2859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140963" y="486003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28772" y="4870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28772" y="4882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128771" y="4870701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245365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28772" y="5116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116579" y="51160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93719" y="5128259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5">
                <a:moveTo>
                  <a:pt x="22859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140963" y="539648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28772" y="539064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122932" y="538429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128772" y="537845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28771" y="5151118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233173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28772" y="5151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116579" y="51389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93719" y="513892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4739157" y="1354340"/>
            <a:ext cx="1746250" cy="4673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0" marR="887094" indent="-305435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Internal processor  bus</a:t>
            </a:r>
            <a:endParaRPr sz="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690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800" spc="-4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663183" y="2115311"/>
            <a:ext cx="899160" cy="759460"/>
          </a:xfrm>
          <a:prstGeom prst="rect">
            <a:avLst/>
          </a:prstGeom>
          <a:solidFill>
            <a:srgbClr val="F7FFFF"/>
          </a:solidFill>
          <a:ln w="11679">
            <a:solidFill>
              <a:srgbClr val="00FFFF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87325" marR="110489" indent="34925">
              <a:lnSpc>
                <a:spcPct val="134400"/>
              </a:lnSpc>
              <a:spcBef>
                <a:spcPts val="790"/>
              </a:spcBef>
            </a:pPr>
            <a:r>
              <a:rPr sz="800" spc="10" dirty="0">
                <a:latin typeface="Arial"/>
                <a:cs typeface="Arial"/>
              </a:rPr>
              <a:t>Instruction  </a:t>
            </a:r>
            <a:r>
              <a:rPr sz="800" spc="5" dirty="0">
                <a:latin typeface="Arial"/>
                <a:cs typeface="Arial"/>
              </a:rPr>
              <a:t>decoder </a:t>
            </a:r>
            <a:r>
              <a:rPr sz="800" spc="10" dirty="0">
                <a:latin typeface="Arial"/>
                <a:cs typeface="Arial"/>
              </a:rPr>
              <a:t>and  control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161788" y="1764791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26735" y="1659635"/>
            <a:ext cx="81280" cy="105410"/>
          </a:xfrm>
          <a:custGeom>
            <a:avLst/>
            <a:gdLst/>
            <a:ahLst/>
            <a:cxnLst/>
            <a:rect l="l" t="t" r="r" b="b"/>
            <a:pathLst>
              <a:path w="81279" h="105410">
                <a:moveTo>
                  <a:pt x="80771" y="10515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56632" y="1659635"/>
            <a:ext cx="70485" cy="105410"/>
          </a:xfrm>
          <a:custGeom>
            <a:avLst/>
            <a:gdLst/>
            <a:ahLst/>
            <a:cxnLst/>
            <a:rect l="l" t="t" r="r" b="b"/>
            <a:pathLst>
              <a:path w="70485" h="105410">
                <a:moveTo>
                  <a:pt x="70103" y="0"/>
                </a:moveTo>
                <a:lnTo>
                  <a:pt x="0" y="10515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56632" y="17647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091683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72455" y="1764791"/>
            <a:ext cx="0" cy="4368165"/>
          </a:xfrm>
          <a:custGeom>
            <a:avLst/>
            <a:gdLst/>
            <a:ahLst/>
            <a:cxnLst/>
            <a:rect l="l" t="t" r="r" b="b"/>
            <a:pathLst>
              <a:path h="4368165">
                <a:moveTo>
                  <a:pt x="0" y="43677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600955" y="203301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600955" y="204520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71059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671059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600955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00955" y="20330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997195" y="2045207"/>
            <a:ext cx="82550" cy="10795"/>
          </a:xfrm>
          <a:custGeom>
            <a:avLst/>
            <a:gdLst/>
            <a:ahLst/>
            <a:cxnLst/>
            <a:rect l="l" t="t" r="r" b="b"/>
            <a:pathLst>
              <a:path w="82550" h="10794">
                <a:moveTo>
                  <a:pt x="0" y="10667"/>
                </a:moveTo>
                <a:lnTo>
                  <a:pt x="8229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97195" y="2033015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295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97195" y="2033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97195" y="204520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997196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60"/>
                </a:moveTo>
                <a:lnTo>
                  <a:pt x="0" y="0"/>
                </a:lnTo>
                <a:lnTo>
                  <a:pt x="82296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997195" y="2033015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22859"/>
                </a:moveTo>
                <a:lnTo>
                  <a:pt x="82295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671059" y="2045207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32613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600955" y="2663951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4">
                <a:moveTo>
                  <a:pt x="5791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00955" y="2674619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0"/>
                </a:moveTo>
                <a:lnTo>
                  <a:pt x="57911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658867" y="26746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658867" y="266395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00955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0668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00955" y="2663951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0667"/>
                </a:lnTo>
                <a:lnTo>
                  <a:pt x="57911" y="22859"/>
                </a:lnTo>
                <a:lnTo>
                  <a:pt x="57911" y="10667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58867" y="2674619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432815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00955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00955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0"/>
                </a:moveTo>
                <a:lnTo>
                  <a:pt x="57911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658867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58867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00955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2" y="22860"/>
                </a:moveTo>
                <a:lnTo>
                  <a:pt x="0" y="12192"/>
                </a:lnTo>
                <a:lnTo>
                  <a:pt x="57912" y="0"/>
                </a:lnTo>
                <a:lnTo>
                  <a:pt x="5791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00955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57911" y="0"/>
                </a:moveTo>
                <a:lnTo>
                  <a:pt x="0" y="12191"/>
                </a:lnTo>
                <a:lnTo>
                  <a:pt x="57911" y="22859"/>
                </a:lnTo>
                <a:lnTo>
                  <a:pt x="57911" y="12191"/>
                </a:lnTo>
                <a:lnTo>
                  <a:pt x="579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021579" y="32598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20" h="10795">
                <a:moveTo>
                  <a:pt x="0" y="10667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021579" y="32476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021579" y="32476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021579" y="325983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21580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60"/>
                </a:moveTo>
                <a:lnTo>
                  <a:pt x="0" y="0"/>
                </a:lnTo>
                <a:lnTo>
                  <a:pt x="5791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21579" y="32476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60">
                <a:moveTo>
                  <a:pt x="0" y="22859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58867" y="325983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36271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00955" y="3819143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70103" y="0"/>
                </a:moveTo>
                <a:lnTo>
                  <a:pt x="0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00955" y="384352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671059" y="3819143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00955" y="3819144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4384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00955" y="3819143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4383"/>
                </a:lnTo>
                <a:lnTo>
                  <a:pt x="70103" y="35051"/>
                </a:lnTo>
                <a:lnTo>
                  <a:pt x="70103" y="24383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71059" y="3843527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4206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794759" y="4742687"/>
            <a:ext cx="10795" cy="58419"/>
          </a:xfrm>
          <a:custGeom>
            <a:avLst/>
            <a:gdLst/>
            <a:ahLst/>
            <a:cxnLst/>
            <a:rect l="l" t="t" r="r" b="b"/>
            <a:pathLst>
              <a:path w="10795" h="58420">
                <a:moveTo>
                  <a:pt x="0" y="0"/>
                </a:moveTo>
                <a:lnTo>
                  <a:pt x="10667" y="5791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805427" y="4742687"/>
            <a:ext cx="12700" cy="58419"/>
          </a:xfrm>
          <a:custGeom>
            <a:avLst/>
            <a:gdLst/>
            <a:ahLst/>
            <a:cxnLst/>
            <a:rect l="l" t="t" r="r" b="b"/>
            <a:pathLst>
              <a:path w="12700" h="58420">
                <a:moveTo>
                  <a:pt x="0" y="5791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805427" y="474268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794759" y="474268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794760" y="4742688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10668" y="57912"/>
                </a:moveTo>
                <a:lnTo>
                  <a:pt x="0" y="0"/>
                </a:lnTo>
                <a:lnTo>
                  <a:pt x="22860" y="0"/>
                </a:lnTo>
                <a:lnTo>
                  <a:pt x="1066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794759" y="4742687"/>
            <a:ext cx="22860" cy="58419"/>
          </a:xfrm>
          <a:custGeom>
            <a:avLst/>
            <a:gdLst/>
            <a:ahLst/>
            <a:cxnLst/>
            <a:rect l="l" t="t" r="r" b="b"/>
            <a:pathLst>
              <a:path w="22860" h="58420">
                <a:moveTo>
                  <a:pt x="0" y="0"/>
                </a:moveTo>
                <a:lnTo>
                  <a:pt x="10667" y="57911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805427" y="4555235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161788" y="6132575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126735" y="6132575"/>
            <a:ext cx="81280" cy="117475"/>
          </a:xfrm>
          <a:custGeom>
            <a:avLst/>
            <a:gdLst/>
            <a:ahLst/>
            <a:cxnLst/>
            <a:rect l="l" t="t" r="r" b="b"/>
            <a:pathLst>
              <a:path w="81279" h="117475">
                <a:moveTo>
                  <a:pt x="80771" y="0"/>
                </a:moveTo>
                <a:lnTo>
                  <a:pt x="0" y="11734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056632" y="6132575"/>
            <a:ext cx="70485" cy="117475"/>
          </a:xfrm>
          <a:custGeom>
            <a:avLst/>
            <a:gdLst/>
            <a:ahLst/>
            <a:cxnLst/>
            <a:rect l="l" t="t" r="r" b="b"/>
            <a:pathLst>
              <a:path w="70485" h="117475">
                <a:moveTo>
                  <a:pt x="70103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056632" y="6132575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69336" y="3948683"/>
            <a:ext cx="81783" cy="391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3757663" y="4812296"/>
            <a:ext cx="8089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5805" algn="l"/>
              </a:tabLst>
            </a:pPr>
            <a:r>
              <a:rPr sz="800" spc="15" dirty="0">
                <a:latin typeface="Arial"/>
                <a:cs typeface="Arial"/>
              </a:rPr>
              <a:t>A	B</a:t>
            </a:r>
            <a:endParaRPr sz="8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3221431" y="6609620"/>
            <a:ext cx="339217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latin typeface="Arial"/>
                <a:cs typeface="Arial"/>
              </a:rPr>
              <a:t>Figure </a:t>
            </a:r>
            <a:r>
              <a:rPr sz="900" dirty="0">
                <a:latin typeface="Arial"/>
                <a:cs typeface="Arial"/>
              </a:rPr>
              <a:t>7.1. </a:t>
            </a:r>
            <a:r>
              <a:rPr sz="900" spc="5" dirty="0">
                <a:latin typeface="Arial"/>
                <a:cs typeface="Arial"/>
              </a:rPr>
              <a:t>Single-bus organization of the datapath inside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proc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3664749" y="4367339"/>
            <a:ext cx="2590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Arial"/>
                <a:cs typeface="Arial"/>
              </a:rPr>
              <a:t>MUX</a:t>
            </a:r>
            <a:endParaRPr sz="8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3491483" y="4555235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120895" y="4344923"/>
            <a:ext cx="105410" cy="210820"/>
          </a:xfrm>
          <a:custGeom>
            <a:avLst/>
            <a:gdLst/>
            <a:ahLst/>
            <a:cxnLst/>
            <a:rect l="l" t="t" r="r" b="b"/>
            <a:pathLst>
              <a:path w="105410" h="210820">
                <a:moveTo>
                  <a:pt x="0" y="210311"/>
                </a:moveTo>
                <a:lnTo>
                  <a:pt x="10515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386327" y="4344923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8397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140963" y="4339083"/>
            <a:ext cx="356359" cy="221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2823489" y="4344415"/>
            <a:ext cx="3162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Sel</a:t>
            </a:r>
            <a:r>
              <a:rPr sz="80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303561" y="3971035"/>
            <a:ext cx="5321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Constant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3526535" y="4251959"/>
            <a:ext cx="10795" cy="82550"/>
          </a:xfrm>
          <a:custGeom>
            <a:avLst/>
            <a:gdLst/>
            <a:ahLst/>
            <a:cxnLst/>
            <a:rect l="l" t="t" r="r" b="b"/>
            <a:pathLst>
              <a:path w="10795" h="82550">
                <a:moveTo>
                  <a:pt x="0" y="0"/>
                </a:moveTo>
                <a:lnTo>
                  <a:pt x="10667" y="8229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37203" y="4251959"/>
            <a:ext cx="24765" cy="82550"/>
          </a:xfrm>
          <a:custGeom>
            <a:avLst/>
            <a:gdLst/>
            <a:ahLst/>
            <a:cxnLst/>
            <a:rect l="l" t="t" r="r" b="b"/>
            <a:pathLst>
              <a:path w="24764" h="82550">
                <a:moveTo>
                  <a:pt x="0" y="82295"/>
                </a:moveTo>
                <a:lnTo>
                  <a:pt x="2438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37203" y="425195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38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526535" y="425195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526536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10668" y="82296"/>
                </a:moveTo>
                <a:lnTo>
                  <a:pt x="0" y="0"/>
                </a:lnTo>
                <a:lnTo>
                  <a:pt x="35052" y="0"/>
                </a:lnTo>
                <a:lnTo>
                  <a:pt x="1066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526535" y="4251959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0" y="0"/>
                </a:moveTo>
                <a:lnTo>
                  <a:pt x="10667" y="82295"/>
                </a:lnTo>
                <a:lnTo>
                  <a:pt x="35051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537203" y="4134611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7227747" y="3490886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Datapath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609600" y="2505455"/>
            <a:ext cx="2651760" cy="1143000"/>
          </a:xfrm>
          <a:custGeom>
            <a:avLst/>
            <a:gdLst/>
            <a:ahLst/>
            <a:cxnLst/>
            <a:rect l="l" t="t" r="r" b="b"/>
            <a:pathLst>
              <a:path w="2651760" h="1143000">
                <a:moveTo>
                  <a:pt x="11049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1104900" y="1143000"/>
                </a:lnTo>
                <a:lnTo>
                  <a:pt x="1149042" y="1137965"/>
                </a:lnTo>
                <a:lnTo>
                  <a:pt x="1189319" y="1123627"/>
                </a:lnTo>
                <a:lnTo>
                  <a:pt x="1224665" y="1101132"/>
                </a:lnTo>
                <a:lnTo>
                  <a:pt x="1254012" y="1071625"/>
                </a:lnTo>
                <a:lnTo>
                  <a:pt x="1276294" y="1036253"/>
                </a:lnTo>
                <a:lnTo>
                  <a:pt x="1290445" y="996162"/>
                </a:lnTo>
                <a:lnTo>
                  <a:pt x="1295400" y="952500"/>
                </a:lnTo>
                <a:lnTo>
                  <a:pt x="2651760" y="739139"/>
                </a:lnTo>
                <a:lnTo>
                  <a:pt x="1295400" y="665988"/>
                </a:lnTo>
                <a:lnTo>
                  <a:pt x="1295400" y="190500"/>
                </a:lnTo>
                <a:lnTo>
                  <a:pt x="1290445" y="146837"/>
                </a:lnTo>
                <a:lnTo>
                  <a:pt x="1276294" y="106746"/>
                </a:lnTo>
                <a:lnTo>
                  <a:pt x="1254012" y="71374"/>
                </a:lnTo>
                <a:lnTo>
                  <a:pt x="1224665" y="41867"/>
                </a:lnTo>
                <a:lnTo>
                  <a:pt x="1189319" y="19372"/>
                </a:lnTo>
                <a:lnTo>
                  <a:pt x="1149042" y="5034"/>
                </a:lnTo>
                <a:lnTo>
                  <a:pt x="11049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5027" y="2500883"/>
            <a:ext cx="2694940" cy="1152525"/>
          </a:xfrm>
          <a:custGeom>
            <a:avLst/>
            <a:gdLst/>
            <a:ahLst/>
            <a:cxnLst/>
            <a:rect l="l" t="t" r="r" b="b"/>
            <a:pathLst>
              <a:path w="2694940" h="1152525">
                <a:moveTo>
                  <a:pt x="1130808" y="0"/>
                </a:moveTo>
                <a:lnTo>
                  <a:pt x="175259" y="0"/>
                </a:lnTo>
                <a:lnTo>
                  <a:pt x="156972" y="3048"/>
                </a:lnTo>
                <a:lnTo>
                  <a:pt x="137159" y="7620"/>
                </a:lnTo>
                <a:lnTo>
                  <a:pt x="120395" y="15240"/>
                </a:lnTo>
                <a:lnTo>
                  <a:pt x="102107" y="22860"/>
                </a:lnTo>
                <a:lnTo>
                  <a:pt x="57912" y="56387"/>
                </a:lnTo>
                <a:lnTo>
                  <a:pt x="15240" y="118872"/>
                </a:lnTo>
                <a:lnTo>
                  <a:pt x="1523" y="175260"/>
                </a:lnTo>
                <a:lnTo>
                  <a:pt x="0" y="195072"/>
                </a:lnTo>
                <a:lnTo>
                  <a:pt x="0" y="957072"/>
                </a:lnTo>
                <a:lnTo>
                  <a:pt x="4571" y="996696"/>
                </a:lnTo>
                <a:lnTo>
                  <a:pt x="24384" y="1050036"/>
                </a:lnTo>
                <a:lnTo>
                  <a:pt x="57912" y="1094232"/>
                </a:lnTo>
                <a:lnTo>
                  <a:pt x="102107" y="1127760"/>
                </a:lnTo>
                <a:lnTo>
                  <a:pt x="137159" y="1143000"/>
                </a:lnTo>
                <a:lnTo>
                  <a:pt x="175259" y="1150620"/>
                </a:lnTo>
                <a:lnTo>
                  <a:pt x="195072" y="1152144"/>
                </a:lnTo>
                <a:lnTo>
                  <a:pt x="1110996" y="1152144"/>
                </a:lnTo>
                <a:lnTo>
                  <a:pt x="1130808" y="1150620"/>
                </a:lnTo>
                <a:lnTo>
                  <a:pt x="1149096" y="1147572"/>
                </a:lnTo>
                <a:lnTo>
                  <a:pt x="1168908" y="1143000"/>
                </a:lnTo>
                <a:lnTo>
                  <a:pt x="196595" y="1143000"/>
                </a:lnTo>
                <a:lnTo>
                  <a:pt x="176784" y="1141476"/>
                </a:lnTo>
                <a:lnTo>
                  <a:pt x="158495" y="1138428"/>
                </a:lnTo>
                <a:lnTo>
                  <a:pt x="140208" y="1133856"/>
                </a:lnTo>
                <a:lnTo>
                  <a:pt x="123443" y="1127760"/>
                </a:lnTo>
                <a:lnTo>
                  <a:pt x="106679" y="1120140"/>
                </a:lnTo>
                <a:lnTo>
                  <a:pt x="108203" y="1120140"/>
                </a:lnTo>
                <a:lnTo>
                  <a:pt x="91440" y="1110996"/>
                </a:lnTo>
                <a:lnTo>
                  <a:pt x="77723" y="1100328"/>
                </a:lnTo>
                <a:lnTo>
                  <a:pt x="64007" y="1088136"/>
                </a:lnTo>
                <a:lnTo>
                  <a:pt x="51815" y="1074420"/>
                </a:lnTo>
                <a:lnTo>
                  <a:pt x="53340" y="1074420"/>
                </a:lnTo>
                <a:lnTo>
                  <a:pt x="41148" y="1060704"/>
                </a:lnTo>
                <a:lnTo>
                  <a:pt x="42671" y="1060704"/>
                </a:lnTo>
                <a:lnTo>
                  <a:pt x="32003" y="1045464"/>
                </a:lnTo>
                <a:lnTo>
                  <a:pt x="24384" y="1028700"/>
                </a:lnTo>
                <a:lnTo>
                  <a:pt x="18287" y="1011936"/>
                </a:lnTo>
                <a:lnTo>
                  <a:pt x="13715" y="993648"/>
                </a:lnTo>
                <a:lnTo>
                  <a:pt x="10667" y="975360"/>
                </a:lnTo>
                <a:lnTo>
                  <a:pt x="10667" y="175260"/>
                </a:lnTo>
                <a:lnTo>
                  <a:pt x="13715" y="156972"/>
                </a:lnTo>
                <a:lnTo>
                  <a:pt x="18287" y="138684"/>
                </a:lnTo>
                <a:lnTo>
                  <a:pt x="18795" y="138684"/>
                </a:lnTo>
                <a:lnTo>
                  <a:pt x="24384" y="121920"/>
                </a:lnTo>
                <a:lnTo>
                  <a:pt x="32003" y="106680"/>
                </a:lnTo>
                <a:lnTo>
                  <a:pt x="42671" y="91440"/>
                </a:lnTo>
                <a:lnTo>
                  <a:pt x="41148" y="91440"/>
                </a:lnTo>
                <a:lnTo>
                  <a:pt x="53340" y="76200"/>
                </a:lnTo>
                <a:lnTo>
                  <a:pt x="51815" y="76200"/>
                </a:lnTo>
                <a:lnTo>
                  <a:pt x="64007" y="64008"/>
                </a:lnTo>
                <a:lnTo>
                  <a:pt x="77723" y="51816"/>
                </a:lnTo>
                <a:lnTo>
                  <a:pt x="91440" y="41148"/>
                </a:lnTo>
                <a:lnTo>
                  <a:pt x="108203" y="32004"/>
                </a:lnTo>
                <a:lnTo>
                  <a:pt x="106679" y="32004"/>
                </a:lnTo>
                <a:lnTo>
                  <a:pt x="123443" y="22860"/>
                </a:lnTo>
                <a:lnTo>
                  <a:pt x="126796" y="22860"/>
                </a:lnTo>
                <a:lnTo>
                  <a:pt x="140208" y="16764"/>
                </a:lnTo>
                <a:lnTo>
                  <a:pt x="158495" y="12192"/>
                </a:lnTo>
                <a:lnTo>
                  <a:pt x="176784" y="9144"/>
                </a:lnTo>
                <a:lnTo>
                  <a:pt x="1172260" y="9144"/>
                </a:lnTo>
                <a:lnTo>
                  <a:pt x="1168908" y="7620"/>
                </a:lnTo>
                <a:lnTo>
                  <a:pt x="1149096" y="3048"/>
                </a:lnTo>
                <a:lnTo>
                  <a:pt x="1130808" y="0"/>
                </a:lnTo>
                <a:close/>
              </a:path>
              <a:path w="2694940" h="1152525">
                <a:moveTo>
                  <a:pt x="2612898" y="745949"/>
                </a:moveTo>
                <a:lnTo>
                  <a:pt x="1295399" y="952500"/>
                </a:lnTo>
                <a:lnTo>
                  <a:pt x="1295399" y="975360"/>
                </a:lnTo>
                <a:lnTo>
                  <a:pt x="1292352" y="993648"/>
                </a:lnTo>
                <a:lnTo>
                  <a:pt x="1287780" y="1011936"/>
                </a:lnTo>
                <a:lnTo>
                  <a:pt x="1281684" y="1028700"/>
                </a:lnTo>
                <a:lnTo>
                  <a:pt x="1274064" y="1045464"/>
                </a:lnTo>
                <a:lnTo>
                  <a:pt x="1263396" y="1060704"/>
                </a:lnTo>
                <a:lnTo>
                  <a:pt x="1264920" y="1060704"/>
                </a:lnTo>
                <a:lnTo>
                  <a:pt x="1252728" y="1074420"/>
                </a:lnTo>
                <a:lnTo>
                  <a:pt x="1254252" y="1074420"/>
                </a:lnTo>
                <a:lnTo>
                  <a:pt x="1242060" y="1088136"/>
                </a:lnTo>
                <a:lnTo>
                  <a:pt x="1228344" y="1100328"/>
                </a:lnTo>
                <a:lnTo>
                  <a:pt x="1213104" y="1110996"/>
                </a:lnTo>
                <a:lnTo>
                  <a:pt x="1214628" y="1110996"/>
                </a:lnTo>
                <a:lnTo>
                  <a:pt x="1197864" y="1120140"/>
                </a:lnTo>
                <a:lnTo>
                  <a:pt x="1199388" y="1120140"/>
                </a:lnTo>
                <a:lnTo>
                  <a:pt x="1182623" y="1127760"/>
                </a:lnTo>
                <a:lnTo>
                  <a:pt x="1165860" y="1133856"/>
                </a:lnTo>
                <a:lnTo>
                  <a:pt x="1147572" y="1138428"/>
                </a:lnTo>
                <a:lnTo>
                  <a:pt x="1129284" y="1141476"/>
                </a:lnTo>
                <a:lnTo>
                  <a:pt x="1109472" y="1143000"/>
                </a:lnTo>
                <a:lnTo>
                  <a:pt x="1168908" y="1143000"/>
                </a:lnTo>
                <a:lnTo>
                  <a:pt x="1203960" y="1127760"/>
                </a:lnTo>
                <a:lnTo>
                  <a:pt x="1248155" y="1094232"/>
                </a:lnTo>
                <a:lnTo>
                  <a:pt x="1281684" y="1050036"/>
                </a:lnTo>
                <a:lnTo>
                  <a:pt x="1296923" y="1014984"/>
                </a:lnTo>
                <a:lnTo>
                  <a:pt x="1304544" y="976884"/>
                </a:lnTo>
                <a:lnTo>
                  <a:pt x="1305716" y="961644"/>
                </a:lnTo>
                <a:lnTo>
                  <a:pt x="1301496" y="961644"/>
                </a:lnTo>
                <a:lnTo>
                  <a:pt x="1306067" y="957072"/>
                </a:lnTo>
                <a:lnTo>
                  <a:pt x="1330515" y="957072"/>
                </a:lnTo>
                <a:lnTo>
                  <a:pt x="2655890" y="748260"/>
                </a:lnTo>
                <a:lnTo>
                  <a:pt x="2612898" y="745949"/>
                </a:lnTo>
                <a:close/>
              </a:path>
              <a:path w="2694940" h="1152525">
                <a:moveTo>
                  <a:pt x="1306067" y="957072"/>
                </a:moveTo>
                <a:lnTo>
                  <a:pt x="1301496" y="961644"/>
                </a:lnTo>
                <a:lnTo>
                  <a:pt x="1305768" y="960970"/>
                </a:lnTo>
                <a:lnTo>
                  <a:pt x="1306067" y="957072"/>
                </a:lnTo>
                <a:close/>
              </a:path>
              <a:path w="2694940" h="1152525">
                <a:moveTo>
                  <a:pt x="1305768" y="960970"/>
                </a:moveTo>
                <a:lnTo>
                  <a:pt x="1301496" y="961644"/>
                </a:lnTo>
                <a:lnTo>
                  <a:pt x="1305716" y="961644"/>
                </a:lnTo>
                <a:lnTo>
                  <a:pt x="1305768" y="960970"/>
                </a:lnTo>
                <a:close/>
              </a:path>
              <a:path w="2694940" h="1152525">
                <a:moveTo>
                  <a:pt x="1330515" y="957072"/>
                </a:moveTo>
                <a:lnTo>
                  <a:pt x="1306067" y="957072"/>
                </a:lnTo>
                <a:lnTo>
                  <a:pt x="1305768" y="960970"/>
                </a:lnTo>
                <a:lnTo>
                  <a:pt x="1330515" y="957072"/>
                </a:lnTo>
                <a:close/>
              </a:path>
              <a:path w="2694940" h="1152525">
                <a:moveTo>
                  <a:pt x="2656332" y="748190"/>
                </a:moveTo>
                <a:lnTo>
                  <a:pt x="2655890" y="748260"/>
                </a:lnTo>
                <a:lnTo>
                  <a:pt x="2656332" y="748284"/>
                </a:lnTo>
                <a:close/>
              </a:path>
              <a:path w="2694940" h="1152525">
                <a:moveTo>
                  <a:pt x="2656332" y="739140"/>
                </a:moveTo>
                <a:lnTo>
                  <a:pt x="2612898" y="745949"/>
                </a:lnTo>
                <a:lnTo>
                  <a:pt x="2655890" y="748260"/>
                </a:lnTo>
                <a:lnTo>
                  <a:pt x="2656332" y="748190"/>
                </a:lnTo>
                <a:lnTo>
                  <a:pt x="2656332" y="739140"/>
                </a:lnTo>
                <a:close/>
              </a:path>
              <a:path w="2694940" h="1152525">
                <a:moveTo>
                  <a:pt x="2666004" y="739140"/>
                </a:moveTo>
                <a:lnTo>
                  <a:pt x="2656332" y="739140"/>
                </a:lnTo>
                <a:lnTo>
                  <a:pt x="2656332" y="748190"/>
                </a:lnTo>
                <a:lnTo>
                  <a:pt x="2694432" y="742188"/>
                </a:lnTo>
                <a:lnTo>
                  <a:pt x="2694432" y="740664"/>
                </a:lnTo>
                <a:lnTo>
                  <a:pt x="2666004" y="739140"/>
                </a:lnTo>
                <a:close/>
              </a:path>
              <a:path w="2694940" h="1152525">
                <a:moveTo>
                  <a:pt x="1297305" y="138684"/>
                </a:moveTo>
                <a:lnTo>
                  <a:pt x="1287780" y="138684"/>
                </a:lnTo>
                <a:lnTo>
                  <a:pt x="1292352" y="156972"/>
                </a:lnTo>
                <a:lnTo>
                  <a:pt x="1295399" y="175260"/>
                </a:lnTo>
                <a:lnTo>
                  <a:pt x="1295399" y="675132"/>
                </a:lnTo>
                <a:lnTo>
                  <a:pt x="2612898" y="745949"/>
                </a:lnTo>
                <a:lnTo>
                  <a:pt x="2656332" y="739140"/>
                </a:lnTo>
                <a:lnTo>
                  <a:pt x="2666004" y="739140"/>
                </a:lnTo>
                <a:lnTo>
                  <a:pt x="1386777" y="670560"/>
                </a:lnTo>
                <a:lnTo>
                  <a:pt x="1306067" y="670560"/>
                </a:lnTo>
                <a:lnTo>
                  <a:pt x="1301496" y="665988"/>
                </a:lnTo>
                <a:lnTo>
                  <a:pt x="1306067" y="665988"/>
                </a:lnTo>
                <a:lnTo>
                  <a:pt x="1306067" y="195072"/>
                </a:lnTo>
                <a:lnTo>
                  <a:pt x="1304544" y="175260"/>
                </a:lnTo>
                <a:lnTo>
                  <a:pt x="1301496" y="155448"/>
                </a:lnTo>
                <a:lnTo>
                  <a:pt x="1297305" y="138684"/>
                </a:lnTo>
                <a:close/>
              </a:path>
              <a:path w="2694940" h="1152525">
                <a:moveTo>
                  <a:pt x="1301496" y="665988"/>
                </a:moveTo>
                <a:lnTo>
                  <a:pt x="1306067" y="670560"/>
                </a:lnTo>
                <a:lnTo>
                  <a:pt x="1306067" y="666233"/>
                </a:lnTo>
                <a:lnTo>
                  <a:pt x="1301496" y="665988"/>
                </a:lnTo>
                <a:close/>
              </a:path>
              <a:path w="2694940" h="1152525">
                <a:moveTo>
                  <a:pt x="1306067" y="666233"/>
                </a:moveTo>
                <a:lnTo>
                  <a:pt x="1306067" y="670560"/>
                </a:lnTo>
                <a:lnTo>
                  <a:pt x="1386777" y="670560"/>
                </a:lnTo>
                <a:lnTo>
                  <a:pt x="1306067" y="666233"/>
                </a:lnTo>
                <a:close/>
              </a:path>
              <a:path w="2694940" h="1152525">
                <a:moveTo>
                  <a:pt x="1306067" y="665988"/>
                </a:moveTo>
                <a:lnTo>
                  <a:pt x="1301496" y="665988"/>
                </a:lnTo>
                <a:lnTo>
                  <a:pt x="1306067" y="666233"/>
                </a:lnTo>
                <a:lnTo>
                  <a:pt x="1306067" y="665988"/>
                </a:lnTo>
                <a:close/>
              </a:path>
              <a:path w="2694940" h="1152525">
                <a:moveTo>
                  <a:pt x="18795" y="138684"/>
                </a:moveTo>
                <a:lnTo>
                  <a:pt x="18287" y="138684"/>
                </a:lnTo>
                <a:lnTo>
                  <a:pt x="18287" y="140208"/>
                </a:lnTo>
                <a:lnTo>
                  <a:pt x="18795" y="138684"/>
                </a:lnTo>
                <a:close/>
              </a:path>
              <a:path w="2694940" h="1152525">
                <a:moveTo>
                  <a:pt x="1203960" y="22860"/>
                </a:moveTo>
                <a:lnTo>
                  <a:pt x="1182623" y="22860"/>
                </a:lnTo>
                <a:lnTo>
                  <a:pt x="1199388" y="32004"/>
                </a:lnTo>
                <a:lnTo>
                  <a:pt x="1197864" y="32004"/>
                </a:lnTo>
                <a:lnTo>
                  <a:pt x="1214628" y="41148"/>
                </a:lnTo>
                <a:lnTo>
                  <a:pt x="1213104" y="41148"/>
                </a:lnTo>
                <a:lnTo>
                  <a:pt x="1228344" y="51816"/>
                </a:lnTo>
                <a:lnTo>
                  <a:pt x="1242060" y="64008"/>
                </a:lnTo>
                <a:lnTo>
                  <a:pt x="1254252" y="76200"/>
                </a:lnTo>
                <a:lnTo>
                  <a:pt x="1252728" y="76200"/>
                </a:lnTo>
                <a:lnTo>
                  <a:pt x="1264920" y="91440"/>
                </a:lnTo>
                <a:lnTo>
                  <a:pt x="1263396" y="91440"/>
                </a:lnTo>
                <a:lnTo>
                  <a:pt x="1274064" y="106680"/>
                </a:lnTo>
                <a:lnTo>
                  <a:pt x="1281684" y="121920"/>
                </a:lnTo>
                <a:lnTo>
                  <a:pt x="1287780" y="140208"/>
                </a:lnTo>
                <a:lnTo>
                  <a:pt x="1287780" y="138684"/>
                </a:lnTo>
                <a:lnTo>
                  <a:pt x="1297305" y="138684"/>
                </a:lnTo>
                <a:lnTo>
                  <a:pt x="1272540" y="85344"/>
                </a:lnTo>
                <a:lnTo>
                  <a:pt x="1234440" y="44196"/>
                </a:lnTo>
                <a:lnTo>
                  <a:pt x="1203960" y="22860"/>
                </a:lnTo>
                <a:close/>
              </a:path>
              <a:path w="2694940" h="1152525">
                <a:moveTo>
                  <a:pt x="126796" y="22860"/>
                </a:moveTo>
                <a:lnTo>
                  <a:pt x="123443" y="22860"/>
                </a:lnTo>
                <a:lnTo>
                  <a:pt x="123443" y="24384"/>
                </a:lnTo>
                <a:lnTo>
                  <a:pt x="126796" y="22860"/>
                </a:lnTo>
                <a:close/>
              </a:path>
              <a:path w="2694940" h="1152525">
                <a:moveTo>
                  <a:pt x="1172260" y="9144"/>
                </a:moveTo>
                <a:lnTo>
                  <a:pt x="1129284" y="9144"/>
                </a:lnTo>
                <a:lnTo>
                  <a:pt x="1147572" y="12192"/>
                </a:lnTo>
                <a:lnTo>
                  <a:pt x="1165860" y="16764"/>
                </a:lnTo>
                <a:lnTo>
                  <a:pt x="1182623" y="24384"/>
                </a:lnTo>
                <a:lnTo>
                  <a:pt x="1182623" y="22860"/>
                </a:lnTo>
                <a:lnTo>
                  <a:pt x="1203960" y="22860"/>
                </a:lnTo>
                <a:lnTo>
                  <a:pt x="1185672" y="15240"/>
                </a:lnTo>
                <a:lnTo>
                  <a:pt x="1172260" y="9144"/>
                </a:lnTo>
                <a:close/>
              </a:path>
              <a:path w="2694940" h="1152525">
                <a:moveTo>
                  <a:pt x="196595" y="9144"/>
                </a:moveTo>
                <a:lnTo>
                  <a:pt x="176784" y="9144"/>
                </a:lnTo>
                <a:lnTo>
                  <a:pt x="176784" y="10668"/>
                </a:lnTo>
                <a:lnTo>
                  <a:pt x="196595" y="9144"/>
                </a:lnTo>
                <a:close/>
              </a:path>
              <a:path w="2694940" h="1152525">
                <a:moveTo>
                  <a:pt x="1129284" y="9144"/>
                </a:moveTo>
                <a:lnTo>
                  <a:pt x="1109472" y="9144"/>
                </a:lnTo>
                <a:lnTo>
                  <a:pt x="1129284" y="10668"/>
                </a:lnTo>
                <a:lnTo>
                  <a:pt x="112928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766063" y="2588831"/>
            <a:ext cx="984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MDR </a:t>
            </a:r>
            <a:r>
              <a:rPr sz="1200" spc="-5" dirty="0">
                <a:latin typeface="Arial"/>
                <a:cs typeface="Arial"/>
              </a:rPr>
              <a:t>HAS  </a:t>
            </a:r>
            <a:r>
              <a:rPr sz="1200" spc="10" dirty="0">
                <a:latin typeface="Arial"/>
                <a:cs typeface="Arial"/>
              </a:rPr>
              <a:t>TWO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INPUTS  AND </a:t>
            </a:r>
            <a:r>
              <a:rPr sz="1200" spc="10" dirty="0">
                <a:latin typeface="Arial"/>
                <a:cs typeface="Arial"/>
              </a:rPr>
              <a:t>TWO  </a:t>
            </a:r>
            <a:r>
              <a:rPr sz="1200" spc="-5" dirty="0">
                <a:latin typeface="Arial"/>
                <a:cs typeface="Arial"/>
              </a:rPr>
              <a:t>OUTPUTS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0762" y="1390035"/>
            <a:ext cx="715645" cy="10318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spc="5" dirty="0">
                <a:latin typeface="Arial"/>
                <a:cs typeface="Arial"/>
              </a:rPr>
              <a:t>001: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PC</a:t>
            </a:r>
            <a:r>
              <a:rPr sz="1050" i="1" spc="-67" baseline="-15873" dirty="0">
                <a:latin typeface="Arial"/>
                <a:cs typeface="Arial"/>
              </a:rPr>
              <a:t>out</a:t>
            </a:r>
            <a:endParaRPr sz="1050" baseline="-15873">
              <a:latin typeface="Arial"/>
              <a:cs typeface="Arial"/>
            </a:endParaRPr>
          </a:p>
          <a:p>
            <a:pPr marL="12700" marR="57785">
              <a:lnSpc>
                <a:spcPct val="119400"/>
              </a:lnSpc>
              <a:spcBef>
                <a:spcPts val="45"/>
              </a:spcBef>
            </a:pPr>
            <a:r>
              <a:rPr sz="900" spc="5" dirty="0">
                <a:latin typeface="Arial"/>
                <a:cs typeface="Arial"/>
              </a:rPr>
              <a:t>010: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MDR</a:t>
            </a:r>
            <a:r>
              <a:rPr sz="1050" i="1" spc="-30" baseline="-15873" dirty="0">
                <a:latin typeface="Arial"/>
                <a:cs typeface="Arial"/>
              </a:rPr>
              <a:t>out  </a:t>
            </a:r>
            <a:r>
              <a:rPr sz="900" spc="5" dirty="0">
                <a:latin typeface="Arial"/>
                <a:cs typeface="Arial"/>
              </a:rPr>
              <a:t>011: </a:t>
            </a:r>
            <a:r>
              <a:rPr sz="900" spc="-35" dirty="0">
                <a:latin typeface="Arial"/>
                <a:cs typeface="Arial"/>
              </a:rPr>
              <a:t>Z</a:t>
            </a:r>
            <a:r>
              <a:rPr sz="1050" i="1" spc="-52" baseline="-23809" dirty="0">
                <a:latin typeface="Arial"/>
                <a:cs typeface="Arial"/>
              </a:rPr>
              <a:t>out  </a:t>
            </a:r>
            <a:r>
              <a:rPr sz="900" spc="5" dirty="0">
                <a:latin typeface="Arial"/>
                <a:cs typeface="Arial"/>
              </a:rPr>
              <a:t>100: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Rsrc</a:t>
            </a:r>
            <a:r>
              <a:rPr sz="1050" i="1" spc="-67" baseline="-15873" dirty="0">
                <a:latin typeface="Arial"/>
                <a:cs typeface="Arial"/>
              </a:rPr>
              <a:t>out</a:t>
            </a:r>
            <a:endParaRPr sz="1050" baseline="-1587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5" dirty="0">
                <a:latin typeface="Arial"/>
                <a:cs typeface="Arial"/>
              </a:rPr>
              <a:t>101: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Rds</a:t>
            </a:r>
            <a:r>
              <a:rPr sz="1050" i="1" spc="-67" baseline="-15873" dirty="0">
                <a:latin typeface="Arial"/>
                <a:cs typeface="Arial"/>
              </a:rPr>
              <a:t>o</a:t>
            </a:r>
            <a:r>
              <a:rPr sz="900" spc="-45" dirty="0">
                <a:latin typeface="Arial"/>
                <a:cs typeface="Arial"/>
              </a:rPr>
              <a:t>t</a:t>
            </a:r>
            <a:r>
              <a:rPr sz="1050" i="1" spc="-67" baseline="-15873" dirty="0">
                <a:latin typeface="Arial"/>
                <a:cs typeface="Arial"/>
              </a:rPr>
              <a:t>ut</a:t>
            </a:r>
            <a:endParaRPr sz="1050" baseline="-1587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900" spc="5" dirty="0">
                <a:latin typeface="Arial"/>
                <a:cs typeface="Arial"/>
              </a:rPr>
              <a:t>110: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TEMP</a:t>
            </a:r>
            <a:r>
              <a:rPr sz="1050" i="1" spc="-30" baseline="-15873" dirty="0">
                <a:latin typeface="Arial"/>
                <a:cs typeface="Arial"/>
              </a:rPr>
              <a:t>out</a:t>
            </a:r>
            <a:endParaRPr sz="1050" baseline="-1587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9839" y="946403"/>
            <a:ext cx="3790315" cy="0"/>
          </a:xfrm>
          <a:custGeom>
            <a:avLst/>
            <a:gdLst/>
            <a:ahLst/>
            <a:cxnLst/>
            <a:rect l="l" t="t" r="r" b="b"/>
            <a:pathLst>
              <a:path w="3790315">
                <a:moveTo>
                  <a:pt x="3790187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9839" y="1220723"/>
            <a:ext cx="3790315" cy="0"/>
          </a:xfrm>
          <a:custGeom>
            <a:avLst/>
            <a:gdLst/>
            <a:ahLst/>
            <a:cxnLst/>
            <a:rect l="l" t="t" r="r" b="b"/>
            <a:pathLst>
              <a:path w="3790315">
                <a:moveTo>
                  <a:pt x="3790187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59" y="986777"/>
            <a:ext cx="55372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F0 </a:t>
            </a:r>
            <a:r>
              <a:rPr sz="900" spc="10" dirty="0">
                <a:latin typeface="Arial"/>
                <a:cs typeface="Arial"/>
              </a:rPr>
              <a:t>(8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bits)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0762" y="986777"/>
            <a:ext cx="148145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0435" algn="l"/>
              </a:tabLst>
            </a:pPr>
            <a:r>
              <a:rPr sz="900" spc="15" dirty="0">
                <a:latin typeface="Arial"/>
                <a:cs typeface="Arial"/>
              </a:rPr>
              <a:t>F1</a:t>
            </a:r>
            <a:r>
              <a:rPr sz="900" spc="10" dirty="0">
                <a:latin typeface="Arial"/>
                <a:cs typeface="Arial"/>
              </a:rPr>
              <a:t> (3 </a:t>
            </a:r>
            <a:r>
              <a:rPr sz="900" dirty="0">
                <a:latin typeface="Arial"/>
                <a:cs typeface="Arial"/>
              </a:rPr>
              <a:t>bits)	</a:t>
            </a:r>
            <a:r>
              <a:rPr sz="900" spc="15" dirty="0">
                <a:latin typeface="Arial"/>
                <a:cs typeface="Arial"/>
              </a:rPr>
              <a:t>F2 </a:t>
            </a:r>
            <a:r>
              <a:rPr sz="900" spc="10" dirty="0">
                <a:latin typeface="Arial"/>
                <a:cs typeface="Arial"/>
              </a:rPr>
              <a:t>(3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bits)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8396" y="986777"/>
            <a:ext cx="55372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F3 </a:t>
            </a:r>
            <a:r>
              <a:rPr sz="900" spc="10" dirty="0">
                <a:latin typeface="Arial"/>
                <a:cs typeface="Arial"/>
              </a:rPr>
              <a:t>(3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bits)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62" y="1273263"/>
            <a:ext cx="179768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000: </a:t>
            </a:r>
            <a:r>
              <a:rPr sz="900" spc="10" dirty="0">
                <a:latin typeface="Arial"/>
                <a:cs typeface="Arial"/>
              </a:rPr>
              <a:t>No transfer </a:t>
            </a:r>
            <a:r>
              <a:rPr sz="900" spc="5" dirty="0">
                <a:latin typeface="Arial"/>
                <a:cs typeface="Arial"/>
              </a:rPr>
              <a:t>000: </a:t>
            </a:r>
            <a:r>
              <a:rPr sz="900" spc="10" dirty="0">
                <a:latin typeface="Arial"/>
                <a:cs typeface="Arial"/>
              </a:rPr>
              <a:t>No</a:t>
            </a:r>
            <a:r>
              <a:rPr sz="900" spc="-13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transfer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9839" y="2516123"/>
            <a:ext cx="3790315" cy="0"/>
          </a:xfrm>
          <a:custGeom>
            <a:avLst/>
            <a:gdLst/>
            <a:ahLst/>
            <a:cxnLst/>
            <a:rect l="l" t="t" r="r" b="b"/>
            <a:pathLst>
              <a:path w="3790315">
                <a:moveTo>
                  <a:pt x="3790187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0027" y="316991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0027" y="289559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101" y="214172"/>
            <a:ext cx="84963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Microinstruction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28588" y="763523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8588" y="47548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23301" y="468949"/>
          <a:ext cx="3699507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28369"/>
                <a:gridCol w="928369"/>
                <a:gridCol w="928369"/>
              </a:tblGrid>
              <a:tr h="28765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582659" y="1273263"/>
            <a:ext cx="851535" cy="3117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65"/>
              </a:spcBef>
            </a:pPr>
            <a:r>
              <a:rPr sz="900" spc="10" dirty="0">
                <a:latin typeface="Arial"/>
                <a:cs typeface="Arial"/>
              </a:rPr>
              <a:t>Address </a:t>
            </a:r>
            <a:r>
              <a:rPr sz="900" spc="5" dirty="0">
                <a:latin typeface="Arial"/>
                <a:cs typeface="Arial"/>
              </a:rPr>
              <a:t>of next  microinstruction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8853" y="1402277"/>
            <a:ext cx="554355" cy="8489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5" dirty="0">
                <a:latin typeface="Arial"/>
                <a:cs typeface="Arial"/>
              </a:rPr>
              <a:t>001: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PC</a:t>
            </a:r>
            <a:r>
              <a:rPr sz="1050" i="1" spc="-127" baseline="-15873" dirty="0">
                <a:latin typeface="Arial"/>
                <a:cs typeface="Arial"/>
              </a:rPr>
              <a:t>in</a:t>
            </a:r>
            <a:endParaRPr sz="1050" baseline="-1587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900" spc="5" dirty="0">
                <a:latin typeface="Arial"/>
                <a:cs typeface="Arial"/>
              </a:rPr>
              <a:t>010: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IR</a:t>
            </a:r>
            <a:r>
              <a:rPr sz="1050" i="1" spc="-75" baseline="-23809" dirty="0">
                <a:latin typeface="Arial"/>
                <a:cs typeface="Arial"/>
              </a:rPr>
              <a:t>in</a:t>
            </a:r>
            <a:endParaRPr sz="1050" baseline="-2380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5" dirty="0">
                <a:latin typeface="Arial"/>
                <a:cs typeface="Arial"/>
              </a:rPr>
              <a:t>011: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Z</a:t>
            </a:r>
            <a:r>
              <a:rPr sz="1050" i="1" spc="-67" baseline="-23809" dirty="0">
                <a:latin typeface="Arial"/>
                <a:cs typeface="Arial"/>
              </a:rPr>
              <a:t>in</a:t>
            </a:r>
            <a:endParaRPr sz="1050" baseline="-2380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spc="5" dirty="0">
                <a:latin typeface="Arial"/>
                <a:cs typeface="Arial"/>
              </a:rPr>
              <a:t>100: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Rsrc</a:t>
            </a:r>
            <a:r>
              <a:rPr sz="1050" i="1" spc="-82" baseline="-15873" dirty="0">
                <a:latin typeface="Arial"/>
                <a:cs typeface="Arial"/>
              </a:rPr>
              <a:t>in</a:t>
            </a:r>
            <a:endParaRPr sz="1050" baseline="-1587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5" dirty="0">
                <a:latin typeface="Arial"/>
                <a:cs typeface="Arial"/>
              </a:rPr>
              <a:t>101: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Rds</a:t>
            </a:r>
            <a:r>
              <a:rPr sz="1050" i="1" spc="-82" baseline="-15873" dirty="0">
                <a:latin typeface="Arial"/>
                <a:cs typeface="Arial"/>
              </a:rPr>
              <a:t>i</a:t>
            </a:r>
            <a:r>
              <a:rPr sz="900" spc="-55" dirty="0">
                <a:latin typeface="Arial"/>
                <a:cs typeface="Arial"/>
              </a:rPr>
              <a:t>t</a:t>
            </a:r>
            <a:r>
              <a:rPr sz="1050" i="1" spc="-82" baseline="-15873" dirty="0">
                <a:latin typeface="Arial"/>
                <a:cs typeface="Arial"/>
              </a:rPr>
              <a:t>n</a:t>
            </a:r>
            <a:endParaRPr sz="1050" baseline="-1587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8396" y="1273263"/>
            <a:ext cx="869315" cy="808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000: </a:t>
            </a:r>
            <a:r>
              <a:rPr sz="900" spc="10" dirty="0">
                <a:latin typeface="Arial"/>
                <a:cs typeface="Arial"/>
              </a:rPr>
              <a:t>No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transfer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00" spc="5" dirty="0">
                <a:latin typeface="Arial"/>
                <a:cs typeface="Arial"/>
              </a:rPr>
              <a:t>001: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MAR</a:t>
            </a:r>
            <a:r>
              <a:rPr sz="1050" i="1" spc="-15" baseline="-15873" dirty="0">
                <a:latin typeface="Arial"/>
                <a:cs typeface="Arial"/>
              </a:rPr>
              <a:t>in</a:t>
            </a:r>
            <a:endParaRPr sz="1050" baseline="-1587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900" spc="5" dirty="0">
                <a:latin typeface="Arial"/>
                <a:cs typeface="Arial"/>
              </a:rPr>
              <a:t>010: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MDR</a:t>
            </a:r>
            <a:r>
              <a:rPr sz="1050" i="1" spc="-37" baseline="-23809" dirty="0">
                <a:latin typeface="Arial"/>
                <a:cs typeface="Arial"/>
              </a:rPr>
              <a:t>in</a:t>
            </a:r>
            <a:endParaRPr sz="1050" baseline="-2380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5" dirty="0">
                <a:latin typeface="Arial"/>
                <a:cs typeface="Arial"/>
              </a:rPr>
              <a:t>011: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TEMP</a:t>
            </a:r>
            <a:r>
              <a:rPr sz="1050" i="1" spc="-60" baseline="-23809" dirty="0">
                <a:latin typeface="Arial"/>
                <a:cs typeface="Arial"/>
              </a:rPr>
              <a:t>in</a:t>
            </a:r>
            <a:endParaRPr sz="1050" baseline="-2380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spc="5" dirty="0">
                <a:latin typeface="Arial"/>
                <a:cs typeface="Arial"/>
              </a:rPr>
              <a:t>100: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Y</a:t>
            </a:r>
            <a:r>
              <a:rPr sz="1050" i="1" spc="-44" baseline="-15873" dirty="0">
                <a:latin typeface="Arial"/>
                <a:cs typeface="Arial"/>
              </a:rPr>
              <a:t>in</a:t>
            </a:r>
            <a:endParaRPr sz="1050" baseline="-1587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9839" y="316991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9839" y="289559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379" y="4039681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12191" y="0"/>
                </a:lnTo>
                <a:lnTo>
                  <a:pt x="12191" y="13075"/>
                </a:lnTo>
                <a:lnTo>
                  <a:pt x="0" y="13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0379" y="4039681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3841" y="4046219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0" y="12191"/>
                </a:moveTo>
                <a:lnTo>
                  <a:pt x="13075" y="12191"/>
                </a:lnTo>
                <a:lnTo>
                  <a:pt x="1307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0379" y="404621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9839" y="5301995"/>
            <a:ext cx="2862580" cy="0"/>
          </a:xfrm>
          <a:custGeom>
            <a:avLst/>
            <a:gdLst/>
            <a:ahLst/>
            <a:cxnLst/>
            <a:rect l="l" t="t" r="r" b="b"/>
            <a:pathLst>
              <a:path w="2862579">
                <a:moveTo>
                  <a:pt x="2862071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9839" y="5576315"/>
            <a:ext cx="2862580" cy="0"/>
          </a:xfrm>
          <a:custGeom>
            <a:avLst/>
            <a:gdLst/>
            <a:ahLst/>
            <a:cxnLst/>
            <a:rect l="l" t="t" r="r" b="b"/>
            <a:pathLst>
              <a:path w="2862579">
                <a:moveTo>
                  <a:pt x="2862071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79229" y="5354522"/>
            <a:ext cx="49466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F8 </a:t>
            </a:r>
            <a:r>
              <a:rPr sz="900" spc="10" dirty="0">
                <a:latin typeface="Arial"/>
                <a:cs typeface="Arial"/>
              </a:rPr>
              <a:t>(1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bit)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7320" y="5354522"/>
            <a:ext cx="49466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F9 </a:t>
            </a:r>
            <a:r>
              <a:rPr sz="900" spc="10" dirty="0">
                <a:latin typeface="Arial"/>
                <a:cs typeface="Arial"/>
              </a:rPr>
              <a:t>(1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7991" y="5354522"/>
            <a:ext cx="5600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5" dirty="0">
                <a:latin typeface="Arial"/>
                <a:cs typeface="Arial"/>
              </a:rPr>
              <a:t>F10 </a:t>
            </a:r>
            <a:r>
              <a:rPr sz="900" spc="10" dirty="0">
                <a:latin typeface="Arial"/>
                <a:cs typeface="Arial"/>
              </a:rPr>
              <a:t>(1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bit)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29839" y="3352799"/>
          <a:ext cx="3881753" cy="1056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/>
                <a:gridCol w="990599"/>
                <a:gridCol w="862330"/>
                <a:gridCol w="1026159"/>
              </a:tblGrid>
              <a:tr h="273685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F4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(4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bits)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F5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(2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bits)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F6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bit)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F7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bit)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995">
                <a:tc>
                  <a:txBody>
                    <a:bodyPr/>
                    <a:lstStyle/>
                    <a:p>
                      <a:pPr marL="273685">
                        <a:lnSpc>
                          <a:spcPts val="1050"/>
                        </a:lnSpc>
                        <a:spcBef>
                          <a:spcPts val="54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0000: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Add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050"/>
                        </a:lnSpc>
                        <a:spcBef>
                          <a:spcPts val="54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00: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050"/>
                        </a:lnSpc>
                        <a:spcBef>
                          <a:spcPts val="54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0: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SelectY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050"/>
                        </a:lnSpc>
                        <a:spcBef>
                          <a:spcPts val="54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0: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273685">
                        <a:lnSpc>
                          <a:spcPts val="107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0001: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Sub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07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01: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Read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ts val="825"/>
                        </a:lnSpc>
                        <a:spcBef>
                          <a:spcPts val="45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10: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Write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07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Select4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07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WMFC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2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7175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1111: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XOR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607991" y="5599390"/>
            <a:ext cx="652145" cy="3670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00" spc="5" dirty="0">
                <a:latin typeface="Arial"/>
                <a:cs typeface="Arial"/>
              </a:rPr>
              <a:t>0: </a:t>
            </a:r>
            <a:r>
              <a:rPr sz="900" spc="10" dirty="0">
                <a:latin typeface="Arial"/>
                <a:cs typeface="Arial"/>
              </a:rPr>
              <a:t>No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action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7" baseline="12345" dirty="0">
                <a:latin typeface="Arial"/>
                <a:cs typeface="Arial"/>
              </a:rPr>
              <a:t>1:</a:t>
            </a:r>
            <a:r>
              <a:rPr sz="1350" spc="-30" baseline="12345" dirty="0">
                <a:latin typeface="Arial"/>
                <a:cs typeface="Arial"/>
              </a:rPr>
              <a:t> </a:t>
            </a:r>
            <a:r>
              <a:rPr sz="1350" spc="-15" baseline="12345" dirty="0">
                <a:latin typeface="Arial"/>
                <a:cs typeface="Arial"/>
              </a:rPr>
              <a:t>OR</a:t>
            </a:r>
            <a:r>
              <a:rPr sz="700" i="1" spc="-10" dirty="0">
                <a:latin typeface="Arial"/>
                <a:cs typeface="Arial"/>
              </a:rPr>
              <a:t>indsrc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7320" y="5628770"/>
            <a:ext cx="652145" cy="310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0: </a:t>
            </a:r>
            <a:r>
              <a:rPr sz="900" spc="10" dirty="0">
                <a:latin typeface="Arial"/>
                <a:cs typeface="Arial"/>
              </a:rPr>
              <a:t>No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action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5" dirty="0">
                <a:latin typeface="Arial"/>
                <a:cs typeface="Arial"/>
              </a:rPr>
              <a:t>1: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OR</a:t>
            </a:r>
            <a:r>
              <a:rPr sz="1050" i="1" spc="-52" baseline="-15873" dirty="0">
                <a:latin typeface="Arial"/>
                <a:cs typeface="Arial"/>
              </a:rPr>
              <a:t>mode</a:t>
            </a:r>
            <a:endParaRPr sz="1050" baseline="-1587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9229" y="5628770"/>
            <a:ext cx="637540" cy="310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latin typeface="Arial"/>
                <a:cs typeface="Arial"/>
              </a:rPr>
              <a:t>0: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NextAdrs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spc="5" dirty="0">
                <a:latin typeface="Arial"/>
                <a:cs typeface="Arial"/>
              </a:rPr>
              <a:t>1: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InstDec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29839" y="6047231"/>
            <a:ext cx="2862580" cy="0"/>
          </a:xfrm>
          <a:custGeom>
            <a:avLst/>
            <a:gdLst/>
            <a:ahLst/>
            <a:cxnLst/>
            <a:rect l="l" t="t" r="r" b="b"/>
            <a:pathLst>
              <a:path w="2862579">
                <a:moveTo>
                  <a:pt x="2862071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29839" y="511911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29839" y="483107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30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5649" y="6360941"/>
            <a:ext cx="4046854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15" dirty="0">
                <a:latin typeface="Arial"/>
                <a:cs typeface="Arial"/>
              </a:rPr>
              <a:t>Figure 7.23. </a:t>
            </a:r>
            <a:r>
              <a:rPr sz="1000" spc="20" dirty="0">
                <a:latin typeface="Arial"/>
                <a:cs typeface="Arial"/>
              </a:rPr>
              <a:t>Format </a:t>
            </a:r>
            <a:r>
              <a:rPr sz="1000" spc="1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microinstructions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20" dirty="0">
                <a:latin typeface="Arial"/>
                <a:cs typeface="Arial"/>
              </a:rPr>
              <a:t>example </a:t>
            </a:r>
            <a:r>
              <a:rPr sz="1000" spc="5" dirty="0">
                <a:latin typeface="Arial"/>
                <a:cs typeface="Arial"/>
              </a:rPr>
              <a:t>of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614741" y="2889061"/>
          <a:ext cx="3699507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28369"/>
                <a:gridCol w="928369"/>
                <a:gridCol w="928369"/>
              </a:tblGrid>
              <a:tr h="27368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614741" y="4824541"/>
          <a:ext cx="2771138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28369"/>
                <a:gridCol w="928369"/>
              </a:tblGrid>
              <a:tr h="28765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F10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295" y="273748"/>
            <a:ext cx="7538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Implementation </a:t>
            </a:r>
            <a:r>
              <a:rPr spc="-10" dirty="0"/>
              <a:t>of </a:t>
            </a:r>
            <a:r>
              <a:rPr spc="-45" dirty="0"/>
              <a:t>the</a:t>
            </a:r>
            <a:r>
              <a:rPr spc="-505" dirty="0"/>
              <a:t> </a:t>
            </a:r>
            <a:r>
              <a:rPr spc="-50" dirty="0"/>
              <a:t>Microroutine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12211" y="187171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76" y="187171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7811" y="5359425"/>
            <a:ext cx="569341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08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Figure </a:t>
            </a:r>
            <a:r>
              <a:rPr sz="1500" spc="5" dirty="0">
                <a:latin typeface="Arial"/>
                <a:cs typeface="Arial"/>
              </a:rPr>
              <a:t>7.24. </a:t>
            </a:r>
            <a:r>
              <a:rPr sz="1500" dirty="0">
                <a:latin typeface="Arial"/>
                <a:cs typeface="Arial"/>
              </a:rPr>
              <a:t>Implementation </a:t>
            </a:r>
            <a:r>
              <a:rPr sz="1500" spc="5" dirty="0">
                <a:latin typeface="Arial"/>
                <a:cs typeface="Arial"/>
              </a:rPr>
              <a:t>of the </a:t>
            </a:r>
            <a:r>
              <a:rPr sz="1500" dirty="0">
                <a:latin typeface="Arial"/>
                <a:cs typeface="Arial"/>
              </a:rPr>
              <a:t>microroutine </a:t>
            </a:r>
            <a:r>
              <a:rPr sz="1500" spc="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Figure 7.21 usi  next-microinstruction address </a:t>
            </a:r>
            <a:r>
              <a:rPr sz="1500" spc="-170" dirty="0">
                <a:latin typeface="Arial"/>
                <a:cs typeface="Arial"/>
              </a:rPr>
              <a:t>fie(ldS.ee </a:t>
            </a:r>
            <a:r>
              <a:rPr sz="1500" dirty="0">
                <a:latin typeface="Arial"/>
                <a:cs typeface="Arial"/>
              </a:rPr>
              <a:t>Figure 7.23 for encoded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sign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686" y="1608962"/>
          <a:ext cx="6057898" cy="336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295400"/>
                <a:gridCol w="533400"/>
                <a:gridCol w="513714"/>
                <a:gridCol w="533400"/>
                <a:gridCol w="667385"/>
                <a:gridCol w="381000"/>
                <a:gridCol w="342900"/>
                <a:gridCol w="304800"/>
                <a:gridCol w="304800"/>
                <a:gridCol w="323214"/>
                <a:gridCol w="324485"/>
              </a:tblGrid>
              <a:tr h="532765">
                <a:tc>
                  <a:txBody>
                    <a:bodyPr/>
                    <a:lstStyle/>
                    <a:p>
                      <a:pPr marL="85090" marR="9525" indent="-19685">
                        <a:lnSpc>
                          <a:spcPct val="101499"/>
                        </a:lnSpc>
                        <a:spcBef>
                          <a:spcPts val="42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Octal  </a:t>
                      </a:r>
                      <a:r>
                        <a:rPr sz="135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50" spc="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res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81025" algn="l"/>
                        </a:tabLst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s	F0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66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3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6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9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F1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FFFF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0 0 0 0 0 0 0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00FFFF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0 0 0 0 0 0 1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0 0 0 0 0 0 1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0 0 0 0 0 0 0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1 2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0 1 0 1 0 0 1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FFFF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1 2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0 1 1 1 1 0 0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FFFF"/>
                      </a:solidFill>
                      <a:prstDash val="solid"/>
                    </a:lnL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1 7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0 1 1 1 1 0 0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FFFF"/>
                      </a:solidFill>
                      <a:prstDash val="solid"/>
                    </a:lnL>
                    <a:lnT w="19050">
                      <a:solidFill>
                        <a:srgbClr val="00FFFF"/>
                      </a:solidFill>
                      <a:prstDash val="solid"/>
                    </a:lnT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1 7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0 1 1 1 1 0 1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1 7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0 1 1 1 1 0 1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FFFF"/>
                      </a:solidFill>
                      <a:prstDash val="solid"/>
                    </a:ln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1 7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0 0 0 0 0 0 0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3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3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0 0 0</a:t>
                      </a:r>
                      <a:r>
                        <a:rPr sz="13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3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R w="19050">
                      <a:solidFill>
                        <a:srgbClr val="00FFFF"/>
                      </a:solidFill>
                      <a:prstDash val="solid"/>
                    </a:lnR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FFFF"/>
                      </a:solidFill>
                      <a:prstDash val="solid"/>
                    </a:lnL>
                    <a:lnB w="19050">
                      <a:solidFill>
                        <a:srgbClr val="00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2968" y="4666488"/>
            <a:ext cx="2738755" cy="1399540"/>
          </a:xfrm>
          <a:custGeom>
            <a:avLst/>
            <a:gdLst/>
            <a:ahLst/>
            <a:cxnLst/>
            <a:rect l="l" t="t" r="r" b="b"/>
            <a:pathLst>
              <a:path w="2738754" h="1399539">
                <a:moveTo>
                  <a:pt x="0" y="0"/>
                </a:moveTo>
                <a:lnTo>
                  <a:pt x="2738628" y="0"/>
                </a:lnTo>
                <a:lnTo>
                  <a:pt x="2738628" y="1399032"/>
                </a:lnTo>
                <a:lnTo>
                  <a:pt x="0" y="1399032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2967" y="4660661"/>
            <a:ext cx="2738755" cy="12065"/>
          </a:xfrm>
          <a:custGeom>
            <a:avLst/>
            <a:gdLst/>
            <a:ahLst/>
            <a:cxnLst/>
            <a:rect l="l" t="t" r="r" b="b"/>
            <a:pathLst>
              <a:path w="2738754" h="12064">
                <a:moveTo>
                  <a:pt x="0" y="0"/>
                </a:moveTo>
                <a:lnTo>
                  <a:pt x="2738627" y="0"/>
                </a:lnTo>
                <a:lnTo>
                  <a:pt x="273862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1595" y="4666487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2967" y="6059693"/>
            <a:ext cx="2738755" cy="12065"/>
          </a:xfrm>
          <a:custGeom>
            <a:avLst/>
            <a:gdLst/>
            <a:ahLst/>
            <a:cxnLst/>
            <a:rect l="l" t="t" r="r" b="b"/>
            <a:pathLst>
              <a:path w="2738754" h="12064">
                <a:moveTo>
                  <a:pt x="0" y="0"/>
                </a:moveTo>
                <a:lnTo>
                  <a:pt x="2738627" y="0"/>
                </a:lnTo>
                <a:lnTo>
                  <a:pt x="273862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2967" y="4666487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139903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5723" y="5535437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5723" y="5535437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1964" y="56162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1964" y="56162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1964" y="5453141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1964" y="5453141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1964" y="553543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1964" y="553543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4155" y="55991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0668" y="35052"/>
                </a:lnTo>
                <a:lnTo>
                  <a:pt x="0" y="22860"/>
                </a:lnTo>
                <a:lnTo>
                  <a:pt x="22860" y="0"/>
                </a:lnTo>
                <a:lnTo>
                  <a:pt x="22860" y="22860"/>
                </a:lnTo>
                <a:lnTo>
                  <a:pt x="45720" y="22860"/>
                </a:lnTo>
                <a:lnTo>
                  <a:pt x="35052" y="35052"/>
                </a:lnTo>
                <a:lnTo>
                  <a:pt x="22860" y="45720"/>
                </a:lnTo>
                <a:close/>
              </a:path>
              <a:path w="45720" h="45720">
                <a:moveTo>
                  <a:pt x="45720" y="22860"/>
                </a:moveTo>
                <a:lnTo>
                  <a:pt x="22860" y="22860"/>
                </a:lnTo>
                <a:lnTo>
                  <a:pt x="22860" y="0"/>
                </a:lnTo>
                <a:lnTo>
                  <a:pt x="4572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4155" y="559917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22859"/>
                </a:moveTo>
                <a:lnTo>
                  <a:pt x="22859" y="0"/>
                </a:lnTo>
                <a:lnTo>
                  <a:pt x="10667" y="12191"/>
                </a:lnTo>
                <a:lnTo>
                  <a:pt x="0" y="22859"/>
                </a:lnTo>
                <a:lnTo>
                  <a:pt x="10667" y="35051"/>
                </a:lnTo>
                <a:lnTo>
                  <a:pt x="22859" y="45719"/>
                </a:lnTo>
                <a:lnTo>
                  <a:pt x="35051" y="35051"/>
                </a:lnTo>
                <a:lnTo>
                  <a:pt x="45719" y="22859"/>
                </a:lnTo>
                <a:lnTo>
                  <a:pt x="35051" y="12191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4823" y="55991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4155" y="56113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34155" y="5622035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0" y="0"/>
                </a:moveTo>
                <a:lnTo>
                  <a:pt x="10667" y="2285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4823" y="564489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7015" y="564489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191"/>
                </a:moveTo>
                <a:lnTo>
                  <a:pt x="2285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9876" y="5622035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859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9876" y="561136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7015" y="559917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4155" y="551687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47244"/>
                </a:moveTo>
                <a:lnTo>
                  <a:pt x="0" y="24384"/>
                </a:lnTo>
                <a:lnTo>
                  <a:pt x="10668" y="12192"/>
                </a:lnTo>
                <a:lnTo>
                  <a:pt x="22860" y="0"/>
                </a:lnTo>
                <a:lnTo>
                  <a:pt x="22860" y="24384"/>
                </a:lnTo>
                <a:lnTo>
                  <a:pt x="45720" y="24384"/>
                </a:lnTo>
                <a:lnTo>
                  <a:pt x="22860" y="47244"/>
                </a:lnTo>
                <a:close/>
              </a:path>
              <a:path w="45720" h="47625">
                <a:moveTo>
                  <a:pt x="45720" y="24384"/>
                </a:moveTo>
                <a:lnTo>
                  <a:pt x="22860" y="24384"/>
                </a:lnTo>
                <a:lnTo>
                  <a:pt x="22860" y="0"/>
                </a:lnTo>
                <a:lnTo>
                  <a:pt x="35052" y="12192"/>
                </a:lnTo>
                <a:lnTo>
                  <a:pt x="4572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4155" y="551687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24383"/>
                </a:moveTo>
                <a:lnTo>
                  <a:pt x="22859" y="0"/>
                </a:lnTo>
                <a:lnTo>
                  <a:pt x="10667" y="12191"/>
                </a:lnTo>
                <a:lnTo>
                  <a:pt x="0" y="24383"/>
                </a:lnTo>
                <a:lnTo>
                  <a:pt x="10667" y="35051"/>
                </a:lnTo>
                <a:lnTo>
                  <a:pt x="22859" y="47243"/>
                </a:lnTo>
                <a:lnTo>
                  <a:pt x="35051" y="35051"/>
                </a:lnTo>
                <a:lnTo>
                  <a:pt x="45719" y="24383"/>
                </a:lnTo>
                <a:lnTo>
                  <a:pt x="35051" y="12191"/>
                </a:lnTo>
                <a:lnTo>
                  <a:pt x="22859" y="0"/>
                </a:lnTo>
                <a:lnTo>
                  <a:pt x="22859" y="24383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4823" y="550621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4155" y="5516879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34155" y="5529071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0" y="0"/>
                </a:moveTo>
                <a:lnTo>
                  <a:pt x="10667" y="2285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4823" y="55519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7015" y="555193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191"/>
                </a:moveTo>
                <a:lnTo>
                  <a:pt x="2285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79876" y="5529071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859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9876" y="55168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7015" y="5506211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5">
                <a:moveTo>
                  <a:pt x="22859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5723" y="4858781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5723" y="4858781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1964" y="494107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1964" y="494107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1964" y="47780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1964" y="47780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21964" y="4835921"/>
            <a:ext cx="152399" cy="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10684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10683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2876" y="441682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2876" y="442264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2876" y="442264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2876" y="441682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0788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80788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92979" y="441682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92979" y="442264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92979" y="442264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92979" y="441682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50892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0891" y="44104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3084" y="441682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63083" y="442264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63083" y="442264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63084" y="441682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81997" y="530351"/>
            <a:ext cx="279876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70717" y="530351"/>
            <a:ext cx="27987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94732" y="2732531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243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4732" y="2744723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0" y="0"/>
                </a:moveTo>
                <a:lnTo>
                  <a:pt x="47243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36149" y="274472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36149" y="27325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94732" y="2732531"/>
            <a:ext cx="47625" cy="24765"/>
          </a:xfrm>
          <a:custGeom>
            <a:avLst/>
            <a:gdLst/>
            <a:ahLst/>
            <a:cxnLst/>
            <a:rect l="l" t="t" r="r" b="b"/>
            <a:pathLst>
              <a:path w="47625" h="24764">
                <a:moveTo>
                  <a:pt x="47244" y="24384"/>
                </a:moveTo>
                <a:lnTo>
                  <a:pt x="0" y="12192"/>
                </a:lnTo>
                <a:lnTo>
                  <a:pt x="47244" y="0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94732" y="2732531"/>
            <a:ext cx="47625" cy="24765"/>
          </a:xfrm>
          <a:custGeom>
            <a:avLst/>
            <a:gdLst/>
            <a:ahLst/>
            <a:cxnLst/>
            <a:rect l="l" t="t" r="r" b="b"/>
            <a:pathLst>
              <a:path w="47625" h="24764">
                <a:moveTo>
                  <a:pt x="47243" y="0"/>
                </a:moveTo>
                <a:lnTo>
                  <a:pt x="0" y="12191"/>
                </a:lnTo>
                <a:lnTo>
                  <a:pt x="47243" y="24383"/>
                </a:lnTo>
                <a:lnTo>
                  <a:pt x="47243" y="12191"/>
                </a:lnTo>
                <a:lnTo>
                  <a:pt x="472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41976" y="2744723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27419" y="2744723"/>
            <a:ext cx="0" cy="2062480"/>
          </a:xfrm>
          <a:custGeom>
            <a:avLst/>
            <a:gdLst/>
            <a:ahLst/>
            <a:cxnLst/>
            <a:rect l="l" t="t" r="r" b="b"/>
            <a:pathLst>
              <a:path h="2062479">
                <a:moveTo>
                  <a:pt x="0" y="0"/>
                </a:moveTo>
                <a:lnTo>
                  <a:pt x="0" y="206197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71388" y="480669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25603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71388" y="4503419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303275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77027" y="1719071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0" y="12191"/>
                </a:moveTo>
                <a:lnTo>
                  <a:pt x="4724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77027" y="1708403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47243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77027" y="17084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7027" y="1719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77028" y="1708403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0" y="22860"/>
                </a:moveTo>
                <a:lnTo>
                  <a:pt x="0" y="0"/>
                </a:lnTo>
                <a:lnTo>
                  <a:pt x="47244" y="10668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7027" y="1708403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0" y="22859"/>
                </a:moveTo>
                <a:lnTo>
                  <a:pt x="47243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87395" y="1719071"/>
            <a:ext cx="2390140" cy="0"/>
          </a:xfrm>
          <a:custGeom>
            <a:avLst/>
            <a:gdLst/>
            <a:ahLst/>
            <a:cxnLst/>
            <a:rect l="l" t="t" r="r" b="b"/>
            <a:pathLst>
              <a:path w="2390140">
                <a:moveTo>
                  <a:pt x="238963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87395" y="1719071"/>
            <a:ext cx="0" cy="3145790"/>
          </a:xfrm>
          <a:custGeom>
            <a:avLst/>
            <a:gdLst/>
            <a:ahLst/>
            <a:cxnLst/>
            <a:rect l="l" t="t" r="r" b="b"/>
            <a:pathLst>
              <a:path h="3145790">
                <a:moveTo>
                  <a:pt x="0" y="0"/>
                </a:moveTo>
                <a:lnTo>
                  <a:pt x="0" y="314553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87395" y="486460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>
                <a:moveTo>
                  <a:pt x="0" y="0"/>
                </a:moveTo>
                <a:lnTo>
                  <a:pt x="44348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77027" y="1603247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0" y="10667"/>
                </a:moveTo>
                <a:lnTo>
                  <a:pt x="4724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77027" y="1591055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243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7027" y="15910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7027" y="160324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7028" y="1591055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59">
                <a:moveTo>
                  <a:pt x="0" y="22860"/>
                </a:moveTo>
                <a:lnTo>
                  <a:pt x="0" y="0"/>
                </a:lnTo>
                <a:lnTo>
                  <a:pt x="47244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7027" y="1591055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59">
                <a:moveTo>
                  <a:pt x="0" y="22859"/>
                </a:moveTo>
                <a:lnTo>
                  <a:pt x="47243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71572" y="1603247"/>
            <a:ext cx="2505710" cy="0"/>
          </a:xfrm>
          <a:custGeom>
            <a:avLst/>
            <a:gdLst/>
            <a:ahLst/>
            <a:cxnLst/>
            <a:rect l="l" t="t" r="r" b="b"/>
            <a:pathLst>
              <a:path w="2505710">
                <a:moveTo>
                  <a:pt x="2505455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71572" y="1603247"/>
            <a:ext cx="0" cy="3599815"/>
          </a:xfrm>
          <a:custGeom>
            <a:avLst/>
            <a:gdLst/>
            <a:ahLst/>
            <a:cxnLst/>
            <a:rect l="l" t="t" r="r" b="b"/>
            <a:pathLst>
              <a:path h="3599815">
                <a:moveTo>
                  <a:pt x="0" y="0"/>
                </a:moveTo>
                <a:lnTo>
                  <a:pt x="0" y="359968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71572" y="5202935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>
                <a:moveTo>
                  <a:pt x="0" y="0"/>
                </a:moveTo>
                <a:lnTo>
                  <a:pt x="55930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25965" y="2045207"/>
            <a:ext cx="127476" cy="181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66232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33059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662716" y="5306478"/>
            <a:ext cx="40449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decoder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476813" y="5178450"/>
            <a:ext cx="76009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Microinstruction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466844" y="2965703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66844" y="296570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87823" y="2825495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07407" y="2919983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07407" y="291998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29911" y="282549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8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49495" y="2919983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5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81755" y="2919983"/>
            <a:ext cx="967740" cy="0"/>
          </a:xfrm>
          <a:custGeom>
            <a:avLst/>
            <a:gdLst/>
            <a:ahLst/>
            <a:cxnLst/>
            <a:rect l="l" t="t" r="r" b="b"/>
            <a:pathLst>
              <a:path w="967739">
                <a:moveTo>
                  <a:pt x="967739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81755" y="2919983"/>
            <a:ext cx="0" cy="1420495"/>
          </a:xfrm>
          <a:custGeom>
            <a:avLst/>
            <a:gdLst/>
            <a:ahLst/>
            <a:cxnLst/>
            <a:rect l="l" t="t" r="r" b="b"/>
            <a:pathLst>
              <a:path h="1420495">
                <a:moveTo>
                  <a:pt x="0" y="0"/>
                </a:moveTo>
                <a:lnTo>
                  <a:pt x="0" y="14203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91583" y="2965703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5155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41191" y="296570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8503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41191" y="2965703"/>
            <a:ext cx="0" cy="1374775"/>
          </a:xfrm>
          <a:custGeom>
            <a:avLst/>
            <a:gdLst/>
            <a:ahLst/>
            <a:cxnLst/>
            <a:rect l="l" t="t" r="r" b="b"/>
            <a:pathLst>
              <a:path h="1374775">
                <a:moveTo>
                  <a:pt x="0" y="0"/>
                </a:moveTo>
                <a:lnTo>
                  <a:pt x="0" y="137464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39909" y="4503419"/>
            <a:ext cx="116808" cy="168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69208" y="5285231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>
                <a:moveTo>
                  <a:pt x="0" y="0"/>
                </a:moveTo>
                <a:lnTo>
                  <a:pt x="75742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27120" y="5202935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>
                <a:moveTo>
                  <a:pt x="0" y="0"/>
                </a:moveTo>
                <a:lnTo>
                  <a:pt x="60655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69208" y="5120639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1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13047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93464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27120" y="5960363"/>
            <a:ext cx="699770" cy="0"/>
          </a:xfrm>
          <a:custGeom>
            <a:avLst/>
            <a:gdLst/>
            <a:ahLst/>
            <a:cxnLst/>
            <a:rect l="l" t="t" r="r" b="b"/>
            <a:pathLst>
              <a:path w="699770">
                <a:moveTo>
                  <a:pt x="0" y="0"/>
                </a:moveTo>
                <a:lnTo>
                  <a:pt x="699515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26635" y="4503418"/>
            <a:ext cx="0" cy="1457325"/>
          </a:xfrm>
          <a:custGeom>
            <a:avLst/>
            <a:gdLst/>
            <a:ahLst/>
            <a:cxnLst/>
            <a:rect l="l" t="t" r="r" b="b"/>
            <a:pathLst>
              <a:path h="1457325">
                <a:moveTo>
                  <a:pt x="0" y="14569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27120" y="5867399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>
                <a:moveTo>
                  <a:pt x="0" y="0"/>
                </a:moveTo>
                <a:lnTo>
                  <a:pt x="60655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33671" y="4503419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1363979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69208" y="5785103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1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51376" y="4503419"/>
            <a:ext cx="0" cy="1282065"/>
          </a:xfrm>
          <a:custGeom>
            <a:avLst/>
            <a:gdLst/>
            <a:ahLst/>
            <a:cxnLst/>
            <a:rect l="l" t="t" r="r" b="b"/>
            <a:pathLst>
              <a:path h="1282064">
                <a:moveTo>
                  <a:pt x="0" y="128168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7120" y="562203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46219" y="4503418"/>
            <a:ext cx="0" cy="1118870"/>
          </a:xfrm>
          <a:custGeom>
            <a:avLst/>
            <a:gdLst/>
            <a:ahLst/>
            <a:cxnLst/>
            <a:rect l="l" t="t" r="r" b="b"/>
            <a:pathLst>
              <a:path h="1118870">
                <a:moveTo>
                  <a:pt x="0" y="1118615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74364" y="554126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53255" y="4503419"/>
            <a:ext cx="0" cy="1038225"/>
          </a:xfrm>
          <a:custGeom>
            <a:avLst/>
            <a:gdLst/>
            <a:ahLst/>
            <a:cxnLst/>
            <a:rect l="l" t="t" r="r" b="b"/>
            <a:pathLst>
              <a:path h="1038225">
                <a:moveTo>
                  <a:pt x="0" y="10378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74364" y="545896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72483" y="4503419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95554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12079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20809" y="4166615"/>
            <a:ext cx="116808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20809" y="3723131"/>
            <a:ext cx="116808" cy="168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20809" y="3384803"/>
            <a:ext cx="116808" cy="181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046220" y="3886199"/>
            <a:ext cx="664845" cy="280670"/>
          </a:xfrm>
          <a:prstGeom prst="rect">
            <a:avLst/>
          </a:prstGeom>
          <a:ln w="1165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80"/>
              </a:spcBef>
            </a:pPr>
            <a:r>
              <a:rPr sz="800" spc="5" dirty="0">
                <a:latin typeface="Arial"/>
                <a:cs typeface="Arial"/>
              </a:rPr>
              <a:t>Control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store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25076" y="4340275"/>
            <a:ext cx="6413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Next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870248" y="4340275"/>
            <a:ext cx="45148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5595" algn="l"/>
              </a:tabLst>
            </a:pPr>
            <a:r>
              <a:rPr sz="800" spc="10" dirty="0">
                <a:latin typeface="Arial"/>
                <a:cs typeface="Arial"/>
              </a:rPr>
              <a:t>F1	F2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116323" y="6146291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0" y="0"/>
                </a:moveTo>
                <a:lnTo>
                  <a:pt x="12191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28515" y="6146291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0" y="47243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28515" y="61462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16323" y="61462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16323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12192" y="47244"/>
                </a:moveTo>
                <a:lnTo>
                  <a:pt x="0" y="0"/>
                </a:lnTo>
                <a:lnTo>
                  <a:pt x="22860" y="0"/>
                </a:lnTo>
                <a:lnTo>
                  <a:pt x="1219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16323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0" y="0"/>
                </a:moveTo>
                <a:lnTo>
                  <a:pt x="12191" y="47243"/>
                </a:lnTo>
                <a:lnTo>
                  <a:pt x="22859" y="0"/>
                </a:lnTo>
                <a:lnTo>
                  <a:pt x="121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28515" y="60655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96739" y="6146291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0" y="0"/>
                </a:moveTo>
                <a:lnTo>
                  <a:pt x="10667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07407" y="6146291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0" y="47243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07407" y="61462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96739" y="61462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96740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10668" y="47244"/>
                </a:moveTo>
                <a:lnTo>
                  <a:pt x="0" y="0"/>
                </a:lnTo>
                <a:lnTo>
                  <a:pt x="22860" y="0"/>
                </a:lnTo>
                <a:lnTo>
                  <a:pt x="1066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96739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0" y="0"/>
                </a:moveTo>
                <a:lnTo>
                  <a:pt x="10667" y="47243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07407" y="60655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77027" y="6146291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0" y="0"/>
                </a:moveTo>
                <a:lnTo>
                  <a:pt x="12191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9220" y="6146291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0" y="47243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89220" y="61462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77027" y="61462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77028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12192" y="47244"/>
                </a:moveTo>
                <a:lnTo>
                  <a:pt x="0" y="0"/>
                </a:lnTo>
                <a:lnTo>
                  <a:pt x="22860" y="0"/>
                </a:lnTo>
                <a:lnTo>
                  <a:pt x="1219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77027" y="6146291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0" y="0"/>
                </a:moveTo>
                <a:lnTo>
                  <a:pt x="12191" y="47243"/>
                </a:lnTo>
                <a:lnTo>
                  <a:pt x="22859" y="0"/>
                </a:lnTo>
                <a:lnTo>
                  <a:pt x="121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89220" y="60655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5269280" y="4340275"/>
            <a:ext cx="6134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F8 F9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F10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49495" y="926591"/>
            <a:ext cx="0" cy="291465"/>
          </a:xfrm>
          <a:custGeom>
            <a:avLst/>
            <a:gdLst/>
            <a:ahLst/>
            <a:cxnLst/>
            <a:rect l="l" t="t" r="r" b="b"/>
            <a:pathLst>
              <a:path h="291465">
                <a:moveTo>
                  <a:pt x="0" y="29108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00371" y="926591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00371" y="1043939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7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92851" y="1043939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39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45735" y="915923"/>
            <a:ext cx="0" cy="302260"/>
          </a:xfrm>
          <a:custGeom>
            <a:avLst/>
            <a:gdLst/>
            <a:ahLst/>
            <a:cxnLst/>
            <a:rect l="l" t="t" r="r" b="b"/>
            <a:pathLst>
              <a:path h="302259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85944" y="915923"/>
            <a:ext cx="0" cy="70485"/>
          </a:xfrm>
          <a:custGeom>
            <a:avLst/>
            <a:gdLst/>
            <a:ahLst/>
            <a:cxnLst/>
            <a:rect l="l" t="t" r="r" b="b"/>
            <a:pathLst>
              <a:path h="70484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85944" y="986027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55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10200" y="986027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5">
                <a:moveTo>
                  <a:pt x="0" y="0"/>
                </a:moveTo>
                <a:lnTo>
                  <a:pt x="0" y="55930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38215" y="926591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13959" y="1101851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524255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13959" y="1101851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89091" y="926591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6187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22263" y="926591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29783" y="115976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792479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29783" y="1159763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74663" y="926591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6187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4546853" y="1240548"/>
            <a:ext cx="1377315" cy="489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Decoder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800" spc="5" dirty="0">
                <a:latin typeface="Arial"/>
                <a:cs typeface="Arial"/>
              </a:rPr>
              <a:t>Decoder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291583" y="1217675"/>
            <a:ext cx="897890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89220" y="121767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91583" y="1440179"/>
            <a:ext cx="897890" cy="0"/>
          </a:xfrm>
          <a:custGeom>
            <a:avLst/>
            <a:gdLst/>
            <a:ahLst/>
            <a:cxnLst/>
            <a:rect l="l" t="t" r="r" b="b"/>
            <a:pathLst>
              <a:path w="897889">
                <a:moveTo>
                  <a:pt x="897635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27845" y="1217675"/>
            <a:ext cx="69564" cy="2225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50591" y="1264919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4">
                <a:moveTo>
                  <a:pt x="177088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450591" y="1264919"/>
            <a:ext cx="0" cy="4602480"/>
          </a:xfrm>
          <a:custGeom>
            <a:avLst/>
            <a:gdLst/>
            <a:ahLst/>
            <a:cxnLst/>
            <a:rect l="l" t="t" r="r" b="b"/>
            <a:pathLst>
              <a:path h="4602480">
                <a:moveTo>
                  <a:pt x="0" y="0"/>
                </a:moveTo>
                <a:lnTo>
                  <a:pt x="0" y="460247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50591" y="5867399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233671" y="1380743"/>
            <a:ext cx="45720" cy="12700"/>
          </a:xfrm>
          <a:custGeom>
            <a:avLst/>
            <a:gdLst/>
            <a:ahLst/>
            <a:cxnLst/>
            <a:rect l="l" t="t" r="r" b="b"/>
            <a:pathLst>
              <a:path w="45720" h="12700">
                <a:moveTo>
                  <a:pt x="0" y="12191"/>
                </a:moveTo>
                <a:lnTo>
                  <a:pt x="4571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233671" y="1370075"/>
            <a:ext cx="45720" cy="10795"/>
          </a:xfrm>
          <a:custGeom>
            <a:avLst/>
            <a:gdLst/>
            <a:ahLst/>
            <a:cxnLst/>
            <a:rect l="l" t="t" r="r" b="b"/>
            <a:pathLst>
              <a:path w="45720" h="10794">
                <a:moveTo>
                  <a:pt x="45719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233671" y="137007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33671" y="13807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33672" y="1370075"/>
            <a:ext cx="45720" cy="22860"/>
          </a:xfrm>
          <a:custGeom>
            <a:avLst/>
            <a:gdLst/>
            <a:ahLst/>
            <a:cxnLst/>
            <a:rect l="l" t="t" r="r" b="b"/>
            <a:pathLst>
              <a:path w="45720" h="22859">
                <a:moveTo>
                  <a:pt x="0" y="22860"/>
                </a:moveTo>
                <a:lnTo>
                  <a:pt x="0" y="0"/>
                </a:lnTo>
                <a:lnTo>
                  <a:pt x="45720" y="10668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33671" y="1370075"/>
            <a:ext cx="45720" cy="22860"/>
          </a:xfrm>
          <a:custGeom>
            <a:avLst/>
            <a:gdLst/>
            <a:ahLst/>
            <a:cxnLst/>
            <a:rect l="l" t="t" r="r" b="b"/>
            <a:pathLst>
              <a:path w="45720" h="22859">
                <a:moveTo>
                  <a:pt x="0" y="22859"/>
                </a:moveTo>
                <a:lnTo>
                  <a:pt x="45719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24327" y="1380743"/>
            <a:ext cx="1597660" cy="0"/>
          </a:xfrm>
          <a:custGeom>
            <a:avLst/>
            <a:gdLst/>
            <a:ahLst/>
            <a:cxnLst/>
            <a:rect l="l" t="t" r="r" b="b"/>
            <a:pathLst>
              <a:path w="1597660">
                <a:moveTo>
                  <a:pt x="159715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566416" y="138074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5791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66416" y="1380743"/>
            <a:ext cx="0" cy="4160520"/>
          </a:xfrm>
          <a:custGeom>
            <a:avLst/>
            <a:gdLst/>
            <a:ahLst/>
            <a:cxnLst/>
            <a:rect l="l" t="t" r="r" b="b"/>
            <a:pathLst>
              <a:path h="4160520">
                <a:moveTo>
                  <a:pt x="0" y="0"/>
                </a:moveTo>
                <a:lnTo>
                  <a:pt x="0" y="416051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66416" y="5541263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129783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119115" y="1450847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7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19115" y="14980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129783" y="1498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19116" y="1450847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60" y="47244"/>
                </a:moveTo>
                <a:lnTo>
                  <a:pt x="0" y="47244"/>
                </a:lnTo>
                <a:lnTo>
                  <a:pt x="10668" y="0"/>
                </a:lnTo>
                <a:lnTo>
                  <a:pt x="2286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19115" y="1450847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59" y="47243"/>
                </a:moveTo>
                <a:lnTo>
                  <a:pt x="10667" y="0"/>
                </a:lnTo>
                <a:lnTo>
                  <a:pt x="0" y="47243"/>
                </a:lnTo>
                <a:lnTo>
                  <a:pt x="10667" y="47243"/>
                </a:lnTo>
                <a:lnTo>
                  <a:pt x="22859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129783" y="151028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13959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13959" y="1450847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3959" y="14980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13959" y="1498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013960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2" y="47244"/>
                </a:moveTo>
                <a:lnTo>
                  <a:pt x="0" y="47244"/>
                </a:lnTo>
                <a:lnTo>
                  <a:pt x="0" y="0"/>
                </a:lnTo>
                <a:lnTo>
                  <a:pt x="1219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13959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  <a:lnTo>
                  <a:pt x="0" y="47243"/>
                </a:lnTo>
                <a:lnTo>
                  <a:pt x="12191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013959" y="151028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47132" y="1545335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32575" y="1545335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47132" y="1776983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885443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47132" y="1545335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23164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908803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6611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96611" y="1498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908803" y="1498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96611" y="1450847"/>
            <a:ext cx="24765" cy="47625"/>
          </a:xfrm>
          <a:custGeom>
            <a:avLst/>
            <a:gdLst/>
            <a:ahLst/>
            <a:cxnLst/>
            <a:rect l="l" t="t" r="r" b="b"/>
            <a:pathLst>
              <a:path w="24764" h="47625">
                <a:moveTo>
                  <a:pt x="24384" y="47244"/>
                </a:moveTo>
                <a:lnTo>
                  <a:pt x="0" y="47244"/>
                </a:lnTo>
                <a:lnTo>
                  <a:pt x="12192" y="0"/>
                </a:lnTo>
                <a:lnTo>
                  <a:pt x="2438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96611" y="1450847"/>
            <a:ext cx="24765" cy="47625"/>
          </a:xfrm>
          <a:custGeom>
            <a:avLst/>
            <a:gdLst/>
            <a:ahLst/>
            <a:cxnLst/>
            <a:rect l="l" t="t" r="r" b="b"/>
            <a:pathLst>
              <a:path w="24764" h="47625">
                <a:moveTo>
                  <a:pt x="24383" y="47243"/>
                </a:moveTo>
                <a:lnTo>
                  <a:pt x="12191" y="0"/>
                </a:lnTo>
                <a:lnTo>
                  <a:pt x="0" y="47243"/>
                </a:lnTo>
                <a:lnTo>
                  <a:pt x="12191" y="47243"/>
                </a:lnTo>
                <a:lnTo>
                  <a:pt x="24383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908803" y="151028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10200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398007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398007" y="1836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10200" y="1836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398008" y="1789175"/>
            <a:ext cx="24765" cy="47625"/>
          </a:xfrm>
          <a:custGeom>
            <a:avLst/>
            <a:gdLst/>
            <a:ahLst/>
            <a:cxnLst/>
            <a:rect l="l" t="t" r="r" b="b"/>
            <a:pathLst>
              <a:path w="24764" h="47625">
                <a:moveTo>
                  <a:pt x="24384" y="47244"/>
                </a:moveTo>
                <a:lnTo>
                  <a:pt x="0" y="47244"/>
                </a:lnTo>
                <a:lnTo>
                  <a:pt x="12192" y="0"/>
                </a:lnTo>
                <a:lnTo>
                  <a:pt x="2438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398007" y="1789175"/>
            <a:ext cx="24765" cy="47625"/>
          </a:xfrm>
          <a:custGeom>
            <a:avLst/>
            <a:gdLst/>
            <a:ahLst/>
            <a:cxnLst/>
            <a:rect l="l" t="t" r="r" b="b"/>
            <a:pathLst>
              <a:path w="24764" h="47625">
                <a:moveTo>
                  <a:pt x="24383" y="47243"/>
                </a:moveTo>
                <a:lnTo>
                  <a:pt x="12191" y="0"/>
                </a:lnTo>
                <a:lnTo>
                  <a:pt x="0" y="47243"/>
                </a:lnTo>
                <a:lnTo>
                  <a:pt x="12191" y="47243"/>
                </a:lnTo>
                <a:lnTo>
                  <a:pt x="24383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10200" y="1836419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26023" y="17891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15355" y="1789175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7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515355" y="183641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15355" y="1789175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8" y="47244"/>
                </a:moveTo>
                <a:lnTo>
                  <a:pt x="0" y="47244"/>
                </a:lnTo>
                <a:lnTo>
                  <a:pt x="10668" y="0"/>
                </a:lnTo>
                <a:lnTo>
                  <a:pt x="1066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15355" y="1789175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7" y="47243"/>
                </a:moveTo>
                <a:lnTo>
                  <a:pt x="10667" y="0"/>
                </a:lnTo>
                <a:lnTo>
                  <a:pt x="0" y="47243"/>
                </a:lnTo>
                <a:lnTo>
                  <a:pt x="10667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26023" y="1836419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31179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20511" y="1789175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7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20511" y="183641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31179" y="1836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20512" y="1789175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60" y="47244"/>
                </a:moveTo>
                <a:lnTo>
                  <a:pt x="0" y="47244"/>
                </a:lnTo>
                <a:lnTo>
                  <a:pt x="10668" y="0"/>
                </a:lnTo>
                <a:lnTo>
                  <a:pt x="2286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20511" y="1789175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59" y="47243"/>
                </a:moveTo>
                <a:lnTo>
                  <a:pt x="10667" y="0"/>
                </a:lnTo>
                <a:lnTo>
                  <a:pt x="0" y="47243"/>
                </a:lnTo>
                <a:lnTo>
                  <a:pt x="10667" y="47243"/>
                </a:lnTo>
                <a:lnTo>
                  <a:pt x="22859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31179" y="1836419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92979" y="1450847"/>
            <a:ext cx="10795" cy="47625"/>
          </a:xfrm>
          <a:custGeom>
            <a:avLst/>
            <a:gdLst/>
            <a:ahLst/>
            <a:cxnLst/>
            <a:rect l="l" t="t" r="r" b="b"/>
            <a:pathLst>
              <a:path w="10795" h="47625">
                <a:moveTo>
                  <a:pt x="10667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780788" y="1450847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780788" y="14980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792979" y="14980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80788" y="1450847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60" y="47244"/>
                </a:moveTo>
                <a:lnTo>
                  <a:pt x="0" y="47244"/>
                </a:lnTo>
                <a:lnTo>
                  <a:pt x="12192" y="0"/>
                </a:lnTo>
                <a:lnTo>
                  <a:pt x="2286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780788" y="1450847"/>
            <a:ext cx="22860" cy="47625"/>
          </a:xfrm>
          <a:custGeom>
            <a:avLst/>
            <a:gdLst/>
            <a:ahLst/>
            <a:cxnLst/>
            <a:rect l="l" t="t" r="r" b="b"/>
            <a:pathLst>
              <a:path w="22860" h="47625">
                <a:moveTo>
                  <a:pt x="22859" y="47243"/>
                </a:moveTo>
                <a:lnTo>
                  <a:pt x="12191" y="0"/>
                </a:lnTo>
                <a:lnTo>
                  <a:pt x="0" y="47243"/>
                </a:lnTo>
                <a:lnTo>
                  <a:pt x="12191" y="47243"/>
                </a:lnTo>
                <a:lnTo>
                  <a:pt x="22859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792979" y="1510283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855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292851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292851" y="178917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292851" y="1836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292851" y="18364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292852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2" y="47244"/>
                </a:moveTo>
                <a:lnTo>
                  <a:pt x="0" y="47244"/>
                </a:lnTo>
                <a:lnTo>
                  <a:pt x="0" y="0"/>
                </a:lnTo>
                <a:lnTo>
                  <a:pt x="1219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292851" y="1789175"/>
            <a:ext cx="12700" cy="47625"/>
          </a:xfrm>
          <a:custGeom>
            <a:avLst/>
            <a:gdLst/>
            <a:ahLst/>
            <a:cxnLst/>
            <a:rect l="l" t="t" r="r" b="b"/>
            <a:pathLst>
              <a:path w="12700" h="47625">
                <a:moveTo>
                  <a:pt x="12191" y="47243"/>
                </a:moveTo>
                <a:lnTo>
                  <a:pt x="0" y="0"/>
                </a:lnTo>
                <a:lnTo>
                  <a:pt x="0" y="47243"/>
                </a:lnTo>
                <a:lnTo>
                  <a:pt x="12191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292851" y="1836419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212079" y="1882139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710683" y="1882139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685032" y="1882139"/>
            <a:ext cx="2028825" cy="0"/>
          </a:xfrm>
          <a:custGeom>
            <a:avLst/>
            <a:gdLst/>
            <a:ahLst/>
            <a:cxnLst/>
            <a:rect l="l" t="t" r="r" b="b"/>
            <a:pathLst>
              <a:path w="2028825">
                <a:moveTo>
                  <a:pt x="0" y="0"/>
                </a:moveTo>
                <a:lnTo>
                  <a:pt x="202844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713476" y="1882139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685032" y="2045207"/>
            <a:ext cx="2028825" cy="0"/>
          </a:xfrm>
          <a:custGeom>
            <a:avLst/>
            <a:gdLst/>
            <a:ahLst/>
            <a:cxnLst/>
            <a:rect l="l" t="t" r="r" b="b"/>
            <a:pathLst>
              <a:path w="2028825">
                <a:moveTo>
                  <a:pt x="2028443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685032" y="1882139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4441697" y="2382075"/>
            <a:ext cx="468630" cy="2457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7785" marR="5080" indent="-45720">
              <a:lnSpc>
                <a:spcPct val="77500"/>
              </a:lnSpc>
              <a:spcBef>
                <a:spcPts val="340"/>
              </a:spcBef>
            </a:pPr>
            <a:r>
              <a:rPr sz="800" spc="5" dirty="0">
                <a:latin typeface="Arial"/>
                <a:cs typeface="Arial"/>
              </a:rPr>
              <a:t>Decoding  circuits</a:t>
            </a:r>
            <a:endParaRPr sz="8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011167" y="2295413"/>
            <a:ext cx="228330" cy="129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11295" y="2220467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11167" y="2220467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11295" y="2499359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49987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11295" y="2220467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2788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11167" y="2633741"/>
            <a:ext cx="228330" cy="116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511295" y="255879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11167" y="255879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11295" y="282549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49987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511295" y="255879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699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3544163" y="2545117"/>
            <a:ext cx="466725" cy="25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4615" marR="5080" indent="-8255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Condit</a:t>
            </a:r>
            <a:r>
              <a:rPr sz="800" spc="-10" dirty="0">
                <a:latin typeface="Arial"/>
                <a:cs typeface="Arial"/>
              </a:rPr>
              <a:t>i</a:t>
            </a:r>
            <a:r>
              <a:rPr sz="800" spc="5" dirty="0">
                <a:latin typeface="Arial"/>
                <a:cs typeface="Arial"/>
              </a:rPr>
              <a:t>on  </a:t>
            </a:r>
            <a:r>
              <a:rPr sz="800" spc="10" dirty="0">
                <a:latin typeface="Arial"/>
                <a:cs typeface="Arial"/>
              </a:rPr>
              <a:t>codes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3567023" y="2218918"/>
            <a:ext cx="408940" cy="2463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1755" marR="5080" indent="-59690">
              <a:lnSpc>
                <a:spcPct val="77600"/>
              </a:lnSpc>
              <a:spcBef>
                <a:spcPts val="340"/>
              </a:spcBef>
            </a:pPr>
            <a:r>
              <a:rPr sz="800" spc="10" dirty="0">
                <a:latin typeface="Arial"/>
                <a:cs typeface="Arial"/>
              </a:rPr>
              <a:t>Extern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l  inputs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5094732" y="2511551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243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94732" y="2523743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0" y="0"/>
                </a:moveTo>
                <a:lnTo>
                  <a:pt x="47243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141976" y="252374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141976" y="25115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094732" y="2511551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47244" y="22860"/>
                </a:moveTo>
                <a:lnTo>
                  <a:pt x="0" y="12192"/>
                </a:lnTo>
                <a:lnTo>
                  <a:pt x="47244" y="0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094732" y="2511551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47243" y="0"/>
                </a:moveTo>
                <a:lnTo>
                  <a:pt x="0" y="12191"/>
                </a:lnTo>
                <a:lnTo>
                  <a:pt x="47243" y="22859"/>
                </a:lnTo>
                <a:lnTo>
                  <a:pt x="47243" y="12191"/>
                </a:lnTo>
                <a:lnTo>
                  <a:pt x="472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141976" y="252374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132575" y="2523743"/>
            <a:ext cx="0" cy="2516505"/>
          </a:xfrm>
          <a:custGeom>
            <a:avLst/>
            <a:gdLst/>
            <a:ahLst/>
            <a:cxnLst/>
            <a:rect l="l" t="t" r="r" b="b"/>
            <a:pathLst>
              <a:path h="2516504">
                <a:moveTo>
                  <a:pt x="0" y="0"/>
                </a:moveTo>
                <a:lnTo>
                  <a:pt x="0" y="251612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550407" y="5039867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5821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550407" y="4503419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53644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33671" y="222046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071871" y="2220467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502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33671" y="282549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33671" y="2220467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60502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94732" y="2290571"/>
            <a:ext cx="47625" cy="10795"/>
          </a:xfrm>
          <a:custGeom>
            <a:avLst/>
            <a:gdLst/>
            <a:ahLst/>
            <a:cxnLst/>
            <a:rect l="l" t="t" r="r" b="b"/>
            <a:pathLst>
              <a:path w="47625" h="10794">
                <a:moveTo>
                  <a:pt x="47243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094732" y="2301239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0" y="0"/>
                </a:moveTo>
                <a:lnTo>
                  <a:pt x="47243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141976" y="23012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41976" y="229057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094732" y="2290571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47244" y="22860"/>
                </a:moveTo>
                <a:lnTo>
                  <a:pt x="0" y="10668"/>
                </a:lnTo>
                <a:lnTo>
                  <a:pt x="47244" y="0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094732" y="2290571"/>
            <a:ext cx="47625" cy="22860"/>
          </a:xfrm>
          <a:custGeom>
            <a:avLst/>
            <a:gdLst/>
            <a:ahLst/>
            <a:cxnLst/>
            <a:rect l="l" t="t" r="r" b="b"/>
            <a:pathLst>
              <a:path w="47625" h="22860">
                <a:moveTo>
                  <a:pt x="47243" y="0"/>
                </a:moveTo>
                <a:lnTo>
                  <a:pt x="0" y="10667"/>
                </a:lnTo>
                <a:lnTo>
                  <a:pt x="47243" y="22859"/>
                </a:lnTo>
                <a:lnTo>
                  <a:pt x="47243" y="10667"/>
                </a:lnTo>
                <a:lnTo>
                  <a:pt x="4724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141976" y="2301239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>
                <a:moveTo>
                  <a:pt x="0" y="0"/>
                </a:moveTo>
                <a:lnTo>
                  <a:pt x="1106423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248400" y="2301239"/>
            <a:ext cx="0" cy="2959735"/>
          </a:xfrm>
          <a:custGeom>
            <a:avLst/>
            <a:gdLst/>
            <a:ahLst/>
            <a:cxnLst/>
            <a:rect l="l" t="t" r="r" b="b"/>
            <a:pathLst>
              <a:path h="2959735">
                <a:moveTo>
                  <a:pt x="0" y="0"/>
                </a:moveTo>
                <a:lnTo>
                  <a:pt x="0" y="295960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327903" y="5260847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920495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27903" y="4503419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4">
                <a:moveTo>
                  <a:pt x="0" y="75742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4873053" y="1882139"/>
            <a:ext cx="2425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Rs</a:t>
            </a:r>
            <a:r>
              <a:rPr sz="800" spc="15" dirty="0">
                <a:latin typeface="Arial"/>
                <a:cs typeface="Arial"/>
              </a:rPr>
              <a:t>r</a:t>
            </a:r>
            <a:r>
              <a:rPr sz="800" spc="1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5374347" y="1882139"/>
            <a:ext cx="2413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Rdst</a:t>
            </a:r>
            <a:endParaRPr sz="800">
              <a:latin typeface="Arial"/>
              <a:cs typeface="Arial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3521303" y="1869973"/>
            <a:ext cx="1308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IR</a:t>
            </a:r>
            <a:endParaRPr sz="80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4687823" y="92659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98491" y="9265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710683" y="9265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722876" y="9159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733544" y="9159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733544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745735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757927" y="90373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768595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780788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792979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792979" y="89790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803647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803647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931663" y="926591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383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920996" y="92076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920996" y="92076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908803" y="91592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96611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885944" y="91592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73751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63083" y="90373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63083" y="903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850891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838700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838700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828032" y="89790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815839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85757" y="530351"/>
            <a:ext cx="279876" cy="4142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74477" y="530351"/>
            <a:ext cx="279876" cy="4142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76544" y="92659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887211" y="9265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899403" y="92659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911595" y="9159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922263" y="9159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922263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934455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946647" y="90373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57315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969507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981700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981700" y="89790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92367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992367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120383" y="926591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383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109715" y="92076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109715" y="92076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097523" y="91592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085332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074663" y="91592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062471" y="9159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050279" y="9037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050279" y="897905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039611" y="89790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027419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27419" y="9037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015227" y="9037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004559" y="90373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125723" y="5861573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125723" y="5861573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521964" y="595453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521964" y="595453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21964" y="577927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521964" y="5779277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521964" y="5861573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521964" y="5861573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534155" y="59375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0668" y="35052"/>
                </a:lnTo>
                <a:lnTo>
                  <a:pt x="0" y="22860"/>
                </a:lnTo>
                <a:lnTo>
                  <a:pt x="10668" y="10668"/>
                </a:lnTo>
                <a:lnTo>
                  <a:pt x="22860" y="0"/>
                </a:lnTo>
                <a:lnTo>
                  <a:pt x="22860" y="22860"/>
                </a:lnTo>
                <a:lnTo>
                  <a:pt x="45720" y="22860"/>
                </a:lnTo>
                <a:lnTo>
                  <a:pt x="35052" y="35052"/>
                </a:lnTo>
                <a:lnTo>
                  <a:pt x="22860" y="45720"/>
                </a:lnTo>
                <a:close/>
              </a:path>
              <a:path w="45720" h="45720">
                <a:moveTo>
                  <a:pt x="45720" y="22860"/>
                </a:moveTo>
                <a:lnTo>
                  <a:pt x="22860" y="22860"/>
                </a:lnTo>
                <a:lnTo>
                  <a:pt x="22860" y="0"/>
                </a:lnTo>
                <a:lnTo>
                  <a:pt x="35052" y="1066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34155" y="59375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22859"/>
                </a:moveTo>
                <a:lnTo>
                  <a:pt x="22859" y="0"/>
                </a:lnTo>
                <a:lnTo>
                  <a:pt x="10667" y="10667"/>
                </a:lnTo>
                <a:lnTo>
                  <a:pt x="0" y="22859"/>
                </a:lnTo>
                <a:lnTo>
                  <a:pt x="10667" y="35051"/>
                </a:lnTo>
                <a:lnTo>
                  <a:pt x="22859" y="45719"/>
                </a:lnTo>
                <a:lnTo>
                  <a:pt x="35051" y="35051"/>
                </a:lnTo>
                <a:lnTo>
                  <a:pt x="45719" y="22859"/>
                </a:lnTo>
                <a:lnTo>
                  <a:pt x="35051" y="10667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544823" y="59253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534155" y="59375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534155" y="5948171"/>
            <a:ext cx="10795" cy="24765"/>
          </a:xfrm>
          <a:custGeom>
            <a:avLst/>
            <a:gdLst/>
            <a:ahLst/>
            <a:cxnLst/>
            <a:rect l="l" t="t" r="r" b="b"/>
            <a:pathLst>
              <a:path w="10795" h="24764">
                <a:moveTo>
                  <a:pt x="0" y="0"/>
                </a:moveTo>
                <a:lnTo>
                  <a:pt x="10667" y="24383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544823" y="5972555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0" y="0"/>
                </a:moveTo>
                <a:lnTo>
                  <a:pt x="12191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557015" y="5972555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5">
                <a:moveTo>
                  <a:pt x="0" y="10667"/>
                </a:moveTo>
                <a:lnTo>
                  <a:pt x="2285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579876" y="5948171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0" y="24383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79876" y="593750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557015" y="592531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534155" y="584301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60" y="47244"/>
                </a:moveTo>
                <a:lnTo>
                  <a:pt x="0" y="24384"/>
                </a:lnTo>
                <a:lnTo>
                  <a:pt x="10668" y="12192"/>
                </a:lnTo>
                <a:lnTo>
                  <a:pt x="22860" y="0"/>
                </a:lnTo>
                <a:lnTo>
                  <a:pt x="22860" y="24384"/>
                </a:lnTo>
                <a:lnTo>
                  <a:pt x="45720" y="24384"/>
                </a:lnTo>
                <a:lnTo>
                  <a:pt x="22860" y="47244"/>
                </a:lnTo>
                <a:close/>
              </a:path>
              <a:path w="45720" h="47625">
                <a:moveTo>
                  <a:pt x="45720" y="24384"/>
                </a:moveTo>
                <a:lnTo>
                  <a:pt x="22860" y="24384"/>
                </a:lnTo>
                <a:lnTo>
                  <a:pt x="22860" y="0"/>
                </a:lnTo>
                <a:lnTo>
                  <a:pt x="35052" y="12192"/>
                </a:lnTo>
                <a:lnTo>
                  <a:pt x="4572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534155" y="584301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24383"/>
                </a:moveTo>
                <a:lnTo>
                  <a:pt x="22859" y="0"/>
                </a:lnTo>
                <a:lnTo>
                  <a:pt x="10667" y="12191"/>
                </a:lnTo>
                <a:lnTo>
                  <a:pt x="0" y="24383"/>
                </a:lnTo>
                <a:lnTo>
                  <a:pt x="10667" y="35051"/>
                </a:lnTo>
                <a:lnTo>
                  <a:pt x="22859" y="47243"/>
                </a:lnTo>
                <a:lnTo>
                  <a:pt x="35051" y="35051"/>
                </a:lnTo>
                <a:lnTo>
                  <a:pt x="45719" y="24383"/>
                </a:lnTo>
                <a:lnTo>
                  <a:pt x="35051" y="12191"/>
                </a:lnTo>
                <a:lnTo>
                  <a:pt x="22859" y="0"/>
                </a:lnTo>
                <a:lnTo>
                  <a:pt x="22859" y="24383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544823" y="58430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534155" y="585520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534155" y="5867399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0" y="0"/>
                </a:moveTo>
                <a:lnTo>
                  <a:pt x="10667" y="22859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544823" y="58902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557015" y="5890259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191"/>
                </a:moveTo>
                <a:lnTo>
                  <a:pt x="22859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579876" y="5867399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859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579876" y="58552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557015" y="5843015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125723" y="5197109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125723" y="5197109"/>
            <a:ext cx="93345" cy="12065"/>
          </a:xfrm>
          <a:custGeom>
            <a:avLst/>
            <a:gdLst/>
            <a:ahLst/>
            <a:cxnLst/>
            <a:rect l="l" t="t" r="r" b="b"/>
            <a:pathLst>
              <a:path w="93344" h="12064">
                <a:moveTo>
                  <a:pt x="0" y="0"/>
                </a:moveTo>
                <a:lnTo>
                  <a:pt x="92963" y="0"/>
                </a:lnTo>
                <a:lnTo>
                  <a:pt x="92963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218688" y="5074920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6" y="256032"/>
                </a:moveTo>
                <a:lnTo>
                  <a:pt x="82296" y="243840"/>
                </a:lnTo>
                <a:lnTo>
                  <a:pt x="35052" y="220980"/>
                </a:lnTo>
                <a:lnTo>
                  <a:pt x="12192" y="175260"/>
                </a:lnTo>
                <a:lnTo>
                  <a:pt x="0" y="128016"/>
                </a:lnTo>
                <a:lnTo>
                  <a:pt x="12192" y="80772"/>
                </a:lnTo>
                <a:lnTo>
                  <a:pt x="35052" y="35052"/>
                </a:lnTo>
                <a:lnTo>
                  <a:pt x="82296" y="12192"/>
                </a:lnTo>
                <a:lnTo>
                  <a:pt x="128016" y="0"/>
                </a:lnTo>
                <a:lnTo>
                  <a:pt x="128016" y="128016"/>
                </a:lnTo>
                <a:lnTo>
                  <a:pt x="257556" y="128016"/>
                </a:lnTo>
                <a:lnTo>
                  <a:pt x="245364" y="175260"/>
                </a:lnTo>
                <a:lnTo>
                  <a:pt x="222504" y="220980"/>
                </a:lnTo>
                <a:lnTo>
                  <a:pt x="175260" y="243840"/>
                </a:lnTo>
                <a:lnTo>
                  <a:pt x="128016" y="256032"/>
                </a:lnTo>
                <a:close/>
              </a:path>
              <a:path w="257810" h="256539">
                <a:moveTo>
                  <a:pt x="257556" y="128016"/>
                </a:moveTo>
                <a:lnTo>
                  <a:pt x="128016" y="128016"/>
                </a:lnTo>
                <a:lnTo>
                  <a:pt x="128016" y="0"/>
                </a:lnTo>
                <a:lnTo>
                  <a:pt x="175260" y="12192"/>
                </a:lnTo>
                <a:lnTo>
                  <a:pt x="222504" y="35052"/>
                </a:lnTo>
                <a:lnTo>
                  <a:pt x="245364" y="80772"/>
                </a:lnTo>
                <a:lnTo>
                  <a:pt x="25755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218687" y="5074919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5" y="128015"/>
                </a:moveTo>
                <a:lnTo>
                  <a:pt x="128015" y="0"/>
                </a:lnTo>
                <a:lnTo>
                  <a:pt x="82295" y="12191"/>
                </a:lnTo>
                <a:lnTo>
                  <a:pt x="35051" y="35051"/>
                </a:lnTo>
                <a:lnTo>
                  <a:pt x="12191" y="80771"/>
                </a:lnTo>
                <a:lnTo>
                  <a:pt x="0" y="128015"/>
                </a:lnTo>
                <a:lnTo>
                  <a:pt x="12191" y="175259"/>
                </a:lnTo>
                <a:lnTo>
                  <a:pt x="35051" y="220979"/>
                </a:lnTo>
                <a:lnTo>
                  <a:pt x="82295" y="243839"/>
                </a:lnTo>
                <a:lnTo>
                  <a:pt x="128015" y="256031"/>
                </a:lnTo>
                <a:lnTo>
                  <a:pt x="175259" y="243839"/>
                </a:lnTo>
                <a:lnTo>
                  <a:pt x="222503" y="220979"/>
                </a:lnTo>
                <a:lnTo>
                  <a:pt x="245363" y="175259"/>
                </a:lnTo>
                <a:lnTo>
                  <a:pt x="257555" y="128015"/>
                </a:lnTo>
                <a:lnTo>
                  <a:pt x="245363" y="80771"/>
                </a:lnTo>
                <a:lnTo>
                  <a:pt x="222503" y="35051"/>
                </a:lnTo>
                <a:lnTo>
                  <a:pt x="175259" y="12191"/>
                </a:lnTo>
                <a:lnTo>
                  <a:pt x="128015" y="0"/>
                </a:lnTo>
                <a:lnTo>
                  <a:pt x="128015" y="12801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212861" y="5056901"/>
            <a:ext cx="279876" cy="279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521964" y="5279405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521964" y="5279405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521964" y="5114813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521964" y="5114813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521964" y="51971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521964" y="5197109"/>
            <a:ext cx="152400" cy="12065"/>
          </a:xfrm>
          <a:custGeom>
            <a:avLst/>
            <a:gdLst/>
            <a:ahLst/>
            <a:cxnLst/>
            <a:rect l="l" t="t" r="r" b="b"/>
            <a:pathLst>
              <a:path w="152400" h="12064">
                <a:moveTo>
                  <a:pt x="0" y="0"/>
                </a:moveTo>
                <a:lnTo>
                  <a:pt x="152399" y="0"/>
                </a:lnTo>
                <a:lnTo>
                  <a:pt x="15239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346704" y="5074920"/>
            <a:ext cx="175260" cy="256540"/>
          </a:xfrm>
          <a:custGeom>
            <a:avLst/>
            <a:gdLst/>
            <a:ahLst/>
            <a:cxnLst/>
            <a:rect l="l" t="t" r="r" b="b"/>
            <a:pathLst>
              <a:path w="175260" h="256539">
                <a:moveTo>
                  <a:pt x="0" y="256032"/>
                </a:moveTo>
                <a:lnTo>
                  <a:pt x="175260" y="256032"/>
                </a:lnTo>
                <a:lnTo>
                  <a:pt x="17526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346703" y="5325125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521964" y="507491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25603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346703" y="5069093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528329" y="5174249"/>
            <a:ext cx="69564" cy="695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860292" y="477164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860291" y="477164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872483" y="477164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60291" y="4783835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860291" y="4794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872483" y="479450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0"/>
                </a:moveTo>
                <a:lnTo>
                  <a:pt x="10667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877325" y="47945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883152" y="478867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883151" y="4783835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877325" y="477164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941064" y="48539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4384" y="0"/>
                </a:lnTo>
                <a:lnTo>
                  <a:pt x="243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941064" y="48539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0667"/>
                </a:lnTo>
                <a:lnTo>
                  <a:pt x="24383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953255" y="485393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941064" y="48646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941064" y="48767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953255" y="487679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959621" y="487679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965447" y="487097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965447" y="486460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965447" y="4853939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035552" y="4934711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035551" y="4934711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035551" y="493471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023359" y="494690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023359" y="49575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035551" y="495757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0"/>
                </a:moveTo>
                <a:lnTo>
                  <a:pt x="10667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046220" y="495757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046220" y="494690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139184" y="51099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22860"/>
                </a:lnTo>
                <a:close/>
              </a:path>
              <a:path w="24764" h="22860">
                <a:moveTo>
                  <a:pt x="24384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4384" y="0"/>
                </a:lnTo>
                <a:lnTo>
                  <a:pt x="243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139183" y="510997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0667"/>
                </a:lnTo>
                <a:lnTo>
                  <a:pt x="24383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151376" y="50977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139183" y="510997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139183" y="512063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151376" y="51206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157741" y="512063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163567" y="511481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163567" y="510997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157741" y="509777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21480" y="5190744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21479" y="5190743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33671" y="519074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21479" y="52029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21479" y="52151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233671" y="521512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10667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244339" y="521512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244339" y="52151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244339" y="52029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244339" y="51907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26" y="6095"/>
                </a:moveTo>
                <a:lnTo>
                  <a:pt x="5826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314444" y="52730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314444" y="5273039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314444" y="52730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302251" y="528523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302251" y="52958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314444" y="529589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12191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326635" y="529589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326635" y="528523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106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 txBox="1"/>
          <p:nvPr/>
        </p:nvSpPr>
        <p:spPr>
          <a:xfrm>
            <a:off x="2821851" y="4689220"/>
            <a:ext cx="337185" cy="489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latin typeface="Arial"/>
                <a:cs typeface="Arial"/>
              </a:rPr>
              <a:t>Rdst</a:t>
            </a:r>
            <a:r>
              <a:rPr sz="975" i="1" spc="-30" baseline="-17094" dirty="0">
                <a:latin typeface="Arial"/>
                <a:cs typeface="Arial"/>
              </a:rPr>
              <a:t>out</a:t>
            </a:r>
            <a:endParaRPr sz="975" baseline="-1709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Arial"/>
                <a:cs typeface="Arial"/>
              </a:rPr>
              <a:t>Rdst</a:t>
            </a:r>
            <a:r>
              <a:rPr sz="975" i="1" spc="-30" baseline="-17094" dirty="0">
                <a:latin typeface="Arial"/>
                <a:cs typeface="Arial"/>
              </a:rPr>
              <a:t>in</a:t>
            </a:r>
            <a:endParaRPr sz="975" baseline="-17094">
              <a:latin typeface="Arial"/>
              <a:cs typeface="Aria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2821851" y="5364352"/>
            <a:ext cx="3371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latin typeface="Arial"/>
                <a:cs typeface="Arial"/>
              </a:rPr>
              <a:t>Rsrc</a:t>
            </a:r>
            <a:r>
              <a:rPr sz="975" i="1" spc="-30" baseline="-17094" dirty="0">
                <a:latin typeface="Arial"/>
                <a:cs typeface="Arial"/>
              </a:rPr>
              <a:t>out</a:t>
            </a:r>
            <a:endParaRPr sz="975" baseline="-17094">
              <a:latin typeface="Arial"/>
              <a:cs typeface="Aria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2821851" y="5692012"/>
            <a:ext cx="2876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Rs</a:t>
            </a:r>
            <a:r>
              <a:rPr sz="800" spc="15" dirty="0">
                <a:latin typeface="Arial"/>
                <a:cs typeface="Arial"/>
              </a:rPr>
              <a:t>r</a:t>
            </a:r>
            <a:r>
              <a:rPr sz="800" spc="-140" dirty="0">
                <a:latin typeface="Arial"/>
                <a:cs typeface="Arial"/>
              </a:rPr>
              <a:t>c</a:t>
            </a:r>
            <a:r>
              <a:rPr sz="975" i="1" spc="-15" baseline="-21367" dirty="0">
                <a:latin typeface="Arial"/>
                <a:cs typeface="Arial"/>
              </a:rPr>
              <a:t>in</a:t>
            </a:r>
            <a:endParaRPr sz="975" baseline="-21367">
              <a:latin typeface="Arial"/>
              <a:cs typeface="Arial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4710684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710683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722876" y="61297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22876" y="613562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722876" y="61356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22876" y="612979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780788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80788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792979" y="61297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792979" y="613562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792979" y="61356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792979" y="612979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850892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50891" y="613562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863084" y="61297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863083" y="613562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863083" y="61356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863084" y="612979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244339" y="304799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0" y="0"/>
                </a:moveTo>
                <a:lnTo>
                  <a:pt x="12191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256532" y="305866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68723" y="305866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0"/>
                </a:moveTo>
                <a:lnTo>
                  <a:pt x="10667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79391" y="30708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291584" y="306503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296425" y="30708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302252" y="3077225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314444" y="3083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326635" y="30830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337303" y="3083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349495" y="30830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349495" y="308305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0" y="0"/>
                </a:moveTo>
                <a:lnTo>
                  <a:pt x="12191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361688" y="308789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361688" y="308789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489703" y="3047999"/>
            <a:ext cx="22860" cy="10795"/>
          </a:xfrm>
          <a:custGeom>
            <a:avLst/>
            <a:gdLst/>
            <a:ahLst/>
            <a:cxnLst/>
            <a:rect l="l" t="t" r="r" b="b"/>
            <a:pathLst>
              <a:path w="22860" h="10794">
                <a:moveTo>
                  <a:pt x="22859" y="0"/>
                </a:moveTo>
                <a:lnTo>
                  <a:pt x="0" y="10667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489703" y="3058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477511" y="30586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466844" y="307085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454651" y="307085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442459" y="30708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431791" y="307722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431791" y="307722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419600" y="3083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407407" y="30830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396739" y="30830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396739" y="308305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26" y="5333"/>
                </a:moveTo>
                <a:lnTo>
                  <a:pt x="5826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384547" y="30937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372355" y="309371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244340" y="3058667"/>
            <a:ext cx="128270" cy="338455"/>
          </a:xfrm>
          <a:custGeom>
            <a:avLst/>
            <a:gdLst/>
            <a:ahLst/>
            <a:cxnLst/>
            <a:rect l="l" t="t" r="r" b="b"/>
            <a:pathLst>
              <a:path w="128270" h="338454">
                <a:moveTo>
                  <a:pt x="123402" y="326136"/>
                </a:moveTo>
                <a:lnTo>
                  <a:pt x="117348" y="326136"/>
                </a:lnTo>
                <a:lnTo>
                  <a:pt x="105156" y="315468"/>
                </a:lnTo>
                <a:lnTo>
                  <a:pt x="92964" y="303276"/>
                </a:lnTo>
                <a:lnTo>
                  <a:pt x="82296" y="303276"/>
                </a:lnTo>
                <a:lnTo>
                  <a:pt x="82296" y="291084"/>
                </a:lnTo>
                <a:lnTo>
                  <a:pt x="70104" y="291084"/>
                </a:lnTo>
                <a:lnTo>
                  <a:pt x="57912" y="280416"/>
                </a:lnTo>
                <a:lnTo>
                  <a:pt x="47244" y="268224"/>
                </a:lnTo>
                <a:lnTo>
                  <a:pt x="47244" y="257556"/>
                </a:lnTo>
                <a:lnTo>
                  <a:pt x="35052" y="257556"/>
                </a:lnTo>
                <a:lnTo>
                  <a:pt x="35052" y="245364"/>
                </a:lnTo>
                <a:lnTo>
                  <a:pt x="24384" y="233172"/>
                </a:lnTo>
                <a:lnTo>
                  <a:pt x="24384" y="222504"/>
                </a:lnTo>
                <a:lnTo>
                  <a:pt x="12192" y="210312"/>
                </a:lnTo>
                <a:lnTo>
                  <a:pt x="12192" y="198120"/>
                </a:lnTo>
                <a:lnTo>
                  <a:pt x="0" y="187452"/>
                </a:lnTo>
                <a:lnTo>
                  <a:pt x="0" y="0"/>
                </a:lnTo>
                <a:lnTo>
                  <a:pt x="123402" y="326136"/>
                </a:lnTo>
                <a:close/>
              </a:path>
              <a:path w="128270" h="338454">
                <a:moveTo>
                  <a:pt x="128016" y="338328"/>
                </a:moveTo>
                <a:lnTo>
                  <a:pt x="123402" y="326136"/>
                </a:lnTo>
                <a:lnTo>
                  <a:pt x="128016" y="326136"/>
                </a:lnTo>
                <a:lnTo>
                  <a:pt x="128016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244339" y="3058667"/>
            <a:ext cx="128270" cy="338455"/>
          </a:xfrm>
          <a:custGeom>
            <a:avLst/>
            <a:gdLst/>
            <a:ahLst/>
            <a:cxnLst/>
            <a:rect l="l" t="t" r="r" b="b"/>
            <a:pathLst>
              <a:path w="128270" h="338454">
                <a:moveTo>
                  <a:pt x="0" y="0"/>
                </a:moveTo>
                <a:lnTo>
                  <a:pt x="0" y="0"/>
                </a:lnTo>
                <a:lnTo>
                  <a:pt x="0" y="152399"/>
                </a:lnTo>
                <a:lnTo>
                  <a:pt x="0" y="187451"/>
                </a:lnTo>
                <a:lnTo>
                  <a:pt x="12191" y="198119"/>
                </a:lnTo>
                <a:lnTo>
                  <a:pt x="12191" y="210311"/>
                </a:lnTo>
                <a:lnTo>
                  <a:pt x="24383" y="222503"/>
                </a:lnTo>
                <a:lnTo>
                  <a:pt x="24383" y="233171"/>
                </a:lnTo>
                <a:lnTo>
                  <a:pt x="35051" y="245363"/>
                </a:lnTo>
                <a:lnTo>
                  <a:pt x="35051" y="257555"/>
                </a:lnTo>
                <a:lnTo>
                  <a:pt x="47243" y="257555"/>
                </a:lnTo>
                <a:lnTo>
                  <a:pt x="47243" y="268223"/>
                </a:lnTo>
                <a:lnTo>
                  <a:pt x="57911" y="280415"/>
                </a:lnTo>
                <a:lnTo>
                  <a:pt x="70103" y="291083"/>
                </a:lnTo>
                <a:lnTo>
                  <a:pt x="82295" y="291083"/>
                </a:lnTo>
                <a:lnTo>
                  <a:pt x="82295" y="303275"/>
                </a:lnTo>
                <a:lnTo>
                  <a:pt x="92963" y="303275"/>
                </a:lnTo>
                <a:lnTo>
                  <a:pt x="105155" y="315467"/>
                </a:lnTo>
                <a:lnTo>
                  <a:pt x="117347" y="326135"/>
                </a:lnTo>
                <a:lnTo>
                  <a:pt x="128015" y="326135"/>
                </a:lnTo>
                <a:lnTo>
                  <a:pt x="128015" y="33832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238513" y="3058667"/>
            <a:ext cx="139668" cy="3383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372355" y="3058667"/>
            <a:ext cx="140335" cy="338455"/>
          </a:xfrm>
          <a:custGeom>
            <a:avLst/>
            <a:gdLst/>
            <a:ahLst/>
            <a:cxnLst/>
            <a:rect l="l" t="t" r="r" b="b"/>
            <a:pathLst>
              <a:path w="140335" h="338454">
                <a:moveTo>
                  <a:pt x="0" y="338328"/>
                </a:moveTo>
                <a:lnTo>
                  <a:pt x="140208" y="0"/>
                </a:lnTo>
                <a:lnTo>
                  <a:pt x="140208" y="163068"/>
                </a:lnTo>
                <a:lnTo>
                  <a:pt x="128016" y="175260"/>
                </a:lnTo>
                <a:lnTo>
                  <a:pt x="128016" y="210312"/>
                </a:lnTo>
                <a:lnTo>
                  <a:pt x="117348" y="210312"/>
                </a:lnTo>
                <a:lnTo>
                  <a:pt x="117348" y="233172"/>
                </a:lnTo>
                <a:lnTo>
                  <a:pt x="105156" y="245364"/>
                </a:lnTo>
                <a:lnTo>
                  <a:pt x="94488" y="257556"/>
                </a:lnTo>
                <a:lnTo>
                  <a:pt x="94488" y="268224"/>
                </a:lnTo>
                <a:lnTo>
                  <a:pt x="82296" y="268224"/>
                </a:lnTo>
                <a:lnTo>
                  <a:pt x="82296" y="280416"/>
                </a:lnTo>
                <a:lnTo>
                  <a:pt x="70104" y="280416"/>
                </a:lnTo>
                <a:lnTo>
                  <a:pt x="70104" y="291084"/>
                </a:lnTo>
                <a:lnTo>
                  <a:pt x="59436" y="291084"/>
                </a:lnTo>
                <a:lnTo>
                  <a:pt x="59436" y="303276"/>
                </a:lnTo>
                <a:lnTo>
                  <a:pt x="47244" y="303276"/>
                </a:lnTo>
                <a:lnTo>
                  <a:pt x="24384" y="326136"/>
                </a:lnTo>
                <a:lnTo>
                  <a:pt x="12192" y="326136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372355" y="3058667"/>
            <a:ext cx="140335" cy="338455"/>
          </a:xfrm>
          <a:custGeom>
            <a:avLst/>
            <a:gdLst/>
            <a:ahLst/>
            <a:cxnLst/>
            <a:rect l="l" t="t" r="r" b="b"/>
            <a:pathLst>
              <a:path w="140335" h="338454">
                <a:moveTo>
                  <a:pt x="140207" y="0"/>
                </a:moveTo>
                <a:lnTo>
                  <a:pt x="140207" y="47243"/>
                </a:lnTo>
                <a:lnTo>
                  <a:pt x="140207" y="152399"/>
                </a:lnTo>
                <a:lnTo>
                  <a:pt x="140207" y="163067"/>
                </a:lnTo>
                <a:lnTo>
                  <a:pt x="128015" y="175259"/>
                </a:lnTo>
                <a:lnTo>
                  <a:pt x="128015" y="187451"/>
                </a:lnTo>
                <a:lnTo>
                  <a:pt x="128015" y="198119"/>
                </a:lnTo>
                <a:lnTo>
                  <a:pt x="128015" y="210311"/>
                </a:lnTo>
                <a:lnTo>
                  <a:pt x="117347" y="210311"/>
                </a:lnTo>
                <a:lnTo>
                  <a:pt x="117347" y="222503"/>
                </a:lnTo>
                <a:lnTo>
                  <a:pt x="117347" y="233171"/>
                </a:lnTo>
                <a:lnTo>
                  <a:pt x="105155" y="245363"/>
                </a:lnTo>
                <a:lnTo>
                  <a:pt x="94487" y="257555"/>
                </a:lnTo>
                <a:lnTo>
                  <a:pt x="94487" y="268223"/>
                </a:lnTo>
                <a:lnTo>
                  <a:pt x="82295" y="268223"/>
                </a:lnTo>
                <a:lnTo>
                  <a:pt x="82295" y="280415"/>
                </a:lnTo>
                <a:lnTo>
                  <a:pt x="70103" y="280415"/>
                </a:lnTo>
                <a:lnTo>
                  <a:pt x="70103" y="291083"/>
                </a:lnTo>
                <a:lnTo>
                  <a:pt x="59435" y="291083"/>
                </a:lnTo>
                <a:lnTo>
                  <a:pt x="59435" y="303275"/>
                </a:lnTo>
                <a:lnTo>
                  <a:pt x="47243" y="303275"/>
                </a:lnTo>
                <a:lnTo>
                  <a:pt x="35051" y="315467"/>
                </a:lnTo>
                <a:lnTo>
                  <a:pt x="24383" y="326135"/>
                </a:lnTo>
                <a:lnTo>
                  <a:pt x="12191" y="326135"/>
                </a:lnTo>
                <a:lnTo>
                  <a:pt x="0" y="338327"/>
                </a:lnTo>
                <a:lnTo>
                  <a:pt x="140207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366529" y="3058667"/>
            <a:ext cx="151860" cy="3441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 txBox="1"/>
          <p:nvPr/>
        </p:nvSpPr>
        <p:spPr>
          <a:xfrm>
            <a:off x="4046220" y="3560063"/>
            <a:ext cx="664845" cy="163195"/>
          </a:xfrm>
          <a:prstGeom prst="rect">
            <a:avLst/>
          </a:prstGeom>
          <a:ln w="11652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800" spc="-45" dirty="0">
                <a:latin typeface="Georgia"/>
                <a:cs typeface="Georgia"/>
              </a:rPr>
              <a:t>m</a:t>
            </a:r>
            <a:r>
              <a:rPr sz="800" spc="-45" dirty="0">
                <a:latin typeface="Arial"/>
                <a:cs typeface="Arial"/>
              </a:rPr>
              <a:t>AR</a:t>
            </a:r>
            <a:endParaRPr sz="80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385041" y="2126017"/>
            <a:ext cx="4660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latin typeface="Arial"/>
                <a:cs typeface="Arial"/>
              </a:rPr>
              <a:t>InstDec</a:t>
            </a:r>
            <a:r>
              <a:rPr sz="975" i="1" spc="-30" baseline="-17094" dirty="0">
                <a:latin typeface="Arial"/>
                <a:cs typeface="Arial"/>
              </a:rPr>
              <a:t>out</a:t>
            </a:r>
            <a:endParaRPr sz="975" baseline="-17094">
              <a:latin typeface="Arial"/>
              <a:cs typeface="Arial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5385041" y="2381580"/>
            <a:ext cx="3702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22" baseline="17361" dirty="0">
                <a:latin typeface="Arial"/>
                <a:cs typeface="Arial"/>
              </a:rPr>
              <a:t>O</a:t>
            </a:r>
            <a:r>
              <a:rPr sz="1200" spc="-172" baseline="17361" dirty="0">
                <a:latin typeface="Arial"/>
                <a:cs typeface="Arial"/>
              </a:rPr>
              <a:t>R</a:t>
            </a:r>
            <a:r>
              <a:rPr sz="650" i="1" spc="-5" dirty="0">
                <a:latin typeface="Arial"/>
                <a:cs typeface="Arial"/>
              </a:rPr>
              <a:t>mode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5385041" y="2569438"/>
            <a:ext cx="18288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5525833" y="2627363"/>
            <a:ext cx="243204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i="1" spc="-10" dirty="0">
                <a:latin typeface="Arial"/>
                <a:cs typeface="Arial"/>
              </a:rPr>
              <a:t>indsrc</a:t>
            </a:r>
            <a:endParaRPr sz="650">
              <a:latin typeface="Arial"/>
              <a:cs typeface="Arial"/>
            </a:endParaRPr>
          </a:p>
        </p:txBody>
      </p:sp>
      <p:sp>
        <p:nvSpPr>
          <p:cNvPr id="511" name="object 511"/>
          <p:cNvSpPr/>
          <p:nvPr/>
        </p:nvSpPr>
        <p:spPr>
          <a:xfrm>
            <a:off x="5154168" y="7528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59">
                <a:moveTo>
                  <a:pt x="22860" y="10668"/>
                </a:moveTo>
                <a:lnTo>
                  <a:pt x="10668" y="10668"/>
                </a:lnTo>
                <a:lnTo>
                  <a:pt x="10668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154167" y="7528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667" y="10667"/>
                </a:moveTo>
                <a:lnTo>
                  <a:pt x="10667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0667" y="0"/>
                </a:lnTo>
                <a:lnTo>
                  <a:pt x="10667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154167" y="7576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148341" y="76352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154167" y="76352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154167" y="75769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199888" y="75285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22860"/>
                </a:lnTo>
                <a:close/>
              </a:path>
              <a:path w="24764" h="22859">
                <a:moveTo>
                  <a:pt x="24384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4384" y="0"/>
                </a:lnTo>
                <a:lnTo>
                  <a:pt x="243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199888" y="75285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0667"/>
                </a:lnTo>
                <a:lnTo>
                  <a:pt x="24383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12079" y="7576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206253" y="76352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212079" y="7635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212079" y="75769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257800" y="75285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22860"/>
                </a:lnTo>
                <a:close/>
              </a:path>
              <a:path w="24764" h="22859">
                <a:moveTo>
                  <a:pt x="24384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4384" y="0"/>
                </a:lnTo>
                <a:lnTo>
                  <a:pt x="243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257800" y="75285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0667"/>
                </a:lnTo>
                <a:lnTo>
                  <a:pt x="24383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269991" y="75769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264165" y="76352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269991" y="7635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69991" y="75769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480304" y="137007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0668" y="0"/>
                </a:lnTo>
                <a:lnTo>
                  <a:pt x="10668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59">
                <a:moveTo>
                  <a:pt x="22860" y="10668"/>
                </a:moveTo>
                <a:lnTo>
                  <a:pt x="10668" y="10668"/>
                </a:lnTo>
                <a:lnTo>
                  <a:pt x="10668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480303" y="137007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0667" y="10667"/>
                </a:moveTo>
                <a:lnTo>
                  <a:pt x="10667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0667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0667" y="0"/>
                </a:lnTo>
                <a:lnTo>
                  <a:pt x="10667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490971" y="137491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485145" y="138074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490971" y="13807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490971" y="137491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538216" y="137007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59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538215" y="137007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550408" y="137491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544581" y="138074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550407" y="138074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550408" y="137491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0" y="0"/>
                </a:moveTo>
                <a:lnTo>
                  <a:pt x="10667" y="0"/>
                </a:lnTo>
                <a:lnTo>
                  <a:pt x="10667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596128" y="137007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24384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4384" y="10668"/>
                </a:lnTo>
                <a:lnTo>
                  <a:pt x="24384" y="22860"/>
                </a:lnTo>
                <a:close/>
              </a:path>
              <a:path w="24764" h="22859">
                <a:moveTo>
                  <a:pt x="24384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4384" y="0"/>
                </a:lnTo>
                <a:lnTo>
                  <a:pt x="2438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596127" y="137007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4383" y="22859"/>
                </a:lnTo>
                <a:lnTo>
                  <a:pt x="24383" y="10667"/>
                </a:lnTo>
                <a:lnTo>
                  <a:pt x="24383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608320" y="137491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602493" y="138074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608319" y="13807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608320" y="137491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815840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5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815839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815840" y="113107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810013" y="11369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815839" y="11369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815840" y="113107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863084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5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863083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873752" y="113107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867925" y="11369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873751" y="11369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873752" y="113107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920996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0668" y="0"/>
                </a:lnTo>
                <a:lnTo>
                  <a:pt x="10668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5">
                <a:moveTo>
                  <a:pt x="22860" y="12192"/>
                </a:moveTo>
                <a:lnTo>
                  <a:pt x="10668" y="12192"/>
                </a:lnTo>
                <a:lnTo>
                  <a:pt x="10668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920995" y="1124711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5">
                <a:moveTo>
                  <a:pt x="10667" y="12191"/>
                </a:moveTo>
                <a:lnTo>
                  <a:pt x="10667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0667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0667" y="0"/>
                </a:lnTo>
                <a:lnTo>
                  <a:pt x="10667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931664" y="1131077"/>
            <a:ext cx="0" cy="12065"/>
          </a:xfrm>
          <a:custGeom>
            <a:avLst/>
            <a:gdLst/>
            <a:ahLst/>
            <a:cxnLst/>
            <a:rect l="l" t="t" r="r" b="b"/>
            <a:pathLst>
              <a:path h="12065">
                <a:moveTo>
                  <a:pt x="0" y="0"/>
                </a:move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925837" y="11369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52" y="12191"/>
                </a:lnTo>
                <a:lnTo>
                  <a:pt x="11652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931663" y="11369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931664" y="113107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0" y="0"/>
                </a:moveTo>
                <a:lnTo>
                  <a:pt x="12191" y="0"/>
                </a:lnTo>
                <a:lnTo>
                  <a:pt x="12191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 txBox="1"/>
          <p:nvPr/>
        </p:nvSpPr>
        <p:spPr>
          <a:xfrm>
            <a:off x="4313770" y="367359"/>
            <a:ext cx="663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latin typeface="Arial"/>
                <a:cs typeface="Arial"/>
              </a:rPr>
              <a:t>R15</a:t>
            </a:r>
            <a:r>
              <a:rPr sz="975" i="1" spc="-37" baseline="-12820" dirty="0">
                <a:latin typeface="Arial"/>
                <a:cs typeface="Arial"/>
              </a:rPr>
              <a:t>in</a:t>
            </a:r>
            <a:r>
              <a:rPr sz="975" i="1" spc="-22" baseline="-1282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R15</a:t>
            </a:r>
            <a:r>
              <a:rPr sz="975" i="1" spc="-37" baseline="-12820" dirty="0">
                <a:latin typeface="Arial"/>
                <a:cs typeface="Arial"/>
              </a:rPr>
              <a:t>out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66" name="object 566"/>
          <p:cNvSpPr txBox="1"/>
          <p:nvPr/>
        </p:nvSpPr>
        <p:spPr>
          <a:xfrm>
            <a:off x="5513057" y="367359"/>
            <a:ext cx="21780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</a:t>
            </a:r>
            <a:r>
              <a:rPr sz="800" spc="-35" dirty="0">
                <a:latin typeface="Arial"/>
                <a:cs typeface="Arial"/>
              </a:rPr>
              <a:t>0</a:t>
            </a:r>
            <a:r>
              <a:rPr sz="975" i="1" spc="-15" baseline="-12820" dirty="0">
                <a:latin typeface="Arial"/>
                <a:cs typeface="Arial"/>
              </a:rPr>
              <a:t>in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67" name="object 567"/>
          <p:cNvSpPr txBox="1"/>
          <p:nvPr/>
        </p:nvSpPr>
        <p:spPr>
          <a:xfrm>
            <a:off x="5898603" y="389572"/>
            <a:ext cx="2552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15" baseline="10416" dirty="0">
                <a:latin typeface="Arial"/>
                <a:cs typeface="Arial"/>
              </a:rPr>
              <a:t>R</a:t>
            </a:r>
            <a:r>
              <a:rPr sz="1200" spc="-195" baseline="10416" dirty="0">
                <a:latin typeface="Arial"/>
                <a:cs typeface="Arial"/>
              </a:rPr>
              <a:t>0</a:t>
            </a:r>
            <a:r>
              <a:rPr sz="650" i="1" spc="-10" dirty="0">
                <a:latin typeface="Arial"/>
                <a:cs typeface="Arial"/>
              </a:rPr>
              <a:t>out</a:t>
            </a:r>
            <a:endParaRPr sz="650">
              <a:latin typeface="Arial"/>
              <a:cs typeface="Arial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2716885" y="6181143"/>
            <a:ext cx="3462654" cy="5149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4315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Other control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signals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dirty="0">
                <a:latin typeface="Arial"/>
                <a:cs typeface="Arial"/>
              </a:rPr>
              <a:t>Figure </a:t>
            </a:r>
            <a:r>
              <a:rPr sz="900" spc="-5" dirty="0">
                <a:latin typeface="Arial"/>
                <a:cs typeface="Arial"/>
              </a:rPr>
              <a:t>7.25. </a:t>
            </a:r>
            <a:r>
              <a:rPr sz="900" spc="5" dirty="0">
                <a:latin typeface="Arial"/>
                <a:cs typeface="Arial"/>
              </a:rPr>
              <a:t>Some </a:t>
            </a:r>
            <a:r>
              <a:rPr sz="900" spc="-5" dirty="0">
                <a:latin typeface="Arial"/>
                <a:cs typeface="Arial"/>
              </a:rPr>
              <a:t>details </a:t>
            </a:r>
            <a:r>
              <a:rPr sz="900" dirty="0">
                <a:latin typeface="Arial"/>
                <a:cs typeface="Arial"/>
              </a:rPr>
              <a:t>of the control-signal-generating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circuitry.</a:t>
            </a:r>
            <a:endParaRPr sz="900">
              <a:latin typeface="Arial"/>
              <a:cs typeface="Arial"/>
            </a:endParaRPr>
          </a:p>
        </p:txBody>
      </p:sp>
      <p:sp>
        <p:nvSpPr>
          <p:cNvPr id="569" name="object 569"/>
          <p:cNvSpPr/>
          <p:nvPr/>
        </p:nvSpPr>
        <p:spPr>
          <a:xfrm>
            <a:off x="3009900" y="4340351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311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887211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067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009900" y="4503419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287731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009900" y="4340351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52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674364" y="4783835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198119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674364" y="486460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278891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674364" y="4946903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371855" y="0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218688" y="5413247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6" y="256032"/>
                </a:moveTo>
                <a:lnTo>
                  <a:pt x="82296" y="243840"/>
                </a:lnTo>
                <a:lnTo>
                  <a:pt x="35052" y="220980"/>
                </a:lnTo>
                <a:lnTo>
                  <a:pt x="12192" y="173736"/>
                </a:lnTo>
                <a:lnTo>
                  <a:pt x="0" y="128016"/>
                </a:lnTo>
                <a:lnTo>
                  <a:pt x="12192" y="80772"/>
                </a:lnTo>
                <a:lnTo>
                  <a:pt x="35052" y="35052"/>
                </a:lnTo>
                <a:lnTo>
                  <a:pt x="82296" y="10668"/>
                </a:lnTo>
                <a:lnTo>
                  <a:pt x="128016" y="0"/>
                </a:lnTo>
                <a:lnTo>
                  <a:pt x="128016" y="128016"/>
                </a:lnTo>
                <a:lnTo>
                  <a:pt x="257556" y="128016"/>
                </a:lnTo>
                <a:lnTo>
                  <a:pt x="245364" y="173736"/>
                </a:lnTo>
                <a:lnTo>
                  <a:pt x="222504" y="220980"/>
                </a:lnTo>
                <a:lnTo>
                  <a:pt x="175260" y="243840"/>
                </a:lnTo>
                <a:lnTo>
                  <a:pt x="128016" y="256032"/>
                </a:lnTo>
                <a:close/>
              </a:path>
              <a:path w="257810" h="256539">
                <a:moveTo>
                  <a:pt x="257556" y="128016"/>
                </a:moveTo>
                <a:lnTo>
                  <a:pt x="128016" y="128016"/>
                </a:lnTo>
                <a:lnTo>
                  <a:pt x="128016" y="0"/>
                </a:lnTo>
                <a:lnTo>
                  <a:pt x="175260" y="10668"/>
                </a:lnTo>
                <a:lnTo>
                  <a:pt x="222504" y="35052"/>
                </a:lnTo>
                <a:lnTo>
                  <a:pt x="245364" y="80772"/>
                </a:lnTo>
                <a:lnTo>
                  <a:pt x="25755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218687" y="5413247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5" y="128015"/>
                </a:moveTo>
                <a:lnTo>
                  <a:pt x="128015" y="0"/>
                </a:lnTo>
                <a:lnTo>
                  <a:pt x="82295" y="10667"/>
                </a:lnTo>
                <a:lnTo>
                  <a:pt x="35051" y="35051"/>
                </a:lnTo>
                <a:lnTo>
                  <a:pt x="12191" y="80771"/>
                </a:lnTo>
                <a:lnTo>
                  <a:pt x="0" y="128015"/>
                </a:lnTo>
                <a:lnTo>
                  <a:pt x="12191" y="173735"/>
                </a:lnTo>
                <a:lnTo>
                  <a:pt x="35051" y="220979"/>
                </a:lnTo>
                <a:lnTo>
                  <a:pt x="82295" y="243839"/>
                </a:lnTo>
                <a:lnTo>
                  <a:pt x="128015" y="256031"/>
                </a:lnTo>
                <a:lnTo>
                  <a:pt x="175259" y="243839"/>
                </a:lnTo>
                <a:lnTo>
                  <a:pt x="222503" y="220979"/>
                </a:lnTo>
                <a:lnTo>
                  <a:pt x="245363" y="173735"/>
                </a:lnTo>
                <a:lnTo>
                  <a:pt x="257555" y="128015"/>
                </a:lnTo>
                <a:lnTo>
                  <a:pt x="245363" y="80771"/>
                </a:lnTo>
                <a:lnTo>
                  <a:pt x="222503" y="35051"/>
                </a:lnTo>
                <a:lnTo>
                  <a:pt x="175259" y="10667"/>
                </a:lnTo>
                <a:lnTo>
                  <a:pt x="128015" y="0"/>
                </a:lnTo>
                <a:lnTo>
                  <a:pt x="128015" y="12801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212861" y="5395229"/>
            <a:ext cx="279876" cy="2798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346704" y="5413247"/>
            <a:ext cx="175260" cy="256540"/>
          </a:xfrm>
          <a:custGeom>
            <a:avLst/>
            <a:gdLst/>
            <a:ahLst/>
            <a:cxnLst/>
            <a:rect l="l" t="t" r="r" b="b"/>
            <a:pathLst>
              <a:path w="175260" h="256539">
                <a:moveTo>
                  <a:pt x="0" y="256032"/>
                </a:moveTo>
                <a:lnTo>
                  <a:pt x="175260" y="256032"/>
                </a:lnTo>
                <a:lnTo>
                  <a:pt x="17526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46703" y="5663453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521964" y="5413247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25603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346703" y="5407421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218688" y="4736591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6" y="256032"/>
                </a:moveTo>
                <a:lnTo>
                  <a:pt x="82296" y="245364"/>
                </a:lnTo>
                <a:lnTo>
                  <a:pt x="35052" y="220980"/>
                </a:lnTo>
                <a:lnTo>
                  <a:pt x="12192" y="175260"/>
                </a:lnTo>
                <a:lnTo>
                  <a:pt x="0" y="128016"/>
                </a:lnTo>
                <a:lnTo>
                  <a:pt x="12192" y="82296"/>
                </a:lnTo>
                <a:lnTo>
                  <a:pt x="35052" y="35052"/>
                </a:lnTo>
                <a:lnTo>
                  <a:pt x="82296" y="12192"/>
                </a:lnTo>
                <a:lnTo>
                  <a:pt x="128016" y="0"/>
                </a:lnTo>
                <a:lnTo>
                  <a:pt x="128016" y="128016"/>
                </a:lnTo>
                <a:lnTo>
                  <a:pt x="257556" y="128016"/>
                </a:lnTo>
                <a:lnTo>
                  <a:pt x="245364" y="175260"/>
                </a:lnTo>
                <a:lnTo>
                  <a:pt x="222504" y="220980"/>
                </a:lnTo>
                <a:lnTo>
                  <a:pt x="175260" y="245364"/>
                </a:lnTo>
                <a:lnTo>
                  <a:pt x="128016" y="256032"/>
                </a:lnTo>
                <a:close/>
              </a:path>
              <a:path w="257810" h="256539">
                <a:moveTo>
                  <a:pt x="257556" y="128016"/>
                </a:moveTo>
                <a:lnTo>
                  <a:pt x="128016" y="128016"/>
                </a:lnTo>
                <a:lnTo>
                  <a:pt x="128016" y="0"/>
                </a:lnTo>
                <a:lnTo>
                  <a:pt x="175260" y="12192"/>
                </a:lnTo>
                <a:lnTo>
                  <a:pt x="222504" y="35052"/>
                </a:lnTo>
                <a:lnTo>
                  <a:pt x="245364" y="82296"/>
                </a:lnTo>
                <a:lnTo>
                  <a:pt x="25755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218687" y="4736591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5" y="128015"/>
                </a:moveTo>
                <a:lnTo>
                  <a:pt x="128015" y="0"/>
                </a:lnTo>
                <a:lnTo>
                  <a:pt x="82295" y="12191"/>
                </a:lnTo>
                <a:lnTo>
                  <a:pt x="35051" y="35051"/>
                </a:lnTo>
                <a:lnTo>
                  <a:pt x="12191" y="82295"/>
                </a:lnTo>
                <a:lnTo>
                  <a:pt x="0" y="128015"/>
                </a:lnTo>
                <a:lnTo>
                  <a:pt x="12191" y="175259"/>
                </a:lnTo>
                <a:lnTo>
                  <a:pt x="35051" y="220979"/>
                </a:lnTo>
                <a:lnTo>
                  <a:pt x="82295" y="245363"/>
                </a:lnTo>
                <a:lnTo>
                  <a:pt x="128015" y="256031"/>
                </a:lnTo>
                <a:lnTo>
                  <a:pt x="175259" y="245363"/>
                </a:lnTo>
                <a:lnTo>
                  <a:pt x="222503" y="220979"/>
                </a:lnTo>
                <a:lnTo>
                  <a:pt x="245363" y="175259"/>
                </a:lnTo>
                <a:lnTo>
                  <a:pt x="257555" y="128015"/>
                </a:lnTo>
                <a:lnTo>
                  <a:pt x="245363" y="82295"/>
                </a:lnTo>
                <a:lnTo>
                  <a:pt x="222503" y="35051"/>
                </a:lnTo>
                <a:lnTo>
                  <a:pt x="175259" y="12191"/>
                </a:lnTo>
                <a:lnTo>
                  <a:pt x="128015" y="0"/>
                </a:lnTo>
                <a:lnTo>
                  <a:pt x="128015" y="12801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212861" y="4730765"/>
            <a:ext cx="279876" cy="2798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346704" y="4736591"/>
            <a:ext cx="175260" cy="256540"/>
          </a:xfrm>
          <a:custGeom>
            <a:avLst/>
            <a:gdLst/>
            <a:ahLst/>
            <a:cxnLst/>
            <a:rect l="l" t="t" r="r" b="b"/>
            <a:pathLst>
              <a:path w="175260" h="256539">
                <a:moveTo>
                  <a:pt x="0" y="256032"/>
                </a:moveTo>
                <a:lnTo>
                  <a:pt x="175260" y="256032"/>
                </a:lnTo>
                <a:lnTo>
                  <a:pt x="17526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346703" y="4986797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521964" y="4736591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256031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346703" y="4730765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218688" y="573938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6" y="256032"/>
                </a:moveTo>
                <a:lnTo>
                  <a:pt x="82296" y="243840"/>
                </a:lnTo>
                <a:lnTo>
                  <a:pt x="35052" y="220980"/>
                </a:lnTo>
                <a:lnTo>
                  <a:pt x="12192" y="173736"/>
                </a:lnTo>
                <a:lnTo>
                  <a:pt x="0" y="128016"/>
                </a:lnTo>
                <a:lnTo>
                  <a:pt x="12192" y="80772"/>
                </a:lnTo>
                <a:lnTo>
                  <a:pt x="35052" y="35052"/>
                </a:lnTo>
                <a:lnTo>
                  <a:pt x="82296" y="10668"/>
                </a:lnTo>
                <a:lnTo>
                  <a:pt x="128016" y="0"/>
                </a:lnTo>
                <a:lnTo>
                  <a:pt x="128016" y="128016"/>
                </a:lnTo>
                <a:lnTo>
                  <a:pt x="257556" y="128016"/>
                </a:lnTo>
                <a:lnTo>
                  <a:pt x="245364" y="173736"/>
                </a:lnTo>
                <a:lnTo>
                  <a:pt x="222504" y="220980"/>
                </a:lnTo>
                <a:lnTo>
                  <a:pt x="175260" y="243840"/>
                </a:lnTo>
                <a:lnTo>
                  <a:pt x="128016" y="256032"/>
                </a:lnTo>
                <a:close/>
              </a:path>
              <a:path w="257810" h="256539">
                <a:moveTo>
                  <a:pt x="257556" y="128016"/>
                </a:moveTo>
                <a:lnTo>
                  <a:pt x="128016" y="128016"/>
                </a:lnTo>
                <a:lnTo>
                  <a:pt x="128016" y="0"/>
                </a:lnTo>
                <a:lnTo>
                  <a:pt x="175260" y="10668"/>
                </a:lnTo>
                <a:lnTo>
                  <a:pt x="222504" y="35052"/>
                </a:lnTo>
                <a:lnTo>
                  <a:pt x="245364" y="80772"/>
                </a:lnTo>
                <a:lnTo>
                  <a:pt x="25755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218687" y="573938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015" y="128015"/>
                </a:moveTo>
                <a:lnTo>
                  <a:pt x="128015" y="0"/>
                </a:lnTo>
                <a:lnTo>
                  <a:pt x="82295" y="10667"/>
                </a:lnTo>
                <a:lnTo>
                  <a:pt x="35051" y="35051"/>
                </a:lnTo>
                <a:lnTo>
                  <a:pt x="12191" y="80771"/>
                </a:lnTo>
                <a:lnTo>
                  <a:pt x="0" y="128015"/>
                </a:lnTo>
                <a:lnTo>
                  <a:pt x="12191" y="173735"/>
                </a:lnTo>
                <a:lnTo>
                  <a:pt x="35051" y="220979"/>
                </a:lnTo>
                <a:lnTo>
                  <a:pt x="82295" y="243839"/>
                </a:lnTo>
                <a:lnTo>
                  <a:pt x="128015" y="256031"/>
                </a:lnTo>
                <a:lnTo>
                  <a:pt x="175259" y="243839"/>
                </a:lnTo>
                <a:lnTo>
                  <a:pt x="222503" y="220979"/>
                </a:lnTo>
                <a:lnTo>
                  <a:pt x="245363" y="173735"/>
                </a:lnTo>
                <a:lnTo>
                  <a:pt x="257555" y="128015"/>
                </a:lnTo>
                <a:lnTo>
                  <a:pt x="245363" y="80771"/>
                </a:lnTo>
                <a:lnTo>
                  <a:pt x="222503" y="35051"/>
                </a:lnTo>
                <a:lnTo>
                  <a:pt x="175259" y="10667"/>
                </a:lnTo>
                <a:lnTo>
                  <a:pt x="128015" y="0"/>
                </a:lnTo>
                <a:lnTo>
                  <a:pt x="128015" y="12801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212861" y="5733557"/>
            <a:ext cx="279876" cy="2783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346704" y="5739383"/>
            <a:ext cx="175260" cy="266700"/>
          </a:xfrm>
          <a:custGeom>
            <a:avLst/>
            <a:gdLst/>
            <a:ahLst/>
            <a:cxnLst/>
            <a:rect l="l" t="t" r="r" b="b"/>
            <a:pathLst>
              <a:path w="175260" h="266700">
                <a:moveTo>
                  <a:pt x="0" y="266700"/>
                </a:moveTo>
                <a:lnTo>
                  <a:pt x="175260" y="266700"/>
                </a:lnTo>
                <a:lnTo>
                  <a:pt x="17526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346703" y="6000257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521964" y="5739383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266699"/>
                </a:moveTo>
                <a:lnTo>
                  <a:pt x="0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346703" y="5733557"/>
            <a:ext cx="175260" cy="12065"/>
          </a:xfrm>
          <a:custGeom>
            <a:avLst/>
            <a:gdLst/>
            <a:ahLst/>
            <a:cxnLst/>
            <a:rect l="l" t="t" r="r" b="b"/>
            <a:pathLst>
              <a:path w="175260" h="12064">
                <a:moveTo>
                  <a:pt x="0" y="0"/>
                </a:moveTo>
                <a:lnTo>
                  <a:pt x="175259" y="0"/>
                </a:lnTo>
                <a:lnTo>
                  <a:pt x="175259" y="11652"/>
                </a:lnTo>
                <a:lnTo>
                  <a:pt x="0" y="116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9275"/>
            <a:ext cx="8305800" cy="454659"/>
          </a:xfrm>
          <a:custGeom>
            <a:avLst/>
            <a:gdLst/>
            <a:ahLst/>
            <a:cxnLst/>
            <a:rect l="l" t="t" r="r" b="b"/>
            <a:pathLst>
              <a:path w="8305800" h="454659">
                <a:moveTo>
                  <a:pt x="8229600" y="0"/>
                </a:moveTo>
                <a:lnTo>
                  <a:pt x="0" y="0"/>
                </a:lnTo>
                <a:lnTo>
                  <a:pt x="0" y="454151"/>
                </a:lnTo>
                <a:lnTo>
                  <a:pt x="8305800" y="454151"/>
                </a:lnTo>
                <a:lnTo>
                  <a:pt x="8305800" y="76199"/>
                </a:lnTo>
                <a:lnTo>
                  <a:pt x="8299894" y="46934"/>
                </a:lnTo>
                <a:lnTo>
                  <a:pt x="8283702" y="22669"/>
                </a:lnTo>
                <a:lnTo>
                  <a:pt x="8259508" y="6119"/>
                </a:lnTo>
                <a:lnTo>
                  <a:pt x="8229600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7083"/>
            <a:ext cx="8319770" cy="466725"/>
          </a:xfrm>
          <a:custGeom>
            <a:avLst/>
            <a:gdLst/>
            <a:ahLst/>
            <a:cxnLst/>
            <a:rect l="l" t="t" r="r" b="b"/>
            <a:pathLst>
              <a:path w="8319770" h="466725">
                <a:moveTo>
                  <a:pt x="0" y="457200"/>
                </a:moveTo>
                <a:lnTo>
                  <a:pt x="0" y="466344"/>
                </a:lnTo>
                <a:lnTo>
                  <a:pt x="10287" y="466344"/>
                </a:lnTo>
                <a:lnTo>
                  <a:pt x="0" y="457200"/>
                </a:lnTo>
                <a:close/>
              </a:path>
              <a:path w="8319770" h="466725">
                <a:moveTo>
                  <a:pt x="13716" y="12192"/>
                </a:moveTo>
                <a:lnTo>
                  <a:pt x="0" y="25908"/>
                </a:lnTo>
                <a:lnTo>
                  <a:pt x="0" y="457200"/>
                </a:lnTo>
                <a:lnTo>
                  <a:pt x="10287" y="466344"/>
                </a:lnTo>
                <a:lnTo>
                  <a:pt x="13716" y="466344"/>
                </a:lnTo>
                <a:lnTo>
                  <a:pt x="13716" y="12192"/>
                </a:lnTo>
                <a:close/>
              </a:path>
              <a:path w="8319770" h="466725">
                <a:moveTo>
                  <a:pt x="8293608" y="457200"/>
                </a:moveTo>
                <a:lnTo>
                  <a:pt x="13716" y="457200"/>
                </a:lnTo>
                <a:lnTo>
                  <a:pt x="13716" y="466344"/>
                </a:lnTo>
                <a:lnTo>
                  <a:pt x="8293608" y="466344"/>
                </a:lnTo>
                <a:lnTo>
                  <a:pt x="8293608" y="457200"/>
                </a:lnTo>
                <a:close/>
              </a:path>
              <a:path w="8319770" h="466725">
                <a:moveTo>
                  <a:pt x="8319516" y="82296"/>
                </a:moveTo>
                <a:lnTo>
                  <a:pt x="8293608" y="82296"/>
                </a:lnTo>
                <a:lnTo>
                  <a:pt x="8293608" y="466344"/>
                </a:lnTo>
                <a:lnTo>
                  <a:pt x="8296656" y="466344"/>
                </a:lnTo>
                <a:lnTo>
                  <a:pt x="8305800" y="457200"/>
                </a:lnTo>
                <a:lnTo>
                  <a:pt x="8319516" y="457200"/>
                </a:lnTo>
                <a:lnTo>
                  <a:pt x="8319516" y="82296"/>
                </a:lnTo>
                <a:close/>
              </a:path>
              <a:path w="8319770" h="466725">
                <a:moveTo>
                  <a:pt x="8319516" y="457200"/>
                </a:moveTo>
                <a:lnTo>
                  <a:pt x="8305800" y="457200"/>
                </a:lnTo>
                <a:lnTo>
                  <a:pt x="8296656" y="466344"/>
                </a:lnTo>
                <a:lnTo>
                  <a:pt x="8319516" y="466344"/>
                </a:lnTo>
                <a:lnTo>
                  <a:pt x="8319516" y="457200"/>
                </a:lnTo>
                <a:close/>
              </a:path>
              <a:path w="8319770" h="466725">
                <a:moveTo>
                  <a:pt x="8315452" y="64008"/>
                </a:moveTo>
                <a:lnTo>
                  <a:pt x="8289035" y="64008"/>
                </a:lnTo>
                <a:lnTo>
                  <a:pt x="8292083" y="76200"/>
                </a:lnTo>
                <a:lnTo>
                  <a:pt x="8293608" y="83820"/>
                </a:lnTo>
                <a:lnTo>
                  <a:pt x="8293608" y="82296"/>
                </a:lnTo>
                <a:lnTo>
                  <a:pt x="8319516" y="82296"/>
                </a:lnTo>
                <a:lnTo>
                  <a:pt x="8319516" y="80772"/>
                </a:lnTo>
                <a:lnTo>
                  <a:pt x="8317992" y="71628"/>
                </a:lnTo>
                <a:lnTo>
                  <a:pt x="8315452" y="64008"/>
                </a:lnTo>
                <a:close/>
              </a:path>
              <a:path w="8319770" h="466725">
                <a:moveTo>
                  <a:pt x="8313115" y="57912"/>
                </a:moveTo>
                <a:lnTo>
                  <a:pt x="8285988" y="57912"/>
                </a:lnTo>
                <a:lnTo>
                  <a:pt x="8289035" y="65532"/>
                </a:lnTo>
                <a:lnTo>
                  <a:pt x="8289035" y="64008"/>
                </a:lnTo>
                <a:lnTo>
                  <a:pt x="8315452" y="64008"/>
                </a:lnTo>
                <a:lnTo>
                  <a:pt x="8314944" y="62484"/>
                </a:lnTo>
                <a:lnTo>
                  <a:pt x="8313115" y="57912"/>
                </a:lnTo>
                <a:close/>
              </a:path>
              <a:path w="8319770" h="466725">
                <a:moveTo>
                  <a:pt x="8311286" y="53340"/>
                </a:moveTo>
                <a:lnTo>
                  <a:pt x="8282940" y="53340"/>
                </a:lnTo>
                <a:lnTo>
                  <a:pt x="8285988" y="59436"/>
                </a:lnTo>
                <a:lnTo>
                  <a:pt x="8285988" y="57912"/>
                </a:lnTo>
                <a:lnTo>
                  <a:pt x="8313115" y="57912"/>
                </a:lnTo>
                <a:lnTo>
                  <a:pt x="8311286" y="53340"/>
                </a:lnTo>
                <a:close/>
              </a:path>
              <a:path w="8319770" h="466725">
                <a:moveTo>
                  <a:pt x="8274627" y="43780"/>
                </a:moveTo>
                <a:lnTo>
                  <a:pt x="8282940" y="54864"/>
                </a:lnTo>
                <a:lnTo>
                  <a:pt x="8282940" y="53340"/>
                </a:lnTo>
                <a:lnTo>
                  <a:pt x="8311286" y="53340"/>
                </a:lnTo>
                <a:lnTo>
                  <a:pt x="8308848" y="47244"/>
                </a:lnTo>
                <a:lnTo>
                  <a:pt x="8307933" y="45720"/>
                </a:lnTo>
                <a:lnTo>
                  <a:pt x="8276844" y="45720"/>
                </a:lnTo>
                <a:lnTo>
                  <a:pt x="8274627" y="43780"/>
                </a:lnTo>
                <a:close/>
              </a:path>
              <a:path w="8319770" h="466725">
                <a:moveTo>
                  <a:pt x="8273796" y="42672"/>
                </a:moveTo>
                <a:lnTo>
                  <a:pt x="8274627" y="43780"/>
                </a:lnTo>
                <a:lnTo>
                  <a:pt x="8276844" y="45720"/>
                </a:lnTo>
                <a:lnTo>
                  <a:pt x="8273796" y="42672"/>
                </a:lnTo>
                <a:close/>
              </a:path>
              <a:path w="8319770" h="466725">
                <a:moveTo>
                  <a:pt x="8306104" y="42672"/>
                </a:moveTo>
                <a:lnTo>
                  <a:pt x="8273796" y="42672"/>
                </a:lnTo>
                <a:lnTo>
                  <a:pt x="8276844" y="45720"/>
                </a:lnTo>
                <a:lnTo>
                  <a:pt x="8307933" y="45720"/>
                </a:lnTo>
                <a:lnTo>
                  <a:pt x="8306104" y="42672"/>
                </a:lnTo>
                <a:close/>
              </a:path>
              <a:path w="8319770" h="466725">
                <a:moveTo>
                  <a:pt x="8300720" y="35052"/>
                </a:moveTo>
                <a:lnTo>
                  <a:pt x="8264652" y="35052"/>
                </a:lnTo>
                <a:lnTo>
                  <a:pt x="8274627" y="43780"/>
                </a:lnTo>
                <a:lnTo>
                  <a:pt x="8273796" y="42672"/>
                </a:lnTo>
                <a:lnTo>
                  <a:pt x="8306104" y="42672"/>
                </a:lnTo>
                <a:lnTo>
                  <a:pt x="8304276" y="39624"/>
                </a:lnTo>
                <a:lnTo>
                  <a:pt x="8300720" y="35052"/>
                </a:lnTo>
                <a:close/>
              </a:path>
              <a:path w="8319770" h="466725">
                <a:moveTo>
                  <a:pt x="8274812" y="12192"/>
                </a:moveTo>
                <a:lnTo>
                  <a:pt x="13716" y="12192"/>
                </a:lnTo>
                <a:lnTo>
                  <a:pt x="13716" y="25908"/>
                </a:lnTo>
                <a:lnTo>
                  <a:pt x="8235696" y="25908"/>
                </a:lnTo>
                <a:lnTo>
                  <a:pt x="8243316" y="27432"/>
                </a:lnTo>
                <a:lnTo>
                  <a:pt x="8241792" y="27432"/>
                </a:lnTo>
                <a:lnTo>
                  <a:pt x="8249411" y="28956"/>
                </a:lnTo>
                <a:lnTo>
                  <a:pt x="8247888" y="28956"/>
                </a:lnTo>
                <a:lnTo>
                  <a:pt x="8255508" y="30480"/>
                </a:lnTo>
                <a:lnTo>
                  <a:pt x="8253983" y="30480"/>
                </a:lnTo>
                <a:lnTo>
                  <a:pt x="8261604" y="33528"/>
                </a:lnTo>
                <a:lnTo>
                  <a:pt x="8260080" y="33528"/>
                </a:lnTo>
                <a:lnTo>
                  <a:pt x="8266176" y="36576"/>
                </a:lnTo>
                <a:lnTo>
                  <a:pt x="8264652" y="35052"/>
                </a:lnTo>
                <a:lnTo>
                  <a:pt x="8300720" y="35052"/>
                </a:lnTo>
                <a:lnTo>
                  <a:pt x="8293608" y="25908"/>
                </a:lnTo>
                <a:lnTo>
                  <a:pt x="8279892" y="15240"/>
                </a:lnTo>
                <a:lnTo>
                  <a:pt x="8274812" y="12192"/>
                </a:lnTo>
                <a:close/>
              </a:path>
              <a:path w="8319770" h="466725">
                <a:moveTo>
                  <a:pt x="8238744" y="0"/>
                </a:moveTo>
                <a:lnTo>
                  <a:pt x="0" y="0"/>
                </a:lnTo>
                <a:lnTo>
                  <a:pt x="0" y="25908"/>
                </a:lnTo>
                <a:lnTo>
                  <a:pt x="13716" y="12192"/>
                </a:lnTo>
                <a:lnTo>
                  <a:pt x="8274812" y="12192"/>
                </a:lnTo>
                <a:lnTo>
                  <a:pt x="8272272" y="10668"/>
                </a:lnTo>
                <a:lnTo>
                  <a:pt x="8257032" y="4572"/>
                </a:lnTo>
                <a:lnTo>
                  <a:pt x="8247888" y="1524"/>
                </a:lnTo>
                <a:lnTo>
                  <a:pt x="8238744" y="0"/>
                </a:lnTo>
                <a:close/>
              </a:path>
            </a:pathLst>
          </a:custGeom>
          <a:solidFill>
            <a:srgbClr val="59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2165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0" dirty="0"/>
              <a:t>bit-ORing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2279904" y="1368551"/>
            <a:ext cx="5053584" cy="548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4448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Further</a:t>
            </a:r>
            <a:r>
              <a:rPr sz="4400" spc="-265" dirty="0"/>
              <a:t> </a:t>
            </a:r>
            <a:r>
              <a:rPr sz="4400" spc="-285" dirty="0"/>
              <a:t>Discussions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0228" y="1150543"/>
            <a:ext cx="2105025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720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90" dirty="0">
                <a:latin typeface="Arial"/>
                <a:cs typeface="Arial"/>
              </a:rPr>
              <a:t>Prefetching</a:t>
            </a:r>
            <a:endParaRPr sz="2600">
              <a:latin typeface="Arial"/>
              <a:cs typeface="Arial"/>
            </a:endParaRPr>
          </a:p>
          <a:p>
            <a:pPr marL="544195" indent="-531495">
              <a:lnSpc>
                <a:spcPct val="100000"/>
              </a:lnSpc>
              <a:spcBef>
                <a:spcPts val="625"/>
              </a:spcBef>
              <a:buClr>
                <a:srgbClr val="DD7F46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spc="-95" dirty="0">
                <a:latin typeface="Arial"/>
                <a:cs typeface="Arial"/>
              </a:rPr>
              <a:t>Emulation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2172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Pro</a:t>
            </a:r>
            <a:r>
              <a:rPr sz="4400" spc="-215" dirty="0"/>
              <a:t>b</a:t>
            </a:r>
            <a:r>
              <a:rPr sz="4400" spc="-220" dirty="0"/>
              <a:t>lems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4466844" y="2327147"/>
            <a:ext cx="81280" cy="24765"/>
          </a:xfrm>
          <a:custGeom>
            <a:avLst/>
            <a:gdLst/>
            <a:ahLst/>
            <a:cxnLst/>
            <a:rect l="l" t="t" r="r" b="b"/>
            <a:pathLst>
              <a:path w="81279" h="24764">
                <a:moveTo>
                  <a:pt x="80771" y="0"/>
                </a:moveTo>
                <a:lnTo>
                  <a:pt x="0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6844" y="2351531"/>
            <a:ext cx="81280" cy="10795"/>
          </a:xfrm>
          <a:custGeom>
            <a:avLst/>
            <a:gdLst/>
            <a:ahLst/>
            <a:cxnLst/>
            <a:rect l="l" t="t" r="r" b="b"/>
            <a:pathLst>
              <a:path w="81279" h="10794">
                <a:moveTo>
                  <a:pt x="0" y="0"/>
                </a:moveTo>
                <a:lnTo>
                  <a:pt x="80771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7615" y="232714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6844" y="2327147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80772" y="35052"/>
                </a:moveTo>
                <a:lnTo>
                  <a:pt x="0" y="24384"/>
                </a:lnTo>
                <a:lnTo>
                  <a:pt x="80772" y="0"/>
                </a:lnTo>
                <a:lnTo>
                  <a:pt x="807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6844" y="2327147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80771" y="0"/>
                </a:moveTo>
                <a:lnTo>
                  <a:pt x="0" y="24383"/>
                </a:lnTo>
                <a:lnTo>
                  <a:pt x="80771" y="35051"/>
                </a:lnTo>
                <a:lnTo>
                  <a:pt x="80771" y="24383"/>
                </a:lnTo>
                <a:lnTo>
                  <a:pt x="807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7615" y="2351531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0" y="0"/>
                </a:moveTo>
                <a:lnTo>
                  <a:pt x="40843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8731" y="489813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19" h="10795">
                <a:moveTo>
                  <a:pt x="0" y="10667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8731" y="48859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08732" y="4885944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60"/>
                </a:moveTo>
                <a:lnTo>
                  <a:pt x="0" y="0"/>
                </a:lnTo>
                <a:lnTo>
                  <a:pt x="5791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08731" y="488594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59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5327" y="4973067"/>
            <a:ext cx="162555" cy="14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3888" y="524865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19" h="10795">
                <a:moveTo>
                  <a:pt x="0" y="10667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3888" y="523646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3888" y="5236464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60"/>
                </a:moveTo>
                <a:lnTo>
                  <a:pt x="0" y="0"/>
                </a:lnTo>
                <a:lnTo>
                  <a:pt x="5791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3888" y="523646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59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1488" y="473354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19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1488" y="4722875"/>
            <a:ext cx="58419" cy="10795"/>
          </a:xfrm>
          <a:custGeom>
            <a:avLst/>
            <a:gdLst/>
            <a:ahLst/>
            <a:cxnLst/>
            <a:rect l="l" t="t" r="r" b="b"/>
            <a:pathLst>
              <a:path w="58419" h="10795">
                <a:moveTo>
                  <a:pt x="57911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1488" y="4722875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1488" y="47335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1488" y="4722876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60"/>
                </a:moveTo>
                <a:lnTo>
                  <a:pt x="0" y="0"/>
                </a:lnTo>
                <a:lnTo>
                  <a:pt x="57912" y="10668"/>
                </a:lnTo>
                <a:lnTo>
                  <a:pt x="0" y="228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1488" y="4722875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19" h="22860">
                <a:moveTo>
                  <a:pt x="0" y="22859"/>
                </a:moveTo>
                <a:lnTo>
                  <a:pt x="57911" y="10667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8316" y="473354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22097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44895" y="1731263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4227" y="1731263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5" h="59689">
                <a:moveTo>
                  <a:pt x="10667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4227" y="179069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44895" y="17906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4228" y="1731263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60" y="59436"/>
                </a:moveTo>
                <a:lnTo>
                  <a:pt x="0" y="59436"/>
                </a:lnTo>
                <a:lnTo>
                  <a:pt x="10668" y="0"/>
                </a:lnTo>
                <a:lnTo>
                  <a:pt x="22860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4227" y="1731263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59" y="59435"/>
                </a:moveTo>
                <a:lnTo>
                  <a:pt x="10667" y="0"/>
                </a:lnTo>
                <a:lnTo>
                  <a:pt x="0" y="59435"/>
                </a:lnTo>
                <a:lnTo>
                  <a:pt x="10667" y="59435"/>
                </a:lnTo>
                <a:lnTo>
                  <a:pt x="22859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44895" y="1801367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31307" y="1731263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12191" y="5943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0639" y="1731263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5" h="59689">
                <a:moveTo>
                  <a:pt x="10667" y="0"/>
                </a:moveTo>
                <a:lnTo>
                  <a:pt x="0" y="59435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0639" y="179069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31307" y="179069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0640" y="1731263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60" y="59436"/>
                </a:moveTo>
                <a:lnTo>
                  <a:pt x="0" y="59436"/>
                </a:lnTo>
                <a:lnTo>
                  <a:pt x="10668" y="0"/>
                </a:lnTo>
                <a:lnTo>
                  <a:pt x="22860" y="5943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0639" y="1731263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22859" y="59435"/>
                </a:moveTo>
                <a:lnTo>
                  <a:pt x="10667" y="0"/>
                </a:lnTo>
                <a:lnTo>
                  <a:pt x="0" y="59435"/>
                </a:lnTo>
                <a:lnTo>
                  <a:pt x="10667" y="59435"/>
                </a:lnTo>
                <a:lnTo>
                  <a:pt x="22859" y="59435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31307" y="1801367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5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66453" y="3110064"/>
            <a:ext cx="247650" cy="2571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Data  lin</a:t>
            </a:r>
            <a:r>
              <a:rPr sz="800" spc="-5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96324" y="2198788"/>
            <a:ext cx="409575" cy="2673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2550" marR="5080" indent="-70485">
              <a:lnSpc>
                <a:spcPts val="910"/>
              </a:lnSpc>
              <a:spcBef>
                <a:spcPts val="200"/>
              </a:spcBef>
            </a:pPr>
            <a:r>
              <a:rPr sz="800" spc="10" dirty="0">
                <a:latin typeface="Arial"/>
                <a:cs typeface="Arial"/>
              </a:rPr>
              <a:t>Addr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10" dirty="0">
                <a:latin typeface="Arial"/>
                <a:cs typeface="Arial"/>
              </a:rPr>
              <a:t>ss  </a:t>
            </a:r>
            <a:r>
              <a:rPr sz="800" dirty="0">
                <a:latin typeface="Arial"/>
                <a:cs typeface="Arial"/>
              </a:rPr>
              <a:t>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56331" y="2479547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295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6331" y="2491739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5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2788" y="2491739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2788" y="247954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56332" y="2479547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2192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56331" y="2479547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2191"/>
                </a:lnTo>
                <a:lnTo>
                  <a:pt x="82295" y="35051"/>
                </a:lnTo>
                <a:lnTo>
                  <a:pt x="82295" y="12191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38627" y="2491739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3888" y="3087623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0" y="22859"/>
                </a:moveTo>
                <a:lnTo>
                  <a:pt x="7010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3888" y="3075431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8047" y="30754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08047" y="3087623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13888" y="307543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2"/>
                </a:moveTo>
                <a:lnTo>
                  <a:pt x="0" y="0"/>
                </a:lnTo>
                <a:lnTo>
                  <a:pt x="70104" y="12192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13888" y="3075431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1"/>
                </a:moveTo>
                <a:lnTo>
                  <a:pt x="70103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56331" y="3075431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82295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6331" y="3087623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5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2788" y="3087623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2788" y="307543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56332" y="3075431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6" y="35052"/>
                </a:moveTo>
                <a:lnTo>
                  <a:pt x="0" y="12192"/>
                </a:lnTo>
                <a:lnTo>
                  <a:pt x="82296" y="0"/>
                </a:lnTo>
                <a:lnTo>
                  <a:pt x="82296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56331" y="3075431"/>
            <a:ext cx="82550" cy="35560"/>
          </a:xfrm>
          <a:custGeom>
            <a:avLst/>
            <a:gdLst/>
            <a:ahLst/>
            <a:cxnLst/>
            <a:rect l="l" t="t" r="r" b="b"/>
            <a:pathLst>
              <a:path w="82550" h="35560">
                <a:moveTo>
                  <a:pt x="82295" y="0"/>
                </a:moveTo>
                <a:lnTo>
                  <a:pt x="0" y="12191"/>
                </a:lnTo>
                <a:lnTo>
                  <a:pt x="82295" y="35051"/>
                </a:lnTo>
                <a:lnTo>
                  <a:pt x="82295" y="12191"/>
                </a:lnTo>
                <a:lnTo>
                  <a:pt x="8229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38627" y="308762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107095" y="2642285"/>
            <a:ext cx="403225" cy="2692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7475" marR="5080" indent="-105410">
              <a:lnSpc>
                <a:spcPts val="919"/>
              </a:lnSpc>
              <a:spcBef>
                <a:spcPts val="190"/>
              </a:spcBef>
            </a:pPr>
            <a:r>
              <a:rPr sz="800" spc="15" dirty="0">
                <a:latin typeface="Arial"/>
                <a:cs typeface="Arial"/>
              </a:rPr>
              <a:t>Me</a:t>
            </a:r>
            <a:r>
              <a:rPr sz="800" dirty="0">
                <a:latin typeface="Arial"/>
                <a:cs typeface="Arial"/>
              </a:rPr>
              <a:t>m</a:t>
            </a:r>
            <a:r>
              <a:rPr sz="800" spc="5" dirty="0">
                <a:latin typeface="Arial"/>
                <a:cs typeface="Arial"/>
              </a:rPr>
              <a:t>ory  </a:t>
            </a:r>
            <a:r>
              <a:rPr sz="800" spc="10" dirty="0">
                <a:latin typeface="Arial"/>
                <a:cs typeface="Arial"/>
              </a:rPr>
              <a:t>bus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63289" y="5130812"/>
            <a:ext cx="3968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Carry-in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88664" y="459333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0" y="0"/>
                </a:moveTo>
                <a:lnTo>
                  <a:pt x="12191" y="5943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00855" y="459333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0" y="59435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0855" y="45933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88664" y="45933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8664" y="459333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12192" y="59436"/>
                </a:moveTo>
                <a:lnTo>
                  <a:pt x="0" y="0"/>
                </a:lnTo>
                <a:lnTo>
                  <a:pt x="24384" y="0"/>
                </a:lnTo>
                <a:lnTo>
                  <a:pt x="12192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8664" y="4593335"/>
            <a:ext cx="24765" cy="59690"/>
          </a:xfrm>
          <a:custGeom>
            <a:avLst/>
            <a:gdLst/>
            <a:ahLst/>
            <a:cxnLst/>
            <a:rect l="l" t="t" r="r" b="b"/>
            <a:pathLst>
              <a:path w="24764" h="59689">
                <a:moveTo>
                  <a:pt x="0" y="0"/>
                </a:moveTo>
                <a:lnTo>
                  <a:pt x="12191" y="59435"/>
                </a:lnTo>
                <a:lnTo>
                  <a:pt x="24383" y="0"/>
                </a:lnTo>
                <a:lnTo>
                  <a:pt x="121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00855" y="4407407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18592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00855" y="4407407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80232" y="466343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08731" y="4663439"/>
            <a:ext cx="210820" cy="643255"/>
          </a:xfrm>
          <a:custGeom>
            <a:avLst/>
            <a:gdLst/>
            <a:ahLst/>
            <a:cxnLst/>
            <a:rect l="l" t="t" r="r" b="b"/>
            <a:pathLst>
              <a:path w="210819" h="643254">
                <a:moveTo>
                  <a:pt x="0" y="0"/>
                </a:moveTo>
                <a:lnTo>
                  <a:pt x="210311" y="64312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19044" y="53065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83151" y="4663439"/>
            <a:ext cx="208915" cy="643255"/>
          </a:xfrm>
          <a:custGeom>
            <a:avLst/>
            <a:gdLst/>
            <a:ahLst/>
            <a:cxnLst/>
            <a:rect l="l" t="t" r="r" b="b"/>
            <a:pathLst>
              <a:path w="208914" h="643254">
                <a:moveTo>
                  <a:pt x="0" y="643127"/>
                </a:moveTo>
                <a:lnTo>
                  <a:pt x="20878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50335" y="466343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103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94659" y="556412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83151" y="5564123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94659" y="578510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4659" y="5564123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22097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4659" y="3578351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4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83151" y="357835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4659" y="3799331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4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94659" y="357835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22097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91583" y="5679947"/>
            <a:ext cx="81280" cy="12700"/>
          </a:xfrm>
          <a:custGeom>
            <a:avLst/>
            <a:gdLst/>
            <a:ahLst/>
            <a:cxnLst/>
            <a:rect l="l" t="t" r="r" b="b"/>
            <a:pathLst>
              <a:path w="81279" h="12700">
                <a:moveTo>
                  <a:pt x="0" y="12191"/>
                </a:moveTo>
                <a:lnTo>
                  <a:pt x="8077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1583" y="5657087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80771" y="228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5743" y="5657087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85743" y="567994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91584" y="5657088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0" y="35052"/>
                </a:moveTo>
                <a:lnTo>
                  <a:pt x="0" y="0"/>
                </a:lnTo>
                <a:lnTo>
                  <a:pt x="80772" y="22860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91583" y="5657087"/>
            <a:ext cx="81280" cy="35560"/>
          </a:xfrm>
          <a:custGeom>
            <a:avLst/>
            <a:gdLst/>
            <a:ahLst/>
            <a:cxnLst/>
            <a:rect l="l" t="t" r="r" b="b"/>
            <a:pathLst>
              <a:path w="81279" h="35560">
                <a:moveTo>
                  <a:pt x="0" y="35051"/>
                </a:moveTo>
                <a:lnTo>
                  <a:pt x="80771" y="22859"/>
                </a:lnTo>
                <a:lnTo>
                  <a:pt x="0" y="0"/>
                </a:lnTo>
                <a:lnTo>
                  <a:pt x="0" y="22859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3151" y="5679947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43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332429" y="4920526"/>
            <a:ext cx="23050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94659" y="1790699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305"/>
              </a:spcBef>
            </a:pPr>
            <a:r>
              <a:rPr sz="800" spc="15" dirty="0">
                <a:latin typeface="Arial"/>
                <a:cs typeface="Arial"/>
              </a:rPr>
              <a:t>PC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94659" y="2386583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800" spc="20" dirty="0">
                <a:latin typeface="Arial"/>
                <a:cs typeface="Arial"/>
              </a:rPr>
              <a:t>MAR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994659" y="2982467"/>
            <a:ext cx="889000" cy="220979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05"/>
              </a:spcBef>
            </a:pPr>
            <a:r>
              <a:rPr sz="800" spc="20" dirty="0">
                <a:latin typeface="Arial"/>
                <a:cs typeface="Arial"/>
              </a:rPr>
              <a:t>MDR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90265" y="3611498"/>
            <a:ext cx="958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80143" y="5597230"/>
            <a:ext cx="7747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403091" y="5469635"/>
            <a:ext cx="24765" cy="82550"/>
          </a:xfrm>
          <a:custGeom>
            <a:avLst/>
            <a:gdLst/>
            <a:ahLst/>
            <a:cxnLst/>
            <a:rect l="l" t="t" r="r" b="b"/>
            <a:pathLst>
              <a:path w="24764" h="82550">
                <a:moveTo>
                  <a:pt x="0" y="0"/>
                </a:moveTo>
                <a:lnTo>
                  <a:pt x="24383" y="8229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27476" y="5469635"/>
            <a:ext cx="10795" cy="82550"/>
          </a:xfrm>
          <a:custGeom>
            <a:avLst/>
            <a:gdLst/>
            <a:ahLst/>
            <a:cxnLst/>
            <a:rect l="l" t="t" r="r" b="b"/>
            <a:pathLst>
              <a:path w="10795" h="82550">
                <a:moveTo>
                  <a:pt x="0" y="82295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27476" y="54696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03091" y="5469635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38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03092" y="5469635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24384" y="82296"/>
                </a:moveTo>
                <a:lnTo>
                  <a:pt x="0" y="0"/>
                </a:lnTo>
                <a:lnTo>
                  <a:pt x="35052" y="0"/>
                </a:lnTo>
                <a:lnTo>
                  <a:pt x="24384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03091" y="5469635"/>
            <a:ext cx="35560" cy="82550"/>
          </a:xfrm>
          <a:custGeom>
            <a:avLst/>
            <a:gdLst/>
            <a:ahLst/>
            <a:cxnLst/>
            <a:rect l="l" t="t" r="r" b="b"/>
            <a:pathLst>
              <a:path w="35560" h="82550">
                <a:moveTo>
                  <a:pt x="0" y="0"/>
                </a:moveTo>
                <a:lnTo>
                  <a:pt x="24383" y="82295"/>
                </a:lnTo>
                <a:lnTo>
                  <a:pt x="35051" y="0"/>
                </a:lnTo>
                <a:lnTo>
                  <a:pt x="24383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27476" y="5306567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0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526195" y="4557890"/>
            <a:ext cx="15786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3440" algn="l"/>
                <a:tab pos="993775" algn="l"/>
                <a:tab pos="1565275" algn="l"/>
              </a:tabLst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Add  </a:t>
            </a:r>
            <a:r>
              <a:rPr sz="800" spc="-2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dirty="0">
                <a:solidFill>
                  <a:srgbClr val="00FFFF"/>
                </a:solidFill>
                <a:latin typeface="Times New Roman"/>
                <a:cs typeface="Times New Roman"/>
              </a:rPr>
              <a:t>	</a:t>
            </a:r>
            <a:r>
              <a:rPr sz="800" u="sng" spc="5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dirty="0">
                <a:solidFill>
                  <a:srgbClr val="00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515577" y="5130812"/>
            <a:ext cx="417195" cy="267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35"/>
              </a:lnSpc>
              <a:spcBef>
                <a:spcPts val="125"/>
              </a:spcBef>
              <a:tabLst>
                <a:tab pos="403860" algn="l"/>
              </a:tabLst>
            </a:pPr>
            <a:r>
              <a:rPr sz="800" u="sng" spc="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35"/>
              </a:lnSpc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XOR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538387" y="4745252"/>
            <a:ext cx="2889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u="sng" spc="1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Sub</a:t>
            </a:r>
            <a:r>
              <a:rPr sz="800" u="sng" spc="-70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945379" y="3145535"/>
            <a:ext cx="887094" cy="222885"/>
          </a:xfrm>
          <a:prstGeom prst="rect">
            <a:avLst/>
          </a:prstGeom>
          <a:ln w="1167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400"/>
              </a:spcBef>
            </a:pPr>
            <a:r>
              <a:rPr sz="800" spc="10" dirty="0">
                <a:latin typeface="Arial"/>
                <a:cs typeface="Arial"/>
              </a:rPr>
              <a:t>IR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388863" y="2737103"/>
            <a:ext cx="22860" cy="70485"/>
          </a:xfrm>
          <a:custGeom>
            <a:avLst/>
            <a:gdLst/>
            <a:ahLst/>
            <a:cxnLst/>
            <a:rect l="l" t="t" r="r" b="b"/>
            <a:pathLst>
              <a:path w="22860" h="70485">
                <a:moveTo>
                  <a:pt x="22859" y="7010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76671" y="2737103"/>
            <a:ext cx="12700" cy="70485"/>
          </a:xfrm>
          <a:custGeom>
            <a:avLst/>
            <a:gdLst/>
            <a:ahLst/>
            <a:cxnLst/>
            <a:rect l="l" t="t" r="r" b="b"/>
            <a:pathLst>
              <a:path w="12700" h="70485">
                <a:moveTo>
                  <a:pt x="12191" y="0"/>
                </a:moveTo>
                <a:lnTo>
                  <a:pt x="0" y="701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376671" y="280720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88863" y="280720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76672" y="2737103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2" y="70104"/>
                </a:moveTo>
                <a:lnTo>
                  <a:pt x="0" y="70104"/>
                </a:lnTo>
                <a:lnTo>
                  <a:pt x="12192" y="0"/>
                </a:lnTo>
                <a:lnTo>
                  <a:pt x="3505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76671" y="2737103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60" h="70485">
                <a:moveTo>
                  <a:pt x="35051" y="70103"/>
                </a:moveTo>
                <a:lnTo>
                  <a:pt x="12191" y="0"/>
                </a:lnTo>
                <a:lnTo>
                  <a:pt x="0" y="70103"/>
                </a:lnTo>
                <a:lnTo>
                  <a:pt x="12191" y="70103"/>
                </a:lnTo>
                <a:lnTo>
                  <a:pt x="35051" y="701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88863" y="2807207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5276" y="3262883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10667"/>
                </a:moveTo>
                <a:lnTo>
                  <a:pt x="7010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5276" y="3238499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70103" y="2438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75275" y="3238499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75276" y="323849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2"/>
                </a:moveTo>
                <a:lnTo>
                  <a:pt x="0" y="0"/>
                </a:lnTo>
                <a:lnTo>
                  <a:pt x="70104" y="24384"/>
                </a:lnTo>
                <a:lnTo>
                  <a:pt x="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75276" y="323849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0" y="35051"/>
                </a:moveTo>
                <a:lnTo>
                  <a:pt x="70103" y="24383"/>
                </a:lnTo>
                <a:lnTo>
                  <a:pt x="0" y="0"/>
                </a:lnTo>
                <a:lnTo>
                  <a:pt x="0" y="24383"/>
                </a:lnTo>
                <a:lnTo>
                  <a:pt x="0" y="350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6844" y="3262883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>
                <a:moveTo>
                  <a:pt x="40843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235841" y="5271071"/>
            <a:ext cx="3181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Arial"/>
                <a:cs typeface="Arial"/>
              </a:rPr>
              <a:t>TEMP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945379" y="4722875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32347" y="472287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45379" y="4943855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69436" y="4722875"/>
            <a:ext cx="81783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77511" y="4815839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77511" y="4828031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0" y="0"/>
                </a:moveTo>
                <a:lnTo>
                  <a:pt x="70103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41775" y="4828031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41775" y="481583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477511" y="481583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77511" y="4815839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12191"/>
                </a:lnTo>
                <a:lnTo>
                  <a:pt x="70103" y="35051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47615" y="482803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45379" y="5236463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32347" y="523646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45379" y="5458967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57243" y="5236463"/>
            <a:ext cx="93975" cy="222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77511" y="5329427"/>
            <a:ext cx="70485" cy="24765"/>
          </a:xfrm>
          <a:custGeom>
            <a:avLst/>
            <a:gdLst/>
            <a:ahLst/>
            <a:cxnLst/>
            <a:rect l="l" t="t" r="r" b="b"/>
            <a:pathLst>
              <a:path w="70485" h="24764">
                <a:moveTo>
                  <a:pt x="70103" y="0"/>
                </a:moveTo>
                <a:lnTo>
                  <a:pt x="0" y="2438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77511" y="535381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47615" y="532942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77511" y="5329427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4384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77511" y="5329427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4383"/>
                </a:lnTo>
                <a:lnTo>
                  <a:pt x="70103" y="35051"/>
                </a:lnTo>
                <a:lnTo>
                  <a:pt x="70103" y="24383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47615" y="535381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5318061" y="3786771"/>
            <a:ext cx="1600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</a:rPr>
              <a:t>R0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945379" y="3753611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32347" y="375361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45379" y="3974591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8869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57243" y="3753611"/>
            <a:ext cx="93975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77511" y="3858767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77511" y="386943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0"/>
                </a:moveTo>
                <a:lnTo>
                  <a:pt x="70103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47615" y="3869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47615" y="3858767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77511" y="3858767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0668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77511" y="3858767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0667"/>
                </a:lnTo>
                <a:lnTo>
                  <a:pt x="70103" y="22859"/>
                </a:lnTo>
                <a:lnTo>
                  <a:pt x="70103" y="10667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47615" y="386943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024875" y="4790985"/>
            <a:ext cx="340995" cy="351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>
              <a:lnSpc>
                <a:spcPts val="850"/>
              </a:lnSpc>
              <a:spcBef>
                <a:spcPts val="125"/>
              </a:spcBef>
            </a:pPr>
            <a:r>
              <a:rPr sz="800" spc="15" dirty="0">
                <a:solidFill>
                  <a:srgbClr val="00FFFF"/>
                </a:solidFill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  <a:p>
            <a:pPr marL="70485" marR="5080" indent="-58419">
              <a:lnSpc>
                <a:spcPts val="830"/>
              </a:lnSpc>
              <a:spcBef>
                <a:spcPts val="30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control  lines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188534" y="4755972"/>
            <a:ext cx="4006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80" dirty="0">
                <a:latin typeface="Arial"/>
                <a:cs typeface="Arial"/>
              </a:rPr>
              <a:t>R</a:t>
            </a:r>
            <a:r>
              <a:rPr sz="800" spc="-280" dirty="0">
                <a:latin typeface="Georgia"/>
                <a:cs typeface="Georgia"/>
              </a:rPr>
              <a:t></a:t>
            </a:r>
            <a:r>
              <a:rPr sz="800" spc="-114" dirty="0">
                <a:latin typeface="Georgia"/>
                <a:cs typeface="Georgia"/>
              </a:rPr>
              <a:t> </a:t>
            </a:r>
            <a:r>
              <a:rPr sz="800" i="1" spc="15" dirty="0">
                <a:latin typeface="Arial"/>
                <a:cs typeface="Arial"/>
              </a:rPr>
              <a:t>n </a:t>
            </a:r>
            <a:r>
              <a:rPr sz="800" spc="5" dirty="0">
                <a:latin typeface="Arial"/>
                <a:cs typeface="Arial"/>
              </a:rPr>
              <a:t>-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254" dirty="0">
                <a:latin typeface="Arial"/>
                <a:cs typeface="Arial"/>
              </a:rPr>
              <a:t>1</a:t>
            </a:r>
            <a:r>
              <a:rPr sz="800" spc="-254" dirty="0">
                <a:latin typeface="Georgia"/>
                <a:cs typeface="Georgia"/>
              </a:rPr>
              <a:t>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621280" y="5003291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21279" y="5003291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33472" y="5008119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27632" y="50139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33472" y="5013959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33472" y="5008119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21280" y="506120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21279" y="506120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633472" y="505536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627632" y="506120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33472" y="506120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33472" y="505536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21280" y="510844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21279" y="5108447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633472" y="511327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27632" y="511911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33472" y="5119115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33472" y="511327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388864" y="425500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388863" y="4255007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01055" y="4249167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95216" y="425500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01055" y="4255007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01055" y="424916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88864" y="433730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12192" y="0"/>
                </a:lnTo>
                <a:lnTo>
                  <a:pt x="12192" y="10668"/>
                </a:lnTo>
                <a:lnTo>
                  <a:pt x="22860" y="10668"/>
                </a:lnTo>
                <a:lnTo>
                  <a:pt x="22860" y="22860"/>
                </a:lnTo>
                <a:close/>
              </a:path>
              <a:path w="22860" h="22860">
                <a:moveTo>
                  <a:pt x="22860" y="10668"/>
                </a:moveTo>
                <a:lnTo>
                  <a:pt x="12192" y="10668"/>
                </a:lnTo>
                <a:lnTo>
                  <a:pt x="12192" y="0"/>
                </a:lnTo>
                <a:lnTo>
                  <a:pt x="22860" y="0"/>
                </a:lnTo>
                <a:lnTo>
                  <a:pt x="2286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88863" y="433730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191" y="10667"/>
                </a:moveTo>
                <a:lnTo>
                  <a:pt x="12191" y="0"/>
                </a:lnTo>
                <a:lnTo>
                  <a:pt x="0" y="0"/>
                </a:lnTo>
                <a:lnTo>
                  <a:pt x="0" y="10667"/>
                </a:lnTo>
                <a:lnTo>
                  <a:pt x="0" y="22859"/>
                </a:lnTo>
                <a:lnTo>
                  <a:pt x="12191" y="22859"/>
                </a:lnTo>
                <a:lnTo>
                  <a:pt x="22859" y="22859"/>
                </a:lnTo>
                <a:lnTo>
                  <a:pt x="22859" y="10667"/>
                </a:lnTo>
                <a:lnTo>
                  <a:pt x="22859" y="0"/>
                </a:lnTo>
                <a:lnTo>
                  <a:pt x="12191" y="0"/>
                </a:lnTo>
                <a:lnTo>
                  <a:pt x="12191" y="106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01055" y="433146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01055" y="43373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5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01055" y="43373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10667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01055" y="433146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88864" y="441807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388863" y="441807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01055" y="441223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395216" y="441807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01055" y="4418075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01055" y="441223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88864" y="183641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88863" y="183641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01055" y="18427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395216" y="18486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01055" y="184861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01055" y="184277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46776" y="183641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24764" h="24764">
                <a:moveTo>
                  <a:pt x="24384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4384" y="0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46776" y="183641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lnTo>
                  <a:pt x="24383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58967" y="18427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53127" y="18486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58967" y="18486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58967" y="184277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318760" y="183641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24384"/>
                </a:moveTo>
                <a:lnTo>
                  <a:pt x="0" y="24384"/>
                </a:lnTo>
                <a:lnTo>
                  <a:pt x="0" y="0"/>
                </a:lnTo>
                <a:lnTo>
                  <a:pt x="12192" y="0"/>
                </a:lnTo>
                <a:lnTo>
                  <a:pt x="12192" y="12192"/>
                </a:lnTo>
                <a:lnTo>
                  <a:pt x="22860" y="12192"/>
                </a:lnTo>
                <a:lnTo>
                  <a:pt x="22860" y="24384"/>
                </a:lnTo>
                <a:close/>
              </a:path>
              <a:path w="22860" h="24764">
                <a:moveTo>
                  <a:pt x="2286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22860" y="0"/>
                </a:lnTo>
                <a:lnTo>
                  <a:pt x="2286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318759" y="1836419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2191" y="12191"/>
                </a:move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lnTo>
                  <a:pt x="12191" y="24383"/>
                </a:lnTo>
                <a:lnTo>
                  <a:pt x="22859" y="24383"/>
                </a:lnTo>
                <a:lnTo>
                  <a:pt x="22859" y="12191"/>
                </a:lnTo>
                <a:lnTo>
                  <a:pt x="22859" y="0"/>
                </a:lnTo>
                <a:lnTo>
                  <a:pt x="12191" y="0"/>
                </a:lnTo>
                <a:lnTo>
                  <a:pt x="12191" y="12191"/>
                </a:lnTo>
                <a:close/>
              </a:path>
            </a:pathLst>
          </a:custGeom>
          <a:ln w="3175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330952" y="1842771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325111" y="18486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30951" y="184861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0" y="12191"/>
                </a:moveTo>
                <a:lnTo>
                  <a:pt x="10667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330952" y="184277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551175" y="24795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551175" y="2491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38983" y="249173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538983" y="2502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538983" y="2502406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748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538983" y="2772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528316" y="277215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667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03931" y="2782823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38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51175" y="30982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51175" y="3098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38983" y="308762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191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538983" y="30876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38983" y="2807207"/>
            <a:ext cx="0" cy="280670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280416"/>
                </a:moveTo>
                <a:lnTo>
                  <a:pt x="0" y="0"/>
                </a:lnTo>
              </a:path>
            </a:pathLst>
          </a:custGeom>
          <a:ln w="11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538983" y="2812035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528316" y="280136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4">
                <a:moveTo>
                  <a:pt x="0" y="0"/>
                </a:moveTo>
                <a:lnTo>
                  <a:pt x="10667" y="0"/>
                </a:lnTo>
                <a:lnTo>
                  <a:pt x="10667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03931" y="2795015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383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435351" y="471068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10667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423160" y="472287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423160" y="47335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23159" y="472287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245365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423160" y="4968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10967" y="4968239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0"/>
                </a:moveTo>
                <a:lnTo>
                  <a:pt x="0" y="10667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388107" y="497890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859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435351" y="524865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667" y="1066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423160" y="5242815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0"/>
                </a:moveTo>
                <a:lnTo>
                  <a:pt x="12191" y="0"/>
                </a:lnTo>
                <a:lnTo>
                  <a:pt x="12191" y="11679"/>
                </a:ln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17319" y="523646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423160" y="5230623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67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423159" y="5003289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233173"/>
                </a:moveTo>
                <a:lnTo>
                  <a:pt x="0" y="0"/>
                </a:lnTo>
              </a:path>
            </a:pathLst>
          </a:custGeom>
          <a:ln w="1168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423160" y="5003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410967" y="499109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88107" y="499109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4033418" y="1205179"/>
            <a:ext cx="1744980" cy="4673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5595" marR="885825" indent="-303530">
              <a:lnSpc>
                <a:spcPts val="830"/>
              </a:lnSpc>
              <a:spcBef>
                <a:spcPts val="260"/>
              </a:spcBef>
            </a:pPr>
            <a:r>
              <a:rPr sz="800" spc="5" dirty="0">
                <a:latin typeface="Arial"/>
                <a:cs typeface="Arial"/>
              </a:rPr>
              <a:t>Internal processor  </a:t>
            </a:r>
            <a:r>
              <a:rPr sz="800" spc="10" dirty="0">
                <a:latin typeface="Arial"/>
                <a:cs typeface="Arial"/>
              </a:rPr>
              <a:t>bus</a:t>
            </a:r>
            <a:endParaRPr sz="80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690"/>
              </a:spcBef>
            </a:pP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Control</a:t>
            </a:r>
            <a:r>
              <a:rPr sz="800" spc="-35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00FFFF"/>
                </a:solidFill>
                <a:latin typeface="Arial"/>
                <a:cs typeface="Arial"/>
              </a:rPr>
              <a:t>signals</a:t>
            </a:r>
            <a:endParaRPr sz="8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956047" y="1965959"/>
            <a:ext cx="899160" cy="759460"/>
          </a:xfrm>
          <a:prstGeom prst="rect">
            <a:avLst/>
          </a:prstGeom>
          <a:solidFill>
            <a:srgbClr val="F7FFFF"/>
          </a:solidFill>
          <a:ln w="11679">
            <a:solidFill>
              <a:srgbClr val="00FFFF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87325" marR="109220" indent="34925">
              <a:lnSpc>
                <a:spcPct val="133700"/>
              </a:lnSpc>
              <a:spcBef>
                <a:spcPts val="810"/>
              </a:spcBef>
            </a:pPr>
            <a:r>
              <a:rPr sz="800" spc="10" dirty="0">
                <a:latin typeface="Arial"/>
                <a:cs typeface="Arial"/>
              </a:rPr>
              <a:t>Instruction  </a:t>
            </a:r>
            <a:r>
              <a:rPr sz="800" spc="5" dirty="0">
                <a:latin typeface="Arial"/>
                <a:cs typeface="Arial"/>
              </a:rPr>
              <a:t>decoder </a:t>
            </a:r>
            <a:r>
              <a:rPr sz="800" spc="10" dirty="0">
                <a:latin typeface="Arial"/>
                <a:cs typeface="Arial"/>
              </a:rPr>
              <a:t>and  control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4454651" y="161543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419600" y="1510283"/>
            <a:ext cx="82550" cy="105410"/>
          </a:xfrm>
          <a:custGeom>
            <a:avLst/>
            <a:gdLst/>
            <a:ahLst/>
            <a:cxnLst/>
            <a:rect l="l" t="t" r="r" b="b"/>
            <a:pathLst>
              <a:path w="82550" h="105409">
                <a:moveTo>
                  <a:pt x="82295" y="105155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349495" y="1510283"/>
            <a:ext cx="70485" cy="105410"/>
          </a:xfrm>
          <a:custGeom>
            <a:avLst/>
            <a:gdLst/>
            <a:ahLst/>
            <a:cxnLst/>
            <a:rect l="l" t="t" r="r" b="b"/>
            <a:pathLst>
              <a:path w="70485" h="105409">
                <a:moveTo>
                  <a:pt x="70103" y="0"/>
                </a:moveTo>
                <a:lnTo>
                  <a:pt x="0" y="10515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349495" y="161543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84547" y="1615439"/>
            <a:ext cx="0" cy="4369435"/>
          </a:xfrm>
          <a:custGeom>
            <a:avLst/>
            <a:gdLst/>
            <a:ahLst/>
            <a:cxnLst/>
            <a:rect l="l" t="t" r="r" b="b"/>
            <a:pathLst>
              <a:path h="4369435">
                <a:moveTo>
                  <a:pt x="0" y="436930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466844" y="1615439"/>
            <a:ext cx="0" cy="4369435"/>
          </a:xfrm>
          <a:custGeom>
            <a:avLst/>
            <a:gdLst/>
            <a:ahLst/>
            <a:cxnLst/>
            <a:rect l="l" t="t" r="r" b="b"/>
            <a:pathLst>
              <a:path h="4369435">
                <a:moveTo>
                  <a:pt x="0" y="436930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893820" y="1883663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70103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93820" y="1895855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4">
                <a:moveTo>
                  <a:pt x="0" y="0"/>
                </a:moveTo>
                <a:lnTo>
                  <a:pt x="70103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63923" y="189585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63923" y="1883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93820" y="1883663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4" y="22860"/>
                </a:moveTo>
                <a:lnTo>
                  <a:pt x="0" y="12192"/>
                </a:lnTo>
                <a:lnTo>
                  <a:pt x="70104" y="0"/>
                </a:lnTo>
                <a:lnTo>
                  <a:pt x="701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893820" y="1883663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12191"/>
                </a:lnTo>
                <a:lnTo>
                  <a:pt x="70103" y="22859"/>
                </a:lnTo>
                <a:lnTo>
                  <a:pt x="70103" y="12191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291583" y="1895855"/>
            <a:ext cx="81280" cy="10795"/>
          </a:xfrm>
          <a:custGeom>
            <a:avLst/>
            <a:gdLst/>
            <a:ahLst/>
            <a:cxnLst/>
            <a:rect l="l" t="t" r="r" b="b"/>
            <a:pathLst>
              <a:path w="81279" h="10794">
                <a:moveTo>
                  <a:pt x="0" y="10667"/>
                </a:moveTo>
                <a:lnTo>
                  <a:pt x="8077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91583" y="1883663"/>
            <a:ext cx="81280" cy="12700"/>
          </a:xfrm>
          <a:custGeom>
            <a:avLst/>
            <a:gdLst/>
            <a:ahLst/>
            <a:cxnLst/>
            <a:rect l="l" t="t" r="r" b="b"/>
            <a:pathLst>
              <a:path w="81279" h="12700">
                <a:moveTo>
                  <a:pt x="8077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91583" y="188366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91583" y="189585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291584" y="1883663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22860"/>
                </a:moveTo>
                <a:lnTo>
                  <a:pt x="0" y="0"/>
                </a:lnTo>
                <a:lnTo>
                  <a:pt x="80772" y="12192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291583" y="1883663"/>
            <a:ext cx="81280" cy="22860"/>
          </a:xfrm>
          <a:custGeom>
            <a:avLst/>
            <a:gdLst/>
            <a:ahLst/>
            <a:cxnLst/>
            <a:rect l="l" t="t" r="r" b="b"/>
            <a:pathLst>
              <a:path w="81279" h="22860">
                <a:moveTo>
                  <a:pt x="0" y="22859"/>
                </a:moveTo>
                <a:lnTo>
                  <a:pt x="8077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28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63923" y="189585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3276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93820" y="2514599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59435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893820" y="2526791"/>
            <a:ext cx="59690" cy="10795"/>
          </a:xfrm>
          <a:custGeom>
            <a:avLst/>
            <a:gdLst/>
            <a:ahLst/>
            <a:cxnLst/>
            <a:rect l="l" t="t" r="r" b="b"/>
            <a:pathLst>
              <a:path w="59689" h="10794">
                <a:moveTo>
                  <a:pt x="0" y="0"/>
                </a:moveTo>
                <a:lnTo>
                  <a:pt x="59435" y="10667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53255" y="252679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-5839" y="5333"/>
                </a:moveTo>
                <a:lnTo>
                  <a:pt x="5839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953255" y="25145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5839" y="6095"/>
                </a:moveTo>
                <a:lnTo>
                  <a:pt x="5839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93820" y="2514599"/>
            <a:ext cx="59690" cy="22860"/>
          </a:xfrm>
          <a:custGeom>
            <a:avLst/>
            <a:gdLst/>
            <a:ahLst/>
            <a:cxnLst/>
            <a:rect l="l" t="t" r="r" b="b"/>
            <a:pathLst>
              <a:path w="59689" h="22860">
                <a:moveTo>
                  <a:pt x="59436" y="22860"/>
                </a:moveTo>
                <a:lnTo>
                  <a:pt x="0" y="12192"/>
                </a:lnTo>
                <a:lnTo>
                  <a:pt x="59436" y="0"/>
                </a:lnTo>
                <a:lnTo>
                  <a:pt x="5943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893820" y="2514599"/>
            <a:ext cx="59690" cy="22860"/>
          </a:xfrm>
          <a:custGeom>
            <a:avLst/>
            <a:gdLst/>
            <a:ahLst/>
            <a:cxnLst/>
            <a:rect l="l" t="t" r="r" b="b"/>
            <a:pathLst>
              <a:path w="59689" h="22860">
                <a:moveTo>
                  <a:pt x="59435" y="0"/>
                </a:moveTo>
                <a:lnTo>
                  <a:pt x="0" y="12191"/>
                </a:lnTo>
                <a:lnTo>
                  <a:pt x="59435" y="22859"/>
                </a:lnTo>
                <a:lnTo>
                  <a:pt x="59435" y="12191"/>
                </a:lnTo>
                <a:lnTo>
                  <a:pt x="594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953255" y="2526791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4312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893820" y="3098291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59435" y="0"/>
                </a:moveTo>
                <a:lnTo>
                  <a:pt x="0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893820" y="3110483"/>
            <a:ext cx="59690" cy="12700"/>
          </a:xfrm>
          <a:custGeom>
            <a:avLst/>
            <a:gdLst/>
            <a:ahLst/>
            <a:cxnLst/>
            <a:rect l="l" t="t" r="r" b="b"/>
            <a:pathLst>
              <a:path w="59689" h="12700">
                <a:moveTo>
                  <a:pt x="0" y="0"/>
                </a:moveTo>
                <a:lnTo>
                  <a:pt x="59435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947416" y="311048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47416" y="309829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893820" y="3098291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59436" y="24384"/>
                </a:moveTo>
                <a:lnTo>
                  <a:pt x="0" y="12192"/>
                </a:lnTo>
                <a:lnTo>
                  <a:pt x="59436" y="0"/>
                </a:lnTo>
                <a:lnTo>
                  <a:pt x="5943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893820" y="3098291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59435" y="0"/>
                </a:moveTo>
                <a:lnTo>
                  <a:pt x="0" y="12191"/>
                </a:lnTo>
                <a:lnTo>
                  <a:pt x="59435" y="24383"/>
                </a:lnTo>
                <a:lnTo>
                  <a:pt x="59435" y="12191"/>
                </a:lnTo>
                <a:lnTo>
                  <a:pt x="5943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14444" y="3110483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0" y="12191"/>
                </a:moveTo>
                <a:lnTo>
                  <a:pt x="5791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314444" y="3098291"/>
            <a:ext cx="58419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1" y="12191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308604" y="309829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308604" y="3110483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314444" y="3098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4"/>
                </a:moveTo>
                <a:lnTo>
                  <a:pt x="0" y="0"/>
                </a:lnTo>
                <a:lnTo>
                  <a:pt x="57912" y="12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314444" y="3098291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20" h="24764">
                <a:moveTo>
                  <a:pt x="0" y="24383"/>
                </a:moveTo>
                <a:lnTo>
                  <a:pt x="57911" y="12191"/>
                </a:lnTo>
                <a:lnTo>
                  <a:pt x="0" y="0"/>
                </a:lnTo>
                <a:lnTo>
                  <a:pt x="0" y="12191"/>
                </a:lnTo>
                <a:lnTo>
                  <a:pt x="0" y="243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953255" y="3110483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36118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893820" y="3671315"/>
            <a:ext cx="70485" cy="22860"/>
          </a:xfrm>
          <a:custGeom>
            <a:avLst/>
            <a:gdLst/>
            <a:ahLst/>
            <a:cxnLst/>
            <a:rect l="l" t="t" r="r" b="b"/>
            <a:pathLst>
              <a:path w="70485" h="22860">
                <a:moveTo>
                  <a:pt x="70103" y="0"/>
                </a:moveTo>
                <a:lnTo>
                  <a:pt x="0" y="22859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93820" y="3694175"/>
            <a:ext cx="70485" cy="12700"/>
          </a:xfrm>
          <a:custGeom>
            <a:avLst/>
            <a:gdLst/>
            <a:ahLst/>
            <a:cxnLst/>
            <a:rect l="l" t="t" r="r" b="b"/>
            <a:pathLst>
              <a:path w="70485" h="12700">
                <a:moveTo>
                  <a:pt x="0" y="0"/>
                </a:moveTo>
                <a:lnTo>
                  <a:pt x="70103" y="1219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58083" y="3694175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0" y="12191"/>
                </a:moveTo>
                <a:lnTo>
                  <a:pt x="11679" y="12191"/>
                </a:lnTo>
                <a:lnTo>
                  <a:pt x="1167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58083" y="3671315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0" y="22859"/>
                </a:moveTo>
                <a:lnTo>
                  <a:pt x="11679" y="22859"/>
                </a:lnTo>
                <a:lnTo>
                  <a:pt x="1167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893820" y="3671315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4" y="35052"/>
                </a:moveTo>
                <a:lnTo>
                  <a:pt x="0" y="22860"/>
                </a:lnTo>
                <a:lnTo>
                  <a:pt x="70104" y="0"/>
                </a:lnTo>
                <a:lnTo>
                  <a:pt x="701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893820" y="3671315"/>
            <a:ext cx="70485" cy="35560"/>
          </a:xfrm>
          <a:custGeom>
            <a:avLst/>
            <a:gdLst/>
            <a:ahLst/>
            <a:cxnLst/>
            <a:rect l="l" t="t" r="r" b="b"/>
            <a:pathLst>
              <a:path w="70485" h="35560">
                <a:moveTo>
                  <a:pt x="70103" y="0"/>
                </a:moveTo>
                <a:lnTo>
                  <a:pt x="0" y="22859"/>
                </a:lnTo>
                <a:lnTo>
                  <a:pt x="70103" y="35051"/>
                </a:lnTo>
                <a:lnTo>
                  <a:pt x="70103" y="22859"/>
                </a:lnTo>
                <a:lnTo>
                  <a:pt x="701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963923" y="369417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420623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089147" y="4593335"/>
            <a:ext cx="10795" cy="59690"/>
          </a:xfrm>
          <a:custGeom>
            <a:avLst/>
            <a:gdLst/>
            <a:ahLst/>
            <a:cxnLst/>
            <a:rect l="l" t="t" r="r" b="b"/>
            <a:pathLst>
              <a:path w="10794" h="59689">
                <a:moveTo>
                  <a:pt x="0" y="0"/>
                </a:moveTo>
                <a:lnTo>
                  <a:pt x="10667" y="59435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99816" y="4593335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0" y="59435"/>
                </a:moveTo>
                <a:lnTo>
                  <a:pt x="1219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99816" y="459333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089147" y="45933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089148" y="459333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10668" y="59436"/>
                </a:moveTo>
                <a:lnTo>
                  <a:pt x="0" y="0"/>
                </a:lnTo>
                <a:lnTo>
                  <a:pt x="22860" y="0"/>
                </a:lnTo>
                <a:lnTo>
                  <a:pt x="10668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089147" y="4593335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60" h="59689">
                <a:moveTo>
                  <a:pt x="0" y="0"/>
                </a:moveTo>
                <a:lnTo>
                  <a:pt x="10667" y="59435"/>
                </a:lnTo>
                <a:lnTo>
                  <a:pt x="22859" y="0"/>
                </a:lnTo>
                <a:lnTo>
                  <a:pt x="106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099816" y="4407407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5259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54651" y="598474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19600" y="5984747"/>
            <a:ext cx="82550" cy="116205"/>
          </a:xfrm>
          <a:custGeom>
            <a:avLst/>
            <a:gdLst/>
            <a:ahLst/>
            <a:cxnLst/>
            <a:rect l="l" t="t" r="r" b="b"/>
            <a:pathLst>
              <a:path w="82550" h="116204">
                <a:moveTo>
                  <a:pt x="82295" y="0"/>
                </a:moveTo>
                <a:lnTo>
                  <a:pt x="0" y="115823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349495" y="5984747"/>
            <a:ext cx="70485" cy="116205"/>
          </a:xfrm>
          <a:custGeom>
            <a:avLst/>
            <a:gdLst/>
            <a:ahLst/>
            <a:cxnLst/>
            <a:rect l="l" t="t" r="r" b="b"/>
            <a:pathLst>
              <a:path w="70485" h="116204">
                <a:moveTo>
                  <a:pt x="70103" y="115823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49495" y="598474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051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362199" y="3799331"/>
            <a:ext cx="81783" cy="391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3052013" y="4663033"/>
            <a:ext cx="8089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5805" algn="l"/>
              </a:tabLst>
            </a:pPr>
            <a:r>
              <a:rPr sz="800" spc="15" dirty="0">
                <a:latin typeface="Arial"/>
                <a:cs typeface="Arial"/>
              </a:rPr>
              <a:t>A	B</a:t>
            </a:r>
            <a:endParaRPr sz="8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515565" y="6461783"/>
            <a:ext cx="339153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latin typeface="Arial"/>
                <a:cs typeface="Arial"/>
              </a:rPr>
              <a:t>Figure </a:t>
            </a:r>
            <a:r>
              <a:rPr sz="900" dirty="0">
                <a:latin typeface="Arial"/>
                <a:cs typeface="Arial"/>
              </a:rPr>
              <a:t>7.1. </a:t>
            </a:r>
            <a:r>
              <a:rPr sz="900" spc="5" dirty="0">
                <a:latin typeface="Arial"/>
                <a:cs typeface="Arial"/>
              </a:rPr>
              <a:t>Single-bus organization of the datapath inside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proc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2958960" y="4219536"/>
            <a:ext cx="25907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Arial"/>
                <a:cs typeface="Arial"/>
              </a:rPr>
              <a:t>MUX</a:t>
            </a:r>
            <a:endParaRPr sz="8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2784347" y="440740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415283" y="4197095"/>
            <a:ext cx="105410" cy="210820"/>
          </a:xfrm>
          <a:custGeom>
            <a:avLst/>
            <a:gdLst/>
            <a:ahLst/>
            <a:cxnLst/>
            <a:rect l="l" t="t" r="r" b="b"/>
            <a:pathLst>
              <a:path w="105410" h="210820">
                <a:moveTo>
                  <a:pt x="0" y="210311"/>
                </a:moveTo>
                <a:lnTo>
                  <a:pt x="105155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679191" y="4197095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841247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435351" y="4191255"/>
            <a:ext cx="354835" cy="221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2117813" y="4195140"/>
            <a:ext cx="3162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Sel</a:t>
            </a:r>
            <a:r>
              <a:rPr sz="800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00FFFF"/>
                </a:solidFill>
                <a:latin typeface="Arial"/>
                <a:cs typeface="Arial"/>
              </a:rPr>
              <a:t>ct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2596324" y="3821785"/>
            <a:ext cx="53213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latin typeface="Arial"/>
                <a:cs typeface="Arial"/>
              </a:rPr>
              <a:t>Constant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2819400" y="4104131"/>
            <a:ext cx="12700" cy="81280"/>
          </a:xfrm>
          <a:custGeom>
            <a:avLst/>
            <a:gdLst/>
            <a:ahLst/>
            <a:cxnLst/>
            <a:rect l="l" t="t" r="r" b="b"/>
            <a:pathLst>
              <a:path w="12700" h="81279">
                <a:moveTo>
                  <a:pt x="0" y="0"/>
                </a:moveTo>
                <a:lnTo>
                  <a:pt x="12191" y="80771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831591" y="4104131"/>
            <a:ext cx="22860" cy="81280"/>
          </a:xfrm>
          <a:custGeom>
            <a:avLst/>
            <a:gdLst/>
            <a:ahLst/>
            <a:cxnLst/>
            <a:rect l="l" t="t" r="r" b="b"/>
            <a:pathLst>
              <a:path w="22860" h="81279">
                <a:moveTo>
                  <a:pt x="0" y="80771"/>
                </a:moveTo>
                <a:lnTo>
                  <a:pt x="22859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31591" y="4104131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22859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19400" y="41041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19400" y="4104132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12192" y="80772"/>
                </a:moveTo>
                <a:lnTo>
                  <a:pt x="0" y="0"/>
                </a:lnTo>
                <a:lnTo>
                  <a:pt x="35052" y="0"/>
                </a:lnTo>
                <a:lnTo>
                  <a:pt x="12192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819400" y="4104131"/>
            <a:ext cx="35560" cy="81280"/>
          </a:xfrm>
          <a:custGeom>
            <a:avLst/>
            <a:gdLst/>
            <a:ahLst/>
            <a:cxnLst/>
            <a:rect l="l" t="t" r="r" b="b"/>
            <a:pathLst>
              <a:path w="35560" h="81279">
                <a:moveTo>
                  <a:pt x="0" y="0"/>
                </a:moveTo>
                <a:lnTo>
                  <a:pt x="12191" y="80771"/>
                </a:lnTo>
                <a:lnTo>
                  <a:pt x="35051" y="0"/>
                </a:lnTo>
                <a:lnTo>
                  <a:pt x="1219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831591" y="3986783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7"/>
                </a:moveTo>
                <a:lnTo>
                  <a:pt x="0" y="0"/>
                </a:lnTo>
              </a:path>
            </a:pathLst>
          </a:custGeom>
          <a:ln w="11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4351" y="1408175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4351" y="1408175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1575" y="1514995"/>
            <a:ext cx="45720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5" dirty="0">
                <a:latin typeface="Arial"/>
                <a:cs typeface="Arial"/>
              </a:rPr>
              <a:t>Step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8180" y="1514995"/>
            <a:ext cx="64135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-20" dirty="0">
                <a:latin typeface="Arial"/>
                <a:cs typeface="Arial"/>
              </a:rPr>
              <a:t>A</a:t>
            </a:r>
            <a:r>
              <a:rPr sz="1550" b="1" dirty="0">
                <a:latin typeface="Arial"/>
                <a:cs typeface="Arial"/>
              </a:rPr>
              <a:t>ction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4351" y="1965959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4351" y="1965959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575" y="1953572"/>
            <a:ext cx="136525" cy="24942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550" spc="1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50" spc="10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10" dirty="0">
                <a:latin typeface="Arial"/>
                <a:cs typeface="Arial"/>
              </a:rPr>
              <a:t>6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50" spc="10" dirty="0">
                <a:latin typeface="Arial"/>
                <a:cs typeface="Arial"/>
              </a:rPr>
              <a:t>7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8180" y="1953572"/>
            <a:ext cx="344297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600"/>
              </a:lnSpc>
              <a:spcBef>
                <a:spcPts val="95"/>
              </a:spcBef>
            </a:pPr>
            <a:r>
              <a:rPr sz="1550" spc="5" dirty="0">
                <a:latin typeface="Arial"/>
                <a:cs typeface="Arial"/>
              </a:rPr>
              <a:t>PC</a:t>
            </a:r>
            <a:r>
              <a:rPr sz="1650" spc="7" baseline="-15151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MAR </a:t>
            </a:r>
            <a:r>
              <a:rPr sz="1650" spc="-7" baseline="-15151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Read, Select4,Add, </a:t>
            </a:r>
            <a:r>
              <a:rPr sz="1550" spc="-10" dirty="0">
                <a:latin typeface="Arial"/>
                <a:cs typeface="Arial"/>
              </a:rPr>
              <a:t>Z</a:t>
            </a:r>
            <a:r>
              <a:rPr sz="1650" spc="-15" baseline="-15151" dirty="0">
                <a:latin typeface="Arial"/>
                <a:cs typeface="Arial"/>
              </a:rPr>
              <a:t>in 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PC</a:t>
            </a:r>
            <a:r>
              <a:rPr sz="1650" spc="7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0" dirty="0">
                <a:latin typeface="Arial"/>
                <a:cs typeface="Arial"/>
              </a:rPr>
              <a:t>Y</a:t>
            </a:r>
            <a:r>
              <a:rPr sz="1650" spc="30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5" dirty="0">
                <a:latin typeface="Arial"/>
                <a:cs typeface="Arial"/>
              </a:rPr>
              <a:t>WMF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50" spc="10" dirty="0">
                <a:latin typeface="Arial"/>
                <a:cs typeface="Arial"/>
              </a:rPr>
              <a:t>MDR</a:t>
            </a:r>
            <a:r>
              <a:rPr sz="1550" spc="-240" dirty="0">
                <a:latin typeface="Arial"/>
                <a:cs typeface="Arial"/>
              </a:rPr>
              <a:t> </a:t>
            </a:r>
            <a:r>
              <a:rPr sz="1650" spc="-7" baseline="-15151" dirty="0">
                <a:latin typeface="Arial"/>
                <a:cs typeface="Arial"/>
              </a:rPr>
              <a:t>out</a:t>
            </a:r>
            <a:r>
              <a:rPr sz="1650" spc="-89" baseline="-15151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,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IR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650" spc="-15" baseline="-15151" dirty="0">
                <a:latin typeface="Arial"/>
                <a:cs typeface="Arial"/>
              </a:rPr>
              <a:t>in</a:t>
            </a:r>
            <a:endParaRPr sz="1650" baseline="-15151">
              <a:latin typeface="Arial"/>
              <a:cs typeface="Arial"/>
            </a:endParaRPr>
          </a:p>
          <a:p>
            <a:pPr marL="12700" marR="1080770">
              <a:lnSpc>
                <a:spcPct val="148800"/>
              </a:lnSpc>
              <a:spcBef>
                <a:spcPts val="55"/>
              </a:spcBef>
            </a:pPr>
            <a:r>
              <a:rPr sz="1550" spc="-25" dirty="0">
                <a:latin typeface="Arial"/>
                <a:cs typeface="Arial"/>
              </a:rPr>
              <a:t>R3</a:t>
            </a:r>
            <a:r>
              <a:rPr sz="1650" spc="-3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MAR </a:t>
            </a:r>
            <a:r>
              <a:rPr sz="1650" spc="-7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Read  </a:t>
            </a:r>
            <a:r>
              <a:rPr sz="1550" spc="-25" dirty="0">
                <a:latin typeface="Arial"/>
                <a:cs typeface="Arial"/>
              </a:rPr>
              <a:t>R1</a:t>
            </a:r>
            <a:r>
              <a:rPr sz="1650" spc="-3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5" dirty="0">
                <a:latin typeface="Arial"/>
                <a:cs typeface="Arial"/>
              </a:rPr>
              <a:t>Y</a:t>
            </a:r>
            <a:r>
              <a:rPr sz="1650" spc="22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25" dirty="0">
                <a:latin typeface="Arial"/>
                <a:cs typeface="Arial"/>
              </a:rPr>
              <a:t>WMF </a:t>
            </a:r>
            <a:r>
              <a:rPr sz="1550" spc="10" dirty="0">
                <a:latin typeface="Arial"/>
                <a:cs typeface="Arial"/>
              </a:rPr>
              <a:t>C  MDR </a:t>
            </a:r>
            <a:r>
              <a:rPr sz="1650" spc="-7" baseline="-15151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SelectY, Add,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15151" dirty="0">
                <a:latin typeface="Arial"/>
                <a:cs typeface="Arial"/>
              </a:rPr>
              <a:t>in  </a:t>
            </a:r>
            <a:r>
              <a:rPr sz="1550" spc="-5" dirty="0">
                <a:latin typeface="Arial"/>
                <a:cs typeface="Arial"/>
              </a:rPr>
              <a:t>Z</a:t>
            </a:r>
            <a:r>
              <a:rPr sz="1650" spc="-7" baseline="-7575" dirty="0">
                <a:latin typeface="Arial"/>
                <a:cs typeface="Arial"/>
              </a:rPr>
              <a:t>out 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50" spc="10" dirty="0">
                <a:latin typeface="Arial"/>
                <a:cs typeface="Arial"/>
              </a:rPr>
              <a:t>R1</a:t>
            </a:r>
            <a:r>
              <a:rPr sz="1650" spc="15" baseline="-7575" dirty="0">
                <a:latin typeface="Arial"/>
                <a:cs typeface="Arial"/>
              </a:rPr>
              <a:t>in </a:t>
            </a:r>
            <a:r>
              <a:rPr sz="1550" spc="5" dirty="0">
                <a:latin typeface="Arial"/>
                <a:cs typeface="Arial"/>
              </a:rPr>
              <a:t>,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4351" y="4614671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4351" y="4614671"/>
            <a:ext cx="4163695" cy="0"/>
          </a:xfrm>
          <a:custGeom>
            <a:avLst/>
            <a:gdLst/>
            <a:ahLst/>
            <a:cxnLst/>
            <a:rect l="l" t="t" r="r" b="b"/>
            <a:pathLst>
              <a:path w="4163695">
                <a:moveTo>
                  <a:pt x="0" y="0"/>
                </a:moveTo>
                <a:lnTo>
                  <a:pt x="416356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5425" y="5298897"/>
            <a:ext cx="660019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10" dirty="0">
                <a:latin typeface="Arial"/>
                <a:cs typeface="Arial"/>
              </a:rPr>
              <a:t>Figure </a:t>
            </a:r>
            <a:r>
              <a:rPr sz="1550" dirty="0">
                <a:latin typeface="Arial"/>
                <a:cs typeface="Arial"/>
              </a:rPr>
              <a:t>7.6. </a:t>
            </a:r>
            <a:r>
              <a:rPr sz="1550" spc="-5" dirty="0">
                <a:latin typeface="Arial"/>
                <a:cs typeface="Arial"/>
              </a:rPr>
              <a:t>Control </a:t>
            </a:r>
            <a:r>
              <a:rPr sz="1550" spc="-30" dirty="0">
                <a:latin typeface="Arial"/>
                <a:cs typeface="Arial"/>
              </a:rPr>
              <a:t>sequencefor </a:t>
            </a:r>
            <a:r>
              <a:rPr sz="1550" spc="5" dirty="0">
                <a:latin typeface="Arial"/>
                <a:cs typeface="Arial"/>
              </a:rPr>
              <a:t>execution of the </a:t>
            </a:r>
            <a:r>
              <a:rPr sz="1550" dirty="0">
                <a:latin typeface="Arial"/>
                <a:cs typeface="Arial"/>
              </a:rPr>
              <a:t>instruction </a:t>
            </a:r>
            <a:r>
              <a:rPr sz="1550" spc="10" dirty="0">
                <a:latin typeface="Arial"/>
                <a:cs typeface="Arial"/>
              </a:rPr>
              <a:t>Add</a:t>
            </a:r>
            <a:r>
              <a:rPr sz="1550" spc="2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(R3),R1.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7590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5" dirty="0"/>
              <a:t>Control </a:t>
            </a:r>
            <a:r>
              <a:rPr sz="4400" spc="-305" dirty="0"/>
              <a:t>Sequence </a:t>
            </a:r>
            <a:r>
              <a:rPr sz="4400" spc="-5" dirty="0"/>
              <a:t>of </a:t>
            </a:r>
            <a:r>
              <a:rPr sz="4400" spc="-220" dirty="0"/>
              <a:t>Add </a:t>
            </a:r>
            <a:r>
              <a:rPr sz="4400" spc="-285" dirty="0"/>
              <a:t>(R3),</a:t>
            </a:r>
            <a:r>
              <a:rPr sz="4400" spc="-535" dirty="0"/>
              <a:t> </a:t>
            </a:r>
            <a:r>
              <a:rPr sz="4400" spc="-505" dirty="0"/>
              <a:t>R1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299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45" y="238518"/>
            <a:ext cx="5507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Executing </a:t>
            </a:r>
            <a:r>
              <a:rPr sz="4400" spc="-240" dirty="0"/>
              <a:t>an</a:t>
            </a:r>
            <a:r>
              <a:rPr sz="4400" spc="-270" dirty="0"/>
              <a:t> </a:t>
            </a:r>
            <a:r>
              <a:rPr sz="4400" spc="-80" dirty="0"/>
              <a:t>Instruction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56349" y="1152994"/>
            <a:ext cx="837755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marR="5080" indent="-531495" algn="just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700" spc="-270" dirty="0">
                <a:latin typeface="Arial"/>
                <a:cs typeface="Arial"/>
              </a:rPr>
              <a:t>As </a:t>
            </a:r>
            <a:r>
              <a:rPr sz="2700" spc="-45" dirty="0">
                <a:latin typeface="Arial"/>
                <a:cs typeface="Arial"/>
              </a:rPr>
              <a:t>instruction </a:t>
            </a:r>
            <a:r>
              <a:rPr sz="2700" spc="-90" dirty="0">
                <a:latin typeface="Arial"/>
                <a:cs typeface="Arial"/>
              </a:rPr>
              <a:t>execution </a:t>
            </a:r>
            <a:r>
              <a:rPr sz="2700" spc="-155" dirty="0">
                <a:latin typeface="Arial"/>
                <a:cs typeface="Arial"/>
              </a:rPr>
              <a:t>progresses, </a:t>
            </a:r>
            <a:r>
              <a:rPr sz="2700" spc="-95" dirty="0">
                <a:latin typeface="Arial"/>
                <a:cs typeface="Arial"/>
              </a:rPr>
              <a:t>data </a:t>
            </a:r>
            <a:r>
              <a:rPr sz="2700" spc="-110" dirty="0">
                <a:latin typeface="Arial"/>
                <a:cs typeface="Arial"/>
              </a:rPr>
              <a:t>are  </a:t>
            </a:r>
            <a:r>
              <a:rPr sz="2700" spc="-65" dirty="0">
                <a:latin typeface="Arial"/>
                <a:cs typeface="Arial"/>
              </a:rPr>
              <a:t>transferred </a:t>
            </a:r>
            <a:r>
              <a:rPr sz="2700" spc="-20" dirty="0">
                <a:latin typeface="Arial"/>
                <a:cs typeface="Arial"/>
              </a:rPr>
              <a:t>from </a:t>
            </a:r>
            <a:r>
              <a:rPr sz="2700" spc="-110" dirty="0">
                <a:latin typeface="Arial"/>
                <a:cs typeface="Arial"/>
              </a:rPr>
              <a:t>one </a:t>
            </a:r>
            <a:r>
              <a:rPr sz="2700" spc="-80" dirty="0">
                <a:latin typeface="Arial"/>
                <a:cs typeface="Arial"/>
              </a:rPr>
              <a:t>register </a:t>
            </a:r>
            <a:r>
              <a:rPr sz="2700" spc="25" dirty="0">
                <a:latin typeface="Arial"/>
                <a:cs typeface="Arial"/>
              </a:rPr>
              <a:t>to </a:t>
            </a:r>
            <a:r>
              <a:rPr sz="2700" spc="-70" dirty="0">
                <a:latin typeface="Arial"/>
                <a:cs typeface="Arial"/>
              </a:rPr>
              <a:t>another, </a:t>
            </a:r>
            <a:r>
              <a:rPr sz="2700" spc="-25" dirty="0">
                <a:latin typeface="Arial"/>
                <a:cs typeface="Arial"/>
              </a:rPr>
              <a:t>often </a:t>
            </a:r>
            <a:r>
              <a:rPr sz="2700" spc="-180" dirty="0">
                <a:latin typeface="Arial"/>
                <a:cs typeface="Arial"/>
              </a:rPr>
              <a:t>passing  </a:t>
            </a:r>
            <a:r>
              <a:rPr sz="2700" spc="-60" dirty="0">
                <a:latin typeface="Arial"/>
                <a:cs typeface="Arial"/>
              </a:rPr>
              <a:t>through </a:t>
            </a:r>
            <a:r>
              <a:rPr sz="2700" spc="-40" dirty="0">
                <a:latin typeface="Arial"/>
                <a:cs typeface="Arial"/>
              </a:rPr>
              <a:t>the </a:t>
            </a:r>
            <a:r>
              <a:rPr sz="2700" spc="-275" dirty="0">
                <a:latin typeface="Arial"/>
                <a:cs typeface="Arial"/>
              </a:rPr>
              <a:t>ALU </a:t>
            </a:r>
            <a:r>
              <a:rPr sz="2700" spc="35" dirty="0">
                <a:latin typeface="Arial"/>
                <a:cs typeface="Arial"/>
              </a:rPr>
              <a:t>to </a:t>
            </a:r>
            <a:r>
              <a:rPr sz="2700" spc="-45" dirty="0">
                <a:latin typeface="Arial"/>
                <a:cs typeface="Arial"/>
              </a:rPr>
              <a:t>perform </a:t>
            </a:r>
            <a:r>
              <a:rPr sz="2700" spc="-160" dirty="0">
                <a:latin typeface="Arial"/>
                <a:cs typeface="Arial"/>
              </a:rPr>
              <a:t>some </a:t>
            </a:r>
            <a:r>
              <a:rPr sz="2700" spc="-40" dirty="0">
                <a:latin typeface="Arial"/>
                <a:cs typeface="Arial"/>
              </a:rPr>
              <a:t>arithmetic </a:t>
            </a:r>
            <a:r>
              <a:rPr sz="2700" spc="-25" dirty="0">
                <a:latin typeface="Arial"/>
                <a:cs typeface="Arial"/>
              </a:rPr>
              <a:t>or </a:t>
            </a:r>
            <a:r>
              <a:rPr sz="2700" spc="-100" dirty="0">
                <a:latin typeface="Arial"/>
                <a:cs typeface="Arial"/>
              </a:rPr>
              <a:t>logic  </a:t>
            </a:r>
            <a:r>
              <a:rPr sz="2700" spc="-60" dirty="0">
                <a:latin typeface="Arial"/>
                <a:cs typeface="Arial"/>
              </a:rPr>
              <a:t>operation.</a:t>
            </a:r>
            <a:endParaRPr sz="2700">
              <a:latin typeface="Arial"/>
              <a:cs typeface="Arial"/>
            </a:endParaRPr>
          </a:p>
          <a:p>
            <a:pPr marL="544195" marR="6985" indent="-531495" algn="just">
              <a:lnSpc>
                <a:spcPct val="100000"/>
              </a:lnSpc>
              <a:spcBef>
                <a:spcPts val="64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45" dirty="0">
                <a:latin typeface="Arial"/>
                <a:cs typeface="Arial"/>
              </a:rPr>
              <a:t>instruction </a:t>
            </a:r>
            <a:r>
              <a:rPr sz="2700" spc="-110" dirty="0">
                <a:latin typeface="Arial"/>
                <a:cs typeface="Arial"/>
              </a:rPr>
              <a:t>decoder </a:t>
            </a:r>
            <a:r>
              <a:rPr sz="2700" spc="-135" dirty="0">
                <a:latin typeface="Arial"/>
                <a:cs typeface="Arial"/>
              </a:rPr>
              <a:t>and </a:t>
            </a:r>
            <a:r>
              <a:rPr sz="2700" spc="-40" dirty="0">
                <a:latin typeface="Arial"/>
                <a:cs typeface="Arial"/>
              </a:rPr>
              <a:t>control</a:t>
            </a:r>
            <a:r>
              <a:rPr sz="2700" spc="67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logic </a:t>
            </a:r>
            <a:r>
              <a:rPr sz="2700" spc="-10" dirty="0">
                <a:latin typeface="Arial"/>
                <a:cs typeface="Arial"/>
              </a:rPr>
              <a:t>unit </a:t>
            </a:r>
            <a:r>
              <a:rPr sz="2700" spc="-145" dirty="0">
                <a:latin typeface="Arial"/>
                <a:cs typeface="Arial"/>
              </a:rPr>
              <a:t>is  </a:t>
            </a:r>
            <a:r>
              <a:rPr sz="2700" spc="-110" dirty="0">
                <a:latin typeface="Arial"/>
                <a:cs typeface="Arial"/>
              </a:rPr>
              <a:t>responsible </a:t>
            </a:r>
            <a:r>
              <a:rPr sz="2700" spc="5" dirty="0">
                <a:latin typeface="Arial"/>
                <a:cs typeface="Arial"/>
              </a:rPr>
              <a:t>for </a:t>
            </a:r>
            <a:r>
              <a:rPr sz="2700" spc="-65" dirty="0">
                <a:latin typeface="Arial"/>
                <a:cs typeface="Arial"/>
              </a:rPr>
              <a:t>implementing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05" dirty="0">
                <a:latin typeface="Arial"/>
                <a:cs typeface="Arial"/>
              </a:rPr>
              <a:t>actions </a:t>
            </a:r>
            <a:r>
              <a:rPr sz="2700" spc="-100" dirty="0">
                <a:latin typeface="Arial"/>
                <a:cs typeface="Arial"/>
              </a:rPr>
              <a:t>specified </a:t>
            </a:r>
            <a:r>
              <a:rPr sz="2700" spc="-114" dirty="0">
                <a:latin typeface="Arial"/>
                <a:cs typeface="Arial"/>
              </a:rPr>
              <a:t>by 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50" dirty="0">
                <a:latin typeface="Arial"/>
                <a:cs typeface="Arial"/>
              </a:rPr>
              <a:t>instruction </a:t>
            </a:r>
            <a:r>
              <a:rPr sz="2700" spc="-105" dirty="0">
                <a:latin typeface="Arial"/>
                <a:cs typeface="Arial"/>
              </a:rPr>
              <a:t>loaded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415" dirty="0">
                <a:latin typeface="Arial"/>
                <a:cs typeface="Arial"/>
              </a:rPr>
              <a:t> </a:t>
            </a:r>
            <a:r>
              <a:rPr sz="2700" spc="-280" dirty="0">
                <a:latin typeface="Arial"/>
                <a:cs typeface="Arial"/>
              </a:rPr>
              <a:t>IR </a:t>
            </a:r>
            <a:r>
              <a:rPr sz="2700" spc="-75" dirty="0">
                <a:latin typeface="Arial"/>
                <a:cs typeface="Arial"/>
              </a:rPr>
              <a:t>register.</a:t>
            </a:r>
            <a:endParaRPr sz="27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50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decoder </a:t>
            </a:r>
            <a:r>
              <a:rPr sz="2700" spc="-130" dirty="0">
                <a:latin typeface="Arial"/>
                <a:cs typeface="Arial"/>
              </a:rPr>
              <a:t>generates </a:t>
            </a:r>
            <a:r>
              <a:rPr sz="2700" spc="-40" dirty="0">
                <a:latin typeface="Arial"/>
                <a:cs typeface="Arial"/>
              </a:rPr>
              <a:t>the control </a:t>
            </a:r>
            <a:r>
              <a:rPr sz="2700" spc="-160" dirty="0">
                <a:latin typeface="Arial"/>
                <a:cs typeface="Arial"/>
              </a:rPr>
              <a:t>signals </a:t>
            </a:r>
            <a:r>
              <a:rPr sz="2700" spc="-130" dirty="0">
                <a:latin typeface="Arial"/>
                <a:cs typeface="Arial"/>
              </a:rPr>
              <a:t>needed </a:t>
            </a:r>
            <a:r>
              <a:rPr sz="2700" spc="35" dirty="0">
                <a:latin typeface="Arial"/>
                <a:cs typeface="Arial"/>
              </a:rPr>
              <a:t>to  </a:t>
            </a:r>
            <a:r>
              <a:rPr sz="2700" spc="-114" dirty="0">
                <a:latin typeface="Arial"/>
                <a:cs typeface="Arial"/>
              </a:rPr>
              <a:t>select </a:t>
            </a:r>
            <a:r>
              <a:rPr sz="2700" spc="-30" dirty="0">
                <a:latin typeface="Arial"/>
                <a:cs typeface="Arial"/>
              </a:rPr>
              <a:t>the </a:t>
            </a:r>
            <a:r>
              <a:rPr sz="2700" spc="-105" dirty="0">
                <a:latin typeface="Arial"/>
                <a:cs typeface="Arial"/>
              </a:rPr>
              <a:t>registers </a:t>
            </a:r>
            <a:r>
              <a:rPr sz="2700" spc="-85" dirty="0">
                <a:latin typeface="Arial"/>
                <a:cs typeface="Arial"/>
              </a:rPr>
              <a:t>involved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45" dirty="0">
                <a:latin typeface="Arial"/>
                <a:cs typeface="Arial"/>
              </a:rPr>
              <a:t>direct </a:t>
            </a:r>
            <a:r>
              <a:rPr sz="2700" spc="-40" dirty="0">
                <a:latin typeface="Arial"/>
                <a:cs typeface="Arial"/>
              </a:rPr>
              <a:t>the </a:t>
            </a:r>
            <a:r>
              <a:rPr sz="2700" spc="-60" dirty="0">
                <a:latin typeface="Arial"/>
                <a:cs typeface="Arial"/>
              </a:rPr>
              <a:t>transfer </a:t>
            </a:r>
            <a:r>
              <a:rPr sz="2700" spc="-10" dirty="0">
                <a:latin typeface="Arial"/>
                <a:cs typeface="Arial"/>
              </a:rPr>
              <a:t>of  </a:t>
            </a:r>
            <a:r>
              <a:rPr sz="2700" spc="-90" dirty="0">
                <a:latin typeface="Arial"/>
                <a:cs typeface="Arial"/>
              </a:rPr>
              <a:t>data.</a:t>
            </a:r>
            <a:endParaRPr sz="2700">
              <a:latin typeface="Arial"/>
              <a:cs typeface="Arial"/>
            </a:endParaRPr>
          </a:p>
          <a:p>
            <a:pPr marL="544195" marR="5080" indent="-531495" algn="just">
              <a:lnSpc>
                <a:spcPct val="100000"/>
              </a:lnSpc>
              <a:spcBef>
                <a:spcPts val="645"/>
              </a:spcBef>
              <a:buClr>
                <a:srgbClr val="DD7F46"/>
              </a:buClr>
              <a:buFont typeface="Wingdings"/>
              <a:buChar char=""/>
              <a:tabLst>
                <a:tab pos="544830" algn="l"/>
              </a:tabLst>
            </a:pPr>
            <a:r>
              <a:rPr sz="2700" spc="-195" dirty="0">
                <a:latin typeface="Arial"/>
                <a:cs typeface="Arial"/>
              </a:rPr>
              <a:t>The </a:t>
            </a:r>
            <a:r>
              <a:rPr sz="2700" spc="-100" dirty="0">
                <a:latin typeface="Arial"/>
                <a:cs typeface="Arial"/>
              </a:rPr>
              <a:t>registers, </a:t>
            </a:r>
            <a:r>
              <a:rPr sz="2700" spc="-40" dirty="0">
                <a:latin typeface="Arial"/>
                <a:cs typeface="Arial"/>
              </a:rPr>
              <a:t>the </a:t>
            </a:r>
            <a:r>
              <a:rPr sz="2700" spc="-229" dirty="0">
                <a:latin typeface="Arial"/>
                <a:cs typeface="Arial"/>
              </a:rPr>
              <a:t>ALU, </a:t>
            </a:r>
            <a:r>
              <a:rPr sz="2700" spc="-125" dirty="0">
                <a:latin typeface="Arial"/>
                <a:cs typeface="Arial"/>
              </a:rPr>
              <a:t>and </a:t>
            </a:r>
            <a:r>
              <a:rPr sz="2700" spc="-40" dirty="0">
                <a:latin typeface="Arial"/>
                <a:cs typeface="Arial"/>
              </a:rPr>
              <a:t>the </a:t>
            </a:r>
            <a:r>
              <a:rPr sz="2700" spc="-75" dirty="0">
                <a:latin typeface="Arial"/>
                <a:cs typeface="Arial"/>
              </a:rPr>
              <a:t>interconnecting </a:t>
            </a:r>
            <a:r>
              <a:rPr sz="2700" spc="-160" dirty="0">
                <a:latin typeface="Arial"/>
                <a:cs typeface="Arial"/>
              </a:rPr>
              <a:t>bus </a:t>
            </a:r>
            <a:r>
              <a:rPr sz="2700" spc="-110" dirty="0">
                <a:latin typeface="Arial"/>
                <a:cs typeface="Arial"/>
              </a:rPr>
              <a:t>are  </a:t>
            </a:r>
            <a:r>
              <a:rPr sz="2700" spc="-70" dirty="0">
                <a:latin typeface="Arial"/>
                <a:cs typeface="Arial"/>
              </a:rPr>
              <a:t>collectively </a:t>
            </a:r>
            <a:r>
              <a:rPr sz="2700" spc="-50" dirty="0">
                <a:latin typeface="Arial"/>
                <a:cs typeface="Arial"/>
              </a:rPr>
              <a:t>referred </a:t>
            </a:r>
            <a:r>
              <a:rPr sz="2700" spc="35" dirty="0">
                <a:latin typeface="Arial"/>
                <a:cs typeface="Arial"/>
              </a:rPr>
              <a:t>to </a:t>
            </a:r>
            <a:r>
              <a:rPr sz="2700" spc="-254" dirty="0">
                <a:latin typeface="Arial"/>
                <a:cs typeface="Arial"/>
              </a:rPr>
              <a:t>as </a:t>
            </a:r>
            <a:r>
              <a:rPr sz="2700" spc="-30" dirty="0">
                <a:latin typeface="Arial"/>
                <a:cs typeface="Arial"/>
              </a:rPr>
              <a:t>the</a:t>
            </a:r>
            <a:r>
              <a:rPr sz="2700" spc="-445" dirty="0">
                <a:latin typeface="Arial"/>
                <a:cs typeface="Arial"/>
              </a:rPr>
              <a:t> </a:t>
            </a:r>
            <a:r>
              <a:rPr sz="2700" spc="-75" dirty="0">
                <a:solidFill>
                  <a:srgbClr val="0070C0"/>
                </a:solidFill>
                <a:latin typeface="Arial"/>
                <a:cs typeface="Arial"/>
              </a:rPr>
              <a:t>datapath</a:t>
            </a:r>
            <a:r>
              <a:rPr sz="2700" spc="-7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6930</Words>
  <Application>Microsoft Office PowerPoint</Application>
  <PresentationFormat>On-screen Show (4:3)</PresentationFormat>
  <Paragraphs>1252</Paragraphs>
  <Slides>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Basic Processing Unit</vt:lpstr>
      <vt:lpstr>Overview</vt:lpstr>
      <vt:lpstr>Slide 3</vt:lpstr>
      <vt:lpstr>Some Fundamental  Concepts</vt:lpstr>
      <vt:lpstr>Fundamental Concepts</vt:lpstr>
      <vt:lpstr>Executing an Instruction</vt:lpstr>
      <vt:lpstr>Connection Between the Processor and  the Memory </vt:lpstr>
      <vt:lpstr>Processor Organization</vt:lpstr>
      <vt:lpstr>Executing an Instruction</vt:lpstr>
      <vt:lpstr>Executing an Instruction</vt:lpstr>
      <vt:lpstr>Register Transfers</vt:lpstr>
      <vt:lpstr>Register Transfers</vt:lpstr>
      <vt:lpstr>Register Transfers</vt:lpstr>
      <vt:lpstr>Register Transfers</vt:lpstr>
      <vt:lpstr>Register Transfers</vt:lpstr>
      <vt:lpstr>Performing an Arithmetic or Logic Operation</vt:lpstr>
      <vt:lpstr>Performing an Arithmetic or Logic Operation</vt:lpstr>
      <vt:lpstr>Performing an Arithmetic or Logic Operation</vt:lpstr>
      <vt:lpstr>Fetching a Word from Memory</vt:lpstr>
      <vt:lpstr>Fetching a Word from Memory</vt:lpstr>
      <vt:lpstr>Fetching a Word from Memory</vt:lpstr>
      <vt:lpstr>Fetching a Word from Memory</vt:lpstr>
      <vt:lpstr>Fetching a Word from Memory</vt:lpstr>
      <vt:lpstr>Fetching a Word from Memory</vt:lpstr>
      <vt:lpstr>Fetching a Word from Memory</vt:lpstr>
      <vt:lpstr>Timing</vt:lpstr>
      <vt:lpstr>Storing a Word in Memory</vt:lpstr>
      <vt:lpstr>Execution of a Complete Instruction</vt:lpstr>
      <vt:lpstr>Execution of a Complete Instruction</vt:lpstr>
      <vt:lpstr>Execution of a Complete Instruction</vt:lpstr>
      <vt:lpstr>Execution of a Complete Instruction</vt:lpstr>
      <vt:lpstr>Execution of a Complete Instruction</vt:lpstr>
      <vt:lpstr>Execution of a Complete Instruction</vt:lpstr>
      <vt:lpstr>Execution of Branch Instructions</vt:lpstr>
      <vt:lpstr>Execution of Branch Instructions</vt:lpstr>
      <vt:lpstr>Execution of Conditional Branch  Instructions </vt:lpstr>
      <vt:lpstr>Execution of Conditional Branch  Instructions </vt:lpstr>
      <vt:lpstr>Multiple-Bus Organization</vt:lpstr>
      <vt:lpstr>Multiple-Bus Organization</vt:lpstr>
      <vt:lpstr>Multiple-Bus Organization</vt:lpstr>
      <vt:lpstr>Multiple-Bus Organization</vt:lpstr>
      <vt:lpstr>Multiple-Bus Organization</vt:lpstr>
      <vt:lpstr>Multiple-Bus Organization</vt:lpstr>
      <vt:lpstr>Hardwired Control</vt:lpstr>
      <vt:lpstr>Overview</vt:lpstr>
      <vt:lpstr>Control Unit Organization</vt:lpstr>
      <vt:lpstr>Hardwired Control</vt:lpstr>
      <vt:lpstr>Detailed Block Description</vt:lpstr>
      <vt:lpstr>Hardwired Control</vt:lpstr>
      <vt:lpstr>Generating Zin</vt:lpstr>
      <vt:lpstr>Generating End</vt:lpstr>
      <vt:lpstr>A Complete Processor</vt:lpstr>
      <vt:lpstr>A Complete Processor</vt:lpstr>
      <vt:lpstr>Microprogrammed 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Microprogrammed Control</vt:lpstr>
      <vt:lpstr>Microinstructions</vt:lpstr>
      <vt:lpstr>Processor Organization</vt:lpstr>
      <vt:lpstr>Microinstructions</vt:lpstr>
      <vt:lpstr>Microinstructions</vt:lpstr>
      <vt:lpstr>Microinstructions</vt:lpstr>
      <vt:lpstr>Partial Format for the Microinstructions</vt:lpstr>
      <vt:lpstr>Microinstructions</vt:lpstr>
      <vt:lpstr>Further Improvement</vt:lpstr>
      <vt:lpstr>Further Improvement</vt:lpstr>
      <vt:lpstr>Microprogram Sequencing</vt:lpstr>
      <vt:lpstr>Slide 76</vt:lpstr>
      <vt:lpstr>Slide 77</vt:lpstr>
      <vt:lpstr>Microinstructions with Next-Address Field</vt:lpstr>
      <vt:lpstr>Microinstructions with Next-Address Field</vt:lpstr>
      <vt:lpstr>Slide 80</vt:lpstr>
      <vt:lpstr>Implementation of the Microroutine</vt:lpstr>
      <vt:lpstr>Slide 82</vt:lpstr>
      <vt:lpstr>bit-ORing</vt:lpstr>
      <vt:lpstr>Further Discussions</vt:lpstr>
      <vt:lpstr>Problems</vt:lpstr>
      <vt:lpstr>Control Sequence of Add (R3), R1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Processing Unit</dc:title>
  <dc:creator>lab01</dc:creator>
  <cp:lastModifiedBy>lab01</cp:lastModifiedBy>
  <cp:revision>3</cp:revision>
  <dcterms:created xsi:type="dcterms:W3CDTF">2019-06-27T06:41:48Z</dcterms:created>
  <dcterms:modified xsi:type="dcterms:W3CDTF">2019-06-27T08:48:10Z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2015-04-01T00:00:00Z</vt:filetime>
  </property>
  <property fmtid="{D5CDD505-2E9C-101B-9397-08002B2CF9AE}" pid="3" name="LastSaved">
    <vt:filetime>2019-06-27T00:00:00Z</vt:filetime>
  </property>
</Properties>
</file>